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7"/>
  </p:notesMasterIdLst>
  <p:sldIdLst>
    <p:sldId id="256" r:id="rId5"/>
    <p:sldId id="299" r:id="rId6"/>
    <p:sldId id="258" r:id="rId7"/>
    <p:sldId id="275" r:id="rId8"/>
    <p:sldId id="288" r:id="rId9"/>
    <p:sldId id="289" r:id="rId10"/>
    <p:sldId id="290" r:id="rId11"/>
    <p:sldId id="291" r:id="rId12"/>
    <p:sldId id="292" r:id="rId13"/>
    <p:sldId id="266" r:id="rId14"/>
    <p:sldId id="293" r:id="rId15"/>
    <p:sldId id="277" r:id="rId16"/>
    <p:sldId id="305" r:id="rId17"/>
    <p:sldId id="306" r:id="rId18"/>
    <p:sldId id="295" r:id="rId19"/>
    <p:sldId id="307" r:id="rId20"/>
    <p:sldId id="297" r:id="rId21"/>
    <p:sldId id="298" r:id="rId22"/>
    <p:sldId id="296" r:id="rId23"/>
    <p:sldId id="300" r:id="rId24"/>
    <p:sldId id="267" r:id="rId25"/>
    <p:sldId id="279" r:id="rId26"/>
    <p:sldId id="268" r:id="rId27"/>
    <p:sldId id="303" r:id="rId28"/>
    <p:sldId id="304" r:id="rId29"/>
    <p:sldId id="280" r:id="rId30"/>
    <p:sldId id="310" r:id="rId31"/>
    <p:sldId id="301" r:id="rId32"/>
    <p:sldId id="269" r:id="rId33"/>
    <p:sldId id="282" r:id="rId34"/>
    <p:sldId id="270" r:id="rId35"/>
    <p:sldId id="283" r:id="rId36"/>
    <p:sldId id="302" r:id="rId37"/>
    <p:sldId id="271" r:id="rId38"/>
    <p:sldId id="284" r:id="rId39"/>
    <p:sldId id="308" r:id="rId40"/>
    <p:sldId id="285" r:id="rId41"/>
    <p:sldId id="272" r:id="rId42"/>
    <p:sldId id="286" r:id="rId43"/>
    <p:sldId id="273" r:id="rId44"/>
    <p:sldId id="287" r:id="rId45"/>
    <p:sldId id="274" r:id="rId46"/>
  </p:sldIdLst>
  <p:sldSz cx="9144000" cy="5143500" type="screen16x9"/>
  <p:notesSz cx="6858000" cy="9144000"/>
  <p:embeddedFontLst>
    <p:embeddedFont>
      <p:font typeface="DFPOP1-W9" panose="020B0604020202020204" charset="-128"/>
      <p:regular r:id="rId48"/>
    </p:embeddedFont>
    <p:embeddedFont>
      <p:font typeface="Arial-Rounded" panose="020B0500000000000000" charset="0"/>
      <p:regular r:id="rId49"/>
    </p:embeddedFont>
    <p:embeddedFont>
      <p:font typeface="HL Hoctro" panose="020B0604020202020204" charset="0"/>
      <p:regular r:id="rId50"/>
    </p:embeddedFont>
    <p:embeddedFont>
      <p:font typeface="HP001 4 hàng" panose="020B0604020202020204" charset="0"/>
      <p:regular r:id="rId51"/>
      <p:bold r:id="rId52"/>
    </p:embeddedFont>
    <p:embeddedFont>
      <p:font typeface="HP001 5 hàng" panose="020B0604020202020204" charset="0"/>
      <p:regular r:id="rId53"/>
      <p:bold r:id="rId54"/>
    </p:embeddedFont>
  </p:embeddedFontLst>
  <p:custDataLst>
    <p:tags r:id="rId55"/>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 id="299"/>
          </p14:sldIdLst>
        </p14:section>
        <p14:section name="Tiết 1" id="{694160BE-F2C5-4F1F-9227-A8A060926D5B}">
          <p14:sldIdLst>
            <p14:sldId id="258"/>
            <p14:sldId id="275"/>
            <p14:sldId id="288"/>
            <p14:sldId id="289"/>
            <p14:sldId id="290"/>
            <p14:sldId id="291"/>
            <p14:sldId id="292"/>
            <p14:sldId id="266"/>
            <p14:sldId id="293"/>
            <p14:sldId id="277"/>
            <p14:sldId id="305"/>
            <p14:sldId id="306"/>
            <p14:sldId id="295"/>
            <p14:sldId id="307"/>
            <p14:sldId id="297"/>
            <p14:sldId id="298"/>
            <p14:sldId id="296"/>
            <p14:sldId id="300"/>
          </p14:sldIdLst>
        </p14:section>
        <p14:section name="Tiết 2" id="{47239A1A-9B72-4DA5-96A7-F8786F163078}">
          <p14:sldIdLst>
            <p14:sldId id="267"/>
            <p14:sldId id="279"/>
            <p14:sldId id="268"/>
            <p14:sldId id="303"/>
            <p14:sldId id="304"/>
            <p14:sldId id="280"/>
            <p14:sldId id="310"/>
          </p14:sldIdLst>
        </p14:section>
        <p14:section name="Tiết 3" id="{8DB3B22B-32B6-4C3F-838D-DF98A9DBE4B7}">
          <p14:sldIdLst>
            <p14:sldId id="301"/>
            <p14:sldId id="269"/>
            <p14:sldId id="282"/>
            <p14:sldId id="270"/>
            <p14:sldId id="283"/>
          </p14:sldIdLst>
        </p14:section>
        <p14:section name="Tiết 4" id="{30D029CA-39C5-4833-936C-43C5EF842993}">
          <p14:sldIdLst>
            <p14:sldId id="302"/>
            <p14:sldId id="271"/>
            <p14:sldId id="284"/>
            <p14:sldId id="308"/>
            <p14:sldId id="285"/>
            <p14:sldId id="272"/>
            <p14:sldId id="286"/>
            <p14:sldId id="273"/>
            <p14:sldId id="287"/>
            <p14:sldId id="2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56636"/>
    <a:srgbClr val="FF6600"/>
    <a:srgbClr val="F14420"/>
    <a:srgbClr val="4CA420"/>
    <a:srgbClr val="679C31"/>
    <a:srgbClr val="920000"/>
    <a:srgbClr val="EF2A19"/>
    <a:srgbClr val="A9250B"/>
    <a:srgbClr val="8CB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5" d="100"/>
          <a:sy n="85" d="100"/>
        </p:scale>
        <p:origin x="724" y="6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2026/2/12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31</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pPr/>
              <a:t>33</a:t>
            </a:fld>
            <a:endParaRPr lang="zh-CN" altLang="en-US"/>
          </a:p>
        </p:txBody>
      </p:sp>
    </p:spTree>
    <p:extLst>
      <p:ext uri="{BB962C8B-B14F-4D97-AF65-F5344CB8AC3E}">
        <p14:creationId xmlns:p14="http://schemas.microsoft.com/office/powerpoint/2010/main" val="3807052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34</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38</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40</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42</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pPr/>
              <a:t>2</a:t>
            </a:fld>
            <a:endParaRPr lang="zh-CN" altLang="en-US"/>
          </a:p>
        </p:txBody>
      </p:sp>
    </p:spTree>
    <p:extLst>
      <p:ext uri="{BB962C8B-B14F-4D97-AF65-F5344CB8AC3E}">
        <p14:creationId xmlns:p14="http://schemas.microsoft.com/office/powerpoint/2010/main" val="210863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10</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pPr/>
              <a:t>20</a:t>
            </a:fld>
            <a:endParaRPr lang="zh-CN" altLang="en-US"/>
          </a:p>
        </p:txBody>
      </p:sp>
    </p:spTree>
    <p:extLst>
      <p:ext uri="{BB962C8B-B14F-4D97-AF65-F5344CB8AC3E}">
        <p14:creationId xmlns:p14="http://schemas.microsoft.com/office/powerpoint/2010/main" val="3075766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21</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23</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pPr/>
              <a:t>28</a:t>
            </a:fld>
            <a:endParaRPr lang="zh-CN" altLang="en-US"/>
          </a:p>
        </p:txBody>
      </p:sp>
    </p:spTree>
    <p:extLst>
      <p:ext uri="{BB962C8B-B14F-4D97-AF65-F5344CB8AC3E}">
        <p14:creationId xmlns:p14="http://schemas.microsoft.com/office/powerpoint/2010/main" val="1662539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29</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2026/2/12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2026/2/12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2026/2/12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2026/2/12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2026/2/12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2026/2/12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2026/2/12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2026/2/12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2026/2/12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2026/2/12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2026/2/12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2026/2/12</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emf"/></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emf"/></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emf"/></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emf"/></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slide" Target="slide8.xml"/><Relationship Id="rId2" Type="http://schemas.openxmlformats.org/officeDocument/2006/relationships/image" Target="../media/image22.jpeg"/><Relationship Id="rId1" Type="http://schemas.openxmlformats.org/officeDocument/2006/relationships/slideLayout" Target="../slideLayouts/slideLayout8.xml"/><Relationship Id="rId6" Type="http://schemas.openxmlformats.org/officeDocument/2006/relationships/slide" Target="slide9.xml"/><Relationship Id="rId5" Type="http://schemas.openxmlformats.org/officeDocument/2006/relationships/slide" Target="slide7.xml"/><Relationship Id="rId4" Type="http://schemas.openxmlformats.org/officeDocument/2006/relationships/slide" Target="slide6.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260145" y="2966987"/>
            <a:ext cx="4881017" cy="700236"/>
            <a:chOff x="2273176" y="2714626"/>
            <a:chExt cx="4881017" cy="700236"/>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vi-VN" altLang="zh-CN"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5" name="文本框 94"/>
            <p:cNvSpPr txBox="1"/>
            <p:nvPr/>
          </p:nvSpPr>
          <p:spPr>
            <a:xfrm>
              <a:off x="2273176" y="2714626"/>
              <a:ext cx="4872801" cy="687339"/>
            </a:xfrm>
            <a:prstGeom prst="rect">
              <a:avLst/>
            </a:prstGeom>
            <a:noFill/>
          </p:spPr>
          <p:txBody>
            <a:bodyPr wrap="none" rtlCol="0">
              <a:prstTxWarp prst="textDoubleWave1">
                <a:avLst/>
              </a:prstTxWarp>
              <a:spAutoFit/>
            </a:bodyPr>
            <a:lstStyle/>
            <a:p>
              <a:r>
                <a:rPr lang="vi-VN" altLang="zh-CN"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zh-CN" altLang="en-US"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274670" y="2724545"/>
              <a:ext cx="4872801" cy="687339"/>
            </a:xfrm>
            <a:prstGeom prst="rect">
              <a:avLst/>
            </a:prstGeom>
            <a:noFill/>
          </p:spPr>
          <p:txBody>
            <a:bodyPr wrap="none" rtlCol="0">
              <a:prstTxWarp prst="textDoubleWave1">
                <a:avLst/>
              </a:prstTxWarp>
              <a:spAutoFit/>
            </a:bodyPr>
            <a:lstStyle/>
            <a:p>
              <a:r>
                <a:rPr lang="vi-VN" altLang="zh-CN"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805687" y="1605763"/>
            <a:ext cx="1638645" cy="927718"/>
            <a:chOff x="3278238" y="1810677"/>
            <a:chExt cx="1638645" cy="927718"/>
          </a:xfrm>
        </p:grpSpPr>
        <p:sp>
          <p:nvSpPr>
            <p:cNvPr id="94" name="矩形 93"/>
            <p:cNvSpPr/>
            <p:nvPr/>
          </p:nvSpPr>
          <p:spPr>
            <a:xfrm>
              <a:off x="3295926" y="1815065"/>
              <a:ext cx="1620957"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10677"/>
              <a:ext cx="1620957"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278238" y="1810677"/>
              <a:ext cx="1620957" cy="923330"/>
            </a:xfrm>
            <a:prstGeom prst="rect">
              <a:avLst/>
            </a:prstGeom>
          </p:spPr>
          <p:txBody>
            <a:bodyPr wrap="none">
              <a:spAutoFit/>
            </a:bodyPr>
            <a:lstStyle/>
            <a:p>
              <a:pPr algn="l"/>
              <a:r>
                <a:rPr lang="en-US" altLang="zh-CN" sz="5400" b="1" dirty="0"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4" name="矩形 3"/>
          <p:cNvSpPr/>
          <p:nvPr/>
        </p:nvSpPr>
        <p:spPr>
          <a:xfrm>
            <a:off x="2444460" y="4091398"/>
            <a:ext cx="4238585" cy="553998"/>
          </a:xfrm>
          <a:prstGeom prst="rect">
            <a:avLst/>
          </a:prstGeom>
        </p:spPr>
        <p:txBody>
          <a:bodyPr wrap="square">
            <a:spAutoFit/>
          </a:bodyPr>
          <a:lstStyle/>
          <a:p>
            <a:pPr>
              <a:lnSpc>
                <a:spcPct val="150000"/>
              </a:lnSpc>
            </a:pPr>
            <a:r>
              <a:rPr lang="en-US" altLang="zh-CN" sz="2000" b="1" kern="0" dirty="0" err="1">
                <a:solidFill>
                  <a:schemeClr val="accent1">
                    <a:lumMod val="50000"/>
                  </a:schemeClr>
                </a:solidFill>
                <a:latin typeface="HP001 5 hàng" panose="020B0603050302020204" pitchFamily="34" charset="0"/>
                <a:ea typeface="微软雅黑" panose="020B0503020204020204" pitchFamily="34" charset="-122"/>
                <a:cs typeface="Times New Roman" panose="02020603050405020304" pitchFamily="18" charset="0"/>
              </a:rPr>
              <a:t>Giáo</a:t>
            </a:r>
            <a:r>
              <a:rPr lang="en-US" altLang="zh-CN" sz="2000" b="1" kern="0" dirty="0">
                <a:solidFill>
                  <a:schemeClr val="accent1">
                    <a:lumMod val="50000"/>
                  </a:schemeClr>
                </a:solidFill>
                <a:latin typeface="HP001 5 hàng" panose="020B0603050302020204" pitchFamily="34" charset="0"/>
                <a:ea typeface="微软雅黑" panose="020B0503020204020204" pitchFamily="34" charset="-122"/>
                <a:cs typeface="Times New Roman" panose="02020603050405020304" pitchFamily="18" charset="0"/>
              </a:rPr>
              <a:t> </a:t>
            </a:r>
            <a:r>
              <a:rPr lang="en-US" altLang="zh-CN" sz="2000" b="1" kern="0" dirty="0" err="1">
                <a:solidFill>
                  <a:schemeClr val="accent1">
                    <a:lumMod val="50000"/>
                  </a:schemeClr>
                </a:solidFill>
                <a:latin typeface="HP001 5 hàng" panose="020B0603050302020204" pitchFamily="34" charset="0"/>
                <a:ea typeface="微软雅黑" panose="020B0503020204020204" pitchFamily="34" charset="-122"/>
                <a:cs typeface="Times New Roman" panose="02020603050405020304" pitchFamily="18" charset="0"/>
              </a:rPr>
              <a:t>viên</a:t>
            </a:r>
            <a:r>
              <a:rPr lang="en-US" altLang="zh-CN" sz="2000" b="1" kern="0" dirty="0">
                <a:solidFill>
                  <a:schemeClr val="accent1">
                    <a:lumMod val="50000"/>
                  </a:schemeClr>
                </a:solidFill>
                <a:latin typeface="HP001 5 hàng" panose="020B0603050302020204" pitchFamily="34" charset="0"/>
                <a:ea typeface="微软雅黑" panose="020B0503020204020204" pitchFamily="34" charset="-122"/>
                <a:cs typeface="Times New Roman" panose="02020603050405020304" pitchFamily="18" charset="0"/>
              </a:rPr>
              <a:t>:</a:t>
            </a:r>
            <a:r>
              <a:rPr lang="vi-VN" altLang="zh-CN" sz="2000" b="1" kern="0" dirty="0">
                <a:solidFill>
                  <a:schemeClr val="accent1">
                    <a:lumMod val="50000"/>
                  </a:schemeClr>
                </a:solidFill>
                <a:latin typeface="HP001 5 hàng" panose="020B0603050302020204" pitchFamily="34" charset="0"/>
                <a:ea typeface="微软雅黑" panose="020B0503020204020204" pitchFamily="34" charset="-122"/>
                <a:cs typeface="Times New Roman" panose="02020603050405020304" pitchFamily="18" charset="0"/>
              </a:rPr>
              <a:t> </a:t>
            </a:r>
            <a:r>
              <a:rPr lang="en-US" altLang="zh-CN" sz="2000" b="1" kern="0" dirty="0" err="1">
                <a:solidFill>
                  <a:schemeClr val="accent1">
                    <a:lumMod val="50000"/>
                  </a:schemeClr>
                </a:solidFill>
                <a:latin typeface="HP001 5 hàng" panose="020B0603050302020204" pitchFamily="34" charset="0"/>
                <a:ea typeface="微软雅黑" panose="020B0503020204020204" pitchFamily="34" charset="-122"/>
                <a:cs typeface="Times New Roman" panose="02020603050405020304" pitchFamily="18" charset="0"/>
              </a:rPr>
              <a:t>Nguyễn</a:t>
            </a:r>
            <a:r>
              <a:rPr lang="en-US" altLang="zh-CN" sz="2000" b="1" kern="0" dirty="0">
                <a:solidFill>
                  <a:schemeClr val="accent1">
                    <a:lumMod val="50000"/>
                  </a:schemeClr>
                </a:solidFill>
                <a:latin typeface="HP001 5 hàng" panose="020B0603050302020204" pitchFamily="34" charset="0"/>
                <a:ea typeface="微软雅黑" panose="020B0503020204020204" pitchFamily="34" charset="-122"/>
                <a:cs typeface="Times New Roman" panose="02020603050405020304" pitchFamily="18" charset="0"/>
              </a:rPr>
              <a:t> </a:t>
            </a:r>
            <a:r>
              <a:rPr lang="en-US" altLang="zh-CN" sz="2000" b="1" kern="0" dirty="0" err="1">
                <a:solidFill>
                  <a:schemeClr val="accent1">
                    <a:lumMod val="50000"/>
                  </a:schemeClr>
                </a:solidFill>
                <a:latin typeface="HP001 5 hàng" panose="020B0603050302020204" pitchFamily="34" charset="0"/>
                <a:ea typeface="微软雅黑" panose="020B0503020204020204" pitchFamily="34" charset="-122"/>
                <a:cs typeface="Times New Roman" panose="02020603050405020304" pitchFamily="18" charset="0"/>
              </a:rPr>
              <a:t>Thị</a:t>
            </a:r>
            <a:r>
              <a:rPr lang="en-US" altLang="zh-CN" sz="2000" b="1" kern="0" dirty="0">
                <a:solidFill>
                  <a:schemeClr val="accent1">
                    <a:lumMod val="50000"/>
                  </a:schemeClr>
                </a:solidFill>
                <a:latin typeface="HP001 5 hàng" panose="020B0603050302020204" pitchFamily="34" charset="0"/>
                <a:ea typeface="微软雅黑" panose="020B0503020204020204" pitchFamily="34" charset="-122"/>
                <a:cs typeface="Times New Roman" panose="02020603050405020304" pitchFamily="18" charset="0"/>
              </a:rPr>
              <a:t> </a:t>
            </a:r>
            <a:r>
              <a:rPr lang="en-US" altLang="zh-CN" sz="2000" b="1" kern="0">
                <a:solidFill>
                  <a:schemeClr val="accent1">
                    <a:lumMod val="50000"/>
                  </a:schemeClr>
                </a:solidFill>
                <a:latin typeface="HP001 5 hàng" panose="020B0603050302020204" pitchFamily="34" charset="0"/>
                <a:ea typeface="微软雅黑" panose="020B0503020204020204" pitchFamily="34" charset="-122"/>
                <a:cs typeface="Times New Roman" panose="02020603050405020304" pitchFamily="18" charset="0"/>
              </a:rPr>
              <a:t>Thúy</a:t>
            </a:r>
            <a:endParaRPr lang="zh-CN" altLang="zh-CN" sz="2000" kern="100" dirty="0">
              <a:solidFill>
                <a:schemeClr val="accent1">
                  <a:lumMod val="50000"/>
                </a:schemeClr>
              </a:solidFill>
              <a:effectLst/>
              <a:latin typeface="HP001 5 hàng" panose="020B0603050302020204" pitchFamily="34"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3000"/>
                                  </p:stCondLst>
                                  <p:childTnLst>
                                    <p:set>
                                      <p:cBhvr>
                                        <p:cTn id="61" dur="1" fill="hold">
                                          <p:stCondLst>
                                            <p:cond delay="0"/>
                                          </p:stCondLst>
                                        </p:cTn>
                                        <p:tgtEl>
                                          <p:spTgt spid="99"/>
                                        </p:tgtEl>
                                        <p:attrNameLst>
                                          <p:attrName>style.visibility</p:attrName>
                                        </p:attrNameLst>
                                      </p:cBhvr>
                                      <p:to>
                                        <p:strVal val="visible"/>
                                      </p:to>
                                    </p:set>
                                    <p:anim calcmode="lin" valueType="num">
                                      <p:cBhvr>
                                        <p:cTn id="62" dur="1000" fill="hold"/>
                                        <p:tgtEl>
                                          <p:spTgt spid="99"/>
                                        </p:tgtEl>
                                        <p:attrNameLst>
                                          <p:attrName>ppt_w</p:attrName>
                                        </p:attrNameLst>
                                      </p:cBhvr>
                                      <p:tavLst>
                                        <p:tav tm="0">
                                          <p:val>
                                            <p:fltVal val="0"/>
                                          </p:val>
                                        </p:tav>
                                        <p:tav tm="100000">
                                          <p:val>
                                            <p:strVal val="#ppt_w"/>
                                          </p:val>
                                        </p:tav>
                                      </p:tavLst>
                                    </p:anim>
                                    <p:anim calcmode="lin" valueType="num">
                                      <p:cBhvr>
                                        <p:cTn id="63" dur="1000" fill="hold"/>
                                        <p:tgtEl>
                                          <p:spTgt spid="99"/>
                                        </p:tgtEl>
                                        <p:attrNameLst>
                                          <p:attrName>ppt_h</p:attrName>
                                        </p:attrNameLst>
                                      </p:cBhvr>
                                      <p:tavLst>
                                        <p:tav tm="0">
                                          <p:val>
                                            <p:fltVal val="0"/>
                                          </p:val>
                                        </p:tav>
                                        <p:tav tm="100000">
                                          <p:val>
                                            <p:strVal val="#ppt_h"/>
                                          </p:val>
                                        </p:tav>
                                      </p:tavLst>
                                    </p:anim>
                                    <p:animEffect transition="in" filter="fade">
                                      <p:cBhvr>
                                        <p:cTn id="64" dur="1000"/>
                                        <p:tgtEl>
                                          <p:spTgt spid="99"/>
                                        </p:tgtEl>
                                      </p:cBhvr>
                                    </p:animEffect>
                                  </p:childTnLst>
                                </p:cTn>
                              </p:par>
                              <p:par>
                                <p:cTn id="65" presetID="53" presetClass="entr" presetSubtype="16" fill="hold" nodeType="withEffect">
                                  <p:stCondLst>
                                    <p:cond delay="3000"/>
                                  </p:stCondLst>
                                  <p:childTnLst>
                                    <p:set>
                                      <p:cBhvr>
                                        <p:cTn id="66" dur="1" fill="hold">
                                          <p:stCondLst>
                                            <p:cond delay="0"/>
                                          </p:stCondLst>
                                        </p:cTn>
                                        <p:tgtEl>
                                          <p:spTgt spid="100"/>
                                        </p:tgtEl>
                                        <p:attrNameLst>
                                          <p:attrName>style.visibility</p:attrName>
                                        </p:attrNameLst>
                                      </p:cBhvr>
                                      <p:to>
                                        <p:strVal val="visible"/>
                                      </p:to>
                                    </p:set>
                                    <p:anim calcmode="lin" valueType="num">
                                      <p:cBhvr>
                                        <p:cTn id="67" dur="1000" fill="hold"/>
                                        <p:tgtEl>
                                          <p:spTgt spid="100"/>
                                        </p:tgtEl>
                                        <p:attrNameLst>
                                          <p:attrName>ppt_w</p:attrName>
                                        </p:attrNameLst>
                                      </p:cBhvr>
                                      <p:tavLst>
                                        <p:tav tm="0">
                                          <p:val>
                                            <p:fltVal val="0"/>
                                          </p:val>
                                        </p:tav>
                                        <p:tav tm="100000">
                                          <p:val>
                                            <p:strVal val="#ppt_w"/>
                                          </p:val>
                                        </p:tav>
                                      </p:tavLst>
                                    </p:anim>
                                    <p:anim calcmode="lin" valueType="num">
                                      <p:cBhvr>
                                        <p:cTn id="68" dur="1000" fill="hold"/>
                                        <p:tgtEl>
                                          <p:spTgt spid="100"/>
                                        </p:tgtEl>
                                        <p:attrNameLst>
                                          <p:attrName>ppt_h</p:attrName>
                                        </p:attrNameLst>
                                      </p:cBhvr>
                                      <p:tavLst>
                                        <p:tav tm="0">
                                          <p:val>
                                            <p:fltVal val="0"/>
                                          </p:val>
                                        </p:tav>
                                        <p:tav tm="100000">
                                          <p:val>
                                            <p:strVal val="#ppt_h"/>
                                          </p:val>
                                        </p:tav>
                                      </p:tavLst>
                                    </p:anim>
                                    <p:animEffect transition="in" filter="fade">
                                      <p:cBhvr>
                                        <p:cTn id="69" dur="1000"/>
                                        <p:tgtEl>
                                          <p:spTgt spid="100"/>
                                        </p:tgtEl>
                                      </p:cBhvr>
                                    </p:animEffect>
                                  </p:childTnLst>
                                </p:cTn>
                              </p:par>
                              <p:par>
                                <p:cTn id="70" presetID="14" presetClass="entr" presetSubtype="5" fill="hold" nodeType="withEffect">
                                  <p:stCondLst>
                                    <p:cond delay="3000"/>
                                  </p:stCondLst>
                                  <p:childTnLst>
                                    <p:set>
                                      <p:cBhvr>
                                        <p:cTn id="71" dur="1" fill="hold">
                                          <p:stCondLst>
                                            <p:cond delay="0"/>
                                          </p:stCondLst>
                                        </p:cTn>
                                        <p:tgtEl>
                                          <p:spTgt spid="99"/>
                                        </p:tgtEl>
                                        <p:attrNameLst>
                                          <p:attrName>style.visibility</p:attrName>
                                        </p:attrNameLst>
                                      </p:cBhvr>
                                      <p:to>
                                        <p:strVal val="visible"/>
                                      </p:to>
                                    </p:set>
                                    <p:animEffect transition="in" filter="randombar(vertical)">
                                      <p:cBhvr>
                                        <p:cTn id="72" dur="1500"/>
                                        <p:tgtEl>
                                          <p:spTgt spid="99"/>
                                        </p:tgtEl>
                                      </p:cBhvr>
                                    </p:animEffect>
                                  </p:childTnLst>
                                </p:cTn>
                              </p:par>
                              <p:par>
                                <p:cTn id="73" presetID="14" presetClass="entr" presetSubtype="5" fill="hold" nodeType="withEffect">
                                  <p:stCondLst>
                                    <p:cond delay="3000"/>
                                  </p:stCondLst>
                                  <p:childTnLst>
                                    <p:set>
                                      <p:cBhvr>
                                        <p:cTn id="74" dur="1" fill="hold">
                                          <p:stCondLst>
                                            <p:cond delay="0"/>
                                          </p:stCondLst>
                                        </p:cTn>
                                        <p:tgtEl>
                                          <p:spTgt spid="100"/>
                                        </p:tgtEl>
                                        <p:attrNameLst>
                                          <p:attrName>style.visibility</p:attrName>
                                        </p:attrNameLst>
                                      </p:cBhvr>
                                      <p:to>
                                        <p:strVal val="visible"/>
                                      </p:to>
                                    </p:set>
                                    <p:animEffect transition="in" filter="randombar(vertical)">
                                      <p:cBhvr>
                                        <p:cTn id="75" dur="1500"/>
                                        <p:tgtEl>
                                          <p:spTgt spid="100"/>
                                        </p:tgtEl>
                                      </p:cBhvr>
                                    </p:animEffect>
                                  </p:childTnLst>
                                </p:cTn>
                              </p:par>
                              <p:par>
                                <p:cTn id="76" presetID="37" presetClass="entr" presetSubtype="0" fill="hold" nodeType="withEffect">
                                  <p:stCondLst>
                                    <p:cond delay="3000"/>
                                  </p:stCondLst>
                                  <p:childTnLst>
                                    <p:set>
                                      <p:cBhvr>
                                        <p:cTn id="77" dur="1" fill="hold">
                                          <p:stCondLst>
                                            <p:cond delay="0"/>
                                          </p:stCondLst>
                                        </p:cTn>
                                        <p:tgtEl>
                                          <p:spTgt spid="99"/>
                                        </p:tgtEl>
                                        <p:attrNameLst>
                                          <p:attrName>style.visibility</p:attrName>
                                        </p:attrNameLst>
                                      </p:cBhvr>
                                      <p:to>
                                        <p:strVal val="visible"/>
                                      </p:to>
                                    </p:set>
                                    <p:animEffect transition="in" filter="fade">
                                      <p:cBhvr>
                                        <p:cTn id="78" dur="750"/>
                                        <p:tgtEl>
                                          <p:spTgt spid="99"/>
                                        </p:tgtEl>
                                      </p:cBhvr>
                                    </p:animEffect>
                                    <p:anim calcmode="lin" valueType="num">
                                      <p:cBhvr>
                                        <p:cTn id="79" dur="750" fill="hold"/>
                                        <p:tgtEl>
                                          <p:spTgt spid="99"/>
                                        </p:tgtEl>
                                        <p:attrNameLst>
                                          <p:attrName>ppt_x</p:attrName>
                                        </p:attrNameLst>
                                      </p:cBhvr>
                                      <p:tavLst>
                                        <p:tav tm="0">
                                          <p:val>
                                            <p:strVal val="#ppt_x"/>
                                          </p:val>
                                        </p:tav>
                                        <p:tav tm="100000">
                                          <p:val>
                                            <p:strVal val="#ppt_x"/>
                                          </p:val>
                                        </p:tav>
                                      </p:tavLst>
                                    </p:anim>
                                    <p:anim calcmode="lin" valueType="num">
                                      <p:cBhvr>
                                        <p:cTn id="80" dur="675" decel="100000" fill="hold"/>
                                        <p:tgtEl>
                                          <p:spTgt spid="99"/>
                                        </p:tgtEl>
                                        <p:attrNameLst>
                                          <p:attrName>ppt_y</p:attrName>
                                        </p:attrNameLst>
                                      </p:cBhvr>
                                      <p:tavLst>
                                        <p:tav tm="0">
                                          <p:val>
                                            <p:strVal val="#ppt_y+1"/>
                                          </p:val>
                                        </p:tav>
                                        <p:tav tm="100000">
                                          <p:val>
                                            <p:strVal val="#ppt_y-.03"/>
                                          </p:val>
                                        </p:tav>
                                      </p:tavLst>
                                    </p:anim>
                                    <p:anim calcmode="lin" valueType="num">
                                      <p:cBhvr>
                                        <p:cTn id="81"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2" presetID="37" presetClass="entr" presetSubtype="0" fill="hold" nodeType="withEffect">
                                  <p:stCondLst>
                                    <p:cond delay="3000"/>
                                  </p:stCondLst>
                                  <p:childTnLst>
                                    <p:set>
                                      <p:cBhvr>
                                        <p:cTn id="83" dur="1" fill="hold">
                                          <p:stCondLst>
                                            <p:cond delay="0"/>
                                          </p:stCondLst>
                                        </p:cTn>
                                        <p:tgtEl>
                                          <p:spTgt spid="100"/>
                                        </p:tgtEl>
                                        <p:attrNameLst>
                                          <p:attrName>style.visibility</p:attrName>
                                        </p:attrNameLst>
                                      </p:cBhvr>
                                      <p:to>
                                        <p:strVal val="visible"/>
                                      </p:to>
                                    </p:set>
                                    <p:animEffect transition="in" filter="fade">
                                      <p:cBhvr>
                                        <p:cTn id="84" dur="750"/>
                                        <p:tgtEl>
                                          <p:spTgt spid="100"/>
                                        </p:tgtEl>
                                      </p:cBhvr>
                                    </p:animEffect>
                                    <p:anim calcmode="lin" valueType="num">
                                      <p:cBhvr>
                                        <p:cTn id="85" dur="750" fill="hold"/>
                                        <p:tgtEl>
                                          <p:spTgt spid="100"/>
                                        </p:tgtEl>
                                        <p:attrNameLst>
                                          <p:attrName>ppt_x</p:attrName>
                                        </p:attrNameLst>
                                      </p:cBhvr>
                                      <p:tavLst>
                                        <p:tav tm="0">
                                          <p:val>
                                            <p:strVal val="#ppt_x"/>
                                          </p:val>
                                        </p:tav>
                                        <p:tav tm="100000">
                                          <p:val>
                                            <p:strVal val="#ppt_x"/>
                                          </p:val>
                                        </p:tav>
                                      </p:tavLst>
                                    </p:anim>
                                    <p:anim calcmode="lin" valueType="num">
                                      <p:cBhvr>
                                        <p:cTn id="86" dur="675" decel="100000" fill="hold"/>
                                        <p:tgtEl>
                                          <p:spTgt spid="100"/>
                                        </p:tgtEl>
                                        <p:attrNameLst>
                                          <p:attrName>ppt_y</p:attrName>
                                        </p:attrNameLst>
                                      </p:cBhvr>
                                      <p:tavLst>
                                        <p:tav tm="0">
                                          <p:val>
                                            <p:strVal val="#ppt_y+1"/>
                                          </p:val>
                                        </p:tav>
                                        <p:tav tm="100000">
                                          <p:val>
                                            <p:strVal val="#ppt_y-.03"/>
                                          </p:val>
                                        </p:tav>
                                      </p:tavLst>
                                    </p:anim>
                                    <p:anim calcmode="lin" valueType="num">
                                      <p:cBhvr>
                                        <p:cTn id="87"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91440" y="-204151"/>
            <a:ext cx="9699562"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Hôm nay cô giáo cho lớp vẽ những gì yêu thích. </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  </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Gia 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Cuối giờ, chúng tôi mang tranh đính lên bảng. Mọi ánh mắt đều hướng về bức tranh bông hoa bốn cánh của Hà.</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Trên mỗi cánh hoa ghi tên một tổ trong lớp.   Giữa nhụy hoa là cô giáo cười rất tươi.   Bên dưới có dòng chữ nắn nót “Hoa yêu thương”.    Ai cũng thấy có mình trong tranh.   Chúng tôi </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treo bức tranh</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ở góc sáng tạo của lớp.</a:t>
            </a:r>
          </a:p>
        </p:txBody>
      </p:sp>
      <p:sp>
        <p:nvSpPr>
          <p:cNvPr id="3" name="Rectangle 2"/>
          <p:cNvSpPr/>
          <p:nvPr/>
        </p:nvSpPr>
        <p:spPr>
          <a:xfrm>
            <a:off x="1794785" y="883055"/>
            <a:ext cx="839522" cy="523220"/>
          </a:xfrm>
          <a:prstGeom prst="rect">
            <a:avLst/>
          </a:prstGeom>
        </p:spPr>
        <p:txBody>
          <a:bodyPr wrap="square">
            <a:spAutoFit/>
          </a:bodyPr>
          <a:lstStyle/>
          <a:p>
            <a:r>
              <a:rPr lang="vi-VN" altLang="zh-CN" sz="2800" b="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oay</a:t>
            </a:r>
            <a:endPar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0" name="Rectangle 19"/>
          <p:cNvSpPr/>
          <p:nvPr/>
        </p:nvSpPr>
        <p:spPr>
          <a:xfrm>
            <a:off x="6553200" y="4357490"/>
            <a:ext cx="1270000" cy="307777"/>
          </a:xfrm>
          <a:prstGeom prst="rect">
            <a:avLst/>
          </a:prstGeom>
        </p:spPr>
        <p:txBody>
          <a:bodyPr wrap="square">
            <a:spAutoFit/>
          </a:bodyPr>
          <a:lstStyle/>
          <a:p>
            <a:r>
              <a:rPr lang="vi-VN" altLang="zh-CN" sz="1400" b="1" dirty="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pic>
        <p:nvPicPr>
          <p:cNvPr id="4" name="410_20200508102124_hoa-yeu-thu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59301" y="5010835"/>
            <a:ext cx="609600" cy="609600"/>
          </a:xfrm>
          <a:prstGeom prst="rect">
            <a:avLst/>
          </a:prstGeom>
        </p:spPr>
      </p:pic>
      <p:cxnSp>
        <p:nvCxnSpPr>
          <p:cNvPr id="7" name="Straight Connector 6"/>
          <p:cNvCxnSpPr>
            <a:cxnSpLocks/>
          </p:cNvCxnSpPr>
          <p:nvPr/>
        </p:nvCxnSpPr>
        <p:spPr>
          <a:xfrm>
            <a:off x="1343024" y="1329848"/>
            <a:ext cx="1083477" cy="0"/>
          </a:xfrm>
          <a:prstGeom prst="line">
            <a:avLst/>
          </a:prstGeom>
          <a:ln/>
        </p:spPr>
        <p:style>
          <a:lnRef idx="3">
            <a:schemeClr val="accent2"/>
          </a:lnRef>
          <a:fillRef idx="0">
            <a:schemeClr val="accent2"/>
          </a:fillRef>
          <a:effectRef idx="2">
            <a:schemeClr val="accent2"/>
          </a:effectRef>
          <a:fontRef idx="minor">
            <a:schemeClr val="tx1"/>
          </a:fontRef>
        </p:style>
      </p:cxnSp>
      <p:sp>
        <p:nvSpPr>
          <p:cNvPr id="2" name="文本框 109">
            <a:extLst>
              <a:ext uri="{FF2B5EF4-FFF2-40B4-BE49-F238E27FC236}">
                <a16:creationId xmlns:a16="http://schemas.microsoft.com/office/drawing/2014/main" id="{1D1DDE68-D2EE-F861-1DD5-246F7532730B}"/>
              </a:ext>
            </a:extLst>
          </p:cNvPr>
          <p:cNvSpPr txBox="1"/>
          <p:nvPr/>
        </p:nvSpPr>
        <p:spPr>
          <a:xfrm>
            <a:off x="424922" y="225177"/>
            <a:ext cx="2418516" cy="646331"/>
          </a:xfrm>
          <a:prstGeom prst="rect">
            <a:avLst/>
          </a:prstGeom>
          <a:noFill/>
        </p:spPr>
        <p:txBody>
          <a:bodyPr wrap="square" rtlCol="0">
            <a:spAutoFit/>
          </a:bodyPr>
          <a:lstStyle/>
          <a:p>
            <a:pPr algn="ctr"/>
            <a:r>
              <a:rPr lang="en-US" altLang="zh-CN" sz="3600" b="1">
                <a:solidFill>
                  <a:srgbClr val="FF66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 mẫu</a:t>
            </a:r>
            <a:endParaRPr lang="zh-CN" altLang="en-US" sz="3600" b="1" dirty="0">
              <a:solidFill>
                <a:srgbClr val="FF66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8" name="文本框 109">
            <a:extLst>
              <a:ext uri="{FF2B5EF4-FFF2-40B4-BE49-F238E27FC236}">
                <a16:creationId xmlns:a16="http://schemas.microsoft.com/office/drawing/2014/main" id="{CFDE791B-90AB-C806-E632-F6271E4BC67F}"/>
              </a:ext>
            </a:extLst>
          </p:cNvPr>
          <p:cNvSpPr txBox="1"/>
          <p:nvPr/>
        </p:nvSpPr>
        <p:spPr>
          <a:xfrm>
            <a:off x="7458075" y="-19496"/>
            <a:ext cx="1685924" cy="954107"/>
          </a:xfrm>
          <a:prstGeom prst="rect">
            <a:avLst/>
          </a:prstGeom>
          <a:noFill/>
        </p:spPr>
        <p:txBody>
          <a:bodyPr wrap="square" rtlCol="0">
            <a:spAutoFit/>
          </a:bodyPr>
          <a:lstStyle/>
          <a:p>
            <a:pPr algn="ctr"/>
            <a:r>
              <a:rPr lang="en-US" altLang="zh-CN" sz="2800" b="1">
                <a:solidFill>
                  <a:srgbClr val="FF66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Thảo luận N2</a:t>
            </a:r>
            <a:endParaRPr lang="zh-CN" altLang="en-US" sz="2800" b="1" dirty="0">
              <a:solidFill>
                <a:srgbClr val="FF66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072705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9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par>
                                <p:cTn id="12" presetID="6" presetClass="entr" presetSubtype="16"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9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9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9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900"/>
                                        <p:tgtEl>
                                          <p:spTgt spid="7"/>
                                        </p:tgtEl>
                                      </p:cBhvr>
                                    </p:animEffect>
                                    <p:anim calcmode="lin" valueType="num">
                                      <p:cBhvr>
                                        <p:cTn id="32" dur="900" fill="hold"/>
                                        <p:tgtEl>
                                          <p:spTgt spid="7"/>
                                        </p:tgtEl>
                                        <p:attrNameLst>
                                          <p:attrName>ppt_x</p:attrName>
                                        </p:attrNameLst>
                                      </p:cBhvr>
                                      <p:tavLst>
                                        <p:tav tm="0">
                                          <p:val>
                                            <p:strVal val="#ppt_x"/>
                                          </p:val>
                                        </p:tav>
                                        <p:tav tm="100000">
                                          <p:val>
                                            <p:strVal val="#ppt_x"/>
                                          </p:val>
                                        </p:tav>
                                      </p:tavLst>
                                    </p:anim>
                                    <p:anim calcmode="lin" valueType="num">
                                      <p:cBhvr>
                                        <p:cTn id="33" dur="9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900"/>
                                        <p:tgtEl>
                                          <p:spTgt spid="3"/>
                                        </p:tgtEl>
                                      </p:cBhvr>
                                    </p:animEffect>
                                    <p:anim calcmode="lin" valueType="num">
                                      <p:cBhvr>
                                        <p:cTn id="39" dur="900" fill="hold"/>
                                        <p:tgtEl>
                                          <p:spTgt spid="3"/>
                                        </p:tgtEl>
                                        <p:attrNameLst>
                                          <p:attrName>ppt_x</p:attrName>
                                        </p:attrNameLst>
                                      </p:cBhvr>
                                      <p:tavLst>
                                        <p:tav tm="0">
                                          <p:val>
                                            <p:strVal val="#ppt_x"/>
                                          </p:val>
                                        </p:tav>
                                        <p:tav tm="100000">
                                          <p:val>
                                            <p:strVal val="#ppt_x"/>
                                          </p:val>
                                        </p:tav>
                                      </p:tavLst>
                                    </p:anim>
                                    <p:anim calcmode="lin" valueType="num">
                                      <p:cBhvr>
                                        <p:cTn id="40" dur="9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4"/>
                </p:tgtEl>
              </p:cMediaNode>
            </p:audio>
          </p:childTnLst>
        </p:cTn>
      </p:par>
    </p:tnLst>
    <p:bldLst>
      <p:bldP spid="5" grpId="0"/>
      <p:bldP spid="3" grpId="0"/>
      <p:bldP spid="20" grpId="0"/>
      <p:bldP spid="2" grpId="0"/>
      <p:bldP spid="2" grpId="1"/>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20320" y="163332"/>
            <a:ext cx="9435402"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Hôm nay cô giáo cho lớp vẽ những gì yêu thích.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Gia 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Cuối giờ, chúng tôi mang tranh đính lên bảng</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Mọi ánh mắt đều hướng về bức tranh bông hoa bốn cánh của Hà.</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Trên mỗi cánh hoa ghi tên một tổ trong lớp.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Giữa nhụy hoa là cô giáo cười rất tươi.   </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Bên dưới có dòng chữ nắn nót “Hoa yêu thương”</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Ai cũng thấy có mình trong tranh.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Chúng tôi </a:t>
            </a:r>
            <a:r>
              <a:rPr lang="en-US"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treo bức tranh </a:t>
            </a:r>
            <a:r>
              <a:rPr lang="en-US"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ở góc sáng tạo của lớp.</a:t>
            </a: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449644" y="557769"/>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7607585" y="557769"/>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id="{69969A4C-D57A-4C7D-B73C-3C48FA316729}"/>
              </a:ext>
            </a:extLst>
          </p:cNvPr>
          <p:cNvSpPr/>
          <p:nvPr/>
        </p:nvSpPr>
        <p:spPr>
          <a:xfrm>
            <a:off x="6624559" y="123945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id="{8D1E81D9-390E-4725-8248-2F04F6E94D2A}"/>
              </a:ext>
            </a:extLst>
          </p:cNvPr>
          <p:cNvSpPr/>
          <p:nvPr/>
        </p:nvSpPr>
        <p:spPr>
          <a:xfrm>
            <a:off x="388206" y="2100091"/>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4</a:t>
            </a:r>
            <a:endParaRPr lang="vi-VN" sz="24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id="{0D0C2A7E-B1FD-4517-8C36-147B5A25E009}"/>
              </a:ext>
            </a:extLst>
          </p:cNvPr>
          <p:cNvSpPr/>
          <p:nvPr/>
        </p:nvSpPr>
        <p:spPr>
          <a:xfrm>
            <a:off x="7426831" y="1812253"/>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5</a:t>
            </a:r>
            <a:endParaRPr lang="vi-VN" sz="24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a16="http://schemas.microsoft.com/office/drawing/2014/main" id="{1F044D47-2CF2-4C74-BFC9-F1F6021FA1A7}"/>
              </a:ext>
            </a:extLst>
          </p:cNvPr>
          <p:cNvSpPr/>
          <p:nvPr/>
        </p:nvSpPr>
        <p:spPr>
          <a:xfrm>
            <a:off x="459803" y="298057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6</a:t>
            </a:r>
            <a:endParaRPr lang="vi-VN" sz="24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id="{47C08B50-8E4E-4C6C-9850-333F77FE0ED1}"/>
              </a:ext>
            </a:extLst>
          </p:cNvPr>
          <p:cNvSpPr/>
          <p:nvPr/>
        </p:nvSpPr>
        <p:spPr>
          <a:xfrm>
            <a:off x="7093916" y="289130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7</a:t>
            </a:r>
            <a:endParaRPr lang="vi-VN" sz="2400" b="1" dirty="0">
              <a:latin typeface="Times New Roman" panose="02020603050405020304" pitchFamily="18" charset="0"/>
              <a:cs typeface="Times New Roman" panose="02020603050405020304" pitchFamily="18" charset="0"/>
            </a:endParaRPr>
          </a:p>
        </p:txBody>
      </p:sp>
      <p:sp>
        <p:nvSpPr>
          <p:cNvPr id="10" name="Lưu đồ: Đường kết nối 15">
            <a:extLst>
              <a:ext uri="{FF2B5EF4-FFF2-40B4-BE49-F238E27FC236}">
                <a16:creationId xmlns:a16="http://schemas.microsoft.com/office/drawing/2014/main" id="{47C08B50-8E4E-4C6C-9850-333F77FE0ED1}"/>
              </a:ext>
            </a:extLst>
          </p:cNvPr>
          <p:cNvSpPr/>
          <p:nvPr/>
        </p:nvSpPr>
        <p:spPr>
          <a:xfrm>
            <a:off x="4335874" y="333145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Times New Roman" panose="02020603050405020304" pitchFamily="18" charset="0"/>
                <a:cs typeface="Times New Roman" panose="02020603050405020304" pitchFamily="18" charset="0"/>
              </a:rPr>
              <a:t>8</a:t>
            </a:r>
          </a:p>
        </p:txBody>
      </p:sp>
      <p:sp>
        <p:nvSpPr>
          <p:cNvPr id="17" name="Lưu đồ: Đường kết nối 15">
            <a:extLst>
              <a:ext uri="{FF2B5EF4-FFF2-40B4-BE49-F238E27FC236}">
                <a16:creationId xmlns:a16="http://schemas.microsoft.com/office/drawing/2014/main" id="{47C08B50-8E4E-4C6C-9850-333F77FE0ED1}"/>
              </a:ext>
            </a:extLst>
          </p:cNvPr>
          <p:cNvSpPr/>
          <p:nvPr/>
        </p:nvSpPr>
        <p:spPr>
          <a:xfrm>
            <a:off x="3557442" y="3789507"/>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Times New Roman" panose="02020603050405020304" pitchFamily="18" charset="0"/>
                <a:cs typeface="Times New Roman" panose="02020603050405020304" pitchFamily="18" charset="0"/>
              </a:rPr>
              <a:t>9</a:t>
            </a:r>
          </a:p>
        </p:txBody>
      </p:sp>
      <p:sp>
        <p:nvSpPr>
          <p:cNvPr id="18" name="Lưu đồ: Đường kết nối 15">
            <a:extLst>
              <a:ext uri="{FF2B5EF4-FFF2-40B4-BE49-F238E27FC236}">
                <a16:creationId xmlns:a16="http://schemas.microsoft.com/office/drawing/2014/main" id="{47C08B50-8E4E-4C6C-9850-333F77FE0ED1}"/>
              </a:ext>
            </a:extLst>
          </p:cNvPr>
          <p:cNvSpPr/>
          <p:nvPr/>
        </p:nvSpPr>
        <p:spPr>
          <a:xfrm>
            <a:off x="20320" y="4607245"/>
            <a:ext cx="5486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1600" b="1" dirty="0">
                <a:latin typeface="Times New Roman" panose="02020603050405020304" pitchFamily="18" charset="0"/>
                <a:cs typeface="Times New Roman" panose="02020603050405020304" pitchFamily="18" charset="0"/>
              </a:rPr>
              <a:t>10</a:t>
            </a:r>
          </a:p>
        </p:txBody>
      </p:sp>
      <p:sp>
        <p:nvSpPr>
          <p:cNvPr id="19" name="Rectangle 18"/>
          <p:cNvSpPr/>
          <p:nvPr/>
        </p:nvSpPr>
        <p:spPr>
          <a:xfrm>
            <a:off x="7093916" y="4737206"/>
            <a:ext cx="1270000" cy="307777"/>
          </a:xfrm>
          <a:prstGeom prst="rect">
            <a:avLst/>
          </a:prstGeom>
        </p:spPr>
        <p:txBody>
          <a:bodyPr wrap="square">
            <a:spAutoFit/>
          </a:bodyPr>
          <a:lstStyle/>
          <a:p>
            <a:r>
              <a:rPr lang="vi-VN" altLang="zh-CN" sz="1400" b="1" dirty="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cxnSp>
        <p:nvCxnSpPr>
          <p:cNvPr id="22" name="Straight Connector 21"/>
          <p:cNvCxnSpPr>
            <a:cxnSpLocks/>
          </p:cNvCxnSpPr>
          <p:nvPr/>
        </p:nvCxnSpPr>
        <p:spPr>
          <a:xfrm>
            <a:off x="6253227" y="1273709"/>
            <a:ext cx="12905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95436" y="1704781"/>
            <a:ext cx="994884" cy="117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8296910" y="3426653"/>
            <a:ext cx="621598" cy="58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文本框 109">
            <a:extLst>
              <a:ext uri="{FF2B5EF4-FFF2-40B4-BE49-F238E27FC236}">
                <a16:creationId xmlns:a16="http://schemas.microsoft.com/office/drawing/2014/main" id="{AF0C3233-76B3-BF4F-915F-D6A06C0741F9}"/>
              </a:ext>
            </a:extLst>
          </p:cNvPr>
          <p:cNvSpPr txBox="1"/>
          <p:nvPr/>
        </p:nvSpPr>
        <p:spPr>
          <a:xfrm>
            <a:off x="-220505" y="28158"/>
            <a:ext cx="4231915" cy="646331"/>
          </a:xfrm>
          <a:prstGeom prst="rect">
            <a:avLst/>
          </a:prstGeom>
          <a:noFill/>
        </p:spPr>
        <p:txBody>
          <a:bodyPr wrap="square" rtlCol="0">
            <a:spAutoFit/>
          </a:bodyPr>
          <a:lstStyle/>
          <a:p>
            <a:pPr algn="ctr"/>
            <a:r>
              <a:rPr lang="en-US" altLang="zh-CN" sz="3600" b="1">
                <a:solidFill>
                  <a:srgbClr val="FF66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 Nối Tiếp câu</a:t>
            </a:r>
            <a:endParaRPr lang="zh-CN" altLang="en-US" sz="3600" b="1" dirty="0">
              <a:solidFill>
                <a:srgbClr val="FF66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cxnSp>
        <p:nvCxnSpPr>
          <p:cNvPr id="4" name="Straight Connector 3">
            <a:extLst>
              <a:ext uri="{FF2B5EF4-FFF2-40B4-BE49-F238E27FC236}">
                <a16:creationId xmlns:a16="http://schemas.microsoft.com/office/drawing/2014/main" id="{D2BEA1B5-CD42-C81A-0F85-51C9CDCA3473}"/>
              </a:ext>
            </a:extLst>
          </p:cNvPr>
          <p:cNvCxnSpPr/>
          <p:nvPr/>
        </p:nvCxnSpPr>
        <p:spPr>
          <a:xfrm flipV="1">
            <a:off x="7607584" y="1698930"/>
            <a:ext cx="621598" cy="58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9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par>
                                <p:cTn id="12" presetID="6" presetClass="entr" presetSubtype="16"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750"/>
                                        <p:tgtEl>
                                          <p:spTgt spid="9"/>
                                        </p:tgtEl>
                                      </p:cBhvr>
                                    </p:animEffect>
                                  </p:childTnLst>
                                </p:cTn>
                              </p:par>
                            </p:childTnLst>
                          </p:cTn>
                        </p:par>
                        <p:par>
                          <p:cTn id="20" fill="hold">
                            <p:stCondLst>
                              <p:cond delay="750"/>
                            </p:stCondLst>
                            <p:childTnLst>
                              <p:par>
                                <p:cTn id="21" presetID="6"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750"/>
                                        <p:tgtEl>
                                          <p:spTgt spid="11"/>
                                        </p:tgtEl>
                                      </p:cBhvr>
                                    </p:animEffect>
                                  </p:childTnLst>
                                </p:cTn>
                              </p:par>
                            </p:childTnLst>
                          </p:cTn>
                        </p:par>
                        <p:par>
                          <p:cTn id="24" fill="hold">
                            <p:stCondLst>
                              <p:cond delay="1500"/>
                            </p:stCondLst>
                            <p:childTnLst>
                              <p:par>
                                <p:cTn id="25" presetID="6" presetClass="entr" presetSubtype="16"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750"/>
                                        <p:tgtEl>
                                          <p:spTgt spid="12"/>
                                        </p:tgtEl>
                                      </p:cBhvr>
                                    </p:animEffect>
                                  </p:childTnLst>
                                </p:cTn>
                              </p:par>
                            </p:childTnLst>
                          </p:cTn>
                        </p:par>
                        <p:par>
                          <p:cTn id="28" fill="hold">
                            <p:stCondLst>
                              <p:cond delay="2250"/>
                            </p:stCondLst>
                            <p:childTnLst>
                              <p:par>
                                <p:cTn id="29" presetID="6" presetClass="entr" presetSubtype="16"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750"/>
                                        <p:tgtEl>
                                          <p:spTgt spid="13"/>
                                        </p:tgtEl>
                                      </p:cBhvr>
                                    </p:animEffect>
                                  </p:childTnLst>
                                </p:cTn>
                              </p:par>
                            </p:childTnLst>
                          </p:cTn>
                        </p:par>
                        <p:par>
                          <p:cTn id="32" fill="hold">
                            <p:stCondLst>
                              <p:cond delay="3000"/>
                            </p:stCondLst>
                            <p:childTnLst>
                              <p:par>
                                <p:cTn id="33" presetID="6" presetClass="entr" presetSubtype="16"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circle(in)">
                                      <p:cBhvr>
                                        <p:cTn id="35" dur="750"/>
                                        <p:tgtEl>
                                          <p:spTgt spid="14"/>
                                        </p:tgtEl>
                                      </p:cBhvr>
                                    </p:animEffect>
                                  </p:childTnLst>
                                </p:cTn>
                              </p:par>
                            </p:childTnLst>
                          </p:cTn>
                        </p:par>
                        <p:par>
                          <p:cTn id="36" fill="hold">
                            <p:stCondLst>
                              <p:cond delay="3750"/>
                            </p:stCondLst>
                            <p:childTnLst>
                              <p:par>
                                <p:cTn id="37" presetID="6" presetClass="entr" presetSubtype="16"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750"/>
                                        <p:tgtEl>
                                          <p:spTgt spid="15"/>
                                        </p:tgtEl>
                                      </p:cBhvr>
                                    </p:animEffect>
                                  </p:childTnLst>
                                </p:cTn>
                              </p:par>
                            </p:childTnLst>
                          </p:cTn>
                        </p:par>
                        <p:par>
                          <p:cTn id="40" fill="hold">
                            <p:stCondLst>
                              <p:cond delay="4500"/>
                            </p:stCondLst>
                            <p:childTnLst>
                              <p:par>
                                <p:cTn id="41" presetID="6" presetClass="entr" presetSubtype="16"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circle(in)">
                                      <p:cBhvr>
                                        <p:cTn id="43" dur="750"/>
                                        <p:tgtEl>
                                          <p:spTgt spid="16"/>
                                        </p:tgtEl>
                                      </p:cBhvr>
                                    </p:animEffect>
                                  </p:childTnLst>
                                </p:cTn>
                              </p:par>
                            </p:childTnLst>
                          </p:cTn>
                        </p:par>
                        <p:par>
                          <p:cTn id="44" fill="hold">
                            <p:stCondLst>
                              <p:cond delay="5250"/>
                            </p:stCondLst>
                            <p:childTnLst>
                              <p:par>
                                <p:cTn id="45" presetID="6" presetClass="entr" presetSubtype="16"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ircle(in)">
                                      <p:cBhvr>
                                        <p:cTn id="47" dur="750"/>
                                        <p:tgtEl>
                                          <p:spTgt spid="10"/>
                                        </p:tgtEl>
                                      </p:cBhvr>
                                    </p:animEffect>
                                  </p:childTnLst>
                                </p:cTn>
                              </p:par>
                            </p:childTnLst>
                          </p:cTn>
                        </p:par>
                        <p:par>
                          <p:cTn id="48" fill="hold">
                            <p:stCondLst>
                              <p:cond delay="6000"/>
                            </p:stCondLst>
                            <p:childTnLst>
                              <p:par>
                                <p:cTn id="49" presetID="6" presetClass="entr" presetSubtype="16"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circle(in)">
                                      <p:cBhvr>
                                        <p:cTn id="51" dur="750"/>
                                        <p:tgtEl>
                                          <p:spTgt spid="17"/>
                                        </p:tgtEl>
                                      </p:cBhvr>
                                    </p:animEffect>
                                  </p:childTnLst>
                                </p:cTn>
                              </p:par>
                            </p:childTnLst>
                          </p:cTn>
                        </p:par>
                        <p:par>
                          <p:cTn id="52" fill="hold">
                            <p:stCondLst>
                              <p:cond delay="6750"/>
                            </p:stCondLst>
                            <p:childTnLst>
                              <p:par>
                                <p:cTn id="53" presetID="6" presetClass="entr" presetSubtype="16"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circle(in)">
                                      <p:cBhvr>
                                        <p:cTn id="55" dur="750"/>
                                        <p:tgtEl>
                                          <p:spTgt spid="18"/>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barn(inVertical)">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anim calcmode="lin" valueType="num">
                                      <p:cBhvr>
                                        <p:cTn id="64" dur="1000" fill="hold"/>
                                        <p:tgtEl>
                                          <p:spTgt spid="22"/>
                                        </p:tgtEl>
                                        <p:attrNameLst>
                                          <p:attrName>ppt_x</p:attrName>
                                        </p:attrNameLst>
                                      </p:cBhvr>
                                      <p:tavLst>
                                        <p:tav tm="0">
                                          <p:val>
                                            <p:strVal val="#ppt_x"/>
                                          </p:val>
                                        </p:tav>
                                        <p:tav tm="100000">
                                          <p:val>
                                            <p:strVal val="#ppt_x"/>
                                          </p:val>
                                        </p:tav>
                                      </p:tavLst>
                                    </p:anim>
                                    <p:anim calcmode="lin" valueType="num">
                                      <p:cBhvr>
                                        <p:cTn id="6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1000"/>
                                        <p:tgtEl>
                                          <p:spTgt spid="23"/>
                                        </p:tgtEl>
                                      </p:cBhvr>
                                    </p:animEffect>
                                    <p:anim calcmode="lin" valueType="num">
                                      <p:cBhvr>
                                        <p:cTn id="71" dur="1000" fill="hold"/>
                                        <p:tgtEl>
                                          <p:spTgt spid="23"/>
                                        </p:tgtEl>
                                        <p:attrNameLst>
                                          <p:attrName>ppt_x</p:attrName>
                                        </p:attrNameLst>
                                      </p:cBhvr>
                                      <p:tavLst>
                                        <p:tav tm="0">
                                          <p:val>
                                            <p:strVal val="#ppt_x"/>
                                          </p:val>
                                        </p:tav>
                                        <p:tav tm="100000">
                                          <p:val>
                                            <p:strVal val="#ppt_x"/>
                                          </p:val>
                                        </p:tav>
                                      </p:tavLst>
                                    </p:anim>
                                    <p:anim calcmode="lin" valueType="num">
                                      <p:cBhvr>
                                        <p:cTn id="7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1000"/>
                                        <p:tgtEl>
                                          <p:spTgt spid="24"/>
                                        </p:tgtEl>
                                      </p:cBhvr>
                                    </p:animEffect>
                                    <p:anim calcmode="lin" valueType="num">
                                      <p:cBhvr>
                                        <p:cTn id="78" dur="1000" fill="hold"/>
                                        <p:tgtEl>
                                          <p:spTgt spid="24"/>
                                        </p:tgtEl>
                                        <p:attrNameLst>
                                          <p:attrName>ppt_x</p:attrName>
                                        </p:attrNameLst>
                                      </p:cBhvr>
                                      <p:tavLst>
                                        <p:tav tm="0">
                                          <p:val>
                                            <p:strVal val="#ppt_x"/>
                                          </p:val>
                                        </p:tav>
                                        <p:tav tm="100000">
                                          <p:val>
                                            <p:strVal val="#ppt_x"/>
                                          </p:val>
                                        </p:tav>
                                      </p:tavLst>
                                    </p:anim>
                                    <p:anim calcmode="lin" valueType="num">
                                      <p:cBhvr>
                                        <p:cTn id="7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4"/>
                                        </p:tgtEl>
                                        <p:attrNameLst>
                                          <p:attrName>style.visibility</p:attrName>
                                        </p:attrNameLst>
                                      </p:cBhvr>
                                      <p:to>
                                        <p:strVal val="visible"/>
                                      </p:to>
                                    </p:set>
                                    <p:animEffect transition="in" filter="fade">
                                      <p:cBhvr>
                                        <p:cTn id="84" dur="1000"/>
                                        <p:tgtEl>
                                          <p:spTgt spid="4"/>
                                        </p:tgtEl>
                                      </p:cBhvr>
                                    </p:animEffect>
                                    <p:anim calcmode="lin" valueType="num">
                                      <p:cBhvr>
                                        <p:cTn id="85" dur="1000" fill="hold"/>
                                        <p:tgtEl>
                                          <p:spTgt spid="4"/>
                                        </p:tgtEl>
                                        <p:attrNameLst>
                                          <p:attrName>ppt_x</p:attrName>
                                        </p:attrNameLst>
                                      </p:cBhvr>
                                      <p:tavLst>
                                        <p:tav tm="0">
                                          <p:val>
                                            <p:strVal val="#ppt_x"/>
                                          </p:val>
                                        </p:tav>
                                        <p:tav tm="100000">
                                          <p:val>
                                            <p:strVal val="#ppt_x"/>
                                          </p:val>
                                        </p:tav>
                                      </p:tavLst>
                                    </p:anim>
                                    <p:anim calcmode="lin" valueType="num">
                                      <p:cBhvr>
                                        <p:cTn id="8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P spid="12" grpId="0" animBg="1"/>
      <p:bldP spid="13" grpId="0" animBg="1"/>
      <p:bldP spid="14" grpId="0" animBg="1"/>
      <p:bldP spid="15" grpId="0" animBg="1"/>
      <p:bldP spid="16" grpId="0" animBg="1"/>
      <p:bldP spid="10" grpId="0" animBg="1"/>
      <p:bldP spid="17" grpId="0" animBg="1"/>
      <p:bldP spid="18" grpId="0" animBg="1"/>
      <p:bldP spid="19" grpId="0"/>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09">
            <a:extLst>
              <a:ext uri="{FF2B5EF4-FFF2-40B4-BE49-F238E27FC236}">
                <a16:creationId xmlns:a16="http://schemas.microsoft.com/office/drawing/2014/main" id="{944A99AB-8FA5-DF4F-6C1E-A49849A61D2B}"/>
              </a:ext>
            </a:extLst>
          </p:cNvPr>
          <p:cNvSpPr txBox="1"/>
          <p:nvPr/>
        </p:nvSpPr>
        <p:spPr>
          <a:xfrm>
            <a:off x="221456" y="169022"/>
            <a:ext cx="3950494" cy="707886"/>
          </a:xfrm>
          <a:prstGeom prst="rect">
            <a:avLst/>
          </a:prstGeom>
          <a:noFill/>
        </p:spPr>
        <p:txBody>
          <a:bodyPr wrap="square" rtlCol="0">
            <a:spAutoFit/>
          </a:bodyPr>
          <a:lstStyle/>
          <a:p>
            <a:pPr algn="ctr"/>
            <a:r>
              <a:rPr lang="en-US" altLang="zh-CN" sz="4000" b="1">
                <a:solidFill>
                  <a:srgbClr val="FF66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Luyện đọc từ khó</a:t>
            </a:r>
            <a:endParaRPr lang="zh-CN" altLang="en-US" sz="4000" b="1" dirty="0">
              <a:solidFill>
                <a:srgbClr val="FF66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 name="文本框 109">
            <a:extLst>
              <a:ext uri="{FF2B5EF4-FFF2-40B4-BE49-F238E27FC236}">
                <a16:creationId xmlns:a16="http://schemas.microsoft.com/office/drawing/2014/main" id="{0FC38270-4C47-CD67-9FC3-7EAEB3367398}"/>
              </a:ext>
            </a:extLst>
          </p:cNvPr>
          <p:cNvSpPr txBox="1"/>
          <p:nvPr/>
        </p:nvSpPr>
        <p:spPr>
          <a:xfrm>
            <a:off x="876299" y="1021607"/>
            <a:ext cx="2188370" cy="70788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altLang="zh-CN" sz="4000" b="1">
                <a:ln/>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yêu thích</a:t>
            </a:r>
            <a:endParaRPr lang="zh-CN" altLang="en-US" sz="4000" b="1" dirty="0">
              <a:ln/>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文本框 109">
            <a:extLst>
              <a:ext uri="{FF2B5EF4-FFF2-40B4-BE49-F238E27FC236}">
                <a16:creationId xmlns:a16="http://schemas.microsoft.com/office/drawing/2014/main" id="{3D41BB5B-28E1-8DF8-F527-53E05B19CEEE}"/>
              </a:ext>
            </a:extLst>
          </p:cNvPr>
          <p:cNvSpPr txBox="1"/>
          <p:nvPr/>
        </p:nvSpPr>
        <p:spPr>
          <a:xfrm>
            <a:off x="4117182" y="1014514"/>
            <a:ext cx="1962151" cy="70788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altLang="zh-CN" sz="4000" b="1">
                <a:ln/>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hí hoáy</a:t>
            </a:r>
            <a:endParaRPr lang="zh-CN" altLang="en-US" sz="4000" b="1" dirty="0">
              <a:ln/>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文本框 109">
            <a:extLst>
              <a:ext uri="{FF2B5EF4-FFF2-40B4-BE49-F238E27FC236}">
                <a16:creationId xmlns:a16="http://schemas.microsoft.com/office/drawing/2014/main" id="{2666B6F3-9A5D-120F-6B65-3939B898C7D9}"/>
              </a:ext>
            </a:extLst>
          </p:cNvPr>
          <p:cNvSpPr txBox="1"/>
          <p:nvPr/>
        </p:nvSpPr>
        <p:spPr>
          <a:xfrm>
            <a:off x="989408" y="1788420"/>
            <a:ext cx="1962151" cy="70788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altLang="zh-CN" sz="4000" b="1">
                <a:ln/>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Huy</a:t>
            </a:r>
            <a:endParaRPr lang="zh-CN" altLang="en-US" sz="4000" b="1" dirty="0">
              <a:ln/>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文本框 109">
            <a:extLst>
              <a:ext uri="{FF2B5EF4-FFF2-40B4-BE49-F238E27FC236}">
                <a16:creationId xmlns:a16="http://schemas.microsoft.com/office/drawing/2014/main" id="{C5A583BE-E761-AF09-87D6-4BE0C932A768}"/>
              </a:ext>
            </a:extLst>
          </p:cNvPr>
          <p:cNvSpPr txBox="1"/>
          <p:nvPr/>
        </p:nvSpPr>
        <p:spPr>
          <a:xfrm>
            <a:off x="4035027" y="1788420"/>
            <a:ext cx="1962151" cy="70788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altLang="zh-CN" sz="4000" b="1">
                <a:ln/>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nhụy</a:t>
            </a:r>
            <a:endParaRPr lang="zh-CN" altLang="en-US" sz="4000" b="1" dirty="0">
              <a:ln/>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文本框 109">
            <a:extLst>
              <a:ext uri="{FF2B5EF4-FFF2-40B4-BE49-F238E27FC236}">
                <a16:creationId xmlns:a16="http://schemas.microsoft.com/office/drawing/2014/main" id="{63BE3C7E-C1F3-FAF4-0297-83BFFD8F621A}"/>
              </a:ext>
            </a:extLst>
          </p:cNvPr>
          <p:cNvSpPr txBox="1"/>
          <p:nvPr/>
        </p:nvSpPr>
        <p:spPr>
          <a:xfrm>
            <a:off x="2020491" y="1021708"/>
            <a:ext cx="1181099" cy="70788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altLang="zh-CN" sz="4000" b="1">
                <a:ln/>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ích</a:t>
            </a:r>
            <a:endParaRPr lang="zh-CN" altLang="en-US" sz="4000" b="1" dirty="0">
              <a:ln/>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8" name="文本框 109">
            <a:extLst>
              <a:ext uri="{FF2B5EF4-FFF2-40B4-BE49-F238E27FC236}">
                <a16:creationId xmlns:a16="http://schemas.microsoft.com/office/drawing/2014/main" id="{BB9F30C1-9773-CE0B-6B76-E729C0690890}"/>
              </a:ext>
            </a:extLst>
          </p:cNvPr>
          <p:cNvSpPr txBox="1"/>
          <p:nvPr/>
        </p:nvSpPr>
        <p:spPr>
          <a:xfrm>
            <a:off x="4898234" y="1014514"/>
            <a:ext cx="1181099" cy="70788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altLang="zh-CN" sz="4000" b="1">
                <a:ln/>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oay</a:t>
            </a:r>
            <a:endParaRPr lang="zh-CN" altLang="en-US" sz="4000" b="1" dirty="0">
              <a:ln/>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文本框 109">
            <a:extLst>
              <a:ext uri="{FF2B5EF4-FFF2-40B4-BE49-F238E27FC236}">
                <a16:creationId xmlns:a16="http://schemas.microsoft.com/office/drawing/2014/main" id="{BE484CD9-BBFE-4887-336C-469392A48F98}"/>
              </a:ext>
            </a:extLst>
          </p:cNvPr>
          <p:cNvSpPr txBox="1"/>
          <p:nvPr/>
        </p:nvSpPr>
        <p:spPr>
          <a:xfrm>
            <a:off x="1558527" y="1788420"/>
            <a:ext cx="1181099" cy="70788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altLang="zh-CN" sz="4000" b="1">
                <a:ln/>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uy</a:t>
            </a:r>
            <a:endParaRPr lang="zh-CN" altLang="en-US" sz="4000" b="1" dirty="0">
              <a:ln/>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文本框 109">
            <a:extLst>
              <a:ext uri="{FF2B5EF4-FFF2-40B4-BE49-F238E27FC236}">
                <a16:creationId xmlns:a16="http://schemas.microsoft.com/office/drawing/2014/main" id="{79F38484-95D9-34A9-39CD-F19C7214C852}"/>
              </a:ext>
            </a:extLst>
          </p:cNvPr>
          <p:cNvSpPr txBox="1"/>
          <p:nvPr/>
        </p:nvSpPr>
        <p:spPr>
          <a:xfrm>
            <a:off x="4697015" y="1788420"/>
            <a:ext cx="1181099" cy="70788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altLang="zh-CN" sz="4000" b="1">
                <a:ln/>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uy</a:t>
            </a:r>
            <a:endParaRPr lang="zh-CN" altLang="en-US" sz="4000" b="1" dirty="0">
              <a:ln/>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2959621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09">
            <a:extLst>
              <a:ext uri="{FF2B5EF4-FFF2-40B4-BE49-F238E27FC236}">
                <a16:creationId xmlns:a16="http://schemas.microsoft.com/office/drawing/2014/main" id="{ACBB304A-8580-5CFA-AB93-F5D0DB412129}"/>
              </a:ext>
            </a:extLst>
          </p:cNvPr>
          <p:cNvSpPr txBox="1"/>
          <p:nvPr/>
        </p:nvSpPr>
        <p:spPr>
          <a:xfrm>
            <a:off x="278605" y="390479"/>
            <a:ext cx="4136232" cy="707886"/>
          </a:xfrm>
          <a:prstGeom prst="rect">
            <a:avLst/>
          </a:prstGeom>
          <a:noFill/>
        </p:spPr>
        <p:txBody>
          <a:bodyPr wrap="square" rtlCol="0">
            <a:spAutoFit/>
          </a:bodyPr>
          <a:lstStyle/>
          <a:p>
            <a:pPr algn="ctr"/>
            <a:r>
              <a:rPr lang="en-US" altLang="zh-CN" sz="4000" b="1">
                <a:solidFill>
                  <a:srgbClr val="FF66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Luyện đọc câu khó</a:t>
            </a:r>
            <a:endParaRPr lang="zh-CN" altLang="en-US" sz="4000" b="1" dirty="0">
              <a:solidFill>
                <a:srgbClr val="FF66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 name="文本框 109">
            <a:extLst>
              <a:ext uri="{FF2B5EF4-FFF2-40B4-BE49-F238E27FC236}">
                <a16:creationId xmlns:a16="http://schemas.microsoft.com/office/drawing/2014/main" id="{0A64FED0-DB06-29D6-6DC2-410DE96C34CF}"/>
              </a:ext>
            </a:extLst>
          </p:cNvPr>
          <p:cNvSpPr txBox="1"/>
          <p:nvPr/>
        </p:nvSpPr>
        <p:spPr>
          <a:xfrm>
            <a:off x="232171" y="1514526"/>
            <a:ext cx="8365332" cy="52322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vi-VN" altLang="zh-CN" sz="2800" b="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Chúng tôi treo bức tranh</a:t>
            </a:r>
            <a:r>
              <a:rPr lang="en-US" altLang="zh-CN" sz="2800" b="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ở góc sáng tạo của lớp.</a:t>
            </a:r>
            <a:endParaRPr lang="zh-CN" altLang="en-US" sz="2800" b="1" dirty="0">
              <a:ln/>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cxnSp>
        <p:nvCxnSpPr>
          <p:cNvPr id="5" name="Straight Connector 4">
            <a:extLst>
              <a:ext uri="{FF2B5EF4-FFF2-40B4-BE49-F238E27FC236}">
                <a16:creationId xmlns:a16="http://schemas.microsoft.com/office/drawing/2014/main" id="{F7DC944A-16A5-E9A7-E941-3E249507623C}"/>
              </a:ext>
            </a:extLst>
          </p:cNvPr>
          <p:cNvCxnSpPr/>
          <p:nvPr/>
        </p:nvCxnSpPr>
        <p:spPr>
          <a:xfrm flipH="1">
            <a:off x="2235994" y="1543050"/>
            <a:ext cx="110727" cy="535781"/>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20C885AE-FDE1-FF43-0912-1BA9B7A2B8A4}"/>
              </a:ext>
            </a:extLst>
          </p:cNvPr>
          <p:cNvCxnSpPr/>
          <p:nvPr/>
        </p:nvCxnSpPr>
        <p:spPr>
          <a:xfrm flipH="1">
            <a:off x="4421981" y="1501965"/>
            <a:ext cx="110727" cy="535781"/>
          </a:xfrm>
          <a:prstGeom prst="line">
            <a:avLst/>
          </a:prstGeom>
        </p:spPr>
        <p:style>
          <a:lnRef idx="3">
            <a:schemeClr val="accent2"/>
          </a:lnRef>
          <a:fillRef idx="0">
            <a:schemeClr val="accent2"/>
          </a:fillRef>
          <a:effectRef idx="2">
            <a:schemeClr val="accent2"/>
          </a:effectRef>
          <a:fontRef idx="minor">
            <a:schemeClr val="tx1"/>
          </a:fontRef>
        </p:style>
      </p:cxnSp>
      <p:grpSp>
        <p:nvGrpSpPr>
          <p:cNvPr id="9" name="Group 8">
            <a:extLst>
              <a:ext uri="{FF2B5EF4-FFF2-40B4-BE49-F238E27FC236}">
                <a16:creationId xmlns:a16="http://schemas.microsoft.com/office/drawing/2014/main" id="{8E8BADBF-397D-6E09-4306-5BCDAD57A694}"/>
              </a:ext>
            </a:extLst>
          </p:cNvPr>
          <p:cNvGrpSpPr/>
          <p:nvPr/>
        </p:nvGrpSpPr>
        <p:grpSpPr>
          <a:xfrm>
            <a:off x="7967663" y="1473441"/>
            <a:ext cx="166090" cy="535781"/>
            <a:chOff x="7967663" y="1473441"/>
            <a:chExt cx="166090" cy="535781"/>
          </a:xfrm>
        </p:grpSpPr>
        <p:cxnSp>
          <p:nvCxnSpPr>
            <p:cNvPr id="7" name="Straight Connector 6">
              <a:extLst>
                <a:ext uri="{FF2B5EF4-FFF2-40B4-BE49-F238E27FC236}">
                  <a16:creationId xmlns:a16="http://schemas.microsoft.com/office/drawing/2014/main" id="{4727B18E-D1C8-7275-ECD2-F83695B7C11B}"/>
                </a:ext>
              </a:extLst>
            </p:cNvPr>
            <p:cNvCxnSpPr/>
            <p:nvPr/>
          </p:nvCxnSpPr>
          <p:spPr>
            <a:xfrm flipH="1">
              <a:off x="7967663" y="1473441"/>
              <a:ext cx="110727" cy="535781"/>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14C0D302-F55C-F599-D030-0EEC2AD1FF19}"/>
                </a:ext>
              </a:extLst>
            </p:cNvPr>
            <p:cNvCxnSpPr/>
            <p:nvPr/>
          </p:nvCxnSpPr>
          <p:spPr>
            <a:xfrm flipH="1">
              <a:off x="8023026" y="1473441"/>
              <a:ext cx="110727" cy="535781"/>
            </a:xfrm>
            <a:prstGeom prst="line">
              <a:avLst/>
            </a:prstGeom>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39684682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0" y="-12471"/>
            <a:ext cx="9154160" cy="5346144"/>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 nay cô giáo cho lớp vẽ những gì yêu thích. </a:t>
            </a:r>
          </a:p>
          <a:p>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  </a:t>
            </a:r>
          </a:p>
          <a:p>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Gia 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Cuối giờ, chúng tôi mang tranh đính lên bảng. Mọi ánh mắt đều hướng về bức tranh bông hoa bốn cánh của Hà. </a:t>
            </a:r>
            <a:endPar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accent4"/>
                </a:solidFill>
                <a:latin typeface="Arial-Rounded" panose="020B0500000000000000" pitchFamily="34" charset="-93"/>
                <a:ea typeface="Arial-Rounded" panose="020B0500000000000000" pitchFamily="34" charset="-93"/>
                <a:cs typeface="Arial-Rounded" panose="020B0500000000000000" pitchFamily="34" charset="-93"/>
                <a:sym typeface="+mn-lt"/>
              </a:rPr>
              <a:t>Trên mỗi cánh hoa ghi tên một tổ trong lớp. Giữa nhụy hoa là cô giáo cười rất tươi.  Bên dưới có dòng chữ nắn nót “Hoa yêu thương”.   Ai cũng thấy có mình trong tranh.   Chúng tôi treo bức tranh ở góc sáng tạo của lớp</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a:t>
            </a:r>
          </a:p>
        </p:txBody>
      </p:sp>
      <p:sp>
        <p:nvSpPr>
          <p:cNvPr id="20" name="Rectangle 19"/>
          <p:cNvSpPr/>
          <p:nvPr/>
        </p:nvSpPr>
        <p:spPr>
          <a:xfrm>
            <a:off x="6698901" y="4703058"/>
            <a:ext cx="1270000" cy="307777"/>
          </a:xfrm>
          <a:prstGeom prst="rect">
            <a:avLst/>
          </a:prstGeom>
        </p:spPr>
        <p:txBody>
          <a:bodyPr wrap="square">
            <a:spAutoFit/>
          </a:bodyPr>
          <a:lstStyle/>
          <a:p>
            <a:r>
              <a:rPr lang="vi-VN" altLang="zh-CN" sz="1400" b="1" dirty="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sp>
        <p:nvSpPr>
          <p:cNvPr id="7" name="Lưu đồ: Đường kết nối 8">
            <a:extLst>
              <a:ext uri="{FF2B5EF4-FFF2-40B4-BE49-F238E27FC236}">
                <a16:creationId xmlns:a16="http://schemas.microsoft.com/office/drawing/2014/main" id="{A3F0B0FD-818E-4BBD-B401-3895387E3487}"/>
              </a:ext>
            </a:extLst>
          </p:cNvPr>
          <p:cNvSpPr/>
          <p:nvPr/>
        </p:nvSpPr>
        <p:spPr>
          <a:xfrm>
            <a:off x="405784" y="422044"/>
            <a:ext cx="361507" cy="31415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8" name="Lưu đồ: Đường kết nối 5">
            <a:extLst>
              <a:ext uri="{FF2B5EF4-FFF2-40B4-BE49-F238E27FC236}">
                <a16:creationId xmlns:a16="http://schemas.microsoft.com/office/drawing/2014/main" id="{BB31C7CE-3A00-464D-89B3-1755B3BAA779}"/>
              </a:ext>
            </a:extLst>
          </p:cNvPr>
          <p:cNvSpPr/>
          <p:nvPr/>
        </p:nvSpPr>
        <p:spPr>
          <a:xfrm>
            <a:off x="405783" y="1905946"/>
            <a:ext cx="361507" cy="3118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1444672" y="1516200"/>
            <a:ext cx="993728" cy="17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94155" y="1970904"/>
            <a:ext cx="621742" cy="53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05783" y="4101647"/>
            <a:ext cx="1060860" cy="352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15869" y="4989320"/>
            <a:ext cx="1243432" cy="133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83544" y="4549170"/>
            <a:ext cx="1272292" cy="71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文本框 109">
            <a:extLst>
              <a:ext uri="{FF2B5EF4-FFF2-40B4-BE49-F238E27FC236}">
                <a16:creationId xmlns:a16="http://schemas.microsoft.com/office/drawing/2014/main" id="{3CAA444E-EBF7-FF9E-E8B8-103BCBCF8C78}"/>
              </a:ext>
            </a:extLst>
          </p:cNvPr>
          <p:cNvSpPr txBox="1"/>
          <p:nvPr/>
        </p:nvSpPr>
        <p:spPr>
          <a:xfrm>
            <a:off x="-127820" y="-67761"/>
            <a:ext cx="3913239" cy="1015663"/>
          </a:xfrm>
          <a:prstGeom prst="rect">
            <a:avLst/>
          </a:prstGeom>
          <a:noFill/>
        </p:spPr>
        <p:txBody>
          <a:bodyPr wrap="square" rtlCol="0">
            <a:spAutoFit/>
          </a:bodyPr>
          <a:lstStyle/>
          <a:p>
            <a:pPr algn="ctr"/>
            <a:r>
              <a:rPr lang="en-US" altLang="zh-CN" sz="3600" b="1">
                <a:solidFill>
                  <a:srgbClr val="FF66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 Nối Tiếp câu</a:t>
            </a:r>
          </a:p>
          <a:p>
            <a:pPr algn="ctr"/>
            <a:r>
              <a:rPr lang="en-US" altLang="zh-CN" sz="2400" b="1">
                <a:solidFill>
                  <a:srgbClr val="00B0F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Lần 2 )</a:t>
            </a:r>
            <a:endParaRPr lang="zh-CN" altLang="en-US" sz="2400" b="1" dirty="0">
              <a:solidFill>
                <a:srgbClr val="00B0F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 name="文本框 109">
            <a:extLst>
              <a:ext uri="{FF2B5EF4-FFF2-40B4-BE49-F238E27FC236}">
                <a16:creationId xmlns:a16="http://schemas.microsoft.com/office/drawing/2014/main" id="{31098CA5-BDB9-A907-C3C8-EC3496BF5B7A}"/>
              </a:ext>
            </a:extLst>
          </p:cNvPr>
          <p:cNvSpPr txBox="1"/>
          <p:nvPr/>
        </p:nvSpPr>
        <p:spPr>
          <a:xfrm>
            <a:off x="6579394" y="131481"/>
            <a:ext cx="2443164" cy="523220"/>
          </a:xfrm>
          <a:prstGeom prst="rect">
            <a:avLst/>
          </a:prstGeom>
          <a:noFill/>
        </p:spPr>
        <p:txBody>
          <a:bodyPr wrap="square" rtlCol="0">
            <a:spAutoFit/>
          </a:bodyPr>
          <a:lstStyle/>
          <a:p>
            <a:pPr algn="ctr"/>
            <a:r>
              <a:rPr lang="en-US" altLang="zh-CN" sz="2800" b="1">
                <a:solidFill>
                  <a:srgbClr val="FF66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Giải nghĩa từ</a:t>
            </a:r>
          </a:p>
        </p:txBody>
      </p:sp>
      <p:sp>
        <p:nvSpPr>
          <p:cNvPr id="6" name="Lưu đồ: Đường kết nối 5">
            <a:extLst>
              <a:ext uri="{FF2B5EF4-FFF2-40B4-BE49-F238E27FC236}">
                <a16:creationId xmlns:a16="http://schemas.microsoft.com/office/drawing/2014/main" id="{7F9A76B5-386F-4DA9-70B6-D0D537713C81}"/>
              </a:ext>
            </a:extLst>
          </p:cNvPr>
          <p:cNvSpPr/>
          <p:nvPr/>
        </p:nvSpPr>
        <p:spPr>
          <a:xfrm>
            <a:off x="558183" y="3377486"/>
            <a:ext cx="361507" cy="3118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90854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9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par>
                                <p:cTn id="12" presetID="6" presetClass="entr" presetSubtype="16"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75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75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900"/>
                                        <p:tgtEl>
                                          <p:spTgt spid="3"/>
                                        </p:tgtEl>
                                      </p:cBhvr>
                                    </p:animEffect>
                                  </p:childTnLst>
                                </p:cTn>
                              </p:par>
                              <p:par>
                                <p:cTn id="33" presetID="1" presetClass="exit" presetSubtype="0" fill="hold" grpId="1" nodeType="withEffect">
                                  <p:stCondLst>
                                    <p:cond delay="0"/>
                                  </p:stCondLst>
                                  <p:childTnLst>
                                    <p:set>
                                      <p:cBhvr>
                                        <p:cTn id="34" dur="1" fill="hold">
                                          <p:stCondLst>
                                            <p:cond delay="0"/>
                                          </p:stCondLst>
                                        </p:cTn>
                                        <p:tgtEl>
                                          <p:spTgt spid="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1000"/>
                                        <p:tgtEl>
                                          <p:spTgt spid="12"/>
                                        </p:tgtEl>
                                      </p:cBhvr>
                                    </p:animEffect>
                                    <p:anim calcmode="lin" valueType="num">
                                      <p:cBhvr>
                                        <p:cTn id="68" dur="1000" fill="hold"/>
                                        <p:tgtEl>
                                          <p:spTgt spid="12"/>
                                        </p:tgtEl>
                                        <p:attrNameLst>
                                          <p:attrName>ppt_x</p:attrName>
                                        </p:attrNameLst>
                                      </p:cBhvr>
                                      <p:tavLst>
                                        <p:tav tm="0">
                                          <p:val>
                                            <p:strVal val="#ppt_x"/>
                                          </p:val>
                                        </p:tav>
                                        <p:tav tm="100000">
                                          <p:val>
                                            <p:strVal val="#ppt_x"/>
                                          </p:val>
                                        </p:tav>
                                      </p:tavLst>
                                    </p:anim>
                                    <p:anim calcmode="lin" valueType="num">
                                      <p:cBhvr>
                                        <p:cTn id="6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circle(in)">
                                      <p:cBhvr>
                                        <p:cTn id="74"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P spid="7" grpId="0" animBg="1"/>
      <p:bldP spid="8" grpId="0" animBg="1"/>
      <p:bldP spid="2" grpId="0"/>
      <p:bldP spid="2" grpId="1"/>
      <p:bldP spid="3" grpId="0"/>
      <p:bldP spid="3" grpId="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09">
            <a:extLst>
              <a:ext uri="{FF2B5EF4-FFF2-40B4-BE49-F238E27FC236}">
                <a16:creationId xmlns:a16="http://schemas.microsoft.com/office/drawing/2014/main" id="{ABC563BE-2FBC-8DF7-FA7C-1947C0BD4C75}"/>
              </a:ext>
            </a:extLst>
          </p:cNvPr>
          <p:cNvSpPr txBox="1"/>
          <p:nvPr/>
        </p:nvSpPr>
        <p:spPr>
          <a:xfrm>
            <a:off x="350043" y="295787"/>
            <a:ext cx="3971925" cy="646331"/>
          </a:xfrm>
          <a:prstGeom prst="rect">
            <a:avLst/>
          </a:prstGeom>
          <a:noFill/>
        </p:spPr>
        <p:txBody>
          <a:bodyPr wrap="square" rtlCol="0">
            <a:spAutoFit/>
          </a:bodyPr>
          <a:lstStyle/>
          <a:p>
            <a:pPr algn="ctr"/>
            <a:r>
              <a:rPr lang="en-US" altLang="zh-CN" sz="3600" b="1">
                <a:solidFill>
                  <a:srgbClr val="FF66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Giải nghĩa từ</a:t>
            </a:r>
          </a:p>
        </p:txBody>
      </p:sp>
      <p:sp>
        <p:nvSpPr>
          <p:cNvPr id="3" name="文本框 109">
            <a:extLst>
              <a:ext uri="{FF2B5EF4-FFF2-40B4-BE49-F238E27FC236}">
                <a16:creationId xmlns:a16="http://schemas.microsoft.com/office/drawing/2014/main" id="{FB1391DF-696D-DF3E-5693-C0FE19BD173A}"/>
              </a:ext>
            </a:extLst>
          </p:cNvPr>
          <p:cNvSpPr txBox="1"/>
          <p:nvPr/>
        </p:nvSpPr>
        <p:spPr>
          <a:xfrm>
            <a:off x="365521" y="1014463"/>
            <a:ext cx="8412957" cy="52322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altLang="zh-CN" sz="2800" b="1">
                <a:ln/>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hí hoáy </a:t>
            </a:r>
            <a:r>
              <a:rPr lang="en-US" altLang="zh-CN" sz="2800" b="1">
                <a:ln/>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chăm chú và luôn tay làm một việc gì đó.</a:t>
            </a:r>
            <a:endParaRPr lang="zh-CN" altLang="en-US" sz="2800" b="1" dirty="0">
              <a:ln/>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文本框 109">
            <a:extLst>
              <a:ext uri="{FF2B5EF4-FFF2-40B4-BE49-F238E27FC236}">
                <a16:creationId xmlns:a16="http://schemas.microsoft.com/office/drawing/2014/main" id="{10DA373D-A78D-088B-E5A5-8C6E1287AE8D}"/>
              </a:ext>
            </a:extLst>
          </p:cNvPr>
          <p:cNvSpPr txBox="1"/>
          <p:nvPr/>
        </p:nvSpPr>
        <p:spPr>
          <a:xfrm>
            <a:off x="365521" y="1610028"/>
            <a:ext cx="5585223" cy="52322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altLang="zh-CN" sz="2800" b="1">
                <a:ln/>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tỉ mỉ </a:t>
            </a:r>
            <a:r>
              <a:rPr lang="en-US" altLang="zh-CN" sz="2800" b="1">
                <a:ln/>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kĩ càng từng cái rất nhỏ.</a:t>
            </a:r>
            <a:endParaRPr lang="zh-CN" altLang="en-US" sz="2800" b="1" dirty="0">
              <a:ln/>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文本框 109">
            <a:extLst>
              <a:ext uri="{FF2B5EF4-FFF2-40B4-BE49-F238E27FC236}">
                <a16:creationId xmlns:a16="http://schemas.microsoft.com/office/drawing/2014/main" id="{E6A26D8C-6CB5-A40C-CB4D-282656CDEBE4}"/>
              </a:ext>
            </a:extLst>
          </p:cNvPr>
          <p:cNvSpPr txBox="1"/>
          <p:nvPr/>
        </p:nvSpPr>
        <p:spPr>
          <a:xfrm>
            <a:off x="417908" y="2173337"/>
            <a:ext cx="8412957" cy="52322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altLang="zh-CN" sz="2800" b="1">
                <a:ln/>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nắn nót </a:t>
            </a:r>
            <a:r>
              <a:rPr lang="en-US" altLang="zh-CN" sz="2800" b="1">
                <a:ln/>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làm cẩn thận từng tí cho đẹp, cho chuẩn.</a:t>
            </a:r>
            <a:endParaRPr lang="zh-CN" altLang="en-US" sz="2800" b="1" dirty="0">
              <a:ln/>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文本框 109">
            <a:extLst>
              <a:ext uri="{FF2B5EF4-FFF2-40B4-BE49-F238E27FC236}">
                <a16:creationId xmlns:a16="http://schemas.microsoft.com/office/drawing/2014/main" id="{5622FC58-51ED-B51A-2887-762836356C05}"/>
              </a:ext>
            </a:extLst>
          </p:cNvPr>
          <p:cNvSpPr txBox="1"/>
          <p:nvPr/>
        </p:nvSpPr>
        <p:spPr>
          <a:xfrm>
            <a:off x="417908" y="2708553"/>
            <a:ext cx="5032774" cy="52322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altLang="zh-CN" sz="2800" b="1">
                <a:ln/>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sáng tạo </a:t>
            </a:r>
            <a:r>
              <a:rPr lang="en-US" altLang="zh-CN" sz="2800" b="1">
                <a:ln/>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có cách làm mới.</a:t>
            </a:r>
            <a:endParaRPr lang="zh-CN" altLang="en-US" sz="2800" b="1" dirty="0">
              <a:ln/>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72153428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700" y="70339"/>
            <a:ext cx="5255288" cy="4038809"/>
          </a:xfrm>
          <a:prstGeom prst="rect">
            <a:avLst/>
          </a:prstGeom>
          <a:ln>
            <a:noFill/>
          </a:ln>
          <a:effectLst>
            <a:softEdge rad="112500"/>
          </a:effectLst>
        </p:spPr>
      </p:pic>
      <p:sp>
        <p:nvSpPr>
          <p:cNvPr id="3" name="Rectangle 2"/>
          <p:cNvSpPr/>
          <p:nvPr/>
        </p:nvSpPr>
        <p:spPr>
          <a:xfrm>
            <a:off x="564356" y="4109148"/>
            <a:ext cx="8143875" cy="830997"/>
          </a:xfrm>
          <a:prstGeom prst="rect">
            <a:avLst/>
          </a:prstGeom>
        </p:spPr>
        <p:txBody>
          <a:bodyPr wrap="square">
            <a:spAutoFit/>
          </a:bodyPr>
          <a:lstStyle/>
          <a:p>
            <a:r>
              <a:rPr lang="en-US" altLang="zh-CN" sz="2400" b="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a:t>
            </a:r>
            <a:r>
              <a:rPr lang="vi-VN" altLang="zh-CN" sz="2400" b="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hụy hoa</a:t>
            </a:r>
            <a:r>
              <a:rPr lang="en-US" altLang="zh-CN" sz="2400" b="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a:solidFill>
                  <a:schemeClr val="accent6"/>
                </a:solidFill>
                <a:latin typeface="Arial-Rounded" panose="020B0500000000000000" pitchFamily="34" charset="-93"/>
                <a:ea typeface="Arial-Rounded" panose="020B0500000000000000" pitchFamily="34" charset="-93"/>
                <a:cs typeface="Arial-Rounded" panose="020B0500000000000000" pitchFamily="34" charset="-93"/>
                <a:sym typeface="+mn-lt"/>
              </a:rPr>
              <a:t>: là</a:t>
            </a:r>
            <a:r>
              <a:rPr lang="vi-VN" altLang="zh-CN" sz="2400" b="1">
                <a:solidFill>
                  <a:schemeClr val="accent6"/>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dirty="0">
                <a:solidFill>
                  <a:schemeClr val="accent6"/>
                </a:solidFill>
                <a:latin typeface="Arial-Rounded" panose="020B0500000000000000" pitchFamily="34" charset="-93"/>
                <a:ea typeface="Arial-Rounded" panose="020B0500000000000000" pitchFamily="34" charset="-93"/>
                <a:cs typeface="Arial-Rounded" panose="020B0500000000000000" pitchFamily="34" charset="-93"/>
                <a:sym typeface="+mn-lt"/>
              </a:rPr>
              <a:t>bộ phận của hoa sau này sẽ phát triển thành quả </a:t>
            </a:r>
            <a:r>
              <a:rPr lang="vi-VN" altLang="zh-CN" sz="2400" b="1">
                <a:solidFill>
                  <a:schemeClr val="accent6"/>
                </a:solidFill>
                <a:latin typeface="Arial-Rounded" panose="020B0500000000000000" pitchFamily="34" charset="-93"/>
                <a:ea typeface="Arial-Rounded" panose="020B0500000000000000" pitchFamily="34" charset="-93"/>
                <a:cs typeface="Arial-Rounded" panose="020B0500000000000000" pitchFamily="34" charset="-93"/>
                <a:sym typeface="+mn-lt"/>
              </a:rPr>
              <a:t>và hạt</a:t>
            </a:r>
            <a:r>
              <a:rPr lang="en-US" altLang="zh-CN" sz="2400" b="1">
                <a:solidFill>
                  <a:schemeClr val="accent6"/>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en-US" sz="2000" dirty="0">
              <a:solidFill>
                <a:schemeClr val="accent6"/>
              </a:solidFill>
            </a:endParaRPr>
          </a:p>
        </p:txBody>
      </p:sp>
      <p:cxnSp>
        <p:nvCxnSpPr>
          <p:cNvPr id="4" name="Straight Connector 3"/>
          <p:cNvCxnSpPr/>
          <p:nvPr/>
        </p:nvCxnSpPr>
        <p:spPr>
          <a:xfrm flipV="1">
            <a:off x="1115367" y="2170444"/>
            <a:ext cx="3748035" cy="20190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133226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97CDA310-DDA7-47C0-8950-DB78C5D823B7}"/>
              </a:ext>
            </a:extLst>
          </p:cNvPr>
          <p:cNvSpPr/>
          <p:nvPr/>
        </p:nvSpPr>
        <p:spPr>
          <a:xfrm>
            <a:off x="-10160" y="153885"/>
            <a:ext cx="9154160"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 nay cô giáo cho lớp vẽ những gì yêu thích. </a:t>
            </a:r>
          </a:p>
          <a:p>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  </a:t>
            </a:r>
          </a:p>
          <a:p>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Gia 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Cuối giờ, chúng tôi mang tranh đính lên bảng. Mọi ánh mắt đều hướng về bức tranh bông hoa bốn cánh của Hà. Trên mỗi cánh hoa ghi tên một tổ trong lớp. Giữa nhụy hoa là cô giáo cười rất tươi.  Bên dưới có dòng chữ nắn nót “Hoa yêu thương”.   Ai cũng thấy có mình trong tranh.   Chúng tôi treo bức tranh ở góc sáng tạo của lớp.</a:t>
            </a:r>
          </a:p>
        </p:txBody>
      </p:sp>
      <p:sp>
        <p:nvSpPr>
          <p:cNvPr id="4" name="文本框 109">
            <a:extLst>
              <a:ext uri="{FF2B5EF4-FFF2-40B4-BE49-F238E27FC236}">
                <a16:creationId xmlns:a16="http://schemas.microsoft.com/office/drawing/2014/main" id="{5956589B-61DC-557C-3E58-853A857AACD5}"/>
              </a:ext>
            </a:extLst>
          </p:cNvPr>
          <p:cNvSpPr txBox="1"/>
          <p:nvPr/>
        </p:nvSpPr>
        <p:spPr>
          <a:xfrm>
            <a:off x="-85362" y="-112687"/>
            <a:ext cx="3574891" cy="1077218"/>
          </a:xfrm>
          <a:prstGeom prst="rect">
            <a:avLst/>
          </a:prstGeom>
          <a:noFill/>
        </p:spPr>
        <p:txBody>
          <a:bodyPr wrap="square" rtlCol="0">
            <a:spAutoFit/>
          </a:bodyPr>
          <a:lstStyle/>
          <a:p>
            <a:pPr algn="ctr"/>
            <a:r>
              <a:rPr lang="en-US" altLang="zh-CN" sz="3200" b="1">
                <a:solidFill>
                  <a:srgbClr val="FF66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Luyện đọc đoạn trong nhóm</a:t>
            </a:r>
            <a:endParaRPr lang="zh-CN" altLang="en-US" sz="3200" b="1" dirty="0">
              <a:solidFill>
                <a:srgbClr val="FF66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64270057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par>
                                <p:cTn id="12" presetID="6" presetClass="entr" presetSubtype="16"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91440" y="-204151"/>
            <a:ext cx="9699562"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Hôm nay cô giáo cho lớp vẽ những gì yêu thích. </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  </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Gia 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Cuối giờ, chúng tôi mang tranh đính lên bảng. Mọi ánh mắt đều hướng về bức tranh bông hoa bốn cánh của Hà.</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Trên mỗi cánh hoa ghi tên một tổ trong lớp.  Giữa nhụy hoa là cô giáo cười rất tươi. Bên dưới có dòng chữ nắn nót “Hoa yêu thương”.  Ai cũng thấy có mình trong tranh.   Chúng tôi treo bức tranh ở góc sáng tạo của lớp.</a:t>
            </a:r>
          </a:p>
        </p:txBody>
      </p:sp>
      <p:sp>
        <p:nvSpPr>
          <p:cNvPr id="20" name="Rectangle 19"/>
          <p:cNvSpPr/>
          <p:nvPr/>
        </p:nvSpPr>
        <p:spPr>
          <a:xfrm>
            <a:off x="6553200" y="4357490"/>
            <a:ext cx="1270000" cy="307777"/>
          </a:xfrm>
          <a:prstGeom prst="rect">
            <a:avLst/>
          </a:prstGeom>
        </p:spPr>
        <p:txBody>
          <a:bodyPr wrap="square">
            <a:spAutoFit/>
          </a:bodyPr>
          <a:lstStyle/>
          <a:p>
            <a:r>
              <a:rPr lang="vi-VN" altLang="zh-CN" sz="1400" b="1" dirty="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pic>
        <p:nvPicPr>
          <p:cNvPr id="4" name="410_20200508102124_hoa-yeu-thu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59301" y="5010835"/>
            <a:ext cx="609600" cy="609600"/>
          </a:xfrm>
          <a:prstGeom prst="rect">
            <a:avLst/>
          </a:prstGeom>
        </p:spPr>
      </p:pic>
      <p:sp>
        <p:nvSpPr>
          <p:cNvPr id="2" name="文本框 109">
            <a:extLst>
              <a:ext uri="{FF2B5EF4-FFF2-40B4-BE49-F238E27FC236}">
                <a16:creationId xmlns:a16="http://schemas.microsoft.com/office/drawing/2014/main" id="{D1426674-0D02-134F-1D05-7DC51FF76FA3}"/>
              </a:ext>
            </a:extLst>
          </p:cNvPr>
          <p:cNvSpPr txBox="1"/>
          <p:nvPr/>
        </p:nvSpPr>
        <p:spPr>
          <a:xfrm>
            <a:off x="111284" y="64294"/>
            <a:ext cx="3574891" cy="584775"/>
          </a:xfrm>
          <a:prstGeom prst="rect">
            <a:avLst/>
          </a:prstGeom>
          <a:noFill/>
        </p:spPr>
        <p:txBody>
          <a:bodyPr wrap="square" rtlCol="0">
            <a:spAutoFit/>
          </a:bodyPr>
          <a:lstStyle/>
          <a:p>
            <a:pPr algn="ctr"/>
            <a:r>
              <a:rPr lang="en-US" altLang="zh-CN" sz="3200" b="1">
                <a:solidFill>
                  <a:srgbClr val="FF66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 toàn bài</a:t>
            </a:r>
            <a:endParaRPr lang="zh-CN" altLang="en-US" sz="3200" b="1" dirty="0">
              <a:solidFill>
                <a:srgbClr val="FF66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0269368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1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par>
                                <p:cTn id="12" presetID="6" presetClass="entr" presetSubtype="16"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1368" fill="hold"/>
                                        <p:tgtEl>
                                          <p:spTgt spid="4"/>
                                        </p:tgtEl>
                                      </p:cBhvr>
                                    </p:cmd>
                                  </p:childTnLst>
                                </p:cTn>
                              </p:par>
                            </p:childTnLst>
                          </p:cTn>
                        </p:par>
                      </p:childTnLst>
                    </p:cTn>
                  </p:par>
                </p:childTnLst>
              </p:cTn>
              <p:nextCondLst>
                <p:cond evt="onClick" delay="0">
                  <p:tgtEl>
                    <p:spTgt spid="5"/>
                  </p:tgtEl>
                </p:cond>
              </p:nextCondLst>
            </p:seq>
          </p:childTnLst>
        </p:cTn>
      </p:par>
    </p:tnLst>
    <p:bldLst>
      <p:bldP spid="5" grpId="0"/>
      <p:bldP spid="20" grpId="0"/>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a16="http://schemas.microsoft.com/office/drawing/2014/main"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1</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a16="http://schemas.microsoft.com/office/drawing/2014/main" id="{F04E01A1-76CE-4498-8BF7-8DF675BBEC69}"/>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a16="http://schemas.microsoft.com/office/drawing/2014/main" id="{E215F3FE-BEF2-4F53-BF30-EA6185713F11}"/>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a16="http://schemas.microsoft.com/office/drawing/2014/main"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val="3195949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a16="http://schemas.microsoft.com/office/drawing/2014/main"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2</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a16="http://schemas.microsoft.com/office/drawing/2014/main" id="{F04E01A1-76CE-4498-8BF7-8DF675BBEC69}"/>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a16="http://schemas.microsoft.com/office/drawing/2014/main" id="{E215F3FE-BEF2-4F53-BF30-EA6185713F11}"/>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a16="http://schemas.microsoft.com/office/drawing/2014/main"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val="1443337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1045029" y="411246"/>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vi-VN"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Lớp của bạn nhỏ có mấy tổ</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838604" y="411246"/>
            <a:ext cx="8505646" cy="1077218"/>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vi-VN"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Bức tranh bông hoa bốn cánh được đặt tên là gì</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838604" y="479008"/>
            <a:ext cx="7784011" cy="1077218"/>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vi-VN"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 em, có thể đặt tên nào khác cho bức 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306" t="46222" r="7306" b="8544"/>
          <a:stretch/>
        </p:blipFill>
        <p:spPr>
          <a:xfrm>
            <a:off x="2153107" y="1039213"/>
            <a:ext cx="4892628" cy="3637701"/>
          </a:xfrm>
          <a:prstGeom prst="rect">
            <a:avLst/>
          </a:prstGeom>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86" y="550606"/>
            <a:ext cx="8662594" cy="4592894"/>
          </a:xfrm>
          <a:prstGeom prst="rect">
            <a:avLst/>
          </a:prstGeom>
        </p:spPr>
      </p:pic>
      <p:sp>
        <p:nvSpPr>
          <p:cNvPr id="3" name="矩形 8">
            <a:extLst>
              <a:ext uri="{FF2B5EF4-FFF2-40B4-BE49-F238E27FC236}">
                <a16:creationId xmlns:a16="http://schemas.microsoft.com/office/drawing/2014/main" id="{DAECB3AA-DE44-4B2E-8E42-EC1E254E3EC5}"/>
              </a:ext>
            </a:extLst>
          </p:cNvPr>
          <p:cNvSpPr/>
          <p:nvPr/>
        </p:nvSpPr>
        <p:spPr>
          <a:xfrm>
            <a:off x="568536" y="109215"/>
            <a:ext cx="2767846" cy="646331"/>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P</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2082674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49258" y="71120"/>
            <a:ext cx="5143500" cy="5143500"/>
          </a:xfrm>
          <a:prstGeom prst="rect">
            <a:avLst/>
          </a:prstGeom>
        </p:spPr>
      </p:pic>
    </p:spTree>
    <p:extLst>
      <p:ext uri="{BB962C8B-B14F-4D97-AF65-F5344CB8AC3E}">
        <p14:creationId xmlns:p14="http://schemas.microsoft.com/office/powerpoint/2010/main" val="308222489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BEF69370-038A-4CCC-B259-2DF7CD5468DF}"/>
              </a:ext>
            </a:extLst>
          </p:cNvPr>
          <p:cNvSpPr/>
          <p:nvPr/>
        </p:nvSpPr>
        <p:spPr>
          <a:xfrm>
            <a:off x="501331" y="855734"/>
            <a:ext cx="7784011" cy="584775"/>
          </a:xfrm>
          <a:prstGeom prst="rect">
            <a:avLst/>
          </a:prstGeom>
        </p:spPr>
        <p:txBody>
          <a:bodyPr wrap="square">
            <a:spAutoFit/>
          </a:bodyPr>
          <a:lstStyle/>
          <a:p>
            <a:r>
              <a:rPr lang="vi-VN"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4. Viết câu trả lời cho câu hỏi c ở mục 3</a:t>
            </a:r>
          </a:p>
        </p:txBody>
      </p:sp>
      <p:sp>
        <p:nvSpPr>
          <p:cNvPr id="6" name="矩形 8">
            <a:extLst>
              <a:ext uri="{FF2B5EF4-FFF2-40B4-BE49-F238E27FC236}">
                <a16:creationId xmlns:a16="http://schemas.microsoft.com/office/drawing/2014/main" id="{BEF69370-038A-4CCC-B259-2DF7CD5468DF}"/>
              </a:ext>
            </a:extLst>
          </p:cNvPr>
          <p:cNvSpPr/>
          <p:nvPr/>
        </p:nvSpPr>
        <p:spPr>
          <a:xfrm>
            <a:off x="152400" y="1710812"/>
            <a:ext cx="7784011" cy="584775"/>
          </a:xfrm>
          <a:prstGeom prst="rect">
            <a:avLst/>
          </a:prstGeom>
        </p:spPr>
        <p:txBody>
          <a:bodyPr wrap="square">
            <a:spAutoFit/>
          </a:bodyPr>
          <a:lstStyle/>
          <a:p>
            <a:r>
              <a:rPr lang="vi-VN"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Bức tranh có thể đặt tên khác là........</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Rectangle 1"/>
          <p:cNvSpPr/>
          <p:nvPr/>
        </p:nvSpPr>
        <p:spPr>
          <a:xfrm>
            <a:off x="6152653" y="1710811"/>
            <a:ext cx="2542684" cy="584775"/>
          </a:xfrm>
          <a:prstGeom prst="rect">
            <a:avLst/>
          </a:prstGeom>
        </p:spPr>
        <p:txBody>
          <a:bodyPr wrap="none">
            <a:spAutoFit/>
          </a:bodyPr>
          <a:lstStyle/>
          <a:p>
            <a:r>
              <a:rPr lang="vi-VN" altLang="zh-CN"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đoàn kết.</a:t>
            </a:r>
            <a:endParaRPr lang="zh-CN" altLang="en-US"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矩形 8">
            <a:extLst>
              <a:ext uri="{FF2B5EF4-FFF2-40B4-BE49-F238E27FC236}">
                <a16:creationId xmlns:a16="http://schemas.microsoft.com/office/drawing/2014/main" id="{BEF69370-038A-4CCC-B259-2DF7CD5468DF}"/>
              </a:ext>
            </a:extLst>
          </p:cNvPr>
          <p:cNvSpPr/>
          <p:nvPr/>
        </p:nvSpPr>
        <p:spPr>
          <a:xfrm>
            <a:off x="-161458" y="2565888"/>
            <a:ext cx="9109588" cy="584775"/>
          </a:xfrm>
          <a:prstGeom prst="rect">
            <a:avLst/>
          </a:prstGeom>
        </p:spPr>
        <p:txBody>
          <a:bodyPr wrap="square">
            <a:spAutoFit/>
          </a:bodyPr>
          <a:lstStyle/>
          <a:p>
            <a:r>
              <a:rPr lang="vi-VN"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3200" b="1" dirty="0">
                <a:solidFill>
                  <a:srgbClr val="FF3399"/>
                </a:solidFill>
                <a:latin typeface="HP001 5 hàng" panose="020B0603050302020204" pitchFamily="34" charset="0"/>
                <a:ea typeface="Arial-Rounded" panose="020B0500000000000000" pitchFamily="34" charset="-93"/>
                <a:cs typeface="Arial-Rounded" panose="020B0500000000000000" pitchFamily="34" charset="-93"/>
                <a:sym typeface="+mn-lt"/>
              </a:rPr>
              <a:t>Bức tranh có thể đặt tên </a:t>
            </a:r>
            <a:r>
              <a:rPr lang="vi-VN" altLang="zh-CN" sz="3200" b="1">
                <a:solidFill>
                  <a:srgbClr val="FF3399"/>
                </a:solidFill>
                <a:latin typeface="HP001 5 hàng" panose="020B0603050302020204" pitchFamily="34" charset="0"/>
                <a:ea typeface="Arial-Rounded" panose="020B0500000000000000" pitchFamily="34" charset="-93"/>
                <a:cs typeface="Arial-Rounded" panose="020B0500000000000000" pitchFamily="34" charset="-93"/>
                <a:sym typeface="+mn-lt"/>
              </a:rPr>
              <a:t>khác là hoa đoàn kết.</a:t>
            </a:r>
            <a:endParaRPr lang="zh-CN" altLang="en-US" sz="3200" b="1" dirty="0">
              <a:solidFill>
                <a:srgbClr val="FF3399"/>
              </a:solidFill>
              <a:latin typeface="HP001 5 hàng" panose="020B0603050302020204" pitchFamily="34"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645575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CB596D5-41CC-1A03-2B0F-F824C5624B53}"/>
              </a:ext>
            </a:extLst>
          </p:cNvPr>
          <p:cNvSpPr txBox="1">
            <a:spLocks noGrp="1"/>
          </p:cNvSpPr>
          <p:nvPr>
            <p:ph idx="1"/>
          </p:nvPr>
        </p:nvSpPr>
        <p:spPr>
          <a:xfrm>
            <a:off x="1600200" y="209550"/>
            <a:ext cx="8229600" cy="424732"/>
          </a:xfrm>
          <a:prstGeom prst="rect">
            <a:avLst/>
          </a:prstGeom>
          <a:noFill/>
        </p:spPr>
        <p:txBody>
          <a:bodyPr wrap="square" rtlCol="0">
            <a:spAutoFit/>
          </a:bodyPr>
          <a:lstStyle/>
          <a:p>
            <a:pPr marL="0" indent="0">
              <a:buNone/>
            </a:pPr>
            <a:r>
              <a:rPr lang="vi-VN" sz="2400" b="1">
                <a:solidFill>
                  <a:srgbClr val="A71FB1"/>
                </a:solidFill>
                <a:latin typeface="HP001 4 hang 1 ô ly" panose="020B0603050302020204" pitchFamily="34" charset="0"/>
              </a:rPr>
              <a:t>Thứ năm ngày 06 tháng 03 năm 2025</a:t>
            </a:r>
            <a:endParaRPr lang="vi-VN" sz="2400" b="1" dirty="0">
              <a:solidFill>
                <a:srgbClr val="A71FB1"/>
              </a:solidFill>
            </a:endParaRPr>
          </a:p>
        </p:txBody>
      </p:sp>
      <p:sp>
        <p:nvSpPr>
          <p:cNvPr id="5" name="TextBox 4">
            <a:extLst>
              <a:ext uri="{FF2B5EF4-FFF2-40B4-BE49-F238E27FC236}">
                <a16:creationId xmlns:a16="http://schemas.microsoft.com/office/drawing/2014/main" id="{7CB596D5-41CC-1A03-2B0F-F824C5624B53}"/>
              </a:ext>
            </a:extLst>
          </p:cNvPr>
          <p:cNvSpPr txBox="1"/>
          <p:nvPr/>
        </p:nvSpPr>
        <p:spPr>
          <a:xfrm>
            <a:off x="3505201" y="666997"/>
            <a:ext cx="1524000" cy="461665"/>
          </a:xfrm>
          <a:prstGeom prst="rect">
            <a:avLst/>
          </a:prstGeom>
          <a:noFill/>
        </p:spPr>
        <p:txBody>
          <a:bodyPr wrap="square" rtlCol="0">
            <a:spAutoFit/>
          </a:bodyPr>
          <a:lstStyle/>
          <a:p>
            <a:r>
              <a:rPr lang="vi-VN" sz="2400" b="1">
                <a:solidFill>
                  <a:srgbClr val="A71FB1"/>
                </a:solidFill>
                <a:latin typeface="HP001 4 hang 1 ô ly" panose="020B0603050302020204" pitchFamily="34" charset="0"/>
              </a:rPr>
              <a:t>Tiếng việt </a:t>
            </a:r>
            <a:endParaRPr lang="vi-VN" sz="2400" b="1" dirty="0">
              <a:solidFill>
                <a:srgbClr val="A71FB1"/>
              </a:solidFill>
            </a:endParaRPr>
          </a:p>
        </p:txBody>
      </p:sp>
      <p:sp>
        <p:nvSpPr>
          <p:cNvPr id="6" name="TextBox 5">
            <a:extLst>
              <a:ext uri="{FF2B5EF4-FFF2-40B4-BE49-F238E27FC236}">
                <a16:creationId xmlns:a16="http://schemas.microsoft.com/office/drawing/2014/main" id="{7CB596D5-41CC-1A03-2B0F-F824C5624B53}"/>
              </a:ext>
            </a:extLst>
          </p:cNvPr>
          <p:cNvSpPr txBox="1"/>
          <p:nvPr/>
        </p:nvSpPr>
        <p:spPr>
          <a:xfrm>
            <a:off x="2666999" y="1128650"/>
            <a:ext cx="4726859" cy="584775"/>
          </a:xfrm>
          <a:prstGeom prst="rect">
            <a:avLst/>
          </a:prstGeom>
          <a:noFill/>
        </p:spPr>
        <p:txBody>
          <a:bodyPr wrap="square" rtlCol="0">
            <a:spAutoFit/>
          </a:bodyPr>
          <a:lstStyle/>
          <a:p>
            <a:r>
              <a:rPr lang="vi-VN" sz="3200" b="1">
                <a:solidFill>
                  <a:srgbClr val="FF0000"/>
                </a:solidFill>
                <a:latin typeface="HP001 4 hang 1 ô ly" panose="020B0603050302020204" pitchFamily="34" charset="0"/>
              </a:rPr>
              <a:t>Bài : Hoa yêu thương</a:t>
            </a:r>
            <a:endParaRPr lang="vi-VN" b="1" dirty="0">
              <a:solidFill>
                <a:srgbClr val="FF0000"/>
              </a:solidFill>
            </a:endParaRPr>
          </a:p>
        </p:txBody>
      </p:sp>
      <p:sp>
        <p:nvSpPr>
          <p:cNvPr id="7" name="TextBox 6">
            <a:extLst>
              <a:ext uri="{FF2B5EF4-FFF2-40B4-BE49-F238E27FC236}">
                <a16:creationId xmlns:a16="http://schemas.microsoft.com/office/drawing/2014/main" id="{7CB596D5-41CC-1A03-2B0F-F824C5624B53}"/>
              </a:ext>
            </a:extLst>
          </p:cNvPr>
          <p:cNvSpPr txBox="1"/>
          <p:nvPr/>
        </p:nvSpPr>
        <p:spPr>
          <a:xfrm>
            <a:off x="457200" y="1694375"/>
            <a:ext cx="8043763" cy="523220"/>
          </a:xfrm>
          <a:prstGeom prst="rect">
            <a:avLst/>
          </a:prstGeom>
          <a:noFill/>
        </p:spPr>
        <p:txBody>
          <a:bodyPr wrap="square" rtlCol="0">
            <a:spAutoFit/>
          </a:bodyPr>
          <a:lstStyle/>
          <a:p>
            <a:r>
              <a:rPr lang="vi-VN" sz="2800" b="1">
                <a:solidFill>
                  <a:srgbClr val="A71FB1"/>
                </a:solidFill>
                <a:latin typeface="HP001 4 hang 1 ô ly" panose="020B0603050302020204" pitchFamily="34" charset="0"/>
              </a:rPr>
              <a:t>Câu 4: Viết vào vở câu trả hỏi a ở mục 3 </a:t>
            </a:r>
            <a:endParaRPr lang="vi-VN" sz="2800" b="1" dirty="0">
              <a:solidFill>
                <a:srgbClr val="A71FB1"/>
              </a:solidFill>
            </a:endParaRPr>
          </a:p>
        </p:txBody>
      </p:sp>
      <p:sp>
        <p:nvSpPr>
          <p:cNvPr id="8" name="TextBox 7">
            <a:extLst>
              <a:ext uri="{FF2B5EF4-FFF2-40B4-BE49-F238E27FC236}">
                <a16:creationId xmlns:a16="http://schemas.microsoft.com/office/drawing/2014/main" id="{7CB596D5-41CC-1A03-2B0F-F824C5624B53}"/>
              </a:ext>
            </a:extLst>
          </p:cNvPr>
          <p:cNvSpPr txBox="1"/>
          <p:nvPr/>
        </p:nvSpPr>
        <p:spPr>
          <a:xfrm>
            <a:off x="609601" y="2156165"/>
            <a:ext cx="8379136" cy="584775"/>
          </a:xfrm>
          <a:prstGeom prst="rect">
            <a:avLst/>
          </a:prstGeom>
          <a:noFill/>
        </p:spPr>
        <p:txBody>
          <a:bodyPr wrap="square" rtlCol="0">
            <a:spAutoFit/>
          </a:bodyPr>
          <a:lstStyle/>
          <a:p>
            <a:r>
              <a:rPr lang="vi-VN" sz="3200" b="1">
                <a:solidFill>
                  <a:srgbClr val="0070C0"/>
                </a:solidFill>
                <a:latin typeface="HP001 4 hang 1 ô ly" panose="020B0603050302020204" pitchFamily="34" charset="0"/>
              </a:rPr>
              <a:t>    </a:t>
            </a:r>
            <a:endParaRPr lang="vi-VN" b="1" dirty="0">
              <a:solidFill>
                <a:srgbClr val="0070C0"/>
              </a:solidFill>
            </a:endParaRPr>
          </a:p>
        </p:txBody>
      </p:sp>
      <p:sp>
        <p:nvSpPr>
          <p:cNvPr id="9" name="TextBox 8">
            <a:extLst>
              <a:ext uri="{FF2B5EF4-FFF2-40B4-BE49-F238E27FC236}">
                <a16:creationId xmlns:a16="http://schemas.microsoft.com/office/drawing/2014/main" id="{7CB596D5-41CC-1A03-2B0F-F824C5624B53}"/>
              </a:ext>
            </a:extLst>
          </p:cNvPr>
          <p:cNvSpPr txBox="1"/>
          <p:nvPr/>
        </p:nvSpPr>
        <p:spPr>
          <a:xfrm>
            <a:off x="387926" y="2863800"/>
            <a:ext cx="8043763" cy="523220"/>
          </a:xfrm>
          <a:prstGeom prst="rect">
            <a:avLst/>
          </a:prstGeom>
          <a:noFill/>
        </p:spPr>
        <p:txBody>
          <a:bodyPr wrap="square" rtlCol="0">
            <a:spAutoFit/>
          </a:bodyPr>
          <a:lstStyle/>
          <a:p>
            <a:r>
              <a:rPr lang="vi-VN" sz="2800" b="1">
                <a:solidFill>
                  <a:srgbClr val="A71FB1"/>
                </a:solidFill>
                <a:latin typeface="HP001 4 hang 1 ô ly" panose="020B0603050302020204" pitchFamily="34" charset="0"/>
              </a:rPr>
              <a:t>Câu 5: Viết hoàn thiện câu </a:t>
            </a:r>
            <a:endParaRPr lang="vi-VN" sz="2800" b="1" dirty="0">
              <a:solidFill>
                <a:srgbClr val="A71FB1"/>
              </a:solidFill>
            </a:endParaRPr>
          </a:p>
        </p:txBody>
      </p:sp>
      <p:sp>
        <p:nvSpPr>
          <p:cNvPr id="10" name="Rectangle 9"/>
          <p:cNvSpPr/>
          <p:nvPr/>
        </p:nvSpPr>
        <p:spPr>
          <a:xfrm>
            <a:off x="432955" y="3787246"/>
            <a:ext cx="9067800" cy="630942"/>
          </a:xfrm>
          <a:prstGeom prst="rect">
            <a:avLst/>
          </a:prstGeom>
        </p:spPr>
        <p:txBody>
          <a:bodyPr wrap="square">
            <a:spAutoFit/>
          </a:bodyPr>
          <a:lstStyle/>
          <a:p>
            <a:r>
              <a:rPr lang="vi-VN" sz="3500" b="1">
                <a:solidFill>
                  <a:srgbClr val="7030A0"/>
                </a:solidFill>
                <a:latin typeface="HP001 4 hàng" pitchFamily="34" charset="0"/>
              </a:rPr>
              <a:t>   </a:t>
            </a:r>
            <a:endParaRPr lang="en-US" sz="3500" b="1" dirty="0">
              <a:solidFill>
                <a:srgbClr val="0070C0"/>
              </a:solidFill>
              <a:latin typeface="HP001 4 hàng" pitchFamily="34" charset="0"/>
            </a:endParaRPr>
          </a:p>
        </p:txBody>
      </p:sp>
      <p:sp>
        <p:nvSpPr>
          <p:cNvPr id="11" name="矩形 8">
            <a:extLst>
              <a:ext uri="{FF2B5EF4-FFF2-40B4-BE49-F238E27FC236}">
                <a16:creationId xmlns:a16="http://schemas.microsoft.com/office/drawing/2014/main" id="{BEF69370-038A-4CCC-B259-2DF7CD5468DF}"/>
              </a:ext>
            </a:extLst>
          </p:cNvPr>
          <p:cNvSpPr/>
          <p:nvPr/>
        </p:nvSpPr>
        <p:spPr>
          <a:xfrm>
            <a:off x="-144986" y="2217595"/>
            <a:ext cx="9109588" cy="584775"/>
          </a:xfrm>
          <a:prstGeom prst="rect">
            <a:avLst/>
          </a:prstGeom>
        </p:spPr>
        <p:txBody>
          <a:bodyPr wrap="square">
            <a:spAutoFit/>
          </a:bodyPr>
          <a:lstStyle/>
          <a:p>
            <a:r>
              <a:rPr lang="vi-VN" altLang="zh-CN" sz="3200" dirty="0">
                <a:solidFill>
                  <a:schemeClr val="accent5">
                    <a:lumMod val="50000"/>
                  </a:schemeClr>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3200" b="1" dirty="0">
                <a:solidFill>
                  <a:schemeClr val="accent5">
                    <a:lumMod val="50000"/>
                  </a:schemeClr>
                </a:solidFill>
                <a:latin typeface="HP001 5 hàng" panose="020B0603050302020204" pitchFamily="34" charset="0"/>
                <a:ea typeface="Arial-Rounded" panose="020B0500000000000000" pitchFamily="34" charset="-93"/>
                <a:cs typeface="Arial-Rounded" panose="020B0500000000000000" pitchFamily="34" charset="-93"/>
                <a:sym typeface="+mn-lt"/>
              </a:rPr>
              <a:t>Bức tranh có thể đặt tên </a:t>
            </a:r>
            <a:r>
              <a:rPr lang="vi-VN" altLang="zh-CN" sz="3200" b="1">
                <a:solidFill>
                  <a:schemeClr val="accent5">
                    <a:lumMod val="50000"/>
                  </a:schemeClr>
                </a:solidFill>
                <a:latin typeface="HP001 5 hàng" panose="020B0603050302020204" pitchFamily="34" charset="0"/>
                <a:ea typeface="Arial-Rounded" panose="020B0500000000000000" pitchFamily="34" charset="-93"/>
                <a:cs typeface="Arial-Rounded" panose="020B0500000000000000" pitchFamily="34" charset="-93"/>
                <a:sym typeface="+mn-lt"/>
              </a:rPr>
              <a:t>khác là hoa đoàn kết.</a:t>
            </a:r>
            <a:endParaRPr lang="zh-CN" altLang="en-US" sz="3200" b="1" dirty="0">
              <a:solidFill>
                <a:schemeClr val="accent5">
                  <a:lumMod val="50000"/>
                </a:schemeClr>
              </a:solidFill>
              <a:latin typeface="HP001 5 hàng" panose="020B0603050302020204" pitchFamily="34" charset="0"/>
              <a:ea typeface="Arial-Rounded" panose="020B0500000000000000" pitchFamily="34" charset="-93"/>
              <a:cs typeface="Arial-Rounded" panose="020B0500000000000000" pitchFamily="34" charset="-93"/>
              <a:sym typeface="+mn-lt"/>
            </a:endParaRPr>
          </a:p>
        </p:txBody>
      </p:sp>
      <p:sp>
        <p:nvSpPr>
          <p:cNvPr id="12" name="矩形 8">
            <a:extLst>
              <a:ext uri="{FF2B5EF4-FFF2-40B4-BE49-F238E27FC236}">
                <a16:creationId xmlns:a16="http://schemas.microsoft.com/office/drawing/2014/main" id="{BEF69370-038A-4CCC-B259-2DF7CD5468DF}"/>
              </a:ext>
            </a:extLst>
          </p:cNvPr>
          <p:cNvSpPr/>
          <p:nvPr/>
        </p:nvSpPr>
        <p:spPr>
          <a:xfrm>
            <a:off x="387926" y="3444458"/>
            <a:ext cx="8937524" cy="1077218"/>
          </a:xfrm>
          <a:prstGeom prst="rect">
            <a:avLst/>
          </a:prstGeom>
        </p:spPr>
        <p:txBody>
          <a:bodyPr wrap="square">
            <a:spAutoFit/>
          </a:bodyPr>
          <a:lstStyle/>
          <a:p>
            <a:r>
              <a:rPr lang="vi-VN"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3200" b="1">
                <a:solidFill>
                  <a:srgbClr val="FF3399"/>
                </a:solidFill>
                <a:latin typeface="HP001 5 hàng" panose="020B0603050302020204" pitchFamily="34" charset="0"/>
                <a:ea typeface="Arial-Rounded" panose="020B0500000000000000" pitchFamily="34" charset="-93"/>
                <a:cs typeface="Arial-Rounded" panose="020B0500000000000000" pitchFamily="34" charset="-93"/>
                <a:sym typeface="+mn-lt"/>
              </a:rPr>
              <a:t>Phương ngăm nhìn dòng chữ nắt nót trên              bảng.</a:t>
            </a:r>
            <a:endParaRPr lang="zh-CN" altLang="en-US" sz="3200" b="1" dirty="0">
              <a:solidFill>
                <a:srgbClr val="FF3399"/>
              </a:solidFill>
              <a:latin typeface="HP001 5 hàng" panose="020B0603050302020204" pitchFamily="34"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188771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a16="http://schemas.microsoft.com/office/drawing/2014/main"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3</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a16="http://schemas.microsoft.com/office/drawing/2014/main" id="{F04E01A1-76CE-4498-8BF7-8DF675BBEC69}"/>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a16="http://schemas.microsoft.com/office/drawing/2014/main" id="{E215F3FE-BEF2-4F53-BF30-EA6185713F11}"/>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a16="http://schemas.microsoft.com/office/drawing/2014/main"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val="879979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id="{63EAF4D1-AA65-4EFA-BD15-B31C71E1FD91}"/>
              </a:ext>
            </a:extLst>
          </p:cNvPr>
          <p:cNvSpPr/>
          <p:nvPr/>
        </p:nvSpPr>
        <p:spPr>
          <a:xfrm>
            <a:off x="1320801" y="1087238"/>
            <a:ext cx="569976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1370149" y="1087237"/>
            <a:ext cx="1129211" cy="523220"/>
          </a:xfrm>
          <a:prstGeom prst="rect">
            <a:avLst/>
          </a:prstGeom>
        </p:spPr>
        <p:txBody>
          <a:bodyPr wrap="square">
            <a:spAutoFit/>
          </a:bodyPr>
          <a:lstStyle/>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tô vẽ</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507137" y="2553046"/>
            <a:ext cx="8505645" cy="584775"/>
          </a:xfrm>
          <a:prstGeom prst="rect">
            <a:avLst/>
          </a:prstGeom>
        </p:spPr>
        <p:txBody>
          <a:bodyPr wrap="square">
            <a:spAutoFit/>
          </a:bodyPr>
          <a:lstStyle/>
          <a:p>
            <a:r>
              <a:rPr lang="vi-VN"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Phương ngắm nhìn</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nắn nót trên bảng</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5216861" y="1107676"/>
            <a:ext cx="2673531" cy="523220"/>
          </a:xfrm>
          <a:prstGeom prst="rect">
            <a:avLst/>
          </a:prstGeom>
        </p:spPr>
        <p:txBody>
          <a:bodyPr wrap="square">
            <a:spAutoFit/>
          </a:bodyPr>
          <a:lstStyle/>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hí hoáy</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A2F459A0-6A26-4DA5-B309-4C38E867922B}"/>
              </a:ext>
            </a:extLst>
          </p:cNvPr>
          <p:cNvSpPr/>
          <p:nvPr/>
        </p:nvSpPr>
        <p:spPr>
          <a:xfrm>
            <a:off x="4384902" y="2532608"/>
            <a:ext cx="904240" cy="584775"/>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Rectangle 1"/>
          <p:cNvSpPr/>
          <p:nvPr/>
        </p:nvSpPr>
        <p:spPr>
          <a:xfrm>
            <a:off x="2956261" y="1076962"/>
            <a:ext cx="1600118" cy="523220"/>
          </a:xfrm>
          <a:prstGeom prst="rect">
            <a:avLst/>
          </a:prstGeom>
        </p:spPr>
        <p:txBody>
          <a:bodyPr wrap="none">
            <a:spAutoFit/>
          </a:bodyPr>
          <a:lstStyle/>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dòng chữ</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BEF69370-038A-4CCC-B259-2DF7CD5468DF}"/>
              </a:ext>
            </a:extLst>
          </p:cNvPr>
          <p:cNvSpPr/>
          <p:nvPr/>
        </p:nvSpPr>
        <p:spPr>
          <a:xfrm>
            <a:off x="0" y="3215369"/>
            <a:ext cx="8937524" cy="1077218"/>
          </a:xfrm>
          <a:prstGeom prst="rect">
            <a:avLst/>
          </a:prstGeom>
        </p:spPr>
        <p:txBody>
          <a:bodyPr wrap="square">
            <a:spAutoFit/>
          </a:bodyPr>
          <a:lstStyle/>
          <a:p>
            <a:r>
              <a:rPr lang="vi-VN"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3200" b="1">
                <a:solidFill>
                  <a:srgbClr val="FF3399"/>
                </a:solidFill>
                <a:latin typeface="HP001 5 hàng" panose="020B0603050302020204" pitchFamily="34" charset="0"/>
                <a:ea typeface="Arial-Rounded" panose="020B0500000000000000" pitchFamily="34" charset="-93"/>
                <a:cs typeface="Arial-Rounded" panose="020B0500000000000000" pitchFamily="34" charset="-93"/>
                <a:sym typeface="+mn-lt"/>
              </a:rPr>
              <a:t>Phương ngăm nhìn dòng chữ nắt nót trên            bảng.</a:t>
            </a:r>
            <a:endParaRPr lang="zh-CN" altLang="en-US" sz="3200" b="1" dirty="0">
              <a:solidFill>
                <a:srgbClr val="FF3399"/>
              </a:solidFill>
              <a:latin typeface="HP001 5 hàng" panose="020B0603050302020204" pitchFamily="34"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9" presetClass="path" presetSubtype="0" accel="50000" decel="50000" fill="hold" grpId="1" nodeType="clickEffect">
                                  <p:stCondLst>
                                    <p:cond delay="0"/>
                                  </p:stCondLst>
                                  <p:childTnLst>
                                    <p:animMotion origin="layout" path="M -3.88889E-6 4.81481E-6 L 0.10487 0.29691 " pathEditMode="relative" rAng="0" ptsTypes="AA">
                                      <p:cBhvr>
                                        <p:cTn id="38" dur="2000" fill="hold"/>
                                        <p:tgtEl>
                                          <p:spTgt spid="2"/>
                                        </p:tgtEl>
                                        <p:attrNameLst>
                                          <p:attrName>ppt_x</p:attrName>
                                          <p:attrName>ppt_y</p:attrName>
                                        </p:attrNameLst>
                                      </p:cBhvr>
                                      <p:rCtr x="5243" y="14846"/>
                                    </p:animMotion>
                                  </p:childTnLst>
                                </p:cTn>
                              </p:par>
                              <p:par>
                                <p:cTn id="39" presetID="22" presetClass="entr" presetSubtype="8"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10" grpId="0"/>
      <p:bldP spid="10" grpId="1"/>
      <p:bldP spid="2" grpId="0"/>
      <p:bldP spid="2" grpId="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vi-VN"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Luyện nói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475794" y="12642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0258" t="37965" r="10365" b="8416"/>
          <a:stretch/>
        </p:blipFill>
        <p:spPr>
          <a:xfrm>
            <a:off x="2286000" y="711199"/>
            <a:ext cx="4318000" cy="4093882"/>
          </a:xfrm>
          <a:prstGeom prst="rect">
            <a:avLst/>
          </a:prstGeom>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spd="slow" p14:dur="800" advTm="1000">
        <p:circle/>
      </p:transition>
    </mc:Choice>
    <mc:Fallback xmlns="">
      <p:transition spd="slow" advTm="1000">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a16="http://schemas.microsoft.com/office/drawing/2014/main"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4</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a16="http://schemas.microsoft.com/office/drawing/2014/main" id="{F04E01A1-76CE-4498-8BF7-8DF675BBEC69}"/>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a16="http://schemas.microsoft.com/office/drawing/2014/main" id="{E215F3FE-BEF2-4F53-BF30-EA6185713F11}"/>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a16="http://schemas.microsoft.com/office/drawing/2014/main"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val="4141160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6454" t="13037" r="12296" b="58914"/>
          <a:stretch/>
        </p:blipFill>
        <p:spPr>
          <a:xfrm>
            <a:off x="0" y="701513"/>
            <a:ext cx="9144000" cy="4472941"/>
          </a:xfrm>
          <a:prstGeom prst="rect">
            <a:avLst/>
          </a:prstGeom>
        </p:spPr>
      </p:pic>
      <p:sp>
        <p:nvSpPr>
          <p:cNvPr id="4" name="矩形 8">
            <a:extLst>
              <a:ext uri="{FF2B5EF4-FFF2-40B4-BE49-F238E27FC236}">
                <a16:creationId xmlns:a16="http://schemas.microsoft.com/office/drawing/2014/main" id="{DAECB3AA-DE44-4B2E-8E42-EC1E254E3EC5}"/>
              </a:ext>
            </a:extLst>
          </p:cNvPr>
          <p:cNvSpPr/>
          <p:nvPr/>
        </p:nvSpPr>
        <p:spPr>
          <a:xfrm>
            <a:off x="89714" y="85785"/>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Hình chữ nhật: Góc Tròn 4">
            <a:extLst>
              <a:ext uri="{FF2B5EF4-FFF2-40B4-BE49-F238E27FC236}">
                <a16:creationId xmlns:a16="http://schemas.microsoft.com/office/drawing/2014/main" id="{4D1F74B1-A493-4F90-83D0-FFDCD4969EF8}"/>
              </a:ext>
            </a:extLst>
          </p:cNvPr>
          <p:cNvSpPr/>
          <p:nvPr/>
        </p:nvSpPr>
        <p:spPr>
          <a:xfrm>
            <a:off x="2993892" y="1189193"/>
            <a:ext cx="826268" cy="489098"/>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6" name="Hình chữ nhật: Góc Tròn 5">
            <a:extLst>
              <a:ext uri="{FF2B5EF4-FFF2-40B4-BE49-F238E27FC236}">
                <a16:creationId xmlns:a16="http://schemas.microsoft.com/office/drawing/2014/main" id="{6E86600A-260E-4EDA-8C1F-2E79C8D20FB9}"/>
              </a:ext>
            </a:extLst>
          </p:cNvPr>
          <p:cNvSpPr/>
          <p:nvPr/>
        </p:nvSpPr>
        <p:spPr>
          <a:xfrm>
            <a:off x="1344192" y="1565201"/>
            <a:ext cx="870688" cy="489098"/>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val="2088887311"/>
      </p:ext>
    </p:extLst>
  </p:cSld>
  <p:clrMapOvr>
    <a:masterClrMapping/>
  </p:clrMapOvr>
  <p:transition spd="med" advTm="1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BEF69370-038A-4CCC-B259-2DF7CD5468DF}"/>
              </a:ext>
            </a:extLst>
          </p:cNvPr>
          <p:cNvSpPr/>
          <p:nvPr/>
        </p:nvSpPr>
        <p:spPr>
          <a:xfrm>
            <a:off x="625122" y="0"/>
            <a:ext cx="9109588" cy="584775"/>
          </a:xfrm>
          <a:prstGeom prst="rect">
            <a:avLst/>
          </a:prstGeom>
        </p:spPr>
        <p:txBody>
          <a:bodyPr wrap="square">
            <a:spAutoFit/>
          </a:bodyPr>
          <a:lstStyle/>
          <a:p>
            <a:r>
              <a:rPr lang="vi-VN"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a:solidFill>
                  <a:schemeClr val="accent5">
                    <a:lumMod val="50000"/>
                  </a:schemeClr>
                </a:solidFill>
                <a:latin typeface="HP001 5 hàng" panose="020B0603050302020204" pitchFamily="34" charset="0"/>
                <a:ea typeface="Arial-Rounded" panose="020B0500000000000000" pitchFamily="34" charset="-93"/>
                <a:cs typeface="Arial-Rounded" panose="020B0500000000000000" pitchFamily="34" charset="-93"/>
                <a:sym typeface="+mn-lt"/>
              </a:rPr>
              <a:t>Thứ sáu ngày 07 tháng 03 năm 2025</a:t>
            </a:r>
            <a:endParaRPr lang="zh-CN" altLang="en-US" sz="2800" b="1" dirty="0">
              <a:solidFill>
                <a:schemeClr val="accent5">
                  <a:lumMod val="50000"/>
                </a:schemeClr>
              </a:solidFill>
              <a:latin typeface="HP001 5 hàng" panose="020B0603050302020204" pitchFamily="34" charset="0"/>
              <a:ea typeface="Arial-Rounded" panose="020B0500000000000000" pitchFamily="34" charset="-93"/>
              <a:cs typeface="Arial-Rounded" panose="020B0500000000000000" pitchFamily="34" charset="-93"/>
              <a:sym typeface="+mn-lt"/>
            </a:endParaRPr>
          </a:p>
        </p:txBody>
      </p:sp>
      <p:sp>
        <p:nvSpPr>
          <p:cNvPr id="3" name="矩形 8">
            <a:extLst>
              <a:ext uri="{FF2B5EF4-FFF2-40B4-BE49-F238E27FC236}">
                <a16:creationId xmlns:a16="http://schemas.microsoft.com/office/drawing/2014/main" id="{BEF69370-038A-4CCC-B259-2DF7CD5468DF}"/>
              </a:ext>
            </a:extLst>
          </p:cNvPr>
          <p:cNvSpPr/>
          <p:nvPr/>
        </p:nvSpPr>
        <p:spPr>
          <a:xfrm>
            <a:off x="2994697" y="506117"/>
            <a:ext cx="2580194" cy="461665"/>
          </a:xfrm>
          <a:prstGeom prst="rect">
            <a:avLst/>
          </a:prstGeom>
        </p:spPr>
        <p:txBody>
          <a:bodyPr wrap="square">
            <a:spAutoFit/>
          </a:bodyPr>
          <a:lstStyle/>
          <a:p>
            <a:r>
              <a:rPr lang="vi-VN" altLang="zh-CN" sz="24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u="sng">
                <a:solidFill>
                  <a:schemeClr val="accent5">
                    <a:lumMod val="50000"/>
                  </a:schemeClr>
                </a:solidFill>
                <a:latin typeface="HP001 5 hàng" panose="020B0603050302020204" pitchFamily="34" charset="0"/>
                <a:ea typeface="Arial-Rounded" panose="020B0500000000000000" pitchFamily="34" charset="-93"/>
                <a:cs typeface="Arial-Rounded" panose="020B0500000000000000" pitchFamily="34" charset="-93"/>
                <a:sym typeface="+mn-lt"/>
              </a:rPr>
              <a:t>Tiếng việt </a:t>
            </a:r>
            <a:endParaRPr lang="zh-CN" altLang="en-US" sz="2400" b="1" u="sng" dirty="0">
              <a:solidFill>
                <a:schemeClr val="accent5">
                  <a:lumMod val="50000"/>
                </a:schemeClr>
              </a:solidFill>
              <a:latin typeface="HP001 5 hàng" panose="020B0603050302020204" pitchFamily="34" charset="0"/>
              <a:ea typeface="Arial-Rounded" panose="020B0500000000000000" pitchFamily="34" charset="-93"/>
              <a:cs typeface="Arial-Rounded" panose="020B0500000000000000" pitchFamily="34" charset="-93"/>
              <a:sym typeface="+mn-lt"/>
            </a:endParaRPr>
          </a:p>
        </p:txBody>
      </p:sp>
      <p:sp>
        <p:nvSpPr>
          <p:cNvPr id="4" name="Rectangle 3"/>
          <p:cNvSpPr/>
          <p:nvPr/>
        </p:nvSpPr>
        <p:spPr>
          <a:xfrm>
            <a:off x="2457503" y="972003"/>
            <a:ext cx="3478837" cy="523220"/>
          </a:xfrm>
          <a:prstGeom prst="rect">
            <a:avLst/>
          </a:prstGeom>
        </p:spPr>
        <p:txBody>
          <a:bodyPr wrap="none">
            <a:spAutoFit/>
          </a:bodyPr>
          <a:lstStyle/>
          <a:p>
            <a:pPr algn="just"/>
            <a:r>
              <a:rPr lang="vi-VN" sz="2800" b="1">
                <a:solidFill>
                  <a:srgbClr val="FF0000"/>
                </a:solidFill>
                <a:latin typeface="HP001 4 hàng" pitchFamily="34" charset="0"/>
              </a:rPr>
              <a:t>Bài: Hoa yêu thương</a:t>
            </a:r>
            <a:endParaRPr lang="en-US" sz="2800" b="1">
              <a:solidFill>
                <a:srgbClr val="FF0000"/>
              </a:solidFill>
              <a:latin typeface="HP001 4 hàng" pitchFamily="34" charset="0"/>
            </a:endParaRPr>
          </a:p>
        </p:txBody>
      </p:sp>
      <p:grpSp>
        <p:nvGrpSpPr>
          <p:cNvPr id="5" name="Group 4"/>
          <p:cNvGrpSpPr/>
          <p:nvPr/>
        </p:nvGrpSpPr>
        <p:grpSpPr>
          <a:xfrm>
            <a:off x="75334" y="1956618"/>
            <a:ext cx="9068666" cy="2615381"/>
            <a:chOff x="252315" y="1637959"/>
            <a:chExt cx="8724900" cy="2990850"/>
          </a:xfrm>
        </p:grpSpPr>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0228"/>
            <a:stretch/>
          </p:blipFill>
          <p:spPr bwMode="auto">
            <a:xfrm>
              <a:off x="252315" y="3725534"/>
              <a:ext cx="8724900" cy="90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315" y="1637959"/>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9" name="Straight Connector 8"/>
          <p:cNvCxnSpPr/>
          <p:nvPr/>
        </p:nvCxnSpPr>
        <p:spPr>
          <a:xfrm>
            <a:off x="117987" y="2113935"/>
            <a:ext cx="141584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1524001" y="2113935"/>
            <a:ext cx="9831" cy="2241755"/>
          </a:xfrm>
          <a:prstGeom prst="line">
            <a:avLst/>
          </a:prstGeom>
        </p:spPr>
        <p:style>
          <a:lnRef idx="3">
            <a:schemeClr val="accent2"/>
          </a:lnRef>
          <a:fillRef idx="0">
            <a:schemeClr val="accent2"/>
          </a:fillRef>
          <a:effectRef idx="2">
            <a:schemeClr val="accent2"/>
          </a:effectRef>
          <a:fontRef idx="minor">
            <a:schemeClr val="tx1"/>
          </a:fontRef>
        </p:style>
      </p:cxnSp>
      <p:sp>
        <p:nvSpPr>
          <p:cNvPr id="15" name="矩形 8">
            <a:extLst>
              <a:ext uri="{FF2B5EF4-FFF2-40B4-BE49-F238E27FC236}">
                <a16:creationId xmlns:a16="http://schemas.microsoft.com/office/drawing/2014/main" id="{BEF69370-038A-4CCC-B259-2DF7CD5468DF}"/>
              </a:ext>
            </a:extLst>
          </p:cNvPr>
          <p:cNvSpPr/>
          <p:nvPr/>
        </p:nvSpPr>
        <p:spPr>
          <a:xfrm>
            <a:off x="0" y="1672519"/>
            <a:ext cx="2580194" cy="461665"/>
          </a:xfrm>
          <a:prstGeom prst="rect">
            <a:avLst/>
          </a:prstGeom>
        </p:spPr>
        <p:txBody>
          <a:bodyPr wrap="square">
            <a:spAutoFit/>
          </a:bodyPr>
          <a:lstStyle/>
          <a:p>
            <a:r>
              <a:rPr lang="vi-VN" altLang="zh-CN" sz="24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a:solidFill>
                  <a:schemeClr val="accent5">
                    <a:lumMod val="50000"/>
                  </a:schemeClr>
                </a:solidFill>
                <a:latin typeface="HP001 5 hàng" panose="020B0603050302020204" pitchFamily="34" charset="0"/>
                <a:ea typeface="Arial-Rounded" panose="020B0500000000000000" pitchFamily="34" charset="-93"/>
                <a:cs typeface="Arial-Rounded" panose="020B0500000000000000" pitchFamily="34" charset="-93"/>
                <a:sym typeface="+mn-lt"/>
              </a:rPr>
              <a:t>Ô lỗi</a:t>
            </a:r>
            <a:endParaRPr lang="zh-CN" altLang="en-US" sz="2400" b="1" dirty="0">
              <a:solidFill>
                <a:schemeClr val="accent5">
                  <a:lumMod val="50000"/>
                </a:schemeClr>
              </a:solidFill>
              <a:latin typeface="HP001 5 hàng" panose="020B0603050302020204" pitchFamily="34" charset="0"/>
              <a:ea typeface="Arial-Rounded" panose="020B0500000000000000" pitchFamily="34" charset="-93"/>
              <a:cs typeface="Arial-Rounded" panose="020B0500000000000000" pitchFamily="34" charset="-93"/>
              <a:sym typeface="+mn-lt"/>
            </a:endParaRPr>
          </a:p>
        </p:txBody>
      </p:sp>
      <p:sp>
        <p:nvSpPr>
          <p:cNvPr id="16" name="矩形 8">
            <a:extLst>
              <a:ext uri="{FF2B5EF4-FFF2-40B4-BE49-F238E27FC236}">
                <a16:creationId xmlns:a16="http://schemas.microsoft.com/office/drawing/2014/main" id="{BEF69370-038A-4CCC-B259-2DF7CD5468DF}"/>
              </a:ext>
            </a:extLst>
          </p:cNvPr>
          <p:cNvSpPr/>
          <p:nvPr/>
        </p:nvSpPr>
        <p:spPr>
          <a:xfrm>
            <a:off x="1721418" y="2354108"/>
            <a:ext cx="7727382" cy="523220"/>
          </a:xfrm>
          <a:prstGeom prst="rect">
            <a:avLst/>
          </a:prstGeom>
        </p:spPr>
        <p:txBody>
          <a:bodyPr wrap="square">
            <a:spAutoFit/>
          </a:bodyPr>
          <a:lstStyle/>
          <a:p>
            <a:r>
              <a:rPr lang="vi-VN" altLang="zh-CN" sz="24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a:solidFill>
                  <a:srgbClr val="FF3399"/>
                </a:solidFill>
                <a:latin typeface="HP001 5 hàng" panose="020B0603050302020204" pitchFamily="34" charset="0"/>
                <a:ea typeface="Arial-Rounded" panose="020B0500000000000000" pitchFamily="34" charset="-93"/>
                <a:cs typeface="Arial-Rounded" panose="020B0500000000000000" pitchFamily="34" charset="-93"/>
                <a:sym typeface="+mn-lt"/>
              </a:rPr>
              <a:t>Các bạn đều thích bức tranh bông hoa bốn </a:t>
            </a:r>
            <a:endParaRPr lang="zh-CN" altLang="en-US" sz="2800" b="1" dirty="0">
              <a:solidFill>
                <a:srgbClr val="FF3399"/>
              </a:solidFill>
              <a:latin typeface="HP001 5 hàng" panose="020B0603050302020204" pitchFamily="34" charset="0"/>
              <a:ea typeface="Arial-Rounded" panose="020B0500000000000000" pitchFamily="34" charset="-93"/>
              <a:cs typeface="Arial-Rounded" panose="020B0500000000000000" pitchFamily="34" charset="-93"/>
              <a:sym typeface="+mn-lt"/>
            </a:endParaRPr>
          </a:p>
        </p:txBody>
      </p:sp>
      <p:sp>
        <p:nvSpPr>
          <p:cNvPr id="17" name="矩形 8">
            <a:extLst>
              <a:ext uri="{FF2B5EF4-FFF2-40B4-BE49-F238E27FC236}">
                <a16:creationId xmlns:a16="http://schemas.microsoft.com/office/drawing/2014/main" id="{BEF69370-038A-4CCC-B259-2DF7CD5468DF}"/>
              </a:ext>
            </a:extLst>
          </p:cNvPr>
          <p:cNvSpPr/>
          <p:nvPr/>
        </p:nvSpPr>
        <p:spPr>
          <a:xfrm>
            <a:off x="1132305" y="2979627"/>
            <a:ext cx="8011695" cy="523220"/>
          </a:xfrm>
          <a:prstGeom prst="rect">
            <a:avLst/>
          </a:prstGeom>
        </p:spPr>
        <p:txBody>
          <a:bodyPr wrap="square">
            <a:spAutoFit/>
          </a:bodyPr>
          <a:lstStyle/>
          <a:p>
            <a:r>
              <a:rPr lang="vi-VN" altLang="zh-CN" sz="24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a:solidFill>
                  <a:srgbClr val="FF3399"/>
                </a:solidFill>
                <a:latin typeface="HP001 5 hàng" panose="020B0603050302020204" pitchFamily="34" charset="0"/>
                <a:ea typeface="Arial-Rounded" panose="020B0500000000000000" pitchFamily="34" charset="-93"/>
                <a:cs typeface="Arial-Rounded" panose="020B0500000000000000" pitchFamily="34" charset="-93"/>
                <a:sym typeface="+mn-lt"/>
              </a:rPr>
              <a:t>cánh. Bức tranh được treo ở góc sống tạo của lớp.</a:t>
            </a:r>
            <a:endParaRPr lang="zh-CN" altLang="en-US" sz="2800" b="1" dirty="0">
              <a:solidFill>
                <a:srgbClr val="FF3399"/>
              </a:solidFill>
              <a:latin typeface="HP001 5 hàng" panose="020B0603050302020204" pitchFamily="34"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2931789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5" grpId="0"/>
      <p:bldP spid="16"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4346" t="46617" r="15250" b="44691"/>
          <a:stretch/>
        </p:blipFill>
        <p:spPr>
          <a:xfrm>
            <a:off x="116819" y="1544320"/>
            <a:ext cx="8673694" cy="1655699"/>
          </a:xfrm>
          <a:prstGeom prst="rect">
            <a:avLst/>
          </a:prstGeom>
        </p:spPr>
      </p:pic>
      <p:sp>
        <p:nvSpPr>
          <p:cNvPr id="4" name="矩形 8">
            <a:extLst>
              <a:ext uri="{FF2B5EF4-FFF2-40B4-BE49-F238E27FC236}">
                <a16:creationId xmlns:a16="http://schemas.microsoft.com/office/drawing/2014/main" id="{DAECB3AA-DE44-4B2E-8E42-EC1E254E3EC5}"/>
              </a:ext>
            </a:extLst>
          </p:cNvPr>
          <p:cNvSpPr/>
          <p:nvPr/>
        </p:nvSpPr>
        <p:spPr>
          <a:xfrm>
            <a:off x="851995" y="541788"/>
            <a:ext cx="8505646" cy="584775"/>
          </a:xfrm>
          <a:prstGeom prst="rect">
            <a:avLst/>
          </a:prstGeom>
        </p:spPr>
        <p:txBody>
          <a:bodyPr wrap="square">
            <a:spAutoFit/>
          </a:bodyPr>
          <a:lstStyle/>
          <a:p>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b="1"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a16="http://schemas.microsoft.com/office/drawing/2014/main" id="{112FC4F9-6254-446C-A408-9B87763FFC3D}"/>
              </a:ext>
            </a:extLst>
          </p:cNvPr>
          <p:cNvSpPr/>
          <p:nvPr/>
        </p:nvSpPr>
        <p:spPr>
          <a:xfrm>
            <a:off x="2581835"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n</a:t>
            </a:r>
            <a:r>
              <a:rPr lang="vi-VN" sz="3200" b="1" dirty="0">
                <a:latin typeface="Arial-Rounded" panose="020B0500000000000000" pitchFamily="34" charset="-93"/>
                <a:ea typeface="Arial-Rounded" panose="020B0500000000000000" pitchFamily="34" charset="-93"/>
                <a:cs typeface="Arial-Rounded" panose="020B0500000000000000" pitchFamily="34" charset="-93"/>
              </a:rPr>
              <a:t>ắn nót</a:t>
            </a:r>
          </a:p>
        </p:txBody>
      </p:sp>
      <p:sp>
        <p:nvSpPr>
          <p:cNvPr id="5" name="Hình chữ nhật: Góc Tròn 4">
            <a:extLst>
              <a:ext uri="{FF2B5EF4-FFF2-40B4-BE49-F238E27FC236}">
                <a16:creationId xmlns:a16="http://schemas.microsoft.com/office/drawing/2014/main" id="{E70D5203-C913-4D7A-BAE1-08A9F14E5A39}"/>
              </a:ext>
            </a:extLst>
          </p:cNvPr>
          <p:cNvSpPr/>
          <p:nvPr/>
        </p:nvSpPr>
        <p:spPr>
          <a:xfrm>
            <a:off x="4604283" y="1697207"/>
            <a:ext cx="2233397"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ánh </a:t>
            </a: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n</a:t>
            </a: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ắng</a:t>
            </a:r>
          </a:p>
        </p:txBody>
      </p:sp>
      <p:sp>
        <p:nvSpPr>
          <p:cNvPr id="6" name="Hình chữ nhật: Góc Tròn 5">
            <a:extLst>
              <a:ext uri="{FF2B5EF4-FFF2-40B4-BE49-F238E27FC236}">
                <a16:creationId xmlns:a16="http://schemas.microsoft.com/office/drawing/2014/main" id="{B95B6E9E-E64A-4DCE-A748-3BFC97161753}"/>
              </a:ext>
            </a:extLst>
          </p:cNvPr>
          <p:cNvSpPr/>
          <p:nvPr/>
        </p:nvSpPr>
        <p:spPr>
          <a:xfrm>
            <a:off x="6939648" y="1730786"/>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im </a:t>
            </a: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l</a:t>
            </a: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ặng</a:t>
            </a:r>
          </a:p>
        </p:txBody>
      </p:sp>
      <p:sp>
        <p:nvSpPr>
          <p:cNvPr id="8" name="Hình chữ nhật: Góc Tròn 7">
            <a:extLst>
              <a:ext uri="{FF2B5EF4-FFF2-40B4-BE49-F238E27FC236}">
                <a16:creationId xmlns:a16="http://schemas.microsoft.com/office/drawing/2014/main" id="{CBBFFB9C-BE2C-49E6-A050-4CD40B5FD726}"/>
              </a:ext>
            </a:extLst>
          </p:cNvPr>
          <p:cNvSpPr/>
          <p:nvPr/>
        </p:nvSpPr>
        <p:spPr>
          <a:xfrm>
            <a:off x="4663546" y="2373853"/>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ần gũi</a:t>
            </a:r>
          </a:p>
        </p:txBody>
      </p:sp>
      <p:sp>
        <p:nvSpPr>
          <p:cNvPr id="9" name="Hình chữ nhật: Góc Tròn 8">
            <a:extLst>
              <a:ext uri="{FF2B5EF4-FFF2-40B4-BE49-F238E27FC236}">
                <a16:creationId xmlns:a16="http://schemas.microsoft.com/office/drawing/2014/main" id="{BF504A1A-8443-494E-BC4E-32D77EFC1CE9}"/>
              </a:ext>
            </a:extLst>
          </p:cNvPr>
          <p:cNvSpPr/>
          <p:nvPr/>
        </p:nvSpPr>
        <p:spPr>
          <a:xfrm>
            <a:off x="2581835" y="237629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 chép</a:t>
            </a:r>
          </a:p>
        </p:txBody>
      </p:sp>
      <p:sp>
        <p:nvSpPr>
          <p:cNvPr id="11" name="Hình chữ nhật: Góc Tròn 10">
            <a:extLst>
              <a:ext uri="{FF2B5EF4-FFF2-40B4-BE49-F238E27FC236}">
                <a16:creationId xmlns:a16="http://schemas.microsoft.com/office/drawing/2014/main" id="{34226D4E-3F01-4C02-81D6-DF350CD10A44}"/>
              </a:ext>
            </a:extLst>
          </p:cNvPr>
          <p:cNvSpPr/>
          <p:nvPr/>
        </p:nvSpPr>
        <p:spPr>
          <a:xfrm>
            <a:off x="6837679" y="2376299"/>
            <a:ext cx="216819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latin typeface="Arial-Rounded" panose="020B0500000000000000" pitchFamily="34" charset="-93"/>
                <a:ea typeface="Arial-Rounded" panose="020B0500000000000000" pitchFamily="34" charset="-93"/>
                <a:cs typeface="Arial-Rounded" panose="020B0500000000000000" pitchFamily="34" charset="-93"/>
              </a:rPr>
              <a:t>gọn </a:t>
            </a:r>
            <a:r>
              <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vi-VN" sz="3200" b="1" dirty="0">
                <a:latin typeface="Arial-Rounded" panose="020B0500000000000000" pitchFamily="34" charset="-93"/>
                <a:ea typeface="Arial-Rounded" panose="020B0500000000000000" pitchFamily="34" charset="-93"/>
                <a:cs typeface="Arial-Rounded" panose="020B0500000000000000" pitchFamily="34" charset="-93"/>
              </a:rPr>
              <a:t>àng</a:t>
            </a:r>
          </a:p>
        </p:txBody>
      </p:sp>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p:cNvSpPr/>
          <p:nvPr/>
        </p:nvSpPr>
        <p:spPr>
          <a:xfrm>
            <a:off x="2908151" y="2179024"/>
            <a:ext cx="3187091" cy="523220"/>
          </a:xfrm>
          <a:prstGeom prst="rect">
            <a:avLst/>
          </a:prstGeom>
        </p:spPr>
        <p:txBody>
          <a:bodyPr wrap="none">
            <a:spAutoFit/>
          </a:bodyPr>
          <a:lstStyle/>
          <a:p>
            <a:r>
              <a:rPr lang="vi-VN" altLang="zh-CN" sz="2800" b="1"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Chúc mừng các em!</a:t>
            </a:r>
            <a:endParaRPr lang="en-US" sz="2400" b="1"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591" t="-281" r="10861" b="-809"/>
          <a:stretch/>
        </p:blipFill>
        <p:spPr>
          <a:xfrm>
            <a:off x="1012784" y="1681315"/>
            <a:ext cx="1573098" cy="1518751"/>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rot="21299998">
            <a:off x="580553" y="413119"/>
            <a:ext cx="6214766" cy="831757"/>
          </a:xfrm>
          <a:prstGeom prst="rect">
            <a:avLst/>
          </a:prstGeom>
          <a:noFill/>
        </p:spPr>
        <p:txBody>
          <a:bodyPr wrap="none" lIns="91440" tIns="45720" rIns="91440" bIns="45720">
            <a:prstTxWarp prst="textDoubleWave1">
              <a:avLst>
                <a:gd name="adj1" fmla="val 6250"/>
                <a:gd name="adj2" fmla="val 109"/>
              </a:avLst>
            </a:prstTxWarp>
            <a:spAutoFit/>
            <a:scene3d>
              <a:camera prst="orthographicFront"/>
              <a:lightRig rig="threePt" dir="t"/>
            </a:scene3d>
            <a:sp3d extrusionH="57150">
              <a:bevelT w="69850" h="69850" prst="divot"/>
            </a:sp3d>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5000" endA="300" endPos="45500" dir="5400000" sy="-100000" algn="bl" rotWithShape="0"/>
                </a:effectLst>
              </a:rPr>
              <a:t>Your </a:t>
            </a:r>
            <a:r>
              <a:rPr lang="en-US" sz="5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5000" endA="300" endPos="45500" dir="5400000" sy="-100000" algn="bl" rotWithShape="0"/>
                </a:effectLst>
              </a:rPr>
              <a:t>te</a:t>
            </a:r>
            <a:r>
              <a:rPr lang="en-US" sz="5400" b="1" dirty="0" err="1">
                <a:solidFill>
                  <a:srgbClr val="FF0000"/>
                </a:solidFill>
                <a:effectLst>
                  <a:reflection blurRad="6350" stA="55000" endA="300" endPos="45500" dir="5400000" sy="-100000" algn="bl" rotWithShape="0"/>
                </a:effectLst>
                <a:latin typeface="Arial" pitchFamily="34" charset="0"/>
                <a:cs typeface="Arial" pitchFamily="34" charset="0"/>
              </a:rPr>
              <a:t>Trò</a:t>
            </a:r>
            <a:r>
              <a:rPr lang="en-US" sz="5400" b="1" dirty="0">
                <a:solidFill>
                  <a:srgbClr val="FF0000"/>
                </a:solidFill>
                <a:effectLst>
                  <a:reflection blurRad="6350" stA="55000" endA="300" endPos="45500" dir="5400000" sy="-100000" algn="bl" rotWithShape="0"/>
                </a:effectLst>
                <a:latin typeface="Arial" pitchFamily="34" charset="0"/>
                <a:cs typeface="Arial" pitchFamily="34" charset="0"/>
              </a:rPr>
              <a:t> </a:t>
            </a:r>
            <a:r>
              <a:rPr lang="en-US" sz="5400" b="1" dirty="0" err="1">
                <a:solidFill>
                  <a:srgbClr val="FF0000"/>
                </a:solidFill>
                <a:effectLst>
                  <a:reflection blurRad="6350" stA="55000" endA="300" endPos="45500" dir="5400000" sy="-100000" algn="bl" rotWithShape="0"/>
                </a:effectLst>
                <a:latin typeface="Arial" pitchFamily="34" charset="0"/>
                <a:cs typeface="Arial" pitchFamily="34" charset="0"/>
              </a:rPr>
              <a:t>ch</a:t>
            </a:r>
            <a:r>
              <a:rPr lang="vi-VN" sz="5400" b="1" dirty="0">
                <a:solidFill>
                  <a:srgbClr val="FF0000"/>
                </a:solidFill>
                <a:effectLst>
                  <a:reflection blurRad="6350" stA="55000" endA="300" endPos="45500" dir="5400000" sy="-100000" algn="bl" rotWithShape="0"/>
                </a:effectLst>
                <a:latin typeface="Arial" pitchFamily="34" charset="0"/>
                <a:cs typeface="Arial" pitchFamily="34" charset="0"/>
              </a:rPr>
              <a:t>ơ</a:t>
            </a:r>
            <a:r>
              <a:rPr lang="en-US" sz="5400" b="1" dirty="0">
                <a:solidFill>
                  <a:srgbClr val="FF0000"/>
                </a:solidFill>
                <a:effectLst>
                  <a:reflection blurRad="6350" stA="55000" endA="300" endPos="45500" dir="5400000" sy="-100000" algn="bl" rotWithShape="0"/>
                </a:effectLst>
                <a:latin typeface="Arial" pitchFamily="34" charset="0"/>
                <a:cs typeface="Arial" pitchFamily="34" charset="0"/>
              </a:rPr>
              <a:t>i: </a:t>
            </a:r>
            <a:r>
              <a:rPr lang="vi-VN" sz="5400" b="1" dirty="0">
                <a:solidFill>
                  <a:srgbClr val="FF0000"/>
                </a:solidFill>
                <a:effectLst>
                  <a:reflection blurRad="6350" stA="55000" endA="300" endPos="45500" dir="5400000" sy="-100000" algn="bl" rotWithShape="0"/>
                </a:effectLst>
                <a:latin typeface="Arial" pitchFamily="34" charset="0"/>
                <a:cs typeface="Arial" pitchFamily="34" charset="0"/>
              </a:rPr>
              <a:t>Chiếc hộp</a:t>
            </a:r>
            <a:r>
              <a:rPr lang="en-US" sz="5400" b="1" dirty="0">
                <a:solidFill>
                  <a:srgbClr val="FF0000"/>
                </a:solidFill>
                <a:effectLst>
                  <a:reflection blurRad="6350" stA="55000" endA="300" endPos="45500" dir="5400000" sy="-100000" algn="bl" rotWithShape="0"/>
                </a:effectLst>
                <a:latin typeface="Arial" pitchFamily="34" charset="0"/>
                <a:cs typeface="Arial" pitchFamily="34" charset="0"/>
              </a:rPr>
              <a:t> may </a:t>
            </a:r>
            <a:r>
              <a:rPr lang="en-US" sz="5400" b="1" dirty="0" err="1">
                <a:solidFill>
                  <a:srgbClr val="FF0000"/>
                </a:solidFill>
                <a:effectLst>
                  <a:reflection blurRad="6350" stA="55000" endA="300" endPos="45500" dir="5400000" sy="-100000" algn="bl" rotWithShape="0"/>
                </a:effectLst>
                <a:latin typeface="Arial" pitchFamily="34" charset="0"/>
                <a:cs typeface="Arial" pitchFamily="34" charset="0"/>
              </a:rPr>
              <a:t>mắ</a:t>
            </a:r>
            <a:r>
              <a:rPr lang="vi-VN" sz="5400" b="1" dirty="0">
                <a:solidFill>
                  <a:srgbClr val="FF0000"/>
                </a:solidFill>
                <a:effectLst>
                  <a:reflection blurRad="6350" stA="55000" endA="300" endPos="45500" dir="5400000" sy="-100000" algn="bl" rotWithShape="0"/>
                </a:effectLst>
                <a:latin typeface="Arial" pitchFamily="34" charset="0"/>
                <a:cs typeface="Arial" pitchFamily="34" charset="0"/>
              </a:rPr>
              <a:t>n</a:t>
            </a:r>
            <a:r>
              <a:rPr lang="en-US" sz="5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5000" endA="300" endPos="45500" dir="5400000" sy="-100000" algn="bl" rotWithShape="0"/>
                </a:effectLst>
              </a:rPr>
              <a:t>xt</a:t>
            </a: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5000" endA="300" endPos="45500" dir="5400000" sy="-100000" algn="bl" rotWithShape="0"/>
                </a:effectLst>
              </a:rPr>
              <a:t> here</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5591" t="-281" r="10861" b="-809"/>
          <a:stretch/>
        </p:blipFill>
        <p:spPr>
          <a:xfrm>
            <a:off x="4812720" y="1740627"/>
            <a:ext cx="1573098" cy="1518751"/>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5591" t="-281" r="10861" b="-809"/>
          <a:stretch/>
        </p:blipFill>
        <p:spPr>
          <a:xfrm>
            <a:off x="2899495" y="1718017"/>
            <a:ext cx="1573098" cy="1518751"/>
          </a:xfrm>
          <a:prstGeom prst="rect">
            <a:avLst/>
          </a:prstGeom>
          <a:ln>
            <a:noFill/>
          </a:ln>
          <a:effectLst>
            <a:outerShdw blurRad="292100" dist="139700" dir="2700000" algn="tl" rotWithShape="0">
              <a:srgbClr val="333333">
                <a:alpha val="65000"/>
              </a:srgbClr>
            </a:outerShdw>
          </a:effectLst>
        </p:spPr>
      </p:pic>
      <p:sp>
        <p:nvSpPr>
          <p:cNvPr id="10" name="Rectangle 36">
            <a:hlinkClick r:id="rId3" action="ppaction://hlinksldjump"/>
          </p:cNvPr>
          <p:cNvSpPr>
            <a:spLocks noChangeArrowheads="1"/>
          </p:cNvSpPr>
          <p:nvPr/>
        </p:nvSpPr>
        <p:spPr bwMode="auto">
          <a:xfrm>
            <a:off x="2112946" y="2767489"/>
            <a:ext cx="472936"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a:solidFill>
                  <a:srgbClr val="FF3300"/>
                </a:solidFill>
              </a:rPr>
              <a:t>1</a:t>
            </a:r>
            <a:endParaRPr lang="en-US" altLang="en-US" sz="3600" dirty="0"/>
          </a:p>
        </p:txBody>
      </p:sp>
      <p:sp>
        <p:nvSpPr>
          <p:cNvPr id="13" name="Rectangle 36">
            <a:hlinkClick r:id="rId4" action="ppaction://hlinksldjump"/>
          </p:cNvPr>
          <p:cNvSpPr>
            <a:spLocks noChangeArrowheads="1"/>
          </p:cNvSpPr>
          <p:nvPr/>
        </p:nvSpPr>
        <p:spPr bwMode="auto">
          <a:xfrm>
            <a:off x="3989760" y="2804191"/>
            <a:ext cx="482833"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600" b="1" dirty="0">
                <a:solidFill>
                  <a:srgbClr val="FF0000"/>
                </a:solidFill>
              </a:rPr>
              <a:t>2</a:t>
            </a:r>
            <a:endParaRPr lang="en-US" altLang="en-US" sz="3600" b="1" dirty="0">
              <a:solidFill>
                <a:srgbClr val="FF0000"/>
              </a:solidFill>
            </a:endParaRPr>
          </a:p>
        </p:txBody>
      </p:sp>
      <p:sp>
        <p:nvSpPr>
          <p:cNvPr id="14" name="Rectangle 36">
            <a:hlinkClick r:id="rId5" action="ppaction://hlinksldjump"/>
          </p:cNvPr>
          <p:cNvSpPr>
            <a:spLocks noChangeArrowheads="1"/>
          </p:cNvSpPr>
          <p:nvPr/>
        </p:nvSpPr>
        <p:spPr bwMode="auto">
          <a:xfrm>
            <a:off x="5912882" y="2784546"/>
            <a:ext cx="472936"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600" b="1" dirty="0">
                <a:solidFill>
                  <a:srgbClr val="FF3300"/>
                </a:solidFill>
              </a:rPr>
              <a:t>3</a:t>
            </a:r>
            <a:endParaRPr lang="en-US" altLang="en-US" sz="3600" dirty="0"/>
          </a:p>
        </p:txBody>
      </p:sp>
      <p:sp>
        <p:nvSpPr>
          <p:cNvPr id="15" name="Right Arrow 14">
            <a:hlinkClick r:id="rId6" action="ppaction://hlinksldjump"/>
          </p:cNvPr>
          <p:cNvSpPr/>
          <p:nvPr/>
        </p:nvSpPr>
        <p:spPr>
          <a:xfrm>
            <a:off x="7941570" y="4003041"/>
            <a:ext cx="1046097" cy="431964"/>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latin typeface="Times New Roman" panose="02020603050405020304" pitchFamily="18" charset="0"/>
                <a:cs typeface="Times New Roman" panose="02020603050405020304" pitchFamily="18" charset="0"/>
              </a:rPr>
              <a:t>Tiếp tục</a:t>
            </a:r>
            <a:endParaRPr lang="en-US" b="1"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591" t="-281" r="10861" b="-809"/>
          <a:stretch/>
        </p:blipFill>
        <p:spPr>
          <a:xfrm>
            <a:off x="7007865" y="1740627"/>
            <a:ext cx="1573098" cy="1518751"/>
          </a:xfrm>
          <a:prstGeom prst="rect">
            <a:avLst/>
          </a:prstGeom>
          <a:ln>
            <a:noFill/>
          </a:ln>
          <a:effectLst>
            <a:outerShdw blurRad="292100" dist="139700" dir="2700000" algn="tl" rotWithShape="0">
              <a:srgbClr val="333333">
                <a:alpha val="65000"/>
              </a:srgbClr>
            </a:outerShdw>
          </a:effectLst>
        </p:spPr>
      </p:pic>
      <p:sp>
        <p:nvSpPr>
          <p:cNvPr id="17" name="Rectangle 36">
            <a:hlinkClick r:id="rId7" action="ppaction://hlinksldjump"/>
          </p:cNvPr>
          <p:cNvSpPr>
            <a:spLocks noChangeArrowheads="1"/>
          </p:cNvSpPr>
          <p:nvPr/>
        </p:nvSpPr>
        <p:spPr bwMode="auto">
          <a:xfrm>
            <a:off x="8108027" y="2804190"/>
            <a:ext cx="472936"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600" b="1" dirty="0">
                <a:solidFill>
                  <a:srgbClr val="FF3300"/>
                </a:solidFill>
              </a:rPr>
              <a:t>4</a:t>
            </a:r>
            <a:endParaRPr lang="en-US" altLang="en-US" sz="3600" dirty="0"/>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grpId="0" nodeType="withEffect">
                                  <p:stCondLst>
                                    <p:cond delay="0"/>
                                  </p:stCondLst>
                                  <p:childTnLst>
                                    <p:animEffect transition="out" filter="barn(inVertic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16" presetClass="exit" presetSubtype="21" fill="hold" nodeType="withEffect">
                                  <p:stCondLst>
                                    <p:cond delay="0"/>
                                  </p:stCondLst>
                                  <p:childTnLst>
                                    <p:animEffect transition="out" filter="barn(inVertical)">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42" presetClass="exit" presetSubtype="0" fill="hold" nodeType="clickEffect">
                                  <p:stCondLst>
                                    <p:cond delay="0"/>
                                  </p:stCondLst>
                                  <p:childTnLst>
                                    <p:animEffect transition="out" filter="fade">
                                      <p:cBhvr>
                                        <p:cTn id="21" dur="1000"/>
                                        <p:tgtEl>
                                          <p:spTgt spid="9"/>
                                        </p:tgtEl>
                                      </p:cBhvr>
                                    </p:animEffect>
                                    <p:anim calcmode="lin" valueType="num">
                                      <p:cBhvr>
                                        <p:cTn id="22" dur="1000"/>
                                        <p:tgtEl>
                                          <p:spTgt spid="9"/>
                                        </p:tgtEl>
                                        <p:attrNameLst>
                                          <p:attrName>ppt_x</p:attrName>
                                        </p:attrNameLst>
                                      </p:cBhvr>
                                      <p:tavLst>
                                        <p:tav tm="0">
                                          <p:val>
                                            <p:strVal val="ppt_x"/>
                                          </p:val>
                                        </p:tav>
                                        <p:tav tm="100000">
                                          <p:val>
                                            <p:strVal val="ppt_x"/>
                                          </p:val>
                                        </p:tav>
                                      </p:tavLst>
                                    </p:anim>
                                    <p:anim calcmode="lin" valueType="num">
                                      <p:cBhvr>
                                        <p:cTn id="23" dur="1000"/>
                                        <p:tgtEl>
                                          <p:spTgt spid="9"/>
                                        </p:tgtEl>
                                        <p:attrNameLst>
                                          <p:attrName>ppt_y</p:attrName>
                                        </p:attrNameLst>
                                      </p:cBhvr>
                                      <p:tavLst>
                                        <p:tav tm="0">
                                          <p:val>
                                            <p:strVal val="ppt_y"/>
                                          </p:val>
                                        </p:tav>
                                        <p:tav tm="100000">
                                          <p:val>
                                            <p:strVal val="ppt_y+.1"/>
                                          </p:val>
                                        </p:tav>
                                      </p:tavLst>
                                    </p:anim>
                                    <p:set>
                                      <p:cBhvr>
                                        <p:cTn id="24" dur="1" fill="hold">
                                          <p:stCondLst>
                                            <p:cond delay="999"/>
                                          </p:stCondLst>
                                        </p:cTn>
                                        <p:tgtEl>
                                          <p:spTgt spid="9"/>
                                        </p:tgtEl>
                                        <p:attrNameLst>
                                          <p:attrName>style.visibility</p:attrName>
                                        </p:attrNameLst>
                                      </p:cBhvr>
                                      <p:to>
                                        <p:strVal val="hidden"/>
                                      </p:to>
                                    </p:set>
                                  </p:childTnLst>
                                </p:cTn>
                              </p:par>
                              <p:par>
                                <p:cTn id="25" presetID="42" presetClass="exit" presetSubtype="0" fill="hold" grpId="0" nodeType="withEffect">
                                  <p:stCondLst>
                                    <p:cond delay="0"/>
                                  </p:stCondLst>
                                  <p:childTnLst>
                                    <p:animEffect transition="out" filter="fade">
                                      <p:cBhvr>
                                        <p:cTn id="26" dur="1000"/>
                                        <p:tgtEl>
                                          <p:spTgt spid="13"/>
                                        </p:tgtEl>
                                      </p:cBhvr>
                                    </p:animEffect>
                                    <p:anim calcmode="lin" valueType="num">
                                      <p:cBhvr>
                                        <p:cTn id="27" dur="1000"/>
                                        <p:tgtEl>
                                          <p:spTgt spid="13"/>
                                        </p:tgtEl>
                                        <p:attrNameLst>
                                          <p:attrName>ppt_x</p:attrName>
                                        </p:attrNameLst>
                                      </p:cBhvr>
                                      <p:tavLst>
                                        <p:tav tm="0">
                                          <p:val>
                                            <p:strVal val="ppt_x"/>
                                          </p:val>
                                        </p:tav>
                                        <p:tav tm="100000">
                                          <p:val>
                                            <p:strVal val="ppt_x"/>
                                          </p:val>
                                        </p:tav>
                                      </p:tavLst>
                                    </p:anim>
                                    <p:anim calcmode="lin" valueType="num">
                                      <p:cBhvr>
                                        <p:cTn id="28" dur="1000"/>
                                        <p:tgtEl>
                                          <p:spTgt spid="13"/>
                                        </p:tgtEl>
                                        <p:attrNameLst>
                                          <p:attrName>ppt_y</p:attrName>
                                        </p:attrNameLst>
                                      </p:cBhvr>
                                      <p:tavLst>
                                        <p:tav tm="0">
                                          <p:val>
                                            <p:strVal val="ppt_y"/>
                                          </p:val>
                                        </p:tav>
                                        <p:tav tm="100000">
                                          <p:val>
                                            <p:strVal val="ppt_y+.1"/>
                                          </p:val>
                                        </p:tav>
                                      </p:tavLst>
                                    </p:anim>
                                    <p:set>
                                      <p:cBhvr>
                                        <p:cTn id="29"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6" presetClass="exit" presetSubtype="21" fill="hold" nodeType="clickEffect">
                                  <p:stCondLst>
                                    <p:cond delay="0"/>
                                  </p:stCondLst>
                                  <p:childTnLst>
                                    <p:animEffect transition="out" filter="barn(inVertical)">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16" presetClass="exit" presetSubtype="21" fill="hold" grpId="0" nodeType="withEffect">
                                  <p:stCondLst>
                                    <p:cond delay="0"/>
                                  </p:stCondLst>
                                  <p:childTnLst>
                                    <p:animEffect transition="out" filter="barn(inVertical)">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9" restart="whenNotActive" fill="hold" evtFilter="cancelBubble" nodeType="interactiveSeq">
                <p:stCondLst>
                  <p:cond evt="onClick" delay="0">
                    <p:tgtEl>
                      <p:spTgt spid="16"/>
                    </p:tgtEl>
                  </p:cond>
                </p:stCondLst>
                <p:endSync evt="end" delay="0">
                  <p:rtn val="all"/>
                </p:endSync>
                <p:childTnLst>
                  <p:par>
                    <p:cTn id="40" fill="hold">
                      <p:stCondLst>
                        <p:cond delay="0"/>
                      </p:stCondLst>
                      <p:childTnLst>
                        <p:par>
                          <p:cTn id="41" fill="hold">
                            <p:stCondLst>
                              <p:cond delay="0"/>
                            </p:stCondLst>
                            <p:childTnLst>
                              <p:par>
                                <p:cTn id="42" presetID="16" presetClass="exit" presetSubtype="21" fill="hold" nodeType="clickEffect">
                                  <p:stCondLst>
                                    <p:cond delay="0"/>
                                  </p:stCondLst>
                                  <p:childTnLst>
                                    <p:animEffect transition="out" filter="barn(inVertical)">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6" presetClass="exit" presetSubtype="21" fill="hold" grpId="0" nodeType="withEffect">
                                  <p:stCondLst>
                                    <p:cond delay="0"/>
                                  </p:stCondLst>
                                  <p:childTnLst>
                                    <p:animEffect transition="out" filter="barn(inVertical)">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8" grpId="0"/>
      <p:bldP spid="10" grpId="0" animBg="1"/>
      <p:bldP spid="13" grpId="0" animBg="1"/>
      <p:bldP spid="14"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vi-VN"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Vẽ tranh </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583" t="54716" r="6197" b="8148"/>
          <a:stretch/>
        </p:blipFill>
        <p:spPr>
          <a:xfrm>
            <a:off x="91440" y="162552"/>
            <a:ext cx="8981440" cy="4980948"/>
          </a:xfrm>
          <a:prstGeom prst="rect">
            <a:avLst/>
          </a:prstGeom>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Arrow 1"/>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Times New Roman" panose="02020603050405020304" pitchFamily="18" charset="0"/>
                <a:cs typeface="Times New Roman" panose="02020603050405020304" pitchFamily="18" charset="0"/>
                <a:hlinkClick r:id="rId2" action="ppaction://hlinksldjump"/>
              </a:rPr>
              <a:t>Back</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2401296" y="1056422"/>
            <a:ext cx="4137671" cy="523220"/>
          </a:xfrm>
          <a:prstGeom prst="rect">
            <a:avLst/>
          </a:prstGeom>
        </p:spPr>
        <p:txBody>
          <a:bodyPr wrap="none">
            <a:spAutoFit/>
          </a:bodyPr>
          <a:lstStyle/>
          <a:p>
            <a:r>
              <a:rPr lang="vi-VN" sz="2800" b="1"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Tên bài học tiết trước là gì?</a:t>
            </a:r>
          </a:p>
        </p:txBody>
      </p:sp>
      <p:sp>
        <p:nvSpPr>
          <p:cNvPr id="4" name="Rectangle 3"/>
          <p:cNvSpPr/>
          <p:nvPr/>
        </p:nvSpPr>
        <p:spPr>
          <a:xfrm>
            <a:off x="2021003" y="1686342"/>
            <a:ext cx="4721164" cy="523220"/>
          </a:xfrm>
          <a:prstGeom prst="rect">
            <a:avLst/>
          </a:prstGeom>
        </p:spPr>
        <p:txBody>
          <a:bodyPr wrap="none">
            <a:spAutoFit/>
          </a:bodyPr>
          <a:lstStyle/>
          <a:p>
            <a:r>
              <a:rPr lang="vi-V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Tên bài học tiết trước là: Đi học</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9037" r="929" b="44889"/>
          <a:stretch/>
        </p:blipFill>
        <p:spPr>
          <a:xfrm>
            <a:off x="2021002" y="2316262"/>
            <a:ext cx="5116565" cy="1889978"/>
          </a:xfrm>
          <a:prstGeom prst="rect">
            <a:avLst/>
          </a:prstGeom>
        </p:spPr>
      </p:pic>
    </p:spTree>
    <p:extLst>
      <p:ext uri="{BB962C8B-B14F-4D97-AF65-F5344CB8AC3E}">
        <p14:creationId xmlns:p14="http://schemas.microsoft.com/office/powerpoint/2010/main" val="36556661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65403" y="1361222"/>
            <a:ext cx="5368777" cy="523220"/>
          </a:xfrm>
          <a:prstGeom prst="rect">
            <a:avLst/>
          </a:prstGeom>
        </p:spPr>
        <p:txBody>
          <a:bodyPr wrap="none">
            <a:spAutoFit/>
          </a:bodyPr>
          <a:lstStyle/>
          <a:p>
            <a:r>
              <a:rPr lang="vi-VN" altLang="zh-CN" sz="2800" b="1"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Em hãy hát một bài hát về thầy cô?</a:t>
            </a:r>
            <a:endParaRPr lang="en-US" sz="2400" b="1"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7583" t="49778" r="7306" b="17432"/>
          <a:stretch/>
        </p:blipFill>
        <p:spPr>
          <a:xfrm>
            <a:off x="2936240" y="2296160"/>
            <a:ext cx="3119120" cy="1686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Left Arrow 8"/>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Times New Roman" panose="02020603050405020304" pitchFamily="18" charset="0"/>
                <a:cs typeface="Times New Roman" panose="02020603050405020304" pitchFamily="18" charset="0"/>
                <a:hlinkClick r:id="rId3" action="ppaction://hlinksldjump"/>
              </a:rPr>
              <a:t>Back</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953145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8763" y="954822"/>
            <a:ext cx="8464177" cy="523220"/>
          </a:xfrm>
          <a:prstGeom prst="rect">
            <a:avLst/>
          </a:prstGeom>
        </p:spPr>
        <p:txBody>
          <a:bodyPr wrap="none">
            <a:spAutoFit/>
          </a:bodyPr>
          <a:lstStyle/>
          <a:p>
            <a:r>
              <a:rPr lang="vi-VN" altLang="zh-CN" sz="2800" b="1" dirty="0">
                <a:solidFill>
                  <a:srgbClr val="679C31"/>
                </a:solidFill>
                <a:latin typeface="Arial-Rounded" panose="020B0500000000000000" pitchFamily="34" charset="0"/>
                <a:ea typeface="Arial-Rounded" panose="020B0500000000000000" pitchFamily="34" charset="0"/>
                <a:cs typeface="Arial-Rounded" panose="020B0500000000000000" pitchFamily="34" charset="0"/>
                <a:sym typeface="+mn-lt"/>
              </a:rPr>
              <a:t>Trường của bạn nhỏ trong bài “Đi học” có đặc điểm gì?</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800049" y="2133091"/>
            <a:ext cx="7967246" cy="523220"/>
          </a:xfrm>
          <a:prstGeom prst="rect">
            <a:avLst/>
          </a:prstGeom>
        </p:spPr>
        <p:txBody>
          <a:bodyPr wrap="none">
            <a:spAutoFit/>
          </a:bodyPr>
          <a:lstStyle/>
          <a:p>
            <a:r>
              <a:rPr lang="vi-VN"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Trường của bạn nhỏ be</a:t>
            </a:r>
            <a:r>
              <a:rPr lang="en-US"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bé</a:t>
            </a:r>
            <a:r>
              <a:rPr lang="vi-VN"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nằm lặng giữa rừng cây</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Left Arrow 5"/>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hlinkClick r:id="rId3" action="ppaction://hlinksldjump"/>
              </a:rPr>
              <a:t>Back</a:t>
            </a:r>
            <a:endParaRPr lang="en-US"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7347134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441" y="255518"/>
            <a:ext cx="8007320" cy="523220"/>
          </a:xfrm>
          <a:prstGeom prst="rect">
            <a:avLst/>
          </a:prstGeom>
        </p:spPr>
        <p:txBody>
          <a:bodyPr wrap="none">
            <a:spAutoFit/>
          </a:bodyPr>
          <a:lstStyle/>
          <a:p>
            <a:r>
              <a:rPr lang="vi-VN" sz="2800" b="1"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Em hãy đọc hai đoạn thơ đầu tiên trong bài “Đi học”</a:t>
            </a:r>
            <a:endParaRPr lang="en-US" sz="2400" b="1" dirty="0"/>
          </a:p>
        </p:txBody>
      </p:sp>
      <p:sp>
        <p:nvSpPr>
          <p:cNvPr id="4" name="矩形 8">
            <a:extLst>
              <a:ext uri="{FF2B5EF4-FFF2-40B4-BE49-F238E27FC236}">
                <a16:creationId xmlns:a16="http://schemas.microsoft.com/office/drawing/2014/main" id="{97CDA310-DDA7-47C0-8950-DB78C5D823B7}"/>
              </a:ext>
            </a:extLst>
          </p:cNvPr>
          <p:cNvSpPr/>
          <p:nvPr/>
        </p:nvSpPr>
        <p:spPr>
          <a:xfrm>
            <a:off x="1680993" y="564356"/>
            <a:ext cx="3632687" cy="2213372"/>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28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endParaRPr lang="en-US"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qua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tới</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Mẹ</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dắt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từng</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bước</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nay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mẹ</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lên</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nương</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Một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mình</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tới</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lớp</a:t>
            </a:r>
            <a:r>
              <a:rPr lang="vi-VN"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97CDA310-DDA7-47C0-8950-DB78C5D823B7}"/>
              </a:ext>
            </a:extLst>
          </p:cNvPr>
          <p:cNvSpPr/>
          <p:nvPr/>
        </p:nvSpPr>
        <p:spPr>
          <a:xfrm>
            <a:off x="1680993" y="2768600"/>
            <a:ext cx="5394721" cy="1736646"/>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be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bé</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Nằm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lặng</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giữa</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rừng</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cây</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Cô</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giáo</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tre</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trẻ</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Dạy</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hát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rất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hay</a:t>
            </a:r>
            <a:r>
              <a:rPr lang="vi-VN"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Left Arrow 6"/>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Times New Roman" panose="02020603050405020304" pitchFamily="18" charset="0"/>
                <a:cs typeface="Times New Roman" panose="02020603050405020304" pitchFamily="18" charset="0"/>
                <a:hlinkClick r:id="rId2" action="ppaction://hlinksldjump"/>
              </a:rPr>
              <a:t>Back</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10727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5715" r="-6605" b="39016"/>
          <a:stretch/>
        </p:blipFill>
        <p:spPr>
          <a:xfrm>
            <a:off x="0" y="0"/>
            <a:ext cx="9692640" cy="5143500"/>
          </a:xfrm>
          <a:prstGeom prst="rect">
            <a:avLst/>
          </a:prstGeom>
        </p:spPr>
      </p:pic>
    </p:spTree>
    <p:extLst>
      <p:ext uri="{BB962C8B-B14F-4D97-AF65-F5344CB8AC3E}">
        <p14:creationId xmlns:p14="http://schemas.microsoft.com/office/powerpoint/2010/main" val="194954214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3.xml><?xml version="1.0" encoding="utf-8"?>
<ds:datastoreItem xmlns:ds="http://schemas.openxmlformats.org/officeDocument/2006/customXml" ds:itemID="{700BBF27-AEA7-4E39-9873-833F6E66B52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954521b-b4ab-4ce3-8aa8-8bfa99a4c36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698</TotalTime>
  <Words>1301</Words>
  <Application>Microsoft Office PowerPoint</Application>
  <PresentationFormat>On-screen Show (16:9)</PresentationFormat>
  <Paragraphs>183</Paragraphs>
  <Slides>42</Slides>
  <Notes>15</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Arial-Rounded</vt:lpstr>
      <vt:lpstr>Times New Roman</vt:lpstr>
      <vt:lpstr>HP001 5 hàng</vt:lpstr>
      <vt:lpstr>DFPOP1-W9</vt:lpstr>
      <vt:lpstr>HP001 4 hang 1 ô ly</vt:lpstr>
      <vt:lpstr>HP001 4 hàng</vt:lpstr>
      <vt:lpstr>HL Hoctro</vt:lpstr>
      <vt:lpstr>Arial</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DELL</cp:lastModifiedBy>
  <cp:revision>49</cp:revision>
  <dcterms:created xsi:type="dcterms:W3CDTF">2020-08-13T09:19:08Z</dcterms:created>
  <dcterms:modified xsi:type="dcterms:W3CDTF">2026-02-12T02:50:05Z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