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27"/>
  </p:notesMasterIdLst>
  <p:sldIdLst>
    <p:sldId id="310" r:id="rId3"/>
    <p:sldId id="470" r:id="rId4"/>
    <p:sldId id="456" r:id="rId5"/>
    <p:sldId id="486" r:id="rId6"/>
    <p:sldId id="440" r:id="rId7"/>
    <p:sldId id="441" r:id="rId8"/>
    <p:sldId id="471" r:id="rId9"/>
    <p:sldId id="462" r:id="rId10"/>
    <p:sldId id="484" r:id="rId11"/>
    <p:sldId id="485" r:id="rId12"/>
    <p:sldId id="463" r:id="rId13"/>
    <p:sldId id="487" r:id="rId14"/>
    <p:sldId id="464" r:id="rId15"/>
    <p:sldId id="446" r:id="rId16"/>
    <p:sldId id="482" r:id="rId17"/>
    <p:sldId id="483" r:id="rId18"/>
    <p:sldId id="475" r:id="rId19"/>
    <p:sldId id="453" r:id="rId20"/>
    <p:sldId id="434" r:id="rId21"/>
    <p:sldId id="433" r:id="rId22"/>
    <p:sldId id="432" r:id="rId23"/>
    <p:sldId id="459" r:id="rId24"/>
    <p:sldId id="422" r:id="rId25"/>
    <p:sldId id="261" r:id="rId26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28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Arial-Rounded" panose="020B0500000000000000" pitchFamily="34" charset="0"/>
      <p:regular r:id="rId34"/>
      <p:bold r:id="rId35"/>
    </p:embeddedFont>
    <p:embeddedFont>
      <p:font typeface="HP001 4 hàng" panose="020B0603050302020204" pitchFamily="34" charset="0"/>
      <p:regular r:id="rId36"/>
      <p:bold r:id="rId37"/>
    </p:embeddedFont>
    <p:embeddedFont>
      <p:font typeface="Arial Rounded MT Bold" panose="020F0704030504030204" pitchFamily="34" charset="0"/>
      <p:regular r:id="rId38"/>
    </p:embeddedFont>
    <p:embeddedFont>
      <p:font typeface="Quicksand Medium" panose="020B0604020202020204" charset="0"/>
      <p:regular r:id="rId39"/>
    </p:embeddedFont>
    <p:embeddedFont>
      <p:font typeface="Lato" panose="020B060402020202020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CC0099"/>
    <a:srgbClr val="00518E"/>
    <a:srgbClr val="FF3B3B"/>
    <a:srgbClr val="E14B84"/>
    <a:srgbClr val="D4588D"/>
    <a:srgbClr val="002F8E"/>
    <a:srgbClr val="159BFF"/>
    <a:srgbClr val="8E4480"/>
    <a:srgbClr val="FFEA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281" autoAdjust="0"/>
    <p:restoredTop sz="95501" autoAdjust="0"/>
  </p:normalViewPr>
  <p:slideViewPr>
    <p:cSldViewPr snapToGrid="0">
      <p:cViewPr varScale="1">
        <p:scale>
          <a:sx n="91" d="100"/>
          <a:sy n="91" d="100"/>
        </p:scale>
        <p:origin x="13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134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18/03/2021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52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4" r:id="rId3"/>
    <p:sldLayoutId id="2147483655" r:id="rId4"/>
    <p:sldLayoutId id="2147483657" r:id="rId5"/>
    <p:sldLayoutId id="214748367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18/03/2021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42524" y="1434812"/>
            <a:ext cx="2258952" cy="584775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2400" y="670560"/>
            <a:ext cx="636016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0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53" y="187890"/>
            <a:ext cx="8911947" cy="49556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2521" y="2250196"/>
            <a:ext cx="4008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gười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chuyên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2400" dirty="0">
              <a:solidFill>
                <a:srgbClr val="FF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69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4099" y="2493020"/>
            <a:ext cx="73753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3172376" y="339543"/>
            <a:ext cx="3685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3600" dirty="0">
              <a:solidFill>
                <a:srgbClr val="0070C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151164" y="2484884"/>
            <a:ext cx="175709" cy="539491"/>
            <a:chOff x="8299525" y="1442232"/>
            <a:chExt cx="175709" cy="539491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/>
          <p:cNvCxnSpPr/>
          <p:nvPr/>
        </p:nvCxnSpPr>
        <p:spPr>
          <a:xfrm flipH="1">
            <a:off x="3226562" y="2473061"/>
            <a:ext cx="96819" cy="523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905737" y="2520012"/>
            <a:ext cx="96819" cy="523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047532" y="1115991"/>
            <a:ext cx="72309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2800" dirty="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5454820" y="1091779"/>
            <a:ext cx="96819" cy="523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6169795" y="1566716"/>
            <a:ext cx="175709" cy="539491"/>
            <a:chOff x="8299525" y="1442232"/>
            <a:chExt cx="175709" cy="539491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/>
          <p:cNvCxnSpPr/>
          <p:nvPr/>
        </p:nvCxnSpPr>
        <p:spPr>
          <a:xfrm flipH="1">
            <a:off x="7955565" y="1088017"/>
            <a:ext cx="96819" cy="523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674511" y="1574852"/>
            <a:ext cx="96819" cy="523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82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43278" y="30776"/>
            <a:ext cx="342433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Kiến</a:t>
            </a:r>
            <a:r>
              <a:rPr lang="en-US" altLang="zh-CN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chim</a:t>
            </a:r>
            <a:r>
              <a:rPr lang="en-US" altLang="zh-CN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bồ</a:t>
            </a:r>
            <a:r>
              <a:rPr lang="en-US" altLang="zh-CN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câu</a:t>
            </a:r>
            <a:endParaRPr lang="en-US" altLang="zh-CN" sz="3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49040" y="510866"/>
            <a:ext cx="7389024" cy="4401205"/>
            <a:chOff x="1241409" y="605809"/>
            <a:chExt cx="7389024" cy="4401205"/>
          </a:xfrm>
        </p:grpSpPr>
        <p:sp>
          <p:nvSpPr>
            <p:cNvPr id="14" name="Text Box 1"/>
            <p:cNvSpPr txBox="1"/>
            <p:nvPr/>
          </p:nvSpPr>
          <p:spPr>
            <a:xfrm>
              <a:off x="1241409" y="605809"/>
              <a:ext cx="7389024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may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rơi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xuống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nước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vùng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vẫy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la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algn="just"/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- 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pPr algn="just"/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kêu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bồ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nhanh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trí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nhặt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chiếc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xuống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nước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bám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chiếc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leo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bờ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thợ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săn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ngắm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bắn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bồ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Ngay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lập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tức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bò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cắn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chân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ta.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thợ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săn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giật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Bồ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liền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bay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Bồ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chỗ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algn="just"/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- 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ơn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cậu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algn="just"/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- 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Cậu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thoát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chết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                                                                ( </a:t>
              </a:r>
              <a:r>
                <a:rPr lang="en-US" sz="2000" i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Ê-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dốp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</a:t>
              </a:r>
              <a:endPara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 flipH="1">
              <a:off x="6501008" y="605809"/>
              <a:ext cx="50104" cy="358695"/>
            </a:xfrm>
            <a:prstGeom prst="line">
              <a:avLst/>
            </a:prstGeom>
            <a:ln w="28575">
              <a:solidFill>
                <a:srgbClr val="0051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1743205" y="964504"/>
              <a:ext cx="50104" cy="358695"/>
            </a:xfrm>
            <a:prstGeom prst="line">
              <a:avLst/>
            </a:prstGeom>
            <a:ln w="28575">
              <a:solidFill>
                <a:srgbClr val="0051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4268867" y="1143851"/>
              <a:ext cx="50104" cy="358695"/>
            </a:xfrm>
            <a:prstGeom prst="line">
              <a:avLst/>
            </a:prstGeom>
            <a:ln w="28575">
              <a:solidFill>
                <a:srgbClr val="0051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3056861" y="1860499"/>
              <a:ext cx="50104" cy="358695"/>
            </a:xfrm>
            <a:prstGeom prst="line">
              <a:avLst/>
            </a:prstGeom>
            <a:ln w="28575">
              <a:solidFill>
                <a:srgbClr val="0051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7517704" y="1860499"/>
              <a:ext cx="50104" cy="358695"/>
            </a:xfrm>
            <a:prstGeom prst="line">
              <a:avLst/>
            </a:prstGeom>
            <a:ln w="28575">
              <a:solidFill>
                <a:srgbClr val="0051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7918536" y="2169090"/>
              <a:ext cx="50104" cy="358695"/>
            </a:xfrm>
            <a:prstGeom prst="line">
              <a:avLst/>
            </a:prstGeom>
            <a:ln w="28575">
              <a:solidFill>
                <a:srgbClr val="0051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5776586" y="2460242"/>
              <a:ext cx="50104" cy="358695"/>
            </a:xfrm>
            <a:prstGeom prst="line">
              <a:avLst/>
            </a:prstGeom>
            <a:ln w="28575">
              <a:solidFill>
                <a:srgbClr val="0051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8580329" y="2410138"/>
              <a:ext cx="50104" cy="358695"/>
            </a:xfrm>
            <a:prstGeom prst="line">
              <a:avLst/>
            </a:prstGeom>
            <a:ln w="28575">
              <a:solidFill>
                <a:srgbClr val="0051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4374715" y="2756307"/>
              <a:ext cx="50104" cy="358695"/>
            </a:xfrm>
            <a:prstGeom prst="line">
              <a:avLst/>
            </a:prstGeom>
            <a:ln w="28575">
              <a:solidFill>
                <a:srgbClr val="0051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5877643" y="3089950"/>
              <a:ext cx="50104" cy="358695"/>
            </a:xfrm>
            <a:prstGeom prst="line">
              <a:avLst/>
            </a:prstGeom>
            <a:ln w="28575">
              <a:solidFill>
                <a:srgbClr val="0051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94976" y="3423593"/>
              <a:ext cx="50104" cy="358695"/>
            </a:xfrm>
            <a:prstGeom prst="line">
              <a:avLst/>
            </a:prstGeom>
            <a:ln w="28575">
              <a:solidFill>
                <a:srgbClr val="0051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2674956" y="3655132"/>
              <a:ext cx="50104" cy="358695"/>
            </a:xfrm>
            <a:prstGeom prst="line">
              <a:avLst/>
            </a:prstGeom>
            <a:ln w="28575">
              <a:solidFill>
                <a:srgbClr val="0051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77632" y="4013827"/>
              <a:ext cx="50104" cy="358695"/>
            </a:xfrm>
            <a:prstGeom prst="line">
              <a:avLst/>
            </a:prstGeom>
            <a:ln w="28575">
              <a:solidFill>
                <a:srgbClr val="0051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4806606" y="4193174"/>
              <a:ext cx="50104" cy="358695"/>
            </a:xfrm>
            <a:prstGeom prst="line">
              <a:avLst/>
            </a:prstGeom>
            <a:ln w="28575">
              <a:solidFill>
                <a:srgbClr val="0051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969736" y="972681"/>
              <a:ext cx="9488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723836" y="1860499"/>
              <a:ext cx="82727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445080" y="2497820"/>
              <a:ext cx="83255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979654" y="4696539"/>
            <a:ext cx="324800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CC0099"/>
                </a:solidFill>
              </a:rPr>
              <a:t>Đọc</a:t>
            </a:r>
            <a:r>
              <a:rPr lang="en-US" sz="2000" dirty="0" smtClean="0">
                <a:solidFill>
                  <a:srgbClr val="CC0099"/>
                </a:solidFill>
              </a:rPr>
              <a:t> </a:t>
            </a:r>
            <a:r>
              <a:rPr lang="en-US" sz="2000" dirty="0" err="1" smtClean="0">
                <a:solidFill>
                  <a:srgbClr val="CC0099"/>
                </a:solidFill>
              </a:rPr>
              <a:t>nối</a:t>
            </a:r>
            <a:r>
              <a:rPr lang="en-US" sz="2000" dirty="0" smtClean="0">
                <a:solidFill>
                  <a:srgbClr val="CC0099"/>
                </a:solidFill>
              </a:rPr>
              <a:t> </a:t>
            </a:r>
            <a:r>
              <a:rPr lang="en-US" sz="2000" dirty="0" err="1" smtClean="0">
                <a:solidFill>
                  <a:srgbClr val="CC0099"/>
                </a:solidFill>
              </a:rPr>
              <a:t>tiếp</a:t>
            </a:r>
            <a:r>
              <a:rPr lang="en-US" sz="2000" dirty="0" smtClean="0">
                <a:solidFill>
                  <a:srgbClr val="CC0099"/>
                </a:solidFill>
              </a:rPr>
              <a:t> </a:t>
            </a:r>
            <a:r>
              <a:rPr lang="en-US" sz="2000" dirty="0" err="1" smtClean="0">
                <a:solidFill>
                  <a:srgbClr val="CC0099"/>
                </a:solidFill>
              </a:rPr>
              <a:t>từng</a:t>
            </a:r>
            <a:r>
              <a:rPr lang="en-US" sz="2000" dirty="0" smtClean="0">
                <a:solidFill>
                  <a:srgbClr val="CC0099"/>
                </a:solidFill>
              </a:rPr>
              <a:t> </a:t>
            </a:r>
            <a:r>
              <a:rPr lang="en-US" sz="2000" dirty="0" err="1" smtClean="0">
                <a:solidFill>
                  <a:srgbClr val="CC0099"/>
                </a:solidFill>
              </a:rPr>
              <a:t>câu</a:t>
            </a:r>
            <a:r>
              <a:rPr lang="en-US" sz="2000" dirty="0" smtClean="0">
                <a:solidFill>
                  <a:srgbClr val="CC0099"/>
                </a:solidFill>
              </a:rPr>
              <a:t> </a:t>
            </a:r>
            <a:r>
              <a:rPr lang="en-US" sz="2000" dirty="0" err="1" smtClean="0">
                <a:solidFill>
                  <a:srgbClr val="CC0099"/>
                </a:solidFill>
              </a:rPr>
              <a:t>lần</a:t>
            </a:r>
            <a:r>
              <a:rPr lang="en-US" sz="2000" dirty="0" smtClean="0">
                <a:solidFill>
                  <a:srgbClr val="CC0099"/>
                </a:solidFill>
              </a:rPr>
              <a:t> 2</a:t>
            </a:r>
            <a:endParaRPr lang="en-US" sz="2000" dirty="0"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71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05417" y="30776"/>
            <a:ext cx="7675119" cy="4823838"/>
            <a:chOff x="1005418" y="30776"/>
            <a:chExt cx="7389024" cy="4823838"/>
          </a:xfrm>
        </p:grpSpPr>
        <p:sp>
          <p:nvSpPr>
            <p:cNvPr id="6" name="TextBox 5"/>
            <p:cNvSpPr txBox="1"/>
            <p:nvPr/>
          </p:nvSpPr>
          <p:spPr>
            <a:xfrm>
              <a:off x="2835873" y="30776"/>
              <a:ext cx="363913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Kiến</a:t>
              </a:r>
              <a:r>
                <a:rPr lang="en-US" altLang="zh-CN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</a:t>
              </a:r>
              <a:r>
                <a:rPr lang="en-US" altLang="zh-CN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chim</a:t>
              </a:r>
              <a:r>
                <a:rPr lang="en-US" altLang="zh-CN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bồ</a:t>
              </a:r>
              <a:r>
                <a:rPr lang="en-US" altLang="zh-CN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endPara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49756" y="4454504"/>
              <a:ext cx="135485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2060"/>
                  </a:solidFill>
                </a:rPr>
                <a:t>Chia </a:t>
              </a:r>
              <a:r>
                <a:rPr lang="en-US" sz="2000" dirty="0" err="1" smtClean="0">
                  <a:solidFill>
                    <a:srgbClr val="002060"/>
                  </a:solidFill>
                </a:rPr>
                <a:t>đoạn</a:t>
              </a:r>
              <a:endParaRPr lang="en-US" sz="2000" dirty="0">
                <a:solidFill>
                  <a:srgbClr val="002060"/>
                </a:solidFill>
              </a:endParaRPr>
            </a:p>
          </p:txBody>
        </p:sp>
        <p:sp>
          <p:nvSpPr>
            <p:cNvPr id="14" name="Text Box 1"/>
            <p:cNvSpPr txBox="1"/>
            <p:nvPr/>
          </p:nvSpPr>
          <p:spPr>
            <a:xfrm>
              <a:off x="1005418" y="594545"/>
              <a:ext cx="7389024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con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may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rơi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xuống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nước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vùng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vẫy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la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algn="just"/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- 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pPr algn="just"/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kêu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bồ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nhanh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trí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nhặt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chiếc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xuống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nước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bám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chiếc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leo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bờ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</a:t>
              </a:r>
            </a:p>
            <a:p>
              <a:pPr algn="just"/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thợ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săn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ngắm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bắn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bồ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Ngay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lập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tức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bò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cắn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chân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ta.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thợ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săn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giật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Bồ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liền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bay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</a:t>
              </a:r>
              <a:r>
                <a:rPr lang="en-US" sz="20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Bồ</a:t>
              </a:r>
              <a:r>
                <a:rPr lang="en-US" sz="20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chỗ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algn="just"/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- 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ơn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cậu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algn="just"/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- 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Cậu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thoát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chết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                                                                ( </a:t>
              </a:r>
              <a:r>
                <a:rPr lang="en-US" sz="20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Ê- </a:t>
              </a:r>
              <a:r>
                <a:rPr lang="en-US" sz="2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dốp</a:t>
              </a:r>
              <a:r>
                <a:rPr lang="en-US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</a:t>
              </a:r>
            </a:p>
          </p:txBody>
        </p:sp>
      </p:grpSp>
      <p:sp>
        <p:nvSpPr>
          <p:cNvPr id="4" name="Oval 3"/>
          <p:cNvSpPr/>
          <p:nvPr/>
        </p:nvSpPr>
        <p:spPr>
          <a:xfrm>
            <a:off x="870931" y="675311"/>
            <a:ext cx="444338" cy="351548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1</a:t>
            </a:r>
            <a:endParaRPr lang="en-US" sz="2800" b="1" dirty="0"/>
          </a:p>
        </p:txBody>
      </p:sp>
      <p:sp>
        <p:nvSpPr>
          <p:cNvPr id="8" name="Oval 7"/>
          <p:cNvSpPr/>
          <p:nvPr/>
        </p:nvSpPr>
        <p:spPr>
          <a:xfrm>
            <a:off x="892683" y="1956931"/>
            <a:ext cx="444338" cy="31736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2</a:t>
            </a:r>
            <a:endParaRPr lang="en-US" sz="2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6881313" y="1615857"/>
            <a:ext cx="233471" cy="301621"/>
            <a:chOff x="8299525" y="1442232"/>
            <a:chExt cx="175709" cy="539491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344129" y="2516732"/>
            <a:ext cx="210434" cy="356668"/>
            <a:chOff x="8330005" y="1433494"/>
            <a:chExt cx="145229" cy="548229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8330005" y="1433494"/>
              <a:ext cx="96819" cy="52321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/>
          <p:cNvSpPr/>
          <p:nvPr/>
        </p:nvSpPr>
        <p:spPr>
          <a:xfrm>
            <a:off x="1337021" y="4528548"/>
            <a:ext cx="4090048" cy="4634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C0099"/>
                </a:solidFill>
              </a:rPr>
              <a:t>Đọc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nối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tiếp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theo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đoạn</a:t>
            </a:r>
            <a:endParaRPr lang="en-US" sz="2800" dirty="0">
              <a:solidFill>
                <a:srgbClr val="CC0099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37021" y="4543158"/>
            <a:ext cx="4090048" cy="4634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C0099"/>
                </a:solidFill>
              </a:rPr>
              <a:t>Đọc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đoạn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theo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nhóm</a:t>
            </a:r>
            <a:endParaRPr lang="en-US" sz="2800" dirty="0">
              <a:solidFill>
                <a:srgbClr val="CC0099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37021" y="4539413"/>
            <a:ext cx="4090048" cy="4634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C0099"/>
                </a:solidFill>
              </a:rPr>
              <a:t>Đọc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toàn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bài</a:t>
            </a:r>
            <a:endParaRPr lang="en-US" sz="2800" dirty="0">
              <a:solidFill>
                <a:srgbClr val="CC0099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925749" y="2810243"/>
            <a:ext cx="444338" cy="31736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554702" y="4011904"/>
            <a:ext cx="242063" cy="348051"/>
            <a:chOff x="8299525" y="1442232"/>
            <a:chExt cx="175709" cy="539491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448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5" grpId="0" animBg="1"/>
      <p:bldP spid="18" grpId="0" animBg="1"/>
      <p:bldP spid="19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2</a:t>
            </a:r>
            <a:endParaRPr lang="en-US" sz="5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38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934989" y="11108"/>
            <a:ext cx="7177908" cy="5203566"/>
            <a:chOff x="1934989" y="11108"/>
            <a:chExt cx="7177908" cy="520356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41999" y="11108"/>
              <a:ext cx="5570898" cy="5132392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934989" y="3060238"/>
              <a:ext cx="6013004" cy="21544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may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rơi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xuống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nước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vùng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vẫy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la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algn="just"/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- 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pPr algn="just"/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kêu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cứu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bồ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nhanh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trí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nhặt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chiếc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xuống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nước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bám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chiếc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leo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bờ</a:t>
              </a:r>
              <a:r>
                <a:rPr lang="en-US" sz="2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41491" y="119860"/>
              <a:ext cx="277191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Kiến</a:t>
              </a:r>
              <a:r>
                <a:rPr lang="en-US" altLang="zh-CN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</a:t>
              </a:r>
              <a:r>
                <a:rPr lang="en-US" altLang="zh-CN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chim</a:t>
              </a:r>
              <a:r>
                <a:rPr lang="en-US" altLang="zh-CN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bồ</a:t>
              </a:r>
              <a:r>
                <a:rPr lang="en-US" altLang="zh-CN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endParaRPr lang="en-US" altLang="zh-CN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722790" y="89549"/>
            <a:ext cx="26901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   </a:t>
            </a:r>
            <a:r>
              <a:rPr lang="en-US" sz="2400" dirty="0" err="1" smtClean="0">
                <a:solidFill>
                  <a:schemeClr val="tx1"/>
                </a:solidFill>
              </a:rPr>
              <a:t>Trả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lời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câu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hỏi</a:t>
            </a:r>
            <a:r>
              <a:rPr lang="en-US" sz="2400" dirty="0" smtClean="0">
                <a:solidFill>
                  <a:schemeClr val="tx1"/>
                </a:solidFill>
              </a:rPr>
              <a:t>                                           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2633609" y="3500826"/>
            <a:ext cx="5182632" cy="0"/>
          </a:xfrm>
          <a:prstGeom prst="line">
            <a:avLst/>
          </a:prstGeom>
          <a:ln w="28575">
            <a:solidFill>
              <a:srgbClr val="D50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Callout 3"/>
          <p:cNvSpPr/>
          <p:nvPr/>
        </p:nvSpPr>
        <p:spPr>
          <a:xfrm>
            <a:off x="438411" y="629654"/>
            <a:ext cx="2443169" cy="2113593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18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312" y="2724137"/>
            <a:ext cx="1822878" cy="2019752"/>
          </a:xfrm>
          <a:prstGeom prst="rect">
            <a:avLst/>
          </a:prstGeom>
        </p:spPr>
      </p:pic>
      <p:sp>
        <p:nvSpPr>
          <p:cNvPr id="12" name="Oval Callout 11"/>
          <p:cNvSpPr/>
          <p:nvPr/>
        </p:nvSpPr>
        <p:spPr>
          <a:xfrm>
            <a:off x="716476" y="648765"/>
            <a:ext cx="1586923" cy="2109668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0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303399" y="4532259"/>
            <a:ext cx="5512842" cy="0"/>
          </a:xfrm>
          <a:prstGeom prst="line">
            <a:avLst/>
          </a:prstGeom>
          <a:ln w="28575">
            <a:solidFill>
              <a:srgbClr val="D50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044087" y="4859805"/>
            <a:ext cx="4015519" cy="0"/>
          </a:xfrm>
          <a:prstGeom prst="line">
            <a:avLst/>
          </a:prstGeom>
          <a:ln w="28575">
            <a:solidFill>
              <a:srgbClr val="D50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1524000" y="73407"/>
            <a:ext cx="410989" cy="389048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63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959930" y="119860"/>
            <a:ext cx="273504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 THẦM ĐOẠN 2</a:t>
            </a:r>
            <a:endParaRPr lang="en-US" altLang="zh-CN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22790" y="68529"/>
            <a:ext cx="26901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   </a:t>
            </a:r>
            <a:r>
              <a:rPr lang="en-US" sz="2400" dirty="0" err="1" smtClean="0">
                <a:solidFill>
                  <a:schemeClr val="tx1"/>
                </a:solidFill>
              </a:rPr>
              <a:t>Trả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lời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câu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hỏi</a:t>
            </a:r>
            <a:r>
              <a:rPr lang="en-US" sz="2400" dirty="0" smtClean="0">
                <a:solidFill>
                  <a:schemeClr val="tx1"/>
                </a:solidFill>
              </a:rPr>
              <a:t>                                          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1187592" y="629655"/>
            <a:ext cx="1586923" cy="2109668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0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50" y="3066037"/>
            <a:ext cx="1822878" cy="20197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12301" y="899659"/>
            <a:ext cx="58559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067874" y="3063197"/>
            <a:ext cx="58559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2400" dirty="0">
              <a:solidFill>
                <a:srgbClr val="FF3399"/>
              </a:solidFill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1138329" y="648766"/>
            <a:ext cx="1586923" cy="2109668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iến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0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2301" y="3063197"/>
            <a:ext cx="58559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2400" dirty="0">
              <a:solidFill>
                <a:srgbClr val="FF3399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524000" y="73407"/>
            <a:ext cx="410989" cy="389048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19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  <p:bldP spid="12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291599" y="71720"/>
            <a:ext cx="26901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   </a:t>
            </a:r>
            <a:r>
              <a:rPr lang="en-US" sz="2400" dirty="0" err="1" smtClean="0">
                <a:solidFill>
                  <a:schemeClr val="tx1"/>
                </a:solidFill>
              </a:rPr>
              <a:t>Trả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lời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câu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hỏi</a:t>
            </a:r>
            <a:r>
              <a:rPr lang="en-US" sz="2400" dirty="0" smtClean="0">
                <a:solidFill>
                  <a:schemeClr val="tx1"/>
                </a:solidFill>
              </a:rPr>
              <a:t>                                          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22949" y="1538994"/>
            <a:ext cx="3917635" cy="1754326"/>
          </a:xfrm>
          <a:prstGeom prst="rect">
            <a:avLst/>
          </a:prstGeom>
          <a:solidFill>
            <a:srgbClr val="FFE48F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 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hoạn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nạn</a:t>
            </a:r>
            <a:r>
              <a:rPr lang="en-US" sz="24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1754231" y="611826"/>
            <a:ext cx="1938080" cy="2109668"/>
          </a:xfrm>
          <a:prstGeom prst="wedgeEllipse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751" y="2780824"/>
            <a:ext cx="2226247" cy="201975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082503" y="89537"/>
            <a:ext cx="410989" cy="389048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02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Viết</a:t>
            </a:r>
            <a:endParaRPr lang="en-US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23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5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5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6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O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9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73267" y="1319645"/>
            <a:ext cx="7512839" cy="1664805"/>
            <a:chOff x="119232" y="1438628"/>
            <a:chExt cx="8826648" cy="219447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120" y="1438628"/>
              <a:ext cx="8641080" cy="80010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120" y="2604249"/>
              <a:ext cx="8747760" cy="80997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flipH="1">
              <a:off x="119232" y="1588863"/>
              <a:ext cx="1099787" cy="1054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0" b="1" dirty="0" smtClean="0">
                  <a:solidFill>
                    <a:srgbClr val="002060"/>
                  </a:solidFill>
                  <a:latin typeface="HP001 4 hàng" panose="020B0603050302020204" pitchFamily="34" charset="0"/>
                </a:rPr>
                <a:t>O</a:t>
              </a:r>
              <a:endParaRPr lang="en-US" sz="4600" b="1" dirty="0">
                <a:solidFill>
                  <a:srgbClr val="002060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flipH="1">
              <a:off x="119841" y="3024553"/>
              <a:ext cx="568360" cy="608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2060"/>
                  </a:solidFill>
                  <a:latin typeface="HP001 4 hàng" panose="020B0603050302020204" pitchFamily="34" charset="0"/>
                </a:rPr>
                <a:t>O</a:t>
              </a:r>
              <a:endParaRPr lang="en-US" sz="2400" b="1" dirty="0">
                <a:solidFill>
                  <a:srgbClr val="00206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 flipH="1">
            <a:off x="3271476" y="2522785"/>
            <a:ext cx="4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O</a:t>
            </a:r>
            <a:endParaRPr lang="en-US" sz="24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7494569" y="2526875"/>
            <a:ext cx="4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</a:rPr>
              <a:t>Ô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3244592" y="1434227"/>
            <a:ext cx="936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O</a:t>
            </a:r>
            <a:endParaRPr lang="en-US" sz="46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5331505" y="1424488"/>
            <a:ext cx="936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Ô</a:t>
            </a:r>
          </a:p>
        </p:txBody>
      </p:sp>
      <p:sp>
        <p:nvSpPr>
          <p:cNvPr id="20" name="TextBox 19"/>
          <p:cNvSpPr txBox="1"/>
          <p:nvPr/>
        </p:nvSpPr>
        <p:spPr>
          <a:xfrm flipH="1">
            <a:off x="7415356" y="1424489"/>
            <a:ext cx="936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Ô</a:t>
            </a:r>
          </a:p>
        </p:txBody>
      </p:sp>
      <p:sp>
        <p:nvSpPr>
          <p:cNvPr id="23" name="TextBox 22"/>
          <p:cNvSpPr txBox="1"/>
          <p:nvPr/>
        </p:nvSpPr>
        <p:spPr>
          <a:xfrm flipH="1">
            <a:off x="5370496" y="2523692"/>
            <a:ext cx="4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</a:rPr>
              <a:t>Ô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35693" y="374997"/>
            <a:ext cx="1147324" cy="646331"/>
            <a:chOff x="1252329" y="361310"/>
            <a:chExt cx="1147324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1660348" y="361310"/>
              <a:ext cx="7393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252329" y="471329"/>
              <a:ext cx="480776" cy="42629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1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693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75722" y="1479504"/>
            <a:ext cx="7464402" cy="2124344"/>
            <a:chOff x="875722" y="1253081"/>
            <a:chExt cx="7464402" cy="2124344"/>
          </a:xfrm>
        </p:grpSpPr>
        <p:grpSp>
          <p:nvGrpSpPr>
            <p:cNvPr id="2" name="Group 1"/>
            <p:cNvGrpSpPr/>
            <p:nvPr/>
          </p:nvGrpSpPr>
          <p:grpSpPr>
            <a:xfrm>
              <a:off x="875722" y="1253081"/>
              <a:ext cx="7464402" cy="2124344"/>
              <a:chOff x="875722" y="1253081"/>
              <a:chExt cx="7464402" cy="2124344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918086" y="1253081"/>
                <a:ext cx="7422038" cy="1075462"/>
                <a:chOff x="1173267" y="1319645"/>
                <a:chExt cx="7422038" cy="1075462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319645"/>
                  <a:ext cx="7354892" cy="606985"/>
                </a:xfrm>
                <a:prstGeom prst="rect">
                  <a:avLst/>
                </a:prstGeom>
              </p:spPr>
            </p:pic>
            <p:sp>
              <p:nvSpPr>
                <p:cNvPr id="5" name="TextBox 4"/>
                <p:cNvSpPr txBox="1"/>
                <p:nvPr/>
              </p:nvSpPr>
              <p:spPr>
                <a:xfrm flipH="1">
                  <a:off x="1173267" y="1433619"/>
                  <a:ext cx="93608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4600" b="1" dirty="0">
                    <a:latin typeface="HP001 4 hàng" panose="020B0603050302020204" pitchFamily="34" charset="0"/>
                  </a:endParaRPr>
                </a:p>
              </p:txBody>
            </p:sp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788122"/>
                  <a:ext cx="7354892" cy="606985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/>
              <p:cNvGrpSpPr/>
              <p:nvPr/>
            </p:nvGrpSpPr>
            <p:grpSpPr>
              <a:xfrm>
                <a:off x="918086" y="2301963"/>
                <a:ext cx="7422038" cy="1075462"/>
                <a:chOff x="1173267" y="1319645"/>
                <a:chExt cx="7422038" cy="1075462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319645"/>
                  <a:ext cx="7354892" cy="606985"/>
                </a:xfrm>
                <a:prstGeom prst="rect">
                  <a:avLst/>
                </a:prstGeom>
              </p:spPr>
            </p:pic>
            <p:sp>
              <p:nvSpPr>
                <p:cNvPr id="19" name="TextBox 18"/>
                <p:cNvSpPr txBox="1"/>
                <p:nvPr/>
              </p:nvSpPr>
              <p:spPr>
                <a:xfrm flipH="1">
                  <a:off x="1173267" y="1433619"/>
                  <a:ext cx="93608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4600" b="1" dirty="0">
                    <a:latin typeface="HP001 4 hàng" panose="020B0603050302020204" pitchFamily="34" charset="0"/>
                  </a:endParaRPr>
                </a:p>
              </p:txBody>
            </p:sp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788122"/>
                  <a:ext cx="7354892" cy="606985"/>
                </a:xfrm>
                <a:prstGeom prst="rect">
                  <a:avLst/>
                </a:prstGeom>
              </p:spPr>
            </p:pic>
          </p:grpSp>
          <p:sp>
            <p:nvSpPr>
              <p:cNvPr id="21" name="TextBox 20"/>
              <p:cNvSpPr txBox="1"/>
              <p:nvPr/>
            </p:nvSpPr>
            <p:spPr>
              <a:xfrm flipH="1">
                <a:off x="875722" y="1598336"/>
                <a:ext cx="164200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4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 η</a:t>
                </a:r>
                <a:r>
                  <a:rPr lang="en-US" sz="24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a</a:t>
                </a:r>
                <a:r>
                  <a:rPr lang="el-GR" sz="24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ζ </a:t>
                </a:r>
                <a:r>
                  <a:rPr lang="en-US" sz="2400" b="1" dirty="0" err="1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Ǉrí</a:t>
                </a:r>
                <a:endPara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 flipH="1">
              <a:off x="3346825" y="1586604"/>
              <a:ext cx="16868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 η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a</a:t>
              </a:r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ζ </a:t>
              </a:r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Ǉrí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flipH="1">
              <a:off x="5947560" y="1586234"/>
              <a:ext cx="1705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 η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a</a:t>
              </a:r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ζ </a:t>
              </a:r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Ǉrí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flipH="1">
              <a:off x="931255" y="2627795"/>
              <a:ext cx="1458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κ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ợ </a:t>
              </a:r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săn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flipH="1">
              <a:off x="3544560" y="2627795"/>
              <a:ext cx="1458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κ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ợ </a:t>
              </a:r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săn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flipH="1">
              <a:off x="6082345" y="2629969"/>
              <a:ext cx="1458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κ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ợ </a:t>
              </a:r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săn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623092" y="360382"/>
            <a:ext cx="2886872" cy="646331"/>
            <a:chOff x="1623092" y="360382"/>
            <a:chExt cx="2886872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2183686" y="360382"/>
              <a:ext cx="23262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6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623092" y="438641"/>
              <a:ext cx="535300" cy="536312"/>
            </a:xfrm>
            <a:prstGeom prst="ellipse">
              <a:avLst/>
            </a:prstGeom>
            <a:solidFill>
              <a:srgbClr val="FF339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2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483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76491" y="138843"/>
            <a:ext cx="7278447" cy="520995"/>
            <a:chOff x="1476491" y="138843"/>
            <a:chExt cx="7278447" cy="520995"/>
          </a:xfrm>
        </p:grpSpPr>
        <p:sp>
          <p:nvSpPr>
            <p:cNvPr id="4" name="TextBox 3"/>
            <p:cNvSpPr txBox="1"/>
            <p:nvPr/>
          </p:nvSpPr>
          <p:spPr>
            <a:xfrm>
              <a:off x="1716879" y="161069"/>
              <a:ext cx="703805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tx1"/>
                  </a:solidFill>
                </a:rPr>
                <a:t>  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 ở </a:t>
              </a:r>
              <a:r>
                <a:rPr lang="en-US" sz="2400" dirty="0" err="1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mục</a:t>
              </a:r>
              <a:r>
                <a:rPr lang="en-US" sz="2400" dirty="0" smtClean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  <a:endPara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476491" y="138843"/>
              <a:ext cx="480776" cy="520995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4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72965" y="1427917"/>
            <a:ext cx="7593874" cy="2360311"/>
            <a:chOff x="194040" y="1650177"/>
            <a:chExt cx="8743950" cy="2742293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040" y="2245147"/>
              <a:ext cx="8743950" cy="2147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749794" y="2701929"/>
              <a:ext cx="8082518" cy="6078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K</a:t>
              </a:r>
              <a:r>
                <a:rPr lang="el-GR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Η</a:t>
              </a:r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Ğn bò </a:t>
              </a:r>
              <a:r>
                <a:rPr lang="el-GR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Α</a:t>
              </a:r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Ğn </a:t>
              </a:r>
              <a:r>
                <a:rPr lang="el-GR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ε</a:t>
              </a:r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ỗ wgưƟ </a:t>
              </a:r>
              <a:r>
                <a:rPr lang="el-GR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κ</a:t>
              </a:r>
              <a:r>
                <a:rPr lang="vi-VN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ợ săn và </a:t>
              </a:r>
              <a:r>
                <a:rPr lang="vi-VN" sz="2800" b="1" dirty="0" smtClean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cắn</a:t>
              </a:r>
              <a:r>
                <a:rPr lang="en-US" sz="2800" b="1" dirty="0" smtClean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vi-VN" sz="2800" b="1" dirty="0" smtClean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vào</a:t>
              </a:r>
              <a:endParaRPr lang="en-US" sz="2800" b="1" dirty="0">
                <a:solidFill>
                  <a:srgbClr val="002F8E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4788" y="1650177"/>
              <a:ext cx="1277421" cy="536379"/>
            </a:xfrm>
            <a:prstGeom prst="rect">
              <a:avLst/>
            </a:prstGeom>
            <a:solidFill>
              <a:srgbClr val="009242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solidFill>
                    <a:schemeClr val="bg1"/>
                  </a:solidFill>
                </a:rPr>
                <a:t>   Viết</a:t>
              </a:r>
              <a:endParaRPr lang="en-US" sz="240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126329" y="785056"/>
            <a:ext cx="82191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(….                            )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4168" y="821923"/>
            <a:ext cx="25811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2200" dirty="0" err="1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ắn</a:t>
            </a:r>
            <a:r>
              <a:rPr lang="en-US" sz="2200" dirty="0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200" dirty="0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200" dirty="0" smtClean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</a:t>
            </a:r>
            <a:endParaRPr lang="en-US" sz="2200" dirty="0">
              <a:solidFill>
                <a:srgbClr val="0418A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2965" y="2906817"/>
            <a:ext cx="70194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>
                <a:solidFill>
                  <a:srgbClr val="002F8E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ε</a:t>
            </a:r>
            <a:r>
              <a:rPr lang="vi-VN" sz="2800" b="1" dirty="0">
                <a:solidFill>
                  <a:srgbClr val="002F8E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ân a</a:t>
            </a:r>
            <a:r>
              <a:rPr lang="el-GR" sz="2800" b="1" dirty="0">
                <a:solidFill>
                  <a:srgbClr val="002F8E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ζ </a:t>
            </a:r>
            <a:r>
              <a:rPr lang="vi-VN" sz="2800" b="1" dirty="0" smtClean="0">
                <a:solidFill>
                  <a:srgbClr val="002F8E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Ǉa.</a:t>
            </a:r>
            <a:endParaRPr lang="en-US" sz="2800" b="1" dirty="0">
              <a:solidFill>
                <a:srgbClr val="002F8E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30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582" y="1097280"/>
            <a:ext cx="7598786" cy="4046220"/>
          </a:xfrm>
          <a:prstGeom prst="rect">
            <a:avLst/>
          </a:prstGeom>
        </p:spPr>
      </p:pic>
      <p:sp>
        <p:nvSpPr>
          <p:cNvPr id="6" name="矩形 8"/>
          <p:cNvSpPr/>
          <p:nvPr/>
        </p:nvSpPr>
        <p:spPr>
          <a:xfrm>
            <a:off x="699248" y="94389"/>
            <a:ext cx="8444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Quan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sát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tranh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cho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biết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bức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tranh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nhắc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tới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thiên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tai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nào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sau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đây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?</a:t>
            </a:r>
            <a:endParaRPr lang="zh-CN" alt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7" name="矩形 8"/>
          <p:cNvSpPr/>
          <p:nvPr/>
        </p:nvSpPr>
        <p:spPr>
          <a:xfrm>
            <a:off x="1495313" y="595834"/>
            <a:ext cx="66051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óng</a:t>
            </a:r>
            <a:r>
              <a:rPr lang="en-US" altLang="zh-CN" sz="2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thần</a:t>
            </a:r>
            <a:r>
              <a:rPr lang="en-US" altLang="zh-CN" sz="2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hạn</a:t>
            </a:r>
            <a:r>
              <a:rPr lang="en-US" altLang="zh-CN" sz="2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hán</a:t>
            </a:r>
            <a:r>
              <a:rPr lang="en-US" altLang="zh-CN" sz="2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lũ</a:t>
            </a:r>
            <a:r>
              <a:rPr lang="en-US" altLang="zh-CN" sz="2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lụt</a:t>
            </a:r>
            <a:endParaRPr lang="zh-CN" altLang="en-US" sz="2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5959737" y="545166"/>
            <a:ext cx="1172583" cy="50144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22730" y="122577"/>
            <a:ext cx="376518" cy="371922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1861541" y="90707"/>
            <a:ext cx="4774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Những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người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tranh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làm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?</a:t>
            </a:r>
            <a:endParaRPr lang="zh-CN" alt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169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 animBg="1"/>
      <p:bldP spid="8" grpId="1" animBg="1"/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7"/>
          <p:cNvSpPr/>
          <p:nvPr/>
        </p:nvSpPr>
        <p:spPr>
          <a:xfrm>
            <a:off x="-32399" y="-10982"/>
            <a:ext cx="9290700" cy="145766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0B4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/>
            <a:endParaRPr lang="en-US" sz="1050"/>
          </a:p>
        </p:txBody>
      </p:sp>
      <p:sp>
        <p:nvSpPr>
          <p:cNvPr id="3" name="Flowchart: Document 17"/>
          <p:cNvSpPr/>
          <p:nvPr/>
        </p:nvSpPr>
        <p:spPr>
          <a:xfrm>
            <a:off x="-32399" y="8069"/>
            <a:ext cx="9290700" cy="133291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/>
            <a:endParaRPr lang="en-US" sz="1050"/>
          </a:p>
        </p:txBody>
      </p:sp>
      <p:sp>
        <p:nvSpPr>
          <p:cNvPr id="4" name="TextBox 3"/>
          <p:cNvSpPr txBox="1"/>
          <p:nvPr/>
        </p:nvSpPr>
        <p:spPr>
          <a:xfrm>
            <a:off x="1991343" y="229911"/>
            <a:ext cx="6120313" cy="761711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/>
            <a:r>
              <a:rPr lang="en-US" sz="45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HỌC TỪ CUỘC SỐNG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494726" y="-636558"/>
            <a:ext cx="1852225" cy="1722548"/>
            <a:chOff x="-2957976" y="-1125796"/>
            <a:chExt cx="2469633" cy="2296731"/>
          </a:xfrm>
        </p:grpSpPr>
        <p:sp>
          <p:nvSpPr>
            <p:cNvPr id="6" name="Oval 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DD6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7" name="Oval 6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" name="Oval 7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525" y="133796"/>
            <a:ext cx="1006148" cy="83096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/>
            <a:r>
              <a:rPr lang="en-US" sz="4950" b="1" dirty="0">
                <a:solidFill>
                  <a:srgbClr val="FF0066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13" name="Rectangle 10"/>
          <p:cNvSpPr/>
          <p:nvPr/>
        </p:nvSpPr>
        <p:spPr>
          <a:xfrm>
            <a:off x="2821132" y="2083628"/>
            <a:ext cx="4436918" cy="569573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spcCol="0" rtlCol="0" anchor="ctr"/>
          <a:lstStyle/>
          <a:p>
            <a:pPr algn="ctr"/>
            <a:endParaRPr lang="en-US" sz="105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98" y="2488212"/>
            <a:ext cx="1061844" cy="25641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343" y="1446687"/>
            <a:ext cx="6575652" cy="371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9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Đọc</a:t>
            </a:r>
            <a:endParaRPr lang="en-US" sz="5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8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077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43278" y="30776"/>
            <a:ext cx="342433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Kiến</a:t>
            </a:r>
            <a:r>
              <a:rPr lang="en-US" altLang="zh-CN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chim</a:t>
            </a:r>
            <a:r>
              <a:rPr lang="en-US" altLang="zh-CN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bồ</a:t>
            </a:r>
            <a:r>
              <a:rPr lang="en-US" altLang="zh-CN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câu</a:t>
            </a:r>
            <a:endParaRPr lang="en-US" altLang="zh-CN" sz="3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 Box 1"/>
          <p:cNvSpPr txBox="1"/>
          <p:nvPr/>
        </p:nvSpPr>
        <p:spPr>
          <a:xfrm>
            <a:off x="1241409" y="605809"/>
            <a:ext cx="73890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( </a:t>
            </a:r>
            <a:r>
              <a:rPr lang="en-US" sz="2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88764" y="30776"/>
            <a:ext cx="121058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Đọc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mẫu</a:t>
            </a:r>
            <a:endParaRPr 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18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43278" y="30776"/>
            <a:ext cx="342433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Kiến</a:t>
            </a:r>
            <a:r>
              <a:rPr lang="en-US" altLang="zh-CN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chim</a:t>
            </a:r>
            <a:r>
              <a:rPr lang="en-US" altLang="zh-CN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bồ</a:t>
            </a:r>
            <a:r>
              <a:rPr lang="en-US" altLang="zh-CN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câu</a:t>
            </a:r>
            <a:endParaRPr lang="en-US" altLang="zh-CN" sz="3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 Box 1"/>
          <p:cNvSpPr txBox="1"/>
          <p:nvPr/>
        </p:nvSpPr>
        <p:spPr>
          <a:xfrm>
            <a:off x="1241409" y="605809"/>
            <a:ext cx="73890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( </a:t>
            </a:r>
            <a:r>
              <a:rPr lang="en-US" sz="2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5195" y="4743390"/>
            <a:ext cx="319029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</a:rPr>
              <a:t>T</a:t>
            </a:r>
            <a:r>
              <a:rPr lang="en-US" sz="2000" dirty="0" err="1" smtClean="0">
                <a:solidFill>
                  <a:srgbClr val="0070C0"/>
                </a:solidFill>
              </a:rPr>
              <a:t>ừ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ngữ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khó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đọc</a:t>
            </a:r>
            <a:r>
              <a:rPr lang="en-US" sz="2000" dirty="0" smtClean="0">
                <a:solidFill>
                  <a:srgbClr val="0070C0"/>
                </a:solidFill>
              </a:rPr>
              <a:t>, </a:t>
            </a:r>
            <a:r>
              <a:rPr lang="en-US" sz="2000" dirty="0" err="1" smtClean="0">
                <a:solidFill>
                  <a:srgbClr val="0070C0"/>
                </a:solidFill>
              </a:rPr>
              <a:t>khó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hiểu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endParaRPr lang="en-US" sz="2000" dirty="0">
              <a:solidFill>
                <a:srgbClr val="0070C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501008" y="605809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743205" y="964504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268867" y="1143851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056861" y="1860499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7517704" y="1860499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918536" y="2169090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776586" y="2460242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8580329" y="2410138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374715" y="2756307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877643" y="3089950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394976" y="3423593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674956" y="3655132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277632" y="4013827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806606" y="4193174"/>
            <a:ext cx="50104" cy="358695"/>
          </a:xfrm>
          <a:prstGeom prst="line">
            <a:avLst/>
          </a:prstGeom>
          <a:ln w="28575">
            <a:solidFill>
              <a:srgbClr val="005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20862" y="4743390"/>
            <a:ext cx="324800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CC0099"/>
                </a:solidFill>
              </a:rPr>
              <a:t>Đọc</a:t>
            </a:r>
            <a:r>
              <a:rPr lang="en-US" sz="2000" dirty="0" smtClean="0">
                <a:solidFill>
                  <a:srgbClr val="CC0099"/>
                </a:solidFill>
              </a:rPr>
              <a:t> </a:t>
            </a:r>
            <a:r>
              <a:rPr lang="en-US" sz="2000" dirty="0" err="1" smtClean="0">
                <a:solidFill>
                  <a:srgbClr val="CC0099"/>
                </a:solidFill>
              </a:rPr>
              <a:t>nối</a:t>
            </a:r>
            <a:r>
              <a:rPr lang="en-US" sz="2000" dirty="0" smtClean="0">
                <a:solidFill>
                  <a:srgbClr val="CC0099"/>
                </a:solidFill>
              </a:rPr>
              <a:t> </a:t>
            </a:r>
            <a:r>
              <a:rPr lang="en-US" sz="2000" dirty="0" err="1" smtClean="0">
                <a:solidFill>
                  <a:srgbClr val="CC0099"/>
                </a:solidFill>
              </a:rPr>
              <a:t>tiếp</a:t>
            </a:r>
            <a:r>
              <a:rPr lang="en-US" sz="2000" dirty="0" smtClean="0">
                <a:solidFill>
                  <a:srgbClr val="CC0099"/>
                </a:solidFill>
              </a:rPr>
              <a:t> </a:t>
            </a:r>
            <a:r>
              <a:rPr lang="en-US" sz="2000" dirty="0" err="1" smtClean="0">
                <a:solidFill>
                  <a:srgbClr val="CC0099"/>
                </a:solidFill>
              </a:rPr>
              <a:t>từng</a:t>
            </a:r>
            <a:r>
              <a:rPr lang="en-US" sz="2000" dirty="0" smtClean="0">
                <a:solidFill>
                  <a:srgbClr val="CC0099"/>
                </a:solidFill>
              </a:rPr>
              <a:t> </a:t>
            </a:r>
            <a:r>
              <a:rPr lang="en-US" sz="2000" dirty="0" err="1" smtClean="0">
                <a:solidFill>
                  <a:srgbClr val="CC0099"/>
                </a:solidFill>
              </a:rPr>
              <a:t>câu</a:t>
            </a:r>
            <a:r>
              <a:rPr lang="en-US" sz="2000" dirty="0" smtClean="0">
                <a:solidFill>
                  <a:srgbClr val="CC0099"/>
                </a:solidFill>
              </a:rPr>
              <a:t> </a:t>
            </a:r>
            <a:r>
              <a:rPr lang="en-US" sz="2000" dirty="0" err="1" smtClean="0">
                <a:solidFill>
                  <a:srgbClr val="CC0099"/>
                </a:solidFill>
              </a:rPr>
              <a:t>lần</a:t>
            </a:r>
            <a:r>
              <a:rPr lang="en-US" sz="2000" dirty="0" smtClean="0">
                <a:solidFill>
                  <a:srgbClr val="CC0099"/>
                </a:solidFill>
              </a:rPr>
              <a:t> 1</a:t>
            </a:r>
            <a:endParaRPr lang="en-US" sz="2000" dirty="0">
              <a:solidFill>
                <a:srgbClr val="CC0099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6969736" y="972681"/>
            <a:ext cx="948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723836" y="1860499"/>
            <a:ext cx="8272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445080" y="2497820"/>
            <a:ext cx="8325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091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4846" y="4083419"/>
            <a:ext cx="7540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trạng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lang="en-US" sz="2400" dirty="0">
              <a:solidFill>
                <a:srgbClr val="FF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45" y="0"/>
            <a:ext cx="7787718" cy="397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6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54" y="0"/>
            <a:ext cx="8197518" cy="41883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56343" y="2372062"/>
            <a:ext cx="460452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phó</a:t>
            </a:r>
            <a:r>
              <a:rPr lang="en-US" sz="2400" dirty="0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endParaRPr lang="en-US" sz="2400" dirty="0">
              <a:solidFill>
                <a:srgbClr val="FF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47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5086</TotalTime>
  <Words>1125</Words>
  <Application>Microsoft Office PowerPoint</Application>
  <PresentationFormat>On-screen Show (16:9)</PresentationFormat>
  <Paragraphs>124</Paragraphs>
  <Slides>24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Calibri Light</vt:lpstr>
      <vt:lpstr>Calibri</vt:lpstr>
      <vt:lpstr>Arial-Rounded</vt:lpstr>
      <vt:lpstr>HP001 4 hàng</vt:lpstr>
      <vt:lpstr>Times New Roman</vt:lpstr>
      <vt:lpstr>Arial Rounded MT Bold</vt:lpstr>
      <vt:lpstr>Arial</vt:lpstr>
      <vt:lpstr>Quicksand Medium</vt:lpstr>
      <vt:lpstr>Lato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</dc:creator>
  <cp:lastModifiedBy>Admin</cp:lastModifiedBy>
  <cp:revision>594</cp:revision>
  <dcterms:modified xsi:type="dcterms:W3CDTF">2021-03-18T06:48:00Z</dcterms:modified>
</cp:coreProperties>
</file>