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47" r:id="rId3"/>
    <p:sldMasterId id="2147483772" r:id="rId4"/>
  </p:sldMasterIdLst>
  <p:notesMasterIdLst>
    <p:notesMasterId r:id="rId28"/>
  </p:notesMasterIdLst>
  <p:sldIdLst>
    <p:sldId id="559" r:id="rId5"/>
    <p:sldId id="436" r:id="rId6"/>
    <p:sldId id="438" r:id="rId7"/>
    <p:sldId id="437" r:id="rId8"/>
    <p:sldId id="507" r:id="rId9"/>
    <p:sldId id="405" r:id="rId10"/>
    <p:sldId id="542" r:id="rId11"/>
    <p:sldId id="406" r:id="rId12"/>
    <p:sldId id="552" r:id="rId13"/>
    <p:sldId id="543" r:id="rId14"/>
    <p:sldId id="545" r:id="rId15"/>
    <p:sldId id="550" r:id="rId16"/>
    <p:sldId id="551" r:id="rId17"/>
    <p:sldId id="319" r:id="rId18"/>
    <p:sldId id="546" r:id="rId19"/>
    <p:sldId id="547" r:id="rId20"/>
    <p:sldId id="414" r:id="rId21"/>
    <p:sldId id="561" r:id="rId22"/>
    <p:sldId id="422" r:id="rId23"/>
    <p:sldId id="416" r:id="rId24"/>
    <p:sldId id="417" r:id="rId25"/>
    <p:sldId id="504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59" d="100"/>
          <a:sy n="59" d="100"/>
        </p:scale>
        <p:origin x="42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46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670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61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48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0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7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36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666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6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97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91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238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306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92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146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8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69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55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58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69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588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24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7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1" tIns="45715" rIns="91431" bIns="45715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DABAE-6ED1-4470-BED8-4E85F157B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54150"/>
      </p:ext>
    </p:extLst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E7AD85-FCD5-4948-8C86-6106F1D05BC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9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-1177572"/>
            <a:ext cx="12416515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006493" y="1282749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5079747" y="2434737"/>
            <a:ext cx="2249788" cy="1243781"/>
            <a:chOff x="3282361" y="1815065"/>
            <a:chExt cx="1687341" cy="93283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121942" cy="900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72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zh-CN" altLang="en-US" sz="6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73776" cy="900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72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vi-VN" altLang="zh-CN" sz="72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vi-VN" altLang="zh-CN" sz="72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</a:t>
              </a:r>
              <a:endParaRPr lang="zh-CN" altLang="en-US" sz="6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121942" cy="900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72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zh-CN" altLang="en-US" sz="6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814840" y="2030744"/>
            <a:ext cx="6759556" cy="3314817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6400" b="1" dirty="0" err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6400" b="1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6400" b="1" err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6400" b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6400" b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r>
              <a:rPr lang="en-GB" altLang="zh-CN" sz="6400" b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vi-VN" altLang="zh-CN" sz="6400" b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 nhiên </a:t>
            </a:r>
            <a:r>
              <a:rPr lang="en-GB" altLang="zh-CN" sz="6400" b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6400" b="1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kì thú</a:t>
            </a:r>
            <a:endParaRPr lang="zh-CN" altLang="en-US" sz="6400" b="1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2407227" y="4672531"/>
            <a:ext cx="7288551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lIns="121909" tIns="60955" rIns="121909" bIns="60955" anchor="ctr"/>
          <a:lstStyle/>
          <a:p>
            <a:pPr algn="ctr" defTabSz="1219170" eaLnBrk="0" hangingPunct="0"/>
            <a:r>
              <a:rPr lang="en-US" sz="3733" b="1" dirty="0">
                <a:solidFill>
                  <a:srgbClr val="4CA420"/>
                </a:solidFill>
                <a:latin typeface="UVN Mua Thu" panose="03020702040507090A04" pitchFamily="66" charset="0"/>
                <a:cs typeface="Times New Roman" panose="02020603050405020304" pitchFamily="18" charset="0"/>
                <a:sym typeface="Arial"/>
              </a:rPr>
              <a:t>Giáo </a:t>
            </a:r>
            <a:r>
              <a:rPr lang="en-US" sz="3733" b="1" dirty="0" err="1">
                <a:solidFill>
                  <a:srgbClr val="4CA420"/>
                </a:solidFill>
                <a:latin typeface="UVN Mua Thu" panose="03020702040507090A04" pitchFamily="66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3733" b="1" dirty="0">
                <a:solidFill>
                  <a:srgbClr val="4CA420"/>
                </a:solidFill>
                <a:latin typeface="UVN Mua Thu" panose="03020702040507090A04" pitchFamily="66" charset="0"/>
                <a:cs typeface="Times New Roman" panose="02020603050405020304" pitchFamily="18" charset="0"/>
                <a:sym typeface="Arial"/>
              </a:rPr>
              <a:t> : Nguyễn Thị Thuý</a:t>
            </a:r>
            <a:endParaRPr lang="en-US" sz="3733" b="1" dirty="0">
              <a:solidFill>
                <a:srgbClr val="4CA420"/>
              </a:solidFill>
              <a:latin typeface="UVN Mua Thu" panose="03020702040507090A04" pitchFamily="66" charset="0"/>
              <a:cs typeface="HP001 5H" panose="020B0603050302020204" pitchFamily="34" charset="0"/>
              <a:sym typeface="Arial"/>
            </a:endParaRP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65037" y="298814"/>
            <a:ext cx="114808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lIns="121909" tIns="60955" rIns="121909" bIns="60955" anchor="ctr"/>
          <a:lstStyle/>
          <a:p>
            <a:pPr algn="ctr" defTabSz="1219170" eaLnBrk="0" hangingPunct="0"/>
            <a:r>
              <a:rPr lang="en-US" sz="3733" b="1" dirty="0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Trường </a:t>
            </a:r>
            <a:r>
              <a:rPr lang="en-US" sz="3733" b="1" dirty="0" err="1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3733" b="1" dirty="0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733" b="1" dirty="0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33" b="1" dirty="0" err="1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Cấp</a:t>
            </a:r>
            <a:r>
              <a:rPr lang="en-US" sz="3733" b="1" dirty="0">
                <a:solidFill>
                  <a:srgbClr val="002060"/>
                </a:solidFill>
                <a:latin typeface=".VnCooper" panose="020B7200000000000000" pitchFamily="34" charset="0"/>
                <a:cs typeface="Times New Roman" panose="02020603050405020304" pitchFamily="18" charset="0"/>
                <a:sym typeface="Arial"/>
              </a:rPr>
              <a:t> Tiến</a:t>
            </a:r>
          </a:p>
        </p:txBody>
      </p:sp>
      <p:pic>
        <p:nvPicPr>
          <p:cNvPr id="31" name="Picture 4" descr="Bauernbar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471157" y="5393998"/>
            <a:ext cx="6988678" cy="744473"/>
          </a:xfrm>
          <a:prstGeom prst="rect">
            <a:avLst/>
          </a:prstGeom>
          <a:noFill/>
        </p:spPr>
      </p:pic>
      <p:sp>
        <p:nvSpPr>
          <p:cNvPr id="32" name="文本框 95"/>
          <p:cNvSpPr txBox="1"/>
          <p:nvPr/>
        </p:nvSpPr>
        <p:spPr>
          <a:xfrm>
            <a:off x="2140212" y="3639249"/>
            <a:ext cx="7873943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vi-VN" altLang="zh-CN" sz="4800" b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 CHIM CỦA BIỂN CẢ</a:t>
            </a:r>
            <a:endParaRPr lang="zh-CN" altLang="en-US" sz="4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14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643801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0986677" y="319205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9934575" y="565718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" y="1057459"/>
            <a:ext cx="527050" cy="239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4" y="3058124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8516" y="175496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691" y="3701163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61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491401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8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46962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3" y="1673786"/>
            <a:ext cx="12009488" cy="17762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19808" b="75647"/>
          <a:stretch/>
        </p:blipFill>
        <p:spPr>
          <a:xfrm>
            <a:off x="476034" y="6174650"/>
            <a:ext cx="7233062" cy="465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308443" y="2814131"/>
            <a:ext cx="104076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1687514" y="2166995"/>
            <a:ext cx="398862" cy="53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t="32943" b="33681"/>
          <a:stretch/>
        </p:blipFill>
        <p:spPr>
          <a:xfrm>
            <a:off x="419261" y="6102216"/>
            <a:ext cx="7904635" cy="558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Straight Connector 19"/>
          <p:cNvCxnSpPr/>
          <p:nvPr/>
        </p:nvCxnSpPr>
        <p:spPr>
          <a:xfrm>
            <a:off x="308443" y="3435306"/>
            <a:ext cx="10792694" cy="147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893430" y="2776495"/>
            <a:ext cx="1140229" cy="87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3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687344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72100" b="-1"/>
          <a:stretch/>
        </p:blipFill>
        <p:spPr>
          <a:xfrm>
            <a:off x="476033" y="6174650"/>
            <a:ext cx="9089737" cy="537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8" y="3623109"/>
            <a:ext cx="12009488" cy="244289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5037221" y="4780547"/>
            <a:ext cx="7049155" cy="228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6262" y="5407793"/>
            <a:ext cx="32990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8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7231" y="1578913"/>
            <a:ext cx="11510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lôøi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hoûi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3200" b="1" dirty="0">
                <a:solidFill>
                  <a:prstClr val="black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muïc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3: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/>
          <a:stretch/>
        </p:blipFill>
        <p:spPr bwMode="auto">
          <a:xfrm>
            <a:off x="1155619" y="3673644"/>
            <a:ext cx="8743950" cy="18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189307" y="774430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7732" t="41308" r="35965" b="34499"/>
          <a:stretch/>
        </p:blipFill>
        <p:spPr>
          <a:xfrm>
            <a:off x="550925" y="2144638"/>
            <a:ext cx="7102786" cy="8502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7732" t="77357" r="35965"/>
          <a:stretch/>
        </p:blipFill>
        <p:spPr>
          <a:xfrm>
            <a:off x="550925" y="3025687"/>
            <a:ext cx="7102786" cy="795744"/>
          </a:xfrm>
          <a:prstGeom prst="rect">
            <a:avLst/>
          </a:prstGeom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062107" y="3713205"/>
            <a:ext cx="89636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Hải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âu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bay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rất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xa,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vượt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cả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những</a:t>
            </a:r>
            <a:endParaRPr lang="en-US" sz="3200" b="1" dirty="0">
              <a:solidFill>
                <a:srgbClr val="0070C0"/>
              </a:solidFill>
              <a:latin typeface="HP001 4 hàng" pitchFamily="34" charset="-93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053618" y="5047129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Ngoài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bay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xa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hải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âu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còn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bơi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rất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nhờ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4"/>
          <a:stretch/>
        </p:blipFill>
        <p:spPr bwMode="auto">
          <a:xfrm>
            <a:off x="1155619" y="5486401"/>
            <a:ext cx="8743950" cy="132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031901" y="4396288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đại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dương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mênh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mông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.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095094" y="5698274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chân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màng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chân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-93"/>
              </a:rPr>
              <a:t>vịt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04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40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491401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43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720002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9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225" y="1714645"/>
            <a:ext cx="11631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Choïn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töø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ngöõ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ñeå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hoaøn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thieän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vôû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Google Shape;412;p14"/>
          <p:cNvSpPr/>
          <p:nvPr/>
        </p:nvSpPr>
        <p:spPr>
          <a:xfrm>
            <a:off x="314003" y="2995120"/>
            <a:ext cx="10827915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7" name="Google Shape;415;p14"/>
          <p:cNvSpPr/>
          <p:nvPr/>
        </p:nvSpPr>
        <p:spPr>
          <a:xfrm>
            <a:off x="552450" y="4139249"/>
            <a:ext cx="104484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Ít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coù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loaøi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chim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naøo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coù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theå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            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nhö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haûi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aâu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" name="Google Shape;414;p14"/>
          <p:cNvSpPr/>
          <p:nvPr/>
        </p:nvSpPr>
        <p:spPr>
          <a:xfrm>
            <a:off x="2928326" y="3114733"/>
            <a:ext cx="180175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bay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xa</a:t>
            </a:r>
            <a:endParaRPr lang="vi-VN" sz="3200" dirty="0">
              <a:solidFill>
                <a:prstClr val="black"/>
              </a:solidFill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8338" y="4067888"/>
            <a:ext cx="2494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 2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</a:p>
        </p:txBody>
      </p:sp>
      <p:sp>
        <p:nvSpPr>
          <p:cNvPr id="15" name="Google Shape;414;p14"/>
          <p:cNvSpPr/>
          <p:nvPr/>
        </p:nvSpPr>
        <p:spPr>
          <a:xfrm>
            <a:off x="7090611" y="3116536"/>
            <a:ext cx="2018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baõo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9" name="Google Shape;414;p14"/>
          <p:cNvSpPr/>
          <p:nvPr/>
        </p:nvSpPr>
        <p:spPr>
          <a:xfrm>
            <a:off x="6458007" y="4138833"/>
            <a:ext cx="23911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bay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xa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0" name="Google Shape;414;p14"/>
          <p:cNvSpPr/>
          <p:nvPr/>
        </p:nvSpPr>
        <p:spPr>
          <a:xfrm>
            <a:off x="9294401" y="3114735"/>
            <a:ext cx="17065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ñi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bieån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5" name="Google Shape;415;p14"/>
          <p:cNvSpPr/>
          <p:nvPr/>
        </p:nvSpPr>
        <p:spPr>
          <a:xfrm>
            <a:off x="552450" y="5106551"/>
            <a:ext cx="108855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Nhöõng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taøu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lôùn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coù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theå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ñi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qua </a:t>
            </a:r>
            <a:r>
              <a:rPr lang="en-US" sz="3200" dirty="0" err="1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caùc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                  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27071" y="4998995"/>
            <a:ext cx="18561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 2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</a:p>
        </p:txBody>
      </p:sp>
      <p:sp>
        <p:nvSpPr>
          <p:cNvPr id="37" name="Google Shape;414;p14"/>
          <p:cNvSpPr/>
          <p:nvPr/>
        </p:nvSpPr>
        <p:spPr>
          <a:xfrm>
            <a:off x="8881872" y="5106550"/>
            <a:ext cx="24389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ñaïi</a:t>
            </a:r>
            <a:r>
              <a:rPr lang="en-US" sz="3200" noProof="0" dirty="0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noProof="0" dirty="0" err="1">
                <a:solidFill>
                  <a:srgbClr val="FF0000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döông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8" name="Google Shape;414;p14"/>
          <p:cNvSpPr/>
          <p:nvPr/>
        </p:nvSpPr>
        <p:spPr>
          <a:xfrm>
            <a:off x="376657" y="3113368"/>
            <a:ext cx="236674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ñaïi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döông</a:t>
            </a:r>
            <a:endParaRPr lang="vi-VN" sz="3200" dirty="0">
              <a:solidFill>
                <a:prstClr val="black"/>
              </a:solidFill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9" name="Google Shape;414;p14"/>
          <p:cNvSpPr/>
          <p:nvPr/>
        </p:nvSpPr>
        <p:spPr>
          <a:xfrm>
            <a:off x="4871215" y="3114731"/>
            <a:ext cx="177614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thôøi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Arial Rounded"/>
                <a:cs typeface="Arial Rounded"/>
                <a:sym typeface="Arial Rounded"/>
              </a:rPr>
              <a:t>tieát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513 0.01157 L 0.09102 0.03241 L 0.13659 0.07153 L 0.34349 0.12801 L 0.53255 0.15255 L 0.53255 0.15602 " pathEditMode="relative" rAng="0" ptsTypes="AAAAAAA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2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0847 0.02153 L 0.01498 0.05949 L 0.02253 0.13125 L 0.05665 0.23541 L 0.08777 0.28032 L 0.08777 0.2868 " pathEditMode="relative" rAng="0" ptsTypes="AAAAAAA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8" grpId="1"/>
      <p:bldP spid="28" grpId="2"/>
      <p:bldP spid="22" grpId="0"/>
      <p:bldP spid="22" grpId="1"/>
      <p:bldP spid="15" grpId="0"/>
      <p:bldP spid="19" grpId="0"/>
      <p:bldP spid="30" grpId="0"/>
      <p:bldP spid="36" grpId="0"/>
      <p:bldP spid="36" grpId="1"/>
      <p:bldP spid="37" grpId="0"/>
      <p:bldP spid="38" grpId="0"/>
      <p:bldP spid="38" grpId="1"/>
      <p:bldP spid="38" grpId="2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2706309" y="1328307"/>
            <a:ext cx="678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b="1" u="sng">
                <a:solidFill>
                  <a:srgbClr val="4CA42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vi-VN" altLang="zh-CN" sz="3600" b="1">
                <a:solidFill>
                  <a:srgbClr val="4CA42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vi-VN" altLang="zh-CN" sz="3600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 chim của biển cả</a:t>
            </a:r>
            <a:endParaRPr lang="zh-CN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118191" y="1953328"/>
            <a:ext cx="996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b="1" u="sng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4</a:t>
            </a:r>
            <a:r>
              <a:rPr lang="vi-VN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 </a:t>
            </a:r>
            <a:r>
              <a:rPr lang="vi-VN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,b </a:t>
            </a:r>
            <a:r>
              <a:rPr lang="en-US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600" b="1" dirty="0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600" b="1" dirty="0">
              <a:solidFill>
                <a:srgbClr val="0070C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4772547" y="833123"/>
            <a:ext cx="3302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172018" y="1304305"/>
            <a:ext cx="1415844" cy="15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8"/>
          <p:cNvSpPr/>
          <p:nvPr/>
        </p:nvSpPr>
        <p:spPr>
          <a:xfrm>
            <a:off x="897761" y="4884882"/>
            <a:ext cx="996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b="1" u="sng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5</a:t>
            </a:r>
            <a:r>
              <a:rPr lang="vi-VN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câu</a:t>
            </a:r>
            <a:r>
              <a:rPr lang="vi-VN" altLang="zh-CN" sz="3600" b="1">
                <a:solidFill>
                  <a:srgbClr val="0070C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hoàn thiện.</a:t>
            </a:r>
            <a:endParaRPr lang="zh-CN" altLang="en-US" sz="3600" b="1" dirty="0">
              <a:solidFill>
                <a:srgbClr val="0070C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/>
          <p:cNvSpPr/>
          <p:nvPr/>
        </p:nvSpPr>
        <p:spPr>
          <a:xfrm>
            <a:off x="743017" y="5469657"/>
            <a:ext cx="9964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Ít có loài chim nào có thể bay xa như hải âu.</a:t>
            </a:r>
            <a:endParaRPr lang="zh-CN" altLang="en-US" sz="3200" b="1" dirty="0">
              <a:solidFill>
                <a:srgbClr val="7030A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7017" y="2637244"/>
            <a:ext cx="116058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0070C0"/>
                </a:solidFill>
                <a:latin typeface="HP001 4 hàng" pitchFamily="34" charset="-93"/>
              </a:rPr>
              <a:t>    </a:t>
            </a:r>
            <a:r>
              <a:rPr lang="vi-VN" sz="3600" b="1">
                <a:solidFill>
                  <a:srgbClr val="7030A0"/>
                </a:solidFill>
                <a:latin typeface="HP001 4 hàng" pitchFamily="34" charset="-93"/>
              </a:rPr>
              <a:t>a.</a:t>
            </a:r>
            <a:r>
              <a:rPr lang="en-US" sz="3600" b="1">
                <a:solidFill>
                  <a:srgbClr val="7030A0"/>
                </a:solidFill>
                <a:latin typeface="HP001 4 hàng" pitchFamily="34" charset="-93"/>
              </a:rPr>
              <a:t>Hải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-93"/>
              </a:rPr>
              <a:t>âu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-93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-93"/>
              </a:rPr>
              <a:t>thể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-93"/>
              </a:rPr>
              <a:t> bay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-93"/>
              </a:rPr>
              <a:t>rất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-93"/>
              </a:rPr>
              <a:t>xa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-93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HP001 4 hàng" pitchFamily="34" charset="-93"/>
              </a:rPr>
              <a:t>vượt</a:t>
            </a:r>
            <a:r>
              <a:rPr lang="en-US" sz="3600" b="1" dirty="0">
                <a:solidFill>
                  <a:srgbClr val="7030A0"/>
                </a:solidFill>
                <a:latin typeface="HP001 4 hàng" pitchFamily="34" charset="-93"/>
              </a:rPr>
              <a:t> qua </a:t>
            </a:r>
            <a:r>
              <a:rPr lang="en-US" sz="3600" b="1" err="1">
                <a:solidFill>
                  <a:srgbClr val="7030A0"/>
                </a:solidFill>
                <a:latin typeface="HP001 4 hàng" pitchFamily="34" charset="-93"/>
              </a:rPr>
              <a:t>cả</a:t>
            </a:r>
            <a:r>
              <a:rPr lang="en-US" sz="3600" b="1">
                <a:solidFill>
                  <a:srgbClr val="7030A0"/>
                </a:solidFill>
                <a:latin typeface="HP001 4 hàng" pitchFamily="34" charset="-93"/>
              </a:rPr>
              <a:t> những</a:t>
            </a:r>
            <a:r>
              <a:rPr lang="vi-VN" sz="3600" b="1">
                <a:solidFill>
                  <a:srgbClr val="7030A0"/>
                </a:solidFill>
                <a:latin typeface="HP001 4 hàng" pitchFamily="34" charset="-93"/>
              </a:rPr>
              <a:t> đại dương mênh mông.</a:t>
            </a:r>
            <a:endParaRPr lang="en-US" sz="36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7017" y="3848411"/>
            <a:ext cx="117598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70C0"/>
                </a:solidFill>
                <a:latin typeface="HP001 4 hàng" pitchFamily="34" charset="-93"/>
              </a:rPr>
              <a:t>    </a:t>
            </a:r>
            <a:r>
              <a:rPr lang="vi-VN" sz="3200" b="1">
                <a:solidFill>
                  <a:srgbClr val="7030A0"/>
                </a:solidFill>
                <a:latin typeface="HP001 4 hàng" pitchFamily="34" charset="-93"/>
              </a:rPr>
              <a:t>b. </a:t>
            </a:r>
            <a:r>
              <a:rPr lang="en-US" sz="3200" b="1">
                <a:solidFill>
                  <a:srgbClr val="7030A0"/>
                </a:solidFill>
                <a:latin typeface="HP001 4 hàng" pitchFamily="34" charset="-93"/>
              </a:rPr>
              <a:t>Ngoài 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bay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-93"/>
              </a:rPr>
              <a:t>xa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-93"/>
              </a:rPr>
              <a:t>hải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-93"/>
              </a:rPr>
              <a:t>âu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-93"/>
              </a:rPr>
              <a:t>còn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-93"/>
              </a:rPr>
              <a:t>bơi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-93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-93"/>
              </a:rPr>
              <a:t> </a:t>
            </a:r>
            <a:r>
              <a:rPr lang="en-US" sz="3200" b="1" err="1">
                <a:solidFill>
                  <a:srgbClr val="7030A0"/>
                </a:solidFill>
                <a:latin typeface="HP001 4 hàng" pitchFamily="34" charset="-93"/>
              </a:rPr>
              <a:t>giỏi</a:t>
            </a:r>
            <a:r>
              <a:rPr lang="en-US" sz="3200" b="1">
                <a:solidFill>
                  <a:srgbClr val="7030A0"/>
                </a:solidFill>
                <a:latin typeface="HP001 4 hàng" pitchFamily="34" charset="-93"/>
              </a:rPr>
              <a:t> nhờ</a:t>
            </a:r>
            <a:r>
              <a:rPr lang="vi-VN" sz="3200" b="1">
                <a:solidFill>
                  <a:srgbClr val="7030A0"/>
                </a:solidFill>
                <a:latin typeface="HP001 4 hàng" pitchFamily="34" charset="-93"/>
              </a:rPr>
              <a:t> chân của chúng có màng như chân vịt. </a:t>
            </a:r>
            <a:r>
              <a:rPr lang="en-US" sz="3200" b="1">
                <a:solidFill>
                  <a:srgbClr val="7030A0"/>
                </a:solidFill>
                <a:latin typeface="HP001 4 hàng" pitchFamily="34" charset="-93"/>
              </a:rPr>
              <a:t> </a:t>
            </a:r>
            <a:endParaRPr lang="en-US" sz="3200" b="1" dirty="0">
              <a:solidFill>
                <a:srgbClr val="7030A0"/>
              </a:solidFill>
              <a:latin typeface="HP001 4 hàng" pitchFamily="34" charset="-93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743016" y="6054432"/>
            <a:ext cx="99643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b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Những con tàu lớn có thể đi qua các đại dương.</a:t>
            </a:r>
            <a:endParaRPr lang="zh-CN" altLang="en-US" sz="3200" b="1" dirty="0">
              <a:solidFill>
                <a:srgbClr val="7030A0"/>
              </a:solidFill>
              <a:latin typeface="HP001 5 hàng" panose="020B0603050302020204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871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4" grpId="0"/>
      <p:bldP spid="15" grpId="0"/>
      <p:bldP spid="10" grpId="0"/>
      <p:bldP spid="1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8577" y="11053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4423" y="121960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230" y="1086253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84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26" y="22860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3560" y="618483"/>
            <a:ext cx="972369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82" y="0"/>
            <a:ext cx="782988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6108" y="65318"/>
            <a:ext cx="12165892" cy="679268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225" y="1516525"/>
            <a:ext cx="11631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6.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saùt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duøng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töø ngöõ trong khung ñeå noùi theo tranh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083" t="21636" r="12114" b="25049"/>
          <a:stretch/>
        </p:blipFill>
        <p:spPr>
          <a:xfrm>
            <a:off x="4457181" y="2116688"/>
            <a:ext cx="7355068" cy="600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18" y="2782171"/>
            <a:ext cx="10335305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C88BF-0288-4129-B603-95C2AF3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HÚC HÁT ĐÔI BÀN TAY - Nhạc sĩ Phạm Tuyên - Nhạc Thiếu Nhi Ý Nghĩa Nhất Hiện Nay">
            <a:hlinkClick r:id="" action="ppaction://media"/>
            <a:extLst>
              <a:ext uri="{FF2B5EF4-FFF2-40B4-BE49-F238E27FC236}">
                <a16:creationId xmlns:a16="http://schemas.microsoft.com/office/drawing/2014/main" id="{30CC8378-C256-4F02-971D-383516AB8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85800"/>
            <a:ext cx="1168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225" y="1505095"/>
            <a:ext cx="419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7.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vieát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81758" y="3563087"/>
            <a:ext cx="8724900" cy="2599210"/>
            <a:chOff x="190500" y="133350"/>
            <a:chExt cx="8724900" cy="259921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77168"/>
            <a:stretch/>
          </p:blipFill>
          <p:spPr bwMode="auto">
            <a:xfrm>
              <a:off x="190500" y="2404505"/>
              <a:ext cx="8724900" cy="32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2204058" y="3965195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Hải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âu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là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loài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chim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của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biển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cả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Chúng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0958" y="4656867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có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sải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cánh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lớn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nên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bay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rất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xa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Chúng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còn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18258" y="5415369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bơi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rất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giỏi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nhờ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chân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có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màng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như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chân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vịt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58" y="2209351"/>
            <a:ext cx="7915168" cy="139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75" y="1735553"/>
            <a:ext cx="11335840" cy="2339141"/>
          </a:xfrm>
          <a:prstGeom prst="rect">
            <a:avLst/>
          </a:prstGeom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39890" y="2592602"/>
            <a:ext cx="76242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36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ân</a:t>
            </a:r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846779" y="2593722"/>
            <a:ext cx="73957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zh-CN" sz="360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ân</a:t>
            </a:r>
            <a:endParaRPr lang="en-US" altLang="zh-CN" sz="360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9932269" y="2582067"/>
            <a:ext cx="110688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uấn</a:t>
            </a:r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35647" y="3378862"/>
            <a:ext cx="741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360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im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8634479" y="3378862"/>
            <a:ext cx="92405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iếm</a:t>
            </a:r>
            <a:endParaRPr lang="en-US" altLang="en-US" sz="3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0633595" y="3359391"/>
            <a:ext cx="76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zh-CN" sz="3600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im</a:t>
            </a:r>
            <a:endParaRPr lang="en-US" altLang="zh-CN" sz="360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18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5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81943" y="1026682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Baøi: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642224"/>
            <a:ext cx="11034537" cy="50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861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70340"/>
            <a:ext cx="12177932" cy="678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" y="70340"/>
            <a:ext cx="6822830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5" y="118406"/>
            <a:ext cx="11894891" cy="223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169" y="3064827"/>
            <a:ext cx="9295120" cy="17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491401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491421"/>
            <a:ext cx="12009488" cy="2442890"/>
          </a:xfrm>
          <a:prstGeom prst="rect">
            <a:avLst/>
          </a:prstGeom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480521" y="1505337"/>
            <a:ext cx="29502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6366436" y="147621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10594298" y="2041935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3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480521" y="349142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4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7236764" y="345254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4752716" y="411138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6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3562367" y="465250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7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54" y="5260699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8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741" y="6035040"/>
            <a:ext cx="2169007" cy="4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569" t="71156" r="8601" b="-55"/>
          <a:stretch/>
        </p:blipFill>
        <p:spPr>
          <a:xfrm>
            <a:off x="1238611" y="2948026"/>
            <a:ext cx="10787981" cy="513346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150130" y="642115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89180" t="32068" b="37225"/>
          <a:stretch/>
        </p:blipFill>
        <p:spPr>
          <a:xfrm>
            <a:off x="68741" y="2884190"/>
            <a:ext cx="1193332" cy="54543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4030249" y="294802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026592" y="2960084"/>
            <a:ext cx="98712" cy="435617"/>
            <a:chOff x="2590800" y="2272159"/>
            <a:chExt cx="98712" cy="435617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89307" y="69822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0" y="1676260"/>
            <a:ext cx="12009488" cy="17762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0" y="3592150"/>
            <a:ext cx="12009488" cy="2442890"/>
          </a:xfrm>
          <a:prstGeom prst="rect">
            <a:avLst/>
          </a:prstGeom>
        </p:spPr>
      </p:pic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0986677" y="3192051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9934575" y="5657180"/>
            <a:ext cx="416946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" y="1057459"/>
            <a:ext cx="527050" cy="239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4" y="3058124"/>
            <a:ext cx="52705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8516" y="175496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691" y="3701163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993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189307" y="720002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Loaøi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chim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cuûa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bieån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caû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2" y="1892736"/>
            <a:ext cx="4215445" cy="735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43" y="2824069"/>
            <a:ext cx="3225241" cy="848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743" y="3824635"/>
            <a:ext cx="3847655" cy="961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485" t="-4134"/>
          <a:stretch/>
        </p:blipFill>
        <p:spPr>
          <a:xfrm>
            <a:off x="4210050" y="3867150"/>
            <a:ext cx="4377690" cy="707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2775" b="3480"/>
          <a:stretch/>
        </p:blipFill>
        <p:spPr>
          <a:xfrm>
            <a:off x="482743" y="4869134"/>
            <a:ext cx="6051407" cy="6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48" y="919210"/>
            <a:ext cx="7499549" cy="46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9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11805</TotalTime>
  <Words>471</Words>
  <Application>Microsoft Office PowerPoint</Application>
  <PresentationFormat>Widescreen</PresentationFormat>
  <Paragraphs>95</Paragraphs>
  <Slides>23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.VnCooper</vt:lpstr>
      <vt:lpstr>Arial</vt:lpstr>
      <vt:lpstr>Arial Rounded</vt:lpstr>
      <vt:lpstr>Arial-Rounded</vt:lpstr>
      <vt:lpstr>Calibri</vt:lpstr>
      <vt:lpstr>Calibri Light</vt:lpstr>
      <vt:lpstr>HP001 4 hàng</vt:lpstr>
      <vt:lpstr>HP001 4 hàng 2 ô ly</vt:lpstr>
      <vt:lpstr>HP001 5 hàng</vt:lpstr>
      <vt:lpstr>Times New Roman</vt:lpstr>
      <vt:lpstr>UVN Mua Thu</vt:lpstr>
      <vt:lpstr>VNI-Avo</vt:lpstr>
      <vt:lpstr>2_Office Theme</vt:lpstr>
      <vt:lpstr>3_Office Theme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2592</cp:revision>
  <dcterms:created xsi:type="dcterms:W3CDTF">2021-01-08T15:14:22Z</dcterms:created>
  <dcterms:modified xsi:type="dcterms:W3CDTF">2026-03-31T07:33:17Z</dcterms:modified>
</cp:coreProperties>
</file>