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33" r:id="rId2"/>
    <p:sldId id="286" r:id="rId3"/>
    <p:sldId id="317" r:id="rId4"/>
    <p:sldId id="287" r:id="rId5"/>
    <p:sldId id="256" r:id="rId6"/>
    <p:sldId id="288" r:id="rId7"/>
    <p:sldId id="289" r:id="rId8"/>
    <p:sldId id="290" r:id="rId9"/>
    <p:sldId id="292" r:id="rId10"/>
    <p:sldId id="293" r:id="rId11"/>
    <p:sldId id="294" r:id="rId12"/>
    <p:sldId id="295" r:id="rId13"/>
    <p:sldId id="296" r:id="rId14"/>
    <p:sldId id="297" r:id="rId15"/>
    <p:sldId id="298" r:id="rId16"/>
    <p:sldId id="299" r:id="rId17"/>
    <p:sldId id="300" r:id="rId18"/>
    <p:sldId id="301" r:id="rId19"/>
    <p:sldId id="302" r:id="rId20"/>
    <p:sldId id="316" r:id="rId21"/>
    <p:sldId id="304" r:id="rId22"/>
    <p:sldId id="305" r:id="rId23"/>
    <p:sldId id="306" r:id="rId24"/>
    <p:sldId id="308" r:id="rId25"/>
    <p:sldId id="315" r:id="rId26"/>
    <p:sldId id="307" r:id="rId27"/>
    <p:sldId id="309" r:id="rId28"/>
    <p:sldId id="310" r:id="rId29"/>
    <p:sldId id="284" r:id="rId30"/>
    <p:sldId id="311" r:id="rId31"/>
    <p:sldId id="283" r:id="rId32"/>
    <p:sldId id="312" r:id="rId33"/>
    <p:sldId id="313" r:id="rId34"/>
    <p:sldId id="319" r:id="rId35"/>
    <p:sldId id="321" r:id="rId36"/>
    <p:sldId id="322" r:id="rId37"/>
    <p:sldId id="325" r:id="rId38"/>
    <p:sldId id="326" r:id="rId39"/>
  </p:sldIdLst>
  <p:sldSz cx="9144000" cy="5143500" type="screen16x9"/>
  <p:notesSz cx="9144000" cy="6858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80" d="100"/>
          <a:sy n="80" d="100"/>
        </p:scale>
        <p:origin x="88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31BC2AF-ECAD-4B64-9E5E-57F7F29CBAD2}" type="datetimeFigureOut">
              <a:rPr lang="en-US" smtClean="0"/>
              <a:pPr/>
              <a:t>3/6/2026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AFEA3F6-B450-4284-BB2C-4DA94784FDB0}" type="slidenum">
              <a:rPr lang="en-US" smtClean="0"/>
              <a:pPr/>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4</a:t>
            </a:fld>
            <a:endParaRPr lang="en-US"/>
          </a:p>
        </p:txBody>
      </p:sp>
    </p:spTree>
    <p:extLst>
      <p:ext uri="{BB962C8B-B14F-4D97-AF65-F5344CB8AC3E}">
        <p14:creationId xmlns:p14="http://schemas.microsoft.com/office/powerpoint/2010/main" val="373211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16</a:t>
            </a:fld>
            <a:endParaRPr lang="en-US"/>
          </a:p>
        </p:txBody>
      </p:sp>
    </p:spTree>
    <p:extLst>
      <p:ext uri="{BB962C8B-B14F-4D97-AF65-F5344CB8AC3E}">
        <p14:creationId xmlns:p14="http://schemas.microsoft.com/office/powerpoint/2010/main" val="374006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17</a:t>
            </a:fld>
            <a:endParaRPr lang="en-US"/>
          </a:p>
        </p:txBody>
      </p:sp>
    </p:spTree>
    <p:extLst>
      <p:ext uri="{BB962C8B-B14F-4D97-AF65-F5344CB8AC3E}">
        <p14:creationId xmlns:p14="http://schemas.microsoft.com/office/powerpoint/2010/main" val="376983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18</a:t>
            </a:fld>
            <a:endParaRPr lang="en-US"/>
          </a:p>
        </p:txBody>
      </p:sp>
    </p:spTree>
    <p:extLst>
      <p:ext uri="{BB962C8B-B14F-4D97-AF65-F5344CB8AC3E}">
        <p14:creationId xmlns:p14="http://schemas.microsoft.com/office/powerpoint/2010/main" val="52440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19</a:t>
            </a:fld>
            <a:endParaRPr lang="en-US"/>
          </a:p>
        </p:txBody>
      </p:sp>
    </p:spTree>
    <p:extLst>
      <p:ext uri="{BB962C8B-B14F-4D97-AF65-F5344CB8AC3E}">
        <p14:creationId xmlns:p14="http://schemas.microsoft.com/office/powerpoint/2010/main" val="3685500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23</a:t>
            </a:fld>
            <a:endParaRPr lang="en-US"/>
          </a:p>
        </p:txBody>
      </p:sp>
    </p:spTree>
    <p:extLst>
      <p:ext uri="{BB962C8B-B14F-4D97-AF65-F5344CB8AC3E}">
        <p14:creationId xmlns:p14="http://schemas.microsoft.com/office/powerpoint/2010/main" val="238004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24</a:t>
            </a:fld>
            <a:endParaRPr lang="en-US"/>
          </a:p>
        </p:txBody>
      </p:sp>
    </p:spTree>
    <p:extLst>
      <p:ext uri="{BB962C8B-B14F-4D97-AF65-F5344CB8AC3E}">
        <p14:creationId xmlns:p14="http://schemas.microsoft.com/office/powerpoint/2010/main" val="143513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26</a:t>
            </a:fld>
            <a:endParaRPr lang="en-US"/>
          </a:p>
        </p:txBody>
      </p:sp>
    </p:spTree>
    <p:extLst>
      <p:ext uri="{BB962C8B-B14F-4D97-AF65-F5344CB8AC3E}">
        <p14:creationId xmlns:p14="http://schemas.microsoft.com/office/powerpoint/2010/main" val="1496803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27</a:t>
            </a:fld>
            <a:endParaRPr lang="en-US"/>
          </a:p>
        </p:txBody>
      </p:sp>
    </p:spTree>
    <p:extLst>
      <p:ext uri="{BB962C8B-B14F-4D97-AF65-F5344CB8AC3E}">
        <p14:creationId xmlns:p14="http://schemas.microsoft.com/office/powerpoint/2010/main" val="1608467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28</a:t>
            </a:fld>
            <a:endParaRPr lang="en-US"/>
          </a:p>
        </p:txBody>
      </p:sp>
    </p:spTree>
    <p:extLst>
      <p:ext uri="{BB962C8B-B14F-4D97-AF65-F5344CB8AC3E}">
        <p14:creationId xmlns:p14="http://schemas.microsoft.com/office/powerpoint/2010/main" val="227339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E29C74E-9E7D-4C8E-B227-41E96EAF9513}" type="slidenum">
              <a:rPr lang="en-US" smtClean="0"/>
              <a:pPr defTabSz="912813" fontAlgn="base">
                <a:spcBef>
                  <a:spcPct val="0"/>
                </a:spcBef>
                <a:spcAft>
                  <a:spcPct val="0"/>
                </a:spcAft>
                <a:defRPr/>
              </a:pPr>
              <a:t>33</a:t>
            </a:fld>
            <a:endParaRPr lang="en-US"/>
          </a:p>
        </p:txBody>
      </p:sp>
    </p:spTree>
    <p:extLst>
      <p:ext uri="{BB962C8B-B14F-4D97-AF65-F5344CB8AC3E}">
        <p14:creationId xmlns:p14="http://schemas.microsoft.com/office/powerpoint/2010/main" val="205531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6</a:t>
            </a:fld>
            <a:endParaRPr lang="en-US"/>
          </a:p>
        </p:txBody>
      </p:sp>
    </p:spTree>
    <p:extLst>
      <p:ext uri="{BB962C8B-B14F-4D97-AF65-F5344CB8AC3E}">
        <p14:creationId xmlns:p14="http://schemas.microsoft.com/office/powerpoint/2010/main" val="15259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GV cho hs chọn từ. HS chọn vào từ nào thì GV nhấp vào từ đó. Nhấp đúng từ ‘lo lắng” thì nó sẽ di chuyển về chỗ trống. Sau đó enter là câu mẫu viết vở sẽ xuất hiện</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6ED8AF-EDFC-4279-88B8-5BA5CB67884C}" type="slidenum">
              <a:rPr lang="en-US" smtClean="0">
                <a:solidFill>
                  <a:srgbClr val="000000"/>
                </a:solidFill>
                <a:latin typeface="Calibri" panose="020F0502020204030204" pitchFamily="34" charset="0"/>
              </a:rPr>
              <a:pPr eaLnBrk="1" hangingPunct="1"/>
              <a:t>34</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5309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GV linh động tổ chức HĐ</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DD1E0C-3E70-41FE-8E59-436FAB8197F7}" type="slidenum">
              <a:rPr lang="en-US" smtClean="0">
                <a:solidFill>
                  <a:srgbClr val="000000"/>
                </a:solidFill>
                <a:latin typeface="Calibri" panose="020F0502020204030204" pitchFamily="34" charset="0"/>
              </a:rPr>
              <a:pPr eaLnBrk="1" hangingPunct="1"/>
              <a:t>35</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8596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GV có thể cho HS viết từ khó vào bảng con nếu HS còn nhầm lẫn nhiều và thường xuyên. GV tự linh động từ khó phù hợp với địa phương.</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096C94-2533-4380-B541-C66F826EB289}" type="slidenum">
              <a:rPr lang="en-US" smtClean="0">
                <a:solidFill>
                  <a:srgbClr val="000000"/>
                </a:solidFill>
                <a:latin typeface="Calibri" panose="020F0502020204030204" pitchFamily="34" charset="0"/>
              </a:rPr>
              <a:pPr eaLnBrk="1" hangingPunct="1"/>
              <a:t>36</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46074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GV linh động tổ chức hs. GV đọc kĩ SGV để hiểu được mục tiêu của hoạt động nhé</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982295-172E-4800-A423-D0B2780E700C}" type="slidenum">
              <a:rPr lang="en-US" smtClean="0">
                <a:solidFill>
                  <a:srgbClr val="000000"/>
                </a:solidFill>
                <a:latin typeface="Calibri" panose="020F0502020204030204" pitchFamily="34" charset="0"/>
              </a:rPr>
              <a:pPr eaLnBrk="1" hangingPunct="1"/>
              <a:t>38</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7977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7</a:t>
            </a:fld>
            <a:endParaRPr lang="en-US"/>
          </a:p>
        </p:txBody>
      </p:sp>
    </p:spTree>
    <p:extLst>
      <p:ext uri="{BB962C8B-B14F-4D97-AF65-F5344CB8AC3E}">
        <p14:creationId xmlns:p14="http://schemas.microsoft.com/office/powerpoint/2010/main" val="424598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8</a:t>
            </a:fld>
            <a:endParaRPr lang="en-US"/>
          </a:p>
        </p:txBody>
      </p:sp>
    </p:spTree>
    <p:extLst>
      <p:ext uri="{BB962C8B-B14F-4D97-AF65-F5344CB8AC3E}">
        <p14:creationId xmlns:p14="http://schemas.microsoft.com/office/powerpoint/2010/main" val="219368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9</a:t>
            </a:fld>
            <a:endParaRPr lang="en-US"/>
          </a:p>
        </p:txBody>
      </p:sp>
    </p:spTree>
    <p:extLst>
      <p:ext uri="{BB962C8B-B14F-4D97-AF65-F5344CB8AC3E}">
        <p14:creationId xmlns:p14="http://schemas.microsoft.com/office/powerpoint/2010/main" val="302759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t>- GV đọc mẫu – gọi HS đọc lại</a:t>
            </a:r>
            <a:endParaRPr lang="en-US"/>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6A1316A0-1EA7-40BB-B356-B110497CD787}" type="slidenum">
              <a:rPr lang="en-US" smtClean="0"/>
              <a:pPr defTabSz="912813" fontAlgn="base">
                <a:spcBef>
                  <a:spcPct val="0"/>
                </a:spcBef>
                <a:spcAft>
                  <a:spcPct val="0"/>
                </a:spcAft>
                <a:defRPr/>
              </a:pPr>
              <a:t>10</a:t>
            </a:fld>
            <a:endParaRPr lang="en-US"/>
          </a:p>
        </p:txBody>
      </p:sp>
    </p:spTree>
    <p:extLst>
      <p:ext uri="{BB962C8B-B14F-4D97-AF65-F5344CB8AC3E}">
        <p14:creationId xmlns:p14="http://schemas.microsoft.com/office/powerpoint/2010/main" val="8885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11</a:t>
            </a:fld>
            <a:endParaRPr lang="en-US"/>
          </a:p>
        </p:txBody>
      </p:sp>
    </p:spTree>
    <p:extLst>
      <p:ext uri="{BB962C8B-B14F-4D97-AF65-F5344CB8AC3E}">
        <p14:creationId xmlns:p14="http://schemas.microsoft.com/office/powerpoint/2010/main" val="49874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12</a:t>
            </a:fld>
            <a:endParaRPr lang="en-US"/>
          </a:p>
        </p:txBody>
      </p:sp>
    </p:spTree>
    <p:extLst>
      <p:ext uri="{BB962C8B-B14F-4D97-AF65-F5344CB8AC3E}">
        <p14:creationId xmlns:p14="http://schemas.microsoft.com/office/powerpoint/2010/main" val="392193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Tìm vần mới có trong bài</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EF843A74-52AC-481C-99CA-33A9999131F2}" type="slidenum">
              <a:rPr lang="en-US" smtClean="0"/>
              <a:pPr defTabSz="912813" fontAlgn="base">
                <a:spcBef>
                  <a:spcPct val="0"/>
                </a:spcBef>
                <a:spcAft>
                  <a:spcPct val="0"/>
                </a:spcAft>
                <a:defRPr/>
              </a:pPr>
              <a:t>13</a:t>
            </a:fld>
            <a:endParaRPr lang="en-US"/>
          </a:p>
        </p:txBody>
      </p:sp>
    </p:spTree>
    <p:extLst>
      <p:ext uri="{BB962C8B-B14F-4D97-AF65-F5344CB8AC3E}">
        <p14:creationId xmlns:p14="http://schemas.microsoft.com/office/powerpoint/2010/main" val="93079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2337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75399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774087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720000" y="552625"/>
            <a:ext cx="7560000" cy="1025400"/>
          </a:xfrm>
          <a:prstGeom prst="rect">
            <a:avLst/>
          </a:prstGeom>
        </p:spPr>
        <p:txBody>
          <a:bodyPr spcFirstLastPara="1">
            <a:noAutofit/>
          </a:bodyPr>
          <a:lstStyle>
            <a:lvl1pPr lvl="0" algn="ctr">
              <a:spcBef>
                <a:spcPts val="0"/>
              </a:spcBef>
              <a:spcAft>
                <a:spcPts val="0"/>
              </a:spcAft>
              <a:buSzPts val="2800"/>
              <a:buNone/>
              <a:defRPr sz="54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9735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15643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9021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779892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83912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76562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36208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02600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04042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EF851F-4C9B-4ED8-A706-7687066F5A2C}" type="datetimeFigureOut">
              <a:rPr lang="en-US" smtClean="0"/>
              <a:pPr/>
              <a:t>3/6/2026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1403393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28.png"/><Relationship Id="rId10" Type="http://schemas.openxmlformats.org/officeDocument/2006/relationships/image" Target="../media/image33.gif"/><Relationship Id="rId4" Type="http://schemas.openxmlformats.org/officeDocument/2006/relationships/image" Target="../media/image27.png"/><Relationship Id="rId9" Type="http://schemas.openxmlformats.org/officeDocument/2006/relationships/image" Target="../media/image32.gif"/></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ảnh hoa sen đẹp cho Powerpoint, máy tính, điện tho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84281" y="674306"/>
            <a:ext cx="8775439" cy="646115"/>
          </a:xfrm>
          <a:prstGeom prst="rect">
            <a:avLst/>
          </a:prstGeom>
          <a:noFill/>
        </p:spPr>
        <p:txBody>
          <a:bodyPr wrap="none" rtlCol="0">
            <a:prstTxWarp prst="textArchUp">
              <a:avLst/>
            </a:prstTxWarp>
            <a:spAutoFit/>
          </a:bodyPr>
          <a:lstStyle/>
          <a:p>
            <a:pPr algn="ctr" defTabSz="685800">
              <a:buClrTx/>
              <a:defRPr/>
            </a:pPr>
            <a:r>
              <a:rPr lang="en-US" sz="4500" kern="1200" dirty="0">
                <a:ln w="38100">
                  <a:solidFill>
                    <a:srgbClr val="9A5315">
                      <a:lumMod val="75000"/>
                    </a:srgbClr>
                  </a:solidFill>
                </a:ln>
                <a:solidFill>
                  <a:srgbClr val="FF0000"/>
                </a:solidFill>
                <a:effectLst>
                  <a:glow rad="101600">
                    <a:srgbClr val="DA6FDF">
                      <a:satMod val="175000"/>
                      <a:alpha val="40000"/>
                    </a:srgbClr>
                  </a:glow>
                </a:effectLst>
                <a:latin typeface="Times New Roman" panose="02020603050405020304" pitchFamily="18" charset="0"/>
                <a:ea typeface="AvantGarde" panose="00000400000000000000" pitchFamily="2" charset="0"/>
                <a:cs typeface="Times New Roman" panose="02020603050405020304" pitchFamily="18" charset="0"/>
              </a:rPr>
              <a:t>CHÀO ĐÓN QUÝ THẦY CÔ GIÁO ĐẾN DỰ GIỜ LỚP </a:t>
            </a:r>
            <a:r>
              <a:rPr lang="en-US" sz="4500" dirty="0">
                <a:ln w="38100">
                  <a:solidFill>
                    <a:srgbClr val="9A5315">
                      <a:lumMod val="75000"/>
                    </a:srgbClr>
                  </a:solidFill>
                </a:ln>
                <a:solidFill>
                  <a:srgbClr val="FF0000"/>
                </a:solidFill>
                <a:effectLst>
                  <a:glow rad="101600">
                    <a:srgbClr val="DA6FDF">
                      <a:satMod val="175000"/>
                      <a:alpha val="40000"/>
                    </a:srgbClr>
                  </a:glow>
                </a:effectLst>
                <a:latin typeface="Times New Roman" panose="02020603050405020304" pitchFamily="18" charset="0"/>
                <a:ea typeface="AvantGarde" panose="00000400000000000000" pitchFamily="2" charset="0"/>
                <a:cs typeface="Times New Roman" panose="02020603050405020304" pitchFamily="18" charset="0"/>
              </a:rPr>
              <a:t>1A</a:t>
            </a:r>
            <a:endParaRPr lang="en-US" sz="4500" kern="1200" dirty="0">
              <a:ln w="38100">
                <a:solidFill>
                  <a:srgbClr val="9A5315">
                    <a:lumMod val="75000"/>
                  </a:srgbClr>
                </a:solidFill>
              </a:ln>
              <a:solidFill>
                <a:srgbClr val="FF0000"/>
              </a:solidFill>
              <a:effectLst>
                <a:glow rad="101600">
                  <a:srgbClr val="DA6FDF">
                    <a:satMod val="175000"/>
                    <a:alpha val="40000"/>
                  </a:srgbClr>
                </a:glow>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Hộp Văn bản 4"/>
          <p:cNvSpPr txBox="1"/>
          <p:nvPr/>
        </p:nvSpPr>
        <p:spPr>
          <a:xfrm>
            <a:off x="2060339" y="1832836"/>
            <a:ext cx="5747792" cy="784830"/>
          </a:xfrm>
          <a:prstGeom prst="rect">
            <a:avLst/>
          </a:prstGeom>
          <a:noFill/>
          <a:ln>
            <a:noFill/>
          </a:ln>
        </p:spPr>
        <p:txBody>
          <a:bodyPr wrap="none" rtlCol="0">
            <a:spAutoFit/>
          </a:bodyPr>
          <a:lstStyle/>
          <a:p>
            <a:pPr defTabSz="685800">
              <a:buClrTx/>
              <a:defRPr/>
            </a:pPr>
            <a:r>
              <a:rPr lang="en-US" sz="4500" b="1" kern="1200" dirty="0">
                <a:ln w="28575">
                  <a:noFill/>
                </a:ln>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MÔN: TIẾNG VIỆT 1</a:t>
            </a:r>
          </a:p>
        </p:txBody>
      </p:sp>
      <p:sp>
        <p:nvSpPr>
          <p:cNvPr id="6" name="Hộp Văn bản 5"/>
          <p:cNvSpPr txBox="1"/>
          <p:nvPr/>
        </p:nvSpPr>
        <p:spPr>
          <a:xfrm>
            <a:off x="1214686" y="3222199"/>
            <a:ext cx="6513899" cy="553998"/>
          </a:xfrm>
          <a:prstGeom prst="rect">
            <a:avLst/>
          </a:prstGeom>
          <a:noFill/>
        </p:spPr>
        <p:txBody>
          <a:bodyPr wrap="none" rtlCol="0">
            <a:spAutoFit/>
          </a:bodyPr>
          <a:lstStyle/>
          <a:p>
            <a:pPr defTabSz="685800">
              <a:buClrTx/>
              <a:defRPr/>
            </a:pP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Giáo</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viên</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thực</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hiện</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Nguyễn</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dirty="0" err="1">
                <a:solidFill>
                  <a:srgbClr val="DA6FDF">
                    <a:lumMod val="50000"/>
                  </a:srgbClr>
                </a:solidFill>
                <a:latin typeface="Times New Roman" panose="02020603050405020304" pitchFamily="18" charset="0"/>
                <a:cs typeface="Times New Roman" panose="02020603050405020304" pitchFamily="18" charset="0"/>
              </a:rPr>
              <a:t>Thị</a:t>
            </a:r>
            <a:r>
              <a:rPr lang="en-US" sz="3000" b="1" kern="1200" dirty="0">
                <a:solidFill>
                  <a:srgbClr val="DA6FDF">
                    <a:lumMod val="50000"/>
                  </a:srgbClr>
                </a:solidFill>
                <a:latin typeface="Times New Roman" panose="02020603050405020304" pitchFamily="18" charset="0"/>
                <a:cs typeface="Times New Roman" panose="02020603050405020304" pitchFamily="18" charset="0"/>
              </a:rPr>
              <a:t> </a:t>
            </a:r>
            <a:r>
              <a:rPr lang="en-US" sz="3000" b="1" kern="1200">
                <a:solidFill>
                  <a:srgbClr val="DA6FDF">
                    <a:lumMod val="50000"/>
                  </a:srgbClr>
                </a:solidFill>
                <a:latin typeface="Times New Roman" panose="02020603050405020304" pitchFamily="18" charset="0"/>
                <a:cs typeface="Times New Roman" panose="02020603050405020304" pitchFamily="18" charset="0"/>
              </a:rPr>
              <a:t>Thúy</a:t>
            </a:r>
            <a:endParaRPr lang="en-US" sz="3000" b="1" kern="1200" dirty="0">
              <a:solidFill>
                <a:srgbClr val="DA6FDF">
                  <a:lumMod val="50000"/>
                </a:srgbClr>
              </a:solidFill>
              <a:latin typeface="Times New Roman" panose="02020603050405020304" pitchFamily="18" charset="0"/>
              <a:cs typeface="Times New Roman" panose="02020603050405020304" pitchFamily="18" charset="0"/>
            </a:endParaRPr>
          </a:p>
        </p:txBody>
      </p:sp>
      <p:sp>
        <p:nvSpPr>
          <p:cNvPr id="7" name="Hộp Văn bản 6"/>
          <p:cNvSpPr txBox="1"/>
          <p:nvPr/>
        </p:nvSpPr>
        <p:spPr>
          <a:xfrm>
            <a:off x="2349517" y="7210"/>
            <a:ext cx="3553922" cy="369332"/>
          </a:xfrm>
          <a:prstGeom prst="rect">
            <a:avLst/>
          </a:prstGeom>
          <a:noFill/>
          <a:ln>
            <a:solidFill>
              <a:srgbClr val="FFFF00"/>
            </a:solidFill>
          </a:ln>
        </p:spPr>
        <p:txBody>
          <a:bodyPr wrap="none" rtlCol="0">
            <a:spAutoFit/>
          </a:bodyPr>
          <a:lstStyle/>
          <a:p>
            <a:pPr defTabSz="685800">
              <a:buClrTx/>
              <a:defRPr/>
            </a:pPr>
            <a:r>
              <a:rPr lang="en-US" sz="1800" b="1" kern="1200" dirty="0">
                <a:ln>
                  <a:solidFill>
                    <a:srgbClr val="0000FF"/>
                  </a:solidFill>
                </a:ln>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TRƯỜNG TIỂU HỌC CẤP TIẾN</a:t>
            </a:r>
          </a:p>
        </p:txBody>
      </p:sp>
    </p:spTree>
    <p:extLst>
      <p:ext uri="{BB962C8B-B14F-4D97-AF65-F5344CB8AC3E}">
        <p14:creationId xmlns:p14="http://schemas.microsoft.com/office/powerpoint/2010/main" val="79442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3175" y="163830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cầm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thức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ăn</a:t>
            </a:r>
            <a:r>
              <a:rPr lang="en-US" sz="2800" dirty="0">
                <a:latin typeface="Arial-Rounded" pitchFamily="34" charset="0"/>
                <a:ea typeface="Arial-Rounded" pitchFamily="34" charset="0"/>
                <a:cs typeface="Arial-Rounded" pitchFamily="34" charset="0"/>
              </a:rPr>
              <a:t>, vi </a:t>
            </a:r>
            <a:r>
              <a:rPr lang="en-US" sz="2800" dirty="0" err="1">
                <a:latin typeface="Arial-Rounded" pitchFamily="34" charset="0"/>
                <a:ea typeface="Arial-Rounded" pitchFamily="34" charset="0"/>
                <a:cs typeface="Arial-Rounded" pitchFamily="34" charset="0"/>
              </a:rPr>
              <a:t>trùng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từ</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theo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thức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ăn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cơ</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thể</a:t>
            </a:r>
            <a:r>
              <a:rPr lang="en-US" sz="2800" dirty="0">
                <a:latin typeface="Arial-Rounded" pitchFamily="34" charset="0"/>
                <a:ea typeface="Arial-Rounded" pitchFamily="34" charset="0"/>
                <a:cs typeface="Arial-Rounded" pitchFamily="34" charset="0"/>
              </a:rPr>
              <a:t>.</a:t>
            </a:r>
          </a:p>
        </p:txBody>
      </p:sp>
      <p:sp>
        <p:nvSpPr>
          <p:cNvPr id="53" name="TextBox 52"/>
          <p:cNvSpPr txBox="1">
            <a:spLocks noChangeArrowheads="1"/>
          </p:cNvSpPr>
          <p:nvPr/>
        </p:nvSpPr>
        <p:spPr bwMode="auto">
          <a:xfrm>
            <a:off x="3175" y="289560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dirty="0" err="1">
                <a:latin typeface="Arial-Rounded" pitchFamily="34" charset="0"/>
                <a:ea typeface="Arial-Rounded" pitchFamily="34" charset="0"/>
                <a:cs typeface="Arial-Rounded" pitchFamily="34" charset="0"/>
              </a:rPr>
              <a:t>Để</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phòng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bệnh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chúng</a:t>
            </a:r>
            <a:r>
              <a:rPr lang="en-US" sz="2800" dirty="0">
                <a:latin typeface="Arial-Rounded" pitchFamily="34" charset="0"/>
                <a:ea typeface="Arial-Rounded" pitchFamily="34" charset="0"/>
                <a:cs typeface="Arial-Rounded" pitchFamily="34" charset="0"/>
              </a:rPr>
              <a:t> ta </a:t>
            </a:r>
            <a:r>
              <a:rPr lang="en-US" sz="2800" dirty="0" err="1">
                <a:latin typeface="Arial-Rounded" pitchFamily="34" charset="0"/>
                <a:ea typeface="Arial-Rounded" pitchFamily="34" charset="0"/>
                <a:cs typeface="Arial-Rounded" pitchFamily="34" charset="0"/>
              </a:rPr>
              <a:t>phải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rửa</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trước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ăn</a:t>
            </a:r>
            <a:r>
              <a:rPr lang="en-US" sz="2800" dirty="0">
                <a:latin typeface="Arial-Rounded" pitchFamily="34" charset="0"/>
                <a:ea typeface="Arial-Rounded" pitchFamily="34" charset="0"/>
                <a:cs typeface="Arial-Rounded" pitchFamily="34" charset="0"/>
              </a:rPr>
              <a:t>.</a:t>
            </a:r>
          </a:p>
        </p:txBody>
      </p:sp>
      <p:cxnSp>
        <p:nvCxnSpPr>
          <p:cNvPr id="22" name="Straight Connector 21"/>
          <p:cNvCxnSpPr/>
          <p:nvPr/>
        </p:nvCxnSpPr>
        <p:spPr>
          <a:xfrm flipH="1">
            <a:off x="3221038" y="1681163"/>
            <a:ext cx="38100" cy="42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a:grpSpLocks/>
          </p:cNvGrpSpPr>
          <p:nvPr/>
        </p:nvGrpSpPr>
        <p:grpSpPr bwMode="auto">
          <a:xfrm>
            <a:off x="723900" y="2093913"/>
            <a:ext cx="127000" cy="425450"/>
            <a:chOff x="1524000" y="2410731"/>
            <a:chExt cx="107372" cy="425225"/>
          </a:xfrm>
        </p:grpSpPr>
        <p:cxnSp>
          <p:nvCxnSpPr>
            <p:cNvPr id="25" name="Straight Connector 24"/>
            <p:cNvCxnSpPr/>
            <p:nvPr/>
          </p:nvCxnSpPr>
          <p:spPr>
            <a:xfrm flipH="1">
              <a:off x="1524000"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593792"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H="1">
            <a:off x="2990850" y="2951163"/>
            <a:ext cx="38100" cy="42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 49"/>
          <p:cNvGrpSpPr>
            <a:grpSpLocks/>
          </p:cNvGrpSpPr>
          <p:nvPr/>
        </p:nvGrpSpPr>
        <p:grpSpPr bwMode="auto">
          <a:xfrm>
            <a:off x="8191500" y="2932113"/>
            <a:ext cx="115888" cy="425450"/>
            <a:chOff x="2225388" y="3725155"/>
            <a:chExt cx="98712" cy="425225"/>
          </a:xfrm>
        </p:grpSpPr>
        <p:cxnSp>
          <p:nvCxnSpPr>
            <p:cNvPr id="51" name="Straight Connector 50"/>
            <p:cNvCxnSpPr/>
            <p:nvPr/>
          </p:nvCxnSpPr>
          <p:spPr>
            <a:xfrm flipH="1">
              <a:off x="222538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28623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H="1">
            <a:off x="4384675" y="2952750"/>
            <a:ext cx="38100" cy="42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647950" y="273050"/>
            <a:ext cx="3848100" cy="584200"/>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3200" b="1" dirty="0">
                <a:solidFill>
                  <a:schemeClr val="tx1"/>
                </a:solidFill>
                <a:latin typeface="Arial-Rounded" pitchFamily="34" charset="0"/>
                <a:cs typeface="Arial-Rounded" pitchFamily="34" charset="0"/>
              </a:rPr>
              <a:t>LUYỆN ĐỌC CÂU DÀI</a:t>
            </a:r>
            <a:endParaRPr lang="en-US" sz="3200" b="1" dirty="0">
              <a:solidFill>
                <a:schemeClr val="tx1"/>
              </a:solidFill>
              <a:latin typeface="Arial-Rounded" pitchFamily="34" charset="0"/>
              <a:cs typeface="Arial-Rounded" pitchFamily="34" charset="0"/>
            </a:endParaRPr>
          </a:p>
        </p:txBody>
      </p:sp>
      <p:cxnSp>
        <p:nvCxnSpPr>
          <p:cNvPr id="15" name="Straight Connector 14"/>
          <p:cNvCxnSpPr/>
          <p:nvPr/>
        </p:nvCxnSpPr>
        <p:spPr>
          <a:xfrm flipH="1">
            <a:off x="5429250" y="1681163"/>
            <a:ext cx="38100" cy="42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229350" y="2935288"/>
            <a:ext cx="38100" cy="425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47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nodeType="afterGroup">
                            <p:stCondLst>
                              <p:cond delay="1500"/>
                            </p:stCondLst>
                            <p:childTnLst>
                              <p:par>
                                <p:cTn id="40" presetID="10" presetClass="entr" presetSubtype="0"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loud 21"/>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 NỐI TIẾP CÂU LẦN 2</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382291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20638" y="4645025"/>
            <a:ext cx="6380162" cy="460375"/>
          </a:xfrm>
          <a:prstGeom prst="rect">
            <a:avLst/>
          </a:prstGeom>
          <a:noFill/>
          <a:ln w="19050">
            <a:solidFill>
              <a:srgbClr val="0070C0"/>
            </a:solidFill>
            <a:miter lim="800000"/>
            <a:headEnd/>
            <a:tailEnd/>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400" b="1" dirty="0" err="1">
                <a:solidFill>
                  <a:srgbClr val="000000"/>
                </a:solidFill>
                <a:latin typeface="Arial-Rounded" pitchFamily="34" charset="0"/>
                <a:cs typeface="Arial-Rounded" pitchFamily="34" charset="0"/>
              </a:rPr>
              <a:t>Bài</a:t>
            </a:r>
            <a:r>
              <a:rPr lang="en-US" sz="2400" b="1" dirty="0">
                <a:solidFill>
                  <a:srgbClr val="000000"/>
                </a:solidFill>
                <a:latin typeface="Arial-Rounded" pitchFamily="34" charset="0"/>
                <a:cs typeface="Arial-Rounded" pitchFamily="34" charset="0"/>
              </a:rPr>
              <a:t> </a:t>
            </a:r>
            <a:r>
              <a:rPr lang="en-US" sz="2400" b="1" dirty="0" err="1">
                <a:solidFill>
                  <a:srgbClr val="000000"/>
                </a:solidFill>
                <a:latin typeface="Arial-Rounded" pitchFamily="34" charset="0"/>
                <a:cs typeface="Arial-Rounded" pitchFamily="34" charset="0"/>
              </a:rPr>
              <a:t>tập</a:t>
            </a:r>
            <a:r>
              <a:rPr lang="en-US" sz="2400" b="1" dirty="0">
                <a:solidFill>
                  <a:srgbClr val="000000"/>
                </a:solidFill>
                <a:latin typeface="Arial-Rounded" pitchFamily="34" charset="0"/>
                <a:cs typeface="Arial-Rounded" pitchFamily="34" charset="0"/>
              </a:rPr>
              <a:t> </a:t>
            </a:r>
            <a:r>
              <a:rPr lang="en-US" sz="2400" b="1" dirty="0" err="1">
                <a:solidFill>
                  <a:srgbClr val="000000"/>
                </a:solidFill>
                <a:latin typeface="Arial-Rounded" pitchFamily="34" charset="0"/>
                <a:cs typeface="Arial-Rounded" pitchFamily="34" charset="0"/>
              </a:rPr>
              <a:t>đọc</a:t>
            </a:r>
            <a:r>
              <a:rPr lang="en-US" sz="2400" b="1" dirty="0">
                <a:solidFill>
                  <a:srgbClr val="000000"/>
                </a:solidFill>
                <a:latin typeface="Arial-Rounded" pitchFamily="34" charset="0"/>
                <a:cs typeface="Arial-Rounded" pitchFamily="34" charset="0"/>
              </a:rPr>
              <a:t> </a:t>
            </a:r>
            <a:r>
              <a:rPr lang="en-US" sz="2400" b="1" dirty="0" err="1">
                <a:solidFill>
                  <a:srgbClr val="000000"/>
                </a:solidFill>
                <a:latin typeface="Arial-Rounded" pitchFamily="34" charset="0"/>
                <a:cs typeface="Arial-Rounded" pitchFamily="34" charset="0"/>
              </a:rPr>
              <a:t>có</a:t>
            </a:r>
            <a:r>
              <a:rPr lang="en-US" sz="2400" b="1" dirty="0">
                <a:solidFill>
                  <a:srgbClr val="000000"/>
                </a:solidFill>
                <a:latin typeface="Arial-Rounded" pitchFamily="34" charset="0"/>
                <a:cs typeface="Arial-Rounded" pitchFamily="34" charset="0"/>
              </a:rPr>
              <a:t> </a:t>
            </a:r>
            <a:r>
              <a:rPr lang="en-US" sz="2400" b="1" dirty="0" err="1">
                <a:solidFill>
                  <a:srgbClr val="000000"/>
                </a:solidFill>
                <a:latin typeface="Arial-Rounded" pitchFamily="34" charset="0"/>
                <a:cs typeface="Arial-Rounded" pitchFamily="34" charset="0"/>
              </a:rPr>
              <a:t>mấy</a:t>
            </a:r>
            <a:r>
              <a:rPr lang="en-US" sz="2400" b="1" dirty="0">
                <a:solidFill>
                  <a:srgbClr val="000000"/>
                </a:solidFill>
                <a:latin typeface="Arial-Rounded" pitchFamily="34" charset="0"/>
                <a:cs typeface="Arial-Rounded" pitchFamily="34" charset="0"/>
              </a:rPr>
              <a:t> </a:t>
            </a:r>
            <a:r>
              <a:rPr lang="vi-VN" sz="2400" b="1" dirty="0">
                <a:solidFill>
                  <a:srgbClr val="000000"/>
                </a:solidFill>
                <a:latin typeface="Arial-Rounded" pitchFamily="34" charset="0"/>
                <a:cs typeface="Arial-Rounded" pitchFamily="34" charset="0"/>
              </a:rPr>
              <a:t>đoạn</a:t>
            </a:r>
            <a:r>
              <a:rPr lang="en-US" sz="2400" b="1" dirty="0">
                <a:solidFill>
                  <a:srgbClr val="000000"/>
                </a:solidFill>
                <a:latin typeface="Arial-Rounded" pitchFamily="34" charset="0"/>
                <a:cs typeface="Arial-Rounded" pitchFamily="34" charset="0"/>
              </a:rPr>
              <a:t>?</a:t>
            </a:r>
          </a:p>
        </p:txBody>
      </p: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0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 NỐI TIẾP ĐOẠN LẦN 1</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206614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952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a:solidFill>
                  <a:srgbClr val="FF0000"/>
                </a:solidFill>
                <a:latin typeface="Arial-Rounded" pitchFamily="34" charset="0"/>
                <a:ea typeface="Arial-Rounded" pitchFamily="34" charset="0"/>
                <a:cs typeface="Arial-Rounded" pitchFamily="34" charset="0"/>
              </a:rPr>
              <a:t>Vi </a:t>
            </a:r>
            <a:r>
              <a:rPr lang="en-US" sz="2800" b="1" dirty="0" err="1">
                <a:solidFill>
                  <a:srgbClr val="FF0000"/>
                </a:solidFill>
                <a:latin typeface="Arial-Rounded" pitchFamily="34" charset="0"/>
                <a:ea typeface="Arial-Rounded" pitchFamily="34" charset="0"/>
                <a:cs typeface="Arial-Rounded" pitchFamily="34" charset="0"/>
              </a:rPr>
              <a:t>trùng</a:t>
            </a:r>
            <a:r>
              <a:rPr lang="en-US" sz="2800" b="1" dirty="0">
                <a:solidFill>
                  <a:srgbClr val="FF0000"/>
                </a:solidFill>
                <a:latin typeface="Arial-Rounded" pitchFamily="34" charset="0"/>
                <a:ea typeface="Arial-Rounded" pitchFamily="34" charset="0"/>
                <a:cs typeface="Arial-Rounded" pitchFamily="34" charset="0"/>
              </a:rPr>
              <a:t> 	</a:t>
            </a:r>
          </a:p>
        </p:txBody>
      </p:sp>
      <p:sp>
        <p:nvSpPr>
          <p:cNvPr id="5" name="TextBox 4"/>
          <p:cNvSpPr txBox="1">
            <a:spLocks noChangeArrowheads="1"/>
          </p:cNvSpPr>
          <p:nvPr/>
        </p:nvSpPr>
        <p:spPr bwMode="auto">
          <a:xfrm>
            <a:off x="0" y="642938"/>
            <a:ext cx="91440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20000"/>
              </a:lnSpc>
            </a:pP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sinh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rất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nhỏ</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khả</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năng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gây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bệnh</a:t>
            </a:r>
            <a:endParaRPr lang="en-US" sz="2800" dirty="0">
              <a:latin typeface="Arial-Rounded" pitchFamily="34" charset="0"/>
              <a:ea typeface="Arial-Rounded" pitchFamily="34" charset="0"/>
              <a:cs typeface="Arial-Rounded" pitchFamily="34" charset="0"/>
            </a:endParaRPr>
          </a:p>
        </p:txBody>
      </p:sp>
      <p:pic>
        <p:nvPicPr>
          <p:cNvPr id="7"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264" y="1640568"/>
            <a:ext cx="3264471" cy="34893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1155131" y="1640568"/>
            <a:ext cx="3644133" cy="3483881"/>
          </a:xfrm>
          <a:prstGeom prst="rect">
            <a:avLst/>
          </a:prstGeom>
        </p:spPr>
      </p:pic>
    </p:spTree>
    <p:extLst>
      <p:ext uri="{BB962C8B-B14F-4D97-AF65-F5344CB8AC3E}">
        <p14:creationId xmlns:p14="http://schemas.microsoft.com/office/powerpoint/2010/main" val="24694655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952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Tiếp</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xúc</a:t>
            </a:r>
            <a:r>
              <a:rPr lang="en-US" sz="2800" b="1" dirty="0">
                <a:solidFill>
                  <a:srgbClr val="FF0000"/>
                </a:solidFill>
                <a:latin typeface="Arial-Rounded" pitchFamily="34" charset="0"/>
                <a:ea typeface="Arial-Rounded" pitchFamily="34" charset="0"/>
                <a:cs typeface="Arial-Rounded" pitchFamily="34" charset="0"/>
              </a:rPr>
              <a:t> 	</a:t>
            </a:r>
          </a:p>
        </p:txBody>
      </p:sp>
      <p:sp>
        <p:nvSpPr>
          <p:cNvPr id="5" name="TextBox 4"/>
          <p:cNvSpPr txBox="1">
            <a:spLocks noChangeArrowheads="1"/>
          </p:cNvSpPr>
          <p:nvPr/>
        </p:nvSpPr>
        <p:spPr bwMode="auto">
          <a:xfrm>
            <a:off x="0" y="642938"/>
            <a:ext cx="91440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20000"/>
              </a:lnSpc>
            </a:pP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chạm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nhau</a:t>
            </a:r>
            <a:endParaRPr lang="en-US" sz="2800" dirty="0">
              <a:latin typeface="Arial-Rounded" pitchFamily="34" charset="0"/>
              <a:ea typeface="Arial-Rounded" pitchFamily="34" charset="0"/>
              <a:cs typeface="Arial-Rounded" pitchFamily="34" charset="0"/>
            </a:endParaRPr>
          </a:p>
        </p:txBody>
      </p:sp>
      <p:sp>
        <p:nvSpPr>
          <p:cNvPr id="6" name="TextBox 5"/>
          <p:cNvSpPr txBox="1">
            <a:spLocks noChangeArrowheads="1"/>
          </p:cNvSpPr>
          <p:nvPr/>
        </p:nvSpPr>
        <p:spPr bwMode="auto">
          <a:xfrm>
            <a:off x="31750" y="142716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Mắc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bệnh</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9" name="TextBox 8"/>
          <p:cNvSpPr txBox="1">
            <a:spLocks noChangeArrowheads="1"/>
          </p:cNvSpPr>
          <p:nvPr/>
        </p:nvSpPr>
        <p:spPr bwMode="auto">
          <a:xfrm>
            <a:off x="31750" y="19748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bị</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bệnh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đó</a:t>
            </a:r>
            <a:endParaRPr lang="en-US" sz="2800" dirty="0">
              <a:latin typeface="Arial-Rounded" pitchFamily="34" charset="0"/>
              <a:ea typeface="Arial-Rounded" pitchFamily="34" charset="0"/>
              <a:cs typeface="Arial-Rounded" pitchFamily="34" charset="0"/>
            </a:endParaRPr>
          </a:p>
        </p:txBody>
      </p:sp>
      <p:sp>
        <p:nvSpPr>
          <p:cNvPr id="10" name="TextBox 9"/>
          <p:cNvSpPr txBox="1">
            <a:spLocks noChangeArrowheads="1"/>
          </p:cNvSpPr>
          <p:nvPr/>
        </p:nvSpPr>
        <p:spPr bwMode="auto">
          <a:xfrm>
            <a:off x="12700" y="28178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Phòng</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bệnh</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11" name="TextBox 10"/>
          <p:cNvSpPr txBox="1">
            <a:spLocks noChangeArrowheads="1"/>
          </p:cNvSpPr>
          <p:nvPr/>
        </p:nvSpPr>
        <p:spPr bwMode="auto">
          <a:xfrm>
            <a:off x="12700" y="33655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ngăn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ngừa</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để</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không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bị</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bệnh</a:t>
            </a:r>
            <a:endParaRPr lang="en-US" sz="28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450309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 NỐI TIẾP ĐOẠN LẦN 2</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18310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 THEO NHÓM</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18310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THI ĐỌC THEO NHÓM</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1040370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00450" y="28384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58150" y="3810000"/>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a:t>
            </a:r>
          </a:p>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TOÀN BÀI</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314717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
          <p:cNvGrpSpPr>
            <a:grpSpLocks/>
          </p:cNvGrpSpPr>
          <p:nvPr/>
        </p:nvGrpSpPr>
        <p:grpSpPr bwMode="auto">
          <a:xfrm>
            <a:off x="4763" y="0"/>
            <a:ext cx="9139237" cy="5143500"/>
            <a:chOff x="4763" y="0"/>
            <a:chExt cx="9139237" cy="5143500"/>
          </a:xfrm>
        </p:grpSpPr>
        <p:pic>
          <p:nvPicPr>
            <p:cNvPr id="4099" name="Picture 2" descr="C:\Users\Admin\Desktop\hinh-nen-powerpoint-ngo-nghin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8"/>
            <p:cNvSpPr txBox="1"/>
            <p:nvPr/>
          </p:nvSpPr>
          <p:spPr>
            <a:xfrm>
              <a:off x="2362200" y="1609725"/>
              <a:ext cx="5108575" cy="1354138"/>
            </a:xfrm>
            <a:prstGeom prst="rect">
              <a:avLst/>
            </a:prstGeom>
            <a:noFill/>
          </p:spPr>
          <p:txBody>
            <a:bodyPr lIns="0" tIns="0" rIns="0" bIns="0">
              <a:spAutoFit/>
            </a:bodyPr>
            <a:lstStyle>
              <a:lvl1pPr defTabSz="685800" eaLnBrk="0" hangingPunct="0">
                <a:defRPr sz="1400">
                  <a:solidFill>
                    <a:srgbClr val="000000"/>
                  </a:solidFill>
                  <a:latin typeface="Arial" pitchFamily="34" charset="0"/>
                  <a:cs typeface="Arial" pitchFamily="34" charset="0"/>
                  <a:sym typeface="Arial" pitchFamily="34" charset="0"/>
                </a:defRPr>
              </a:lvl1pPr>
              <a:lvl2pPr marL="742950" indent="-285750" defTabSz="685800" eaLnBrk="0" hangingPunct="0">
                <a:defRPr sz="1400">
                  <a:solidFill>
                    <a:srgbClr val="000000"/>
                  </a:solidFill>
                  <a:latin typeface="Arial" pitchFamily="34" charset="0"/>
                  <a:cs typeface="Arial" pitchFamily="34" charset="0"/>
                  <a:sym typeface="Arial" pitchFamily="34" charset="0"/>
                </a:defRPr>
              </a:lvl2pPr>
              <a:lvl3pPr marL="1143000" indent="-228600" defTabSz="685800" eaLnBrk="0" hangingPunct="0">
                <a:defRPr sz="1400">
                  <a:solidFill>
                    <a:srgbClr val="000000"/>
                  </a:solidFill>
                  <a:latin typeface="Arial" pitchFamily="34" charset="0"/>
                  <a:cs typeface="Arial" pitchFamily="34" charset="0"/>
                  <a:sym typeface="Arial" pitchFamily="34" charset="0"/>
                </a:defRPr>
              </a:lvl3pPr>
              <a:lvl4pPr marL="1600200" indent="-228600" defTabSz="685800" eaLnBrk="0" hangingPunct="0">
                <a:defRPr sz="1400">
                  <a:solidFill>
                    <a:srgbClr val="000000"/>
                  </a:solidFill>
                  <a:latin typeface="Arial" pitchFamily="34" charset="0"/>
                  <a:cs typeface="Arial" pitchFamily="34" charset="0"/>
                  <a:sym typeface="Arial" pitchFamily="34" charset="0"/>
                </a:defRPr>
              </a:lvl4pPr>
              <a:lvl5pPr marL="2057400" indent="-228600" defTabSz="685800" eaLnBrk="0" hangingPunct="0">
                <a:defRPr sz="1400">
                  <a:solidFill>
                    <a:srgbClr val="000000"/>
                  </a:solidFill>
                  <a:latin typeface="Arial" pitchFamily="34" charset="0"/>
                  <a:cs typeface="Arial" pitchFamily="34" charset="0"/>
                  <a:sym typeface="Arial" pitchFamily="34" charset="0"/>
                </a:defRPr>
              </a:lvl5pPr>
              <a:lvl6pPr marL="25146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spcBef>
                  <a:spcPts val="0"/>
                </a:spcBef>
                <a:spcAft>
                  <a:spcPts val="0"/>
                </a:spcAft>
                <a:buClr>
                  <a:srgbClr val="000000"/>
                </a:buClr>
                <a:defRPr/>
              </a:pPr>
              <a:r>
                <a:rPr lang="en-US" altLang="zh-CN" sz="8800" b="1" dirty="0">
                  <a:solidFill>
                    <a:srgbClr val="7030A0"/>
                  </a:solidFill>
                  <a:latin typeface="Arial-Rounded" pitchFamily="34" charset="0"/>
                  <a:cs typeface="Arial-Rounded" pitchFamily="34" charset="0"/>
                </a:rPr>
                <a:t> </a:t>
              </a:r>
              <a:r>
                <a:rPr lang="en-US" altLang="zh-CN" sz="8800" b="1" dirty="0" err="1">
                  <a:solidFill>
                    <a:srgbClr val="7030A0"/>
                  </a:solidFill>
                  <a:effectLst>
                    <a:outerShdw blurRad="38100" dist="38100" dir="2700000" algn="tl">
                      <a:srgbClr val="C0C0C0"/>
                    </a:outerShdw>
                  </a:effectLst>
                  <a:latin typeface="Arial-Rounded" pitchFamily="34" charset="0"/>
                  <a:cs typeface="Arial-Rounded" pitchFamily="34" charset="0"/>
                </a:rPr>
                <a:t>Khởi</a:t>
              </a:r>
              <a:r>
                <a:rPr lang="en-US" altLang="zh-CN" sz="8800" b="1" dirty="0">
                  <a:solidFill>
                    <a:srgbClr val="7030A0"/>
                  </a:solidFill>
                  <a:effectLst>
                    <a:outerShdw blurRad="38100" dist="38100" dir="2700000" algn="tl">
                      <a:srgbClr val="C0C0C0"/>
                    </a:outerShdw>
                  </a:effectLst>
                  <a:latin typeface="Arial-Rounded" pitchFamily="34" charset="0"/>
                  <a:cs typeface="Arial-Rounded" pitchFamily="34" charset="0"/>
                </a:rPr>
                <a:t> </a:t>
              </a:r>
              <a:r>
                <a:rPr lang="en-US" altLang="zh-CN" sz="8800" b="1" dirty="0" err="1">
                  <a:solidFill>
                    <a:srgbClr val="7030A0"/>
                  </a:solidFill>
                  <a:effectLst>
                    <a:outerShdw blurRad="38100" dist="38100" dir="2700000" algn="tl">
                      <a:srgbClr val="C0C0C0"/>
                    </a:outerShdw>
                  </a:effectLst>
                  <a:latin typeface="Arial-Rounded" pitchFamily="34" charset="0"/>
                  <a:cs typeface="Arial-Rounded" pitchFamily="34" charset="0"/>
                </a:rPr>
                <a:t>động</a:t>
              </a:r>
              <a:endParaRPr lang="en-US" altLang="zh-CN" sz="8800" b="1" dirty="0">
                <a:solidFill>
                  <a:srgbClr val="7030A0"/>
                </a:solidFill>
                <a:effectLst>
                  <a:outerShdw blurRad="38100" dist="38100" dir="2700000" algn="tl">
                    <a:srgbClr val="C0C0C0"/>
                  </a:outerShdw>
                </a:effectLst>
                <a:latin typeface="Arial-Rounded" pitchFamily="34" charset="0"/>
                <a:cs typeface="Arial-Rounded" pitchFamily="34" charset="0"/>
              </a:endParaRPr>
            </a:p>
          </p:txBody>
        </p:sp>
      </p:grpSp>
    </p:spTree>
    <p:extLst>
      <p:ext uri="{BB962C8B-B14F-4D97-AF65-F5344CB8AC3E}">
        <p14:creationId xmlns:p14="http://schemas.microsoft.com/office/powerpoint/2010/main" val="3751252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hanhtrangso.nxbgd.vn] Đọc_ Rửa tay trước khi ăn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4324350"/>
            <a:ext cx="609600" cy="609600"/>
          </a:xfrm>
          <a:prstGeom prst="rect">
            <a:avLst/>
          </a:prstGeom>
        </p:spPr>
      </p:pic>
    </p:spTree>
    <p:extLst>
      <p:ext uri="{BB962C8B-B14F-4D97-AF65-F5344CB8AC3E}">
        <p14:creationId xmlns:p14="http://schemas.microsoft.com/office/powerpoint/2010/main" val="189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p:cNvGrpSpPr>
          <p:nvPr/>
        </p:nvGrpSpPr>
        <p:grpSpPr bwMode="auto">
          <a:xfrm>
            <a:off x="0" y="0"/>
            <a:ext cx="9144000" cy="5143500"/>
            <a:chOff x="0" y="0"/>
            <a:chExt cx="9144000" cy="5143499"/>
          </a:xfrm>
        </p:grpSpPr>
        <p:pic>
          <p:nvPicPr>
            <p:cNvPr id="23555" name="Picture 2" descr="C:\Users\Admin\Desktop\HÌNH NỀN PPT\23117c905bd3aea49990f9d744c6c7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8"/>
            <p:cNvSpPr txBox="1"/>
            <p:nvPr/>
          </p:nvSpPr>
          <p:spPr>
            <a:xfrm>
              <a:off x="1749425" y="1757363"/>
              <a:ext cx="5676900" cy="1538287"/>
            </a:xfrm>
            <a:prstGeom prst="rect">
              <a:avLst/>
            </a:prstGeom>
            <a:solidFill>
              <a:srgbClr val="FFFFFF"/>
            </a:solidFill>
          </p:spPr>
          <p:txBody>
            <a:bodyPr lIns="0" tIns="0" rIns="0" bIns="0">
              <a:spAutoFit/>
            </a:bodyPr>
            <a:lstStyle>
              <a:defPPr>
                <a:defRPr lang="zh-CN"/>
              </a:defPPr>
              <a:lvl1pPr>
                <a:defRPr sz="2800" b="1">
                  <a:solidFill>
                    <a:srgbClr val="54534D"/>
                  </a:solidFill>
                  <a:ea typeface="华康雅宋体W9" panose="02020909000000000000" pitchFamily="49" charset="-122"/>
                  <a:cs typeface="+mn-ea"/>
                </a:defRPr>
              </a:lvl1pPr>
            </a:lstStyle>
            <a:p>
              <a:pPr algn="ctr" defTabSz="686669" fontAlgn="auto">
                <a:spcBef>
                  <a:spcPts val="0"/>
                </a:spcBef>
                <a:spcAft>
                  <a:spcPts val="0"/>
                </a:spcAft>
                <a:buClr>
                  <a:srgbClr val="000000"/>
                </a:buClr>
                <a:defRPr/>
              </a:pPr>
              <a:r>
                <a:rPr lang="en-US" altLang="zh-CN" sz="10000" kern="0" dirty="0">
                  <a:solidFill>
                    <a:srgbClr val="7030A0"/>
                  </a:solidFill>
                  <a:latin typeface="Arial-Rounded" pitchFamily="34" charset="0"/>
                  <a:ea typeface="Arial-Rounded" pitchFamily="34" charset="0"/>
                  <a:cs typeface="Arial-Rounded" pitchFamily="34" charset="0"/>
                  <a:sym typeface="+mn-lt"/>
                </a:rPr>
                <a:t> </a:t>
              </a:r>
              <a:r>
                <a:rPr lang="en-US" altLang="zh-CN" sz="10000" kern="0" dirty="0" err="1">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Thư</a:t>
              </a:r>
              <a:r>
                <a:rPr lang="en-US" altLang="zh-CN" sz="10000" kern="0"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 </a:t>
              </a:r>
              <a:r>
                <a:rPr lang="en-US" altLang="zh-CN" sz="10000" kern="0" dirty="0" err="1">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rPr>
                <a:t>giãn</a:t>
              </a:r>
              <a:endParaRPr lang="en-US" altLang="zh-CN" sz="10000" kern="0"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sym typeface="+mn-lt"/>
              </a:endParaRPr>
            </a:p>
          </p:txBody>
        </p:sp>
      </p:grpSp>
    </p:spTree>
    <p:extLst>
      <p:ext uri="{BB962C8B-B14F-4D97-AF65-F5344CB8AC3E}">
        <p14:creationId xmlns:p14="http://schemas.microsoft.com/office/powerpoint/2010/main" val="224080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734688" y="3685598"/>
            <a:ext cx="1674624" cy="1434474"/>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98949"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19"/>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342" y="2119844"/>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1"/>
          <p:cNvGrpSpPr>
            <a:grpSpLocks/>
          </p:cNvGrpSpPr>
          <p:nvPr/>
        </p:nvGrpSpPr>
        <p:grpSpPr bwMode="auto">
          <a:xfrm>
            <a:off x="1257300" y="2178050"/>
            <a:ext cx="7581900" cy="1612900"/>
            <a:chOff x="9566064" y="964372"/>
            <a:chExt cx="5446164" cy="698253"/>
          </a:xfrm>
        </p:grpSpPr>
        <p:sp>
          <p:nvSpPr>
            <p:cNvPr id="24" name="Rectangle 10"/>
            <p:cNvSpPr/>
            <p:nvPr/>
          </p:nvSpPr>
          <p:spPr>
            <a:xfrm rot="416356">
              <a:off x="13065704" y="966434"/>
              <a:ext cx="1946524" cy="6961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sp>
          <p:nvSpPr>
            <p:cNvPr id="28" name="Rectangle 10"/>
            <p:cNvSpPr/>
            <p:nvPr/>
          </p:nvSpPr>
          <p:spPr>
            <a:xfrm>
              <a:off x="9566064" y="964372"/>
              <a:ext cx="5333273" cy="64739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sp>
          <p:nvSpPr>
            <p:cNvPr id="29" name="Rectangle 10"/>
            <p:cNvSpPr/>
            <p:nvPr/>
          </p:nvSpPr>
          <p:spPr>
            <a:xfrm>
              <a:off x="9617379" y="1022102"/>
              <a:ext cx="5049333" cy="54362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grpSp>
      <p:grpSp>
        <p:nvGrpSpPr>
          <p:cNvPr id="30" name="Group 9"/>
          <p:cNvGrpSpPr>
            <a:grpSpLocks/>
          </p:cNvGrpSpPr>
          <p:nvPr/>
        </p:nvGrpSpPr>
        <p:grpSpPr bwMode="auto">
          <a:xfrm>
            <a:off x="234950" y="2041525"/>
            <a:ext cx="1670050" cy="1722438"/>
            <a:chOff x="1212273" y="1084984"/>
            <a:chExt cx="992332" cy="992332"/>
          </a:xfrm>
          <a:solidFill>
            <a:srgbClr val="A521AF"/>
          </a:solidFill>
        </p:grpSpPr>
        <p:sp>
          <p:nvSpPr>
            <p:cNvPr id="31" name="Oval 30"/>
            <p:cNvSpPr/>
            <p:nvPr/>
          </p:nvSpPr>
          <p:spPr>
            <a:xfrm>
              <a:off x="1212273" y="1084984"/>
              <a:ext cx="992332" cy="992332"/>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fontAlgn="auto">
                <a:spcBef>
                  <a:spcPts val="0"/>
                </a:spcBef>
                <a:spcAft>
                  <a:spcPts val="0"/>
                </a:spcAft>
                <a:defRPr/>
              </a:pPr>
              <a:endParaRPr lang="en-US"/>
            </a:p>
          </p:txBody>
        </p:sp>
        <p:sp>
          <p:nvSpPr>
            <p:cNvPr id="33" name="Oval 32"/>
            <p:cNvSpPr/>
            <p:nvPr/>
          </p:nvSpPr>
          <p:spPr>
            <a:xfrm>
              <a:off x="1253488" y="1096097"/>
              <a:ext cx="914657" cy="912946"/>
            </a:xfrm>
            <a:prstGeom prst="ellipse">
              <a:avLst/>
            </a:prstGeom>
            <a:solidFill>
              <a:srgbClr val="00B0F0"/>
            </a:solidFill>
            <a:ln>
              <a:solidFill>
                <a:schemeClr val="bg1">
                  <a:lumMod val="6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fontAlgn="auto">
                <a:spcBef>
                  <a:spcPts val="0"/>
                </a:spcBef>
                <a:spcAft>
                  <a:spcPts val="0"/>
                </a:spcAft>
                <a:defRPr/>
              </a:pPr>
              <a:endParaRPr lang="en-US"/>
            </a:p>
          </p:txBody>
        </p:sp>
      </p:grpSp>
      <p:sp>
        <p:nvSpPr>
          <p:cNvPr id="34" name="TextBox 32"/>
          <p:cNvSpPr txBox="1">
            <a:spLocks noChangeArrowheads="1"/>
          </p:cNvSpPr>
          <p:nvPr/>
        </p:nvSpPr>
        <p:spPr bwMode="auto">
          <a:xfrm>
            <a:off x="536575" y="2266950"/>
            <a:ext cx="1063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3600" b="1" dirty="0" err="1">
                <a:solidFill>
                  <a:schemeClr val="bg1"/>
                </a:solidFill>
                <a:latin typeface="Arial-Rounded" pitchFamily="34" charset="0"/>
                <a:ea typeface="Arial-Rounded" pitchFamily="34" charset="0"/>
                <a:cs typeface="Arial-Rounded" pitchFamily="34" charset="0"/>
              </a:rPr>
              <a:t>Bài</a:t>
            </a:r>
            <a:endParaRPr lang="en-US" sz="3600" b="1" dirty="0">
              <a:solidFill>
                <a:schemeClr val="bg1"/>
              </a:solidFill>
              <a:latin typeface="Arial-Rounded" pitchFamily="34" charset="0"/>
              <a:ea typeface="Arial-Rounded" pitchFamily="34" charset="0"/>
              <a:cs typeface="Arial-Rounded" pitchFamily="34" charset="0"/>
            </a:endParaRPr>
          </a:p>
          <a:p>
            <a:pPr algn="ctr" eaLnBrk="1" hangingPunct="1"/>
            <a:r>
              <a:rPr lang="vi-VN" sz="3600" b="1" dirty="0">
                <a:solidFill>
                  <a:schemeClr val="bg1"/>
                </a:solidFill>
                <a:latin typeface="Arial Rounded MT Bold" pitchFamily="34" charset="0"/>
                <a:ea typeface="Arial-Rounded" pitchFamily="34" charset="0"/>
                <a:cs typeface="Times New Roman" pitchFamily="18" charset="0"/>
              </a:rPr>
              <a:t>1</a:t>
            </a:r>
            <a:endParaRPr lang="en-US" sz="3600" b="1" dirty="0">
              <a:solidFill>
                <a:schemeClr val="bg1"/>
              </a:solidFill>
              <a:latin typeface="Arial Rounded MT Bold" pitchFamily="34" charset="0"/>
              <a:ea typeface="Arial-Rounded" pitchFamily="34" charset="0"/>
              <a:cs typeface="Arial-Rounded" pitchFamily="34" charset="0"/>
            </a:endParaRPr>
          </a:p>
        </p:txBody>
      </p:sp>
      <p:sp>
        <p:nvSpPr>
          <p:cNvPr id="35" name="TextBox 14"/>
          <p:cNvSpPr txBox="1">
            <a:spLocks noChangeArrowheads="1"/>
          </p:cNvSpPr>
          <p:nvPr/>
        </p:nvSpPr>
        <p:spPr bwMode="auto">
          <a:xfrm>
            <a:off x="1435100" y="2314575"/>
            <a:ext cx="6848475"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sz="3600" b="1" dirty="0">
                <a:solidFill>
                  <a:srgbClr val="0070C0"/>
                </a:solidFill>
                <a:latin typeface="Arial-Rounded" pitchFamily="34" charset="0"/>
                <a:ea typeface="Arial-Rounded" pitchFamily="34" charset="0"/>
                <a:cs typeface="Arial-Rounded" pitchFamily="34" charset="0"/>
              </a:rPr>
              <a:t>RỬA TAY TRƯỚC KHI ĂN</a:t>
            </a:r>
          </a:p>
          <a:p>
            <a:pPr algn="ctr" eaLnBrk="1" hangingPunct="1"/>
            <a:r>
              <a:rPr lang="vi-VN" sz="3600" b="1" dirty="0">
                <a:solidFill>
                  <a:srgbClr val="0070C0"/>
                </a:solidFill>
                <a:latin typeface="Arial-Rounded" pitchFamily="34" charset="0"/>
                <a:ea typeface="Arial-Rounded" pitchFamily="34" charset="0"/>
                <a:cs typeface="Arial-Rounded" pitchFamily="34" charset="0"/>
              </a:rPr>
              <a:t>(Tiết 2)</a:t>
            </a:r>
          </a:p>
        </p:txBody>
      </p:sp>
      <p:sp>
        <p:nvSpPr>
          <p:cNvPr id="36" name="TextBox 35"/>
          <p:cNvSpPr txBox="1">
            <a:spLocks noChangeArrowheads="1"/>
          </p:cNvSpPr>
          <p:nvPr/>
        </p:nvSpPr>
        <p:spPr bwMode="auto">
          <a:xfrm>
            <a:off x="5873750" y="4564063"/>
            <a:ext cx="3217863" cy="523875"/>
          </a:xfrm>
          <a:prstGeom prst="rect">
            <a:avLst/>
          </a:prstGeom>
          <a:noFill/>
          <a:ln w="28575">
            <a:solidFill>
              <a:srgbClr val="BF27CB"/>
            </a:solidFill>
            <a:miter lim="800000"/>
            <a:headEnd/>
            <a:tailEnd/>
          </a:ln>
          <a:extLst>
            <a:ext uri="{909E8E84-426E-40DD-AFC4-6F175D3DCCD1}">
              <a14:hiddenFill xmlns:a14="http://schemas.microsoft.com/office/drawing/2010/main">
                <a:solidFill>
                  <a:srgbClr val="FFFFFF"/>
                </a:solidFill>
              </a14:hiddenFill>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dirty="0">
                <a:solidFill>
                  <a:srgbClr val="7030A0"/>
                </a:solidFill>
                <a:latin typeface="Arial Rounded MT Bold" pitchFamily="34" charset="0"/>
                <a:cs typeface="Arial-Rounded" pitchFamily="34" charset="0"/>
              </a:rPr>
              <a:t>S</a:t>
            </a:r>
            <a:r>
              <a:rPr lang="vi-VN" sz="2800" b="1" dirty="0">
                <a:solidFill>
                  <a:srgbClr val="7030A0"/>
                </a:solidFill>
                <a:latin typeface="Arial-Rounded" pitchFamily="34" charset="0"/>
                <a:cs typeface="Arial-Rounded" pitchFamily="34" charset="0"/>
              </a:rPr>
              <a:t>ách Tiếng việt </a:t>
            </a:r>
            <a:r>
              <a:rPr lang="en-US" sz="2800" b="1" dirty="0">
                <a:solidFill>
                  <a:srgbClr val="7030A0"/>
                </a:solidFill>
                <a:latin typeface="Arial Rounded MT Bold" pitchFamily="34" charset="0"/>
                <a:cs typeface="Arial-Rounded" pitchFamily="34" charset="0"/>
              </a:rPr>
              <a:t>/</a:t>
            </a:r>
            <a:r>
              <a:rPr lang="vi-VN" sz="2800" b="1" dirty="0">
                <a:solidFill>
                  <a:srgbClr val="7030A0"/>
                </a:solidFill>
                <a:latin typeface="Arial Rounded MT Bold" pitchFamily="34" charset="0"/>
                <a:cs typeface="Arial-Rounded" pitchFamily="34" charset="0"/>
              </a:rPr>
              <a:t>65</a:t>
            </a:r>
            <a:endParaRPr lang="vi-VN" sz="2800" b="1" dirty="0">
              <a:solidFill>
                <a:srgbClr val="7030A0"/>
              </a:solidFill>
              <a:latin typeface="Arial-Rounded" pitchFamily="34" charset="0"/>
              <a:cs typeface="Arial-Rounded" pitchFamily="34" charset="0"/>
            </a:endParaRPr>
          </a:p>
        </p:txBody>
      </p:sp>
      <p:sp>
        <p:nvSpPr>
          <p:cNvPr id="37" name="TextBox 36"/>
          <p:cNvSpPr txBox="1"/>
          <p:nvPr/>
        </p:nvSpPr>
        <p:spPr>
          <a:xfrm>
            <a:off x="1905000" y="437713"/>
            <a:ext cx="7086600" cy="923245"/>
          </a:xfrm>
          <a:prstGeom prst="rect">
            <a:avLst/>
          </a:prstGeom>
          <a:noFill/>
        </p:spPr>
        <p:txBody>
          <a:bodyPr lIns="91354" tIns="45678" rIns="91354" bIns="45678">
            <a:spAutoFit/>
          </a:bodyPr>
          <a:lstStyle/>
          <a:p>
            <a:pPr algn="ctr" defTabSz="913545" fontAlgn="auto">
              <a:spcBef>
                <a:spcPts val="0"/>
              </a:spcBef>
              <a:spcAft>
                <a:spcPts val="0"/>
              </a:spcAft>
              <a:defRPr/>
            </a:pPr>
            <a:r>
              <a:rPr lang="vi-VN" sz="54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4433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wipe(left)">
                                      <p:cBhvr>
                                        <p:cTn id="7" dur="1000"/>
                                        <p:tgtEl>
                                          <p:spTgt spid="35">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3</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dirty="0">
                  <a:latin typeface="Arial-Rounded" pitchFamily="34" charset="0"/>
                  <a:cs typeface="Arial-Rounded" pitchFamily="34" charset="0"/>
                </a:rPr>
                <a:t>Trả lời câu hỏi</a:t>
              </a:r>
              <a:endParaRPr lang="en-US" sz="2400" b="1" dirty="0">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22" name="TextBox 21"/>
          <p:cNvSpPr txBox="1">
            <a:spLocks noChangeArrowheads="1"/>
          </p:cNvSpPr>
          <p:nvPr/>
        </p:nvSpPr>
        <p:spPr bwMode="auto">
          <a:xfrm>
            <a:off x="20638" y="4645025"/>
            <a:ext cx="6989762" cy="461665"/>
          </a:xfrm>
          <a:prstGeom prst="rect">
            <a:avLst/>
          </a:prstGeom>
          <a:no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400" dirty="0">
                <a:latin typeface="Arial-Rounded" pitchFamily="34" charset="0"/>
                <a:ea typeface="Arial-Rounded" pitchFamily="34" charset="0"/>
                <a:cs typeface="Arial-Rounded" pitchFamily="34" charset="0"/>
              </a:rPr>
              <a:t>Vi </a:t>
            </a:r>
            <a:r>
              <a:rPr lang="en-US" sz="2400" dirty="0" err="1">
                <a:latin typeface="Arial-Rounded" pitchFamily="34" charset="0"/>
                <a:ea typeface="Arial-Rounded" pitchFamily="34" charset="0"/>
                <a:cs typeface="Arial-Rounded" pitchFamily="34" charset="0"/>
              </a:rPr>
              <a:t>trùng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có</a:t>
            </a:r>
            <a:r>
              <a:rPr lang="en-US" sz="2400" dirty="0">
                <a:latin typeface="Arial-Rounded" pitchFamily="34" charset="0"/>
                <a:ea typeface="Arial-Rounded" pitchFamily="34" charset="0"/>
                <a:cs typeface="Arial-Rounded" pitchFamily="34" charset="0"/>
              </a:rPr>
              <a:t> ở </a:t>
            </a:r>
            <a:r>
              <a:rPr lang="en-US" sz="2400" dirty="0" err="1">
                <a:latin typeface="Arial-Rounded" pitchFamily="34" charset="0"/>
                <a:ea typeface="Arial-Rounded" pitchFamily="34" charset="0"/>
                <a:cs typeface="Arial-Rounded" pitchFamily="34" charset="0"/>
              </a:rPr>
              <a:t>đâu</a:t>
            </a:r>
            <a:r>
              <a:rPr lang="en-US" sz="2400" dirty="0">
                <a:latin typeface="Arial-Rounded" pitchFamily="34" charset="0"/>
                <a:ea typeface="Arial-Rounded" pitchFamily="34" charset="0"/>
                <a:cs typeface="Arial-Rounded" pitchFamily="34" charset="0"/>
              </a:rPr>
              <a:t>?</a:t>
            </a:r>
          </a:p>
        </p:txBody>
      </p:sp>
      <p:cxnSp>
        <p:nvCxnSpPr>
          <p:cNvPr id="23" name="Straight Connector 22"/>
          <p:cNvCxnSpPr>
            <a:cxnSpLocks/>
          </p:cNvCxnSpPr>
          <p:nvPr/>
        </p:nvCxnSpPr>
        <p:spPr>
          <a:xfrm>
            <a:off x="1036390" y="1276350"/>
            <a:ext cx="37642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p:cNvSpPr txBox="1">
            <a:spLocks noChangeArrowheads="1"/>
          </p:cNvSpPr>
          <p:nvPr/>
        </p:nvSpPr>
        <p:spPr bwMode="auto">
          <a:xfrm>
            <a:off x="20638" y="4643735"/>
            <a:ext cx="6989762" cy="461665"/>
          </a:xfrm>
          <a:prstGeom prst="rect">
            <a:avLst/>
          </a:prstGeom>
          <a:solidFill>
            <a:schemeClr val="bg1"/>
          </a:solid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algn="ctr" eaLnBrk="1" hangingPunct="1">
              <a:buFont typeface="Wingdings" pitchFamily="2" charset="2"/>
              <a:buChar char="Ø"/>
            </a:pPr>
            <a:r>
              <a:rPr lang="vi-VN" sz="2400" dirty="0">
                <a:solidFill>
                  <a:srgbClr val="000000"/>
                </a:solidFill>
                <a:latin typeface="Arial-Rounded" pitchFamily="34" charset="0"/>
                <a:ea typeface="Arial-Rounded" pitchFamily="34" charset="0"/>
                <a:cs typeface="Arial-Rounded" pitchFamily="34" charset="0"/>
              </a:rPr>
              <a:t>Vi trùng có ở khắp nơi.</a:t>
            </a:r>
            <a:endParaRPr lang="en-US" sz="2400" dirty="0">
              <a:solidFill>
                <a:srgbClr val="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943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3</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dirty="0">
                  <a:latin typeface="Arial-Rounded" pitchFamily="34" charset="0"/>
                  <a:cs typeface="Arial-Rounded" pitchFamily="34" charset="0"/>
                </a:rPr>
                <a:t>Trả lời câu hỏi</a:t>
              </a:r>
              <a:endParaRPr lang="en-US" sz="2400" b="1" dirty="0">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22" name="TextBox 21"/>
          <p:cNvSpPr txBox="1">
            <a:spLocks noChangeArrowheads="1"/>
          </p:cNvSpPr>
          <p:nvPr/>
        </p:nvSpPr>
        <p:spPr bwMode="auto">
          <a:xfrm>
            <a:off x="20638" y="4645025"/>
            <a:ext cx="6989762" cy="461665"/>
          </a:xfrm>
          <a:prstGeom prst="rect">
            <a:avLst/>
          </a:prstGeom>
          <a:no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sz="2400" dirty="0">
                <a:solidFill>
                  <a:srgbClr val="000000"/>
                </a:solidFill>
                <a:latin typeface="Arial-Rounded" pitchFamily="34" charset="0"/>
                <a:cs typeface="Arial-Rounded" pitchFamily="34" charset="0"/>
              </a:rPr>
              <a:t>a. Vi trùng đi vào cơ thể con người bằng cách nào?</a:t>
            </a:r>
            <a:endParaRPr lang="en-US" sz="2400" dirty="0">
              <a:solidFill>
                <a:srgbClr val="000000"/>
              </a:solidFill>
              <a:latin typeface="Arial-Rounded" pitchFamily="34" charset="0"/>
              <a:cs typeface="Arial-Rounded" pitchFamily="34" charset="0"/>
            </a:endParaRPr>
          </a:p>
        </p:txBody>
      </p:sp>
      <p:cxnSp>
        <p:nvCxnSpPr>
          <p:cNvPr id="23" name="Straight Connector 22"/>
          <p:cNvCxnSpPr>
            <a:cxnSpLocks/>
          </p:cNvCxnSpPr>
          <p:nvPr/>
        </p:nvCxnSpPr>
        <p:spPr>
          <a:xfrm>
            <a:off x="8794942" y="2228850"/>
            <a:ext cx="3158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a:cxnSpLocks/>
          </p:cNvCxnSpPr>
          <p:nvPr/>
        </p:nvCxnSpPr>
        <p:spPr>
          <a:xfrm>
            <a:off x="117051" y="2781300"/>
            <a:ext cx="65123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p:cNvSpPr txBox="1">
            <a:spLocks noChangeArrowheads="1"/>
          </p:cNvSpPr>
          <p:nvPr/>
        </p:nvSpPr>
        <p:spPr bwMode="auto">
          <a:xfrm>
            <a:off x="20638" y="4652665"/>
            <a:ext cx="6989762" cy="461665"/>
          </a:xfrm>
          <a:prstGeom prst="rect">
            <a:avLst/>
          </a:prstGeom>
          <a:solidFill>
            <a:schemeClr val="bg1"/>
          </a:solid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algn="ctr" eaLnBrk="1" hangingPunct="1">
              <a:buFont typeface="Wingdings" pitchFamily="2" charset="2"/>
              <a:buChar char="Ø"/>
            </a:pPr>
            <a:r>
              <a:rPr lang="vi-VN" sz="2400" dirty="0">
                <a:solidFill>
                  <a:srgbClr val="000000"/>
                </a:solidFill>
                <a:latin typeface="Arial-Rounded" pitchFamily="34" charset="0"/>
                <a:cs typeface="Arial-Rounded" pitchFamily="34" charset="0"/>
              </a:rPr>
              <a:t>Vi trùng đi vào cơ thể con người qua thức ăn.</a:t>
            </a:r>
            <a:endParaRPr lang="en-US" sz="2400" dirty="0">
              <a:solidFill>
                <a:srgbClr val="000000"/>
              </a:solidFill>
              <a:latin typeface="Arial-Rounded" pitchFamily="34" charset="0"/>
              <a:cs typeface="Arial-Rounded" pitchFamily="34" charset="0"/>
            </a:endParaRPr>
          </a:p>
        </p:txBody>
      </p:sp>
    </p:spTree>
    <p:extLst>
      <p:ext uri="{BB962C8B-B14F-4D97-AF65-F5344CB8AC3E}">
        <p14:creationId xmlns:p14="http://schemas.microsoft.com/office/powerpoint/2010/main" val="223454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9043"/>
            <a:ext cx="9144000" cy="284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968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3</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dirty="0">
                  <a:latin typeface="Arial-Rounded" pitchFamily="34" charset="0"/>
                  <a:cs typeface="Arial-Rounded" pitchFamily="34" charset="0"/>
                </a:rPr>
                <a:t>Trả lời câu hỏi</a:t>
              </a:r>
              <a:endParaRPr lang="en-US" sz="2400" b="1" dirty="0">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22" name="TextBox 21"/>
          <p:cNvSpPr txBox="1">
            <a:spLocks noChangeArrowheads="1"/>
          </p:cNvSpPr>
          <p:nvPr/>
        </p:nvSpPr>
        <p:spPr bwMode="auto">
          <a:xfrm>
            <a:off x="20638" y="4645025"/>
            <a:ext cx="6989762" cy="461665"/>
          </a:xfrm>
          <a:prstGeom prst="rect">
            <a:avLst/>
          </a:prstGeom>
          <a:no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400" dirty="0">
                <a:latin typeface="Arial-Rounded" pitchFamily="34" charset="0"/>
                <a:ea typeface="Arial-Rounded" pitchFamily="34" charset="0"/>
                <a:cs typeface="Arial-Rounded" pitchFamily="34" charset="0"/>
              </a:rPr>
              <a:t>Vi </a:t>
            </a:r>
            <a:r>
              <a:rPr lang="en-US" sz="2400" dirty="0" err="1">
                <a:latin typeface="Arial-Rounded" pitchFamily="34" charset="0"/>
                <a:ea typeface="Arial-Rounded" pitchFamily="34" charset="0"/>
                <a:cs typeface="Arial-Rounded" pitchFamily="34" charset="0"/>
              </a:rPr>
              <a:t>trùng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gây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nguy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hiểm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gì</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cho</a:t>
            </a:r>
            <a:r>
              <a:rPr lang="en-US" sz="2400" dirty="0">
                <a:latin typeface="Arial-Rounded" pitchFamily="34" charset="0"/>
                <a:ea typeface="Arial-Rounded" pitchFamily="34" charset="0"/>
                <a:cs typeface="Arial-Rounded" pitchFamily="34" charset="0"/>
              </a:rPr>
              <a:t> con </a:t>
            </a:r>
            <a:r>
              <a:rPr lang="en-US" sz="2400" dirty="0" err="1">
                <a:latin typeface="Arial-Rounded" pitchFamily="34" charset="0"/>
                <a:ea typeface="Arial-Rounded" pitchFamily="34" charset="0"/>
                <a:cs typeface="Arial-Rounded" pitchFamily="34" charset="0"/>
              </a:rPr>
              <a:t>người</a:t>
            </a:r>
            <a:r>
              <a:rPr lang="en-US" sz="2400" dirty="0">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2764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3</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dirty="0">
                  <a:latin typeface="Arial-Rounded" pitchFamily="34" charset="0"/>
                  <a:cs typeface="Arial-Rounded" pitchFamily="34" charset="0"/>
                </a:rPr>
                <a:t>Trả lời câu hỏi</a:t>
              </a:r>
              <a:endParaRPr lang="en-US" sz="2400" b="1" dirty="0">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22" name="TextBox 21"/>
          <p:cNvSpPr txBox="1">
            <a:spLocks noChangeArrowheads="1"/>
          </p:cNvSpPr>
          <p:nvPr/>
        </p:nvSpPr>
        <p:spPr bwMode="auto">
          <a:xfrm>
            <a:off x="20638" y="4645025"/>
            <a:ext cx="6989762" cy="461665"/>
          </a:xfrm>
          <a:prstGeom prst="rect">
            <a:avLst/>
          </a:prstGeom>
          <a:no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vi-VN" sz="2400" dirty="0">
                <a:latin typeface="Arial-Rounded" pitchFamily="34" charset="0"/>
                <a:ea typeface="Arial-Rounded" pitchFamily="34" charset="0"/>
                <a:cs typeface="Arial-Rounded" pitchFamily="34" charset="0"/>
              </a:rPr>
              <a:t>b. </a:t>
            </a:r>
            <a:r>
              <a:rPr lang="en-US" sz="2400" dirty="0" err="1">
                <a:latin typeface="Arial-Rounded" pitchFamily="34" charset="0"/>
                <a:ea typeface="Arial-Rounded" pitchFamily="34" charset="0"/>
                <a:cs typeface="Arial-Rounded" pitchFamily="34" charset="0"/>
              </a:rPr>
              <a:t>Để</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phòng</a:t>
            </a:r>
            <a:r>
              <a:rPr lang="en-US" sz="2400" dirty="0">
                <a:latin typeface="Arial-Rounded" pitchFamily="34" charset="0"/>
                <a:ea typeface="Arial-Rounded" pitchFamily="34" charset="0"/>
                <a:cs typeface="Arial-Rounded" pitchFamily="34" charset="0"/>
              </a:rPr>
              <a:t> b</a:t>
            </a:r>
            <a:r>
              <a:rPr lang="vi-VN" sz="2400" dirty="0">
                <a:latin typeface="Arial-Rounded" pitchFamily="34" charset="0"/>
                <a:ea typeface="Arial-Rounded" pitchFamily="34" charset="0"/>
                <a:cs typeface="Arial-Rounded" pitchFamily="34" charset="0"/>
              </a:rPr>
              <a:t>ệ</a:t>
            </a:r>
            <a:r>
              <a:rPr lang="en-US" sz="2400" dirty="0" err="1">
                <a:latin typeface="Arial-Rounded" pitchFamily="34" charset="0"/>
                <a:ea typeface="Arial-Rounded" pitchFamily="34" charset="0"/>
                <a:cs typeface="Arial-Rounded" pitchFamily="34" charset="0"/>
              </a:rPr>
              <a:t>nh</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chúng</a:t>
            </a:r>
            <a:r>
              <a:rPr lang="en-US" sz="2400" dirty="0">
                <a:latin typeface="Arial-Rounded" pitchFamily="34" charset="0"/>
                <a:ea typeface="Arial-Rounded" pitchFamily="34" charset="0"/>
                <a:cs typeface="Arial-Rounded" pitchFamily="34" charset="0"/>
              </a:rPr>
              <a:t> ta </a:t>
            </a:r>
            <a:r>
              <a:rPr lang="en-US" sz="2400" dirty="0" err="1">
                <a:latin typeface="Arial-Rounded" pitchFamily="34" charset="0"/>
                <a:ea typeface="Arial-Rounded" pitchFamily="34" charset="0"/>
                <a:cs typeface="Arial-Rounded" pitchFamily="34" charset="0"/>
              </a:rPr>
              <a:t>phải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làm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gì</a:t>
            </a:r>
            <a:r>
              <a:rPr lang="en-US" sz="2400" dirty="0">
                <a:latin typeface="Arial-Rounded" pitchFamily="34" charset="0"/>
                <a:ea typeface="Arial-Rounded" pitchFamily="34" charset="0"/>
                <a:cs typeface="Arial-Rounded" pitchFamily="34" charset="0"/>
              </a:rPr>
              <a:t>?</a:t>
            </a:r>
          </a:p>
        </p:txBody>
      </p:sp>
      <p:cxnSp>
        <p:nvCxnSpPr>
          <p:cNvPr id="23" name="Straight Connector 22"/>
          <p:cNvCxnSpPr>
            <a:cxnSpLocks/>
          </p:cNvCxnSpPr>
          <p:nvPr/>
        </p:nvCxnSpPr>
        <p:spPr>
          <a:xfrm>
            <a:off x="1031958" y="3752850"/>
            <a:ext cx="803584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a:cxnSpLocks/>
          </p:cNvCxnSpPr>
          <p:nvPr/>
        </p:nvCxnSpPr>
        <p:spPr>
          <a:xfrm>
            <a:off x="160186" y="4171950"/>
            <a:ext cx="3732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p:cNvSpPr txBox="1">
            <a:spLocks noChangeArrowheads="1"/>
          </p:cNvSpPr>
          <p:nvPr/>
        </p:nvSpPr>
        <p:spPr bwMode="auto">
          <a:xfrm>
            <a:off x="20638" y="4645025"/>
            <a:ext cx="7904162" cy="461665"/>
          </a:xfrm>
          <a:prstGeom prst="rect">
            <a:avLst/>
          </a:prstGeom>
          <a:solidFill>
            <a:schemeClr val="bg1"/>
          </a:solid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algn="ctr" eaLnBrk="1" hangingPunct="1">
              <a:buFont typeface="Wingdings" pitchFamily="2" charset="2"/>
              <a:buChar char="Ø"/>
            </a:pPr>
            <a:r>
              <a:rPr lang="en-US" sz="2400" dirty="0" err="1">
                <a:latin typeface="Arial-Rounded" pitchFamily="34" charset="0"/>
                <a:ea typeface="Arial-Rounded" pitchFamily="34" charset="0"/>
                <a:cs typeface="Arial-Rounded" pitchFamily="34" charset="0"/>
              </a:rPr>
              <a:t>Để</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phòng</a:t>
            </a:r>
            <a:r>
              <a:rPr lang="en-US" sz="2400" dirty="0">
                <a:latin typeface="Arial-Rounded" pitchFamily="34" charset="0"/>
                <a:ea typeface="Arial-Rounded" pitchFamily="34" charset="0"/>
                <a:cs typeface="Arial-Rounded" pitchFamily="34" charset="0"/>
              </a:rPr>
              <a:t> b</a:t>
            </a:r>
            <a:r>
              <a:rPr lang="vi-VN" sz="2400" dirty="0">
                <a:latin typeface="Arial-Rounded" pitchFamily="34" charset="0"/>
                <a:ea typeface="Arial-Rounded" pitchFamily="34" charset="0"/>
                <a:cs typeface="Arial-Rounded" pitchFamily="34" charset="0"/>
              </a:rPr>
              <a:t>ệ</a:t>
            </a:r>
            <a:r>
              <a:rPr lang="en-US" sz="2400" dirty="0" err="1">
                <a:latin typeface="Arial-Rounded" pitchFamily="34" charset="0"/>
                <a:ea typeface="Arial-Rounded" pitchFamily="34" charset="0"/>
                <a:cs typeface="Arial-Rounded" pitchFamily="34" charset="0"/>
              </a:rPr>
              <a:t>nh</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chúng</a:t>
            </a:r>
            <a:r>
              <a:rPr lang="en-US" sz="2400" dirty="0">
                <a:latin typeface="Arial-Rounded" pitchFamily="34" charset="0"/>
                <a:ea typeface="Arial-Rounded" pitchFamily="34" charset="0"/>
                <a:cs typeface="Arial-Rounded" pitchFamily="34" charset="0"/>
              </a:rPr>
              <a:t> ta </a:t>
            </a:r>
            <a:r>
              <a:rPr lang="en-US" sz="2400" dirty="0" err="1">
                <a:latin typeface="Arial-Rounded" pitchFamily="34" charset="0"/>
                <a:ea typeface="Arial-Rounded" pitchFamily="34" charset="0"/>
                <a:cs typeface="Arial-Rounded" pitchFamily="34" charset="0"/>
              </a:rPr>
              <a:t>phải</a:t>
            </a:r>
            <a:r>
              <a:rPr lang="vi-VN" sz="2400" dirty="0">
                <a:latin typeface="Arial-Rounded" pitchFamily="34" charset="0"/>
                <a:ea typeface="Arial-Rounded" pitchFamily="34" charset="0"/>
                <a:cs typeface="Arial-Rounded" pitchFamily="34" charset="0"/>
              </a:rPr>
              <a:t> rửa tay trước khi ăn</a:t>
            </a:r>
            <a:r>
              <a:rPr lang="vi-VN" sz="2400" dirty="0">
                <a:solidFill>
                  <a:srgbClr val="000000"/>
                </a:solidFill>
                <a:latin typeface="Arial-Rounded" pitchFamily="34" charset="0"/>
                <a:ea typeface="Arial-Rounded" pitchFamily="34" charset="0"/>
                <a:cs typeface="Arial-Rounded" pitchFamily="34" charset="0"/>
              </a:rPr>
              <a:t>.</a:t>
            </a:r>
            <a:endParaRPr lang="en-US" sz="2400" dirty="0">
              <a:solidFill>
                <a:srgbClr val="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36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3</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dirty="0">
                  <a:latin typeface="Arial-Rounded" pitchFamily="34" charset="0"/>
                  <a:cs typeface="Arial-Rounded" pitchFamily="34" charset="0"/>
                </a:rPr>
                <a:t>Trả lời câu hỏi</a:t>
              </a:r>
              <a:endParaRPr lang="en-US" sz="2400" b="1" dirty="0">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22" name="TextBox 21"/>
          <p:cNvSpPr txBox="1">
            <a:spLocks noChangeArrowheads="1"/>
          </p:cNvSpPr>
          <p:nvPr/>
        </p:nvSpPr>
        <p:spPr bwMode="auto">
          <a:xfrm>
            <a:off x="20638" y="4645025"/>
            <a:ext cx="6989762" cy="461665"/>
          </a:xfrm>
          <a:prstGeom prst="rect">
            <a:avLst/>
          </a:prstGeom>
          <a:no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vi-VN" sz="2400" dirty="0">
                <a:latin typeface="Arial-Rounded" pitchFamily="34" charset="0"/>
                <a:ea typeface="Arial-Rounded" pitchFamily="34" charset="0"/>
                <a:cs typeface="Arial-Rounded" pitchFamily="34" charset="0"/>
              </a:rPr>
              <a:t>c. </a:t>
            </a:r>
            <a:r>
              <a:rPr lang="en-US" sz="2400" dirty="0" err="1">
                <a:latin typeface="Arial-Rounded" pitchFamily="34" charset="0"/>
                <a:ea typeface="Arial-Rounded" pitchFamily="34" charset="0"/>
                <a:cs typeface="Arial-Rounded" pitchFamily="34" charset="0"/>
              </a:rPr>
              <a:t>Cần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rửa</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như</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thế</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nào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cho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đúng</a:t>
            </a:r>
            <a:r>
              <a:rPr lang="en-US" sz="2400" dirty="0">
                <a:latin typeface="Arial-Rounded" pitchFamily="34" charset="0"/>
                <a:ea typeface="Arial-Rounded" pitchFamily="34" charset="0"/>
                <a:cs typeface="Arial-Rounded" pitchFamily="34" charset="0"/>
              </a:rPr>
              <a:t>?</a:t>
            </a:r>
          </a:p>
        </p:txBody>
      </p:sp>
      <p:cxnSp>
        <p:nvCxnSpPr>
          <p:cNvPr id="23" name="Straight Connector 22"/>
          <p:cNvCxnSpPr>
            <a:cxnSpLocks/>
          </p:cNvCxnSpPr>
          <p:nvPr/>
        </p:nvCxnSpPr>
        <p:spPr>
          <a:xfrm>
            <a:off x="8794942" y="2228850"/>
            <a:ext cx="3158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a:cxnSpLocks/>
          </p:cNvCxnSpPr>
          <p:nvPr/>
        </p:nvCxnSpPr>
        <p:spPr>
          <a:xfrm>
            <a:off x="731657" y="4248150"/>
            <a:ext cx="71635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p:cNvSpPr txBox="1">
            <a:spLocks noChangeArrowheads="1"/>
          </p:cNvSpPr>
          <p:nvPr/>
        </p:nvSpPr>
        <p:spPr bwMode="auto">
          <a:xfrm>
            <a:off x="20638" y="4636818"/>
            <a:ext cx="6989762" cy="461665"/>
          </a:xfrm>
          <a:prstGeom prst="rect">
            <a:avLst/>
          </a:prstGeom>
          <a:solidFill>
            <a:schemeClr val="bg1"/>
          </a:solidFill>
          <a:ln w="1905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algn="ctr" eaLnBrk="1" hangingPunct="1">
              <a:buFont typeface="Wingdings" pitchFamily="2" charset="2"/>
              <a:buChar char="Ø"/>
            </a:pPr>
            <a:r>
              <a:rPr lang="en-US" sz="2400" dirty="0" err="1">
                <a:latin typeface="Arial-Rounded" pitchFamily="34" charset="0"/>
                <a:ea typeface="Arial-Rounded" pitchFamily="34" charset="0"/>
                <a:cs typeface="Arial-Rounded" pitchFamily="34" charset="0"/>
              </a:rPr>
              <a:t>Cần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rửa</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bằng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xà</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phòng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với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nước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sạch</a:t>
            </a:r>
            <a:r>
              <a:rPr lang="vi-VN" sz="2400" dirty="0">
                <a:latin typeface="Arial-Rounded" pitchFamily="34" charset="0"/>
                <a:ea typeface="Arial-Rounded" pitchFamily="34" charset="0"/>
                <a:cs typeface="Arial-Rounded" pitchFamily="34" charset="0"/>
              </a:rPr>
              <a:t>.</a:t>
            </a:r>
            <a:endParaRPr lang="en-US" sz="2400" dirty="0">
              <a:solidFill>
                <a:srgbClr val="000000"/>
              </a:solidFill>
              <a:latin typeface="Arial-Rounded" pitchFamily="34" charset="0"/>
              <a:cs typeface="Arial-Rounded" pitchFamily="34" charset="0"/>
            </a:endParaRPr>
          </a:p>
        </p:txBody>
      </p:sp>
    </p:spTree>
    <p:extLst>
      <p:ext uri="{BB962C8B-B14F-4D97-AF65-F5344CB8AC3E}">
        <p14:creationId xmlns:p14="http://schemas.microsoft.com/office/powerpoint/2010/main" val="24239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6415">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ũ điệu RỪA TAY vui nhộ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2997670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4</a:t>
              </a:r>
              <a:endParaRPr lang="en-US" sz="2400" b="1" dirty="0">
                <a:solidFill>
                  <a:schemeClr val="bg1"/>
                </a:solidFill>
                <a:latin typeface="Arial Rounded MT Bold" pitchFamily="34" charset="0"/>
                <a:cs typeface="Times New Roman" pitchFamily="18" charset="0"/>
              </a:endParaRPr>
            </a:p>
          </p:txBody>
        </p:sp>
        <p:sp>
          <p:nvSpPr>
            <p:cNvPr id="31755"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400" b="1">
                  <a:solidFill>
                    <a:srgbClr val="000000"/>
                  </a:solidFill>
                  <a:latin typeface="Arial-Rounded" pitchFamily="34" charset="0"/>
                  <a:cs typeface="Arial-Rounded" pitchFamily="34" charset="0"/>
                </a:rPr>
                <a:t>Viết vào vở câu trả lời cho câu hỏi </a:t>
              </a:r>
              <a:r>
                <a:rPr lang="vi-VN" sz="2400" b="1">
                  <a:solidFill>
                    <a:srgbClr val="000000"/>
                  </a:solidFill>
                  <a:latin typeface="Arial-Rounded" pitchFamily="34" charset="0"/>
                  <a:cs typeface="Arial-Rounded" pitchFamily="34" charset="0"/>
                </a:rPr>
                <a:t>b </a:t>
              </a:r>
              <a:r>
                <a:rPr lang="en-US" sz="2400" b="1">
                  <a:solidFill>
                    <a:srgbClr val="000000"/>
                  </a:solidFill>
                  <a:latin typeface="Arial-Rounded" pitchFamily="34" charset="0"/>
                  <a:cs typeface="Arial-Rounded" pitchFamily="34" charset="0"/>
                </a:rPr>
                <a:t>ở mục </a:t>
              </a:r>
              <a:r>
                <a:rPr lang="en-US" sz="2400" b="1">
                  <a:solidFill>
                    <a:srgbClr val="000000"/>
                  </a:solidFill>
                  <a:latin typeface="Arial Rounded MT Bold" pitchFamily="34" charset="0"/>
                  <a:cs typeface="Arial-Rounded" pitchFamily="34" charset="0"/>
                </a:rPr>
                <a:t>3</a:t>
              </a:r>
            </a:p>
          </p:txBody>
        </p:sp>
      </p:grpSp>
      <p:sp>
        <p:nvSpPr>
          <p:cNvPr id="8" name="Rectangle 7"/>
          <p:cNvSpPr>
            <a:spLocks noChangeArrowheads="1"/>
          </p:cNvSpPr>
          <p:nvPr/>
        </p:nvSpPr>
        <p:spPr bwMode="auto">
          <a:xfrm>
            <a:off x="0" y="758825"/>
            <a:ext cx="909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2800" dirty="0">
                <a:latin typeface="Arial-Rounded" pitchFamily="34" charset="0"/>
                <a:ea typeface="Arial-Rounded" pitchFamily="34" charset="0"/>
                <a:cs typeface="Arial-Rounded" pitchFamily="34" charset="0"/>
              </a:rPr>
              <a:t>b. </a:t>
            </a:r>
            <a:r>
              <a:rPr lang="en-US" sz="2800" dirty="0" err="1">
                <a:latin typeface="Arial-Rounded" pitchFamily="34" charset="0"/>
                <a:ea typeface="Arial-Rounded" pitchFamily="34" charset="0"/>
                <a:cs typeface="Arial-Rounded" pitchFamily="34" charset="0"/>
              </a:rPr>
              <a:t>Để</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phòng</a:t>
            </a:r>
            <a:r>
              <a:rPr lang="en-US" sz="2800" dirty="0">
                <a:latin typeface="Arial-Rounded" pitchFamily="34" charset="0"/>
                <a:ea typeface="Arial-Rounded" pitchFamily="34" charset="0"/>
                <a:cs typeface="Arial-Rounded" pitchFamily="34" charset="0"/>
              </a:rPr>
              <a:t> b</a:t>
            </a:r>
            <a:r>
              <a:rPr lang="vi-VN" sz="2800" dirty="0">
                <a:latin typeface="Arial-Rounded" pitchFamily="34" charset="0"/>
                <a:ea typeface="Arial-Rounded" pitchFamily="34" charset="0"/>
                <a:cs typeface="Arial-Rounded" pitchFamily="34" charset="0"/>
              </a:rPr>
              <a:t>ệ</a:t>
            </a:r>
            <a:r>
              <a:rPr lang="en-US" sz="2800" dirty="0" err="1">
                <a:latin typeface="Arial-Rounded" pitchFamily="34" charset="0"/>
                <a:ea typeface="Arial-Rounded" pitchFamily="34" charset="0"/>
                <a:cs typeface="Arial-Rounded" pitchFamily="34" charset="0"/>
              </a:rPr>
              <a:t>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chúng</a:t>
            </a:r>
            <a:r>
              <a:rPr lang="en-US" sz="2800" dirty="0">
                <a:latin typeface="Arial-Rounded" pitchFamily="34" charset="0"/>
                <a:ea typeface="Arial-Rounded" pitchFamily="34" charset="0"/>
                <a:cs typeface="Arial-Rounded" pitchFamily="34" charset="0"/>
              </a:rPr>
              <a:t> ta </a:t>
            </a:r>
            <a:r>
              <a:rPr lang="en-US" sz="2800" dirty="0" err="1">
                <a:latin typeface="Arial-Rounded" pitchFamily="34" charset="0"/>
                <a:ea typeface="Arial-Rounded" pitchFamily="34" charset="0"/>
                <a:cs typeface="Arial-Rounded" pitchFamily="34" charset="0"/>
              </a:rPr>
              <a:t>phải</a:t>
            </a:r>
            <a:r>
              <a:rPr lang="en-US" sz="2800" dirty="0">
                <a:latin typeface="Arial-Rounded" pitchFamily="34" charset="0"/>
                <a:ea typeface="Arial-Rounded" pitchFamily="34" charset="0"/>
                <a:cs typeface="Arial-Rounded" pitchFamily="34" charset="0"/>
              </a:rPr>
              <a:t> </a:t>
            </a:r>
            <a:r>
              <a:rPr lang="vi-VN" sz="2800" dirty="0">
                <a:latin typeface="Arial-Rounded" pitchFamily="34" charset="0"/>
                <a:ea typeface="Arial-Rounded" pitchFamily="34" charset="0"/>
                <a:cs typeface="Arial-Rounded" pitchFamily="34" charset="0"/>
              </a:rPr>
              <a:t>làm gì?</a:t>
            </a:r>
            <a:endParaRPr lang="en-US" sz="2800" dirty="0">
              <a:latin typeface="Arial-Rounded" pitchFamily="34" charset="0"/>
              <a:ea typeface="Arial-Rounded" pitchFamily="34" charset="0"/>
              <a:cs typeface="Arial-Rounded" pitchFamily="34" charset="0"/>
            </a:endParaRPr>
          </a:p>
        </p:txBody>
      </p:sp>
      <p:sp>
        <p:nvSpPr>
          <p:cNvPr id="9" name="Rectangle 8"/>
          <p:cNvSpPr>
            <a:spLocks noChangeArrowheads="1"/>
          </p:cNvSpPr>
          <p:nvPr/>
        </p:nvSpPr>
        <p:spPr bwMode="auto">
          <a:xfrm>
            <a:off x="360363" y="1339850"/>
            <a:ext cx="8821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err="1">
                <a:solidFill>
                  <a:srgbClr val="FF0000"/>
                </a:solidFill>
                <a:latin typeface="Arial-Rounded" pitchFamily="34" charset="0"/>
                <a:ea typeface="Arial-Rounded" pitchFamily="34" charset="0"/>
                <a:cs typeface="Arial-Rounded" pitchFamily="34" charset="0"/>
              </a:rPr>
              <a:t>Để</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phòng</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bệnh</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chúng</a:t>
            </a:r>
            <a:r>
              <a:rPr lang="en-US" sz="2800" dirty="0">
                <a:solidFill>
                  <a:srgbClr val="FF0000"/>
                </a:solidFill>
                <a:latin typeface="Arial-Rounded" pitchFamily="34" charset="0"/>
                <a:ea typeface="Arial-Rounded" pitchFamily="34" charset="0"/>
                <a:cs typeface="Arial-Rounded" pitchFamily="34" charset="0"/>
              </a:rPr>
              <a:t> ta </a:t>
            </a:r>
            <a:r>
              <a:rPr lang="en-US" sz="2800" dirty="0" err="1">
                <a:solidFill>
                  <a:srgbClr val="FF0000"/>
                </a:solidFill>
                <a:latin typeface="Arial-Rounded" pitchFamily="34" charset="0"/>
                <a:ea typeface="Arial-Rounded" pitchFamily="34" charset="0"/>
                <a:cs typeface="Arial-Rounded" pitchFamily="34" charset="0"/>
              </a:rPr>
              <a:t>phải</a:t>
            </a:r>
            <a:r>
              <a:rPr lang="en-US" sz="2800" dirty="0">
                <a:solidFill>
                  <a:srgbClr val="FF0000"/>
                </a:solidFill>
                <a:latin typeface="Arial-Rounded" pitchFamily="34" charset="0"/>
                <a:ea typeface="Arial-Rounded" pitchFamily="34" charset="0"/>
                <a:cs typeface="Arial-Rounded" pitchFamily="34" charset="0"/>
              </a:rPr>
              <a:t> (…).</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3" y="2155825"/>
            <a:ext cx="8745537"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a:spLocks noChangeArrowheads="1"/>
          </p:cNvSpPr>
          <p:nvPr/>
        </p:nvSpPr>
        <p:spPr bwMode="auto">
          <a:xfrm>
            <a:off x="777875" y="2617788"/>
            <a:ext cx="9366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72" tIns="34335" rIns="68672" bIns="34335">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buClr>
                <a:srgbClr val="000000"/>
              </a:buClr>
              <a:buFont typeface="Arial" pitchFamily="34" charset="0"/>
              <a:buNone/>
            </a:pPr>
            <a:r>
              <a:rPr lang="vi-VN" sz="3600" b="1" dirty="0">
                <a:solidFill>
                  <a:srgbClr val="FF0000"/>
                </a:solidFill>
                <a:latin typeface="HP001 4 hàng" pitchFamily="34" charset="0"/>
                <a:sym typeface="Arial" pitchFamily="34" charset="0"/>
              </a:rPr>
              <a:t>Đ</a:t>
            </a:r>
            <a:endParaRPr lang="en-US" sz="3600" b="1" dirty="0">
              <a:solidFill>
                <a:srgbClr val="FF0000"/>
              </a:solidFill>
              <a:latin typeface="HP001 4 hàng" pitchFamily="34" charset="0"/>
              <a:sym typeface="Arial" pitchFamily="34" charset="0"/>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l="38750" t="52025" r="31250" b="32808"/>
          <a:stretch>
            <a:fillRect/>
          </a:stretch>
        </p:blipFill>
        <p:spPr bwMode="auto">
          <a:xfrm>
            <a:off x="2343150" y="3508375"/>
            <a:ext cx="279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007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1"/>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2642">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ữ hoa A, Ă, Â cỡ nhỡ và cỡ nhỏ.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143500"/>
          </a:xfrm>
          <a:prstGeom prst="rect">
            <a:avLst/>
          </a:prstGeom>
        </p:spPr>
      </p:pic>
    </p:spTree>
    <p:extLst>
      <p:ext uri="{BB962C8B-B14F-4D97-AF65-F5344CB8AC3E}">
        <p14:creationId xmlns:p14="http://schemas.microsoft.com/office/powerpoint/2010/main" val="2952825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14" y="1"/>
            <a:ext cx="528677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 y="808038"/>
            <a:ext cx="19050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90525" y="3548063"/>
            <a:ext cx="1230313" cy="463550"/>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686762" fontAlgn="auto">
              <a:spcBef>
                <a:spcPts val="0"/>
              </a:spcBef>
              <a:spcAft>
                <a:spcPts val="0"/>
              </a:spcAft>
              <a:buClr>
                <a:srgbClr val="000000"/>
              </a:buClr>
              <a:buFont typeface="Arial"/>
              <a:buNone/>
              <a:defRPr/>
            </a:pPr>
            <a:r>
              <a:rPr lang="en-US" sz="2400" b="1" kern="0" dirty="0">
                <a:solidFill>
                  <a:srgbClr val="FF0000"/>
                </a:solidFill>
                <a:latin typeface="Arial Rounded"/>
                <a:sym typeface="Arial"/>
              </a:rPr>
              <a:t>V/</a:t>
            </a:r>
            <a:r>
              <a:rPr lang="vi-VN" sz="2400" b="1" kern="0" dirty="0">
                <a:solidFill>
                  <a:srgbClr val="FF0000"/>
                </a:solidFill>
                <a:latin typeface="Arial Rounded"/>
                <a:sym typeface="Arial"/>
              </a:rPr>
              <a:t>20</a:t>
            </a:r>
            <a:endParaRPr lang="en-US" sz="2400" b="1" kern="0" dirty="0">
              <a:solidFill>
                <a:srgbClr val="FF0000"/>
              </a:solidFill>
              <a:latin typeface="Arial Rounded"/>
              <a:sym typeface="Arial"/>
            </a:endParaRPr>
          </a:p>
        </p:txBody>
      </p:sp>
      <p:grpSp>
        <p:nvGrpSpPr>
          <p:cNvPr id="34821" name="Group 1"/>
          <p:cNvGrpSpPr>
            <a:grpSpLocks/>
          </p:cNvGrpSpPr>
          <p:nvPr/>
        </p:nvGrpSpPr>
        <p:grpSpPr bwMode="auto">
          <a:xfrm>
            <a:off x="104775" y="104775"/>
            <a:ext cx="8963025" cy="609600"/>
            <a:chOff x="209550" y="361950"/>
            <a:chExt cx="8963757" cy="609600"/>
          </a:xfrm>
        </p:grpSpPr>
        <p:sp>
          <p:nvSpPr>
            <p:cNvPr id="6" name="Oval 5"/>
            <p:cNvSpPr/>
            <p:nvPr/>
          </p:nvSpPr>
          <p:spPr>
            <a:xfrm>
              <a:off x="209550" y="361950"/>
              <a:ext cx="60965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4</a:t>
              </a:r>
              <a:endParaRPr lang="en-US" sz="2400" b="1" dirty="0">
                <a:solidFill>
                  <a:schemeClr val="bg1"/>
                </a:solidFill>
                <a:latin typeface="Arial Rounded MT Bold" pitchFamily="34" charset="0"/>
                <a:cs typeface="Times New Roman" pitchFamily="18" charset="0"/>
              </a:endParaRPr>
            </a:p>
          </p:txBody>
        </p:sp>
        <p:sp>
          <p:nvSpPr>
            <p:cNvPr id="34837"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400" b="1">
                  <a:solidFill>
                    <a:srgbClr val="000000"/>
                  </a:solidFill>
                  <a:latin typeface="Arial-Rounded" pitchFamily="34" charset="0"/>
                  <a:cs typeface="Arial-Rounded" pitchFamily="34" charset="0"/>
                </a:rPr>
                <a:t>Viết </a:t>
              </a:r>
              <a:r>
                <a:rPr lang="vi-VN" sz="2400" b="1">
                  <a:solidFill>
                    <a:srgbClr val="000000"/>
                  </a:solidFill>
                  <a:latin typeface="Arial-Rounded" pitchFamily="34" charset="0"/>
                  <a:cs typeface="Arial-Rounded" pitchFamily="34" charset="0"/>
                </a:rPr>
                <a:t> </a:t>
              </a:r>
              <a:r>
                <a:rPr lang="en-US" sz="2400" b="1">
                  <a:solidFill>
                    <a:srgbClr val="000000"/>
                  </a:solidFill>
                  <a:latin typeface="Arial-Rounded" pitchFamily="34" charset="0"/>
                  <a:cs typeface="Arial-Rounded" pitchFamily="34" charset="0"/>
                </a:rPr>
                <a:t>vở </a:t>
              </a:r>
              <a:endParaRPr lang="en-US" sz="2400" b="1">
                <a:solidFill>
                  <a:srgbClr val="000000"/>
                </a:solidFill>
                <a:latin typeface="Arial Rounded MT Bold" pitchFamily="34" charset="0"/>
                <a:cs typeface="Arial-Rounded" pitchFamily="34" charset="0"/>
              </a:endParaRPr>
            </a:p>
          </p:txBody>
        </p:sp>
      </p:grpSp>
      <p:sp>
        <p:nvSpPr>
          <p:cNvPr id="8" name="TextBox 7"/>
          <p:cNvSpPr txBox="1">
            <a:spLocks noChangeArrowheads="1"/>
          </p:cNvSpPr>
          <p:nvPr/>
        </p:nvSpPr>
        <p:spPr bwMode="auto">
          <a:xfrm>
            <a:off x="2400835" y="742950"/>
            <a:ext cx="763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3200" b="1" dirty="0">
                <a:solidFill>
                  <a:srgbClr val="002060"/>
                </a:solidFill>
                <a:latin typeface="HP001 4 hàng" pitchFamily="34" charset="0"/>
                <a:cs typeface="Arial-Rounded" pitchFamily="34" charset="0"/>
              </a:rPr>
              <a:t>A</a:t>
            </a:r>
            <a:endParaRPr lang="en-US" sz="3200" b="1" dirty="0">
              <a:solidFill>
                <a:srgbClr val="002060"/>
              </a:solidFill>
              <a:latin typeface="HP001 4 hàng" pitchFamily="34" charset="0"/>
              <a:cs typeface="Arial-Rounded" pitchFamily="34" charset="0"/>
            </a:endParaRPr>
          </a:p>
        </p:txBody>
      </p:sp>
      <p:sp>
        <p:nvSpPr>
          <p:cNvPr id="9" name="TextBox 8"/>
          <p:cNvSpPr txBox="1">
            <a:spLocks noChangeArrowheads="1"/>
          </p:cNvSpPr>
          <p:nvPr/>
        </p:nvSpPr>
        <p:spPr bwMode="auto">
          <a:xfrm>
            <a:off x="3060244" y="742950"/>
            <a:ext cx="528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3200" b="1" dirty="0">
                <a:solidFill>
                  <a:srgbClr val="002060"/>
                </a:solidFill>
                <a:latin typeface="HP001 4 hàng" pitchFamily="34" charset="0"/>
                <a:cs typeface="Arial-Rounded" pitchFamily="34" charset="0"/>
              </a:rPr>
              <a:t>A</a:t>
            </a:r>
            <a:endParaRPr lang="en-US" sz="3200" b="1" dirty="0">
              <a:solidFill>
                <a:srgbClr val="002060"/>
              </a:solidFill>
              <a:latin typeface="HP001 4 hàng" pitchFamily="34" charset="0"/>
              <a:cs typeface="Arial-Rounded" pitchFamily="34" charset="0"/>
            </a:endParaRPr>
          </a:p>
        </p:txBody>
      </p:sp>
      <p:sp>
        <p:nvSpPr>
          <p:cNvPr id="12" name="TextBox 11"/>
          <p:cNvSpPr txBox="1">
            <a:spLocks noChangeArrowheads="1"/>
          </p:cNvSpPr>
          <p:nvPr/>
        </p:nvSpPr>
        <p:spPr bwMode="auto">
          <a:xfrm>
            <a:off x="2400147" y="1430338"/>
            <a:ext cx="528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1600" b="1" dirty="0">
                <a:solidFill>
                  <a:srgbClr val="002060"/>
                </a:solidFill>
                <a:latin typeface="HP001 4 hàng" pitchFamily="34" charset="0"/>
                <a:cs typeface="Arial-Rounded" pitchFamily="34" charset="0"/>
              </a:rPr>
              <a:t>A</a:t>
            </a:r>
            <a:endParaRPr lang="en-US" sz="1600" b="1" dirty="0">
              <a:solidFill>
                <a:srgbClr val="002060"/>
              </a:solidFill>
              <a:latin typeface="HP001 4 hàng" pitchFamily="34" charset="0"/>
              <a:cs typeface="Arial-Rounded" pitchFamily="34" charset="0"/>
            </a:endParaRPr>
          </a:p>
        </p:txBody>
      </p:sp>
      <p:sp>
        <p:nvSpPr>
          <p:cNvPr id="13" name="TextBox 12"/>
          <p:cNvSpPr txBox="1">
            <a:spLocks noChangeArrowheads="1"/>
          </p:cNvSpPr>
          <p:nvPr/>
        </p:nvSpPr>
        <p:spPr bwMode="auto">
          <a:xfrm>
            <a:off x="3067493" y="1430338"/>
            <a:ext cx="528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1600" b="1" dirty="0">
                <a:solidFill>
                  <a:srgbClr val="002060"/>
                </a:solidFill>
                <a:latin typeface="HP001 4 hàng" pitchFamily="34" charset="0"/>
                <a:cs typeface="Arial-Rounded" pitchFamily="34" charset="0"/>
              </a:rPr>
              <a:t>A</a:t>
            </a:r>
            <a:endParaRPr lang="en-US" sz="1600" b="1" dirty="0">
              <a:solidFill>
                <a:srgbClr val="002060"/>
              </a:solidFill>
              <a:latin typeface="HP001 4 hàng" pitchFamily="34" charset="0"/>
              <a:cs typeface="Arial-Rounded" pitchFamily="34" charset="0"/>
            </a:endParaRPr>
          </a:p>
        </p:txBody>
      </p:sp>
      <p:sp>
        <p:nvSpPr>
          <p:cNvPr id="16" name="TextBox 15"/>
          <p:cNvSpPr txBox="1">
            <a:spLocks noChangeArrowheads="1"/>
          </p:cNvSpPr>
          <p:nvPr/>
        </p:nvSpPr>
        <p:spPr bwMode="auto">
          <a:xfrm>
            <a:off x="3822222" y="2301875"/>
            <a:ext cx="147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1600" b="1" dirty="0">
                <a:solidFill>
                  <a:srgbClr val="002060"/>
                </a:solidFill>
                <a:latin typeface="HP001 4 hàng" pitchFamily="34" charset="0"/>
                <a:cs typeface="Arial-Rounded" pitchFamily="34" charset="0"/>
              </a:rPr>
              <a:t>vi trùng</a:t>
            </a:r>
            <a:endParaRPr lang="en-US" sz="1600" b="1" dirty="0">
              <a:solidFill>
                <a:srgbClr val="002060"/>
              </a:solidFill>
              <a:latin typeface="HP001 4 hàng" pitchFamily="34" charset="0"/>
              <a:cs typeface="Arial-Rounded" pitchFamily="34" charset="0"/>
            </a:endParaRPr>
          </a:p>
        </p:txBody>
      </p:sp>
      <p:sp>
        <p:nvSpPr>
          <p:cNvPr id="17" name="TextBox 16"/>
          <p:cNvSpPr txBox="1">
            <a:spLocks noChangeArrowheads="1"/>
          </p:cNvSpPr>
          <p:nvPr/>
        </p:nvSpPr>
        <p:spPr bwMode="auto">
          <a:xfrm>
            <a:off x="5140593" y="2298700"/>
            <a:ext cx="1538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vi-VN" sz="1600" b="1" dirty="0">
                <a:solidFill>
                  <a:srgbClr val="002060"/>
                </a:solidFill>
                <a:latin typeface="HP001 4 hàng" pitchFamily="34" charset="0"/>
                <a:cs typeface="Arial-Rounded" pitchFamily="34" charset="0"/>
              </a:rPr>
              <a:t>vi trùng</a:t>
            </a:r>
            <a:endParaRPr lang="en-US" sz="1600" b="1" dirty="0">
              <a:solidFill>
                <a:srgbClr val="002060"/>
              </a:solidFill>
              <a:latin typeface="HP001 4 hàng" pitchFamily="34" charset="0"/>
              <a:cs typeface="Arial-Rounded" pitchFamily="34" charset="0"/>
            </a:endParaRPr>
          </a:p>
        </p:txBody>
      </p:sp>
      <p:sp>
        <p:nvSpPr>
          <p:cNvPr id="18" name="TextBox 17"/>
          <p:cNvSpPr txBox="1">
            <a:spLocks noChangeArrowheads="1"/>
          </p:cNvSpPr>
          <p:nvPr/>
        </p:nvSpPr>
        <p:spPr bwMode="auto">
          <a:xfrm>
            <a:off x="3796555" y="2948466"/>
            <a:ext cx="1498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l-GR" sz="1600" b="1" dirty="0">
                <a:solidFill>
                  <a:srgbClr val="002060"/>
                </a:solidFill>
                <a:latin typeface="HP001 4 hàng" pitchFamily="34" charset="0"/>
                <a:cs typeface="Arial-Rounded" pitchFamily="34" charset="0"/>
              </a:rPr>
              <a:t>Ί</a:t>
            </a:r>
            <a:r>
              <a:rPr lang="vi-VN" sz="1600" b="1" dirty="0">
                <a:solidFill>
                  <a:srgbClr val="002060"/>
                </a:solidFill>
                <a:latin typeface="HP001 4 hàng" pitchFamily="34" charset="0"/>
                <a:cs typeface="Arial-Rounded" pitchFamily="34" charset="0"/>
              </a:rPr>
              <a:t>òng </a:t>
            </a:r>
            <a:r>
              <a:rPr lang="el-GR" sz="1600" b="1" dirty="0">
                <a:solidFill>
                  <a:srgbClr val="002060"/>
                </a:solidFill>
                <a:latin typeface="HP001 4 hàng" pitchFamily="34" charset="0"/>
                <a:cs typeface="Arial-Rounded" pitchFamily="34" charset="0"/>
              </a:rPr>
              <a:t>χϚ</a:t>
            </a:r>
            <a:r>
              <a:rPr lang="vi-VN" sz="1600" b="1" dirty="0">
                <a:solidFill>
                  <a:srgbClr val="002060"/>
                </a:solidFill>
                <a:latin typeface="HP001 4 hàng" pitchFamily="34" charset="0"/>
                <a:cs typeface="Arial-Rounded" pitchFamily="34" charset="0"/>
              </a:rPr>
              <a:t>nh</a:t>
            </a:r>
            <a:endParaRPr lang="en-US" sz="1600" b="1" dirty="0">
              <a:solidFill>
                <a:srgbClr val="002060"/>
              </a:solidFill>
              <a:latin typeface="HP001 4 hàng" pitchFamily="34" charset="0"/>
              <a:cs typeface="Arial-Rounded" pitchFamily="34" charset="0"/>
            </a:endParaRPr>
          </a:p>
        </p:txBody>
      </p:sp>
      <p:sp>
        <p:nvSpPr>
          <p:cNvPr id="19" name="TextBox 18"/>
          <p:cNvSpPr txBox="1">
            <a:spLocks noChangeArrowheads="1"/>
          </p:cNvSpPr>
          <p:nvPr/>
        </p:nvSpPr>
        <p:spPr bwMode="auto">
          <a:xfrm>
            <a:off x="5115403" y="2946878"/>
            <a:ext cx="1403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l-GR" sz="1600" b="1" dirty="0">
                <a:solidFill>
                  <a:srgbClr val="002060"/>
                </a:solidFill>
                <a:latin typeface="HP001 4 hàng" pitchFamily="34" charset="0"/>
                <a:cs typeface="Arial-Rounded" pitchFamily="34" charset="0"/>
              </a:rPr>
              <a:t>Ί</a:t>
            </a:r>
            <a:r>
              <a:rPr lang="vi-VN" sz="1600" b="1" dirty="0">
                <a:solidFill>
                  <a:srgbClr val="002060"/>
                </a:solidFill>
                <a:latin typeface="HP001 4 hàng" pitchFamily="34" charset="0"/>
                <a:cs typeface="Arial-Rounded" pitchFamily="34" charset="0"/>
              </a:rPr>
              <a:t>òng </a:t>
            </a:r>
            <a:r>
              <a:rPr lang="el-GR" sz="1600" b="1" dirty="0">
                <a:solidFill>
                  <a:srgbClr val="002060"/>
                </a:solidFill>
                <a:latin typeface="HP001 4 hàng" pitchFamily="34" charset="0"/>
                <a:cs typeface="Arial-Rounded" pitchFamily="34" charset="0"/>
              </a:rPr>
              <a:t>χϚ</a:t>
            </a:r>
            <a:r>
              <a:rPr lang="vi-VN" sz="1600" b="1" dirty="0">
                <a:solidFill>
                  <a:srgbClr val="002060"/>
                </a:solidFill>
                <a:latin typeface="HP001 4 hàng" pitchFamily="34" charset="0"/>
                <a:cs typeface="Arial-Rounded" pitchFamily="34" charset="0"/>
              </a:rPr>
              <a:t>nh</a:t>
            </a:r>
            <a:endParaRPr lang="en-US" sz="1600" b="1" dirty="0">
              <a:solidFill>
                <a:srgbClr val="002060"/>
              </a:solidFill>
              <a:latin typeface="HP001 4 hàng" pitchFamily="34" charset="0"/>
              <a:cs typeface="Arial-Rounded" pitchFamily="34" charset="0"/>
            </a:endParaRPr>
          </a:p>
        </p:txBody>
      </p:sp>
      <p:sp>
        <p:nvSpPr>
          <p:cNvPr id="20" name="Rectangle 19"/>
          <p:cNvSpPr>
            <a:spLocks noChangeArrowheads="1"/>
          </p:cNvSpPr>
          <p:nvPr/>
        </p:nvSpPr>
        <p:spPr bwMode="auto">
          <a:xfrm>
            <a:off x="2744276" y="4299248"/>
            <a:ext cx="4700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sz="1600" b="1" dirty="0">
                <a:solidFill>
                  <a:srgbClr val="002060"/>
                </a:solidFill>
                <a:latin typeface="HP001 4 hàng" pitchFamily="34" charset="0"/>
                <a:ea typeface="Arial-Rounded" pitchFamily="34" charset="0"/>
                <a:cs typeface="Arial-Rounded" pitchFamily="34" charset="0"/>
              </a:rPr>
              <a:t>Để </a:t>
            </a:r>
            <a:r>
              <a:rPr lang="el-GR" sz="1600" b="1" dirty="0">
                <a:solidFill>
                  <a:srgbClr val="002060"/>
                </a:solidFill>
                <a:latin typeface="HP001 4 hàng" pitchFamily="34" charset="0"/>
                <a:ea typeface="Arial-Rounded" pitchFamily="34" charset="0"/>
                <a:cs typeface="Arial-Rounded" pitchFamily="34" charset="0"/>
              </a:rPr>
              <a:t>ι</a:t>
            </a:r>
            <a:r>
              <a:rPr lang="vi-VN" sz="1600" b="1" dirty="0">
                <a:solidFill>
                  <a:srgbClr val="002060"/>
                </a:solidFill>
                <a:latin typeface="HP001 4 hàng" pitchFamily="34" charset="0"/>
                <a:ea typeface="Arial-Rounded" pitchFamily="34" charset="0"/>
                <a:cs typeface="Arial-Rounded" pitchFamily="34" charset="0"/>
              </a:rPr>
              <a:t>Ŝg </a:t>
            </a:r>
            <a:r>
              <a:rPr lang="el-GR" sz="1600" b="1" dirty="0">
                <a:solidFill>
                  <a:srgbClr val="002060"/>
                </a:solidFill>
                <a:latin typeface="HP001 4 hàng" pitchFamily="34" charset="0"/>
                <a:ea typeface="Arial-Rounded" pitchFamily="34" charset="0"/>
                <a:cs typeface="Arial-Rounded" pitchFamily="34" charset="0"/>
              </a:rPr>
              <a:t>χϚζ, ε</a:t>
            </a:r>
            <a:r>
              <a:rPr lang="vi-VN" sz="1600" b="1" dirty="0">
                <a:solidFill>
                  <a:srgbClr val="002060"/>
                </a:solidFill>
                <a:latin typeface="HP001 4 hàng" pitchFamily="34" charset="0"/>
                <a:ea typeface="Arial-Rounded" pitchFamily="34" charset="0"/>
                <a:cs typeface="Arial-Rounded" pitchFamily="34" charset="0"/>
              </a:rPr>
              <a:t>úng Ǉa </a:t>
            </a:r>
            <a:r>
              <a:rPr lang="el-GR" sz="1600" b="1" dirty="0">
                <a:solidFill>
                  <a:srgbClr val="002060"/>
                </a:solidFill>
                <a:latin typeface="HP001 4 hàng" pitchFamily="34" charset="0"/>
                <a:ea typeface="Arial-Rounded" pitchFamily="34" charset="0"/>
                <a:cs typeface="Arial-Rounded" pitchFamily="34" charset="0"/>
              </a:rPr>
              <a:t>ι</a:t>
            </a:r>
            <a:r>
              <a:rPr lang="vi-VN" sz="1600" b="1" dirty="0">
                <a:solidFill>
                  <a:srgbClr val="002060"/>
                </a:solidFill>
                <a:latin typeface="HP001 4 hàng" pitchFamily="34" charset="0"/>
                <a:ea typeface="Arial-Rounded" pitchFamily="34" charset="0"/>
                <a:cs typeface="Arial-Rounded" pitchFamily="34" charset="0"/>
              </a:rPr>
              <a:t>ải ǟửa Ǉay Ǉrư</a:t>
            </a:r>
            <a:r>
              <a:rPr lang="el-GR" sz="1600" b="1" dirty="0">
                <a:solidFill>
                  <a:srgbClr val="002060"/>
                </a:solidFill>
                <a:latin typeface="HP001 4 hàng" pitchFamily="34" charset="0"/>
                <a:ea typeface="Arial-Rounded" pitchFamily="34" charset="0"/>
                <a:cs typeface="Arial-Rounded" pitchFamily="34" charset="0"/>
              </a:rPr>
              <a:t>ϐ</a:t>
            </a:r>
            <a:r>
              <a:rPr lang="vi-VN" sz="1600" b="1" dirty="0">
                <a:solidFill>
                  <a:srgbClr val="002060"/>
                </a:solidFill>
                <a:latin typeface="HP001 4 hàng" pitchFamily="34" charset="0"/>
                <a:ea typeface="Arial-Rounded" pitchFamily="34" charset="0"/>
                <a:cs typeface="Arial-Rounded" pitchFamily="34" charset="0"/>
              </a:rPr>
              <a:t> </a:t>
            </a:r>
            <a:r>
              <a:rPr lang="el-GR" sz="1600" b="1" dirty="0">
                <a:solidFill>
                  <a:srgbClr val="002060"/>
                </a:solidFill>
                <a:latin typeface="HP001 4 hàng" pitchFamily="34" charset="0"/>
                <a:ea typeface="Arial-Rounded" pitchFamily="34" charset="0"/>
                <a:cs typeface="Arial-Rounded" pitchFamily="34" charset="0"/>
              </a:rPr>
              <a:t>δ</a:t>
            </a:r>
            <a:r>
              <a:rPr lang="vi-VN" sz="1600" b="1" dirty="0">
                <a:solidFill>
                  <a:srgbClr val="002060"/>
                </a:solidFill>
                <a:latin typeface="HP001 4 hàng" pitchFamily="34" charset="0"/>
                <a:ea typeface="Arial-Rounded" pitchFamily="34" charset="0"/>
                <a:cs typeface="Arial-Rounded" pitchFamily="34" charset="0"/>
              </a:rPr>
              <a:t>i</a:t>
            </a:r>
            <a:endParaRPr lang="en-US" sz="1600" b="1" dirty="0">
              <a:solidFill>
                <a:srgbClr val="002060"/>
              </a:solidFill>
              <a:latin typeface="HP001 4 hàng" pitchFamily="34" charset="0"/>
              <a:ea typeface="Arial-Rounded" pitchFamily="34" charset="0"/>
              <a:cs typeface="Arial-Rounded" pitchFamily="34" charset="0"/>
            </a:endParaRPr>
          </a:p>
        </p:txBody>
      </p:sp>
      <p:sp>
        <p:nvSpPr>
          <p:cNvPr id="22" name="Rectangle 21"/>
          <p:cNvSpPr>
            <a:spLocks noChangeArrowheads="1"/>
          </p:cNvSpPr>
          <p:nvPr/>
        </p:nvSpPr>
        <p:spPr bwMode="auto">
          <a:xfrm>
            <a:off x="2427235" y="4626799"/>
            <a:ext cx="47005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sz="1600" b="1" dirty="0">
                <a:solidFill>
                  <a:srgbClr val="002060"/>
                </a:solidFill>
                <a:latin typeface="HP001 4 hàng" pitchFamily="34" charset="0"/>
                <a:ea typeface="Arial-Rounded" pitchFamily="34" charset="0"/>
                <a:cs typeface="Arial-Rounded" pitchFamily="34" charset="0"/>
              </a:rPr>
              <a:t>ăn</a:t>
            </a:r>
            <a:r>
              <a:rPr lang="en-US" sz="1600" b="1" dirty="0">
                <a:solidFill>
                  <a:srgbClr val="002060"/>
                </a:solidFill>
                <a:latin typeface="HP001 4 hàng" pitchFamily="34" charset="0"/>
                <a:ea typeface="Arial-Rounded" pitchFamily="34" charset="0"/>
                <a:cs typeface="Arial-Rounded" pitchFamily="34" charset="0"/>
              </a:rPr>
              <a:t>.</a:t>
            </a:r>
            <a:endParaRPr lang="en-US" sz="1600" b="1" dirty="0">
              <a:solidFill>
                <a:srgbClr val="002060"/>
              </a:solidFill>
              <a:latin typeface="HP001 4 hàng" pitchFamily="34" charset="0"/>
              <a:cs typeface="Arial-Rounded" pitchFamily="34" charset="0"/>
            </a:endParaRPr>
          </a:p>
        </p:txBody>
      </p:sp>
    </p:spTree>
    <p:extLst>
      <p:ext uri="{BB962C8B-B14F-4D97-AF65-F5344CB8AC3E}">
        <p14:creationId xmlns:p14="http://schemas.microsoft.com/office/powerpoint/2010/main" val="6844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2" grpId="0"/>
      <p:bldP spid="13" grpId="0"/>
      <p:bldP spid="16" grpId="0"/>
      <p:bldP spid="17" grpId="0"/>
      <p:bldP spid="18" grpId="0"/>
      <p:bldP spid="19" grpId="0"/>
      <p:bldP spid="20"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300163" y="857250"/>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 Rounded MT Bold" pitchFamily="34" charset="0"/>
                <a:cs typeface="Arial" pitchFamily="34" charset="0"/>
              </a:rPr>
              <a:t>5</a:t>
            </a:r>
          </a:p>
        </p:txBody>
      </p:sp>
      <p:sp>
        <p:nvSpPr>
          <p:cNvPr id="9219" name="TextBox 16"/>
          <p:cNvSpPr txBox="1">
            <a:spLocks noChangeArrowheads="1"/>
          </p:cNvSpPr>
          <p:nvPr/>
        </p:nvSpPr>
        <p:spPr bwMode="auto">
          <a:xfrm>
            <a:off x="1800225" y="923925"/>
            <a:ext cx="6062663"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b="1">
                <a:solidFill>
                  <a:srgbClr val="000000"/>
                </a:solidFill>
                <a:ea typeface="Arial-Rounded"/>
                <a:cs typeface="Arial" panose="020B0604020202020204" pitchFamily="34" charset="0"/>
              </a:rPr>
              <a:t>Chọn từ ngữ để hoàn thiện câu và viết câu vào vở</a:t>
            </a:r>
          </a:p>
        </p:txBody>
      </p:sp>
      <p:sp>
        <p:nvSpPr>
          <p:cNvPr id="9220" name="TextBox 6"/>
          <p:cNvSpPr txBox="1">
            <a:spLocks noChangeArrowheads="1"/>
          </p:cNvSpPr>
          <p:nvPr/>
        </p:nvSpPr>
        <p:spPr bwMode="auto">
          <a:xfrm>
            <a:off x="1813322" y="1515666"/>
            <a:ext cx="5086350" cy="438574"/>
          </a:xfrm>
          <a:prstGeom prst="rect">
            <a:avLst/>
          </a:prstGeom>
          <a:solidFill>
            <a:srgbClr val="B9ED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b="1">
                <a:solidFill>
                  <a:srgbClr val="000000"/>
                </a:solidFill>
                <a:ea typeface="Arial-Rounded"/>
                <a:cs typeface="Arial" panose="020B0604020202020204" pitchFamily="34" charset="0"/>
              </a:rPr>
              <a:t>bổ ích				</a:t>
            </a:r>
          </a:p>
        </p:txBody>
      </p:sp>
      <p:sp>
        <p:nvSpPr>
          <p:cNvPr id="9221" name="TextBox 10"/>
          <p:cNvSpPr txBox="1">
            <a:spLocks noChangeArrowheads="1"/>
          </p:cNvSpPr>
          <p:nvPr/>
        </p:nvSpPr>
        <p:spPr bwMode="auto">
          <a:xfrm>
            <a:off x="1341835" y="2258616"/>
            <a:ext cx="6457950"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b="1">
                <a:solidFill>
                  <a:srgbClr val="000000"/>
                </a:solidFill>
                <a:ea typeface="Arial-Rounded"/>
                <a:cs typeface="Arial" panose="020B0604020202020204" pitchFamily="34" charset="0"/>
              </a:rPr>
              <a:t>Ăn chín, uống sôi để  (……………..).</a:t>
            </a:r>
          </a:p>
        </p:txBody>
      </p:sp>
      <p:sp>
        <p:nvSpPr>
          <p:cNvPr id="12" name="TextBox 11"/>
          <p:cNvSpPr txBox="1">
            <a:spLocks noChangeArrowheads="1"/>
          </p:cNvSpPr>
          <p:nvPr/>
        </p:nvSpPr>
        <p:spPr bwMode="auto">
          <a:xfrm>
            <a:off x="3319463" y="1515666"/>
            <a:ext cx="1583531" cy="438574"/>
          </a:xfrm>
          <a:prstGeom prst="rect">
            <a:avLst/>
          </a:prstGeom>
          <a:solidFill>
            <a:srgbClr val="B9ED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a:solidFill>
                  <a:srgbClr val="000000"/>
                </a:solidFill>
                <a:ea typeface="Arial-Rounded"/>
                <a:cs typeface="Arial" panose="020B0604020202020204" pitchFamily="34" charset="0"/>
              </a:rPr>
              <a:t>rửa tay</a:t>
            </a:r>
          </a:p>
        </p:txBody>
      </p:sp>
      <p:sp>
        <p:nvSpPr>
          <p:cNvPr id="13" name="TextBox 12"/>
          <p:cNvSpPr txBox="1">
            <a:spLocks noChangeArrowheads="1"/>
          </p:cNvSpPr>
          <p:nvPr/>
        </p:nvSpPr>
        <p:spPr bwMode="auto">
          <a:xfrm>
            <a:off x="1813322" y="1515666"/>
            <a:ext cx="1584722" cy="438574"/>
          </a:xfrm>
          <a:prstGeom prst="rect">
            <a:avLst/>
          </a:prstGeom>
          <a:solidFill>
            <a:srgbClr val="B9ED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a:solidFill>
                  <a:srgbClr val="000000"/>
                </a:solidFill>
                <a:ea typeface="Arial-Rounded"/>
                <a:cs typeface="Arial" panose="020B0604020202020204" pitchFamily="34" charset="0"/>
              </a:rPr>
              <a:t>vi trùng</a:t>
            </a:r>
          </a:p>
        </p:txBody>
      </p:sp>
      <p:sp>
        <p:nvSpPr>
          <p:cNvPr id="10" name="TextBox 9"/>
          <p:cNvSpPr txBox="1">
            <a:spLocks noChangeArrowheads="1"/>
          </p:cNvSpPr>
          <p:nvPr/>
        </p:nvSpPr>
        <p:spPr bwMode="auto">
          <a:xfrm>
            <a:off x="4814888" y="1515666"/>
            <a:ext cx="2001441" cy="438574"/>
          </a:xfrm>
          <a:prstGeom prst="rect">
            <a:avLst/>
          </a:prstGeom>
          <a:solidFill>
            <a:srgbClr val="B9ED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a:solidFill>
                  <a:srgbClr val="000000"/>
                </a:solidFill>
                <a:ea typeface="Arial-Rounded"/>
                <a:cs typeface="Arial" panose="020B0604020202020204" pitchFamily="34" charset="0"/>
              </a:rPr>
              <a:t>phòng bệnh</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9213" y="2952750"/>
            <a:ext cx="6543675" cy="17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Hieu-ung-am-thanh-oh-nooo-www_nhacchuongvui_com.mp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0" y="131683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617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2" presetClass="path" presetSubtype="0" accel="50000" decel="50000" fill="hold" grpId="0" nodeType="clickEffect">
                                  <p:stCondLst>
                                    <p:cond delay="0"/>
                                  </p:stCondLst>
                                  <p:childTnLst>
                                    <p:animMotion origin="layout" path="M 1.11022E-16 5.09731E-7 L -0.04792 0.18536 " pathEditMode="relative" rAng="0" ptsTypes="AA">
                                      <p:cBhvr>
                                        <p:cTn id="30" dur="2000" fill="hold"/>
                                        <p:tgtEl>
                                          <p:spTgt spid="10"/>
                                        </p:tgtEl>
                                        <p:attrNameLst>
                                          <p:attrName>ppt_x</p:attrName>
                                          <p:attrName>ppt_y</p:attrName>
                                        </p:attrNameLst>
                                      </p:cBhvr>
                                      <p:rCtr x="-2396" y="9268"/>
                                    </p:animMotion>
                                  </p:childTnLst>
                                  <p:subTnLst>
                                    <p:audio>
                                      <p:cMediaNode vol="100000">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54906" y="748904"/>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 Rounded MT Bold" pitchFamily="34" charset="0"/>
                <a:cs typeface="Times New Roman" pitchFamily="18" charset="0"/>
              </a:rPr>
              <a:t>6</a:t>
            </a:r>
          </a:p>
        </p:txBody>
      </p:sp>
      <p:sp>
        <p:nvSpPr>
          <p:cNvPr id="12291" name="TextBox 2"/>
          <p:cNvSpPr txBox="1">
            <a:spLocks noChangeArrowheads="1"/>
          </p:cNvSpPr>
          <p:nvPr/>
        </p:nvSpPr>
        <p:spPr bwMode="auto">
          <a:xfrm>
            <a:off x="1625203" y="748903"/>
            <a:ext cx="6070997" cy="7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100" b="1">
                <a:solidFill>
                  <a:srgbClr val="000000"/>
                </a:solidFill>
                <a:ea typeface="Arial-Rounded"/>
                <a:cs typeface="Arial" panose="020B0604020202020204" pitchFamily="34" charset="0"/>
              </a:rPr>
              <a:t>Quan sát tranh và dùng từ ngữ trong khung để nói theo tranh</a:t>
            </a:r>
          </a:p>
        </p:txBody>
      </p:sp>
      <p:sp>
        <p:nvSpPr>
          <p:cNvPr id="4" name="Rectangle 3"/>
          <p:cNvSpPr/>
          <p:nvPr/>
        </p:nvSpPr>
        <p:spPr>
          <a:xfrm>
            <a:off x="1872853" y="1482329"/>
            <a:ext cx="5499497" cy="36314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l="49358" t="58771"/>
          <a:stretch>
            <a:fillRect/>
          </a:stretch>
        </p:blipFill>
        <p:spPr bwMode="auto">
          <a:xfrm>
            <a:off x="5193506" y="3237310"/>
            <a:ext cx="1285875" cy="98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p:cNvPicPr>
            <a:picLocks noChangeAspect="1" noChangeArrowheads="1"/>
          </p:cNvPicPr>
          <p:nvPr/>
        </p:nvPicPr>
        <p:blipFill>
          <a:blip r:embed="rId3">
            <a:extLst>
              <a:ext uri="{28A0092B-C50C-407E-A947-70E740481C1C}">
                <a14:useLocalDpi xmlns:a14="http://schemas.microsoft.com/office/drawing/2010/main" val="0"/>
              </a:ext>
            </a:extLst>
          </a:blip>
          <a:srcRect r="50000" b="56972"/>
          <a:stretch>
            <a:fillRect/>
          </a:stretch>
        </p:blipFill>
        <p:spPr bwMode="auto">
          <a:xfrm>
            <a:off x="2857501" y="1887141"/>
            <a:ext cx="1269206" cy="102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4"/>
          <p:cNvPicPr>
            <a:picLocks noChangeAspect="1" noChangeArrowheads="1"/>
          </p:cNvPicPr>
          <p:nvPr/>
        </p:nvPicPr>
        <p:blipFill>
          <a:blip r:embed="rId3">
            <a:extLst>
              <a:ext uri="{28A0092B-C50C-407E-A947-70E740481C1C}">
                <a14:useLocalDpi xmlns:a14="http://schemas.microsoft.com/office/drawing/2010/main" val="0"/>
              </a:ext>
            </a:extLst>
          </a:blip>
          <a:srcRect l="50000" t="6297" b="43929"/>
          <a:stretch>
            <a:fillRect/>
          </a:stretch>
        </p:blipFill>
        <p:spPr bwMode="auto">
          <a:xfrm>
            <a:off x="5164932" y="1807369"/>
            <a:ext cx="1269206"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4"/>
          <p:cNvPicPr>
            <a:picLocks noChangeAspect="1" noChangeArrowheads="1"/>
          </p:cNvPicPr>
          <p:nvPr/>
        </p:nvPicPr>
        <p:blipFill>
          <a:blip r:embed="rId3">
            <a:extLst>
              <a:ext uri="{28A0092B-C50C-407E-A947-70E740481C1C}">
                <a14:useLocalDpi xmlns:a14="http://schemas.microsoft.com/office/drawing/2010/main" val="0"/>
              </a:ext>
            </a:extLst>
          </a:blip>
          <a:srcRect t="50000" r="50000"/>
          <a:stretch>
            <a:fillRect/>
          </a:stretch>
        </p:blipFill>
        <p:spPr bwMode="auto">
          <a:xfrm>
            <a:off x="2857501" y="3153967"/>
            <a:ext cx="1269206" cy="119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2226469" y="1482329"/>
            <a:ext cx="114300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solidFill>
                  <a:srgbClr val="000000"/>
                </a:solidFill>
                <a:ea typeface="Arial-Rounded"/>
                <a:cs typeface="Arial" panose="020B0604020202020204" pitchFamily="34" charset="0"/>
              </a:rPr>
              <a:t>xà phòng</a:t>
            </a:r>
          </a:p>
        </p:txBody>
      </p:sp>
      <p:sp>
        <p:nvSpPr>
          <p:cNvPr id="8" name="TextBox 7"/>
          <p:cNvSpPr txBox="1">
            <a:spLocks noChangeArrowheads="1"/>
          </p:cNvSpPr>
          <p:nvPr/>
        </p:nvSpPr>
        <p:spPr bwMode="auto">
          <a:xfrm>
            <a:off x="3540919" y="1498997"/>
            <a:ext cx="102870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solidFill>
                  <a:srgbClr val="000000"/>
                </a:solidFill>
                <a:ea typeface="Arial-Rounded"/>
                <a:cs typeface="Arial" panose="020B0604020202020204" pitchFamily="34" charset="0"/>
              </a:rPr>
              <a:t>chà xát</a:t>
            </a:r>
          </a:p>
        </p:txBody>
      </p:sp>
      <p:sp>
        <p:nvSpPr>
          <p:cNvPr id="9" name="TextBox 8"/>
          <p:cNvSpPr txBox="1">
            <a:spLocks noChangeArrowheads="1"/>
          </p:cNvSpPr>
          <p:nvPr/>
        </p:nvSpPr>
        <p:spPr bwMode="auto">
          <a:xfrm>
            <a:off x="4676775" y="1498997"/>
            <a:ext cx="102870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solidFill>
                  <a:srgbClr val="000000"/>
                </a:solidFill>
                <a:ea typeface="Arial-Rounded"/>
                <a:cs typeface="Arial" panose="020B0604020202020204" pitchFamily="34" charset="0"/>
              </a:rPr>
              <a:t>rửa</a:t>
            </a:r>
          </a:p>
        </p:txBody>
      </p:sp>
      <p:sp>
        <p:nvSpPr>
          <p:cNvPr id="20" name="TextBox 19"/>
          <p:cNvSpPr txBox="1">
            <a:spLocks noChangeArrowheads="1"/>
          </p:cNvSpPr>
          <p:nvPr/>
        </p:nvSpPr>
        <p:spPr bwMode="auto">
          <a:xfrm>
            <a:off x="5884069" y="1498997"/>
            <a:ext cx="114300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solidFill>
                  <a:srgbClr val="000000"/>
                </a:solidFill>
                <a:ea typeface="Arial-Rounded"/>
                <a:cs typeface="Arial" panose="020B0604020202020204" pitchFamily="34" charset="0"/>
              </a:rPr>
              <a:t>lau khô</a:t>
            </a:r>
          </a:p>
        </p:txBody>
      </p:sp>
    </p:spTree>
    <p:extLst>
      <p:ext uri="{BB962C8B-B14F-4D97-AF65-F5344CB8AC3E}">
        <p14:creationId xmlns:p14="http://schemas.microsoft.com/office/powerpoint/2010/main" val="241758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a:spLocks noChangeArrowheads="1"/>
          </p:cNvSpPr>
          <p:nvPr/>
        </p:nvSpPr>
        <p:spPr bwMode="auto">
          <a:xfrm>
            <a:off x="2027635" y="3967162"/>
            <a:ext cx="5188744" cy="392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100" b="1">
                <a:solidFill>
                  <a:srgbClr val="000000"/>
                </a:solidFill>
                <a:ea typeface="Arial-Rounded"/>
                <a:cs typeface="Arial" panose="020B0604020202020204" pitchFamily="34" charset="0"/>
              </a:rPr>
              <a:t>Đoạn trên có mấy câu?</a:t>
            </a:r>
          </a:p>
        </p:txBody>
      </p:sp>
      <p:grpSp>
        <p:nvGrpSpPr>
          <p:cNvPr id="14339" name="Group 1"/>
          <p:cNvGrpSpPr>
            <a:grpSpLocks/>
          </p:cNvGrpSpPr>
          <p:nvPr/>
        </p:nvGrpSpPr>
        <p:grpSpPr bwMode="auto">
          <a:xfrm>
            <a:off x="1231107" y="1372792"/>
            <a:ext cx="6655594" cy="2507456"/>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sp>
          <p:nvSpPr>
            <p:cNvPr id="23" name="Rectangle 2"/>
            <p:cNvSpPr/>
            <p:nvPr/>
          </p:nvSpPr>
          <p:spPr>
            <a:xfrm>
              <a:off x="1012908" y="1779375"/>
              <a:ext cx="7407003" cy="2466188"/>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grpSp>
      <p:sp>
        <p:nvSpPr>
          <p:cNvPr id="21" name="Oval 20"/>
          <p:cNvSpPr/>
          <p:nvPr/>
        </p:nvSpPr>
        <p:spPr>
          <a:xfrm>
            <a:off x="1231106" y="791766"/>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 Rounded MT Bold" pitchFamily="34" charset="0"/>
                <a:cs typeface="Times New Roman" pitchFamily="18" charset="0"/>
              </a:rPr>
              <a:t>7</a:t>
            </a:r>
          </a:p>
        </p:txBody>
      </p:sp>
      <p:sp>
        <p:nvSpPr>
          <p:cNvPr id="14341" name="TextBox 21"/>
          <p:cNvSpPr txBox="1">
            <a:spLocks noChangeArrowheads="1"/>
          </p:cNvSpPr>
          <p:nvPr/>
        </p:nvSpPr>
        <p:spPr bwMode="auto">
          <a:xfrm>
            <a:off x="1701403" y="857250"/>
            <a:ext cx="1784747" cy="39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100" b="1">
                <a:solidFill>
                  <a:srgbClr val="000000"/>
                </a:solidFill>
                <a:ea typeface="Arial-Rounded"/>
                <a:cs typeface="Arial" panose="020B0604020202020204" pitchFamily="34" charset="0"/>
              </a:rPr>
              <a:t>Nghe viết</a:t>
            </a:r>
          </a:p>
        </p:txBody>
      </p:sp>
      <p:sp>
        <p:nvSpPr>
          <p:cNvPr id="14342" name="TextBox 5"/>
          <p:cNvSpPr txBox="1">
            <a:spLocks noChangeArrowheads="1"/>
          </p:cNvSpPr>
          <p:nvPr/>
        </p:nvSpPr>
        <p:spPr bwMode="auto">
          <a:xfrm>
            <a:off x="2199085" y="1657350"/>
            <a:ext cx="5801915"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solidFill>
                  <a:srgbClr val="000000"/>
                </a:solidFill>
                <a:ea typeface="Arial-Rounded"/>
                <a:cs typeface="Arial" panose="020B0604020202020204" pitchFamily="34" charset="0"/>
              </a:rPr>
              <a:t>Để phòng bệnh, chúng ta cần rửa tay trước khi ăn.</a:t>
            </a:r>
          </a:p>
        </p:txBody>
      </p:sp>
      <p:sp>
        <p:nvSpPr>
          <p:cNvPr id="14343" name="TextBox 6"/>
          <p:cNvSpPr txBox="1">
            <a:spLocks noChangeArrowheads="1"/>
          </p:cNvSpPr>
          <p:nvPr/>
        </p:nvSpPr>
        <p:spPr bwMode="auto">
          <a:xfrm>
            <a:off x="1906191" y="2024063"/>
            <a:ext cx="5008959"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solidFill>
                  <a:srgbClr val="000000"/>
                </a:solidFill>
                <a:ea typeface="Arial-Rounded"/>
                <a:cs typeface="Arial" panose="020B0604020202020204" pitchFamily="34" charset="0"/>
              </a:rPr>
              <a:t>Cần rửa tay bằng xà phòng với nước sạch.</a:t>
            </a:r>
          </a:p>
        </p:txBody>
      </p:sp>
      <p:sp>
        <p:nvSpPr>
          <p:cNvPr id="11" name="TextBox 10"/>
          <p:cNvSpPr txBox="1">
            <a:spLocks noChangeArrowheads="1"/>
          </p:cNvSpPr>
          <p:nvPr/>
        </p:nvSpPr>
        <p:spPr bwMode="auto">
          <a:xfrm>
            <a:off x="1913335" y="3967162"/>
            <a:ext cx="5188744" cy="392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100" b="1">
                <a:solidFill>
                  <a:srgbClr val="000000"/>
                </a:solidFill>
                <a:ea typeface="Arial-Rounded"/>
                <a:cs typeface="Arial" panose="020B0604020202020204" pitchFamily="34" charset="0"/>
              </a:rPr>
              <a:t>Khi viết chữ đầu dòng, ta lưu ý gì?</a:t>
            </a:r>
          </a:p>
        </p:txBody>
      </p:sp>
      <p:sp>
        <p:nvSpPr>
          <p:cNvPr id="5" name="Right Arrow 4"/>
          <p:cNvSpPr/>
          <p:nvPr/>
        </p:nvSpPr>
        <p:spPr>
          <a:xfrm>
            <a:off x="1920479" y="1759744"/>
            <a:ext cx="323850" cy="1416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sp>
        <p:nvSpPr>
          <p:cNvPr id="13" name="TextBox 12"/>
          <p:cNvSpPr txBox="1">
            <a:spLocks noChangeArrowheads="1"/>
          </p:cNvSpPr>
          <p:nvPr/>
        </p:nvSpPr>
        <p:spPr bwMode="auto">
          <a:xfrm>
            <a:off x="2027635" y="3967162"/>
            <a:ext cx="5188744" cy="392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100" b="1">
                <a:solidFill>
                  <a:srgbClr val="000000"/>
                </a:solidFill>
                <a:ea typeface="Arial-Rounded"/>
                <a:cs typeface="Arial" panose="020B0604020202020204" pitchFamily="34" charset="0"/>
              </a:rPr>
              <a:t>Những chữ nào viết hoa? Vì sao?</a:t>
            </a:r>
          </a:p>
        </p:txBody>
      </p:sp>
      <p:cxnSp>
        <p:nvCxnSpPr>
          <p:cNvPr id="9" name="Straight Connector 8"/>
          <p:cNvCxnSpPr/>
          <p:nvPr/>
        </p:nvCxnSpPr>
        <p:spPr>
          <a:xfrm>
            <a:off x="2239566" y="1975247"/>
            <a:ext cx="217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59769" y="2325291"/>
            <a:ext cx="1821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2141935" y="3967162"/>
            <a:ext cx="5188744" cy="392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100" b="1">
                <a:solidFill>
                  <a:srgbClr val="000000"/>
                </a:solidFill>
                <a:ea typeface="Arial-Rounded"/>
                <a:cs typeface="Arial" panose="020B0604020202020204" pitchFamily="34" charset="0"/>
              </a:rPr>
              <a:t>Kết thúc câu có dấu gì?</a:t>
            </a:r>
          </a:p>
        </p:txBody>
      </p:sp>
      <p:sp>
        <p:nvSpPr>
          <p:cNvPr id="20" name="Oval 19"/>
          <p:cNvSpPr/>
          <p:nvPr/>
        </p:nvSpPr>
        <p:spPr>
          <a:xfrm>
            <a:off x="7358063" y="1799035"/>
            <a:ext cx="85725" cy="171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sp>
        <p:nvSpPr>
          <p:cNvPr id="27" name="TextBox 26"/>
          <p:cNvSpPr txBox="1">
            <a:spLocks noChangeArrowheads="1"/>
          </p:cNvSpPr>
          <p:nvPr/>
        </p:nvSpPr>
        <p:spPr bwMode="auto">
          <a:xfrm>
            <a:off x="2228850" y="3967162"/>
            <a:ext cx="5188744" cy="392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100" b="1">
                <a:solidFill>
                  <a:srgbClr val="000000"/>
                </a:solidFill>
                <a:ea typeface="Arial-Rounded"/>
                <a:cs typeface="Arial" panose="020B0604020202020204" pitchFamily="34" charset="0"/>
              </a:rPr>
              <a:t>Em hãy tìm từ dễ viết lẫn trong bài.</a:t>
            </a:r>
          </a:p>
        </p:txBody>
      </p:sp>
      <p:sp>
        <p:nvSpPr>
          <p:cNvPr id="26" name="Oval 25"/>
          <p:cNvSpPr/>
          <p:nvPr/>
        </p:nvSpPr>
        <p:spPr>
          <a:xfrm>
            <a:off x="6299597" y="2149079"/>
            <a:ext cx="85725" cy="171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endParaRPr lang="en-US" sz="1350">
              <a:solidFill>
                <a:prstClr val="white"/>
              </a:solidFill>
            </a:endParaRPr>
          </a:p>
        </p:txBody>
      </p:sp>
      <p:pic>
        <p:nvPicPr>
          <p:cNvPr id="14353" name="Picture 2"/>
          <p:cNvPicPr>
            <a:picLocks noChangeAspect="1" noChangeArrowheads="1"/>
          </p:cNvPicPr>
          <p:nvPr/>
        </p:nvPicPr>
        <p:blipFill>
          <a:blip r:embed="rId3">
            <a:extLst>
              <a:ext uri="{28A0092B-C50C-407E-A947-70E740481C1C}">
                <a14:useLocalDpi xmlns:a14="http://schemas.microsoft.com/office/drawing/2010/main" val="0"/>
              </a:ext>
            </a:extLst>
          </a:blip>
          <a:srcRect l="40717" t="36198" r="40849" b="39417"/>
          <a:stretch>
            <a:fillRect/>
          </a:stretch>
        </p:blipFill>
        <p:spPr bwMode="auto">
          <a:xfrm>
            <a:off x="3607594" y="2370535"/>
            <a:ext cx="1799035" cy="133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234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nodeType="afterGroup">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nodeType="afterGroup">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4"/>
          <p:cNvPicPr>
            <a:picLocks noChangeAspect="1"/>
          </p:cNvPicPr>
          <p:nvPr/>
        </p:nvPicPr>
        <p:blipFill>
          <a:blip r:embed="rId2">
            <a:extLst>
              <a:ext uri="{28A0092B-C50C-407E-A947-70E740481C1C}">
                <a14:useLocalDpi xmlns:a14="http://schemas.microsoft.com/office/drawing/2010/main" val="0"/>
              </a:ext>
            </a:extLst>
          </a:blip>
          <a:srcRect l="50000" t="41315"/>
          <a:stretch>
            <a:fillRect/>
          </a:stretch>
        </p:blipFill>
        <p:spPr bwMode="auto">
          <a:xfrm>
            <a:off x="3086100" y="2520554"/>
            <a:ext cx="1858566" cy="22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535" y="2834879"/>
            <a:ext cx="2225278" cy="268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35"/>
          <p:cNvPicPr>
            <a:picLocks noChangeAspect="1"/>
          </p:cNvPicPr>
          <p:nvPr/>
        </p:nvPicPr>
        <p:blipFill>
          <a:blip r:embed="rId4">
            <a:extLst>
              <a:ext uri="{28A0092B-C50C-407E-A947-70E740481C1C}">
                <a14:useLocalDpi xmlns:a14="http://schemas.microsoft.com/office/drawing/2010/main" val="0"/>
              </a:ext>
            </a:extLst>
          </a:blip>
          <a:srcRect t="41315" r="50000"/>
          <a:stretch>
            <a:fillRect/>
          </a:stretch>
        </p:blipFill>
        <p:spPr bwMode="auto">
          <a:xfrm>
            <a:off x="4317206" y="2520554"/>
            <a:ext cx="1858566" cy="22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5566" y="2857500"/>
            <a:ext cx="2225278" cy="268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Box 8"/>
          <p:cNvSpPr txBox="1">
            <a:spLocks noChangeArrowheads="1"/>
          </p:cNvSpPr>
          <p:nvPr/>
        </p:nvSpPr>
        <p:spPr bwMode="auto">
          <a:xfrm>
            <a:off x="3143250" y="1256110"/>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400">
                <a:solidFill>
                  <a:srgbClr val="000000"/>
                </a:solidFill>
                <a:cs typeface="Arial" panose="020B0604020202020204" pitchFamily="34" charset="0"/>
              </a:rPr>
              <a:t>vi     ùng</a:t>
            </a:r>
          </a:p>
        </p:txBody>
      </p:sp>
      <p:sp>
        <p:nvSpPr>
          <p:cNvPr id="19463" name="TextBox 10"/>
          <p:cNvSpPr txBox="1">
            <a:spLocks noChangeArrowheads="1"/>
          </p:cNvSpPr>
          <p:nvPr/>
        </p:nvSpPr>
        <p:spPr bwMode="auto">
          <a:xfrm>
            <a:off x="4520803" y="1256110"/>
            <a:ext cx="1460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à xát</a:t>
            </a:r>
          </a:p>
        </p:txBody>
      </p:sp>
      <p:sp>
        <p:nvSpPr>
          <p:cNvPr id="19464" name="TextBox 6"/>
          <p:cNvSpPr txBox="1">
            <a:spLocks noChangeArrowheads="1"/>
          </p:cNvSpPr>
          <p:nvPr/>
        </p:nvSpPr>
        <p:spPr bwMode="auto">
          <a:xfrm>
            <a:off x="1162050" y="1762125"/>
            <a:ext cx="2228850"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a:solidFill>
                  <a:srgbClr val="000000"/>
                </a:solidFill>
                <a:ea typeface="Arial-Rounded"/>
                <a:cs typeface="Arial" panose="020B0604020202020204" pitchFamily="34" charset="0"/>
              </a:rPr>
              <a:t>b. </a:t>
            </a:r>
            <a:r>
              <a:rPr lang="en-US" sz="2400" i="1">
                <a:solidFill>
                  <a:srgbClr val="000000"/>
                </a:solidFill>
                <a:ea typeface="Arial-Rounded"/>
                <a:cs typeface="Arial" panose="020B0604020202020204" pitchFamily="34" charset="0"/>
              </a:rPr>
              <a:t>gh</a:t>
            </a:r>
            <a:r>
              <a:rPr lang="en-US" sz="2400">
                <a:solidFill>
                  <a:srgbClr val="000000"/>
                </a:solidFill>
                <a:ea typeface="Arial-Rounded"/>
                <a:cs typeface="Arial" panose="020B0604020202020204" pitchFamily="34" charset="0"/>
              </a:rPr>
              <a:t> hay </a:t>
            </a:r>
            <a:r>
              <a:rPr lang="en-US" sz="2400" i="1">
                <a:solidFill>
                  <a:srgbClr val="000000"/>
                </a:solidFill>
                <a:ea typeface="Arial-Rounded"/>
                <a:cs typeface="Arial" panose="020B0604020202020204" pitchFamily="34" charset="0"/>
              </a:rPr>
              <a:t>g?</a:t>
            </a: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1" y="1321594"/>
            <a:ext cx="316706" cy="31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143000" y="733425"/>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 Rounded MT Bold" pitchFamily="34" charset="0"/>
                <a:cs typeface="Times New Roman" pitchFamily="18" charset="0"/>
              </a:rPr>
              <a:t>8</a:t>
            </a:r>
          </a:p>
        </p:txBody>
      </p:sp>
      <p:sp>
        <p:nvSpPr>
          <p:cNvPr id="19467" name="TextBox 4"/>
          <p:cNvSpPr txBox="1">
            <a:spLocks noChangeArrowheads="1"/>
          </p:cNvSpPr>
          <p:nvPr/>
        </p:nvSpPr>
        <p:spPr bwMode="auto">
          <a:xfrm>
            <a:off x="1600200" y="785812"/>
            <a:ext cx="6338888" cy="39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100" b="1">
                <a:solidFill>
                  <a:srgbClr val="000000"/>
                </a:solidFill>
                <a:ea typeface="Arial-Rounded"/>
                <a:cs typeface="Arial" panose="020B0604020202020204" pitchFamily="34" charset="0"/>
              </a:rPr>
              <a:t>Chọn chữ phù hợp thay cho bông hoa</a:t>
            </a:r>
          </a:p>
        </p:txBody>
      </p:sp>
      <p:sp>
        <p:nvSpPr>
          <p:cNvPr id="19468" name="TextBox 5"/>
          <p:cNvSpPr txBox="1">
            <a:spLocks noChangeArrowheads="1"/>
          </p:cNvSpPr>
          <p:nvPr/>
        </p:nvSpPr>
        <p:spPr bwMode="auto">
          <a:xfrm>
            <a:off x="1162050" y="1259682"/>
            <a:ext cx="2228850"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a:solidFill>
                  <a:srgbClr val="000000"/>
                </a:solidFill>
                <a:ea typeface="Arial-Rounded"/>
                <a:cs typeface="Arial" panose="020B0604020202020204" pitchFamily="34" charset="0"/>
              </a:rPr>
              <a:t>a. </a:t>
            </a:r>
            <a:r>
              <a:rPr lang="en-US" sz="2400" i="1">
                <a:solidFill>
                  <a:srgbClr val="000000"/>
                </a:solidFill>
                <a:ea typeface="Arial-Rounded"/>
                <a:cs typeface="Arial" panose="020B0604020202020204" pitchFamily="34" charset="0"/>
              </a:rPr>
              <a:t>tr</a:t>
            </a:r>
            <a:r>
              <a:rPr lang="en-US" sz="2400">
                <a:solidFill>
                  <a:srgbClr val="000000"/>
                </a:solidFill>
                <a:ea typeface="Arial-Rounded"/>
                <a:cs typeface="Arial" panose="020B0604020202020204" pitchFamily="34" charset="0"/>
              </a:rPr>
              <a:t> hay </a:t>
            </a:r>
            <a:r>
              <a:rPr lang="en-US" sz="2400" i="1">
                <a:solidFill>
                  <a:srgbClr val="000000"/>
                </a:solidFill>
                <a:ea typeface="Arial-Rounded"/>
                <a:cs typeface="Arial" panose="020B0604020202020204" pitchFamily="34" charset="0"/>
              </a:rPr>
              <a:t>ch?</a:t>
            </a:r>
          </a:p>
        </p:txBody>
      </p:sp>
      <p:sp>
        <p:nvSpPr>
          <p:cNvPr id="19469" name="TextBox 7"/>
          <p:cNvSpPr txBox="1">
            <a:spLocks noChangeArrowheads="1"/>
          </p:cNvSpPr>
          <p:nvPr/>
        </p:nvSpPr>
        <p:spPr bwMode="auto">
          <a:xfrm>
            <a:off x="1165622" y="2343150"/>
            <a:ext cx="2228850"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a:solidFill>
                  <a:srgbClr val="000000"/>
                </a:solidFill>
                <a:ea typeface="Arial-Rounded"/>
                <a:cs typeface="Arial" panose="020B0604020202020204" pitchFamily="34" charset="0"/>
              </a:rPr>
              <a:t>b. </a:t>
            </a:r>
            <a:r>
              <a:rPr lang="en-US" sz="2400" i="1">
                <a:solidFill>
                  <a:srgbClr val="000000"/>
                </a:solidFill>
                <a:ea typeface="Arial-Rounded"/>
                <a:cs typeface="Arial" panose="020B0604020202020204" pitchFamily="34" charset="0"/>
              </a:rPr>
              <a:t>r/d</a:t>
            </a:r>
            <a:r>
              <a:rPr lang="en-US" sz="2400">
                <a:solidFill>
                  <a:srgbClr val="000000"/>
                </a:solidFill>
                <a:ea typeface="Arial-Rounded"/>
                <a:cs typeface="Arial" panose="020B0604020202020204" pitchFamily="34" charset="0"/>
              </a:rPr>
              <a:t> hay </a:t>
            </a:r>
            <a:r>
              <a:rPr lang="en-US" sz="2400" i="1">
                <a:solidFill>
                  <a:srgbClr val="000000"/>
                </a:solidFill>
                <a:ea typeface="Arial-Rounded"/>
                <a:cs typeface="Arial" panose="020B0604020202020204" pitchFamily="34" charset="0"/>
              </a:rPr>
              <a:t>gi?</a:t>
            </a:r>
          </a:p>
        </p:txBody>
      </p:sp>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5579" y="1340644"/>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TextBox 11"/>
          <p:cNvSpPr txBox="1">
            <a:spLocks noChangeArrowheads="1"/>
          </p:cNvSpPr>
          <p:nvPr/>
        </p:nvSpPr>
        <p:spPr bwMode="auto">
          <a:xfrm>
            <a:off x="5886451" y="1256110"/>
            <a:ext cx="22038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nhanh     óng</a:t>
            </a:r>
          </a:p>
        </p:txBody>
      </p:sp>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1" y="1321594"/>
            <a:ext cx="316706" cy="31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3" name="TextBox 13"/>
          <p:cNvSpPr txBox="1">
            <a:spLocks noChangeArrowheads="1"/>
          </p:cNvSpPr>
          <p:nvPr/>
        </p:nvSpPr>
        <p:spPr bwMode="auto">
          <a:xfrm>
            <a:off x="2892029" y="1744266"/>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i nhớ</a:t>
            </a:r>
          </a:p>
        </p:txBody>
      </p:sp>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063" y="1824038"/>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5" name="TextBox 15"/>
          <p:cNvSpPr txBox="1">
            <a:spLocks noChangeArrowheads="1"/>
          </p:cNvSpPr>
          <p:nvPr/>
        </p:nvSpPr>
        <p:spPr bwMode="auto">
          <a:xfrm>
            <a:off x="4323160" y="1744266"/>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cố    ắng</a:t>
            </a:r>
          </a:p>
        </p:txBody>
      </p:sp>
      <p:sp>
        <p:nvSpPr>
          <p:cNvPr id="19476" name="TextBox 16"/>
          <p:cNvSpPr txBox="1">
            <a:spLocks noChangeArrowheads="1"/>
          </p:cNvSpPr>
          <p:nvPr/>
        </p:nvSpPr>
        <p:spPr bwMode="auto">
          <a:xfrm>
            <a:off x="5775722" y="1744266"/>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gọn     ẽ</a:t>
            </a:r>
          </a:p>
        </p:txBody>
      </p:sp>
      <p:sp>
        <p:nvSpPr>
          <p:cNvPr id="19477" name="TextBox 17"/>
          <p:cNvSpPr txBox="1">
            <a:spLocks noChangeArrowheads="1"/>
          </p:cNvSpPr>
          <p:nvPr/>
        </p:nvSpPr>
        <p:spPr bwMode="auto">
          <a:xfrm>
            <a:off x="2884885" y="2346723"/>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a dẻ</a:t>
            </a:r>
          </a:p>
        </p:txBody>
      </p:sp>
      <p:sp>
        <p:nvSpPr>
          <p:cNvPr id="19478" name="TextBox 18"/>
          <p:cNvSpPr txBox="1">
            <a:spLocks noChangeArrowheads="1"/>
          </p:cNvSpPr>
          <p:nvPr/>
        </p:nvSpPr>
        <p:spPr bwMode="auto">
          <a:xfrm>
            <a:off x="4416029" y="2346723"/>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 ửa tay</a:t>
            </a:r>
          </a:p>
        </p:txBody>
      </p:sp>
      <p:sp>
        <p:nvSpPr>
          <p:cNvPr id="19479" name="TextBox 19"/>
          <p:cNvSpPr txBox="1">
            <a:spLocks noChangeArrowheads="1"/>
          </p:cNvSpPr>
          <p:nvPr/>
        </p:nvSpPr>
        <p:spPr bwMode="auto">
          <a:xfrm>
            <a:off x="5894785" y="2346723"/>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ữ gìn</a:t>
            </a:r>
          </a:p>
        </p:txBody>
      </p:sp>
      <p:pic>
        <p:nvPicPr>
          <p:cNvPr id="21"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1" y="1806179"/>
            <a:ext cx="316706" cy="31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2517" y="1824038"/>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6829" y="2408635"/>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4394" y="2425304"/>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773" y="2425304"/>
            <a:ext cx="316706"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a:spLocks noChangeArrowheads="1"/>
          </p:cNvSpPr>
          <p:nvPr/>
        </p:nvSpPr>
        <p:spPr bwMode="auto">
          <a:xfrm>
            <a:off x="3551635" y="1254919"/>
            <a:ext cx="439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tr</a:t>
            </a:r>
          </a:p>
        </p:txBody>
      </p:sp>
      <p:sp>
        <p:nvSpPr>
          <p:cNvPr id="27" name="TextBox 26"/>
          <p:cNvSpPr txBox="1">
            <a:spLocks noChangeArrowheads="1"/>
          </p:cNvSpPr>
          <p:nvPr/>
        </p:nvSpPr>
        <p:spPr bwMode="auto">
          <a:xfrm>
            <a:off x="4431506" y="1258491"/>
            <a:ext cx="686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ch</a:t>
            </a:r>
          </a:p>
        </p:txBody>
      </p:sp>
      <p:sp>
        <p:nvSpPr>
          <p:cNvPr id="28" name="TextBox 27"/>
          <p:cNvSpPr txBox="1">
            <a:spLocks noChangeArrowheads="1"/>
          </p:cNvSpPr>
          <p:nvPr/>
        </p:nvSpPr>
        <p:spPr bwMode="auto">
          <a:xfrm>
            <a:off x="6886575" y="1254919"/>
            <a:ext cx="686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ch</a:t>
            </a:r>
          </a:p>
        </p:txBody>
      </p:sp>
      <p:sp>
        <p:nvSpPr>
          <p:cNvPr id="29" name="TextBox 28"/>
          <p:cNvSpPr txBox="1">
            <a:spLocks noChangeArrowheads="1"/>
          </p:cNvSpPr>
          <p:nvPr/>
        </p:nvSpPr>
        <p:spPr bwMode="auto">
          <a:xfrm>
            <a:off x="3064669" y="1749029"/>
            <a:ext cx="546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gh</a:t>
            </a:r>
          </a:p>
        </p:txBody>
      </p:sp>
      <p:sp>
        <p:nvSpPr>
          <p:cNvPr id="30" name="TextBox 29"/>
          <p:cNvSpPr txBox="1">
            <a:spLocks noChangeArrowheads="1"/>
          </p:cNvSpPr>
          <p:nvPr/>
        </p:nvSpPr>
        <p:spPr bwMode="auto">
          <a:xfrm>
            <a:off x="5045869" y="1752600"/>
            <a:ext cx="440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g</a:t>
            </a:r>
          </a:p>
        </p:txBody>
      </p:sp>
      <p:sp>
        <p:nvSpPr>
          <p:cNvPr id="31" name="TextBox 30"/>
          <p:cNvSpPr txBox="1">
            <a:spLocks noChangeArrowheads="1"/>
          </p:cNvSpPr>
          <p:nvPr/>
        </p:nvSpPr>
        <p:spPr bwMode="auto">
          <a:xfrm>
            <a:off x="6606779" y="1744266"/>
            <a:ext cx="6869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gh</a:t>
            </a:r>
          </a:p>
        </p:txBody>
      </p:sp>
      <p:sp>
        <p:nvSpPr>
          <p:cNvPr id="32" name="TextBox 31"/>
          <p:cNvSpPr txBox="1">
            <a:spLocks noChangeArrowheads="1"/>
          </p:cNvSpPr>
          <p:nvPr/>
        </p:nvSpPr>
        <p:spPr bwMode="auto">
          <a:xfrm>
            <a:off x="3163491" y="2357438"/>
            <a:ext cx="546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d</a:t>
            </a:r>
          </a:p>
        </p:txBody>
      </p:sp>
      <p:sp>
        <p:nvSpPr>
          <p:cNvPr id="33" name="TextBox 32"/>
          <p:cNvSpPr txBox="1">
            <a:spLocks noChangeArrowheads="1"/>
          </p:cNvSpPr>
          <p:nvPr/>
        </p:nvSpPr>
        <p:spPr bwMode="auto">
          <a:xfrm>
            <a:off x="4706542" y="2347913"/>
            <a:ext cx="440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r</a:t>
            </a:r>
          </a:p>
        </p:txBody>
      </p:sp>
      <p:sp>
        <p:nvSpPr>
          <p:cNvPr id="34" name="TextBox 33"/>
          <p:cNvSpPr txBox="1">
            <a:spLocks noChangeArrowheads="1"/>
          </p:cNvSpPr>
          <p:nvPr/>
        </p:nvSpPr>
        <p:spPr bwMode="auto">
          <a:xfrm>
            <a:off x="6041231" y="2346723"/>
            <a:ext cx="686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00"/>
                </a:solidFill>
                <a:cs typeface="Arial" panose="020B0604020202020204" pitchFamily="34" charset="0"/>
              </a:rPr>
              <a:t>gi</a:t>
            </a:r>
          </a:p>
        </p:txBody>
      </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5429" y="3396854"/>
            <a:ext cx="472678" cy="47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3525" y="3246835"/>
            <a:ext cx="285750" cy="28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9056" y="3198019"/>
            <a:ext cx="272654"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6782" y="3313510"/>
            <a:ext cx="4357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98106" y="3467100"/>
            <a:ext cx="625079" cy="6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26807" y="3531394"/>
            <a:ext cx="573881"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8766" y="3009900"/>
            <a:ext cx="472678" cy="4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6225" y="3114675"/>
            <a:ext cx="472679" cy="4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2285" y="3069432"/>
            <a:ext cx="4357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Hieu-ung-am-thanh-oh-nooo-www_nhacchuongvui_com.mp3">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44050" y="15335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26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xit" presetSubtype="9"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
                                        <p:tgtEl>
                                          <p:spTgt spid="26"/>
                                        </p:tgtEl>
                                      </p:cBhvr>
                                    </p:animEffect>
                                  </p:childTnLst>
                                </p:cTn>
                              </p:par>
                            </p:childTnLst>
                          </p:cTn>
                        </p:par>
                        <p:par>
                          <p:cTn id="13" fill="hold" nodeType="afterGroup">
                            <p:stCondLst>
                              <p:cond delay="510"/>
                            </p:stCondLst>
                            <p:childTnLst>
                              <p:par>
                                <p:cTn id="14" presetID="10" presetClass="exit" presetSubtype="0" fill="hold" nodeType="after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exit" presetSubtype="9" fill="hold"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0-ppt_w/2"/>
                                          </p:val>
                                        </p:tav>
                                      </p:tavLst>
                                    </p:anim>
                                    <p:anim calcmode="lin" valueType="num">
                                      <p:cBhvr additive="base">
                                        <p:cTn id="22" dur="500"/>
                                        <p:tgtEl>
                                          <p:spTgt spid="10"/>
                                        </p:tgtEl>
                                        <p:attrNameLst>
                                          <p:attrName>ppt_y</p:attrName>
                                        </p:attrNameLst>
                                      </p:cBhvr>
                                      <p:tavLst>
                                        <p:tav tm="0">
                                          <p:val>
                                            <p:strVal val="ppt_y"/>
                                          </p:val>
                                        </p:tav>
                                        <p:tav tm="100000">
                                          <p:val>
                                            <p:strVal val="0-ppt_h/2"/>
                                          </p:val>
                                        </p:tav>
                                      </p:tavLst>
                                    </p:anim>
                                    <p:set>
                                      <p:cBhvr>
                                        <p:cTn id="23" dur="1" fill="hold">
                                          <p:stCondLst>
                                            <p:cond delay="499"/>
                                          </p:stCondLst>
                                        </p:cTn>
                                        <p:tgtEl>
                                          <p:spTgt spid="10"/>
                                        </p:tgtEl>
                                        <p:attrNameLst>
                                          <p:attrName>style.visibility</p:attrName>
                                        </p:attrNameLst>
                                      </p:cBhvr>
                                      <p:to>
                                        <p:strVal val="hidden"/>
                                      </p:to>
                                    </p:se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
                                        <p:tgtEl>
                                          <p:spTgt spid="27"/>
                                        </p:tgtEl>
                                      </p:cBhvr>
                                    </p:animEffect>
                                  </p:childTnLst>
                                </p:cTn>
                              </p:par>
                            </p:childTnLst>
                          </p:cTn>
                        </p:par>
                        <p:par>
                          <p:cTn id="28" fill="hold" nodeType="afterGroup">
                            <p:stCondLst>
                              <p:cond delay="510"/>
                            </p:stCondLst>
                            <p:childTnLst>
                              <p:par>
                                <p:cTn id="29" presetID="10" presetClass="exit" presetSubtype="0" fill="hold" nodeType="after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exit" presetSubtype="9"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0-ppt_w/2"/>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
                                        <p:tgtEl>
                                          <p:spTgt spid="28"/>
                                        </p:tgtEl>
                                      </p:cBhvr>
                                    </p:animEffect>
                                  </p:childTnLst>
                                </p:cTn>
                              </p:par>
                            </p:childTnLst>
                          </p:cTn>
                        </p:par>
                        <p:par>
                          <p:cTn id="43" fill="hold" nodeType="afterGroup">
                            <p:stCondLst>
                              <p:cond delay="510"/>
                            </p:stCondLst>
                            <p:childTnLst>
                              <p:par>
                                <p:cTn id="44" presetID="10" presetClass="exit" presetSubtype="0" fill="hold" nodeType="after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 presetClass="exit" presetSubtype="9" fill="hold" nodeType="clickEffect">
                                  <p:stCondLst>
                                    <p:cond delay="0"/>
                                  </p:stCondLst>
                                  <p:childTnLst>
                                    <p:anim calcmode="lin" valueType="num">
                                      <p:cBhvr additive="base">
                                        <p:cTn id="51" dur="500"/>
                                        <p:tgtEl>
                                          <p:spTgt spid="15"/>
                                        </p:tgtEl>
                                        <p:attrNameLst>
                                          <p:attrName>ppt_x</p:attrName>
                                        </p:attrNameLst>
                                      </p:cBhvr>
                                      <p:tavLst>
                                        <p:tav tm="0">
                                          <p:val>
                                            <p:strVal val="ppt_x"/>
                                          </p:val>
                                        </p:tav>
                                        <p:tav tm="100000">
                                          <p:val>
                                            <p:strVal val="0-ppt_w/2"/>
                                          </p:val>
                                        </p:tav>
                                      </p:tavLst>
                                    </p:anim>
                                    <p:anim calcmode="lin" valueType="num">
                                      <p:cBhvr additive="base">
                                        <p:cTn id="52" dur="500"/>
                                        <p:tgtEl>
                                          <p:spTgt spid="15"/>
                                        </p:tgtEl>
                                        <p:attrNameLst>
                                          <p:attrName>ppt_y</p:attrName>
                                        </p:attrNameLst>
                                      </p:cBhvr>
                                      <p:tavLst>
                                        <p:tav tm="0">
                                          <p:val>
                                            <p:strVal val="ppt_y"/>
                                          </p:val>
                                        </p:tav>
                                        <p:tav tm="100000">
                                          <p:val>
                                            <p:strVal val="0-ppt_h/2"/>
                                          </p:val>
                                        </p:tav>
                                      </p:tavLst>
                                    </p:anim>
                                    <p:set>
                                      <p:cBhvr>
                                        <p:cTn id="53" dur="1" fill="hold">
                                          <p:stCondLst>
                                            <p:cond delay="499"/>
                                          </p:stCondLst>
                                        </p:cTn>
                                        <p:tgtEl>
                                          <p:spTgt spid="15"/>
                                        </p:tgtEl>
                                        <p:attrNameLst>
                                          <p:attrName>style.visibility</p:attrName>
                                        </p:attrNameLst>
                                      </p:cBhvr>
                                      <p:to>
                                        <p:strVal val="hidden"/>
                                      </p:to>
                                    </p:set>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
                                        <p:tgtEl>
                                          <p:spTgt spid="29"/>
                                        </p:tgtEl>
                                      </p:cBhvr>
                                    </p:animEffect>
                                  </p:childTnLst>
                                </p:cTn>
                              </p:par>
                            </p:childTnLst>
                          </p:cTn>
                        </p:par>
                        <p:par>
                          <p:cTn id="58" fill="hold" nodeType="afterGroup">
                            <p:stCondLst>
                              <p:cond delay="510"/>
                            </p:stCondLst>
                            <p:childTnLst>
                              <p:par>
                                <p:cTn id="59" presetID="10" presetClass="exit" presetSubtype="0" fill="hold" nodeType="afterEffect">
                                  <p:stCondLst>
                                    <p:cond delay="0"/>
                                  </p:stCondLst>
                                  <p:childTnLst>
                                    <p:animEffect transition="out" filter="fade">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 presetClass="exit" presetSubtype="9" fill="hold" nodeType="clickEffect">
                                  <p:stCondLst>
                                    <p:cond delay="0"/>
                                  </p:stCondLst>
                                  <p:childTnLst>
                                    <p:anim calcmode="lin" valueType="num">
                                      <p:cBhvr additive="base">
                                        <p:cTn id="66" dur="500"/>
                                        <p:tgtEl>
                                          <p:spTgt spid="21"/>
                                        </p:tgtEl>
                                        <p:attrNameLst>
                                          <p:attrName>ppt_x</p:attrName>
                                        </p:attrNameLst>
                                      </p:cBhvr>
                                      <p:tavLst>
                                        <p:tav tm="0">
                                          <p:val>
                                            <p:strVal val="ppt_x"/>
                                          </p:val>
                                        </p:tav>
                                        <p:tav tm="100000">
                                          <p:val>
                                            <p:strVal val="0-ppt_w/2"/>
                                          </p:val>
                                        </p:tav>
                                      </p:tavLst>
                                    </p:anim>
                                    <p:anim calcmode="lin" valueType="num">
                                      <p:cBhvr additive="base">
                                        <p:cTn id="67" dur="500"/>
                                        <p:tgtEl>
                                          <p:spTgt spid="21"/>
                                        </p:tgtEl>
                                        <p:attrNameLst>
                                          <p:attrName>ppt_y</p:attrName>
                                        </p:attrNameLst>
                                      </p:cBhvr>
                                      <p:tavLst>
                                        <p:tav tm="0">
                                          <p:val>
                                            <p:strVal val="ppt_y"/>
                                          </p:val>
                                        </p:tav>
                                        <p:tav tm="100000">
                                          <p:val>
                                            <p:strVal val="0-ppt_h/2"/>
                                          </p:val>
                                        </p:tav>
                                      </p:tavLst>
                                    </p:anim>
                                    <p:set>
                                      <p:cBhvr>
                                        <p:cTn id="68" dur="1" fill="hold">
                                          <p:stCondLst>
                                            <p:cond delay="499"/>
                                          </p:stCondLst>
                                        </p:cTn>
                                        <p:tgtEl>
                                          <p:spTgt spid="21"/>
                                        </p:tgtEl>
                                        <p:attrNameLst>
                                          <p:attrName>style.visibility</p:attrName>
                                        </p:attrNameLst>
                                      </p:cBhvr>
                                      <p:to>
                                        <p:strVal val="hidden"/>
                                      </p:to>
                                    </p:se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
                                        <p:tgtEl>
                                          <p:spTgt spid="30"/>
                                        </p:tgtEl>
                                      </p:cBhvr>
                                    </p:animEffect>
                                  </p:childTnLst>
                                </p:cTn>
                              </p:par>
                            </p:childTnLst>
                          </p:cTn>
                        </p:par>
                        <p:par>
                          <p:cTn id="73" fill="hold" nodeType="afterGroup">
                            <p:stCondLst>
                              <p:cond delay="510"/>
                            </p:stCondLst>
                            <p:childTnLst>
                              <p:par>
                                <p:cTn id="74" presetID="10" presetClass="exit" presetSubtype="0" fill="hold" nodeType="afterEffect">
                                  <p:stCondLst>
                                    <p:cond delay="0"/>
                                  </p:stCondLst>
                                  <p:childTnLst>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 presetClass="exit" presetSubtype="9" fill="hold" nodeType="clickEffect">
                                  <p:stCondLst>
                                    <p:cond delay="0"/>
                                  </p:stCondLst>
                                  <p:childTnLst>
                                    <p:anim calcmode="lin" valueType="num">
                                      <p:cBhvr additive="base">
                                        <p:cTn id="81" dur="500"/>
                                        <p:tgtEl>
                                          <p:spTgt spid="22"/>
                                        </p:tgtEl>
                                        <p:attrNameLst>
                                          <p:attrName>ppt_x</p:attrName>
                                        </p:attrNameLst>
                                      </p:cBhvr>
                                      <p:tavLst>
                                        <p:tav tm="0">
                                          <p:val>
                                            <p:strVal val="ppt_x"/>
                                          </p:val>
                                        </p:tav>
                                        <p:tav tm="100000">
                                          <p:val>
                                            <p:strVal val="0-ppt_w/2"/>
                                          </p:val>
                                        </p:tav>
                                      </p:tavLst>
                                    </p:anim>
                                    <p:anim calcmode="lin" valueType="num">
                                      <p:cBhvr additive="base">
                                        <p:cTn id="82" dur="500"/>
                                        <p:tgtEl>
                                          <p:spTgt spid="22"/>
                                        </p:tgtEl>
                                        <p:attrNameLst>
                                          <p:attrName>ppt_y</p:attrName>
                                        </p:attrNameLst>
                                      </p:cBhvr>
                                      <p:tavLst>
                                        <p:tav tm="0">
                                          <p:val>
                                            <p:strVal val="ppt_y"/>
                                          </p:val>
                                        </p:tav>
                                        <p:tav tm="100000">
                                          <p:val>
                                            <p:strVal val="0-ppt_h/2"/>
                                          </p:val>
                                        </p:tav>
                                      </p:tavLst>
                                    </p:anim>
                                    <p:set>
                                      <p:cBhvr>
                                        <p:cTn id="83" dur="1" fill="hold">
                                          <p:stCondLst>
                                            <p:cond delay="499"/>
                                          </p:stCondLst>
                                        </p:cTn>
                                        <p:tgtEl>
                                          <p:spTgt spid="22"/>
                                        </p:tgtEl>
                                        <p:attrNameLst>
                                          <p:attrName>style.visibility</p:attrName>
                                        </p:attrNameLst>
                                      </p:cBhvr>
                                      <p:to>
                                        <p:strVal val="hidden"/>
                                      </p:to>
                                    </p:set>
                                  </p:childTnLst>
                                </p:cTn>
                              </p:par>
                            </p:childTnLst>
                          </p:cTn>
                        </p:par>
                        <p:par>
                          <p:cTn id="84" fill="hold" nodeType="afterGroup">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
                                        <p:tgtEl>
                                          <p:spTgt spid="31"/>
                                        </p:tgtEl>
                                      </p:cBhvr>
                                    </p:animEffect>
                                  </p:childTnLst>
                                </p:cTn>
                              </p:par>
                            </p:childTnLst>
                          </p:cTn>
                        </p:par>
                        <p:par>
                          <p:cTn id="88" fill="hold" nodeType="afterGroup">
                            <p:stCondLst>
                              <p:cond delay="510"/>
                            </p:stCondLst>
                            <p:childTnLst>
                              <p:par>
                                <p:cTn id="89" presetID="10" presetClass="exit" presetSubtype="0" fill="hold" nodeType="afterEffect">
                                  <p:stCondLst>
                                    <p:cond delay="0"/>
                                  </p:stCondLst>
                                  <p:childTnLst>
                                    <p:animEffect transition="out" filter="fade">
                                      <p:cBhvr>
                                        <p:cTn id="90" dur="500"/>
                                        <p:tgtEl>
                                          <p:spTgt spid="50"/>
                                        </p:tgtEl>
                                      </p:cBhvr>
                                    </p:animEffect>
                                    <p:set>
                                      <p:cBhvr>
                                        <p:cTn id="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 presetClass="exit" presetSubtype="9" fill="hold" nodeType="clickEffect">
                                  <p:stCondLst>
                                    <p:cond delay="0"/>
                                  </p:stCondLst>
                                  <p:childTnLst>
                                    <p:anim calcmode="lin" valueType="num">
                                      <p:cBhvr additive="base">
                                        <p:cTn id="96" dur="500"/>
                                        <p:tgtEl>
                                          <p:spTgt spid="23"/>
                                        </p:tgtEl>
                                        <p:attrNameLst>
                                          <p:attrName>ppt_x</p:attrName>
                                        </p:attrNameLst>
                                      </p:cBhvr>
                                      <p:tavLst>
                                        <p:tav tm="0">
                                          <p:val>
                                            <p:strVal val="ppt_x"/>
                                          </p:val>
                                        </p:tav>
                                        <p:tav tm="100000">
                                          <p:val>
                                            <p:strVal val="0-ppt_w/2"/>
                                          </p:val>
                                        </p:tav>
                                      </p:tavLst>
                                    </p:anim>
                                    <p:anim calcmode="lin" valueType="num">
                                      <p:cBhvr additive="base">
                                        <p:cTn id="97" dur="500"/>
                                        <p:tgtEl>
                                          <p:spTgt spid="23"/>
                                        </p:tgtEl>
                                        <p:attrNameLst>
                                          <p:attrName>ppt_y</p:attrName>
                                        </p:attrNameLst>
                                      </p:cBhvr>
                                      <p:tavLst>
                                        <p:tav tm="0">
                                          <p:val>
                                            <p:strVal val="ppt_y"/>
                                          </p:val>
                                        </p:tav>
                                        <p:tav tm="100000">
                                          <p:val>
                                            <p:strVal val="0-ppt_h/2"/>
                                          </p:val>
                                        </p:tav>
                                      </p:tavLst>
                                    </p:anim>
                                    <p:set>
                                      <p:cBhvr>
                                        <p:cTn id="98" dur="1" fill="hold">
                                          <p:stCondLst>
                                            <p:cond delay="499"/>
                                          </p:stCondLst>
                                        </p:cTn>
                                        <p:tgtEl>
                                          <p:spTgt spid="23"/>
                                        </p:tgtEl>
                                        <p:attrNameLst>
                                          <p:attrName>style.visibility</p:attrName>
                                        </p:attrNameLst>
                                      </p:cBhvr>
                                      <p:to>
                                        <p:strVal val="hidden"/>
                                      </p:to>
                                    </p:set>
                                  </p:childTnLst>
                                </p:cTn>
                              </p:par>
                            </p:childTnLst>
                          </p:cTn>
                        </p:par>
                        <p:par>
                          <p:cTn id="99" fill="hold" nodeType="afterGroup">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10"/>
                                        <p:tgtEl>
                                          <p:spTgt spid="32"/>
                                        </p:tgtEl>
                                      </p:cBhvr>
                                    </p:animEffect>
                                  </p:childTnLst>
                                </p:cTn>
                              </p:par>
                            </p:childTnLst>
                          </p:cTn>
                        </p:par>
                        <p:par>
                          <p:cTn id="103" fill="hold" nodeType="afterGroup">
                            <p:stCondLst>
                              <p:cond delay="510"/>
                            </p:stCondLst>
                            <p:childTnLst>
                              <p:par>
                                <p:cTn id="104" presetID="10" presetClass="exit" presetSubtype="0" fill="hold" nodeType="afterEffect">
                                  <p:stCondLst>
                                    <p:cond delay="0"/>
                                  </p:stCondLst>
                                  <p:childTnLst>
                                    <p:animEffect transition="out" filter="fade">
                                      <p:cBhvr>
                                        <p:cTn id="105" dur="500"/>
                                        <p:tgtEl>
                                          <p:spTgt spid="42"/>
                                        </p:tgtEl>
                                      </p:cBhvr>
                                    </p:animEffect>
                                    <p:set>
                                      <p:cBhvr>
                                        <p:cTn id="10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7" restart="whenNotActive" fill="hold" evtFilter="cancelBubble" nodeType="interactiveSeq">
                <p:stCondLst>
                  <p:cond evt="onClick" delay="0">
                    <p:tgtEl>
                      <p:spTgt spid="24"/>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 presetClass="exit" presetSubtype="9" fill="hold" nodeType="clickEffect">
                                  <p:stCondLst>
                                    <p:cond delay="0"/>
                                  </p:stCondLst>
                                  <p:childTnLst>
                                    <p:anim calcmode="lin" valueType="num">
                                      <p:cBhvr additive="base">
                                        <p:cTn id="111" dur="500"/>
                                        <p:tgtEl>
                                          <p:spTgt spid="24"/>
                                        </p:tgtEl>
                                        <p:attrNameLst>
                                          <p:attrName>ppt_x</p:attrName>
                                        </p:attrNameLst>
                                      </p:cBhvr>
                                      <p:tavLst>
                                        <p:tav tm="0">
                                          <p:val>
                                            <p:strVal val="ppt_x"/>
                                          </p:val>
                                        </p:tav>
                                        <p:tav tm="100000">
                                          <p:val>
                                            <p:strVal val="0-ppt_w/2"/>
                                          </p:val>
                                        </p:tav>
                                      </p:tavLst>
                                    </p:anim>
                                    <p:anim calcmode="lin" valueType="num">
                                      <p:cBhvr additive="base">
                                        <p:cTn id="112" dur="500"/>
                                        <p:tgtEl>
                                          <p:spTgt spid="24"/>
                                        </p:tgtEl>
                                        <p:attrNameLst>
                                          <p:attrName>ppt_y</p:attrName>
                                        </p:attrNameLst>
                                      </p:cBhvr>
                                      <p:tavLst>
                                        <p:tav tm="0">
                                          <p:val>
                                            <p:strVal val="ppt_y"/>
                                          </p:val>
                                        </p:tav>
                                        <p:tav tm="100000">
                                          <p:val>
                                            <p:strVal val="0-ppt_h/2"/>
                                          </p:val>
                                        </p:tav>
                                      </p:tavLst>
                                    </p:anim>
                                    <p:set>
                                      <p:cBhvr>
                                        <p:cTn id="113" dur="1" fill="hold">
                                          <p:stCondLst>
                                            <p:cond delay="499"/>
                                          </p:stCondLst>
                                        </p:cTn>
                                        <p:tgtEl>
                                          <p:spTgt spid="24"/>
                                        </p:tgtEl>
                                        <p:attrNameLst>
                                          <p:attrName>style.visibility</p:attrName>
                                        </p:attrNameLst>
                                      </p:cBhvr>
                                      <p:to>
                                        <p:strVal val="hidden"/>
                                      </p:to>
                                    </p:set>
                                  </p:childTnLst>
                                </p:cTn>
                              </p:par>
                            </p:childTnLst>
                          </p:cTn>
                        </p:par>
                        <p:par>
                          <p:cTn id="114" fill="hold" nodeType="afterGroup">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10"/>
                                        <p:tgtEl>
                                          <p:spTgt spid="33"/>
                                        </p:tgtEl>
                                      </p:cBhvr>
                                    </p:animEffect>
                                  </p:childTnLst>
                                </p:cTn>
                              </p:par>
                            </p:childTnLst>
                          </p:cTn>
                        </p:par>
                        <p:par>
                          <p:cTn id="118" fill="hold" nodeType="afterGroup">
                            <p:stCondLst>
                              <p:cond delay="510"/>
                            </p:stCondLst>
                            <p:childTnLst>
                              <p:par>
                                <p:cTn id="119" presetID="10" presetClass="exit" presetSubtype="0" fill="hold" nodeType="afterEffect">
                                  <p:stCondLst>
                                    <p:cond delay="0"/>
                                  </p:stCondLst>
                                  <p:childTnLst>
                                    <p:animEffect transition="out" filter="fade">
                                      <p:cBhvr>
                                        <p:cTn id="120" dur="500"/>
                                        <p:tgtEl>
                                          <p:spTgt spid="38"/>
                                        </p:tgtEl>
                                      </p:cBhvr>
                                    </p:animEffect>
                                    <p:set>
                                      <p:cBhvr>
                                        <p:cTn id="12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2" restart="whenNotActive" fill="hold" evtFilter="cancelBubble" nodeType="interactiveSeq">
                <p:stCondLst>
                  <p:cond evt="onClick" delay="0">
                    <p:tgtEl>
                      <p:spTgt spid="2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 presetClass="exit" presetSubtype="9" fill="hold" nodeType="clickEffect">
                                  <p:stCondLst>
                                    <p:cond delay="0"/>
                                  </p:stCondLst>
                                  <p:childTnLst>
                                    <p:anim calcmode="lin" valueType="num">
                                      <p:cBhvr additive="base">
                                        <p:cTn id="126" dur="500"/>
                                        <p:tgtEl>
                                          <p:spTgt spid="25"/>
                                        </p:tgtEl>
                                        <p:attrNameLst>
                                          <p:attrName>ppt_x</p:attrName>
                                        </p:attrNameLst>
                                      </p:cBhvr>
                                      <p:tavLst>
                                        <p:tav tm="0">
                                          <p:val>
                                            <p:strVal val="ppt_x"/>
                                          </p:val>
                                        </p:tav>
                                        <p:tav tm="100000">
                                          <p:val>
                                            <p:strVal val="0-ppt_w/2"/>
                                          </p:val>
                                        </p:tav>
                                      </p:tavLst>
                                    </p:anim>
                                    <p:anim calcmode="lin" valueType="num">
                                      <p:cBhvr additive="base">
                                        <p:cTn id="127" dur="500"/>
                                        <p:tgtEl>
                                          <p:spTgt spid="25"/>
                                        </p:tgtEl>
                                        <p:attrNameLst>
                                          <p:attrName>ppt_y</p:attrName>
                                        </p:attrNameLst>
                                      </p:cBhvr>
                                      <p:tavLst>
                                        <p:tav tm="0">
                                          <p:val>
                                            <p:strVal val="ppt_y"/>
                                          </p:val>
                                        </p:tav>
                                        <p:tav tm="100000">
                                          <p:val>
                                            <p:strVal val="0-ppt_h/2"/>
                                          </p:val>
                                        </p:tav>
                                      </p:tavLst>
                                    </p:anim>
                                    <p:set>
                                      <p:cBhvr>
                                        <p:cTn id="128" dur="1" fill="hold">
                                          <p:stCondLst>
                                            <p:cond delay="499"/>
                                          </p:stCondLst>
                                        </p:cTn>
                                        <p:tgtEl>
                                          <p:spTgt spid="25"/>
                                        </p:tgtEl>
                                        <p:attrNameLst>
                                          <p:attrName>style.visibility</p:attrName>
                                        </p:attrNameLst>
                                      </p:cBhvr>
                                      <p:to>
                                        <p:strVal val="hidden"/>
                                      </p:to>
                                    </p:set>
                                  </p:childTnLst>
                                </p:cTn>
                              </p:par>
                            </p:childTnLst>
                          </p:cTn>
                        </p:par>
                        <p:par>
                          <p:cTn id="129" fill="hold" nodeType="afterGroup">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
                                        <p:tgtEl>
                                          <p:spTgt spid="34"/>
                                        </p:tgtEl>
                                      </p:cBhvr>
                                    </p:animEffect>
                                  </p:childTnLst>
                                </p:cTn>
                              </p:par>
                            </p:childTnLst>
                          </p:cTn>
                        </p:par>
                        <p:par>
                          <p:cTn id="133" fill="hold" nodeType="afterGroup">
                            <p:stCondLst>
                              <p:cond delay="510"/>
                            </p:stCondLst>
                            <p:childTnLst>
                              <p:par>
                                <p:cTn id="134" presetID="10" presetClass="exit" presetSubtype="0" fill="hold" nodeType="afterEffect">
                                  <p:stCondLst>
                                    <p:cond delay="0"/>
                                  </p:stCondLst>
                                  <p:childTnLst>
                                    <p:animEffect transition="out" filter="fade">
                                      <p:cBhvr>
                                        <p:cTn id="135" dur="500"/>
                                        <p:tgtEl>
                                          <p:spTgt spid="49"/>
                                        </p:tgtEl>
                                      </p:cBhvr>
                                    </p:animEffect>
                                    <p:set>
                                      <p:cBhvr>
                                        <p:cTn id="13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62050" y="910829"/>
            <a:ext cx="457200" cy="457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anchor="ctr"/>
          <a:lstStyle/>
          <a:p>
            <a:pPr algn="ctr" defTabSz="685707">
              <a:defRPr/>
            </a:pPr>
            <a:r>
              <a:rPr lang="en-US" sz="2100" b="1">
                <a:solidFill>
                  <a:prstClr val="white"/>
                </a:solidFill>
                <a:latin typeface="Arial Rounded MT Bold" pitchFamily="34" charset="0"/>
                <a:cs typeface="Times New Roman" pitchFamily="18" charset="0"/>
              </a:rPr>
              <a:t>9</a:t>
            </a:r>
          </a:p>
        </p:txBody>
      </p:sp>
      <p:sp>
        <p:nvSpPr>
          <p:cNvPr id="20483" name="TextBox 3"/>
          <p:cNvSpPr txBox="1">
            <a:spLocks noChangeArrowheads="1"/>
          </p:cNvSpPr>
          <p:nvPr/>
        </p:nvSpPr>
        <p:spPr bwMode="auto">
          <a:xfrm>
            <a:off x="3657600" y="983457"/>
            <a:ext cx="1828800" cy="3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b="1" i="1">
                <a:solidFill>
                  <a:srgbClr val="000000"/>
                </a:solidFill>
                <a:ea typeface="Arial-Rounded"/>
                <a:cs typeface="Arial" panose="020B0604020202020204" pitchFamily="34" charset="0"/>
              </a:rPr>
              <a:t>Em làm bác sĩ</a:t>
            </a:r>
            <a:endParaRPr lang="en-US" b="1">
              <a:solidFill>
                <a:srgbClr val="000000"/>
              </a:solidFill>
              <a:ea typeface="Arial-Rounded"/>
              <a:cs typeface="Arial" panose="020B0604020202020204" pitchFamily="34" charset="0"/>
            </a:endParaRPr>
          </a:p>
        </p:txBody>
      </p:sp>
      <p:grpSp>
        <p:nvGrpSpPr>
          <p:cNvPr id="20484" name="Group 4"/>
          <p:cNvGrpSpPr>
            <a:grpSpLocks/>
          </p:cNvGrpSpPr>
          <p:nvPr/>
        </p:nvGrpSpPr>
        <p:grpSpPr bwMode="auto">
          <a:xfrm>
            <a:off x="1634729" y="983457"/>
            <a:ext cx="1964531" cy="336947"/>
            <a:chOff x="886344" y="436620"/>
            <a:chExt cx="2619674" cy="449686"/>
          </a:xfrm>
        </p:grpSpPr>
        <p:sp>
          <p:nvSpPr>
            <p:cNvPr id="6" name="Oval 5"/>
            <p:cNvSpPr/>
            <p:nvPr/>
          </p:nvSpPr>
          <p:spPr>
            <a:xfrm>
              <a:off x="886344" y="436620"/>
              <a:ext cx="449313"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T</a:t>
              </a:r>
            </a:p>
          </p:txBody>
        </p:sp>
        <p:sp>
          <p:nvSpPr>
            <p:cNvPr id="7" name="Oval 6"/>
            <p:cNvSpPr/>
            <p:nvPr/>
          </p:nvSpPr>
          <p:spPr>
            <a:xfrm>
              <a:off x="1232459" y="436620"/>
              <a:ext cx="449313"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r</a:t>
              </a:r>
            </a:p>
          </p:txBody>
        </p:sp>
        <p:sp>
          <p:nvSpPr>
            <p:cNvPr id="8" name="Oval 7"/>
            <p:cNvSpPr/>
            <p:nvPr/>
          </p:nvSpPr>
          <p:spPr>
            <a:xfrm>
              <a:off x="1576985" y="436620"/>
              <a:ext cx="449314"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ò</a:t>
              </a:r>
            </a:p>
          </p:txBody>
        </p:sp>
        <p:sp>
          <p:nvSpPr>
            <p:cNvPr id="9" name="Oval 8"/>
            <p:cNvSpPr/>
            <p:nvPr/>
          </p:nvSpPr>
          <p:spPr>
            <a:xfrm>
              <a:off x="1956441" y="436620"/>
              <a:ext cx="450901"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c</a:t>
              </a:r>
            </a:p>
          </p:txBody>
        </p:sp>
        <p:sp>
          <p:nvSpPr>
            <p:cNvPr id="10" name="Oval 9"/>
            <p:cNvSpPr/>
            <p:nvPr/>
          </p:nvSpPr>
          <p:spPr>
            <a:xfrm>
              <a:off x="2312082" y="436620"/>
              <a:ext cx="449313"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h</a:t>
              </a:r>
            </a:p>
          </p:txBody>
        </p:sp>
        <p:sp>
          <p:nvSpPr>
            <p:cNvPr id="11" name="Oval 10"/>
            <p:cNvSpPr/>
            <p:nvPr/>
          </p:nvSpPr>
          <p:spPr>
            <a:xfrm>
              <a:off x="2686774" y="436620"/>
              <a:ext cx="449313"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ơ</a:t>
              </a:r>
            </a:p>
          </p:txBody>
        </p:sp>
        <p:sp>
          <p:nvSpPr>
            <p:cNvPr id="12" name="Oval 11"/>
            <p:cNvSpPr/>
            <p:nvPr/>
          </p:nvSpPr>
          <p:spPr>
            <a:xfrm>
              <a:off x="3056704" y="436620"/>
              <a:ext cx="449314"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07">
                <a:defRPr/>
              </a:pPr>
              <a:r>
                <a:rPr lang="en-US" sz="2100" b="1">
                  <a:solidFill>
                    <a:prstClr val="white"/>
                  </a:solidFill>
                  <a:latin typeface="Arial-Rounded" pitchFamily="34" charset="0"/>
                  <a:ea typeface="Arial-Rounded" pitchFamily="34" charset="0"/>
                  <a:cs typeface="Arial-Rounded" pitchFamily="34" charset="0"/>
                </a:rPr>
                <a:t>i</a:t>
              </a:r>
            </a:p>
          </p:txBody>
        </p:sp>
      </p:grpSp>
      <p:pic>
        <p:nvPicPr>
          <p:cNvPr id="204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729" y="1485901"/>
            <a:ext cx="6209109" cy="257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54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en-US" sz="2400" b="1" dirty="0">
                  <a:solidFill>
                    <a:schemeClr val="bg1"/>
                  </a:solidFill>
                  <a:latin typeface="Arial Rounded MT Bold" pitchFamily="34" charset="0"/>
                  <a:cs typeface="Times New Roman" pitchFamily="18" charset="0"/>
                </a:rPr>
                <a:t>1</a:t>
              </a:r>
            </a:p>
          </p:txBody>
        </p:sp>
        <p:sp>
          <p:nvSpPr>
            <p:cNvPr id="5126"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400" b="1" dirty="0" err="1">
                  <a:latin typeface="Arial-Rounded" pitchFamily="34" charset="0"/>
                  <a:ea typeface="Arial-Rounded" pitchFamily="34" charset="0"/>
                  <a:cs typeface="Arial-Rounded" pitchFamily="34" charset="0"/>
                </a:rPr>
                <a:t>Quan</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sát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tranh</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các</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bạn</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đang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rửa</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tay</a:t>
              </a:r>
              <a:endParaRPr lang="en-US" sz="2400" b="1" dirty="0">
                <a:latin typeface="Arial-Rounded" pitchFamily="34" charset="0"/>
                <a:ea typeface="Arial-Rounded" pitchFamily="34" charset="0"/>
                <a:cs typeface="Arial-Rounded" pitchFamily="34" charset="0"/>
              </a:endParaRPr>
            </a:p>
          </p:txBody>
        </p:sp>
      </p:gr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3965"/>
            <a:ext cx="5943600" cy="36351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4230666"/>
            <a:ext cx="9144000" cy="461544"/>
          </a:xfrm>
          <a:prstGeom prst="rect">
            <a:avLst/>
          </a:prstGeom>
          <a:noFill/>
        </p:spPr>
        <p:txBody>
          <a:bodyPr wrap="square" lIns="91317" tIns="45660" rIns="91317" bIns="45660" rtlCol="0">
            <a:spAutoFit/>
          </a:bodyPr>
          <a:lstStyle/>
          <a:p>
            <a:r>
              <a:rPr lang="vi-VN" sz="2400" dirty="0">
                <a:latin typeface="Arial-Rounded" pitchFamily="34" charset="0"/>
                <a:ea typeface="Arial-Rounded" pitchFamily="34" charset="0"/>
                <a:cs typeface="Arial-Rounded" pitchFamily="34" charset="0"/>
              </a:rPr>
              <a:t>		</a:t>
            </a:r>
            <a:r>
              <a:rPr lang="en-US" sz="2400" dirty="0">
                <a:latin typeface="Arial-Rounded" pitchFamily="34" charset="0"/>
                <a:ea typeface="Arial-Rounded" pitchFamily="34" charset="0"/>
                <a:cs typeface="Arial-Rounded" pitchFamily="34" charset="0"/>
              </a:rPr>
              <a:t>a) </a:t>
            </a:r>
            <a:r>
              <a:rPr lang="en-US" sz="2400" dirty="0" err="1">
                <a:latin typeface="Arial-Rounded" pitchFamily="34" charset="0"/>
                <a:ea typeface="Arial-Rounded" pitchFamily="34" charset="0"/>
                <a:cs typeface="Arial-Rounded" pitchFamily="34" charset="0"/>
              </a:rPr>
              <a:t>Vì</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sao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các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bạn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phải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rửa</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a:t>
            </a:r>
          </a:p>
        </p:txBody>
      </p:sp>
      <p:sp>
        <p:nvSpPr>
          <p:cNvPr id="10" name="TextBox 9"/>
          <p:cNvSpPr txBox="1"/>
          <p:nvPr/>
        </p:nvSpPr>
        <p:spPr>
          <a:xfrm>
            <a:off x="0" y="4692246"/>
            <a:ext cx="9144000" cy="461544"/>
          </a:xfrm>
          <a:prstGeom prst="rect">
            <a:avLst/>
          </a:prstGeom>
          <a:noFill/>
        </p:spPr>
        <p:txBody>
          <a:bodyPr wrap="square" lIns="91317" tIns="45660" rIns="91317" bIns="45660" rtlCol="0">
            <a:spAutoFit/>
          </a:bodyPr>
          <a:lstStyle/>
          <a:p>
            <a:r>
              <a:rPr lang="vi-VN" sz="2400" dirty="0">
                <a:latin typeface="Arial-Rounded" pitchFamily="34" charset="0"/>
                <a:ea typeface="Arial-Rounded" pitchFamily="34" charset="0"/>
                <a:cs typeface="Arial-Rounded" pitchFamily="34" charset="0"/>
              </a:rPr>
              <a:t>		</a:t>
            </a:r>
            <a:r>
              <a:rPr lang="en-US" sz="2400" dirty="0">
                <a:latin typeface="Arial-Rounded" pitchFamily="34" charset="0"/>
                <a:ea typeface="Arial-Rounded" pitchFamily="34" charset="0"/>
                <a:cs typeface="Arial-Rounded" pitchFamily="34" charset="0"/>
              </a:rPr>
              <a:t>b) </a:t>
            </a:r>
            <a:r>
              <a:rPr lang="en-US" sz="2400" dirty="0" err="1">
                <a:latin typeface="Arial-Rounded" pitchFamily="34" charset="0"/>
                <a:ea typeface="Arial-Rounded" pitchFamily="34" charset="0"/>
                <a:cs typeface="Arial-Rounded" pitchFamily="34" charset="0"/>
              </a:rPr>
              <a:t>Em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thường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rửa</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khi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nào</a:t>
            </a:r>
            <a:r>
              <a:rPr lang="en-US" sz="2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37763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734688" y="3685598"/>
            <a:ext cx="1674624" cy="1434474"/>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98949"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19"/>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342" y="2119844"/>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1"/>
          <p:cNvGrpSpPr>
            <a:grpSpLocks/>
          </p:cNvGrpSpPr>
          <p:nvPr/>
        </p:nvGrpSpPr>
        <p:grpSpPr bwMode="auto">
          <a:xfrm>
            <a:off x="1257300" y="2178050"/>
            <a:ext cx="7581900" cy="1612900"/>
            <a:chOff x="9566064" y="964372"/>
            <a:chExt cx="5446164" cy="698253"/>
          </a:xfrm>
        </p:grpSpPr>
        <p:sp>
          <p:nvSpPr>
            <p:cNvPr id="24" name="Rectangle 10"/>
            <p:cNvSpPr/>
            <p:nvPr/>
          </p:nvSpPr>
          <p:spPr>
            <a:xfrm rot="416356">
              <a:off x="13065704" y="966434"/>
              <a:ext cx="1946524" cy="6961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sp>
          <p:nvSpPr>
            <p:cNvPr id="28" name="Rectangle 10"/>
            <p:cNvSpPr/>
            <p:nvPr/>
          </p:nvSpPr>
          <p:spPr>
            <a:xfrm>
              <a:off x="9566064" y="964372"/>
              <a:ext cx="5333273" cy="64739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sp>
          <p:nvSpPr>
            <p:cNvPr id="29" name="Rectangle 10"/>
            <p:cNvSpPr/>
            <p:nvPr/>
          </p:nvSpPr>
          <p:spPr>
            <a:xfrm>
              <a:off x="9617379" y="1022102"/>
              <a:ext cx="5049333" cy="54362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defTabSz="913910" fontAlgn="auto">
                <a:spcBef>
                  <a:spcPts val="0"/>
                </a:spcBef>
                <a:spcAft>
                  <a:spcPts val="0"/>
                </a:spcAft>
                <a:defRPr/>
              </a:pPr>
              <a:endParaRPr lang="en-US">
                <a:latin typeface="Arial Rounded MT Bold" pitchFamily="34" charset="0"/>
              </a:endParaRPr>
            </a:p>
          </p:txBody>
        </p:sp>
      </p:grpSp>
      <p:grpSp>
        <p:nvGrpSpPr>
          <p:cNvPr id="30" name="Group 9"/>
          <p:cNvGrpSpPr>
            <a:grpSpLocks/>
          </p:cNvGrpSpPr>
          <p:nvPr/>
        </p:nvGrpSpPr>
        <p:grpSpPr bwMode="auto">
          <a:xfrm>
            <a:off x="234950" y="2041525"/>
            <a:ext cx="1670050" cy="1722438"/>
            <a:chOff x="1212273" y="1084984"/>
            <a:chExt cx="992332" cy="992332"/>
          </a:xfrm>
          <a:solidFill>
            <a:srgbClr val="A521AF"/>
          </a:solidFill>
        </p:grpSpPr>
        <p:sp>
          <p:nvSpPr>
            <p:cNvPr id="31" name="Oval 30"/>
            <p:cNvSpPr/>
            <p:nvPr/>
          </p:nvSpPr>
          <p:spPr>
            <a:xfrm>
              <a:off x="1212273" y="1084984"/>
              <a:ext cx="992332" cy="992332"/>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fontAlgn="auto">
                <a:spcBef>
                  <a:spcPts val="0"/>
                </a:spcBef>
                <a:spcAft>
                  <a:spcPts val="0"/>
                </a:spcAft>
                <a:defRPr/>
              </a:pPr>
              <a:endParaRPr lang="en-US"/>
            </a:p>
          </p:txBody>
        </p:sp>
        <p:sp>
          <p:nvSpPr>
            <p:cNvPr id="33" name="Oval 32"/>
            <p:cNvSpPr/>
            <p:nvPr/>
          </p:nvSpPr>
          <p:spPr>
            <a:xfrm>
              <a:off x="1253488" y="1096097"/>
              <a:ext cx="914657" cy="912946"/>
            </a:xfrm>
            <a:prstGeom prst="ellipse">
              <a:avLst/>
            </a:prstGeom>
            <a:solidFill>
              <a:srgbClr val="00B0F0"/>
            </a:solidFill>
            <a:ln>
              <a:solidFill>
                <a:schemeClr val="bg1">
                  <a:lumMod val="6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fontAlgn="auto">
                <a:spcBef>
                  <a:spcPts val="0"/>
                </a:spcBef>
                <a:spcAft>
                  <a:spcPts val="0"/>
                </a:spcAft>
                <a:defRPr/>
              </a:pPr>
              <a:endParaRPr lang="en-US"/>
            </a:p>
          </p:txBody>
        </p:sp>
      </p:grpSp>
      <p:sp>
        <p:nvSpPr>
          <p:cNvPr id="34" name="TextBox 32"/>
          <p:cNvSpPr txBox="1">
            <a:spLocks noChangeArrowheads="1"/>
          </p:cNvSpPr>
          <p:nvPr/>
        </p:nvSpPr>
        <p:spPr bwMode="auto">
          <a:xfrm>
            <a:off x="536575" y="2266950"/>
            <a:ext cx="1063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3600" b="1" dirty="0" err="1">
                <a:solidFill>
                  <a:schemeClr val="bg1"/>
                </a:solidFill>
                <a:latin typeface="Arial-Rounded" pitchFamily="34" charset="0"/>
                <a:ea typeface="Arial-Rounded" pitchFamily="34" charset="0"/>
                <a:cs typeface="Arial-Rounded" pitchFamily="34" charset="0"/>
              </a:rPr>
              <a:t>Bài</a:t>
            </a:r>
            <a:endParaRPr lang="en-US" sz="3600" b="1" dirty="0">
              <a:solidFill>
                <a:schemeClr val="bg1"/>
              </a:solidFill>
              <a:latin typeface="Arial-Rounded" pitchFamily="34" charset="0"/>
              <a:ea typeface="Arial-Rounded" pitchFamily="34" charset="0"/>
              <a:cs typeface="Arial-Rounded" pitchFamily="34" charset="0"/>
            </a:endParaRPr>
          </a:p>
          <a:p>
            <a:pPr algn="ctr" eaLnBrk="1" hangingPunct="1"/>
            <a:r>
              <a:rPr lang="vi-VN" sz="3600" b="1" dirty="0">
                <a:solidFill>
                  <a:schemeClr val="bg1"/>
                </a:solidFill>
                <a:latin typeface="Arial Rounded MT Bold" pitchFamily="34" charset="0"/>
                <a:ea typeface="Arial-Rounded" pitchFamily="34" charset="0"/>
                <a:cs typeface="Times New Roman" pitchFamily="18" charset="0"/>
              </a:rPr>
              <a:t>1</a:t>
            </a:r>
            <a:endParaRPr lang="en-US" sz="3600" b="1" dirty="0">
              <a:solidFill>
                <a:schemeClr val="bg1"/>
              </a:solidFill>
              <a:latin typeface="Arial Rounded MT Bold" pitchFamily="34" charset="0"/>
              <a:ea typeface="Arial-Rounded" pitchFamily="34" charset="0"/>
              <a:cs typeface="Arial-Rounded" pitchFamily="34" charset="0"/>
            </a:endParaRPr>
          </a:p>
        </p:txBody>
      </p:sp>
      <p:sp>
        <p:nvSpPr>
          <p:cNvPr id="35" name="TextBox 14"/>
          <p:cNvSpPr txBox="1">
            <a:spLocks noChangeArrowheads="1"/>
          </p:cNvSpPr>
          <p:nvPr/>
        </p:nvSpPr>
        <p:spPr bwMode="auto">
          <a:xfrm>
            <a:off x="1435100" y="2314575"/>
            <a:ext cx="6848475"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sz="3600" b="1" dirty="0">
                <a:solidFill>
                  <a:srgbClr val="0070C0"/>
                </a:solidFill>
                <a:latin typeface="Arial-Rounded" pitchFamily="34" charset="0"/>
                <a:ea typeface="Arial-Rounded" pitchFamily="34" charset="0"/>
                <a:cs typeface="Arial-Rounded" pitchFamily="34" charset="0"/>
              </a:rPr>
              <a:t>RỬA TAY TRƯỚC KHI ĂN</a:t>
            </a:r>
          </a:p>
          <a:p>
            <a:pPr algn="ctr" eaLnBrk="1" hangingPunct="1"/>
            <a:r>
              <a:rPr lang="vi-VN" sz="3600" b="1" dirty="0">
                <a:solidFill>
                  <a:srgbClr val="0070C0"/>
                </a:solidFill>
                <a:latin typeface="Arial-Rounded" pitchFamily="34" charset="0"/>
                <a:ea typeface="Arial-Rounded" pitchFamily="34" charset="0"/>
                <a:cs typeface="Arial-Rounded" pitchFamily="34" charset="0"/>
              </a:rPr>
              <a:t>(Tiết </a:t>
            </a:r>
            <a:r>
              <a:rPr lang="vi-VN" sz="3600" b="1" dirty="0">
                <a:solidFill>
                  <a:srgbClr val="0070C0"/>
                </a:solidFill>
                <a:latin typeface="Arial Rounded MT Bold" pitchFamily="34" charset="0"/>
                <a:ea typeface="Arial-Rounded" pitchFamily="34" charset="0"/>
                <a:cs typeface="Times New Roman" pitchFamily="18" charset="0"/>
              </a:rPr>
              <a:t>1</a:t>
            </a:r>
            <a:r>
              <a:rPr lang="vi-VN" sz="3600" b="1" dirty="0">
                <a:solidFill>
                  <a:srgbClr val="0070C0"/>
                </a:solidFill>
                <a:latin typeface="Arial-Rounded" pitchFamily="34" charset="0"/>
                <a:ea typeface="Arial-Rounded" pitchFamily="34" charset="0"/>
                <a:cs typeface="Arial-Rounded" pitchFamily="34" charset="0"/>
              </a:rPr>
              <a:t>)</a:t>
            </a:r>
          </a:p>
        </p:txBody>
      </p:sp>
      <p:sp>
        <p:nvSpPr>
          <p:cNvPr id="37" name="TextBox 36"/>
          <p:cNvSpPr txBox="1"/>
          <p:nvPr/>
        </p:nvSpPr>
        <p:spPr>
          <a:xfrm>
            <a:off x="1905000" y="437713"/>
            <a:ext cx="7086600" cy="923245"/>
          </a:xfrm>
          <a:prstGeom prst="rect">
            <a:avLst/>
          </a:prstGeom>
          <a:noFill/>
        </p:spPr>
        <p:txBody>
          <a:bodyPr lIns="91354" tIns="45678" rIns="91354" bIns="45678">
            <a:spAutoFit/>
          </a:bodyPr>
          <a:lstStyle/>
          <a:p>
            <a:pPr algn="ctr" defTabSz="913545" fontAlgn="auto">
              <a:spcBef>
                <a:spcPts val="0"/>
              </a:spcBef>
              <a:spcAft>
                <a:spcPts val="0"/>
              </a:spcAft>
              <a:defRPr/>
            </a:pPr>
            <a:r>
              <a:rPr lang="vi-VN" sz="54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22" name="TextBox 21"/>
          <p:cNvSpPr txBox="1">
            <a:spLocks noChangeArrowheads="1"/>
          </p:cNvSpPr>
          <p:nvPr/>
        </p:nvSpPr>
        <p:spPr bwMode="auto">
          <a:xfrm>
            <a:off x="5873750" y="4564063"/>
            <a:ext cx="3217863" cy="52387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dirty="0">
                <a:solidFill>
                  <a:srgbClr val="0070C0"/>
                </a:solidFill>
                <a:latin typeface="Arial Rounded MT Bold" pitchFamily="34" charset="0"/>
                <a:cs typeface="Arial-Rounded" pitchFamily="34" charset="0"/>
              </a:rPr>
              <a:t>S</a:t>
            </a:r>
            <a:r>
              <a:rPr lang="vi-VN" sz="2800" b="1" dirty="0">
                <a:solidFill>
                  <a:srgbClr val="0070C0"/>
                </a:solidFill>
                <a:latin typeface="Arial-Rounded" pitchFamily="34" charset="0"/>
                <a:cs typeface="Arial-Rounded" pitchFamily="34" charset="0"/>
              </a:rPr>
              <a:t>ách Tiếng việt </a:t>
            </a:r>
            <a:r>
              <a:rPr lang="en-US" sz="2800" b="1" dirty="0">
                <a:solidFill>
                  <a:srgbClr val="0070C0"/>
                </a:solidFill>
                <a:latin typeface="Arial Rounded MT Bold" pitchFamily="34" charset="0"/>
                <a:cs typeface="Arial-Rounded" pitchFamily="34" charset="0"/>
              </a:rPr>
              <a:t>/</a:t>
            </a:r>
            <a:r>
              <a:rPr lang="vi-VN" sz="2800" b="1" dirty="0">
                <a:solidFill>
                  <a:srgbClr val="0070C0"/>
                </a:solidFill>
                <a:latin typeface="Arial Rounded MT Bold" pitchFamily="34" charset="0"/>
                <a:cs typeface="Arial-Rounded" pitchFamily="34" charset="0"/>
              </a:rPr>
              <a:t>64</a:t>
            </a:r>
            <a:endParaRPr lang="vi-VN" sz="2800" b="1" dirty="0">
              <a:solidFill>
                <a:srgbClr val="0070C0"/>
              </a:solidFill>
              <a:latin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left)">
                                      <p:cBhvr>
                                        <p:cTn id="7" dur="1000"/>
                                        <p:tgtEl>
                                          <p:spTgt spid="3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animEffect transition="in" filter="wipe(left)">
                                      <p:cBhvr>
                                        <p:cTn id="11" dur="1000"/>
                                        <p:tgtEl>
                                          <p:spTgt spid="35">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14" name="Cloud 13"/>
          <p:cNvSpPr/>
          <p:nvPr/>
        </p:nvSpPr>
        <p:spPr>
          <a:xfrm>
            <a:off x="7315200" y="67022"/>
            <a:ext cx="1752600" cy="730269"/>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002060"/>
                </a:solidFill>
                <a:latin typeface="Arial-Rounded" pitchFamily="34" charset="0"/>
                <a:cs typeface="Arial-Rounded" pitchFamily="34" charset="0"/>
              </a:rPr>
              <a:t>ĐỌC MẪU</a:t>
            </a:r>
            <a:endParaRPr lang="en-US" sz="1600" b="1" dirty="0">
              <a:solidFill>
                <a:srgbClr val="002060"/>
              </a:solidFill>
              <a:latin typeface="Arial-Rounded" pitchFamily="34" charset="0"/>
              <a:cs typeface="Arial-Rounded" pitchFamily="34" charset="0"/>
            </a:endParaRPr>
          </a:p>
        </p:txBody>
      </p:sp>
    </p:spTree>
    <p:extLst>
      <p:ext uri="{BB962C8B-B14F-4D97-AF65-F5344CB8AC3E}">
        <p14:creationId xmlns:p14="http://schemas.microsoft.com/office/powerpoint/2010/main" val="274566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8" name="TextBox 7"/>
          <p:cNvSpPr txBox="1">
            <a:spLocks noChangeArrowheads="1"/>
          </p:cNvSpPr>
          <p:nvPr/>
        </p:nvSpPr>
        <p:spPr bwMode="auto">
          <a:xfrm>
            <a:off x="20638" y="4645025"/>
            <a:ext cx="6380162" cy="460375"/>
          </a:xfrm>
          <a:prstGeom prst="rect">
            <a:avLst/>
          </a:prstGeom>
          <a:noFill/>
          <a:ln w="19050">
            <a:solidFill>
              <a:srgbClr val="0070C0"/>
            </a:solidFill>
            <a:miter lim="800000"/>
            <a:headEnd/>
            <a:tailEnd/>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400" b="1">
                <a:solidFill>
                  <a:srgbClr val="000000"/>
                </a:solidFill>
                <a:latin typeface="Arial-Rounded" pitchFamily="34" charset="0"/>
                <a:cs typeface="Arial-Rounded" pitchFamily="34" charset="0"/>
              </a:rPr>
              <a:t>Bài tập đọc có mấy câu?</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3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sp>
        <p:nvSpPr>
          <p:cNvPr id="8" name="TextBox 7"/>
          <p:cNvSpPr txBox="1">
            <a:spLocks noChangeArrowheads="1"/>
          </p:cNvSpPr>
          <p:nvPr/>
        </p:nvSpPr>
        <p:spPr bwMode="auto">
          <a:xfrm>
            <a:off x="20638" y="4645025"/>
            <a:ext cx="6380162" cy="460375"/>
          </a:xfrm>
          <a:prstGeom prst="rect">
            <a:avLst/>
          </a:prstGeom>
          <a:noFill/>
          <a:ln w="19050">
            <a:solidFill>
              <a:srgbClr val="0070C0"/>
            </a:solidFill>
            <a:miter lim="800000"/>
            <a:headEnd/>
            <a:tailEnd/>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sz="2400" b="1" dirty="0">
                <a:solidFill>
                  <a:srgbClr val="000000"/>
                </a:solidFill>
                <a:latin typeface="Arial-Rounded" pitchFamily="34" charset="0"/>
                <a:cs typeface="Arial-Rounded" pitchFamily="34" charset="0"/>
              </a:rPr>
              <a:t>Em hãy tìm từ khó đọc trong bài</a:t>
            </a:r>
            <a:r>
              <a:rPr lang="en-US" sz="2400" b="1" dirty="0">
                <a:solidFill>
                  <a:srgbClr val="000000"/>
                </a:solidFill>
                <a:latin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791780" y="1790700"/>
            <a:ext cx="18470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18492" y="1298575"/>
            <a:ext cx="12910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668463" y="3233738"/>
            <a:ext cx="1622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4009" y="4213225"/>
            <a:ext cx="1715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0" y="161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800" b="1" dirty="0" err="1">
                <a:solidFill>
                  <a:srgbClr val="FF0000"/>
                </a:solidFill>
                <a:latin typeface="Arial-Rounded" pitchFamily="34" charset="0"/>
                <a:ea typeface="Arial-Rounded" pitchFamily="34" charset="0"/>
                <a:cs typeface="Arial-Rounded" pitchFamily="34" charset="0"/>
              </a:rPr>
              <a:t>Rửa</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tay</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trước</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khi</a:t>
            </a:r>
            <a:r>
              <a:rPr lang="en-US" sz="2800" b="1" dirty="0">
                <a:solidFill>
                  <a:srgbClr val="FF0000"/>
                </a:solidFill>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ăn</a:t>
            </a:r>
            <a:endParaRPr lang="en-US" sz="2800" b="1" dirty="0">
              <a:solidFill>
                <a:srgbClr val="FF0000"/>
              </a:solidFill>
              <a:latin typeface="Arial-Rounded" pitchFamily="34" charset="0"/>
              <a:ea typeface="Arial-Rounded" pitchFamily="34" charset="0"/>
              <a:cs typeface="Arial-Rounded" pitchFamily="34" charset="0"/>
            </a:endParaRPr>
          </a:p>
        </p:txBody>
      </p:sp>
      <p:grpSp>
        <p:nvGrpSpPr>
          <p:cNvPr id="7170" name="Group 1"/>
          <p:cNvGrpSpPr>
            <a:grpSpLocks/>
          </p:cNvGrpSpPr>
          <p:nvPr/>
        </p:nvGrpSpPr>
        <p:grpSpPr bwMode="auto">
          <a:xfrm>
            <a:off x="104775" y="104775"/>
            <a:ext cx="8963025" cy="609600"/>
            <a:chOff x="209550" y="361950"/>
            <a:chExt cx="8963757" cy="609600"/>
          </a:xfrm>
        </p:grpSpPr>
        <p:sp>
          <p:nvSpPr>
            <p:cNvPr id="11" name="Oval 10"/>
            <p:cNvSpPr/>
            <p:nvPr/>
          </p:nvSpPr>
          <p:spPr>
            <a:xfrm>
              <a:off x="209550" y="361950"/>
              <a:ext cx="60965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fontAlgn="auto">
                <a:spcBef>
                  <a:spcPts val="0"/>
                </a:spcBef>
                <a:spcAft>
                  <a:spcPts val="0"/>
                </a:spcAft>
                <a:defRPr/>
              </a:pPr>
              <a:r>
                <a:rPr lang="vi-VN" sz="2400" b="1" dirty="0">
                  <a:solidFill>
                    <a:schemeClr val="bg1"/>
                  </a:solidFill>
                  <a:latin typeface="Arial Rounded MT Bold" pitchFamily="34" charset="0"/>
                  <a:cs typeface="Times New Roman" pitchFamily="18" charset="0"/>
                </a:rPr>
                <a:t>2</a:t>
              </a:r>
              <a:endParaRPr lang="en-US" sz="2400" b="1" dirty="0">
                <a:solidFill>
                  <a:schemeClr val="bg1"/>
                </a:solidFill>
                <a:latin typeface="Arial Rounded MT Bold" pitchFamily="34" charset="0"/>
                <a:cs typeface="Times New Roman" pitchFamily="18" charset="0"/>
              </a:endParaRPr>
            </a:p>
          </p:txBody>
        </p:sp>
        <p:sp>
          <p:nvSpPr>
            <p:cNvPr id="7179" name="TextBox 4"/>
            <p:cNvSpPr txBox="1">
              <a:spLocks noChangeArrowheads="1"/>
            </p:cNvSpPr>
            <p:nvPr/>
          </p:nvSpPr>
          <p:spPr bwMode="auto">
            <a:xfrm>
              <a:off x="817685" y="439524"/>
              <a:ext cx="8355622"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2400" b="1">
                  <a:latin typeface="Arial-Rounded" pitchFamily="34" charset="0"/>
                  <a:cs typeface="Arial-Rounded" pitchFamily="34" charset="0"/>
                </a:rPr>
                <a:t>Đọc</a:t>
              </a:r>
              <a:endParaRPr lang="en-US" sz="2400" b="1">
                <a:latin typeface="Arial-Rounded" pitchFamily="34" charset="0"/>
                <a:cs typeface="Arial-Rounded" pitchFamily="34" charset="0"/>
              </a:endParaRPr>
            </a:p>
          </p:txBody>
        </p:sp>
      </p:grpSp>
      <p:sp>
        <p:nvSpPr>
          <p:cNvPr id="7171" name="TextBox 15"/>
          <p:cNvSpPr txBox="1">
            <a:spLocks noChangeArrowheads="1"/>
          </p:cNvSpPr>
          <p:nvPr/>
        </p:nvSpPr>
        <p:spPr bwMode="auto">
          <a:xfrm>
            <a:off x="1588" y="742950"/>
            <a:ext cx="9142412" cy="40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dirty="0">
                <a:latin typeface="Arial-Rounded" pitchFamily="34" charset="0"/>
                <a:cs typeface="Arial-Rounded" pitchFamily="34" charset="0"/>
              </a:rPr>
              <a:t>	</a:t>
            </a:r>
            <a:r>
              <a:rPr lang="en-US" sz="3200" dirty="0">
                <a:solidFill>
                  <a:srgbClr val="FF0000"/>
                </a:solidFill>
                <a:latin typeface="Arial-Rounded" pitchFamily="34" charset="0"/>
                <a:ea typeface="Arial-Rounded" pitchFamily="34" charset="0"/>
                <a:cs typeface="Arial-Rounded" pitchFamily="34" charset="0"/>
              </a:rPr>
              <a:t>Vi </a:t>
            </a:r>
            <a:r>
              <a:rPr lang="en-US" sz="3200" dirty="0" err="1">
                <a:solidFill>
                  <a:srgbClr val="FF0000"/>
                </a:solidFill>
                <a:latin typeface="Arial-Rounded" pitchFamily="34" charset="0"/>
                <a:ea typeface="Arial-Rounded" pitchFamily="34" charset="0"/>
                <a:cs typeface="Arial-Rounded" pitchFamily="34" charset="0"/>
              </a:rPr>
              <a:t>trùng</a:t>
            </a:r>
            <a:r>
              <a:rPr lang="en-US" sz="3200" dirty="0">
                <a:solidFill>
                  <a:srgbClr val="FF000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ở </a:t>
            </a:r>
            <a:r>
              <a:rPr lang="en-US" sz="3200" dirty="0" err="1">
                <a:latin typeface="Arial-Rounded" pitchFamily="34" charset="0"/>
                <a:ea typeface="Arial-Rounded" pitchFamily="34" charset="0"/>
                <a:cs typeface="Arial-Rounded" pitchFamily="34" charset="0"/>
              </a:rPr>
              <a:t>khắp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Nhưng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nhìn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được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mắt</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thường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xúc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đồ</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dính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vi </a:t>
            </a:r>
            <a:r>
              <a:rPr lang="en-US" sz="3200" dirty="0" err="1">
                <a:latin typeface="Arial-Rounded" pitchFamily="34" charset="0"/>
                <a:ea typeface="Arial-Rounded" pitchFamily="34" charset="0"/>
                <a:cs typeface="Arial-Rounded" pitchFamily="34" charset="0"/>
              </a:rPr>
              <a:t>trùng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cơ</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Do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thể</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mắc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p>
          <a:p>
            <a:pPr algn="just"/>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bệnh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 </a:t>
            </a:r>
            <a:r>
              <a:rPr lang="en-US" sz="3200" dirty="0" err="1">
                <a:latin typeface="Arial-Rounded" pitchFamily="34" charset="0"/>
                <a:ea typeface="Arial-Rounded" pitchFamily="34" charset="0"/>
                <a:cs typeface="Arial-Rounded" pitchFamily="34" charset="0"/>
              </a:rPr>
              <a:t>phải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trước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rửa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bằng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phòng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với</a:t>
            </a:r>
            <a:r>
              <a:rPr lang="en-US" sz="32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nước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sạch</a:t>
            </a:r>
            <a:r>
              <a:rPr lang="en-US" sz="3200" dirty="0">
                <a:latin typeface="Arial-Rounded" pitchFamily="34" charset="0"/>
                <a:ea typeface="Arial-Rounded" pitchFamily="34" charset="0"/>
                <a:cs typeface="Arial-Rounded" pitchFamily="34" charset="0"/>
              </a:rPr>
              <a:t>.</a:t>
            </a:r>
          </a:p>
          <a:p>
            <a:pPr algn="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Nguyên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Vũ</a:t>
            </a:r>
            <a:r>
              <a:rPr lang="en-US" sz="3200" dirty="0">
                <a:latin typeface="Arial-Rounded" pitchFamily="34" charset="0"/>
                <a:ea typeface="Arial-Rounded" pitchFamily="34" charset="0"/>
                <a:cs typeface="Arial-Rounded" pitchFamily="34" charset="0"/>
              </a:rPr>
              <a:t>)</a:t>
            </a:r>
          </a:p>
        </p:txBody>
      </p:sp>
      <p:cxnSp>
        <p:nvCxnSpPr>
          <p:cNvPr id="9" name="Straight Connector 8"/>
          <p:cNvCxnSpPr/>
          <p:nvPr/>
        </p:nvCxnSpPr>
        <p:spPr>
          <a:xfrm flipH="1">
            <a:off x="4997450" y="8763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48350" y="1368425"/>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37188" y="18478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04012" y="2343150"/>
            <a:ext cx="38100"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9962" y="2836863"/>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980363" y="3810000"/>
            <a:ext cx="38100"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 y="3800475"/>
            <a:ext cx="38100" cy="366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loud 21"/>
          <p:cNvSpPr/>
          <p:nvPr/>
        </p:nvSpPr>
        <p:spPr>
          <a:xfrm>
            <a:off x="6997827" y="11458"/>
            <a:ext cx="2120646" cy="803296"/>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defTabSz="914276" fontAlgn="auto">
              <a:spcBef>
                <a:spcPts val="0"/>
              </a:spcBef>
              <a:spcAft>
                <a:spcPts val="0"/>
              </a:spcAft>
              <a:defRPr/>
            </a:pPr>
            <a:r>
              <a:rPr lang="vi-VN" sz="1600" b="1" dirty="0">
                <a:solidFill>
                  <a:srgbClr val="7030A0"/>
                </a:solidFill>
                <a:latin typeface="Arial-Rounded" pitchFamily="34" charset="0"/>
                <a:cs typeface="Arial-Rounded" pitchFamily="34" charset="0"/>
              </a:rPr>
              <a:t>ĐỌC NỐI TIẾP CÂU LẦN 1</a:t>
            </a:r>
            <a:endParaRPr lang="en-US" sz="1600" b="1" dirty="0">
              <a:solidFill>
                <a:srgbClr val="7030A0"/>
              </a:solidFill>
              <a:latin typeface="Arial-Rounded" pitchFamily="34" charset="0"/>
              <a:cs typeface="Arial-Rounded" pitchFamily="34" charset="0"/>
            </a:endParaRPr>
          </a:p>
        </p:txBody>
      </p:sp>
    </p:spTree>
    <p:extLst>
      <p:ext uri="{BB962C8B-B14F-4D97-AF65-F5344CB8AC3E}">
        <p14:creationId xmlns:p14="http://schemas.microsoft.com/office/powerpoint/2010/main" val="3458659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TotalTime>
  <Words>2486</Words>
  <Application>Microsoft Office PowerPoint</Application>
  <PresentationFormat>On-screen Show (16:9)</PresentationFormat>
  <Paragraphs>266</Paragraphs>
  <Slides>38</Slides>
  <Notes>23</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Arial Rounded</vt:lpstr>
      <vt:lpstr>Arial Rounded MT Bold</vt:lpstr>
      <vt:lpstr>Arial-Rounded</vt:lpstr>
      <vt:lpstr>Calibri</vt:lpstr>
      <vt:lpstr>Coming Soon</vt:lpstr>
      <vt:lpstr>HP001 4 hàng</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183</cp:revision>
  <dcterms:created xsi:type="dcterms:W3CDTF">2020-12-08T15:48:47Z</dcterms:created>
  <dcterms:modified xsi:type="dcterms:W3CDTF">2026-03-06T02:44:39Z</dcterms:modified>
</cp:coreProperties>
</file>