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80" r:id="rId2"/>
    <p:sldId id="510" r:id="rId3"/>
    <p:sldId id="511" r:id="rId4"/>
    <p:sldId id="512" r:id="rId5"/>
    <p:sldId id="509" r:id="rId6"/>
    <p:sldId id="555" r:id="rId7"/>
    <p:sldId id="556" r:id="rId8"/>
    <p:sldId id="557" r:id="rId9"/>
    <p:sldId id="561" r:id="rId10"/>
    <p:sldId id="558" r:id="rId11"/>
    <p:sldId id="560" r:id="rId12"/>
    <p:sldId id="559" r:id="rId13"/>
    <p:sldId id="537" r:id="rId14"/>
    <p:sldId id="495" r:id="rId15"/>
    <p:sldId id="417" r:id="rId16"/>
    <p:sldId id="562" r:id="rId17"/>
    <p:sldId id="563" r:id="rId18"/>
    <p:sldId id="536" r:id="rId19"/>
    <p:sldId id="500" r:id="rId20"/>
    <p:sldId id="538" r:id="rId21"/>
    <p:sldId id="541" r:id="rId22"/>
    <p:sldId id="549" r:id="rId23"/>
    <p:sldId id="545" r:id="rId24"/>
    <p:sldId id="535" r:id="rId25"/>
    <p:sldId id="420" r:id="rId26"/>
    <p:sldId id="565" r:id="rId27"/>
    <p:sldId id="564" r:id="rId28"/>
    <p:sldId id="554" r:id="rId29"/>
    <p:sldId id="425" r:id="rId30"/>
    <p:sldId id="274" r:id="rId31"/>
    <p:sldId id="566" r:id="rId32"/>
    <p:sldId id="275" r:id="rId33"/>
    <p:sldId id="276" r:id="rId34"/>
    <p:sldId id="540" r:id="rId35"/>
    <p:sldId id="277" r:id="rId36"/>
    <p:sldId id="278"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Arial-Rounded" panose="020B0604020202020204" charset="0"/>
      <p:regular r:id="rId47"/>
      <p:bold r:id="rId48"/>
    </p:embeddedFont>
    <p:embeddedFont>
      <p:font typeface="HP001 4 hàng" panose="020B0603050302020204"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2" d="100"/>
          <a:sy n="92" d="100"/>
        </p:scale>
        <p:origin x="612"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02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41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73994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BD0B5-F199-4CE6-B4B1-E377901DAA30}"/>
              </a:ext>
            </a:extLst>
          </p:cNvPr>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22108001-B6F5-4F28-9F94-2401A6BE5FAA}"/>
              </a:ext>
            </a:extLst>
          </p:cNvPr>
          <p:cNvSpPr>
            <a:spLocks noGrp="1"/>
          </p:cNvSpPr>
          <p:nvPr>
            <p:ph type="ftr" sz="quarter" idx="11"/>
          </p:nvPr>
        </p:nvSpPr>
        <p:spPr/>
        <p:txBody>
          <a:bodyPr/>
          <a:lstStyle>
            <a:lvl1pPr algn="l"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DFD2D31-64B8-4030-A10A-2D4EF8BCA9D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86E33945-D147-495F-8AB2-511EB272B0B5}" type="slidenum">
              <a:rPr lang="en-US" altLang="en-US"/>
              <a:pPr>
                <a:defRPr/>
              </a:pPr>
              <a:t>‹#›</a:t>
            </a:fld>
            <a:endParaRPr lang="en-US" altLang="en-US"/>
          </a:p>
        </p:txBody>
      </p:sp>
    </p:spTree>
    <p:extLst>
      <p:ext uri="{BB962C8B-B14F-4D97-AF65-F5344CB8AC3E}">
        <p14:creationId xmlns:p14="http://schemas.microsoft.com/office/powerpoint/2010/main" val="126793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vuonchimviet.com/chim-co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vi.wikipedia.org/wiki/Linh_tr%C6%B0%E1%BB%9F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50AF093B-0823-42E9-99FC-2AB0093227DF}"/>
              </a:ext>
            </a:extLst>
          </p:cNvPr>
          <p:cNvPicPr>
            <a:picLocks noChangeAspect="1"/>
          </p:cNvPicPr>
          <p:nvPr/>
        </p:nvPicPr>
        <p:blipFill>
          <a:blip r:embed="rId3"/>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a:t>         THIÊN NHIÊN KÌ THÚ</a:t>
            </a:r>
          </a:p>
        </p:txBody>
      </p:sp>
      <p:sp>
        <p:nvSpPr>
          <p:cNvPr id="5" name="Oval 4"/>
          <p:cNvSpPr/>
          <p:nvPr/>
        </p:nvSpPr>
        <p:spPr>
          <a:xfrm>
            <a:off x="-144769" y="-227153"/>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B050"/>
                </a:solidFill>
              </a:rPr>
              <a:t>6</a:t>
            </a:r>
          </a:p>
        </p:txBody>
      </p:sp>
      <p:grpSp>
        <p:nvGrpSpPr>
          <p:cNvPr id="3" name="Group 2"/>
          <p:cNvGrpSpPr/>
          <p:nvPr/>
        </p:nvGrpSpPr>
        <p:grpSpPr>
          <a:xfrm>
            <a:off x="1992985"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145456"/>
            <a:ext cx="5916891" cy="584763"/>
          </a:xfrm>
          <a:prstGeom prst="rect">
            <a:avLst/>
          </a:prstGeom>
          <a:noFill/>
        </p:spPr>
        <p:txBody>
          <a:bodyPr wrap="square" lIns="91428" tIns="45714" rIns="91428" bIns="45714" rtlCol="0">
            <a:spAutoFit/>
          </a:bodyPr>
          <a:lstStyle/>
          <a:p>
            <a:pPr algn="ctr"/>
            <a:r>
              <a:rPr lang="en-US" sz="3200" b="1">
                <a:solidFill>
                  <a:srgbClr val="00B050"/>
                </a:solidFill>
                <a:latin typeface="Arial" pitchFamily="34" charset="0"/>
                <a:ea typeface="Arial-Rounded" pitchFamily="34" charset="0"/>
                <a:cs typeface="Arial" pitchFamily="34" charset="0"/>
              </a:rPr>
              <a:t>Cuộc thi tài năng rừng xanh</a:t>
            </a:r>
          </a:p>
        </p:txBody>
      </p:sp>
      <p:sp>
        <p:nvSpPr>
          <p:cNvPr id="4" name="Oval 3"/>
          <p:cNvSpPr/>
          <p:nvPr/>
        </p:nvSpPr>
        <p:spPr>
          <a:xfrm>
            <a:off x="1300162" y="1937790"/>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mn-lt"/>
                <a:ea typeface="Arial-Rounded" pitchFamily="34" charset="0"/>
                <a:cs typeface="Arial-Rounded" pitchFamily="34" charset="0"/>
              </a:rPr>
              <a:t>Bài</a:t>
            </a:r>
          </a:p>
          <a:p>
            <a:pPr algn="ctr"/>
            <a:r>
              <a:rPr lang="en-US" sz="3600" b="1">
                <a:solidFill>
                  <a:schemeClr val="bg1"/>
                </a:solidFill>
                <a:latin typeface="+mn-lt"/>
                <a:ea typeface="Arial-Rounded" pitchFamily="34" charset="0"/>
                <a:cs typeface="Times New Roman" pitchFamily="18" charset="0"/>
              </a:rPr>
              <a:t>4</a:t>
            </a:r>
          </a:p>
        </p:txBody>
      </p:sp>
    </p:spTree>
    <p:extLst>
      <p:ext uri="{BB962C8B-B14F-4D97-AF65-F5344CB8AC3E}">
        <p14:creationId xmlns:p14="http://schemas.microsoft.com/office/powerpoint/2010/main" val="12770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a:t>   </a:t>
            </a:r>
            <a:r>
              <a:rPr lang="vi-VN" sz="3200">
                <a:solidFill>
                  <a:srgbClr val="FF0000"/>
                </a:solidFill>
              </a:rPr>
              <a:t>Mèo 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a:p>
          <a:p>
            <a:r>
              <a:rPr lang="vi-VN" sz="1800"/>
              <a:t>Mèo rừng Việt Nam đang phải đứng trước nguy cơ bị suy giảm về số lượng</a:t>
            </a:r>
            <a:r>
              <a:rPr lang="en-US" sz="180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40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extLst>
      <p:ext uri="{BB962C8B-B14F-4D97-AF65-F5344CB8AC3E}">
        <p14:creationId xmlns:p14="http://schemas.microsoft.com/office/powerpoint/2010/main" val="146052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extLst>
      <p:ext uri="{BB962C8B-B14F-4D97-AF65-F5344CB8AC3E}">
        <p14:creationId xmlns:p14="http://schemas.microsoft.com/office/powerpoint/2010/main" val="279221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64570" y="0"/>
            <a:ext cx="5819885" cy="4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776" y="3946980"/>
            <a:ext cx="8567472" cy="1015663"/>
          </a:xfrm>
          <a:prstGeom prst="rect">
            <a:avLst/>
          </a:prstGeom>
          <a:solidFill>
            <a:srgbClr val="007434"/>
          </a:solidFill>
        </p:spPr>
        <p:txBody>
          <a:bodyPr wrap="square">
            <a:spAutoFit/>
          </a:bodyPr>
          <a:lstStyle/>
          <a:p>
            <a:r>
              <a:rPr lang="vi-VN" sz="2000">
                <a:solidFill>
                  <a:schemeClr val="bg1"/>
                </a:solidFill>
              </a:rPr>
              <a:t>Rừng xanh là nơi tụ hội của rất nhiều con vật . Mỗi con vật có đặc tính và tài năng riêng , rất đặc biệt . Chúng ta sẽ c</a:t>
            </a:r>
            <a:r>
              <a:rPr lang="en-US" sz="2000">
                <a:solidFill>
                  <a:schemeClr val="bg1"/>
                </a:solidFill>
              </a:rPr>
              <a:t>ù</a:t>
            </a:r>
            <a:r>
              <a:rPr lang="vi-VN" sz="2000">
                <a:solidFill>
                  <a:schemeClr val="bg1"/>
                </a:solidFill>
              </a:rPr>
              <a:t>ng đọc VB Cuộc thi tài năng rừng xanh để khám phá tài năng của các con vật</a:t>
            </a:r>
            <a:endParaRPr lang="en-US" sz="2000">
              <a:solidFill>
                <a:schemeClr val="bg1"/>
              </a:solidFill>
            </a:endParaRPr>
          </a:p>
        </p:txBody>
      </p:sp>
    </p:spTree>
    <p:extLst>
      <p:ext uri="{BB962C8B-B14F-4D97-AF65-F5344CB8AC3E}">
        <p14:creationId xmlns:p14="http://schemas.microsoft.com/office/powerpoint/2010/main" val="26313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dirty="0">
                <a:latin typeface="+mn-lt"/>
              </a:rPr>
              <a:t>    </a:t>
            </a:r>
            <a:r>
              <a:rPr lang="en-US" sz="2500" dirty="0" err="1" smtClean="0">
                <a:latin typeface="+mn-lt"/>
                <a:ea typeface="Arial-Rounded" panose="020B0500000000000000" pitchFamily="34" charset="0"/>
                <a:cs typeface="Arial-Rounded" panose="020B0500000000000000" pitchFamily="34" charset="0"/>
              </a:rPr>
              <a:t>Mừng</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xuân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các</a:t>
            </a:r>
            <a:r>
              <a:rPr lang="en-US" sz="2500" dirty="0">
                <a:latin typeface="+mn-lt"/>
                <a:ea typeface="Arial-Rounded" panose="020B0500000000000000" pitchFamily="34" charset="0"/>
                <a:cs typeface="Arial-Rounded" panose="020B0500000000000000" pitchFamily="34" charset="0"/>
              </a:rPr>
              <a:t> con </a:t>
            </a:r>
            <a:r>
              <a:rPr lang="en-US" sz="2500" dirty="0" err="1">
                <a:latin typeface="+mn-lt"/>
                <a:ea typeface="Arial-Rounded" panose="020B0500000000000000" pitchFamily="34" charset="0"/>
                <a:cs typeface="Arial-Rounded" panose="020B0500000000000000" pitchFamily="34" charset="0"/>
              </a:rPr>
              <a:t>vật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trong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rừng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tổ</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chức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một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cuộc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tài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năng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Đúng</a:t>
            </a:r>
            <a:r>
              <a:rPr lang="en-US" sz="2500" dirty="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như</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dự</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kiến</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cuộc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mở</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đầu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bằng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mục</a:t>
            </a:r>
            <a:r>
              <a:rPr lang="en-US" sz="2500" dirty="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chim</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yểng</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bắt</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chước</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tiếng</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của</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một</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số</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loài</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vật</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Tiếp</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theo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là</a:t>
            </a:r>
            <a:r>
              <a:rPr lang="en-US" sz="2500" dirty="0">
                <a:latin typeface="+mn-lt"/>
                <a:ea typeface="Arial-Rounded" panose="020B0500000000000000" pitchFamily="34" charset="0"/>
                <a:cs typeface="Arial-Rounded" panose="020B0500000000000000" pitchFamily="34" charset="0"/>
              </a:rPr>
              <a:t> ca </a:t>
            </a:r>
            <a:r>
              <a:rPr lang="en-US" sz="2500" dirty="0" err="1">
                <a:latin typeface="+mn-lt"/>
                <a:ea typeface="Arial-Rounded" panose="020B0500000000000000" pitchFamily="34" charset="0"/>
                <a:cs typeface="Arial-Rounded" panose="020B0500000000000000" pitchFamily="34" charset="0"/>
              </a:rPr>
              <a:t>khúc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ngoao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ngoao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của</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mèo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rừng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Gõ</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kiến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chỉ</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trong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nháy</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mắt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đã</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khoét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được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cái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tổ</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xinh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xắn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Chim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công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khiến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khán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giả</a:t>
            </a:r>
            <a:r>
              <a:rPr lang="en-US" sz="2500" dirty="0">
                <a:latin typeface="+mn-lt"/>
                <a:ea typeface="Arial-Rounded" panose="020B0500000000000000" pitchFamily="34" charset="0"/>
                <a:cs typeface="Arial-Rounded" panose="020B0500000000000000" pitchFamily="34" charset="0"/>
              </a:rPr>
              <a:t> say </a:t>
            </a:r>
            <a:r>
              <a:rPr lang="en-US" sz="2500" dirty="0" err="1">
                <a:latin typeface="+mn-lt"/>
                <a:ea typeface="Arial-Rounded" panose="020B0500000000000000" pitchFamily="34" charset="0"/>
                <a:cs typeface="Arial-Rounded" panose="020B0500000000000000" pitchFamily="34" charset="0"/>
              </a:rPr>
              <a:t>mê</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chuếnh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choáng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vì</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điệu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múa</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tuyệt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đẹp</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Voọc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xám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với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mục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cây</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điêu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luyện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làm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tất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cả</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trầm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trồ</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thích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thú</a:t>
            </a:r>
            <a:r>
              <a:rPr lang="en-US" sz="2500" dirty="0">
                <a:latin typeface="+mn-lt"/>
                <a:ea typeface="Arial-Rounded" panose="020B0500000000000000" pitchFamily="34" charset="0"/>
                <a:cs typeface="Arial-Rounded" panose="020B0500000000000000" pitchFamily="34" charset="0"/>
              </a:rPr>
              <a:t>.</a:t>
            </a:r>
          </a:p>
          <a:p>
            <a:pPr lvl="1" algn="just"/>
            <a:r>
              <a:rPr lang="en-US" sz="2500" dirty="0">
                <a:latin typeface="+mn-lt"/>
                <a:cs typeface="Arial-Rounded" panose="020B0500000000000000" pitchFamily="34" charset="0"/>
              </a:rPr>
              <a:t>      </a:t>
            </a:r>
            <a:r>
              <a:rPr lang="en-US" sz="2500" dirty="0" err="1">
                <a:latin typeface="+mn-lt"/>
                <a:cs typeface="Arial-Rounded" panose="020B0500000000000000" pitchFamily="34" charset="0"/>
              </a:rPr>
              <a:t>Các</a:t>
            </a:r>
            <a:r>
              <a:rPr lang="en-US" sz="2500" dirty="0">
                <a:latin typeface="+mn-lt"/>
                <a:cs typeface="Arial-Rounded" panose="020B0500000000000000" pitchFamily="34" charset="0"/>
              </a:rPr>
              <a:t> con </a:t>
            </a:r>
            <a:r>
              <a:rPr lang="en-US" sz="2500" dirty="0" err="1">
                <a:latin typeface="+mn-lt"/>
                <a:cs typeface="Arial-Rounded" panose="020B0500000000000000" pitchFamily="34" charset="0"/>
              </a:rPr>
              <a:t>vật</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đều</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xứng</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đáng</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nhận</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phần</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thưởng</a:t>
            </a:r>
            <a:r>
              <a:rPr lang="en-US" sz="2500" dirty="0">
                <a:latin typeface="+mn-lt"/>
                <a:cs typeface="Arial-Rounded" panose="020B0500000000000000" pitchFamily="34" charset="0"/>
              </a:rPr>
              <a:t>.</a:t>
            </a:r>
            <a:endParaRPr lang="en-US" sz="2500" dirty="0">
              <a:latin typeface="+mn-lt"/>
            </a:endParaRPr>
          </a:p>
          <a:p>
            <a:pPr lvl="1" algn="r"/>
            <a:r>
              <a:rPr lang="en-US" sz="2400" dirty="0">
                <a:latin typeface="+mn-lt"/>
              </a:rPr>
              <a:t>(</a:t>
            </a:r>
            <a:r>
              <a:rPr lang="en-US" sz="2400" dirty="0" err="1">
                <a:latin typeface="+mn-lt"/>
                <a:ea typeface="Arial-Rounded" panose="020B0500000000000000" pitchFamily="34" charset="0"/>
                <a:cs typeface="Arial-Rounded" panose="020B0500000000000000" pitchFamily="34" charset="0"/>
              </a:rPr>
              <a:t>Lâm</a:t>
            </a:r>
            <a:r>
              <a:rPr lang="en-US" sz="2400" dirty="0">
                <a:latin typeface="+mn-lt"/>
                <a:ea typeface="Arial-Rounded" panose="020B0500000000000000" pitchFamily="34" charset="0"/>
                <a:cs typeface="Arial-Rounded" panose="020B0500000000000000" pitchFamily="34" charset="0"/>
              </a:rPr>
              <a:t> </a:t>
            </a:r>
            <a:r>
              <a:rPr lang="en-US" sz="2400" dirty="0" err="1">
                <a:latin typeface="+mn-lt"/>
                <a:ea typeface="Arial-Rounded" panose="020B0500000000000000" pitchFamily="34" charset="0"/>
                <a:cs typeface="Arial-Rounded" panose="020B0500000000000000" pitchFamily="34" charset="0"/>
              </a:rPr>
              <a:t>Anh</a:t>
            </a:r>
            <a:r>
              <a:rPr lang="en-US" sz="2400" dirty="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Tree>
    <p:extLst>
      <p:ext uri="{BB962C8B-B14F-4D97-AF65-F5344CB8AC3E}">
        <p14:creationId xmlns:p14="http://schemas.microsoft.com/office/powerpoint/2010/main" val="3207664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dirty="0">
                <a:latin typeface="+mn-lt"/>
              </a:rPr>
              <a:t>    </a:t>
            </a:r>
            <a:r>
              <a:rPr lang="en-US" sz="2500" dirty="0" err="1" smtClean="0">
                <a:latin typeface="+mn-lt"/>
                <a:ea typeface="Arial-Rounded" panose="020B0500000000000000" pitchFamily="34" charset="0"/>
                <a:cs typeface="Arial-Rounded" panose="020B0500000000000000" pitchFamily="34" charset="0"/>
              </a:rPr>
              <a:t>Mừng</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xuân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các</a:t>
            </a:r>
            <a:r>
              <a:rPr lang="en-US" sz="2500" dirty="0">
                <a:latin typeface="+mn-lt"/>
                <a:ea typeface="Arial-Rounded" panose="020B0500000000000000" pitchFamily="34" charset="0"/>
                <a:cs typeface="Arial-Rounded" panose="020B0500000000000000" pitchFamily="34" charset="0"/>
              </a:rPr>
              <a:t> con </a:t>
            </a:r>
            <a:r>
              <a:rPr lang="en-US" sz="2500" dirty="0" err="1">
                <a:latin typeface="+mn-lt"/>
                <a:ea typeface="Arial-Rounded" panose="020B0500000000000000" pitchFamily="34" charset="0"/>
                <a:cs typeface="Arial-Rounded" panose="020B0500000000000000" pitchFamily="34" charset="0"/>
              </a:rPr>
              <a:t>vật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trong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rừng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tổ</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chức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một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cuộc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tài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năng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Đúng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như</a:t>
            </a:r>
            <a:r>
              <a:rPr lang="en-US" sz="2500" dirty="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dự</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kiến</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cuộc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mở</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đầu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bằng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mục</a:t>
            </a:r>
            <a:r>
              <a:rPr lang="en-US" sz="2500" dirty="0">
                <a:latin typeface="+mn-lt"/>
                <a:ea typeface="Arial-Rounded" panose="020B0500000000000000" pitchFamily="34" charset="0"/>
                <a:cs typeface="Arial-Rounded" panose="020B0500000000000000" pitchFamily="34" charset="0"/>
              </a:rPr>
              <a:t> </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chim</a:t>
            </a:r>
            <a:r>
              <a:rPr lang="en-US" sz="2500" dirty="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yểng</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bắt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chước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tiếng</a:t>
            </a:r>
            <a:r>
              <a:rPr lang="en-US" sz="2500" dirty="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của</a:t>
            </a:r>
            <a:r>
              <a:rPr lang="en-US" sz="2500" dirty="0" smtClean="0">
                <a:latin typeface="+mn-lt"/>
                <a:ea typeface="Arial-Rounded" panose="020B0500000000000000" pitchFamily="34" charset="0"/>
                <a:cs typeface="Arial-Rounded" panose="020B0500000000000000" pitchFamily="34" charset="0"/>
              </a:rPr>
              <a:t> </a:t>
            </a:r>
            <a:r>
              <a:rPr lang="en-US" sz="2500" dirty="0" err="1" smtClean="0">
                <a:latin typeface="+mn-lt"/>
                <a:ea typeface="Arial-Rounded" panose="020B0500000000000000" pitchFamily="34" charset="0"/>
                <a:cs typeface="Arial-Rounded" panose="020B0500000000000000" pitchFamily="34" charset="0"/>
              </a:rPr>
              <a:t>một</a:t>
            </a:r>
            <a:r>
              <a:rPr lang="en-US" sz="2500" dirty="0" smtClean="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số</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loài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vật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Tiếp</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theo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là</a:t>
            </a:r>
            <a:r>
              <a:rPr lang="en-US" sz="2500" dirty="0">
                <a:latin typeface="+mn-lt"/>
                <a:ea typeface="Arial-Rounded" panose="020B0500000000000000" pitchFamily="34" charset="0"/>
                <a:cs typeface="Arial-Rounded" panose="020B0500000000000000" pitchFamily="34" charset="0"/>
              </a:rPr>
              <a:t> ca </a:t>
            </a:r>
            <a:r>
              <a:rPr lang="en-US" sz="2500" dirty="0" err="1">
                <a:latin typeface="+mn-lt"/>
                <a:ea typeface="Arial-Rounded" panose="020B0500000000000000" pitchFamily="34" charset="0"/>
                <a:cs typeface="Arial-Rounded" panose="020B0500000000000000" pitchFamily="34" charset="0"/>
              </a:rPr>
              <a:t>khúc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ngoao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ngoao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của</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mèo</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rừng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Gõ</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kiến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chỉ</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trong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nháy</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mắt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đã</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khoét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được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cái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tổ</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xinh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xắn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Chim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công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khiến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khán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giả</a:t>
            </a:r>
            <a:r>
              <a:rPr lang="en-US" sz="2500" dirty="0">
                <a:latin typeface="+mn-lt"/>
                <a:ea typeface="Arial-Rounded" panose="020B0500000000000000" pitchFamily="34" charset="0"/>
                <a:cs typeface="Arial-Rounded" panose="020B0500000000000000" pitchFamily="34" charset="0"/>
              </a:rPr>
              <a:t> say </a:t>
            </a:r>
            <a:r>
              <a:rPr lang="en-US" sz="2500" dirty="0" err="1">
                <a:latin typeface="+mn-lt"/>
                <a:ea typeface="Arial-Rounded" panose="020B0500000000000000" pitchFamily="34" charset="0"/>
                <a:cs typeface="Arial-Rounded" panose="020B0500000000000000" pitchFamily="34" charset="0"/>
              </a:rPr>
              <a:t>mê</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chuếnh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choáng</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vì</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điệu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múa</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tuyệt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đẹp</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Voọc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xám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với</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tiết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mục</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cây</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điêu</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luyện</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làm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tất</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cả</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trầm</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trồ</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thích</a:t>
            </a:r>
            <a:r>
              <a:rPr lang="en-US" sz="2500" dirty="0">
                <a:latin typeface="+mn-lt"/>
                <a:ea typeface="Arial-Rounded" panose="020B0500000000000000" pitchFamily="34" charset="0"/>
                <a:cs typeface="Arial-Rounded" panose="020B0500000000000000" pitchFamily="34" charset="0"/>
              </a:rPr>
              <a:t> </a:t>
            </a:r>
            <a:r>
              <a:rPr lang="en-US" sz="2500" dirty="0" err="1">
                <a:latin typeface="+mn-lt"/>
                <a:ea typeface="Arial-Rounded" panose="020B0500000000000000" pitchFamily="34" charset="0"/>
                <a:cs typeface="Arial-Rounded" panose="020B0500000000000000" pitchFamily="34" charset="0"/>
              </a:rPr>
              <a:t>thú</a:t>
            </a:r>
            <a:r>
              <a:rPr lang="en-US" sz="2500" dirty="0">
                <a:latin typeface="+mn-lt"/>
                <a:ea typeface="Arial-Rounded" panose="020B0500000000000000" pitchFamily="34" charset="0"/>
                <a:cs typeface="Arial-Rounded" panose="020B0500000000000000" pitchFamily="34" charset="0"/>
              </a:rPr>
              <a:t>.</a:t>
            </a:r>
          </a:p>
          <a:p>
            <a:pPr lvl="1" algn="just"/>
            <a:r>
              <a:rPr lang="en-US" sz="2500" dirty="0">
                <a:latin typeface="+mn-lt"/>
                <a:cs typeface="Arial-Rounded" panose="020B0500000000000000" pitchFamily="34" charset="0"/>
              </a:rPr>
              <a:t>      </a:t>
            </a:r>
            <a:r>
              <a:rPr lang="en-US" sz="2500" dirty="0" err="1">
                <a:latin typeface="+mn-lt"/>
                <a:cs typeface="Arial-Rounded" panose="020B0500000000000000" pitchFamily="34" charset="0"/>
              </a:rPr>
              <a:t>Các</a:t>
            </a:r>
            <a:r>
              <a:rPr lang="en-US" sz="2500" dirty="0">
                <a:latin typeface="+mn-lt"/>
                <a:cs typeface="Arial-Rounded" panose="020B0500000000000000" pitchFamily="34" charset="0"/>
              </a:rPr>
              <a:t> con </a:t>
            </a:r>
            <a:r>
              <a:rPr lang="en-US" sz="2500" dirty="0" err="1">
                <a:latin typeface="+mn-lt"/>
                <a:cs typeface="Arial-Rounded" panose="020B0500000000000000" pitchFamily="34" charset="0"/>
              </a:rPr>
              <a:t>vật</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đều</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xứng</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đáng</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nhận</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phần</a:t>
            </a:r>
            <a:r>
              <a:rPr lang="en-US" sz="2500" dirty="0">
                <a:latin typeface="+mn-lt"/>
                <a:cs typeface="Arial-Rounded" panose="020B0500000000000000" pitchFamily="34" charset="0"/>
              </a:rPr>
              <a:t> </a:t>
            </a:r>
            <a:r>
              <a:rPr lang="en-US" sz="2500" dirty="0" err="1">
                <a:latin typeface="+mn-lt"/>
                <a:cs typeface="Arial-Rounded" panose="020B0500000000000000" pitchFamily="34" charset="0"/>
              </a:rPr>
              <a:t>thưởng</a:t>
            </a:r>
            <a:r>
              <a:rPr lang="en-US" sz="2500" dirty="0">
                <a:latin typeface="+mn-lt"/>
                <a:cs typeface="Arial-Rounded" panose="020B0500000000000000" pitchFamily="34" charset="0"/>
              </a:rPr>
              <a:t>.</a:t>
            </a:r>
            <a:endParaRPr lang="en-US" sz="2500" dirty="0">
              <a:latin typeface="+mn-lt"/>
            </a:endParaRPr>
          </a:p>
          <a:p>
            <a:pPr lvl="1" algn="r"/>
            <a:r>
              <a:rPr lang="en-US" sz="2400" dirty="0">
                <a:latin typeface="+mn-lt"/>
              </a:rPr>
              <a:t>(</a:t>
            </a:r>
            <a:r>
              <a:rPr lang="en-US" sz="2400" dirty="0" err="1">
                <a:latin typeface="+mn-lt"/>
                <a:ea typeface="Arial-Rounded" panose="020B0500000000000000" pitchFamily="34" charset="0"/>
                <a:cs typeface="Arial-Rounded" panose="020B0500000000000000" pitchFamily="34" charset="0"/>
              </a:rPr>
              <a:t>Lâm</a:t>
            </a:r>
            <a:r>
              <a:rPr lang="en-US" sz="2400" dirty="0">
                <a:latin typeface="+mn-lt"/>
                <a:ea typeface="Arial-Rounded" panose="020B0500000000000000" pitchFamily="34" charset="0"/>
                <a:cs typeface="Arial-Rounded" panose="020B0500000000000000" pitchFamily="34" charset="0"/>
              </a:rPr>
              <a:t> </a:t>
            </a:r>
            <a:r>
              <a:rPr lang="en-US" sz="2400" dirty="0" err="1">
                <a:latin typeface="+mn-lt"/>
                <a:ea typeface="Arial-Rounded" panose="020B0500000000000000" pitchFamily="34" charset="0"/>
                <a:cs typeface="Arial-Rounded" panose="020B0500000000000000" pitchFamily="34" charset="0"/>
              </a:rPr>
              <a:t>Anh</a:t>
            </a:r>
            <a:r>
              <a:rPr lang="en-US" sz="2400" dirty="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
        <p:nvSpPr>
          <p:cNvPr id="2" name="TextBox 1"/>
          <p:cNvSpPr txBox="1"/>
          <p:nvPr/>
        </p:nvSpPr>
        <p:spPr>
          <a:xfrm>
            <a:off x="6407409" y="922912"/>
            <a:ext cx="184731" cy="477054"/>
          </a:xfrm>
          <a:prstGeom prst="rect">
            <a:avLst/>
          </a:prstGeom>
          <a:noFill/>
        </p:spPr>
        <p:txBody>
          <a:bodyPr wrap="none" rtlCol="0">
            <a:spAutoFit/>
          </a:bodyPr>
          <a:lstStyle/>
          <a:p>
            <a:endParaRPr lang="en-US" sz="2500" dirty="0">
              <a:solidFill>
                <a:srgbClr val="FF0000"/>
              </a:solidFill>
            </a:endParaRPr>
          </a:p>
        </p:txBody>
      </p:sp>
      <p:sp>
        <p:nvSpPr>
          <p:cNvPr id="7" name="TextBox 6"/>
          <p:cNvSpPr txBox="1"/>
          <p:nvPr/>
        </p:nvSpPr>
        <p:spPr>
          <a:xfrm>
            <a:off x="1052906" y="1306422"/>
            <a:ext cx="878767" cy="477054"/>
          </a:xfrm>
          <a:prstGeom prst="rect">
            <a:avLst/>
          </a:prstGeom>
          <a:noFill/>
        </p:spPr>
        <p:txBody>
          <a:bodyPr wrap="square" rtlCol="0">
            <a:spAutoFit/>
          </a:bodyPr>
          <a:lstStyle/>
          <a:p>
            <a:r>
              <a:rPr lang="en-US" sz="2500" dirty="0" err="1">
                <a:solidFill>
                  <a:srgbClr val="FF0000"/>
                </a:solidFill>
              </a:rPr>
              <a:t>yêng</a:t>
            </a:r>
            <a:endParaRPr lang="en-US" sz="2500" dirty="0">
              <a:solidFill>
                <a:srgbClr val="FF0000"/>
              </a:solidFill>
            </a:endParaRPr>
          </a:p>
        </p:txBody>
      </p:sp>
      <p:sp>
        <p:nvSpPr>
          <p:cNvPr id="10" name="TextBox 9"/>
          <p:cNvSpPr txBox="1"/>
          <p:nvPr/>
        </p:nvSpPr>
        <p:spPr>
          <a:xfrm>
            <a:off x="2032023" y="1691432"/>
            <a:ext cx="718466" cy="477054"/>
          </a:xfrm>
          <a:prstGeom prst="rect">
            <a:avLst/>
          </a:prstGeom>
          <a:noFill/>
        </p:spPr>
        <p:txBody>
          <a:bodyPr wrap="square" rtlCol="0">
            <a:spAutoFit/>
          </a:bodyPr>
          <a:lstStyle/>
          <a:p>
            <a:r>
              <a:rPr lang="en-US" sz="2500" dirty="0" err="1">
                <a:solidFill>
                  <a:srgbClr val="FF0000"/>
                </a:solidFill>
              </a:rPr>
              <a:t>oao</a:t>
            </a:r>
            <a:endParaRPr lang="en-US" sz="2500" dirty="0">
              <a:solidFill>
                <a:srgbClr val="FF0000"/>
              </a:solidFill>
            </a:endParaRPr>
          </a:p>
        </p:txBody>
      </p:sp>
      <p:sp>
        <p:nvSpPr>
          <p:cNvPr id="11" name="TextBox 10"/>
          <p:cNvSpPr txBox="1"/>
          <p:nvPr/>
        </p:nvSpPr>
        <p:spPr>
          <a:xfrm>
            <a:off x="2547004" y="2067911"/>
            <a:ext cx="630663" cy="477054"/>
          </a:xfrm>
          <a:prstGeom prst="rect">
            <a:avLst/>
          </a:prstGeom>
          <a:noFill/>
        </p:spPr>
        <p:txBody>
          <a:bodyPr wrap="square" rtlCol="0">
            <a:spAutoFit/>
          </a:bodyPr>
          <a:lstStyle/>
          <a:p>
            <a:r>
              <a:rPr lang="en-US" sz="2500" dirty="0" err="1">
                <a:solidFill>
                  <a:srgbClr val="FF0000"/>
                </a:solidFill>
              </a:rPr>
              <a:t>oet</a:t>
            </a:r>
            <a:endParaRPr lang="en-US" sz="2500" dirty="0">
              <a:solidFill>
                <a:srgbClr val="FF0000"/>
              </a:solidFill>
            </a:endParaRPr>
          </a:p>
        </p:txBody>
      </p:sp>
      <p:sp>
        <p:nvSpPr>
          <p:cNvPr id="12" name="TextBox 11"/>
          <p:cNvSpPr txBox="1"/>
          <p:nvPr/>
        </p:nvSpPr>
        <p:spPr>
          <a:xfrm>
            <a:off x="3338789" y="2448168"/>
            <a:ext cx="896399" cy="477054"/>
          </a:xfrm>
          <a:prstGeom prst="rect">
            <a:avLst/>
          </a:prstGeom>
          <a:noFill/>
        </p:spPr>
        <p:txBody>
          <a:bodyPr wrap="square" rtlCol="0">
            <a:spAutoFit/>
          </a:bodyPr>
          <a:lstStyle/>
          <a:p>
            <a:r>
              <a:rPr lang="en-US" sz="2500" dirty="0" err="1">
                <a:solidFill>
                  <a:srgbClr val="FF0000"/>
                </a:solidFill>
              </a:rPr>
              <a:t>uênh</a:t>
            </a:r>
            <a:endParaRPr lang="en-US" sz="2500" dirty="0">
              <a:solidFill>
                <a:srgbClr val="FF0000"/>
              </a:solidFill>
            </a:endParaRPr>
          </a:p>
        </p:txBody>
      </p:sp>
      <p:sp>
        <p:nvSpPr>
          <p:cNvPr id="13" name="TextBox 12"/>
          <p:cNvSpPr txBox="1"/>
          <p:nvPr/>
        </p:nvSpPr>
        <p:spPr>
          <a:xfrm>
            <a:off x="494762" y="2834462"/>
            <a:ext cx="700833" cy="477054"/>
          </a:xfrm>
          <a:prstGeom prst="rect">
            <a:avLst/>
          </a:prstGeom>
          <a:noFill/>
        </p:spPr>
        <p:txBody>
          <a:bodyPr wrap="square" rtlCol="0">
            <a:spAutoFit/>
          </a:bodyPr>
          <a:lstStyle/>
          <a:p>
            <a:r>
              <a:rPr lang="en-US" sz="2500" dirty="0" err="1">
                <a:solidFill>
                  <a:srgbClr val="FF0000"/>
                </a:solidFill>
              </a:rPr>
              <a:t>ooc</a:t>
            </a:r>
            <a:endParaRPr lang="en-US" sz="2500" dirty="0">
              <a:solidFill>
                <a:srgbClr val="FF0000"/>
              </a:solidFill>
            </a:endParaRPr>
          </a:p>
        </p:txBody>
      </p:sp>
      <p:sp>
        <p:nvSpPr>
          <p:cNvPr id="14" name="TextBox 13"/>
          <p:cNvSpPr txBox="1"/>
          <p:nvPr/>
        </p:nvSpPr>
        <p:spPr>
          <a:xfrm>
            <a:off x="3047741" y="1691832"/>
            <a:ext cx="718466" cy="477054"/>
          </a:xfrm>
          <a:prstGeom prst="rect">
            <a:avLst/>
          </a:prstGeom>
          <a:noFill/>
        </p:spPr>
        <p:txBody>
          <a:bodyPr wrap="square" rtlCol="0">
            <a:spAutoFit/>
          </a:bodyPr>
          <a:lstStyle/>
          <a:p>
            <a:r>
              <a:rPr lang="en-US" sz="2500" dirty="0" err="1">
                <a:solidFill>
                  <a:srgbClr val="FF0000"/>
                </a:solidFill>
              </a:rPr>
              <a:t>oao</a:t>
            </a:r>
            <a:endParaRPr lang="en-US" sz="2500" dirty="0">
              <a:solidFill>
                <a:srgbClr val="FF0000"/>
              </a:solidFill>
            </a:endParaRPr>
          </a:p>
        </p:txBody>
      </p:sp>
    </p:spTree>
    <p:extLst>
      <p:ext uri="{BB962C8B-B14F-4D97-AF65-F5344CB8AC3E}">
        <p14:creationId xmlns:p14="http://schemas.microsoft.com/office/powerpoint/2010/main" val="12006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8839"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yêng</a:t>
            </a:r>
            <a:endParaRPr lang="en-US" sz="4000" dirty="0">
              <a:solidFill>
                <a:schemeClr val="bg1"/>
              </a:solidFill>
            </a:endParaRPr>
          </a:p>
        </p:txBody>
      </p:sp>
      <p:sp>
        <p:nvSpPr>
          <p:cNvPr id="7" name="TextBox 6"/>
          <p:cNvSpPr txBox="1"/>
          <p:nvPr/>
        </p:nvSpPr>
        <p:spPr>
          <a:xfrm>
            <a:off x="824530" y="1233378"/>
            <a:ext cx="1205779" cy="523220"/>
          </a:xfrm>
          <a:prstGeom prst="rect">
            <a:avLst/>
          </a:prstGeom>
          <a:noFill/>
        </p:spPr>
        <p:txBody>
          <a:bodyPr wrap="square" rtlCol="0">
            <a:spAutoFit/>
          </a:bodyPr>
          <a:lstStyle/>
          <a:p>
            <a:r>
              <a:rPr lang="en-US" sz="2800" dirty="0"/>
              <a:t>(</a:t>
            </a:r>
            <a:r>
              <a:rPr lang="en-US" sz="2800" dirty="0" err="1"/>
              <a:t>yểng</a:t>
            </a:r>
            <a:r>
              <a:rPr lang="en-US" sz="2800" dirty="0"/>
              <a:t>)</a:t>
            </a:r>
          </a:p>
        </p:txBody>
      </p:sp>
      <p:sp>
        <p:nvSpPr>
          <p:cNvPr id="10" name="Rounded Rectangle 9"/>
          <p:cNvSpPr/>
          <p:nvPr/>
        </p:nvSpPr>
        <p:spPr>
          <a:xfrm>
            <a:off x="3333286" y="457199"/>
            <a:ext cx="1985995"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oao</a:t>
            </a:r>
            <a:endParaRPr lang="en-US" sz="4000" dirty="0">
              <a:solidFill>
                <a:schemeClr val="bg1"/>
              </a:solidFill>
            </a:endParaRPr>
          </a:p>
        </p:txBody>
      </p:sp>
      <p:sp>
        <p:nvSpPr>
          <p:cNvPr id="11" name="TextBox 10"/>
          <p:cNvSpPr txBox="1"/>
          <p:nvPr/>
        </p:nvSpPr>
        <p:spPr>
          <a:xfrm>
            <a:off x="3125969" y="1285135"/>
            <a:ext cx="2528256" cy="523220"/>
          </a:xfrm>
          <a:prstGeom prst="rect">
            <a:avLst/>
          </a:prstGeom>
          <a:noFill/>
        </p:spPr>
        <p:txBody>
          <a:bodyPr wrap="square" rtlCol="0">
            <a:spAutoFit/>
          </a:bodyPr>
          <a:lstStyle/>
          <a:p>
            <a:r>
              <a:rPr lang="en-US" sz="2800" dirty="0"/>
              <a:t>(</a:t>
            </a:r>
            <a:r>
              <a:rPr lang="en-US" sz="2800" dirty="0" err="1"/>
              <a:t>ngoao</a:t>
            </a:r>
            <a:r>
              <a:rPr lang="en-US" sz="2800" dirty="0"/>
              <a:t> </a:t>
            </a:r>
            <a:r>
              <a:rPr lang="en-US" sz="2800" dirty="0" err="1"/>
              <a:t>ngoao</a:t>
            </a:r>
            <a:r>
              <a:rPr lang="en-US" sz="2800" dirty="0"/>
              <a:t>)</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extLst>
      <p:ext uri="{BB962C8B-B14F-4D97-AF65-F5344CB8AC3E}">
        <p14:creationId xmlns:p14="http://schemas.microsoft.com/office/powerpoint/2010/main" val="19837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2" grpId="0" animBg="1"/>
      <p:bldP spid="13" grpId="0"/>
      <p:bldP spid="14" grpId="0" animBg="1"/>
      <p:bldP spid="15"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dirty="0">
                <a:latin typeface="+mn-lt"/>
              </a:rPr>
              <a:t>    </a:t>
            </a:r>
            <a:r>
              <a:rPr lang="en-US" sz="2500" dirty="0" err="1" smtClean="0">
                <a:ea typeface="Arial-Rounded" panose="020B0500000000000000" pitchFamily="34" charset="0"/>
                <a:cs typeface="Arial-Rounded" panose="020B0500000000000000" pitchFamily="34" charset="0"/>
              </a:rPr>
              <a:t>Mừng</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dự</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kiến</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chim</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yểng</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bắt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của</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một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a:p>
            <a:pPr lvl="1" algn="just"/>
            <a:r>
              <a:rPr lang="en-US" sz="2500" dirty="0">
                <a:cs typeface="Arial-Rounded" panose="020B0500000000000000" pitchFamily="34" charset="0"/>
              </a:rPr>
              <a:t>      </a:t>
            </a:r>
            <a:r>
              <a:rPr lang="en-US" sz="2500" dirty="0" err="1">
                <a:cs typeface="Arial-Rounded" panose="020B0500000000000000" pitchFamily="34" charset="0"/>
              </a:rPr>
              <a:t>Các</a:t>
            </a:r>
            <a:r>
              <a:rPr lang="en-US" sz="2500" dirty="0">
                <a:cs typeface="Arial-Rounded" panose="020B0500000000000000" pitchFamily="34" charset="0"/>
              </a:rPr>
              <a:t> con </a:t>
            </a:r>
            <a:r>
              <a:rPr lang="en-US" sz="2500" dirty="0" err="1">
                <a:cs typeface="Arial-Rounded" panose="020B0500000000000000" pitchFamily="34" charset="0"/>
              </a:rPr>
              <a:t>vật</a:t>
            </a:r>
            <a:r>
              <a:rPr lang="en-US" sz="2500" dirty="0">
                <a:cs typeface="Arial-Rounded" panose="020B0500000000000000" pitchFamily="34" charset="0"/>
              </a:rPr>
              <a:t> </a:t>
            </a:r>
            <a:r>
              <a:rPr lang="en-US" sz="2500" dirty="0" err="1">
                <a:cs typeface="Arial-Rounded" panose="020B0500000000000000" pitchFamily="34" charset="0"/>
              </a:rPr>
              <a:t>đều</a:t>
            </a:r>
            <a:r>
              <a:rPr lang="en-US" sz="2500" dirty="0">
                <a:cs typeface="Arial-Rounded" panose="020B0500000000000000" pitchFamily="34" charset="0"/>
              </a:rPr>
              <a:t> </a:t>
            </a:r>
            <a:r>
              <a:rPr lang="en-US" sz="2500" dirty="0" err="1">
                <a:cs typeface="Arial-Rounded" panose="020B0500000000000000" pitchFamily="34" charset="0"/>
              </a:rPr>
              <a:t>xứng</a:t>
            </a:r>
            <a:r>
              <a:rPr lang="en-US" sz="2500" dirty="0">
                <a:cs typeface="Arial-Rounded" panose="020B0500000000000000" pitchFamily="34" charset="0"/>
              </a:rPr>
              <a:t> </a:t>
            </a:r>
            <a:r>
              <a:rPr lang="en-US" sz="2500" dirty="0" err="1">
                <a:cs typeface="Arial-Rounded" panose="020B0500000000000000" pitchFamily="34" charset="0"/>
              </a:rPr>
              <a:t>đáng</a:t>
            </a:r>
            <a:r>
              <a:rPr lang="en-US" sz="2500" dirty="0">
                <a:cs typeface="Arial-Rounded" panose="020B0500000000000000" pitchFamily="34" charset="0"/>
              </a:rPr>
              <a:t> </a:t>
            </a:r>
            <a:r>
              <a:rPr lang="en-US" sz="2500" dirty="0" err="1">
                <a:cs typeface="Arial-Rounded" panose="020B0500000000000000" pitchFamily="34" charset="0"/>
              </a:rPr>
              <a:t>nhận</a:t>
            </a:r>
            <a:r>
              <a:rPr lang="en-US" sz="2500" dirty="0">
                <a:cs typeface="Arial-Rounded" panose="020B0500000000000000" pitchFamily="34" charset="0"/>
              </a:rPr>
              <a:t> </a:t>
            </a:r>
            <a:r>
              <a:rPr lang="en-US" sz="2500" dirty="0" err="1">
                <a:cs typeface="Arial-Rounded" panose="020B0500000000000000" pitchFamily="34" charset="0"/>
              </a:rPr>
              <a:t>phần</a:t>
            </a:r>
            <a:r>
              <a:rPr lang="en-US" sz="2500" dirty="0">
                <a:cs typeface="Arial-Rounded" panose="020B0500000000000000" pitchFamily="34" charset="0"/>
              </a:rPr>
              <a:t> </a:t>
            </a:r>
            <a:r>
              <a:rPr lang="en-US" sz="2500" dirty="0" err="1">
                <a:cs typeface="Arial-Rounded" panose="020B0500000000000000" pitchFamily="34" charset="0"/>
              </a:rPr>
              <a:t>thưởng</a:t>
            </a:r>
            <a:r>
              <a:rPr lang="en-US" sz="2500" dirty="0">
                <a:cs typeface="Arial-Rounded" panose="020B0500000000000000" pitchFamily="34" charset="0"/>
              </a:rPr>
              <a:t>.</a:t>
            </a:r>
            <a:endParaRPr lang="en-US" sz="2500" dirty="0"/>
          </a:p>
          <a:p>
            <a:pPr lvl="1" algn="r"/>
            <a:r>
              <a:rPr lang="en-US" sz="2500" dirty="0"/>
              <a:t>(</a:t>
            </a:r>
            <a:r>
              <a:rPr lang="en-US" sz="2500" dirty="0" err="1">
                <a:ea typeface="Arial-Rounded" panose="020B0500000000000000" pitchFamily="34" charset="0"/>
                <a:cs typeface="Arial-Rounded" panose="020B0500000000000000" pitchFamily="34" charset="0"/>
              </a:rPr>
              <a:t>Lâm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Anh</a:t>
            </a:r>
            <a:r>
              <a:rPr lang="en-US" sz="2500" dirty="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036247" y="139321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44114" y="174116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09644" y="212987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744619" y="2512031"/>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20526" y="328376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7218"/>
          </a:xfrm>
          <a:prstGeom prst="rect">
            <a:avLst/>
          </a:prstGeom>
        </p:spPr>
        <p:txBody>
          <a:bodyPr wrap="square">
            <a:spAutoFit/>
          </a:bodyPr>
          <a:lstStyle/>
          <a:p>
            <a:pPr lvl="1" algn="just"/>
            <a:r>
              <a:rPr lang="en-US" sz="3200" dirty="0">
                <a:solidFill>
                  <a:srgbClr val="0070C0"/>
                </a:solidFill>
              </a:rPr>
              <a:t> </a:t>
            </a:r>
            <a:r>
              <a:rPr lang="en-US" sz="3200" dirty="0" err="1">
                <a:solidFill>
                  <a:srgbClr val="0070C0"/>
                </a:solidFill>
                <a:ea typeface="Arial-Rounded" panose="020B0500000000000000" pitchFamily="34" charset="0"/>
                <a:cs typeface="Arial-Rounded" panose="020B0500000000000000" pitchFamily="34" charset="0"/>
              </a:rPr>
              <a:t>Đúng</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như</a:t>
            </a:r>
            <a:r>
              <a:rPr lang="en-US" sz="3200" dirty="0">
                <a:solidFill>
                  <a:srgbClr val="0070C0"/>
                </a:solidFill>
                <a:ea typeface="Arial-Rounded" panose="020B0500000000000000" pitchFamily="34" charset="0"/>
                <a:cs typeface="Arial-Rounded" panose="020B0500000000000000" pitchFamily="34" charset="0"/>
              </a:rPr>
              <a:t> </a:t>
            </a:r>
            <a:r>
              <a:rPr lang="en-US" sz="3200" dirty="0" err="1" smtClean="0">
                <a:solidFill>
                  <a:srgbClr val="0070C0"/>
                </a:solidFill>
                <a:ea typeface="Arial-Rounded" panose="020B0500000000000000" pitchFamily="34" charset="0"/>
                <a:cs typeface="Arial-Rounded" panose="020B0500000000000000" pitchFamily="34" charset="0"/>
              </a:rPr>
              <a:t>dự</a:t>
            </a:r>
            <a:r>
              <a:rPr lang="en-US" sz="3200" dirty="0" smtClean="0">
                <a:solidFill>
                  <a:srgbClr val="0070C0"/>
                </a:solidFill>
                <a:ea typeface="Arial-Rounded" panose="020B0500000000000000" pitchFamily="34" charset="0"/>
                <a:cs typeface="Arial-Rounded" panose="020B0500000000000000" pitchFamily="34" charset="0"/>
              </a:rPr>
              <a:t> </a:t>
            </a:r>
            <a:r>
              <a:rPr lang="en-US" sz="3200" dirty="0" err="1" smtClean="0">
                <a:solidFill>
                  <a:srgbClr val="0070C0"/>
                </a:solidFill>
                <a:ea typeface="Arial-Rounded" panose="020B0500000000000000" pitchFamily="34" charset="0"/>
                <a:cs typeface="Arial-Rounded" panose="020B0500000000000000" pitchFamily="34" charset="0"/>
              </a:rPr>
              <a:t>kiến</a:t>
            </a:r>
            <a:r>
              <a:rPr lang="en-US" sz="3200" dirty="0" smtClean="0">
                <a:solidFill>
                  <a:srgbClr val="0070C0"/>
                </a:solidFill>
                <a:ea typeface="Arial-Rounded" panose="020B0500000000000000" pitchFamily="34" charset="0"/>
                <a:cs typeface="Arial-Rounded" panose="020B0500000000000000" pitchFamily="34" charset="0"/>
              </a:rPr>
              <a:t> , </a:t>
            </a:r>
            <a:r>
              <a:rPr lang="en-US" sz="3200" dirty="0" err="1">
                <a:solidFill>
                  <a:srgbClr val="0070C0"/>
                </a:solidFill>
                <a:ea typeface="Arial-Rounded" panose="020B0500000000000000" pitchFamily="34" charset="0"/>
                <a:cs typeface="Arial-Rounded" panose="020B0500000000000000" pitchFamily="34" charset="0"/>
              </a:rPr>
              <a:t>cuộc</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thi</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mở</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đầu</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bằng</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tiết</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mục</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của</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chim</a:t>
            </a:r>
            <a:r>
              <a:rPr lang="en-US" sz="3200" dirty="0">
                <a:solidFill>
                  <a:srgbClr val="0070C0"/>
                </a:solidFill>
                <a:ea typeface="Arial-Rounded" panose="020B0500000000000000" pitchFamily="34" charset="0"/>
                <a:cs typeface="Arial-Rounded" panose="020B0500000000000000" pitchFamily="34" charset="0"/>
              </a:rPr>
              <a:t> </a:t>
            </a:r>
            <a:r>
              <a:rPr lang="en-US" sz="3200" dirty="0" err="1">
                <a:solidFill>
                  <a:srgbClr val="0070C0"/>
                </a:solidFill>
                <a:ea typeface="Arial-Rounded" panose="020B0500000000000000" pitchFamily="34" charset="0"/>
                <a:cs typeface="Arial-Rounded" panose="020B0500000000000000" pitchFamily="34" charset="0"/>
              </a:rPr>
              <a:t>yểng</a:t>
            </a:r>
            <a:r>
              <a:rPr lang="en-US" sz="3200" dirty="0">
                <a:solidFill>
                  <a:srgbClr val="0070C0"/>
                </a:solidFill>
                <a:ea typeface="Arial-Rounded" panose="020B0500000000000000" pitchFamily="34" charset="0"/>
                <a:cs typeface="Arial-Rounded" panose="020B0500000000000000" pitchFamily="34" charset="0"/>
              </a:rPr>
              <a:t>.</a:t>
            </a:r>
            <a:endParaRPr lang="en-US" sz="3200" dirty="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grpSp>
        <p:nvGrpSpPr>
          <p:cNvPr id="5" name="Group 4"/>
          <p:cNvGrpSpPr/>
          <p:nvPr/>
        </p:nvGrpSpPr>
        <p:grpSpPr>
          <a:xfrm>
            <a:off x="4979907" y="1534064"/>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4431947" y="1068269"/>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a:solidFill>
                  <a:srgbClr val="0070C0"/>
                </a:solidFill>
                <a:ea typeface="Arial-Rounded" panose="020B0500000000000000" pitchFamily="34" charset="0"/>
                <a:cs typeface="Arial-Rounded" panose="020B0500000000000000" pitchFamily="34" charset="0"/>
              </a:rPr>
              <a:t>Chim công khiến khán giả say mê, chuếnh choáng vì điệu múa tuyệt đẹp. Voọc xám với tiết mục đu cây điêu luyện làm tất cả trầm trồ thích thú.</a:t>
            </a:r>
          </a:p>
        </p:txBody>
      </p:sp>
      <p:cxnSp>
        <p:nvCxnSpPr>
          <p:cNvPr id="23" name="Straight Connector 22"/>
          <p:cNvCxnSpPr/>
          <p:nvPr/>
        </p:nvCxnSpPr>
        <p:spPr>
          <a:xfrm flipH="1">
            <a:off x="7569836" y="108310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27047" y="230144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35644" y="224466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35774" y="1534064"/>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96927"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631179" y="2659789"/>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7364444"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88655" y="314657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4993" y="3562773"/>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a:solidFill>
                  <a:schemeClr val="bg1"/>
                </a:solidFill>
              </a:rPr>
              <a:t>Em trả lời nhanh nhé</a:t>
            </a:r>
          </a:p>
        </p:txBody>
      </p:sp>
    </p:spTree>
    <p:extLst>
      <p:ext uri="{BB962C8B-B14F-4D97-AF65-F5344CB8AC3E}">
        <p14:creationId xmlns:p14="http://schemas.microsoft.com/office/powerpoint/2010/main" val="2349799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dirty="0">
                <a:latin typeface="+mn-lt"/>
              </a:rPr>
              <a:t>    </a:t>
            </a:r>
            <a:r>
              <a:rPr lang="en-US" sz="2500" dirty="0" err="1" smtClean="0">
                <a:ea typeface="Arial-Rounded" panose="020B0500000000000000" pitchFamily="34" charset="0"/>
                <a:cs typeface="Arial-Rounded" panose="020B0500000000000000" pitchFamily="34" charset="0"/>
              </a:rPr>
              <a:t>Mừng</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dự</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kiến</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chim</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yểng</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bắt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của</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một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a:p>
            <a:pPr lvl="1" algn="just"/>
            <a:r>
              <a:rPr lang="en-US" sz="2500" dirty="0">
                <a:cs typeface="Arial-Rounded" panose="020B0500000000000000" pitchFamily="34" charset="0"/>
              </a:rPr>
              <a:t>      </a:t>
            </a:r>
            <a:r>
              <a:rPr lang="en-US" sz="2500" dirty="0" err="1">
                <a:cs typeface="Arial-Rounded" panose="020B0500000000000000" pitchFamily="34" charset="0"/>
              </a:rPr>
              <a:t>Các</a:t>
            </a:r>
            <a:r>
              <a:rPr lang="en-US" sz="2500" dirty="0">
                <a:cs typeface="Arial-Rounded" panose="020B0500000000000000" pitchFamily="34" charset="0"/>
              </a:rPr>
              <a:t> con </a:t>
            </a:r>
            <a:r>
              <a:rPr lang="en-US" sz="2500" dirty="0" err="1">
                <a:cs typeface="Arial-Rounded" panose="020B0500000000000000" pitchFamily="34" charset="0"/>
              </a:rPr>
              <a:t>vật</a:t>
            </a:r>
            <a:r>
              <a:rPr lang="en-US" sz="2500" dirty="0">
                <a:cs typeface="Arial-Rounded" panose="020B0500000000000000" pitchFamily="34" charset="0"/>
              </a:rPr>
              <a:t> </a:t>
            </a:r>
            <a:r>
              <a:rPr lang="en-US" sz="2500" dirty="0" err="1">
                <a:cs typeface="Arial-Rounded" panose="020B0500000000000000" pitchFamily="34" charset="0"/>
              </a:rPr>
              <a:t>đều</a:t>
            </a:r>
            <a:r>
              <a:rPr lang="en-US" sz="2500" dirty="0">
                <a:cs typeface="Arial-Rounded" panose="020B0500000000000000" pitchFamily="34" charset="0"/>
              </a:rPr>
              <a:t> </a:t>
            </a:r>
            <a:r>
              <a:rPr lang="en-US" sz="2500" dirty="0" err="1">
                <a:cs typeface="Arial-Rounded" panose="020B0500000000000000" pitchFamily="34" charset="0"/>
              </a:rPr>
              <a:t>xứng</a:t>
            </a:r>
            <a:r>
              <a:rPr lang="en-US" sz="2500" dirty="0">
                <a:cs typeface="Arial-Rounded" panose="020B0500000000000000" pitchFamily="34" charset="0"/>
              </a:rPr>
              <a:t> </a:t>
            </a:r>
            <a:r>
              <a:rPr lang="en-US" sz="2500" dirty="0" err="1">
                <a:cs typeface="Arial-Rounded" panose="020B0500000000000000" pitchFamily="34" charset="0"/>
              </a:rPr>
              <a:t>đáng</a:t>
            </a:r>
            <a:r>
              <a:rPr lang="en-US" sz="2500" dirty="0">
                <a:cs typeface="Arial-Rounded" panose="020B0500000000000000" pitchFamily="34" charset="0"/>
              </a:rPr>
              <a:t> </a:t>
            </a:r>
            <a:r>
              <a:rPr lang="en-US" sz="2500" dirty="0" err="1">
                <a:cs typeface="Arial-Rounded" panose="020B0500000000000000" pitchFamily="34" charset="0"/>
              </a:rPr>
              <a:t>nhận</a:t>
            </a:r>
            <a:r>
              <a:rPr lang="en-US" sz="2500" dirty="0">
                <a:cs typeface="Arial-Rounded" panose="020B0500000000000000" pitchFamily="34" charset="0"/>
              </a:rPr>
              <a:t> </a:t>
            </a:r>
            <a:r>
              <a:rPr lang="en-US" sz="2500" dirty="0" err="1">
                <a:cs typeface="Arial-Rounded" panose="020B0500000000000000" pitchFamily="34" charset="0"/>
              </a:rPr>
              <a:t>phần</a:t>
            </a:r>
            <a:r>
              <a:rPr lang="en-US" sz="2500" dirty="0">
                <a:cs typeface="Arial-Rounded" panose="020B0500000000000000" pitchFamily="34" charset="0"/>
              </a:rPr>
              <a:t> </a:t>
            </a:r>
            <a:r>
              <a:rPr lang="en-US" sz="2500" dirty="0" err="1">
                <a:cs typeface="Arial-Rounded" panose="020B0500000000000000" pitchFamily="34" charset="0"/>
              </a:rPr>
              <a:t>thưởng</a:t>
            </a:r>
            <a:r>
              <a:rPr lang="en-US" sz="2500" dirty="0">
                <a:cs typeface="Arial-Rounded" panose="020B0500000000000000" pitchFamily="34" charset="0"/>
              </a:rPr>
              <a:t>.</a:t>
            </a:r>
            <a:endParaRPr lang="en-US" sz="2500" dirty="0"/>
          </a:p>
          <a:p>
            <a:pPr lvl="1" algn="r"/>
            <a:r>
              <a:rPr lang="en-US" sz="2500" dirty="0"/>
              <a:t>(</a:t>
            </a:r>
            <a:r>
              <a:rPr lang="en-US" sz="2500" dirty="0" err="1">
                <a:ea typeface="Arial-Rounded" panose="020B0500000000000000" pitchFamily="34" charset="0"/>
                <a:cs typeface="Arial-Rounded" panose="020B0500000000000000" pitchFamily="34" charset="0"/>
              </a:rPr>
              <a:t>Lâm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Anh</a:t>
            </a:r>
            <a:r>
              <a:rPr lang="en-US" sz="2500" dirty="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135521" cy="400110"/>
          </a:xfrm>
          <a:prstGeom prst="rect">
            <a:avLst/>
          </a:prstGeom>
          <a:solidFill>
            <a:srgbClr val="92D050"/>
          </a:solidFill>
        </p:spPr>
        <p:txBody>
          <a:bodyPr wrap="none" rtlCol="0">
            <a:spAutoFit/>
          </a:bodyPr>
          <a:lstStyle/>
          <a:p>
            <a:r>
              <a:rPr lang="en-US" sz="2000">
                <a:solidFill>
                  <a:schemeClr val="tx1"/>
                </a:solidFill>
              </a:rPr>
              <a:t>Đọc nt theo đoạn</a:t>
            </a:r>
          </a:p>
        </p:txBody>
      </p:sp>
      <p:grpSp>
        <p:nvGrpSpPr>
          <p:cNvPr id="5" name="Group 4"/>
          <p:cNvGrpSpPr/>
          <p:nvPr/>
        </p:nvGrpSpPr>
        <p:grpSpPr>
          <a:xfrm>
            <a:off x="1742514" y="3259795"/>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dirty="0" err="1"/>
              <a:t>Giải</a:t>
            </a:r>
            <a:r>
              <a:rPr lang="en-US" sz="2000" dirty="0"/>
              <a:t> </a:t>
            </a:r>
            <a:r>
              <a:rPr lang="en-US" sz="2000" dirty="0" err="1"/>
              <a:t>nghĩa</a:t>
            </a:r>
            <a:r>
              <a:rPr lang="en-US" sz="2000" dirty="0"/>
              <a:t> : </a:t>
            </a:r>
            <a:r>
              <a:rPr lang="en-US" sz="2000" dirty="0" smtClean="0">
                <a:solidFill>
                  <a:srgbClr val="E80888"/>
                </a:solidFill>
              </a:rPr>
              <a:t> </a:t>
            </a:r>
            <a:r>
              <a:rPr lang="en-US" sz="2000" dirty="0" err="1">
                <a:solidFill>
                  <a:srgbClr val="E80888"/>
                </a:solidFill>
              </a:rPr>
              <a:t>chuếnh</a:t>
            </a:r>
            <a:r>
              <a:rPr lang="en-US" sz="2000" dirty="0">
                <a:solidFill>
                  <a:srgbClr val="E80888"/>
                </a:solidFill>
              </a:rPr>
              <a:t> </a:t>
            </a:r>
            <a:r>
              <a:rPr lang="en-US" sz="2000" dirty="0" err="1">
                <a:solidFill>
                  <a:srgbClr val="E80888"/>
                </a:solidFill>
              </a:rPr>
              <a:t>choáng</a:t>
            </a:r>
            <a:r>
              <a:rPr lang="en-US" sz="2000" dirty="0">
                <a:solidFill>
                  <a:srgbClr val="E80888"/>
                </a:solidFill>
              </a:rPr>
              <a:t>, </a:t>
            </a:r>
            <a:r>
              <a:rPr lang="en-US" sz="2000" dirty="0" err="1">
                <a:solidFill>
                  <a:srgbClr val="E80888"/>
                </a:solidFill>
              </a:rPr>
              <a:t>trầm</a:t>
            </a:r>
            <a:r>
              <a:rPr lang="en-US" sz="2000" dirty="0">
                <a:solidFill>
                  <a:srgbClr val="E80888"/>
                </a:solidFill>
              </a:rPr>
              <a:t> </a:t>
            </a:r>
            <a:r>
              <a:rPr lang="en-US" sz="2000" dirty="0" err="1">
                <a:solidFill>
                  <a:srgbClr val="E80888"/>
                </a:solidFill>
              </a:rPr>
              <a:t>trồ</a:t>
            </a:r>
            <a:r>
              <a:rPr lang="en-US" sz="2000" dirty="0">
                <a:solidFill>
                  <a:srgbClr val="E80888"/>
                </a:solidFill>
              </a:rPr>
              <a:t>, </a:t>
            </a:r>
            <a:r>
              <a:rPr lang="en-US" sz="2000" dirty="0" err="1">
                <a:solidFill>
                  <a:srgbClr val="E80888"/>
                </a:solidFill>
              </a:rPr>
              <a:t>điêu</a:t>
            </a:r>
            <a:r>
              <a:rPr lang="en-US" sz="2000" dirty="0">
                <a:solidFill>
                  <a:srgbClr val="E80888"/>
                </a:solidFill>
              </a:rPr>
              <a:t> </a:t>
            </a:r>
            <a:r>
              <a:rPr lang="en-US" sz="2000" dirty="0" err="1">
                <a:solidFill>
                  <a:srgbClr val="E80888"/>
                </a:solidFill>
              </a:rPr>
              <a:t>luyện</a:t>
            </a:r>
            <a:endParaRPr lang="en-US" sz="2000" dirty="0">
              <a:solidFill>
                <a:srgbClr val="E80888"/>
              </a:solidFill>
            </a:endParaRPr>
          </a:p>
        </p:txBody>
      </p:sp>
    </p:spTree>
    <p:extLst>
      <p:ext uri="{BB962C8B-B14F-4D97-AF65-F5344CB8AC3E}">
        <p14:creationId xmlns:p14="http://schemas.microsoft.com/office/powerpoint/2010/main" val="26103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75710" y="157975"/>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2912237" y="174003"/>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chuếnh choáng </a:t>
            </a:r>
            <a:endParaRPr lang="en-US" sz="2800" b="1" dirty="0"/>
          </a:p>
        </p:txBody>
      </p:sp>
      <p:sp>
        <p:nvSpPr>
          <p:cNvPr id="10" name="TextBox 9"/>
          <p:cNvSpPr txBox="1"/>
          <p:nvPr/>
        </p:nvSpPr>
        <p:spPr>
          <a:xfrm>
            <a:off x="2586101" y="928258"/>
            <a:ext cx="4060394" cy="1569660"/>
          </a:xfrm>
          <a:prstGeom prst="rect">
            <a:avLst/>
          </a:prstGeom>
          <a:noFill/>
        </p:spPr>
        <p:txBody>
          <a:bodyPr wrap="square" rtlCol="0">
            <a:spAutoFit/>
          </a:bodyPr>
          <a:lstStyle/>
          <a:p>
            <a:r>
              <a:rPr lang="vi-VN" sz="2400" dirty="0"/>
              <a:t>cảm giác không còn tỉnh táo giống như khi say của khán giả trước điệu múa tuyệt đẹp của chim công </a:t>
            </a:r>
            <a:endParaRPr lang="en-US" sz="2400" dirty="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trầm trồ</a:t>
            </a:r>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điêu luyện</a:t>
            </a:r>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animBg="1"/>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dirty="0">
                <a:latin typeface="+mn-lt"/>
              </a:rPr>
              <a:t>    </a:t>
            </a:r>
            <a:r>
              <a:rPr lang="en-US" sz="2500" dirty="0" err="1" smtClean="0">
                <a:ea typeface="Arial-Rounded" panose="020B0500000000000000" pitchFamily="34" charset="0"/>
                <a:cs typeface="Arial-Rounded" panose="020B0500000000000000" pitchFamily="34" charset="0"/>
              </a:rPr>
              <a:t>Mừng</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dự</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kiến</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chim</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yểng</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bắt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của</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một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a:p>
            <a:pPr lvl="1" algn="just"/>
            <a:r>
              <a:rPr lang="en-US" sz="2500" dirty="0">
                <a:cs typeface="Arial-Rounded" panose="020B0500000000000000" pitchFamily="34" charset="0"/>
              </a:rPr>
              <a:t>      </a:t>
            </a:r>
            <a:r>
              <a:rPr lang="en-US" sz="2500" dirty="0" err="1">
                <a:cs typeface="Arial-Rounded" panose="020B0500000000000000" pitchFamily="34" charset="0"/>
              </a:rPr>
              <a:t>Các</a:t>
            </a:r>
            <a:r>
              <a:rPr lang="en-US" sz="2500" dirty="0">
                <a:cs typeface="Arial-Rounded" panose="020B0500000000000000" pitchFamily="34" charset="0"/>
              </a:rPr>
              <a:t> con </a:t>
            </a:r>
            <a:r>
              <a:rPr lang="en-US" sz="2500" dirty="0" err="1">
                <a:cs typeface="Arial-Rounded" panose="020B0500000000000000" pitchFamily="34" charset="0"/>
              </a:rPr>
              <a:t>vật</a:t>
            </a:r>
            <a:r>
              <a:rPr lang="en-US" sz="2500" dirty="0">
                <a:cs typeface="Arial-Rounded" panose="020B0500000000000000" pitchFamily="34" charset="0"/>
              </a:rPr>
              <a:t> </a:t>
            </a:r>
            <a:r>
              <a:rPr lang="en-US" sz="2500" dirty="0" err="1">
                <a:cs typeface="Arial-Rounded" panose="020B0500000000000000" pitchFamily="34" charset="0"/>
              </a:rPr>
              <a:t>đều</a:t>
            </a:r>
            <a:r>
              <a:rPr lang="en-US" sz="2500" dirty="0">
                <a:cs typeface="Arial-Rounded" panose="020B0500000000000000" pitchFamily="34" charset="0"/>
              </a:rPr>
              <a:t> </a:t>
            </a:r>
            <a:r>
              <a:rPr lang="en-US" sz="2500" dirty="0" err="1">
                <a:cs typeface="Arial-Rounded" panose="020B0500000000000000" pitchFamily="34" charset="0"/>
              </a:rPr>
              <a:t>xứng</a:t>
            </a:r>
            <a:r>
              <a:rPr lang="en-US" sz="2500" dirty="0">
                <a:cs typeface="Arial-Rounded" panose="020B0500000000000000" pitchFamily="34" charset="0"/>
              </a:rPr>
              <a:t> </a:t>
            </a:r>
            <a:r>
              <a:rPr lang="en-US" sz="2500" dirty="0" err="1">
                <a:cs typeface="Arial-Rounded" panose="020B0500000000000000" pitchFamily="34" charset="0"/>
              </a:rPr>
              <a:t>đáng</a:t>
            </a:r>
            <a:r>
              <a:rPr lang="en-US" sz="2500" dirty="0">
                <a:cs typeface="Arial-Rounded" panose="020B0500000000000000" pitchFamily="34" charset="0"/>
              </a:rPr>
              <a:t> </a:t>
            </a:r>
            <a:r>
              <a:rPr lang="en-US" sz="2500" dirty="0" err="1">
                <a:cs typeface="Arial-Rounded" panose="020B0500000000000000" pitchFamily="34" charset="0"/>
              </a:rPr>
              <a:t>nhận</a:t>
            </a:r>
            <a:r>
              <a:rPr lang="en-US" sz="2500" dirty="0">
                <a:cs typeface="Arial-Rounded" panose="020B0500000000000000" pitchFamily="34" charset="0"/>
              </a:rPr>
              <a:t> </a:t>
            </a:r>
            <a:r>
              <a:rPr lang="en-US" sz="2500" dirty="0" err="1">
                <a:cs typeface="Arial-Rounded" panose="020B0500000000000000" pitchFamily="34" charset="0"/>
              </a:rPr>
              <a:t>phần</a:t>
            </a:r>
            <a:r>
              <a:rPr lang="en-US" sz="2500" dirty="0">
                <a:cs typeface="Arial-Rounded" panose="020B0500000000000000" pitchFamily="34" charset="0"/>
              </a:rPr>
              <a:t> </a:t>
            </a:r>
            <a:r>
              <a:rPr lang="en-US" sz="2500" dirty="0" err="1">
                <a:cs typeface="Arial-Rounded" panose="020B0500000000000000" pitchFamily="34" charset="0"/>
              </a:rPr>
              <a:t>thưởng</a:t>
            </a:r>
            <a:r>
              <a:rPr lang="en-US" sz="2500" dirty="0">
                <a:cs typeface="Arial-Rounded" panose="020B0500000000000000" pitchFamily="34" charset="0"/>
              </a:rPr>
              <a:t>.</a:t>
            </a:r>
            <a:endParaRPr lang="en-US" sz="2500" dirty="0"/>
          </a:p>
          <a:p>
            <a:pPr lvl="1" algn="r"/>
            <a:r>
              <a:rPr lang="en-US" sz="2500" dirty="0"/>
              <a:t>(</a:t>
            </a:r>
            <a:r>
              <a:rPr lang="en-US" sz="2500" dirty="0" err="1">
                <a:ea typeface="Arial-Rounded" panose="020B0500000000000000" pitchFamily="34" charset="0"/>
                <a:cs typeface="Arial-Rounded" panose="020B0500000000000000" pitchFamily="34" charset="0"/>
              </a:rPr>
              <a:t>Lâm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Anh</a:t>
            </a:r>
            <a:r>
              <a:rPr lang="en-US" sz="2500" dirty="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326278" cy="369332"/>
          </a:xfrm>
          <a:prstGeom prst="rect">
            <a:avLst/>
          </a:prstGeom>
          <a:solidFill>
            <a:srgbClr val="92D050"/>
          </a:solidFill>
        </p:spPr>
        <p:txBody>
          <a:bodyPr wrap="none" rtlCol="0">
            <a:spAutoFit/>
          </a:bodyPr>
          <a:lstStyle/>
          <a:p>
            <a:r>
              <a:rPr lang="en-US" sz="1800">
                <a:solidFill>
                  <a:schemeClr val="tx1"/>
                </a:solidFill>
              </a:rPr>
              <a:t>Đọc đoạn theo nhóm</a:t>
            </a:r>
          </a:p>
        </p:txBody>
      </p:sp>
      <p:grpSp>
        <p:nvGrpSpPr>
          <p:cNvPr id="5" name="Group 4"/>
          <p:cNvGrpSpPr/>
          <p:nvPr/>
        </p:nvGrpSpPr>
        <p:grpSpPr>
          <a:xfrm>
            <a:off x="1741962" y="3239536"/>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Tree>
    <p:extLst>
      <p:ext uri="{BB962C8B-B14F-4D97-AF65-F5344CB8AC3E}">
        <p14:creationId xmlns:p14="http://schemas.microsoft.com/office/powerpoint/2010/main" val="193021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624163" cy="400110"/>
          </a:xfrm>
          <a:prstGeom prst="rect">
            <a:avLst/>
          </a:prstGeom>
          <a:solidFill>
            <a:srgbClr val="92D050"/>
          </a:solidFill>
        </p:spPr>
        <p:txBody>
          <a:bodyPr wrap="none" rtlCol="0">
            <a:spAutoFit/>
          </a:bodyPr>
          <a:lstStyle/>
          <a:p>
            <a:r>
              <a:rPr lang="en-US" sz="2000">
                <a:solidFill>
                  <a:schemeClr val="tx1"/>
                </a:solidFill>
              </a:rPr>
              <a:t>Đọc toàn bài</a:t>
            </a:r>
          </a:p>
        </p:txBody>
      </p:sp>
      <p:sp>
        <p:nvSpPr>
          <p:cNvPr id="6" name="TextBox 5"/>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dirty="0">
                <a:latin typeface="+mn-lt"/>
              </a:rPr>
              <a:t>    </a:t>
            </a:r>
            <a:r>
              <a:rPr lang="en-US" sz="2500" dirty="0" err="1">
                <a:ea typeface="Arial-Rounded" panose="020B0500000000000000" pitchFamily="34" charset="0"/>
                <a:cs typeface="Arial-Rounded" panose="020B0500000000000000" pitchFamily="34" charset="0"/>
              </a:rPr>
              <a:t>Mừng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dự</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yểng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a:p>
            <a:pPr lvl="1" algn="just"/>
            <a:r>
              <a:rPr lang="en-US" sz="2500" dirty="0" smtClean="0">
                <a:cs typeface="Arial-Rounded" panose="020B0500000000000000" pitchFamily="34" charset="0"/>
              </a:rPr>
              <a:t>      </a:t>
            </a:r>
            <a:r>
              <a:rPr lang="en-US" sz="2500" dirty="0" err="1">
                <a:cs typeface="Arial-Rounded" panose="020B0500000000000000" pitchFamily="34" charset="0"/>
              </a:rPr>
              <a:t>Các</a:t>
            </a:r>
            <a:r>
              <a:rPr lang="en-US" sz="2500" dirty="0">
                <a:cs typeface="Arial-Rounded" panose="020B0500000000000000" pitchFamily="34" charset="0"/>
              </a:rPr>
              <a:t> con </a:t>
            </a:r>
            <a:r>
              <a:rPr lang="en-US" sz="2500" dirty="0" err="1">
                <a:cs typeface="Arial-Rounded" panose="020B0500000000000000" pitchFamily="34" charset="0"/>
              </a:rPr>
              <a:t>vật</a:t>
            </a:r>
            <a:r>
              <a:rPr lang="en-US" sz="2500" dirty="0">
                <a:cs typeface="Arial-Rounded" panose="020B0500000000000000" pitchFamily="34" charset="0"/>
              </a:rPr>
              <a:t> </a:t>
            </a:r>
            <a:r>
              <a:rPr lang="en-US" sz="2500" dirty="0" err="1">
                <a:cs typeface="Arial-Rounded" panose="020B0500000000000000" pitchFamily="34" charset="0"/>
              </a:rPr>
              <a:t>đều</a:t>
            </a:r>
            <a:r>
              <a:rPr lang="en-US" sz="2500" dirty="0">
                <a:cs typeface="Arial-Rounded" panose="020B0500000000000000" pitchFamily="34" charset="0"/>
              </a:rPr>
              <a:t> </a:t>
            </a:r>
            <a:r>
              <a:rPr lang="en-US" sz="2500" dirty="0" err="1">
                <a:cs typeface="Arial-Rounded" panose="020B0500000000000000" pitchFamily="34" charset="0"/>
              </a:rPr>
              <a:t>xứng</a:t>
            </a:r>
            <a:r>
              <a:rPr lang="en-US" sz="2500" dirty="0">
                <a:cs typeface="Arial-Rounded" panose="020B0500000000000000" pitchFamily="34" charset="0"/>
              </a:rPr>
              <a:t> </a:t>
            </a:r>
            <a:r>
              <a:rPr lang="en-US" sz="2500" dirty="0" err="1">
                <a:cs typeface="Arial-Rounded" panose="020B0500000000000000" pitchFamily="34" charset="0"/>
              </a:rPr>
              <a:t>đáng</a:t>
            </a:r>
            <a:r>
              <a:rPr lang="en-US" sz="2500" dirty="0">
                <a:cs typeface="Arial-Rounded" panose="020B0500000000000000" pitchFamily="34" charset="0"/>
              </a:rPr>
              <a:t> </a:t>
            </a:r>
            <a:r>
              <a:rPr lang="en-US" sz="2500" dirty="0" err="1">
                <a:cs typeface="Arial-Rounded" panose="020B0500000000000000" pitchFamily="34" charset="0"/>
              </a:rPr>
              <a:t>nhận</a:t>
            </a:r>
            <a:r>
              <a:rPr lang="en-US" sz="2500" dirty="0">
                <a:cs typeface="Arial-Rounded" panose="020B0500000000000000" pitchFamily="34" charset="0"/>
              </a:rPr>
              <a:t> </a:t>
            </a:r>
            <a:r>
              <a:rPr lang="en-US" sz="2500" dirty="0" err="1">
                <a:cs typeface="Arial-Rounded" panose="020B0500000000000000" pitchFamily="34" charset="0"/>
              </a:rPr>
              <a:t>phần</a:t>
            </a:r>
            <a:r>
              <a:rPr lang="en-US" sz="2500" dirty="0">
                <a:cs typeface="Arial-Rounded" panose="020B0500000000000000" pitchFamily="34" charset="0"/>
              </a:rPr>
              <a:t> </a:t>
            </a:r>
            <a:r>
              <a:rPr lang="en-US" sz="2500" dirty="0" err="1">
                <a:cs typeface="Arial-Rounded" panose="020B0500000000000000" pitchFamily="34" charset="0"/>
              </a:rPr>
              <a:t>thưởng</a:t>
            </a:r>
            <a:r>
              <a:rPr lang="en-US" sz="2500" dirty="0">
                <a:cs typeface="Arial-Rounded" panose="020B0500000000000000" pitchFamily="34" charset="0"/>
              </a:rPr>
              <a:t>.</a:t>
            </a:r>
            <a:endParaRPr lang="en-US" sz="2500" dirty="0"/>
          </a:p>
          <a:p>
            <a:pPr lvl="1" algn="r"/>
            <a:r>
              <a:rPr lang="en-US" sz="2500" dirty="0"/>
              <a:t>(</a:t>
            </a:r>
            <a:r>
              <a:rPr lang="en-US" sz="2500" dirty="0" err="1">
                <a:ea typeface="Arial-Rounded" panose="020B0500000000000000" pitchFamily="34" charset="0"/>
                <a:cs typeface="Arial-Rounded" panose="020B0500000000000000" pitchFamily="34" charset="0"/>
              </a:rPr>
              <a:t>Lâm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Anh</a:t>
            </a:r>
            <a:r>
              <a:rPr lang="en-US" sz="2500" dirty="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Tree>
    <p:extLst>
      <p:ext uri="{BB962C8B-B14F-4D97-AF65-F5344CB8AC3E}">
        <p14:creationId xmlns:p14="http://schemas.microsoft.com/office/powerpoint/2010/main" val="219488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3</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92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dirty="0" err="1" smtClean="0">
                <a:ea typeface="Arial-Rounded" panose="020B0500000000000000" pitchFamily="34" charset="0"/>
                <a:cs typeface="Arial-Rounded" panose="020B0500000000000000" pitchFamily="34" charset="0"/>
              </a:rPr>
              <a:t>Mừng</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dự</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kiến</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chim</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yểng</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bắt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của</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một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a. Cuộc thi có những con vật nào tham gia </a:t>
            </a:r>
            <a:r>
              <a:rPr lang="vi-VN" sz="2800"/>
              <a:t>? </a:t>
            </a:r>
            <a:endParaRPr lang="en-US" sz="2800"/>
          </a:p>
        </p:txBody>
      </p:sp>
      <p:cxnSp>
        <p:nvCxnSpPr>
          <p:cNvPr id="11" name="Straight Connector 10"/>
          <p:cNvCxnSpPr/>
          <p:nvPr/>
        </p:nvCxnSpPr>
        <p:spPr>
          <a:xfrm>
            <a:off x="517483" y="1958626"/>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0" name="Straight Connector 9"/>
          <p:cNvCxnSpPr/>
          <p:nvPr/>
        </p:nvCxnSpPr>
        <p:spPr>
          <a:xfrm>
            <a:off x="4694033" y="2349855"/>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11433" y="2372147"/>
            <a:ext cx="1010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28633" y="2743502"/>
            <a:ext cx="153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7483" y="3500348"/>
            <a:ext cx="1350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dirty="0" err="1" smtClean="0">
                <a:ea typeface="Arial-Rounded" panose="020B0500000000000000" pitchFamily="34" charset="0"/>
                <a:cs typeface="Arial-Rounded" panose="020B0500000000000000" pitchFamily="34" charset="0"/>
              </a:rPr>
              <a:t>Mừng</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dự</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kiến</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tiết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chim</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yểng</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bắt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của</a:t>
            </a:r>
            <a:r>
              <a:rPr lang="en-US" sz="2500" dirty="0" smtClean="0">
                <a:ea typeface="Arial-Rounded" panose="020B0500000000000000" pitchFamily="34" charset="0"/>
                <a:cs typeface="Arial-Rounded" panose="020B0500000000000000" pitchFamily="34" charset="0"/>
              </a:rPr>
              <a:t> </a:t>
            </a:r>
            <a:r>
              <a:rPr lang="en-US" sz="2500" dirty="0" err="1" smtClean="0">
                <a:ea typeface="Arial-Rounded" panose="020B0500000000000000" pitchFamily="34" charset="0"/>
                <a:cs typeface="Arial-Rounded" panose="020B0500000000000000" pitchFamily="34" charset="0"/>
              </a:rPr>
              <a:t>một</a:t>
            </a:r>
            <a:r>
              <a:rPr lang="en-US" sz="2500" dirty="0" smtClean="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b. Mỗi con vật biểu diễn tiết mục gì</a:t>
            </a:r>
            <a:r>
              <a:rPr lang="vi-VN" sz="2800"/>
              <a:t>?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6" name="Straight Connector 15"/>
          <p:cNvCxnSpPr/>
          <p:nvPr/>
        </p:nvCxnSpPr>
        <p:spPr>
          <a:xfrm>
            <a:off x="1225885" y="1989799"/>
            <a:ext cx="746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56795" y="1983335"/>
            <a:ext cx="41865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54871" y="2383446"/>
            <a:ext cx="2205396"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69449" y="2383446"/>
            <a:ext cx="2233924" cy="2476"/>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25124" y="2340849"/>
            <a:ext cx="1077112" cy="20727"/>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406721" y="2722418"/>
            <a:ext cx="3796652" cy="12686"/>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25124" y="2739936"/>
            <a:ext cx="153155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79195" y="3106882"/>
            <a:ext cx="2690732" cy="3383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17483" y="3501736"/>
            <a:ext cx="1272994" cy="1304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69837" y="3505733"/>
            <a:ext cx="2433536" cy="905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dirty="0" err="1">
                <a:ea typeface="Arial-Rounded" panose="020B0500000000000000" pitchFamily="34" charset="0"/>
                <a:cs typeface="Arial-Rounded" panose="020B0500000000000000" pitchFamily="34" charset="0"/>
              </a:rPr>
              <a:t>Mừng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xuân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các</a:t>
            </a:r>
            <a:r>
              <a:rPr lang="en-US" sz="2500" dirty="0">
                <a:ea typeface="Arial-Rounded" panose="020B0500000000000000" pitchFamily="34" charset="0"/>
                <a:cs typeface="Arial-Rounded" panose="020B0500000000000000" pitchFamily="34" charset="0"/>
              </a:rPr>
              <a:t> con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chức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Đúng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như</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dự</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cuộc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mở</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đầu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bằng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yểng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bắt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chước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một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số</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loài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vật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theo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a:t>
            </a:r>
            <a:r>
              <a:rPr lang="en-US" sz="2500" dirty="0">
                <a:ea typeface="Arial-Rounded" panose="020B0500000000000000" pitchFamily="34" charset="0"/>
                <a:cs typeface="Arial-Rounded" panose="020B0500000000000000" pitchFamily="34" charset="0"/>
              </a:rPr>
              <a:t> ca </a:t>
            </a:r>
            <a:r>
              <a:rPr lang="en-US" sz="2500" dirty="0" err="1">
                <a:ea typeface="Arial-Rounded" panose="020B0500000000000000" pitchFamily="34" charset="0"/>
                <a:cs typeface="Arial-Rounded" panose="020B0500000000000000" pitchFamily="34" charset="0"/>
              </a:rPr>
              <a:t>khúc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ngoao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của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mèo</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rừng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Gõ</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chỉ</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trong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nháy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mắt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khoét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được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cái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tổ</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xinh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xắn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Chim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công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khiến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khán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giả</a:t>
            </a:r>
            <a:r>
              <a:rPr lang="en-US" sz="2500" dirty="0">
                <a:ea typeface="Arial-Rounded" panose="020B0500000000000000" pitchFamily="34" charset="0"/>
                <a:cs typeface="Arial-Rounded" panose="020B0500000000000000" pitchFamily="34" charset="0"/>
              </a:rPr>
              <a:t> say </a:t>
            </a:r>
            <a:r>
              <a:rPr lang="en-US" sz="2500" dirty="0" err="1">
                <a:ea typeface="Arial-Rounded" panose="020B0500000000000000" pitchFamily="34" charset="0"/>
                <a:cs typeface="Arial-Rounded" panose="020B0500000000000000" pitchFamily="34" charset="0"/>
              </a:rPr>
              <a:t>mê</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chuếnh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choáng</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vì</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điệu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múa</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tuyệt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đẹp</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Voọc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xám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với</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tiết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mục</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cây</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điêu</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luyện</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làm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tất</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cả</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trầm</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trồ</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thích</a:t>
            </a:r>
            <a:r>
              <a:rPr lang="en-US" sz="2500" dirty="0">
                <a:ea typeface="Arial-Rounded" panose="020B0500000000000000" pitchFamily="34" charset="0"/>
                <a:cs typeface="Arial-Rounded" panose="020B0500000000000000" pitchFamily="34" charset="0"/>
              </a:rPr>
              <a:t> </a:t>
            </a:r>
            <a:r>
              <a:rPr lang="en-US" sz="2500" dirty="0" err="1">
                <a:ea typeface="Arial-Rounded" panose="020B0500000000000000" pitchFamily="34" charset="0"/>
                <a:cs typeface="Arial-Rounded" panose="020B0500000000000000" pitchFamily="34" charset="0"/>
              </a:rPr>
              <a:t>thú</a:t>
            </a:r>
            <a:r>
              <a:rPr lang="en-US" sz="2500" dirty="0">
                <a:ea typeface="Arial-Rounded" panose="020B0500000000000000" pitchFamily="34" charset="0"/>
                <a:cs typeface="Arial-Rounded" panose="020B0500000000000000" pitchFamily="34" charset="0"/>
              </a:rPr>
              <a:t>.</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c. Em thích nhất tiết mục nào trong cuộc thi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Tree>
    <p:extLst>
      <p:ext uri="{BB962C8B-B14F-4D97-AF65-F5344CB8AC3E}">
        <p14:creationId xmlns:p14="http://schemas.microsoft.com/office/powerpoint/2010/main" val="1962251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0348" y="361310"/>
            <a:ext cx="3009157" cy="646331"/>
          </a:xfrm>
          <a:prstGeom prst="rect">
            <a:avLst/>
          </a:prstGeom>
          <a:noFill/>
        </p:spPr>
        <p:txBody>
          <a:bodyPr wrap="none" rtlCol="0">
            <a:spAutoFit/>
          </a:bodyPr>
          <a:lstStyle/>
          <a:p>
            <a:r>
              <a:rPr lang="en-US" sz="3600">
                <a:latin typeface="Arial-Rounded" panose="020B0500000000000000" pitchFamily="34" charset="0"/>
                <a:ea typeface="Arial-Rounded" panose="020B0500000000000000" pitchFamily="34" charset="0"/>
                <a:cs typeface="Arial-Rounded" panose="020B0500000000000000" pitchFamily="34" charset="0"/>
              </a:rPr>
              <a:t>1. </a:t>
            </a:r>
            <a:r>
              <a:rPr lang="en-US" sz="36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ngữ</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918086" y="1479504"/>
            <a:ext cx="7422038" cy="2124344"/>
            <a:chOff x="918086" y="1253081"/>
            <a:chExt cx="7422038" cy="2124344"/>
          </a:xfrm>
        </p:grpSpPr>
        <p:grpSp>
          <p:nvGrpSpPr>
            <p:cNvPr id="2" name="Group 1"/>
            <p:cNvGrpSpPr/>
            <p:nvPr/>
          </p:nvGrpSpPr>
          <p:grpSpPr>
            <a:xfrm>
              <a:off x="918086" y="1253081"/>
              <a:ext cx="7422038" cy="2124344"/>
              <a:chOff x="918086" y="1253081"/>
              <a:chExt cx="7422038" cy="2124344"/>
            </a:xfrm>
          </p:grpSpPr>
          <p:grpSp>
            <p:nvGrpSpPr>
              <p:cNvPr id="6" name="Group 5"/>
              <p:cNvGrpSpPr/>
              <p:nvPr/>
            </p:nvGrpSpPr>
            <p:grpSpPr>
              <a:xfrm>
                <a:off x="918086" y="1253081"/>
                <a:ext cx="7422038" cy="1075462"/>
                <a:chOff x="1173267" y="1319645"/>
                <a:chExt cx="7422038" cy="1075462"/>
              </a:xfrm>
            </p:grpSpPr>
            <p:pic>
              <p:nvPicPr>
                <p:cNvPr id="3" name="Picture 2"/>
                <p:cNvPicPr>
                  <a:picLocks noChangeAspect="1"/>
                </p:cNvPicPr>
                <p:nvPr/>
              </p:nvPicPr>
              <p:blipFill>
                <a:blip r:embed="rId2"/>
                <a:stretch>
                  <a:fillRect/>
                </a:stretch>
              </p:blipFill>
              <p:spPr>
                <a:xfrm>
                  <a:off x="1240413" y="1319645"/>
                  <a:ext cx="7354892" cy="606985"/>
                </a:xfrm>
                <a:prstGeom prst="rect">
                  <a:avLst/>
                </a:prstGeom>
              </p:spPr>
            </p:pic>
            <p:sp>
              <p:nvSpPr>
                <p:cNvPr id="5" name="TextBox 4"/>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5" name="Picture 24"/>
                <p:cNvPicPr>
                  <a:picLocks noChangeAspect="1"/>
                </p:cNvPicPr>
                <p:nvPr/>
              </p:nvPicPr>
              <p:blipFill>
                <a:blip r:embed="rId2"/>
                <a:stretch>
                  <a:fillRect/>
                </a:stretch>
              </p:blipFill>
              <p:spPr>
                <a:xfrm>
                  <a:off x="1240413" y="1788122"/>
                  <a:ext cx="7354892" cy="606985"/>
                </a:xfrm>
                <a:prstGeom prst="rect">
                  <a:avLst/>
                </a:prstGeom>
              </p:spPr>
            </p:pic>
          </p:grpSp>
          <p:grpSp>
            <p:nvGrpSpPr>
              <p:cNvPr id="17" name="Group 16"/>
              <p:cNvGrpSpPr/>
              <p:nvPr/>
            </p:nvGrpSpPr>
            <p:grpSpPr>
              <a:xfrm>
                <a:off x="918086" y="2301963"/>
                <a:ext cx="7422038" cy="1075462"/>
                <a:chOff x="1173267" y="1319645"/>
                <a:chExt cx="7422038" cy="1075462"/>
              </a:xfrm>
            </p:grpSpPr>
            <p:pic>
              <p:nvPicPr>
                <p:cNvPr id="18" name="Picture 17"/>
                <p:cNvPicPr>
                  <a:picLocks noChangeAspect="1"/>
                </p:cNvPicPr>
                <p:nvPr/>
              </p:nvPicPr>
              <p:blipFill>
                <a:blip r:embed="rId2"/>
                <a:stretch>
                  <a:fillRect/>
                </a:stretch>
              </p:blipFill>
              <p:spPr>
                <a:xfrm>
                  <a:off x="1240413" y="1319645"/>
                  <a:ext cx="7354892" cy="606985"/>
                </a:xfrm>
                <a:prstGeom prst="rect">
                  <a:avLst/>
                </a:prstGeom>
              </p:spPr>
            </p:pic>
            <p:sp>
              <p:nvSpPr>
                <p:cNvPr id="19" name="TextBox 18"/>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0" name="Picture 19"/>
                <p:cNvPicPr>
                  <a:picLocks noChangeAspect="1"/>
                </p:cNvPicPr>
                <p:nvPr/>
              </p:nvPicPr>
              <p:blipFill>
                <a:blip r:embed="rId2"/>
                <a:stretch>
                  <a:fillRect/>
                </a:stretch>
              </p:blipFill>
              <p:spPr>
                <a:xfrm>
                  <a:off x="1240413" y="1788122"/>
                  <a:ext cx="7354892" cy="606985"/>
                </a:xfrm>
                <a:prstGeom prst="rect">
                  <a:avLst/>
                </a:prstGeom>
              </p:spPr>
            </p:pic>
          </p:grpSp>
          <p:sp>
            <p:nvSpPr>
              <p:cNvPr id="21" name="TextBox 20"/>
              <p:cNvSpPr txBox="1"/>
              <p:nvPr/>
            </p:nvSpPr>
            <p:spPr>
              <a:xfrm flipH="1">
                <a:off x="1013508" y="1585810"/>
                <a:ext cx="1642009"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cuộc thi</a:t>
                </a:r>
                <a:endParaRPr lang="en-US" sz="2400" b="1" dirty="0">
                  <a:solidFill>
                    <a:schemeClr val="tx1"/>
                  </a:solidFill>
                  <a:latin typeface="HP001 4 hàng" panose="020B0603050302020204" pitchFamily="34" charset="0"/>
                </a:endParaRPr>
              </a:p>
            </p:txBody>
          </p:sp>
        </p:grpSp>
        <p:sp>
          <p:nvSpPr>
            <p:cNvPr id="24" name="TextBox 23"/>
            <p:cNvSpPr txBox="1"/>
            <p:nvPr/>
          </p:nvSpPr>
          <p:spPr>
            <a:xfrm flipH="1">
              <a:off x="3544277" y="1574078"/>
              <a:ext cx="1686871"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1" name="TextBox 30"/>
            <p:cNvSpPr txBox="1"/>
            <p:nvPr/>
          </p:nvSpPr>
          <p:spPr>
            <a:xfrm flipH="1">
              <a:off x="6097872" y="1573708"/>
              <a:ext cx="1705808"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2" name="TextBox 31"/>
            <p:cNvSpPr txBox="1"/>
            <p:nvPr/>
          </p:nvSpPr>
          <p:spPr>
            <a:xfrm flipH="1">
              <a:off x="931253" y="2627795"/>
              <a:ext cx="1801672" cy="461665"/>
            </a:xfrm>
            <a:prstGeom prst="rect">
              <a:avLst/>
            </a:prstGeom>
            <a:noFill/>
          </p:spPr>
          <p:txBody>
            <a:bodyPr wrap="square" rtlCol="0">
              <a:spAutoFit/>
            </a:bodyPr>
            <a:lstStyle/>
            <a:p>
              <a:r>
                <a:rPr lang="en-US" sz="2400" b="1">
                  <a:solidFill>
                    <a:schemeClr val="tx1"/>
                  </a:solidFill>
                  <a:latin typeface="HP001 4 hàng" panose="020B0603050302020204" pitchFamily="34" charset="0"/>
                </a:rPr>
                <a:t>tiết mục</a:t>
              </a:r>
              <a:endParaRPr lang="en-US" sz="2400" b="1" dirty="0">
                <a:solidFill>
                  <a:schemeClr val="tx1"/>
                </a:solidFill>
                <a:latin typeface="HP001 4 hàng" panose="020B0603050302020204" pitchFamily="34" charset="0"/>
              </a:endParaRPr>
            </a:p>
          </p:txBody>
        </p:sp>
        <p:sp>
          <p:nvSpPr>
            <p:cNvPr id="33" name="TextBox 32"/>
            <p:cNvSpPr txBox="1"/>
            <p:nvPr/>
          </p:nvSpPr>
          <p:spPr>
            <a:xfrm flipH="1">
              <a:off x="3544560" y="2627795"/>
              <a:ext cx="1788296"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sp>
          <p:nvSpPr>
            <p:cNvPr id="34" name="TextBox 33"/>
            <p:cNvSpPr txBox="1"/>
            <p:nvPr/>
          </p:nvSpPr>
          <p:spPr>
            <a:xfrm flipH="1">
              <a:off x="6107395" y="2629969"/>
              <a:ext cx="1998914"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grpSp>
    </p:spTree>
    <p:extLst>
      <p:ext uri="{BB962C8B-B14F-4D97-AF65-F5344CB8AC3E}">
        <p14:creationId xmlns:p14="http://schemas.microsoft.com/office/powerpoint/2010/main" val="417122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6684" b="8024"/>
          <a:stretch/>
        </p:blipFill>
        <p:spPr bwMode="auto">
          <a:xfrm>
            <a:off x="209789" y="4385656"/>
            <a:ext cx="8743950" cy="7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4577" y="99925"/>
            <a:ext cx="8253392" cy="523220"/>
          </a:xfrm>
          <a:prstGeom prst="rect">
            <a:avLst/>
          </a:prstGeom>
          <a:solidFill>
            <a:schemeClr val="bg1"/>
          </a:solidFill>
        </p:spPr>
        <p:txBody>
          <a:bodyPr wrap="square" rtlCol="0">
            <a:spAutoFit/>
          </a:bodyPr>
          <a:lstStyle/>
          <a:p>
            <a:r>
              <a:rPr lang="en-US" sz="2800">
                <a:solidFill>
                  <a:schemeClr val="tx1"/>
                </a:solidFill>
              </a:rPr>
              <a:t>Viết vào vở câu trả lời cho câu hỏi a và c ở mục 3</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9789" y="250248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0872" y="2977385"/>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Cuộc thi có sự tham gia của yểng, mèo rừng, </a:t>
            </a:r>
          </a:p>
        </p:txBody>
      </p:sp>
      <p:sp>
        <p:nvSpPr>
          <p:cNvPr id="9" name="TextBox 8"/>
          <p:cNvSpPr txBox="1"/>
          <p:nvPr/>
        </p:nvSpPr>
        <p:spPr>
          <a:xfrm>
            <a:off x="309892" y="2061594"/>
            <a:ext cx="1078187" cy="461665"/>
          </a:xfrm>
          <a:prstGeom prst="rect">
            <a:avLst/>
          </a:prstGeom>
          <a:solidFill>
            <a:srgbClr val="009242"/>
          </a:solidFill>
        </p:spPr>
        <p:txBody>
          <a:bodyPr wrap="square" rtlCol="0">
            <a:spAutoFit/>
          </a:bodyPr>
          <a:lstStyle/>
          <a:p>
            <a:r>
              <a:rPr lang="en-US" sz="2400">
                <a:solidFill>
                  <a:schemeClr val="bg1"/>
                </a:solidFill>
              </a:rPr>
              <a:t>   Viết</a:t>
            </a:r>
          </a:p>
        </p:txBody>
      </p:sp>
      <p:sp>
        <p:nvSpPr>
          <p:cNvPr id="17" name="TextBox 16"/>
          <p:cNvSpPr txBox="1"/>
          <p:nvPr/>
        </p:nvSpPr>
        <p:spPr>
          <a:xfrm>
            <a:off x="410713" y="572090"/>
            <a:ext cx="7772592" cy="523220"/>
          </a:xfrm>
          <a:prstGeom prst="rect">
            <a:avLst/>
          </a:prstGeom>
          <a:noFill/>
        </p:spPr>
        <p:txBody>
          <a:bodyPr wrap="square" rtlCol="0">
            <a:spAutoFit/>
          </a:bodyPr>
          <a:lstStyle/>
          <a:p>
            <a:r>
              <a:rPr lang="en-US" sz="2800">
                <a:solidFill>
                  <a:schemeClr val="tx1"/>
                </a:solidFill>
              </a:rPr>
              <a:t>Cuộc thi có sự tham gia của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
        <p:nvSpPr>
          <p:cNvPr id="11" name="Rectangle 10"/>
          <p:cNvSpPr/>
          <p:nvPr/>
        </p:nvSpPr>
        <p:spPr>
          <a:xfrm>
            <a:off x="162846" y="3630753"/>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chim gõ kiến, chim công, voọc xám.</a:t>
            </a:r>
          </a:p>
        </p:txBody>
      </p:sp>
      <p:sp>
        <p:nvSpPr>
          <p:cNvPr id="12" name="TextBox 11"/>
          <p:cNvSpPr txBox="1"/>
          <p:nvPr/>
        </p:nvSpPr>
        <p:spPr>
          <a:xfrm>
            <a:off x="410713" y="1638215"/>
            <a:ext cx="7772592" cy="523220"/>
          </a:xfrm>
          <a:prstGeom prst="rect">
            <a:avLst/>
          </a:prstGeom>
          <a:noFill/>
        </p:spPr>
        <p:txBody>
          <a:bodyPr wrap="square" rtlCol="0">
            <a:spAutoFit/>
          </a:bodyPr>
          <a:lstStyle/>
          <a:p>
            <a:r>
              <a:rPr lang="en-US" sz="2800">
                <a:solidFill>
                  <a:schemeClr val="tx1"/>
                </a:solidFill>
              </a:rPr>
              <a:t>Em thích nhất tiết mục……………..</a:t>
            </a:r>
          </a:p>
        </p:txBody>
      </p:sp>
      <p:sp>
        <p:nvSpPr>
          <p:cNvPr id="14" name="TextBox 13"/>
          <p:cNvSpPr txBox="1"/>
          <p:nvPr/>
        </p:nvSpPr>
        <p:spPr>
          <a:xfrm>
            <a:off x="4053526" y="1639015"/>
            <a:ext cx="4069042" cy="523220"/>
          </a:xfrm>
          <a:prstGeom prst="rect">
            <a:avLst/>
          </a:prstGeom>
          <a:solidFill>
            <a:schemeClr val="bg1"/>
          </a:solidFill>
        </p:spPr>
        <p:txBody>
          <a:bodyPr wrap="square" rtlCol="0">
            <a:spAutoFit/>
          </a:bodyPr>
          <a:lstStyle/>
          <a:p>
            <a:r>
              <a:rPr lang="en-US" sz="2800">
                <a:solidFill>
                  <a:srgbClr val="0418AC"/>
                </a:solidFill>
              </a:rPr>
              <a:t>múa của chim công.</a:t>
            </a:r>
          </a:p>
        </p:txBody>
      </p:sp>
      <p:sp>
        <p:nvSpPr>
          <p:cNvPr id="19" name="TextBox 18"/>
          <p:cNvSpPr txBox="1"/>
          <p:nvPr/>
        </p:nvSpPr>
        <p:spPr>
          <a:xfrm>
            <a:off x="5085421" y="552585"/>
            <a:ext cx="3832547" cy="523220"/>
          </a:xfrm>
          <a:prstGeom prst="rect">
            <a:avLst/>
          </a:prstGeom>
          <a:solidFill>
            <a:schemeClr val="bg1"/>
          </a:solidFill>
        </p:spPr>
        <p:txBody>
          <a:bodyPr wrap="square" rtlCol="0">
            <a:spAutoFit/>
          </a:bodyPr>
          <a:lstStyle/>
          <a:p>
            <a:r>
              <a:rPr lang="en-US" sz="2800">
                <a:solidFill>
                  <a:srgbClr val="0418AC"/>
                </a:solidFill>
              </a:rPr>
              <a:t>y</a:t>
            </a:r>
            <a:r>
              <a:rPr lang="vi-VN" sz="2800">
                <a:solidFill>
                  <a:srgbClr val="0418AC"/>
                </a:solidFill>
              </a:rPr>
              <a:t>ểng, mèo rừng, chim</a:t>
            </a:r>
            <a:endParaRPr lang="en-US" sz="2800">
              <a:solidFill>
                <a:srgbClr val="0418AC"/>
              </a:solidFill>
            </a:endParaRPr>
          </a:p>
        </p:txBody>
      </p:sp>
      <p:sp>
        <p:nvSpPr>
          <p:cNvPr id="2" name="Rectangle 1"/>
          <p:cNvSpPr/>
          <p:nvPr/>
        </p:nvSpPr>
        <p:spPr>
          <a:xfrm>
            <a:off x="326210" y="1057630"/>
            <a:ext cx="5219699" cy="523220"/>
          </a:xfrm>
          <a:prstGeom prst="rect">
            <a:avLst/>
          </a:prstGeom>
        </p:spPr>
        <p:txBody>
          <a:bodyPr wrap="none">
            <a:spAutoFit/>
          </a:bodyPr>
          <a:lstStyle/>
          <a:p>
            <a:r>
              <a:rPr lang="vi-VN" sz="2800">
                <a:solidFill>
                  <a:srgbClr val="0418AC"/>
                </a:solidFill>
              </a:rPr>
              <a:t>gõ kiến , chim công , voọc xám</a:t>
            </a:r>
            <a:r>
              <a:rPr lang="en-US" sz="2800">
                <a:solidFill>
                  <a:srgbClr val="0418AC"/>
                </a:solidFill>
              </a:rPr>
              <a:t>.</a:t>
            </a:r>
          </a:p>
        </p:txBody>
      </p:sp>
      <p:sp>
        <p:nvSpPr>
          <p:cNvPr id="16" name="Rectangle 15"/>
          <p:cNvSpPr/>
          <p:nvPr/>
        </p:nvSpPr>
        <p:spPr>
          <a:xfrm>
            <a:off x="848985" y="4286133"/>
            <a:ext cx="8268326" cy="584775"/>
          </a:xfrm>
          <a:prstGeom prst="rect">
            <a:avLst/>
          </a:prstGeom>
        </p:spPr>
        <p:txBody>
          <a:bodyPr wrap="square">
            <a:spAutoFit/>
          </a:bodyPr>
          <a:lstStyle/>
          <a:p>
            <a:r>
              <a:rPr lang="en-US" sz="3200" b="1">
                <a:solidFill>
                  <a:srgbClr val="0418AC"/>
                </a:solidFill>
                <a:latin typeface="HP001 4 hàng" pitchFamily="34" charset="0"/>
                <a:ea typeface="Arial-Rounded" pitchFamily="34" charset="0"/>
                <a:cs typeface="Arial-Rounded" pitchFamily="34" charset="0"/>
              </a:rPr>
              <a:t>Em thích nhất tiết mục múa của chim công.</a:t>
            </a: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4" grpId="0" animBg="1"/>
      <p:bldP spid="19" grpId="0" animBg="1"/>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315075" cy="1446550"/>
          </a:xfrm>
          <a:prstGeom prst="rect">
            <a:avLst/>
          </a:prstGeom>
          <a:noFill/>
        </p:spPr>
        <p:txBody>
          <a:bodyPr wrap="square" rtlCol="0">
            <a:spAutoFit/>
          </a:bodyPr>
          <a:lstStyle/>
          <a:p>
            <a:pPr algn="ctr"/>
            <a:r>
              <a:rPr lang="en-US" sz="2400" b="1">
                <a:solidFill>
                  <a:srgbClr val="FFFF00"/>
                </a:solidFill>
              </a:rPr>
              <a:t>CÂU HỎI 1</a:t>
            </a:r>
          </a:p>
          <a:p>
            <a:pPr algn="ctr"/>
            <a:r>
              <a:rPr lang="en-US" sz="3200">
                <a:solidFill>
                  <a:schemeClr val="bg1"/>
                </a:solidFill>
              </a:rPr>
              <a:t>Trong bài đọc </a:t>
            </a:r>
            <a:r>
              <a:rPr lang="en-US" sz="3200" i="1">
                <a:solidFill>
                  <a:srgbClr val="FF0000"/>
                </a:solidFill>
              </a:rPr>
              <a:t>Chúa tể rừng xanh </a:t>
            </a:r>
            <a:r>
              <a:rPr lang="en-US" sz="3200">
                <a:solidFill>
                  <a:schemeClr val="bg1"/>
                </a:solidFill>
              </a:rPr>
              <a:t>,Con hổ là loài vật sống ở đâu ?</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a:t>C. Trên thảo nguyên</a:t>
            </a:r>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a:t>D. Trong sa mạc</a:t>
            </a:r>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a:t>A. Dưới sông</a:t>
            </a:r>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 Trong rừng</a:t>
            </a:r>
          </a:p>
        </p:txBody>
      </p:sp>
    </p:spTree>
    <p:extLst>
      <p:ext uri="{BB962C8B-B14F-4D97-AF65-F5344CB8AC3E}">
        <p14:creationId xmlns:p14="http://schemas.microsoft.com/office/powerpoint/2010/main" val="16532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18C1DD0D-E462-4479-A8A4-6B6B1403340F}"/>
              </a:ext>
            </a:extLst>
          </p:cNvPr>
          <p:cNvPicPr>
            <a:picLocks noChangeAspect="1" noChangeArrowheads="1"/>
          </p:cNvPicPr>
          <p:nvPr/>
        </p:nvPicPr>
        <p:blipFill>
          <a:blip r:embed="rId3"/>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8675" name="Picture 3">
            <a:extLst>
              <a:ext uri="{FF2B5EF4-FFF2-40B4-BE49-F238E27FC236}">
                <a16:creationId xmlns:a16="http://schemas.microsoft.com/office/drawing/2014/main" id="{A37E180A-B384-4744-AD44-AFEE91C93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067991"/>
            <a:ext cx="6192441" cy="69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0095" y="1963881"/>
            <a:ext cx="1444335" cy="400110"/>
          </a:xfrm>
          <a:prstGeom prst="rect">
            <a:avLst/>
          </a:prstGeom>
          <a:solidFill>
            <a:schemeClr val="accent5">
              <a:lumMod val="20000"/>
              <a:lumOff val="80000"/>
            </a:schemeClr>
          </a:solidFill>
        </p:spPr>
        <p:txBody>
          <a:bodyPr wrap="square" rtlCol="0">
            <a:spAutoFit/>
          </a:bodyPr>
          <a:lstStyle/>
          <a:p>
            <a:r>
              <a:rPr lang="en-US" sz="2000" dirty="0" smtClean="0"/>
              <a:t>Say </a:t>
            </a:r>
            <a:r>
              <a:rPr lang="en-US" sz="2000" dirty="0" err="1" smtClean="0"/>
              <a:t>mê</a:t>
            </a:r>
            <a:endParaRPr lang="en-US" sz="2000" dirty="0"/>
          </a:p>
        </p:txBody>
      </p:sp>
      <p:sp>
        <p:nvSpPr>
          <p:cNvPr id="3" name="TextBox 2"/>
          <p:cNvSpPr txBox="1"/>
          <p:nvPr/>
        </p:nvSpPr>
        <p:spPr>
          <a:xfrm>
            <a:off x="2441860" y="1943100"/>
            <a:ext cx="1330037" cy="400110"/>
          </a:xfrm>
          <a:prstGeom prst="rect">
            <a:avLst/>
          </a:prstGeom>
          <a:solidFill>
            <a:schemeClr val="accent5">
              <a:lumMod val="20000"/>
              <a:lumOff val="80000"/>
            </a:schemeClr>
          </a:solidFill>
        </p:spPr>
        <p:txBody>
          <a:bodyPr wrap="square" rtlCol="0">
            <a:spAutoFit/>
          </a:bodyPr>
          <a:lstStyle/>
          <a:p>
            <a:r>
              <a:rPr lang="en-US" sz="2000" dirty="0" err="1" smtClean="0"/>
              <a:t>Trầm</a:t>
            </a:r>
            <a:r>
              <a:rPr lang="en-US" sz="2000" dirty="0" smtClean="0"/>
              <a:t> </a:t>
            </a:r>
            <a:r>
              <a:rPr lang="en-US" sz="2000" dirty="0" err="1" smtClean="0"/>
              <a:t>trồ</a:t>
            </a:r>
            <a:endParaRPr lang="en-US" sz="2000" dirty="0"/>
          </a:p>
        </p:txBody>
      </p:sp>
      <p:sp>
        <p:nvSpPr>
          <p:cNvPr id="4" name="TextBox 3"/>
          <p:cNvSpPr txBox="1"/>
          <p:nvPr/>
        </p:nvSpPr>
        <p:spPr>
          <a:xfrm>
            <a:off x="5496791" y="1963881"/>
            <a:ext cx="1286527" cy="400110"/>
          </a:xfrm>
          <a:prstGeom prst="rect">
            <a:avLst/>
          </a:prstGeom>
          <a:solidFill>
            <a:schemeClr val="accent5">
              <a:lumMod val="20000"/>
              <a:lumOff val="80000"/>
            </a:schemeClr>
          </a:solidFill>
        </p:spPr>
        <p:txBody>
          <a:bodyPr wrap="square" rtlCol="0">
            <a:spAutoFit/>
          </a:bodyPr>
          <a:lstStyle/>
          <a:p>
            <a:r>
              <a:rPr lang="en-US" sz="2000" dirty="0" err="1" smtClean="0"/>
              <a:t>Thích</a:t>
            </a:r>
            <a:r>
              <a:rPr lang="en-US" sz="2000" dirty="0" smtClean="0"/>
              <a:t> </a:t>
            </a:r>
            <a:r>
              <a:rPr lang="en-US" sz="2000" dirty="0" err="1" smtClean="0"/>
              <a:t>thú</a:t>
            </a:r>
            <a:endParaRPr lang="en-US" sz="2000" dirty="0"/>
          </a:p>
        </p:txBody>
      </p:sp>
      <p:sp>
        <p:nvSpPr>
          <p:cNvPr id="7" name="TextBox 6"/>
          <p:cNvSpPr txBox="1"/>
          <p:nvPr/>
        </p:nvSpPr>
        <p:spPr>
          <a:xfrm>
            <a:off x="800095" y="2763982"/>
            <a:ext cx="3449787" cy="400110"/>
          </a:xfrm>
          <a:prstGeom prst="rect">
            <a:avLst/>
          </a:prstGeom>
          <a:noFill/>
        </p:spPr>
        <p:txBody>
          <a:bodyPr wrap="square" rtlCol="0">
            <a:spAutoFit/>
          </a:bodyPr>
          <a:lstStyle/>
          <a:p>
            <a:r>
              <a:rPr lang="en-US" dirty="0" smtClean="0"/>
              <a:t>a</a:t>
            </a:r>
            <a:r>
              <a:rPr lang="en-US" sz="2000" dirty="0" smtClean="0"/>
              <a:t>. </a:t>
            </a:r>
            <a:r>
              <a:rPr lang="en-US" sz="2000" dirty="0" err="1" smtClean="0"/>
              <a:t>Tiết</a:t>
            </a:r>
            <a:r>
              <a:rPr lang="en-US" sz="2000" dirty="0" smtClean="0"/>
              <a:t> </a:t>
            </a:r>
            <a:r>
              <a:rPr lang="en-US" sz="2000" dirty="0" err="1" smtClean="0"/>
              <a:t>mục</a:t>
            </a:r>
            <a:r>
              <a:rPr lang="en-US" sz="2000" dirty="0" smtClean="0"/>
              <a:t> </a:t>
            </a:r>
            <a:r>
              <a:rPr lang="en-US" sz="2000" dirty="0" err="1" smtClean="0"/>
              <a:t>múa</a:t>
            </a:r>
            <a:r>
              <a:rPr lang="en-US" sz="2000" dirty="0" smtClean="0"/>
              <a:t> </a:t>
            </a:r>
            <a:r>
              <a:rPr lang="en-US" sz="2000" dirty="0" err="1" smtClean="0"/>
              <a:t>của</a:t>
            </a:r>
            <a:r>
              <a:rPr lang="en-US" sz="2000" dirty="0" smtClean="0"/>
              <a:t> </a:t>
            </a:r>
            <a:r>
              <a:rPr lang="en-US" sz="2000" dirty="0" err="1" smtClean="0"/>
              <a:t>lớp</a:t>
            </a:r>
            <a:r>
              <a:rPr lang="en-US" sz="2000" dirty="0" smtClean="0"/>
              <a:t> 1A</a:t>
            </a:r>
            <a:endParaRPr lang="en-US" sz="2000" dirty="0"/>
          </a:p>
        </p:txBody>
      </p:sp>
      <p:sp>
        <p:nvSpPr>
          <p:cNvPr id="8" name="TextBox 7"/>
          <p:cNvSpPr txBox="1"/>
          <p:nvPr/>
        </p:nvSpPr>
        <p:spPr>
          <a:xfrm>
            <a:off x="5642264" y="2784762"/>
            <a:ext cx="2358736" cy="400110"/>
          </a:xfrm>
          <a:prstGeom prst="rect">
            <a:avLst/>
          </a:prstGeom>
          <a:noFill/>
        </p:spPr>
        <p:txBody>
          <a:bodyPr wrap="square" rtlCol="0">
            <a:spAutoFit/>
          </a:bodyPr>
          <a:lstStyle/>
          <a:p>
            <a:r>
              <a:rPr lang="en-US" sz="2000" dirty="0" err="1" smtClean="0"/>
              <a:t>được</a:t>
            </a:r>
            <a:r>
              <a:rPr lang="en-US" sz="2000" dirty="0" smtClean="0"/>
              <a:t> </a:t>
            </a:r>
            <a:r>
              <a:rPr lang="en-US" sz="2000" dirty="0" err="1" smtClean="0"/>
              <a:t>trao</a:t>
            </a:r>
            <a:r>
              <a:rPr lang="en-US" sz="2000" dirty="0" smtClean="0"/>
              <a:t> </a:t>
            </a:r>
            <a:r>
              <a:rPr lang="en-US" sz="2000" dirty="0" err="1" smtClean="0"/>
              <a:t>giải</a:t>
            </a:r>
            <a:endParaRPr lang="en-US" sz="2000" dirty="0"/>
          </a:p>
        </p:txBody>
      </p:sp>
      <p:sp>
        <p:nvSpPr>
          <p:cNvPr id="9" name="TextBox 8"/>
          <p:cNvSpPr txBox="1"/>
          <p:nvPr/>
        </p:nvSpPr>
        <p:spPr>
          <a:xfrm>
            <a:off x="883227" y="3605645"/>
            <a:ext cx="2805546" cy="400110"/>
          </a:xfrm>
          <a:prstGeom prst="rect">
            <a:avLst/>
          </a:prstGeom>
          <a:noFill/>
        </p:spPr>
        <p:txBody>
          <a:bodyPr wrap="square" rtlCol="0">
            <a:spAutoFit/>
          </a:bodyPr>
          <a:lstStyle/>
          <a:p>
            <a:r>
              <a:rPr lang="en-US" sz="2000" dirty="0" smtClean="0"/>
              <a:t>b. </a:t>
            </a:r>
            <a:r>
              <a:rPr lang="en-US" sz="2000" dirty="0" err="1" smtClean="0"/>
              <a:t>Nhà</a:t>
            </a:r>
            <a:r>
              <a:rPr lang="en-US" sz="2000" dirty="0" smtClean="0"/>
              <a:t> </a:t>
            </a:r>
            <a:r>
              <a:rPr lang="en-US" sz="2000" dirty="0" err="1" smtClean="0"/>
              <a:t>trường</a:t>
            </a:r>
            <a:endParaRPr lang="en-US" sz="2000" dirty="0"/>
          </a:p>
        </p:txBody>
      </p:sp>
      <p:sp>
        <p:nvSpPr>
          <p:cNvPr id="10" name="TextBox 9"/>
          <p:cNvSpPr txBox="1"/>
          <p:nvPr/>
        </p:nvSpPr>
        <p:spPr>
          <a:xfrm>
            <a:off x="4021282" y="3647209"/>
            <a:ext cx="4391887" cy="400110"/>
          </a:xfrm>
          <a:prstGeom prst="rect">
            <a:avLst/>
          </a:prstGeom>
          <a:noFill/>
        </p:spPr>
        <p:txBody>
          <a:bodyPr wrap="square" rtlCol="0">
            <a:spAutoFit/>
          </a:bodyPr>
          <a:lstStyle/>
          <a:p>
            <a:r>
              <a:rPr lang="en-US" sz="2000" dirty="0" err="1"/>
              <a:t>c</a:t>
            </a:r>
            <a:r>
              <a:rPr lang="en-US" sz="2000" dirty="0" err="1" smtClean="0"/>
              <a:t>hương</a:t>
            </a:r>
            <a:r>
              <a:rPr lang="en-US" sz="2000" dirty="0" smtClean="0"/>
              <a:t> </a:t>
            </a:r>
            <a:r>
              <a:rPr lang="en-US" sz="2000" dirty="0" err="1" smtClean="0"/>
              <a:t>trình</a:t>
            </a:r>
            <a:r>
              <a:rPr lang="en-US" sz="2000" dirty="0" smtClean="0"/>
              <a:t> </a:t>
            </a:r>
            <a:r>
              <a:rPr lang="en-US" sz="2000" dirty="0" err="1" smtClean="0"/>
              <a:t>văn</a:t>
            </a:r>
            <a:r>
              <a:rPr lang="en-US" sz="2000" dirty="0" smtClean="0"/>
              <a:t> </a:t>
            </a:r>
            <a:r>
              <a:rPr lang="en-US" sz="2000" dirty="0" err="1" smtClean="0"/>
              <a:t>nghệ</a:t>
            </a:r>
            <a:r>
              <a:rPr lang="en-US" sz="2000" dirty="0" smtClean="0"/>
              <a:t> </a:t>
            </a:r>
            <a:r>
              <a:rPr lang="en-US" sz="2000" dirty="0" err="1" smtClean="0"/>
              <a:t>mừng</a:t>
            </a:r>
            <a:r>
              <a:rPr lang="en-US" sz="2000" dirty="0" smtClean="0"/>
              <a:t> </a:t>
            </a:r>
            <a:r>
              <a:rPr lang="en-US" sz="2000" dirty="0" err="1" smtClean="0"/>
              <a:t>xuân</a:t>
            </a:r>
            <a:endParaRPr lang="en-US" sz="2000" dirty="0"/>
          </a:p>
        </p:txBody>
      </p:sp>
      <p:sp>
        <p:nvSpPr>
          <p:cNvPr id="11" name="TextBox 10"/>
          <p:cNvSpPr txBox="1"/>
          <p:nvPr/>
        </p:nvSpPr>
        <p:spPr>
          <a:xfrm>
            <a:off x="3927762" y="1953490"/>
            <a:ext cx="1475509" cy="400110"/>
          </a:xfrm>
          <a:prstGeom prst="rect">
            <a:avLst/>
          </a:prstGeom>
          <a:solidFill>
            <a:schemeClr val="accent5">
              <a:lumMod val="20000"/>
              <a:lumOff val="80000"/>
            </a:schemeClr>
          </a:solidFill>
        </p:spPr>
        <p:txBody>
          <a:bodyPr wrap="square" rtlCol="0">
            <a:spAutoFit/>
          </a:bodyPr>
          <a:lstStyle/>
          <a:p>
            <a:r>
              <a:rPr lang="en-US" sz="2000" dirty="0" err="1"/>
              <a:t>x</a:t>
            </a:r>
            <a:r>
              <a:rPr lang="en-US" sz="2000" dirty="0" err="1" smtClean="0"/>
              <a:t>ứng</a:t>
            </a:r>
            <a:r>
              <a:rPr lang="en-US" sz="2000" dirty="0" smtClean="0"/>
              <a:t> </a:t>
            </a:r>
            <a:r>
              <a:rPr lang="en-US" sz="2000" dirty="0" err="1" smtClean="0"/>
              <a:t>đáng</a:t>
            </a:r>
            <a:endParaRPr lang="en-US" sz="2000" dirty="0"/>
          </a:p>
        </p:txBody>
      </p:sp>
      <p:sp>
        <p:nvSpPr>
          <p:cNvPr id="12" name="TextBox 11"/>
          <p:cNvSpPr txBox="1"/>
          <p:nvPr/>
        </p:nvSpPr>
        <p:spPr>
          <a:xfrm>
            <a:off x="7045036" y="1981740"/>
            <a:ext cx="1236519" cy="400110"/>
          </a:xfrm>
          <a:prstGeom prst="rect">
            <a:avLst/>
          </a:prstGeom>
          <a:solidFill>
            <a:schemeClr val="accent5">
              <a:lumMod val="20000"/>
              <a:lumOff val="80000"/>
            </a:schemeClr>
          </a:solidFill>
        </p:spPr>
        <p:txBody>
          <a:bodyPr wrap="square" rtlCol="0">
            <a:spAutoFit/>
          </a:bodyPr>
          <a:lstStyle/>
          <a:p>
            <a:r>
              <a:rPr lang="en-US" sz="2000" dirty="0" err="1"/>
              <a:t>t</a:t>
            </a:r>
            <a:r>
              <a:rPr lang="en-US" sz="2000" dirty="0" err="1" smtClean="0"/>
              <a:t>ổ</a:t>
            </a:r>
            <a:r>
              <a:rPr lang="en-US" sz="2000" dirty="0" smtClean="0"/>
              <a:t> </a:t>
            </a:r>
            <a:r>
              <a:rPr lang="en-US" sz="2000" dirty="0" err="1" smtClean="0"/>
              <a:t>chức</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22 2.83951E-6 L 0.01146 0.16111 " pathEditMode="relative" rAng="0" ptsTypes="AA">
                                      <p:cBhvr>
                                        <p:cTn id="6" dur="2000" fill="hold"/>
                                        <p:tgtEl>
                                          <p:spTgt spid="11"/>
                                        </p:tgtEl>
                                        <p:attrNameLst>
                                          <p:attrName>ppt_x</p:attrName>
                                          <p:attrName>ppt_y</p:attrName>
                                        </p:attrNameLst>
                                      </p:cBhvr>
                                      <p:rCtr x="503" y="80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4.07407E-6 L -0.47604 0.3213 " pathEditMode="relative" rAng="0" ptsTypes="AA">
                                      <p:cBhvr>
                                        <p:cTn id="10" dur="2000" fill="hold"/>
                                        <p:tgtEl>
                                          <p:spTgt spid="12"/>
                                        </p:tgtEl>
                                        <p:attrNameLst>
                                          <p:attrName>ppt_x</p:attrName>
                                          <p:attrName>ppt_y</p:attrName>
                                        </p:attrNameLst>
                                      </p:cBhvr>
                                      <p:rCtr x="-23802" y="16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409D632-CCB7-41F6-A36B-30BF3595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7" y="384464"/>
            <a:ext cx="8103219" cy="196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BBE4BDD-1673-41C0-870D-61B18FE8F612}"/>
              </a:ext>
            </a:extLst>
          </p:cNvPr>
          <p:cNvSpPr>
            <a:spLocks noChangeArrowheads="1"/>
          </p:cNvSpPr>
          <p:nvPr/>
        </p:nvSpPr>
        <p:spPr bwMode="auto">
          <a:xfrm>
            <a:off x="788020" y="887047"/>
            <a:ext cx="7016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400" b="1" dirty="0">
                <a:solidFill>
                  <a:srgbClr val="0418AC"/>
                </a:solidFill>
                <a:latin typeface="HP001 4 hàng" panose="020B0603050302020204" pitchFamily="34" charset="0"/>
                <a:cs typeface="Arial-Rounded" panose="020B0604020202020204" charset="0"/>
              </a:rPr>
              <a:t>5/116</a:t>
            </a:r>
          </a:p>
        </p:txBody>
      </p:sp>
      <p:sp>
        <p:nvSpPr>
          <p:cNvPr id="9" name="Rectangle 8">
            <a:extLst>
              <a:ext uri="{FF2B5EF4-FFF2-40B4-BE49-F238E27FC236}">
                <a16:creationId xmlns:a16="http://schemas.microsoft.com/office/drawing/2014/main" id="{290D7F4F-9409-46DB-8452-6AD5207A7E3B}"/>
              </a:ext>
            </a:extLst>
          </p:cNvPr>
          <p:cNvSpPr>
            <a:spLocks noChangeArrowheads="1"/>
          </p:cNvSpPr>
          <p:nvPr/>
        </p:nvSpPr>
        <p:spPr bwMode="auto">
          <a:xfrm>
            <a:off x="241611" y="1421560"/>
            <a:ext cx="8393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smtClean="0">
                <a:solidFill>
                  <a:srgbClr val="0418AC"/>
                </a:solidFill>
                <a:latin typeface="HP001 4 hàng" panose="020B0603050302020204" pitchFamily="34" charset="0"/>
                <a:cs typeface="Arial-Rounded" panose="020B0604020202020204" charset="0"/>
              </a:rPr>
              <a:t>Tiết</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mục</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múa</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của</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lớp</a:t>
            </a:r>
            <a:r>
              <a:rPr lang="en-US" altLang="en-US" sz="2800" b="1" dirty="0" smtClean="0">
                <a:solidFill>
                  <a:srgbClr val="0418AC"/>
                </a:solidFill>
                <a:latin typeface="HP001 4 hàng" panose="020B0603050302020204" pitchFamily="34" charset="0"/>
                <a:cs typeface="Arial-Rounded" panose="020B0604020202020204" charset="0"/>
              </a:rPr>
              <a:t> 1A </a:t>
            </a:r>
            <a:r>
              <a:rPr lang="en-US" altLang="en-US" sz="2800" b="1" dirty="0" err="1" smtClean="0">
                <a:solidFill>
                  <a:srgbClr val="FF0000"/>
                </a:solidFill>
                <a:latin typeface="HP001 4 hàng" panose="020B0603050302020204" pitchFamily="34" charset="0"/>
                <a:cs typeface="Arial-Rounded" panose="020B0604020202020204" charset="0"/>
              </a:rPr>
              <a:t>xứng</a:t>
            </a:r>
            <a:r>
              <a:rPr lang="en-US" altLang="en-US" sz="2800" b="1" dirty="0" smtClean="0">
                <a:solidFill>
                  <a:srgbClr val="FF0000"/>
                </a:solidFill>
                <a:latin typeface="HP001 4 hàng" panose="020B0603050302020204" pitchFamily="34" charset="0"/>
                <a:cs typeface="Arial-Rounded" panose="020B0604020202020204" charset="0"/>
              </a:rPr>
              <a:t> </a:t>
            </a:r>
            <a:r>
              <a:rPr lang="en-US" altLang="en-US" sz="2800" b="1" dirty="0" err="1" smtClean="0">
                <a:solidFill>
                  <a:srgbClr val="FF0000"/>
                </a:solidFill>
                <a:latin typeface="HP001 4 hàng" panose="020B0603050302020204" pitchFamily="34" charset="0"/>
                <a:cs typeface="Arial-Rounded" panose="020B0604020202020204" charset="0"/>
              </a:rPr>
              <a:t>đáng</a:t>
            </a:r>
            <a:r>
              <a:rPr lang="en-US" altLang="en-US" sz="2800" b="1" dirty="0" smtClean="0">
                <a:solidFill>
                  <a:srgbClr val="FF0000"/>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được</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trao</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giải</a:t>
            </a:r>
            <a:r>
              <a:rPr lang="en-US" altLang="en-US" sz="2800" b="1" dirty="0" smtClean="0">
                <a:solidFill>
                  <a:srgbClr val="0418AC"/>
                </a:solidFill>
                <a:latin typeface="HP001 4 hàng" panose="020B0603050302020204" pitchFamily="34" charset="0"/>
                <a:cs typeface="Arial-Rounded" panose="020B0604020202020204" charset="0"/>
              </a:rPr>
              <a:t>.</a:t>
            </a:r>
            <a:endParaRPr lang="en-US" altLang="en-US" sz="2800" dirty="0">
              <a:latin typeface="Calibri" panose="020F0502020204030204" pitchFamily="34" charset="0"/>
            </a:endParaRPr>
          </a:p>
        </p:txBody>
      </p:sp>
      <p:pic>
        <p:nvPicPr>
          <p:cNvPr id="12" name="Picture 2">
            <a:extLst>
              <a:ext uri="{FF2B5EF4-FFF2-40B4-BE49-F238E27FC236}">
                <a16:creationId xmlns:a16="http://schemas.microsoft.com/office/drawing/2014/main" id="{1697E1C6-B2F2-4B0F-9503-D0F0E79F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1" y="2545775"/>
            <a:ext cx="8106935" cy="173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83F2B4C-4936-4205-94E3-810D311EA95F}"/>
              </a:ext>
            </a:extLst>
          </p:cNvPr>
          <p:cNvSpPr>
            <a:spLocks noChangeArrowheads="1"/>
          </p:cNvSpPr>
          <p:nvPr/>
        </p:nvSpPr>
        <p:spPr bwMode="auto">
          <a:xfrm>
            <a:off x="727363" y="2881173"/>
            <a:ext cx="8089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0418AC"/>
                </a:solidFill>
                <a:latin typeface="HP001 4 hàng" panose="020B0603050302020204" pitchFamily="34" charset="0"/>
                <a:cs typeface="Arial-Rounded" panose="020B0604020202020204" charset="0"/>
              </a:rPr>
              <a:t>Nhà</a:t>
            </a:r>
            <a:r>
              <a:rPr lang="en-US" altLang="en-US" sz="2800" b="1" dirty="0">
                <a:solidFill>
                  <a:srgbClr val="0418AC"/>
                </a:solidFill>
                <a:latin typeface="HP001 4 hàng" panose="020B0603050302020204" pitchFamily="34" charset="0"/>
                <a:cs typeface="Arial-Rounded" panose="020B0604020202020204" charset="0"/>
              </a:rPr>
              <a:t> </a:t>
            </a:r>
            <a:r>
              <a:rPr lang="en-US" altLang="en-US" sz="2800" b="1" dirty="0" err="1">
                <a:solidFill>
                  <a:srgbClr val="0418AC"/>
                </a:solidFill>
                <a:latin typeface="HP001 4 hàng" panose="020B0603050302020204" pitchFamily="34" charset="0"/>
                <a:cs typeface="Arial-Rounded" panose="020B0604020202020204" charset="0"/>
              </a:rPr>
              <a:t>trường</a:t>
            </a:r>
            <a:r>
              <a:rPr lang="en-US" altLang="en-US" sz="2800" b="1" dirty="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FF0000"/>
                </a:solidFill>
                <a:latin typeface="HP001 4 hàng" panose="020B0603050302020204" pitchFamily="34" charset="0"/>
                <a:cs typeface="Arial-Rounded" panose="020B0604020202020204" charset="0"/>
              </a:rPr>
              <a:t>tổ</a:t>
            </a:r>
            <a:r>
              <a:rPr lang="en-US" altLang="en-US" sz="2800" b="1" dirty="0" smtClean="0">
                <a:solidFill>
                  <a:srgbClr val="FF0000"/>
                </a:solidFill>
                <a:latin typeface="HP001 4 hàng" panose="020B0603050302020204" pitchFamily="34" charset="0"/>
                <a:cs typeface="Arial-Rounded" panose="020B0604020202020204" charset="0"/>
              </a:rPr>
              <a:t> </a:t>
            </a:r>
            <a:r>
              <a:rPr lang="en-US" altLang="en-US" sz="2800" b="1" dirty="0" err="1" smtClean="0">
                <a:solidFill>
                  <a:srgbClr val="FF0000"/>
                </a:solidFill>
                <a:latin typeface="HP001 4 hàng" panose="020B0603050302020204" pitchFamily="34" charset="0"/>
                <a:cs typeface="Arial-Rounded" panose="020B0604020202020204" charset="0"/>
              </a:rPr>
              <a:t>chức</a:t>
            </a:r>
            <a:r>
              <a:rPr lang="en-US" altLang="en-US" sz="2800" b="1" dirty="0" smtClean="0">
                <a:solidFill>
                  <a:srgbClr val="FF0000"/>
                </a:solidFill>
                <a:latin typeface="HP001 4 hàng" panose="020B0603050302020204" pitchFamily="34" charset="0"/>
                <a:cs typeface="Arial-Rounded" panose="020B0604020202020204" charset="0"/>
              </a:rPr>
              <a:t> </a:t>
            </a:r>
            <a:r>
              <a:rPr lang="en-US" altLang="en-US" sz="2800" b="1" dirty="0" err="1">
                <a:solidFill>
                  <a:srgbClr val="0418AC"/>
                </a:solidFill>
                <a:latin typeface="HP001 4 hàng" panose="020B0603050302020204" pitchFamily="34" charset="0"/>
                <a:cs typeface="Arial-Rounded" panose="020B0604020202020204" charset="0"/>
              </a:rPr>
              <a:t>chương</a:t>
            </a:r>
            <a:r>
              <a:rPr lang="en-US" altLang="en-US" sz="2800" b="1" dirty="0">
                <a:solidFill>
                  <a:srgbClr val="0418AC"/>
                </a:solidFill>
                <a:latin typeface="HP001 4 hàng" panose="020B0603050302020204" pitchFamily="34" charset="0"/>
                <a:cs typeface="Arial-Rounded" panose="020B0604020202020204" charset="0"/>
              </a:rPr>
              <a:t> </a:t>
            </a:r>
            <a:r>
              <a:rPr lang="en-US" altLang="en-US" sz="2800" b="1" dirty="0" err="1">
                <a:solidFill>
                  <a:srgbClr val="0418AC"/>
                </a:solidFill>
                <a:latin typeface="HP001 4 hàng" panose="020B0603050302020204" pitchFamily="34" charset="0"/>
                <a:cs typeface="Arial-Rounded" panose="020B0604020202020204" charset="0"/>
              </a:rPr>
              <a:t>trình</a:t>
            </a:r>
            <a:r>
              <a:rPr lang="en-US" altLang="en-US" sz="2800" b="1" dirty="0">
                <a:solidFill>
                  <a:srgbClr val="0418AC"/>
                </a:solidFill>
                <a:latin typeface="HP001 4 hàng" panose="020B0603050302020204" pitchFamily="34" charset="0"/>
                <a:cs typeface="Arial-Rounded" panose="020B0604020202020204" charset="0"/>
              </a:rPr>
              <a:t> </a:t>
            </a:r>
            <a:r>
              <a:rPr lang="en-US" altLang="en-US" sz="2800" b="1" dirty="0" err="1">
                <a:solidFill>
                  <a:srgbClr val="0418AC"/>
                </a:solidFill>
                <a:latin typeface="HP001 4 hàng" panose="020B0603050302020204" pitchFamily="34" charset="0"/>
                <a:cs typeface="Arial-Rounded" panose="020B0604020202020204" charset="0"/>
              </a:rPr>
              <a:t>văn</a:t>
            </a:r>
            <a:endParaRPr lang="en-US" altLang="en-US" sz="2800" dirty="0">
              <a:latin typeface="Calibri" panose="020F0502020204030204" pitchFamily="34" charset="0"/>
            </a:endParaRPr>
          </a:p>
        </p:txBody>
      </p:sp>
      <p:sp>
        <p:nvSpPr>
          <p:cNvPr id="16" name="Rectangle 15">
            <a:extLst>
              <a:ext uri="{FF2B5EF4-FFF2-40B4-BE49-F238E27FC236}">
                <a16:creationId xmlns:a16="http://schemas.microsoft.com/office/drawing/2014/main" id="{AD08B249-360E-470F-9300-8FCF3042FDD9}"/>
              </a:ext>
            </a:extLst>
          </p:cNvPr>
          <p:cNvSpPr>
            <a:spLocks noChangeArrowheads="1"/>
          </p:cNvSpPr>
          <p:nvPr/>
        </p:nvSpPr>
        <p:spPr bwMode="auto">
          <a:xfrm>
            <a:off x="135082" y="3206031"/>
            <a:ext cx="81168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0418AC"/>
                </a:solidFill>
                <a:latin typeface="HP001 4 hàng" panose="020B0603050302020204" pitchFamily="34" charset="0"/>
                <a:cs typeface="Arial-Rounded" panose="020B0604020202020204" charset="0"/>
              </a:rPr>
              <a:t>nghệ</a:t>
            </a:r>
            <a:r>
              <a:rPr lang="en-US" altLang="en-US" sz="2800" b="1" dirty="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mừng</a:t>
            </a:r>
            <a:r>
              <a:rPr lang="en-US" altLang="en-US" sz="2800" b="1" dirty="0" smtClean="0">
                <a:solidFill>
                  <a:srgbClr val="0418AC"/>
                </a:solidFill>
                <a:latin typeface="HP001 4 hàng" panose="020B0603050302020204" pitchFamily="34" charset="0"/>
                <a:cs typeface="Arial-Rounded" panose="020B0604020202020204" charset="0"/>
              </a:rPr>
              <a:t> </a:t>
            </a:r>
            <a:r>
              <a:rPr lang="en-US" altLang="en-US" sz="2800" b="1" dirty="0" err="1" smtClean="0">
                <a:solidFill>
                  <a:srgbClr val="0418AC"/>
                </a:solidFill>
                <a:latin typeface="HP001 4 hàng" panose="020B0603050302020204" pitchFamily="34" charset="0"/>
                <a:cs typeface="Arial-Rounded" panose="020B0604020202020204" charset="0"/>
              </a:rPr>
              <a:t>xuân</a:t>
            </a:r>
            <a:r>
              <a:rPr lang="en-US" altLang="en-US" sz="4800" b="1" dirty="0" smtClean="0">
                <a:solidFill>
                  <a:srgbClr val="0418AC"/>
                </a:solidFill>
                <a:latin typeface="HP001 4 hàng" panose="020B0603050302020204" pitchFamily="34" charset="0"/>
                <a:cs typeface="Arial-Rounded" panose="020B0604020202020204" charset="0"/>
              </a:rPr>
              <a:t>.</a:t>
            </a:r>
            <a:endParaRPr lang="en-US" altLang="en-US" sz="2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18150481-486E-4BEE-BFF4-16A8711EF759}"/>
              </a:ext>
            </a:extLst>
          </p:cNvPr>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0723" name="Picture 3">
            <a:extLst>
              <a:ext uri="{FF2B5EF4-FFF2-40B4-BE49-F238E27FC236}">
                <a16:creationId xmlns:a16="http://schemas.microsoft.com/office/drawing/2014/main" id="{349892BC-459D-4435-98F1-BCDB97410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92994"/>
            <a:ext cx="6743700" cy="41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a:extLst>
              <a:ext uri="{FF2B5EF4-FFF2-40B4-BE49-F238E27FC236}">
                <a16:creationId xmlns:a16="http://schemas.microsoft.com/office/drawing/2014/main" id="{AF19DE6F-6230-47BF-A8E7-AD9D3EC04B17}"/>
              </a:ext>
            </a:extLst>
          </p:cNvPr>
          <p:cNvPicPr>
            <a:picLocks noChangeAspect="1" noChangeArrowheads="1"/>
          </p:cNvPicPr>
          <p:nvPr/>
        </p:nvPicPr>
        <p:blipFill>
          <a:blip r:embed="rId2"/>
          <a:srcRect/>
          <a:stretch>
            <a:fillRect/>
          </a:stretch>
        </p:blipFill>
        <p:spPr bwMode="auto">
          <a:xfrm>
            <a:off x="1123123" y="0"/>
            <a:ext cx="6877877" cy="1092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1748" name="Picture 4">
            <a:extLst>
              <a:ext uri="{FF2B5EF4-FFF2-40B4-BE49-F238E27FC236}">
                <a16:creationId xmlns:a16="http://schemas.microsoft.com/office/drawing/2014/main" id="{A582F445-64F2-4255-BEAE-34F98E0FB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291" y="3143250"/>
            <a:ext cx="5235178"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1018309" y="1267691"/>
            <a:ext cx="7107382" cy="202622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E75277B-4836-41FB-AF36-B9C435ACE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8" y="706042"/>
            <a:ext cx="6557963" cy="161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AA7804D-BC5F-4A60-98C3-1560252662AD}"/>
              </a:ext>
            </a:extLst>
          </p:cNvPr>
          <p:cNvSpPr>
            <a:spLocks noChangeArrowheads="1"/>
          </p:cNvSpPr>
          <p:nvPr/>
        </p:nvSpPr>
        <p:spPr bwMode="auto">
          <a:xfrm>
            <a:off x="1576387" y="857034"/>
            <a:ext cx="6235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400" b="1" dirty="0" err="1" smtClean="0">
                <a:solidFill>
                  <a:srgbClr val="0418AC"/>
                </a:solidFill>
                <a:latin typeface="HP001 4 hàng" panose="020B0603050302020204" pitchFamily="34" charset="0"/>
                <a:cs typeface="Arial-Rounded" panose="020B0604020202020204" charset="0"/>
              </a:rPr>
              <a:t>Yểng</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bắt</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chước</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tiếng</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của</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một</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số</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loài</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vật</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Gõ</a:t>
            </a:r>
            <a:r>
              <a:rPr lang="en-US" altLang="en-US" sz="2400" b="1" dirty="0" smtClean="0">
                <a:solidFill>
                  <a:srgbClr val="0418AC"/>
                </a:solidFill>
                <a:latin typeface="HP001 4 hàng" panose="020B0603050302020204" pitchFamily="34" charset="0"/>
                <a:cs typeface="Arial-Rounded" panose="020B0604020202020204" charset="0"/>
              </a:rPr>
              <a:t> </a:t>
            </a:r>
            <a:endParaRPr lang="en-US" altLang="en-US" sz="2400" b="1" dirty="0">
              <a:solidFill>
                <a:srgbClr val="0418AC"/>
              </a:solidFill>
              <a:latin typeface="HP001 4 hàng" panose="020B0603050302020204" pitchFamily="34" charset="0"/>
              <a:cs typeface="Arial-Rounded" panose="020B0604020202020204" charset="0"/>
            </a:endParaRPr>
          </a:p>
        </p:txBody>
      </p:sp>
      <p:sp>
        <p:nvSpPr>
          <p:cNvPr id="9" name="Rectangle 8">
            <a:extLst>
              <a:ext uri="{FF2B5EF4-FFF2-40B4-BE49-F238E27FC236}">
                <a16:creationId xmlns:a16="http://schemas.microsoft.com/office/drawing/2014/main" id="{75237738-B622-4AD7-B678-3E0F2F78D9F6}"/>
              </a:ext>
            </a:extLst>
          </p:cNvPr>
          <p:cNvSpPr>
            <a:spLocks noChangeArrowheads="1"/>
          </p:cNvSpPr>
          <p:nvPr/>
        </p:nvSpPr>
        <p:spPr bwMode="auto">
          <a:xfrm>
            <a:off x="1170384" y="1540669"/>
            <a:ext cx="696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kiến</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chỉ</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trong</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nháy</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mắt</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đã</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khoét</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được</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cái</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a:solidFill>
                  <a:srgbClr val="0418AC"/>
                </a:solidFill>
                <a:latin typeface="HP001 4 hàng" panose="020B0603050302020204" pitchFamily="34" charset="0"/>
                <a:cs typeface="Arial-Rounded" panose="020B0604020202020204" charset="0"/>
              </a:rPr>
              <a:t>tổ</a:t>
            </a:r>
            <a:r>
              <a:rPr lang="en-US" altLang="en-US" sz="2400" b="1" dirty="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xinh</a:t>
            </a:r>
            <a:endParaRPr lang="en-US" altLang="en-US" sz="2400" dirty="0">
              <a:latin typeface="Calibri" panose="020F0502020204030204" pitchFamily="34" charset="0"/>
            </a:endParaRPr>
          </a:p>
        </p:txBody>
      </p:sp>
      <p:sp>
        <p:nvSpPr>
          <p:cNvPr id="10" name="Rectangle 9">
            <a:extLst>
              <a:ext uri="{FF2B5EF4-FFF2-40B4-BE49-F238E27FC236}">
                <a16:creationId xmlns:a16="http://schemas.microsoft.com/office/drawing/2014/main" id="{0B938CC7-796A-4C6A-B3AC-DDD4CAFB94DB}"/>
              </a:ext>
            </a:extLst>
          </p:cNvPr>
          <p:cNvSpPr>
            <a:spLocks noChangeArrowheads="1"/>
          </p:cNvSpPr>
          <p:nvPr/>
        </p:nvSpPr>
        <p:spPr bwMode="auto">
          <a:xfrm>
            <a:off x="1253728" y="2023522"/>
            <a:ext cx="655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dirty="0" err="1" smtClean="0">
                <a:solidFill>
                  <a:srgbClr val="0418AC"/>
                </a:solidFill>
                <a:latin typeface="HP001 4 hàng" panose="020B0603050302020204" pitchFamily="34" charset="0"/>
                <a:cs typeface="Arial-Rounded" panose="020B0604020202020204" charset="0"/>
              </a:rPr>
              <a:t>xắn</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Còn</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chim</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công</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có</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điệu</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múa</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tuyệt</a:t>
            </a:r>
            <a:r>
              <a:rPr lang="en-US" altLang="en-US" sz="2400" b="1" dirty="0" smtClean="0">
                <a:solidFill>
                  <a:srgbClr val="0418AC"/>
                </a:solidFill>
                <a:latin typeface="HP001 4 hàng" panose="020B0603050302020204" pitchFamily="34" charset="0"/>
                <a:cs typeface="Arial-Rounded" panose="020B0604020202020204" charset="0"/>
              </a:rPr>
              <a:t> </a:t>
            </a:r>
            <a:r>
              <a:rPr lang="en-US" altLang="en-US" sz="2400" b="1" dirty="0" err="1" smtClean="0">
                <a:solidFill>
                  <a:srgbClr val="0418AC"/>
                </a:solidFill>
                <a:latin typeface="HP001 4 hàng" panose="020B0603050302020204" pitchFamily="34" charset="0"/>
                <a:cs typeface="Arial-Rounded" panose="020B0604020202020204" charset="0"/>
              </a:rPr>
              <a:t>đẹp</a:t>
            </a:r>
            <a:r>
              <a:rPr lang="en-US" altLang="en-US" sz="2400" b="1" dirty="0" smtClean="0">
                <a:solidFill>
                  <a:srgbClr val="0418AC"/>
                </a:solidFill>
                <a:latin typeface="HP001 4 hàng" panose="020B0603050302020204" pitchFamily="34" charset="0"/>
                <a:cs typeface="Arial-Rounded" panose="020B0604020202020204" charset="0"/>
              </a:rPr>
              <a:t> </a:t>
            </a:r>
            <a:endParaRPr lang="en-US" altLang="en-US" sz="2400" dirty="0">
              <a:latin typeface="Calibri" panose="020F0502020204030204" pitchFamily="34" charset="0"/>
            </a:endParaRPr>
          </a:p>
        </p:txBody>
      </p:sp>
      <p:pic>
        <p:nvPicPr>
          <p:cNvPr id="11" name="Picture 2">
            <a:extLst>
              <a:ext uri="{FF2B5EF4-FFF2-40B4-BE49-F238E27FC236}">
                <a16:creationId xmlns:a16="http://schemas.microsoft.com/office/drawing/2014/main" id="{A8508655-AEC1-47B6-B964-A2C49936E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27" y="2318441"/>
            <a:ext cx="6557963" cy="157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78174421-C396-4234-A4D8-E1A65C2642DF}"/>
              </a:ext>
            </a:extLst>
          </p:cNvPr>
          <p:cNvSpPr>
            <a:spLocks noChangeArrowheads="1"/>
          </p:cNvSpPr>
          <p:nvPr/>
        </p:nvSpPr>
        <p:spPr bwMode="auto">
          <a:xfrm>
            <a:off x="1170385" y="2575323"/>
            <a:ext cx="664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smtClean="0">
                <a:solidFill>
                  <a:srgbClr val="0418AC"/>
                </a:solidFill>
                <a:latin typeface="HP001 4 hàng" panose="020B0603050302020204" pitchFamily="34" charset="0"/>
              </a:rPr>
              <a:t>.</a:t>
            </a:r>
            <a:endParaRPr lang="en-US" altLang="en-US" sz="2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4112B394-E6BF-4016-8D09-E8B94D7B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81" y="114300"/>
            <a:ext cx="6535341"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1">
            <a:extLst>
              <a:ext uri="{FF2B5EF4-FFF2-40B4-BE49-F238E27FC236}">
                <a16:creationId xmlns:a16="http://schemas.microsoft.com/office/drawing/2014/main" id="{DDC6519E-AECA-4EBB-A6A0-654899F1A1F7}"/>
              </a:ext>
            </a:extLst>
          </p:cNvPr>
          <p:cNvSpPr>
            <a:spLocks noChangeArrowheads="1"/>
          </p:cNvSpPr>
          <p:nvPr/>
        </p:nvSpPr>
        <p:spPr bwMode="auto">
          <a:xfrm>
            <a:off x="6096000" y="1714500"/>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3" name="Rectangle 2">
            <a:extLst>
              <a:ext uri="{FF2B5EF4-FFF2-40B4-BE49-F238E27FC236}">
                <a16:creationId xmlns:a16="http://schemas.microsoft.com/office/drawing/2014/main" id="{0F600CB9-38E2-4ECD-9B6D-EAA2762135A9}"/>
              </a:ext>
            </a:extLst>
          </p:cNvPr>
          <p:cNvSpPr>
            <a:spLocks noChangeArrowheads="1"/>
          </p:cNvSpPr>
          <p:nvPr/>
        </p:nvSpPr>
        <p:spPr bwMode="auto">
          <a:xfrm>
            <a:off x="4229100" y="1701404"/>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yêng</a:t>
            </a:r>
          </a:p>
        </p:txBody>
      </p:sp>
      <p:sp>
        <p:nvSpPr>
          <p:cNvPr id="7" name="Rectangle 6">
            <a:extLst>
              <a:ext uri="{FF2B5EF4-FFF2-40B4-BE49-F238E27FC236}">
                <a16:creationId xmlns:a16="http://schemas.microsoft.com/office/drawing/2014/main" id="{063D30F5-AFCF-44A4-8AD8-9E528A568A69}"/>
              </a:ext>
            </a:extLst>
          </p:cNvPr>
          <p:cNvSpPr>
            <a:spLocks noChangeArrowheads="1"/>
          </p:cNvSpPr>
          <p:nvPr/>
        </p:nvSpPr>
        <p:spPr bwMode="auto">
          <a:xfrm>
            <a:off x="5822157" y="1714500"/>
            <a:ext cx="616744"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iệng</a:t>
            </a:r>
          </a:p>
        </p:txBody>
      </p:sp>
      <p:sp>
        <p:nvSpPr>
          <p:cNvPr id="8" name="Rectangle 7">
            <a:extLst>
              <a:ext uri="{FF2B5EF4-FFF2-40B4-BE49-F238E27FC236}">
                <a16:creationId xmlns:a16="http://schemas.microsoft.com/office/drawing/2014/main" id="{5C9981E5-55A7-4C13-8CBF-244303989F43}"/>
              </a:ext>
            </a:extLst>
          </p:cNvPr>
          <p:cNvSpPr>
            <a:spLocks noChangeArrowheads="1"/>
          </p:cNvSpPr>
          <p:nvPr/>
        </p:nvSpPr>
        <p:spPr bwMode="auto">
          <a:xfrm>
            <a:off x="6517482" y="1714501"/>
            <a:ext cx="621506" cy="298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b="1">
                <a:solidFill>
                  <a:srgbClr val="FF0000"/>
                </a:solidFill>
              </a:rPr>
              <a:t>iếng</a:t>
            </a:r>
          </a:p>
        </p:txBody>
      </p:sp>
      <p:sp>
        <p:nvSpPr>
          <p:cNvPr id="4" name="Rectangle 3">
            <a:extLst>
              <a:ext uri="{FF2B5EF4-FFF2-40B4-BE49-F238E27FC236}">
                <a16:creationId xmlns:a16="http://schemas.microsoft.com/office/drawing/2014/main" id="{E0582CFD-6EDA-47A0-8447-CF1F081DEFC1}"/>
              </a:ext>
            </a:extLst>
          </p:cNvPr>
          <p:cNvSpPr>
            <a:spLocks noChangeArrowheads="1"/>
          </p:cNvSpPr>
          <p:nvPr/>
        </p:nvSpPr>
        <p:spPr bwMode="auto">
          <a:xfrm>
            <a:off x="4286250" y="27432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yêt</a:t>
            </a:r>
          </a:p>
        </p:txBody>
      </p:sp>
      <p:sp>
        <p:nvSpPr>
          <p:cNvPr id="33800" name="Rectangle 4">
            <a:extLst>
              <a:ext uri="{FF2B5EF4-FFF2-40B4-BE49-F238E27FC236}">
                <a16:creationId xmlns:a16="http://schemas.microsoft.com/office/drawing/2014/main" id="{C07E492A-3535-447F-8592-93C6284CFD95}"/>
              </a:ext>
            </a:extLst>
          </p:cNvPr>
          <p:cNvSpPr>
            <a:spLocks noChangeArrowheads="1"/>
          </p:cNvSpPr>
          <p:nvPr/>
        </p:nvSpPr>
        <p:spPr bwMode="auto">
          <a:xfrm>
            <a:off x="5543550" y="2971800"/>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50"/>
          </a:p>
        </p:txBody>
      </p:sp>
      <p:sp>
        <p:nvSpPr>
          <p:cNvPr id="9" name="Rectangle 8">
            <a:extLst>
              <a:ext uri="{FF2B5EF4-FFF2-40B4-BE49-F238E27FC236}">
                <a16:creationId xmlns:a16="http://schemas.microsoft.com/office/drawing/2014/main" id="{58EC1512-21C1-4C67-BC94-855857DDF112}"/>
              </a:ext>
            </a:extLst>
          </p:cNvPr>
          <p:cNvSpPr>
            <a:spLocks noChangeArrowheads="1"/>
          </p:cNvSpPr>
          <p:nvPr/>
        </p:nvSpPr>
        <p:spPr bwMode="auto">
          <a:xfrm>
            <a:off x="5444729" y="2743200"/>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0" name="Rectangle 9">
            <a:extLst>
              <a:ext uri="{FF2B5EF4-FFF2-40B4-BE49-F238E27FC236}">
                <a16:creationId xmlns:a16="http://schemas.microsoft.com/office/drawing/2014/main" id="{D9F39BC6-0CFF-40C8-B410-C6E06AA8B559}"/>
              </a:ext>
            </a:extLst>
          </p:cNvPr>
          <p:cNvSpPr>
            <a:spLocks noChangeArrowheads="1"/>
          </p:cNvSpPr>
          <p:nvPr/>
        </p:nvSpPr>
        <p:spPr bwMode="auto">
          <a:xfrm>
            <a:off x="6858000" y="2800350"/>
            <a:ext cx="76319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50"/>
              <a:t>iêt</a:t>
            </a:r>
          </a:p>
        </p:txBody>
      </p:sp>
      <p:sp>
        <p:nvSpPr>
          <p:cNvPr id="11" name="Rectangle 10">
            <a:extLst>
              <a:ext uri="{FF2B5EF4-FFF2-40B4-BE49-F238E27FC236}">
                <a16:creationId xmlns:a16="http://schemas.microsoft.com/office/drawing/2014/main" id="{1E193DD0-A854-4F47-947E-870126AEA446}"/>
              </a:ext>
            </a:extLst>
          </p:cNvPr>
          <p:cNvSpPr>
            <a:spLocks noChangeArrowheads="1"/>
          </p:cNvSpPr>
          <p:nvPr/>
        </p:nvSpPr>
        <p:spPr bwMode="auto">
          <a:xfrm>
            <a:off x="3943350" y="3829050"/>
            <a:ext cx="7429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et</a:t>
            </a:r>
          </a:p>
        </p:txBody>
      </p:sp>
      <p:sp>
        <p:nvSpPr>
          <p:cNvPr id="12" name="Rectangle 11">
            <a:extLst>
              <a:ext uri="{FF2B5EF4-FFF2-40B4-BE49-F238E27FC236}">
                <a16:creationId xmlns:a16="http://schemas.microsoft.com/office/drawing/2014/main" id="{E637A3DF-9E90-4F2E-9710-FC99FEB55DBD}"/>
              </a:ext>
            </a:extLst>
          </p:cNvPr>
          <p:cNvSpPr>
            <a:spLocks noChangeArrowheads="1"/>
          </p:cNvSpPr>
          <p:nvPr/>
        </p:nvSpPr>
        <p:spPr bwMode="auto">
          <a:xfrm>
            <a:off x="5695950" y="382905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
        <p:nvSpPr>
          <p:cNvPr id="13" name="Rectangle 12">
            <a:extLst>
              <a:ext uri="{FF2B5EF4-FFF2-40B4-BE49-F238E27FC236}">
                <a16:creationId xmlns:a16="http://schemas.microsoft.com/office/drawing/2014/main" id="{22FF8120-9CED-4236-8535-DBD1B631BC04}"/>
              </a:ext>
            </a:extLst>
          </p:cNvPr>
          <p:cNvSpPr>
            <a:spLocks noChangeArrowheads="1"/>
          </p:cNvSpPr>
          <p:nvPr/>
        </p:nvSpPr>
        <p:spPr bwMode="auto">
          <a:xfrm>
            <a:off x="7086601" y="3886200"/>
            <a:ext cx="59412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4"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39B2B31C-064F-4693-AF61-EB4DCF664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571500"/>
            <a:ext cx="65722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a:t>A. Có thể phát ra ánh sáng màu tím.</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 Có thể nhìn dưới nước.</a:t>
            </a:r>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a:t>D. Có thể đổi màu mọi lúc mọi nơi.</a:t>
            </a:r>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a:solidFill>
                  <a:srgbClr val="FFFF00"/>
                </a:solidFill>
              </a:rPr>
              <a:t>CÂU HỎI 2</a:t>
            </a:r>
          </a:p>
          <a:p>
            <a:pPr algn="ctr"/>
            <a:r>
              <a:rPr lang="en-US" sz="3600">
                <a:solidFill>
                  <a:schemeClr val="bg1"/>
                </a:solidFill>
              </a:rPr>
              <a:t>Đôi mắt của hổ có gì đặc biệt ?</a:t>
            </a: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a:t>C. Có thể nhìn rõ mọi vật trong đêm tối.</a:t>
            </a:r>
          </a:p>
        </p:txBody>
      </p:sp>
    </p:spTree>
    <p:extLst>
      <p:ext uri="{BB962C8B-B14F-4D97-AF65-F5344CB8AC3E}">
        <p14:creationId xmlns:p14="http://schemas.microsoft.com/office/powerpoint/2010/main" val="2310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a:solidFill>
                  <a:srgbClr val="FFFF00"/>
                </a:solidFill>
              </a:rPr>
              <a:t>CÂU HỎI 3</a:t>
            </a:r>
          </a:p>
          <a:p>
            <a:pPr algn="ctr"/>
            <a:r>
              <a:rPr lang="en-US" sz="3600" b="1">
                <a:solidFill>
                  <a:schemeClr val="bg1"/>
                </a:solidFill>
              </a:rPr>
              <a:t>Từ nào sau đây không nói về khả năng của hổ ?</a:t>
            </a:r>
            <a:endParaRPr lang="en-US" sz="360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a:t>A. Nhảy xa</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a:t>D. Hót hay</a:t>
            </a:r>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a:t>C. Săn mồi giỏi</a:t>
            </a:r>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 Di chuyển nhanh</a:t>
            </a:r>
          </a:p>
        </p:txBody>
      </p:sp>
    </p:spTree>
    <p:extLst>
      <p:ext uri="{BB962C8B-B14F-4D97-AF65-F5344CB8AC3E}">
        <p14:creationId xmlns:p14="http://schemas.microsoft.com/office/powerpoint/2010/main" val="31974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Em biết những con vật nào trong tranh?</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39368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Mỗi con vật có khả năng gì đặc biệt?</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extLst>
      <p:ext uri="{BB962C8B-B14F-4D97-AF65-F5344CB8AC3E}">
        <p14:creationId xmlns:p14="http://schemas.microsoft.com/office/powerpoint/2010/main" val="414508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a:t>    </a:t>
            </a:r>
            <a:r>
              <a:rPr lang="vi-VN" sz="1800"/>
              <a:t>Chúng là loài </a:t>
            </a:r>
            <a:r>
              <a:rPr lang="vi-VN" sz="1800">
                <a:hlinkClick r:id="rId4" tooltip="Linh trưởng"/>
              </a:rPr>
              <a:t>linh trưởng</a:t>
            </a:r>
            <a:r>
              <a:rPr lang="vi-VN" sz="1800"/>
              <a:t> phân bố ở khu vực Đông Nam Á. Tuy nhiên, số lượng của loài này ở Việt Nam không còn nhiều. Mức độ đe dọa ở bậc V (sắp nguy cấp, số lượng còn rất ít).</a:t>
            </a:r>
          </a:p>
          <a:p>
            <a:r>
              <a:rPr lang="en-US" sz="1800"/>
              <a:t>      </a:t>
            </a:r>
            <a:r>
              <a:rPr lang="vi-VN" sz="2800">
                <a:solidFill>
                  <a:srgbClr val="FF0000"/>
                </a:solidFill>
              </a:rPr>
              <a:t>Voọc xám </a:t>
            </a:r>
            <a:r>
              <a:rPr lang="vi-VN" sz="180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a:t>                  </a:t>
            </a:r>
            <a:r>
              <a:rPr lang="vi-VN" sz="1800"/>
              <a:t>Voọc xám sống ở những vùng rừng cây cao trên núi đá vôi, không sống trên rừng hỗn giao tre nứa.</a:t>
            </a:r>
          </a:p>
        </p:txBody>
      </p:sp>
    </p:spTree>
    <p:extLst>
      <p:ext uri="{BB962C8B-B14F-4D97-AF65-F5344CB8AC3E}">
        <p14:creationId xmlns:p14="http://schemas.microsoft.com/office/powerpoint/2010/main" val="339164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đá</a:t>
            </a:r>
            <a:r>
              <a:rPr lang="vi-VN" sz="2000"/>
              <a:t> là một loài chim thuộc </a:t>
            </a:r>
            <a:r>
              <a:rPr lang="vi-VN" sz="2000">
                <a:hlinkClick r:id="rId3" tooltip="Họ Sáo"/>
              </a:rPr>
              <a:t>Họ Sáo</a:t>
            </a:r>
            <a:r>
              <a:rPr lang="vi-VN" sz="2000"/>
              <a:t> (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en-US" sz="2000"/>
              <a:t> Yểng n</a:t>
            </a:r>
            <a:r>
              <a:rPr lang="vi-VN" sz="2000"/>
              <a:t>goài tiếng hót hay, chúng còn có thể bắt chước tiếng người rất rõ.</a:t>
            </a:r>
            <a:endParaRPr lang="en-US" sz="2000"/>
          </a:p>
        </p:txBody>
      </p:sp>
    </p:spTree>
    <p:extLst>
      <p:ext uri="{BB962C8B-B14F-4D97-AF65-F5344CB8AC3E}">
        <p14:creationId xmlns:p14="http://schemas.microsoft.com/office/powerpoint/2010/main" val="800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5834</TotalTime>
  <Words>1847</Words>
  <Application>Microsoft Office PowerPoint</Application>
  <PresentationFormat>On-screen Show (16:9)</PresentationFormat>
  <Paragraphs>172</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Lato</vt:lpstr>
      <vt:lpstr>Calibri</vt:lpstr>
      <vt:lpstr>Arial-Rounded</vt:lpstr>
      <vt:lpstr>Arial</vt:lpstr>
      <vt:lpstr>HP001 4 hàng</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DELL</cp:lastModifiedBy>
  <cp:revision>767</cp:revision>
  <dcterms:modified xsi:type="dcterms:W3CDTF">2025-04-18T03:16:09Z</dcterms:modified>
</cp:coreProperties>
</file>