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4" r:id="rId3"/>
  </p:sldMasterIdLst>
  <p:notesMasterIdLst>
    <p:notesMasterId r:id="rId23"/>
  </p:notesMasterIdLst>
  <p:sldIdLst>
    <p:sldId id="266" r:id="rId4"/>
    <p:sldId id="256" r:id="rId5"/>
    <p:sldId id="295" r:id="rId6"/>
    <p:sldId id="296" r:id="rId7"/>
    <p:sldId id="498" r:id="rId8"/>
    <p:sldId id="499" r:id="rId9"/>
    <p:sldId id="500" r:id="rId10"/>
    <p:sldId id="260" r:id="rId11"/>
    <p:sldId id="261" r:id="rId12"/>
    <p:sldId id="501" r:id="rId13"/>
    <p:sldId id="502" r:id="rId14"/>
    <p:sldId id="503" r:id="rId15"/>
    <p:sldId id="285" r:id="rId16"/>
    <p:sldId id="272" r:id="rId17"/>
    <p:sldId id="280" r:id="rId18"/>
    <p:sldId id="263" r:id="rId19"/>
    <p:sldId id="268" r:id="rId20"/>
    <p:sldId id="267" r:id="rId21"/>
    <p:sldId id="270" r:id="rId22"/>
  </p:sldIdLst>
  <p:sldSz cx="12192000" cy="6858000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UTM Avo" panose="02040603050506020204" pitchFamily="18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5B"/>
    <a:srgbClr val="FFFAF7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25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51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93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24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11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82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2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32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95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15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2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2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5-tap-1/1/680/52/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5-tap-1/1/680/52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5-tap-1/1/680/51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21" Type="http://schemas.openxmlformats.org/officeDocument/2006/relationships/image" Target="../media/image15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17" Type="http://schemas.microsoft.com/office/2007/relationships/hdphoto" Target="../media/hdphoto7.wdp"/><Relationship Id="rId2" Type="http://schemas.openxmlformats.org/officeDocument/2006/relationships/image" Target="../media/image4.jpeg"/><Relationship Id="rId16" Type="http://schemas.openxmlformats.org/officeDocument/2006/relationships/image" Target="../media/image12.png"/><Relationship Id="rId20" Type="http://schemas.openxmlformats.org/officeDocument/2006/relationships/slide" Target="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microsoft.com/office/2007/relationships/hdphoto" Target="../media/hdphoto3.wdp"/><Relationship Id="rId14" Type="http://schemas.openxmlformats.org/officeDocument/2006/relationships/image" Target="../media/image11.png"/><Relationship Id="rId2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3.png"/><Relationship Id="rId3" Type="http://schemas.microsoft.com/office/2007/relationships/media" Target="../media/media2.mp3"/><Relationship Id="rId21" Type="http://schemas.openxmlformats.org/officeDocument/2006/relationships/image" Target="../media/image26.png"/><Relationship Id="rId7" Type="http://schemas.openxmlformats.org/officeDocument/2006/relationships/image" Target="../media/image4.jpeg"/><Relationship Id="rId12" Type="http://schemas.microsoft.com/office/2007/relationships/hdphoto" Target="../media/hdphoto8.wdp"/><Relationship Id="rId17" Type="http://schemas.openxmlformats.org/officeDocument/2006/relationships/slide" Target="slide5.xml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20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3.png"/><Relationship Id="rId23" Type="http://schemas.openxmlformats.org/officeDocument/2006/relationships/image" Target="../media/image14.png"/><Relationship Id="rId10" Type="http://schemas.openxmlformats.org/officeDocument/2006/relationships/image" Target="../media/image19.png"/><Relationship Id="rId19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image" Target="../media/image18.gif"/><Relationship Id="rId14" Type="http://schemas.microsoft.com/office/2007/relationships/hdphoto" Target="../media/hdphoto9.wdp"/><Relationship Id="rId2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slide" Target="slide6.xml"/><Relationship Id="rId3" Type="http://schemas.microsoft.com/office/2007/relationships/media" Target="../media/media2.mp3"/><Relationship Id="rId21" Type="http://schemas.openxmlformats.org/officeDocument/2006/relationships/image" Target="../media/image29.png"/><Relationship Id="rId7" Type="http://schemas.openxmlformats.org/officeDocument/2006/relationships/image" Target="../media/image27.jpeg"/><Relationship Id="rId12" Type="http://schemas.microsoft.com/office/2007/relationships/hdphoto" Target="../media/hdphoto10.wdp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20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28.png"/><Relationship Id="rId24" Type="http://schemas.openxmlformats.org/officeDocument/2006/relationships/image" Target="../media/image16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3.png"/><Relationship Id="rId23" Type="http://schemas.openxmlformats.org/officeDocument/2006/relationships/image" Target="../media/image26.png"/><Relationship Id="rId10" Type="http://schemas.openxmlformats.org/officeDocument/2006/relationships/image" Target="../media/image19.png"/><Relationship Id="rId19" Type="http://schemas.openxmlformats.org/officeDocument/2006/relationships/image" Target="../media/image23.png"/><Relationship Id="rId4" Type="http://schemas.openxmlformats.org/officeDocument/2006/relationships/audio" Target="../media/media2.mp3"/><Relationship Id="rId9" Type="http://schemas.openxmlformats.org/officeDocument/2006/relationships/image" Target="../media/image18.gif"/><Relationship Id="rId14" Type="http://schemas.microsoft.com/office/2007/relationships/hdphoto" Target="../media/hdphoto9.wdp"/><Relationship Id="rId22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3.png"/><Relationship Id="rId3" Type="http://schemas.microsoft.com/office/2007/relationships/media" Target="../media/media2.mp3"/><Relationship Id="rId21" Type="http://schemas.openxmlformats.org/officeDocument/2006/relationships/image" Target="../media/image25.png"/><Relationship Id="rId7" Type="http://schemas.openxmlformats.org/officeDocument/2006/relationships/image" Target="../media/image4.jpeg"/><Relationship Id="rId12" Type="http://schemas.microsoft.com/office/2007/relationships/hdphoto" Target="../media/hdphoto12.wdp"/><Relationship Id="rId17" Type="http://schemas.openxmlformats.org/officeDocument/2006/relationships/slide" Target="slide7.xml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20" Type="http://schemas.openxmlformats.org/officeDocument/2006/relationships/slide" Target="slide17.xml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30.png"/><Relationship Id="rId24" Type="http://schemas.openxmlformats.org/officeDocument/2006/relationships/image" Target="../media/image14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3.png"/><Relationship Id="rId23" Type="http://schemas.openxmlformats.org/officeDocument/2006/relationships/image" Target="../media/image16.png"/><Relationship Id="rId10" Type="http://schemas.openxmlformats.org/officeDocument/2006/relationships/image" Target="../media/image19.png"/><Relationship Id="rId19" Type="http://schemas.openxmlformats.org/officeDocument/2006/relationships/image" Target="../media/image31.png"/><Relationship Id="rId4" Type="http://schemas.openxmlformats.org/officeDocument/2006/relationships/audio" Target="../media/media2.mp3"/><Relationship Id="rId9" Type="http://schemas.openxmlformats.org/officeDocument/2006/relationships/image" Target="../media/image18.gif"/><Relationship Id="rId14" Type="http://schemas.microsoft.com/office/2007/relationships/hdphoto" Target="../media/hdphoto9.wdp"/><Relationship Id="rId22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9.wdp"/><Relationship Id="rId18" Type="http://schemas.openxmlformats.org/officeDocument/2006/relationships/image" Target="../media/image23.png"/><Relationship Id="rId3" Type="http://schemas.microsoft.com/office/2007/relationships/media" Target="../media/media2.mp3"/><Relationship Id="rId21" Type="http://schemas.openxmlformats.org/officeDocument/2006/relationships/image" Target="../media/image16.png"/><Relationship Id="rId7" Type="http://schemas.openxmlformats.org/officeDocument/2006/relationships/image" Target="../media/image32.jpeg"/><Relationship Id="rId12" Type="http://schemas.openxmlformats.org/officeDocument/2006/relationships/image" Target="../media/image21.png"/><Relationship Id="rId17" Type="http://schemas.openxmlformats.org/officeDocument/2006/relationships/slide" Target="slide8.xml"/><Relationship Id="rId2" Type="http://schemas.openxmlformats.org/officeDocument/2006/relationships/audio" Target="../media/media1.mp3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33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image" Target="../media/image25.png"/><Relationship Id="rId4" Type="http://schemas.openxmlformats.org/officeDocument/2006/relationships/audio" Target="../media/media2.mp3"/><Relationship Id="rId9" Type="http://schemas.openxmlformats.org/officeDocument/2006/relationships/image" Target="../media/image18.gif"/><Relationship Id="rId14" Type="http://schemas.openxmlformats.org/officeDocument/2006/relationships/image" Target="../media/image13.png"/><Relationship Id="rId2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5-tap-1/1/680/51/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724100" y="64633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727107" y="2937620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 7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 19: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Làm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tròn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số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thập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phân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664143" y="1722921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2DE7F9-16D2-29B9-A512-C94499754D27}"/>
              </a:ext>
            </a:extLst>
          </p:cNvPr>
          <p:cNvSpPr/>
          <p:nvPr/>
        </p:nvSpPr>
        <p:spPr>
          <a:xfrm>
            <a:off x="1580147" y="1627972"/>
            <a:ext cx="10363200" cy="523064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Số?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63369B-6B49-D7D5-8A65-1A3026C00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5" y="2311355"/>
            <a:ext cx="10499582" cy="20225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4B8499-2444-EF76-5651-3691172DC532}"/>
              </a:ext>
            </a:extLst>
          </p:cNvPr>
          <p:cNvSpPr/>
          <p:nvPr/>
        </p:nvSpPr>
        <p:spPr>
          <a:xfrm>
            <a:off x="3325014" y="3765449"/>
            <a:ext cx="1665779" cy="425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105232-9788-84D4-A3D8-FB48751C4BB1}"/>
              </a:ext>
            </a:extLst>
          </p:cNvPr>
          <p:cNvSpPr/>
          <p:nvPr/>
        </p:nvSpPr>
        <p:spPr>
          <a:xfrm>
            <a:off x="6058689" y="3765449"/>
            <a:ext cx="1665779" cy="425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12,7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C57714-6652-0A74-C366-4E93EFB5C95D}"/>
              </a:ext>
            </a:extLst>
          </p:cNvPr>
          <p:cNvSpPr/>
          <p:nvPr/>
        </p:nvSpPr>
        <p:spPr>
          <a:xfrm>
            <a:off x="8916189" y="3765449"/>
            <a:ext cx="1665779" cy="425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12,65</a:t>
            </a:r>
          </a:p>
        </p:txBody>
      </p:sp>
    </p:spTree>
    <p:extLst>
      <p:ext uri="{BB962C8B-B14F-4D97-AF65-F5344CB8AC3E}">
        <p14:creationId xmlns:p14="http://schemas.microsoft.com/office/powerpoint/2010/main" val="36390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2DE7F9-16D2-29B9-A512-C94499754D27}"/>
              </a:ext>
            </a:extLst>
          </p:cNvPr>
          <p:cNvSpPr/>
          <p:nvPr/>
        </p:nvSpPr>
        <p:spPr>
          <a:xfrm>
            <a:off x="618121" y="1627972"/>
            <a:ext cx="11050003" cy="1070521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	</a:t>
            </a:r>
            <a:r>
              <a:rPr lang="vi-VN" sz="24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Một tờ giấy cân nặng khoảng 4,103g. Theo em, 10 tờ giấy như vậy cân nặng khoảng bao nhiêu gam? (làm tròn đến hàng đơn vị).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664143" y="1722921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C02570-6588-7A86-C985-D80802ABC1F8}"/>
              </a:ext>
            </a:extLst>
          </p:cNvPr>
          <p:cNvGrpSpPr/>
          <p:nvPr/>
        </p:nvGrpSpPr>
        <p:grpSpPr>
          <a:xfrm>
            <a:off x="638175" y="2834400"/>
            <a:ext cx="9287917" cy="1920481"/>
            <a:chOff x="638175" y="2834400"/>
            <a:chExt cx="9287917" cy="19204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5FF58F2-0A22-D696-EF18-04526C484342}"/>
                </a:ext>
              </a:extLst>
            </p:cNvPr>
            <p:cNvSpPr/>
            <p:nvPr/>
          </p:nvSpPr>
          <p:spPr>
            <a:xfrm>
              <a:off x="638175" y="3168937"/>
              <a:ext cx="8991600" cy="1585944"/>
            </a:xfrm>
            <a:prstGeom prst="rect">
              <a:avLst/>
            </a:prstGeom>
            <a:solidFill>
              <a:srgbClr val="FFEB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just">
                <a:lnSpc>
                  <a:spcPct val="15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tròn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cân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1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tờ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giấy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</a:t>
              </a: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à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ng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đơn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vị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VN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lnSpc>
                  <a:spcPct val="15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sz="2400" dirty="0" err="1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ính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cân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nặng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10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tờ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giấy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VN" sz="2400" dirty="0">
                <a:solidFill>
                  <a:srgbClr val="00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24">
              <a:extLst>
                <a:ext uri="{FF2B5EF4-FFF2-40B4-BE49-F238E27FC236}">
                  <a16:creationId xmlns:a16="http://schemas.microsoft.com/office/drawing/2014/main" id="{B5FD6008-3DA8-9B81-8DCB-92E6C1CD1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8876257" y="2834400"/>
              <a:ext cx="1049835" cy="916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957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2DE7F9-16D2-29B9-A512-C94499754D27}"/>
              </a:ext>
            </a:extLst>
          </p:cNvPr>
          <p:cNvSpPr/>
          <p:nvPr/>
        </p:nvSpPr>
        <p:spPr>
          <a:xfrm>
            <a:off x="618121" y="2151847"/>
            <a:ext cx="11050003" cy="523064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Bài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giải</a:t>
            </a:r>
            <a:endParaRPr lang="en-US" sz="2400" b="1" dirty="0"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664143" y="1722921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CC4EE30-A7E7-C12B-364A-E1F9065F7C95}"/>
                  </a:ext>
                </a:extLst>
              </p:cNvPr>
              <p:cNvSpPr/>
              <p:nvPr/>
            </p:nvSpPr>
            <p:spPr>
              <a:xfrm>
                <a:off x="523876" y="2674911"/>
                <a:ext cx="7226753" cy="2732515"/>
              </a:xfrm>
              <a:prstGeom prst="rect">
                <a:avLst/>
              </a:prstGeom>
            </p:spPr>
            <p:txBody>
              <a:bodyPr wrap="square" lIns="40612" tIns="20306" rIns="40612" bIns="20306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Ta có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,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một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tờ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giấy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cân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nặng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khoảng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4,103 g.</a:t>
                </a:r>
              </a:p>
              <a:p>
                <a:pPr algn="ctr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Làm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tròn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đến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hàng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đơn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vị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được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khoảng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4 g.</a:t>
                </a:r>
                <a:endParaRPr lang="vi-VN" sz="2400" dirty="0">
                  <a:latin typeface="UTM Avo" panose="02040603050506020204" pitchFamily="18" charset="0"/>
                  <a:cs typeface="Arial" panose="020B0604020202020204" pitchFamily="34" charset="0"/>
                  <a:sym typeface="Arial"/>
                </a:endParaRPr>
              </a:p>
              <a:p>
                <a:pPr algn="ctr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10 tờ giấy như vậy cân nặng: </a:t>
                </a:r>
              </a:p>
              <a:p>
                <a:pPr algn="ctr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 dirty="0"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4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vi-VN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10 </a:t>
                </a:r>
                <a14:m>
                  <m:oMath xmlns:m="http://schemas.openxmlformats.org/officeDocument/2006/math">
                    <m:r>
                      <a:rPr lang="vi-VN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4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0 </a:t>
                </a: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(g)</a:t>
                </a:r>
              </a:p>
              <a:p>
                <a:pPr algn="ctr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Vậy 10 tờ giấy như vậy cân nặng khoảng 4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0 </a:t>
                </a: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g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.</a:t>
                </a:r>
                <a:endParaRPr lang="vi-VN" sz="2400" dirty="0">
                  <a:latin typeface="UTM Avo" panose="0204060305050602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CC4EE30-A7E7-C12B-364A-E1F9065F7C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6" y="2674911"/>
                <a:ext cx="7226753" cy="2732515"/>
              </a:xfrm>
              <a:prstGeom prst="rect">
                <a:avLst/>
              </a:prstGeom>
              <a:blipFill>
                <a:blip r:embed="rId3"/>
                <a:stretch>
                  <a:fillRect l="-675" r="-591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85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F492F626-89B7-5ACC-3779-CC3D039F6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385" y="2745858"/>
            <a:ext cx="28409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2DE7F9-16D2-29B9-A512-C94499754D27}"/>
              </a:ext>
            </a:extLst>
          </p:cNvPr>
          <p:cNvSpPr/>
          <p:nvPr/>
        </p:nvSpPr>
        <p:spPr>
          <a:xfrm>
            <a:off x="618122" y="1627972"/>
            <a:ext cx="10764254" cy="1077061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</a:pP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24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Quan sát cân và cho biết mỗi bạn cân nặng khoảng bao nhiêu ki-lô-gam.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3C9515-CE84-F4DC-F283-AB6DF66F036A}"/>
              </a:ext>
            </a:extLst>
          </p:cNvPr>
          <p:cNvSpPr/>
          <p:nvPr/>
        </p:nvSpPr>
        <p:spPr>
          <a:xfrm>
            <a:off x="5689600" y="3467100"/>
            <a:ext cx="6502400" cy="33909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664143" y="1722921"/>
            <a:ext cx="688407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35401E-0E2D-D59D-86F2-D9E6E4D0EC33}"/>
              </a:ext>
            </a:extLst>
          </p:cNvPr>
          <p:cNvSpPr txBox="1"/>
          <p:nvPr/>
        </p:nvSpPr>
        <p:spPr>
          <a:xfrm>
            <a:off x="584610" y="2799909"/>
            <a:ext cx="6044790" cy="249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67"/>
              </a:spcAft>
            </a:pP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67"/>
              </a:spcAft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Mai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nặng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31 kg.</a:t>
            </a:r>
          </a:p>
          <a:p>
            <a:pPr>
              <a:lnSpc>
                <a:spcPct val="150000"/>
              </a:lnSpc>
              <a:spcAft>
                <a:spcPts val="667"/>
              </a:spcAft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Hùng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nặng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32 kg.</a:t>
            </a:r>
          </a:p>
          <a:p>
            <a:pPr>
              <a:lnSpc>
                <a:spcPct val="150000"/>
              </a:lnSpc>
              <a:spcAft>
                <a:spcPts val="667"/>
              </a:spcAft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Dũng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nặng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35 kg.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11243D-62C7-37B2-2248-311CBC6C8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31" y="2238286"/>
            <a:ext cx="4464143" cy="426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3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CA3599-848E-4345-6C04-71CDAF232FFE}"/>
              </a:ext>
            </a:extLst>
          </p:cNvPr>
          <p:cNvSpPr txBox="1"/>
          <p:nvPr/>
        </p:nvSpPr>
        <p:spPr>
          <a:xfrm>
            <a:off x="1258202" y="1877546"/>
            <a:ext cx="955066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lvl="0" algn="ctr">
              <a:buClr>
                <a:srgbClr val="000000"/>
              </a:buClr>
              <a:buSzPts val="2800"/>
              <a:defRPr sz="2800" b="1" kern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</a:defRPr>
            </a:lvl1pPr>
          </a:lstStyle>
          <a:p>
            <a:pPr>
              <a:lnSpc>
                <a:spcPct val="150000"/>
              </a:lnSpc>
            </a:pPr>
            <a:r>
              <a:rPr lang="vi-VN" i="0" dirty="0">
                <a:solidFill>
                  <a:srgbClr val="000000"/>
                </a:solidFill>
                <a:effectLst/>
              </a:rPr>
              <a:t>Qua bài học hôm nay, em biết thêm được điều gì?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5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A232A6EB-9AD1-E64F-BE84-923F32828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385" y="2745858"/>
            <a:ext cx="28409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E5AC406-5685-C902-4B0B-65736E58CC76}"/>
              </a:ext>
            </a:extLst>
          </p:cNvPr>
          <p:cNvGrpSpPr/>
          <p:nvPr/>
        </p:nvGrpSpPr>
        <p:grpSpPr>
          <a:xfrm>
            <a:off x="615615" y="2094296"/>
            <a:ext cx="3108961" cy="2342950"/>
            <a:chOff x="577515" y="2094296"/>
            <a:chExt cx="3108961" cy="23429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AD46801-86F2-FE65-5245-E16C6210D437}"/>
                </a:ext>
              </a:extLst>
            </p:cNvPr>
            <p:cNvSpPr/>
            <p:nvPr/>
          </p:nvSpPr>
          <p:spPr>
            <a:xfrm>
              <a:off x="577515" y="2435192"/>
              <a:ext cx="3108961" cy="20020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Ôn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kiến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thức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học</a:t>
              </a:r>
              <a:endParaRPr lang="en-US" sz="24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026" name="Picture 2" descr="Smiling ">
              <a:extLst>
                <a:ext uri="{FF2B5EF4-FFF2-40B4-BE49-F238E27FC236}">
                  <a16:creationId xmlns:a16="http://schemas.microsoft.com/office/drawing/2014/main" id="{2AF4BC4C-522E-61DC-C14E-CBB78EEF1A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215" y="2094296"/>
              <a:ext cx="667352" cy="66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C722025-6712-97FC-698F-6338E68A2E56}"/>
              </a:ext>
            </a:extLst>
          </p:cNvPr>
          <p:cNvGrpSpPr/>
          <p:nvPr/>
        </p:nvGrpSpPr>
        <p:grpSpPr>
          <a:xfrm>
            <a:off x="3868954" y="2094296"/>
            <a:ext cx="3108961" cy="2342950"/>
            <a:chOff x="3830854" y="2094296"/>
            <a:chExt cx="3108961" cy="234295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22F8B86-F9D5-AC6E-410B-1BD83F492524}"/>
                </a:ext>
              </a:extLst>
            </p:cNvPr>
            <p:cNvSpPr/>
            <p:nvPr/>
          </p:nvSpPr>
          <p:spPr>
            <a:xfrm>
              <a:off x="3830854" y="2435192"/>
              <a:ext cx="3108961" cy="20020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Hoàn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thành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bài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VBT</a:t>
              </a:r>
            </a:p>
          </p:txBody>
        </p:sp>
        <p:pic>
          <p:nvPicPr>
            <p:cNvPr id="5" name="Picture 2" descr="Smiling ">
              <a:extLst>
                <a:ext uri="{FF2B5EF4-FFF2-40B4-BE49-F238E27FC236}">
                  <a16:creationId xmlns:a16="http://schemas.microsoft.com/office/drawing/2014/main" id="{25162135-E582-8631-BFA0-5E3CE01529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802" y="2094296"/>
              <a:ext cx="667352" cy="66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D23AA66-99FA-A19F-1DDC-3CC2D3A5C443}"/>
              </a:ext>
            </a:extLst>
          </p:cNvPr>
          <p:cNvGrpSpPr/>
          <p:nvPr/>
        </p:nvGrpSpPr>
        <p:grpSpPr>
          <a:xfrm>
            <a:off x="7055318" y="2094296"/>
            <a:ext cx="4533499" cy="2342950"/>
            <a:chOff x="7055318" y="2094296"/>
            <a:chExt cx="4533499" cy="234295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3171EBC-D247-F6D4-AC63-1578E2BA5CBE}"/>
                </a:ext>
              </a:extLst>
            </p:cNvPr>
            <p:cNvSpPr/>
            <p:nvPr/>
          </p:nvSpPr>
          <p:spPr>
            <a:xfrm>
              <a:off x="7055318" y="2435192"/>
              <a:ext cx="4533499" cy="20020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vi-VN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Đọc và chuẩn bị trước</a:t>
              </a:r>
              <a:endParaRPr lang="en-US" sz="24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  <a:p>
              <a:pPr algn="ctr">
                <a:lnSpc>
                  <a:spcPct val="125000"/>
                </a:lnSpc>
              </a:pPr>
              <a:r>
                <a:rPr lang="vi-VN" sz="24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Bài 20: Ôn tập về các đơn vị đo diện tích đã học </a:t>
              </a:r>
            </a:p>
          </p:txBody>
        </p:sp>
        <p:pic>
          <p:nvPicPr>
            <p:cNvPr id="6" name="Picture 2" descr="Smiling ">
              <a:extLst>
                <a:ext uri="{FF2B5EF4-FFF2-40B4-BE49-F238E27FC236}">
                  <a16:creationId xmlns:a16="http://schemas.microsoft.com/office/drawing/2014/main" id="{34AC5703-8565-4B83-7D03-68692799B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7162" y="2094296"/>
              <a:ext cx="667352" cy="66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6239DC95-0E39-51A2-CC25-4A5F05007ABF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312F9DBA-AF38-3E6F-0832-79D403067210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Để kết nối cộng đồng giáo viên và nhận thêm nhiều tài liệu giảng dạy, </a:t>
            </a:r>
            <a:endParaRPr lang="vi-VN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mời quý thầy cô tham gia Group Facebook</a:t>
            </a:r>
            <a:endParaRPr lang="vi-VN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theo đường link:  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2D63CBA8-A188-A5C4-8660-C1A7E085DC9F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E57769F8-F552-C8DA-8E8A-DDC3EC6203E2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Hoc10 –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Đồng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hành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cùng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giáo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viên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tiểu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học</a:t>
            </a:r>
            <a:endParaRPr dirty="0"/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7EF84C48-1423-0E07-165D-E3FA4EEE6634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Hoặc </a:t>
            </a:r>
            <a:r>
              <a:rPr lang="en-US" sz="2000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truy</a:t>
            </a:r>
            <a:r>
              <a:rPr lang="en-US" sz="2000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cập</a:t>
            </a:r>
            <a:r>
              <a:rPr lang="en-US" sz="2000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qua QR code</a:t>
            </a:r>
            <a:endParaRPr dirty="0"/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48BDCDB7-7169-BE3D-D202-AFAF2BB1AA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90111135-4929-E613-5CA2-ABDE280953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98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95FDBA3E-1B07-A2DB-026A-9171EAEB3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385" y="2745858"/>
            <a:ext cx="28409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CHƠI TRỐN TÌM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987832-8421-9E83-2929-939F749F2FC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090" y="1"/>
            <a:ext cx="825910" cy="92095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0901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292541" y="406336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6849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58203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7191" y1="30807" x2="57978" y2="63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4190" flipH="1">
            <a:off x="9518185" y="3915833"/>
            <a:ext cx="2328111" cy="211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49" y="-53649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27" y="-751842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-751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849" y="-549514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1" descr="C:\Users\ADMIN\Desktop\Tai nguyen thiet ke tro choi\Bảng gỗ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912723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Explosion 1 45"/>
          <p:cNvSpPr/>
          <p:nvPr/>
        </p:nvSpPr>
        <p:spPr>
          <a:xfrm>
            <a:off x="5301497" y="4359281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93290" y="2442645"/>
            <a:ext cx="2769419" cy="70927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35,6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264309" y="2476377"/>
            <a:ext cx="2769419" cy="70927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35,0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136194" y="2476377"/>
            <a:ext cx="2769419" cy="70927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36,5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009626" y="2442645"/>
            <a:ext cx="2769419" cy="70927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D. 36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1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3" y="3327401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9127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04917B89-DE23-205A-C82C-901492040D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591733" y="4078817"/>
            <a:ext cx="812800" cy="812800"/>
          </a:xfrm>
          <a:prstGeom prst="rect">
            <a:avLst/>
          </a:prstGeom>
        </p:spPr>
      </p:pic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8A84B982-7DF9-C4DE-D2A4-1AE56E18F52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851467" y="4737100"/>
            <a:ext cx="812800" cy="812800"/>
          </a:xfrm>
          <a:prstGeom prst="rect">
            <a:avLst/>
          </a:prstGeom>
        </p:spPr>
      </p:pic>
      <p:pic>
        <p:nvPicPr>
          <p:cNvPr id="4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1C932820-7D50-E9DC-C25D-F895B1A447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2307397" y="5168261"/>
            <a:ext cx="812800" cy="812800"/>
          </a:xfrm>
          <a:prstGeom prst="rect">
            <a:avLst/>
          </a:prstGeom>
        </p:spPr>
      </p:pic>
      <p:pic>
        <p:nvPicPr>
          <p:cNvPr id="5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2B93E90A-9A8C-6347-FF0A-086B0BFD48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2267728" y="6682775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32442D-E536-B7E6-A93D-E373F8412A8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090" y="1"/>
            <a:ext cx="825910" cy="9209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10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id="{464EF005-14A3-BF85-16EF-9ABBE7E17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6" y="-1808483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DA4FBC-7F04-C04E-7FC4-BA0952A599EA}"/>
              </a:ext>
            </a:extLst>
          </p:cNvPr>
          <p:cNvSpPr txBox="1"/>
          <p:nvPr/>
        </p:nvSpPr>
        <p:spPr>
          <a:xfrm>
            <a:off x="3053128" y="821366"/>
            <a:ext cx="58928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 hỏi 1: 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Làm tròn số 35,6 đến hàng đơn vị ta được số:</a:t>
            </a:r>
          </a:p>
        </p:txBody>
      </p:sp>
    </p:spTree>
    <p:extLst>
      <p:ext uri="{BB962C8B-B14F-4D97-AF65-F5344CB8AC3E}">
        <p14:creationId xmlns:p14="http://schemas.microsoft.com/office/powerpoint/2010/main" val="60773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6" grpId="0" animBg="1"/>
      <p:bldP spid="46" grpId="1" animBg="1"/>
      <p:bldP spid="46" grpId="2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9728476" y="3974979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340875" y="4702316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768623" y="4677444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2218663" y="3854845"/>
            <a:ext cx="2076448" cy="28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5" y="-35115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75" y="-802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-657027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-454422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6" y="-1808483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062961" y="762372"/>
            <a:ext cx="58928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 defTabSz="1219170">
              <a:defRPr/>
            </a:pPr>
            <a:r>
              <a:rPr lang="vi-VN" sz="2800" b="1" dirty="0">
                <a:solidFill>
                  <a:schemeClr val="tx2"/>
                </a:solidFill>
                <a:latin typeface="UTM Avo" panose="02040603050506020204" pitchFamily="18" charset="0"/>
              </a:rPr>
              <a:t>Câu hỏi 2: </a:t>
            </a:r>
            <a:r>
              <a:rPr lang="vi-VN" sz="2800" dirty="0">
                <a:solidFill>
                  <a:schemeClr val="tx2"/>
                </a:solidFill>
                <a:latin typeface="UTM Avo" panose="02040603050506020204" pitchFamily="18" charset="0"/>
              </a:rPr>
              <a:t>Làm tròn số 15</a:t>
            </a:r>
            <a:r>
              <a:rPr lang="en-US" sz="2800" dirty="0">
                <a:solidFill>
                  <a:schemeClr val="tx2"/>
                </a:solidFill>
                <a:latin typeface="UTM Avo" panose="02040603050506020204" pitchFamily="18" charset="0"/>
              </a:rPr>
              <a:t>7</a:t>
            </a:r>
            <a:r>
              <a:rPr lang="vi-VN" sz="2800" dirty="0">
                <a:solidFill>
                  <a:schemeClr val="tx2"/>
                </a:solidFill>
                <a:latin typeface="UTM Avo" panose="02040603050506020204" pitchFamily="18" charset="0"/>
              </a:rPr>
              <a:t>,435 đến hàng </a:t>
            </a:r>
            <a:r>
              <a:rPr lang="en-US" sz="2800" dirty="0" err="1">
                <a:solidFill>
                  <a:schemeClr val="tx2"/>
                </a:solidFill>
                <a:latin typeface="UTM Avo" panose="02040603050506020204" pitchFamily="18" charset="0"/>
              </a:rPr>
              <a:t>đơn</a:t>
            </a:r>
            <a:r>
              <a:rPr lang="en-US" sz="2800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UTM Avo" panose="02040603050506020204" pitchFamily="18" charset="0"/>
              </a:rPr>
              <a:t>vị</a:t>
            </a:r>
            <a:r>
              <a:rPr lang="en-US" sz="2800" dirty="0">
                <a:solidFill>
                  <a:schemeClr val="tx2"/>
                </a:solidFill>
                <a:latin typeface="UTM Avo" panose="02040603050506020204" pitchFamily="18" charset="0"/>
              </a:rPr>
              <a:t> </a:t>
            </a:r>
            <a:r>
              <a:rPr lang="vi-VN" sz="2800" dirty="0">
                <a:solidFill>
                  <a:schemeClr val="tx2"/>
                </a:solidFill>
                <a:latin typeface="UTM Avo" panose="02040603050506020204" pitchFamily="18" charset="0"/>
              </a:rPr>
              <a:t>được số:</a:t>
            </a:r>
          </a:p>
        </p:txBody>
      </p:sp>
      <p:pic>
        <p:nvPicPr>
          <p:cNvPr id="32" name="Picture 11" descr="C:\Users\ADMIN\Desktop\Tai nguyen thiet ke tro choi\Bảng gỗ\Picture1 (2)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375" y="912723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3905087" y="4566017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82874" y="2384825"/>
            <a:ext cx="2768325" cy="673008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157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362632" y="2418557"/>
            <a:ext cx="2606643" cy="673008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157,45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265105" y="2418557"/>
            <a:ext cx="2768325" cy="673008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157,4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295854" y="2384825"/>
            <a:ext cx="2768325" cy="673008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D. 157,44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234" y="9127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7773" y="3239816"/>
            <a:ext cx="3072777" cy="44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B07CD3EC-84A8-8495-E2FC-645612AE73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1591733" y="4078817"/>
            <a:ext cx="812800" cy="812800"/>
          </a:xfrm>
          <a:prstGeom prst="rect">
            <a:avLst/>
          </a:prstGeom>
        </p:spPr>
      </p:pic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D5FDF05C-6431-3DA6-AA4B-14BD5328980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3851467" y="4737100"/>
            <a:ext cx="812800" cy="812800"/>
          </a:xfrm>
          <a:prstGeom prst="rect">
            <a:avLst/>
          </a:prstGeom>
        </p:spPr>
      </p:pic>
      <p:pic>
        <p:nvPicPr>
          <p:cNvPr id="4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30128296-B23B-1F6B-FB91-2D89C843EA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2307397" y="5168261"/>
            <a:ext cx="812800" cy="812800"/>
          </a:xfrm>
          <a:prstGeom prst="rect">
            <a:avLst/>
          </a:prstGeom>
        </p:spPr>
      </p:pic>
      <p:pic>
        <p:nvPicPr>
          <p:cNvPr id="5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58D39E47-CDFC-8B5D-49BD-70202D665D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-2267728" y="6682775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25E79F-70F8-A2FB-C69E-16EE765C8BD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090" y="1"/>
            <a:ext cx="825910" cy="92095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2370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3" grpId="0" animBg="1"/>
      <p:bldP spid="33" grpId="1" animBg="1"/>
      <p:bldP spid="33" grpId="2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1" descr="C:\Users\ADMIN\Desktop\Tai nguyen thiet ke tro choi\Bảng gỗ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912723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22749" y="1991437"/>
            <a:ext cx="2594078" cy="76159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ts val="3200"/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A. 1 345,74 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244645" y="1995672"/>
            <a:ext cx="2802194" cy="76159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ts val="3200"/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B. 1 345,75 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118167" y="1995672"/>
            <a:ext cx="2760363" cy="76159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1 345,8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006350" y="1961940"/>
            <a:ext cx="2753032" cy="76159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D. 1 346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9127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70615020-AD0E-ACA6-0C48-5CA211D832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1591733" y="4078817"/>
            <a:ext cx="812800" cy="812800"/>
          </a:xfrm>
          <a:prstGeom prst="rect">
            <a:avLst/>
          </a:prstGeom>
        </p:spPr>
      </p:pic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5C99A304-9BD5-B4E6-E7C3-7DEFE3C8691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3851467" y="4737100"/>
            <a:ext cx="812800" cy="812800"/>
          </a:xfrm>
          <a:prstGeom prst="rect">
            <a:avLst/>
          </a:prstGeom>
        </p:spPr>
      </p:pic>
      <p:pic>
        <p:nvPicPr>
          <p:cNvPr id="4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FBCF512B-F866-5605-0D3A-BF1F211C0B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2307397" y="5168261"/>
            <a:ext cx="812800" cy="812800"/>
          </a:xfrm>
          <a:prstGeom prst="rect">
            <a:avLst/>
          </a:prstGeom>
        </p:spPr>
      </p:pic>
      <p:pic>
        <p:nvPicPr>
          <p:cNvPr id="5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2050886C-0080-FCBA-5D3C-8E795532C0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2267728" y="6682775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40A969-E7B5-D0BD-199D-1AEBB8E238B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090" y="1"/>
            <a:ext cx="825910" cy="9209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10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id="{FCB9AD5B-3CE9-C805-DF4C-E5AE2BD41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6" y="-1808482"/>
            <a:ext cx="7921939" cy="365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0024B7-87EC-375C-6B17-38B9FBAF055A}"/>
              </a:ext>
            </a:extLst>
          </p:cNvPr>
          <p:cNvSpPr txBox="1"/>
          <p:nvPr/>
        </p:nvSpPr>
        <p:spPr>
          <a:xfrm>
            <a:off x="3023631" y="536230"/>
            <a:ext cx="58928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 hỏi 3: 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Làm tròn số 1 345,754 đến hàng phần trăm được số:</a:t>
            </a:r>
          </a:p>
        </p:txBody>
      </p:sp>
    </p:spTree>
    <p:extLst>
      <p:ext uri="{BB962C8B-B14F-4D97-AF65-F5344CB8AC3E}">
        <p14:creationId xmlns:p14="http://schemas.microsoft.com/office/powerpoint/2010/main" val="23221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8" grpId="0" animBg="1"/>
      <p:bldP spid="48" grpId="1" animBg="1"/>
      <p:bldP spid="48" grpId="2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Bach tuyet\51832wid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944"/>
            <a:ext cx="12192000" cy="702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5123743" y="386060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027353" y="4075373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844061" y="4583628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Bach tuyet\happy-dwarf-png-disney-art-106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539">
            <a:off x="7342692" y="3684997"/>
            <a:ext cx="1317165" cy="222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590694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-751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00" y="-10312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7" y="3525941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 descr="C:\Users\ADMIN\Desktop\Tai nguyen thiet ke tro choi\Bảng gỗ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088" y="912723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xplosion 1 31"/>
          <p:cNvSpPr/>
          <p:nvPr/>
        </p:nvSpPr>
        <p:spPr>
          <a:xfrm>
            <a:off x="3160348" y="41281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75225" y="2197255"/>
            <a:ext cx="2438400" cy="75802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61,9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380773" y="2230987"/>
            <a:ext cx="2438400" cy="75802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60,9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164167" y="2230987"/>
            <a:ext cx="2438400" cy="75802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61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958941" y="2197255"/>
            <a:ext cx="2438400" cy="75802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D. 60</a:t>
            </a:r>
            <a:endParaRPr lang="vi-VN" sz="2800" noProof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9127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1F9662C5-19E2-57F1-A462-479CD2520A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591733" y="4078817"/>
            <a:ext cx="812800" cy="812800"/>
          </a:xfrm>
          <a:prstGeom prst="rect">
            <a:avLst/>
          </a:prstGeom>
        </p:spPr>
      </p:pic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736E44D3-F3F8-3EC9-BF12-E77608E0431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851467" y="4737100"/>
            <a:ext cx="812800" cy="812800"/>
          </a:xfrm>
          <a:prstGeom prst="rect">
            <a:avLst/>
          </a:prstGeom>
        </p:spPr>
      </p:pic>
      <p:pic>
        <p:nvPicPr>
          <p:cNvPr id="4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8CEE230A-3DDE-ECB7-5C66-48966C7199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2307397" y="5168261"/>
            <a:ext cx="812800" cy="812800"/>
          </a:xfrm>
          <a:prstGeom prst="rect">
            <a:avLst/>
          </a:prstGeom>
        </p:spPr>
      </p:pic>
      <p:pic>
        <p:nvPicPr>
          <p:cNvPr id="5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42198ABF-A3F9-36C8-9FA0-659AFE71B3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2267728" y="6682775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E94493-1A02-CE1D-3AE2-877FD4A5176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090" y="1"/>
            <a:ext cx="825910" cy="9209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10" descr="C:\Users\ADMIN\Desktop\Tai nguyen thiet ke tro choi\Bảng gỗ\wooden-blank-sign-clipart-1.jpg">
            <a:extLst>
              <a:ext uri="{FF2B5EF4-FFF2-40B4-BE49-F238E27FC236}">
                <a16:creationId xmlns:a16="http://schemas.microsoft.com/office/drawing/2014/main" id="{D9D91C78-BBD3-1310-14EA-3D9A68EA7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6" y="-1965799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25FE50-65A5-81E7-7027-B98DBDD73F59}"/>
              </a:ext>
            </a:extLst>
          </p:cNvPr>
          <p:cNvSpPr txBox="1"/>
          <p:nvPr/>
        </p:nvSpPr>
        <p:spPr>
          <a:xfrm>
            <a:off x="3121954" y="683714"/>
            <a:ext cx="58928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 hỏi 4: 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Làm tròn số 60,996 đến hàng đơn vị ta được:</a:t>
            </a:r>
          </a:p>
        </p:txBody>
      </p:sp>
    </p:spTree>
    <p:extLst>
      <p:ext uri="{BB962C8B-B14F-4D97-AF65-F5344CB8AC3E}">
        <p14:creationId xmlns:p14="http://schemas.microsoft.com/office/powerpoint/2010/main" val="365058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2" grpId="0" animBg="1"/>
      <p:bldP spid="32" grpId="1" animBg="1"/>
      <p:bldP spid="32" grpId="2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91DA46A6-E172-F396-3AFC-539A76BE7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385" y="2745858"/>
            <a:ext cx="28409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824DC2-84BD-4C52-64C3-394C7230AE4C}"/>
              </a:ext>
            </a:extLst>
          </p:cNvPr>
          <p:cNvSpPr/>
          <p:nvPr/>
        </p:nvSpPr>
        <p:spPr>
          <a:xfrm>
            <a:off x="5689600" y="3467100"/>
            <a:ext cx="6502400" cy="3390900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664143" y="1722921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dk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2DE7F9-16D2-29B9-A512-C94499754D27}"/>
              </a:ext>
            </a:extLst>
          </p:cNvPr>
          <p:cNvSpPr/>
          <p:nvPr/>
        </p:nvSpPr>
        <p:spPr>
          <a:xfrm>
            <a:off x="1580147" y="1627972"/>
            <a:ext cx="10363200" cy="536401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Làm tròn các số sau đến hàng phần trăm: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BAC81A-E8A0-317B-8999-37BD30B7AC63}"/>
              </a:ext>
            </a:extLst>
          </p:cNvPr>
          <p:cNvSpPr/>
          <p:nvPr/>
        </p:nvSpPr>
        <p:spPr>
          <a:xfrm>
            <a:off x="656122" y="2212173"/>
            <a:ext cx="10363200" cy="536401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pt-BR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a) 2,673             		b) 13,427           		c) 265,865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061F14-F18B-EFD1-75B4-56BBA5CE3402}"/>
              </a:ext>
            </a:extLst>
          </p:cNvPr>
          <p:cNvSpPr/>
          <p:nvPr/>
        </p:nvSpPr>
        <p:spPr>
          <a:xfrm>
            <a:off x="1589672" y="3094822"/>
            <a:ext cx="8440153" cy="425729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algn="ctr"/>
            <a:r>
              <a:rPr lang="en-VN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Bài giải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FCA81E-00DF-4B99-491E-FA6C494386C8}"/>
              </a:ext>
            </a:extLst>
          </p:cNvPr>
          <p:cNvSpPr/>
          <p:nvPr/>
        </p:nvSpPr>
        <p:spPr>
          <a:xfrm>
            <a:off x="646597" y="3612348"/>
            <a:ext cx="10363200" cy="1690563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a) 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Khi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làm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tròn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2,673 đến hàng phần trăm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, ta</a:t>
            </a:r>
            <a:r>
              <a:rPr lang="vi-VN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được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vi-VN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2,67.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b) 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Khi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làm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tròn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13,427 đến hàng phần trăm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, ta</a:t>
            </a:r>
            <a:r>
              <a:rPr lang="vi-VN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được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vi-VN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13,43.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c) 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Khi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làm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tròn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265,865 đến hàng phần trăm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, ta</a:t>
            </a:r>
            <a:r>
              <a:rPr lang="vi-VN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được</a:t>
            </a:r>
            <a:r>
              <a:rPr lang="en-US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dirty="0" err="1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vi-VN" sz="2500" dirty="0"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265,87.</a:t>
            </a:r>
          </a:p>
        </p:txBody>
      </p: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95</TotalTime>
  <Words>474</Words>
  <Application>Microsoft Office PowerPoint</Application>
  <PresentationFormat>Widescreen</PresentationFormat>
  <Paragraphs>69</Paragraphs>
  <Slides>19</Slides>
  <Notes>2</Notes>
  <HiddenSlides>0</HiddenSlides>
  <MMClips>16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Times New Roman</vt:lpstr>
      <vt:lpstr>UTM Avo</vt:lpstr>
      <vt:lpstr>Cambria Math</vt:lpstr>
      <vt:lpstr>Calibri Light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</cp:revision>
  <dcterms:created xsi:type="dcterms:W3CDTF">2023-10-24T04:45:10Z</dcterms:created>
  <dcterms:modified xsi:type="dcterms:W3CDTF">2024-10-23T01:15:37Z</dcterms:modified>
</cp:coreProperties>
</file>