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77" r:id="rId3"/>
    <p:sldId id="282" r:id="rId4"/>
    <p:sldId id="285" r:id="rId5"/>
    <p:sldId id="286" r:id="rId6"/>
    <p:sldId id="290" r:id="rId7"/>
    <p:sldId id="291" r:id="rId8"/>
    <p:sldId id="256" r:id="rId9"/>
    <p:sldId id="264" r:id="rId10"/>
    <p:sldId id="270" r:id="rId11"/>
    <p:sldId id="288" r:id="rId12"/>
    <p:sldId id="289" r:id="rId13"/>
    <p:sldId id="278" r:id="rId14"/>
    <p:sldId id="279" r:id="rId15"/>
    <p:sldId id="280" r:id="rId16"/>
    <p:sldId id="281" r:id="rId17"/>
    <p:sldId id="287"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740" autoAdjust="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45FF0-7E21-491E-BB6F-41D9F58AB1DB}"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6D65C-48BD-4E4E-97FE-182A25975B8F}" type="slidenum">
              <a:rPr lang="en-US" smtClean="0"/>
              <a:t>‹#›</a:t>
            </a:fld>
            <a:endParaRPr lang="en-US"/>
          </a:p>
        </p:txBody>
      </p:sp>
    </p:spTree>
    <p:extLst>
      <p:ext uri="{BB962C8B-B14F-4D97-AF65-F5344CB8AC3E}">
        <p14:creationId xmlns:p14="http://schemas.microsoft.com/office/powerpoint/2010/main" val="330614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63249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biết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nào</a:t>
            </a:r>
            <a:r>
              <a:rPr lang="en-US" sz="1200" kern="1200" dirty="0" smtClean="0">
                <a:solidFill>
                  <a:schemeClr val="tx1"/>
                </a:solidFill>
                <a:effectLst/>
                <a:latin typeface="+mn-lt"/>
                <a:ea typeface="+mn-ea"/>
                <a:cs typeface="+mn-cs"/>
              </a:rPr>
              <a:t>? </a:t>
            </a:r>
            <a:r>
              <a:rPr lang="en-US" sz="1200" kern="1200" dirty="0" smtClean="0">
                <a:solidFill>
                  <a:srgbClr val="FF0000"/>
                </a:solidFill>
                <a:effectLst/>
                <a:latin typeface="+mn-lt"/>
                <a:ea typeface="+mn-ea"/>
                <a:cs typeface="+mn-cs"/>
              </a:rPr>
              <a:t>-  Ta </a:t>
            </a:r>
            <a:r>
              <a:rPr lang="en-US" sz="1200" kern="1200" dirty="0" err="1" smtClean="0">
                <a:solidFill>
                  <a:srgbClr val="FF0000"/>
                </a:solidFill>
                <a:effectLst/>
                <a:latin typeface="+mn-lt"/>
                <a:ea typeface="+mn-ea"/>
                <a:cs typeface="+mn-cs"/>
              </a:rPr>
              <a:t>lấy</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độ</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dài</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trên</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bản</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đồ</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nhân</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với</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mẫu</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của</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tỉ</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lệ</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bản</a:t>
            </a:r>
            <a:r>
              <a:rPr lang="en-US" sz="1200" kern="1200" dirty="0" smtClean="0">
                <a:solidFill>
                  <a:srgbClr val="FF0000"/>
                </a:solidFill>
                <a:effectLst/>
                <a:latin typeface="+mn-lt"/>
                <a:ea typeface="+mn-ea"/>
                <a:cs typeface="+mn-cs"/>
              </a:rPr>
              <a:t> </a:t>
            </a:r>
            <a:r>
              <a:rPr lang="en-US" sz="1200" kern="1200" dirty="0" err="1" smtClean="0">
                <a:solidFill>
                  <a:srgbClr val="FF0000"/>
                </a:solidFill>
                <a:effectLst/>
                <a:latin typeface="+mn-lt"/>
                <a:ea typeface="+mn-ea"/>
                <a:cs typeface="+mn-cs"/>
              </a:rPr>
              <a:t>đồ</a:t>
            </a:r>
            <a:r>
              <a:rPr lang="en-US" sz="1200" kern="1200" dirty="0" smtClean="0">
                <a:solidFill>
                  <a:srgbClr val="FF0000"/>
                </a:solidFill>
                <a:effectLst/>
                <a:latin typeface="+mn-lt"/>
                <a:ea typeface="+mn-ea"/>
                <a:cs typeface="+mn-cs"/>
              </a:rPr>
              <a:t>.</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rgbClr val="FF0000"/>
              </a:solidFill>
              <a:effectLst/>
              <a:latin typeface="+mn-lt"/>
              <a:ea typeface="+mn-ea"/>
              <a:cs typeface="+mn-cs"/>
            </a:endParaRPr>
          </a:p>
          <a:p>
            <a:pPr eaLnBrk="1" hangingPunct="1">
              <a:spcBef>
                <a:spcPct val="0"/>
              </a:spcBef>
            </a:pPr>
            <a:endParaRPr lang="zh-CN" altLang="en-US" dirty="0">
              <a:solidFill>
                <a:srgbClr val="FF0000"/>
              </a:solidFill>
            </a:endParaRPr>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22163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zh-CN" dirty="0" smtClean="0"/>
              <a:t>Ở</a:t>
            </a:r>
            <a:r>
              <a:rPr lang="en-US" altLang="zh-CN" baseline="0" dirty="0" smtClean="0"/>
              <a:t> BT </a:t>
            </a:r>
            <a:r>
              <a:rPr lang="en-US" altLang="zh-CN" baseline="0" dirty="0" err="1" smtClean="0"/>
              <a:t>số</a:t>
            </a:r>
            <a:r>
              <a:rPr lang="en-US" altLang="zh-CN" baseline="0" dirty="0" smtClean="0"/>
              <a:t> 1 </a:t>
            </a:r>
            <a:r>
              <a:rPr lang="en-US" altLang="zh-CN" baseline="0" dirty="0" err="1" smtClean="0"/>
              <a:t>từ</a:t>
            </a:r>
            <a:r>
              <a:rPr lang="en-US" altLang="zh-CN" baseline="0" dirty="0" smtClean="0"/>
              <a:t> </a:t>
            </a:r>
            <a:r>
              <a:rPr lang="en-US" altLang="zh-CN" baseline="0" dirty="0" err="1" smtClean="0"/>
              <a:t>độ</a:t>
            </a:r>
            <a:r>
              <a:rPr lang="en-US" altLang="zh-CN" baseline="0" dirty="0" smtClean="0"/>
              <a:t> </a:t>
            </a:r>
            <a:r>
              <a:rPr lang="en-US" altLang="zh-CN" baseline="0" dirty="0" err="1" smtClean="0"/>
              <a:t>dài</a:t>
            </a:r>
            <a:r>
              <a:rPr lang="en-US" altLang="zh-CN" baseline="0" dirty="0" smtClean="0"/>
              <a:t> </a:t>
            </a:r>
            <a:r>
              <a:rPr lang="en-US" altLang="zh-CN" baseline="0" dirty="0" err="1" smtClean="0"/>
              <a:t>đo</a:t>
            </a:r>
            <a:r>
              <a:rPr lang="en-US" altLang="zh-CN" baseline="0" dirty="0" smtClean="0"/>
              <a:t> </a:t>
            </a:r>
            <a:r>
              <a:rPr lang="en-US" altLang="zh-CN" baseline="0" dirty="0" err="1" smtClean="0"/>
              <a:t>trên</a:t>
            </a:r>
            <a:r>
              <a:rPr lang="en-US" altLang="zh-CN" baseline="0" dirty="0" smtClean="0"/>
              <a:t> </a:t>
            </a:r>
            <a:r>
              <a:rPr lang="en-US" altLang="zh-CN" baseline="0" dirty="0" err="1" smtClean="0"/>
              <a:t>bản</a:t>
            </a:r>
            <a:r>
              <a:rPr lang="en-US" altLang="zh-CN" baseline="0" dirty="0" smtClean="0"/>
              <a:t> </a:t>
            </a:r>
            <a:r>
              <a:rPr lang="en-US" altLang="zh-CN" baseline="0" dirty="0" err="1" smtClean="0"/>
              <a:t>đồ</a:t>
            </a:r>
            <a:r>
              <a:rPr lang="en-US" altLang="zh-CN" baseline="0" dirty="0" smtClean="0"/>
              <a:t> </a:t>
            </a:r>
            <a:r>
              <a:rPr lang="en-US" altLang="zh-CN" baseline="0" dirty="0" err="1" smtClean="0"/>
              <a:t>chúng</a:t>
            </a:r>
            <a:r>
              <a:rPr lang="en-US" altLang="zh-CN" baseline="0" dirty="0" smtClean="0"/>
              <a:t> ta </a:t>
            </a:r>
            <a:r>
              <a:rPr lang="en-US" altLang="zh-CN" baseline="0" dirty="0" err="1" smtClean="0"/>
              <a:t>tính</a:t>
            </a:r>
            <a:r>
              <a:rPr lang="en-US" altLang="zh-CN" baseline="0" dirty="0" smtClean="0"/>
              <a:t> </a:t>
            </a:r>
            <a:r>
              <a:rPr lang="en-US" altLang="zh-CN" baseline="0" dirty="0" err="1" smtClean="0"/>
              <a:t>được</a:t>
            </a:r>
            <a:r>
              <a:rPr lang="en-US" altLang="zh-CN" baseline="0" dirty="0" smtClean="0"/>
              <a:t> </a:t>
            </a:r>
            <a:r>
              <a:rPr lang="en-US" altLang="zh-CN" baseline="0" dirty="0" err="1" smtClean="0"/>
              <a:t>độ</a:t>
            </a:r>
            <a:r>
              <a:rPr lang="en-US" altLang="zh-CN" baseline="0" dirty="0" smtClean="0"/>
              <a:t> </a:t>
            </a:r>
            <a:r>
              <a:rPr lang="en-US" altLang="zh-CN" baseline="0" dirty="0" err="1" smtClean="0"/>
              <a:t>dài</a:t>
            </a:r>
            <a:r>
              <a:rPr lang="en-US" altLang="zh-CN" baseline="0" dirty="0" smtClean="0"/>
              <a:t> </a:t>
            </a:r>
            <a:r>
              <a:rPr lang="en-US" altLang="zh-CN" baseline="0" dirty="0" err="1" smtClean="0"/>
              <a:t>trong</a:t>
            </a:r>
            <a:r>
              <a:rPr lang="en-US" altLang="zh-CN" baseline="0" dirty="0" smtClean="0"/>
              <a:t> </a:t>
            </a:r>
            <a:r>
              <a:rPr lang="en-US" altLang="zh-CN" baseline="0" dirty="0" err="1" smtClean="0"/>
              <a:t>thực</a:t>
            </a:r>
            <a:r>
              <a:rPr lang="en-US" altLang="zh-CN" baseline="0" dirty="0" smtClean="0"/>
              <a:t> </a:t>
            </a:r>
            <a:r>
              <a:rPr lang="en-US" altLang="zh-CN" baseline="0" dirty="0" err="1" smtClean="0"/>
              <a:t>tê</a:t>
            </a:r>
            <a:r>
              <a:rPr lang="en-US" altLang="zh-CN" baseline="0" dirty="0" smtClean="0"/>
              <a:t> </a:t>
            </a:r>
            <a:r>
              <a:rPr lang="en-US" altLang="zh-CN" baseline="0" dirty="0" err="1" smtClean="0"/>
              <a:t>của</a:t>
            </a:r>
            <a:r>
              <a:rPr lang="en-US" altLang="zh-CN" baseline="0" dirty="0" smtClean="0"/>
              <a:t> </a:t>
            </a:r>
            <a:r>
              <a:rPr lang="en-US" altLang="zh-CN" baseline="0" dirty="0" err="1" smtClean="0"/>
              <a:t>quãng</a:t>
            </a:r>
            <a:r>
              <a:rPr lang="en-US" altLang="zh-CN" baseline="0" dirty="0" smtClean="0"/>
              <a:t> </a:t>
            </a:r>
            <a:r>
              <a:rPr lang="en-US" altLang="zh-CN" baseline="0" dirty="0" err="1" smtClean="0"/>
              <a:t>đường</a:t>
            </a:r>
            <a:r>
              <a:rPr lang="en-US" altLang="zh-CN" baseline="0" dirty="0" smtClean="0"/>
              <a:t> </a:t>
            </a:r>
            <a:r>
              <a:rPr lang="en-US" altLang="zh-CN" baseline="0" dirty="0" err="1" smtClean="0"/>
              <a:t>sắt</a:t>
            </a:r>
            <a:r>
              <a:rPr lang="en-US" altLang="zh-CN" baseline="0" dirty="0" smtClean="0"/>
              <a:t> </a:t>
            </a:r>
            <a:r>
              <a:rPr lang="en-US" altLang="zh-CN" baseline="0" dirty="0" err="1" smtClean="0"/>
              <a:t>từ</a:t>
            </a:r>
            <a:r>
              <a:rPr lang="en-US" altLang="zh-CN" baseline="0" dirty="0" smtClean="0"/>
              <a:t> </a:t>
            </a:r>
            <a:r>
              <a:rPr lang="en-US" altLang="zh-CN" baseline="0" dirty="0" err="1" smtClean="0"/>
              <a:t>Đà</a:t>
            </a:r>
            <a:r>
              <a:rPr lang="en-US" altLang="zh-CN" baseline="0" dirty="0" smtClean="0"/>
              <a:t> </a:t>
            </a:r>
            <a:r>
              <a:rPr lang="en-US" altLang="zh-CN" baseline="0" dirty="0" err="1" smtClean="0"/>
              <a:t>Nẵng-Nha</a:t>
            </a:r>
            <a:r>
              <a:rPr lang="en-US" altLang="zh-CN" baseline="0" dirty="0" smtClean="0"/>
              <a:t> </a:t>
            </a:r>
            <a:r>
              <a:rPr lang="en-US" altLang="zh-CN" baseline="0" dirty="0" err="1" smtClean="0"/>
              <a:t>Trang</a:t>
            </a:r>
            <a:r>
              <a:rPr lang="en-US" altLang="zh-CN" baseline="0" dirty="0" smtClean="0"/>
              <a:t>. </a:t>
            </a:r>
            <a:r>
              <a:rPr lang="en-US" altLang="zh-CN" baseline="0" dirty="0" err="1" smtClean="0"/>
              <a:t>Vậy</a:t>
            </a:r>
            <a:r>
              <a:rPr lang="en-US" altLang="zh-CN" baseline="0" dirty="0" smtClean="0"/>
              <a:t> </a:t>
            </a:r>
            <a:r>
              <a:rPr lang="en-US" altLang="zh-CN" baseline="0" dirty="0" err="1" smtClean="0"/>
              <a:t>ngược</a:t>
            </a:r>
            <a:r>
              <a:rPr lang="en-US" altLang="zh-CN" baseline="0" dirty="0" smtClean="0"/>
              <a:t> </a:t>
            </a:r>
            <a:r>
              <a:rPr lang="en-US" altLang="zh-CN" baseline="0" dirty="0" err="1" smtClean="0"/>
              <a:t>lại</a:t>
            </a:r>
            <a:r>
              <a:rPr lang="en-US" altLang="zh-CN" baseline="0" dirty="0" smtClean="0"/>
              <a:t> </a:t>
            </a:r>
            <a:r>
              <a:rPr lang="en-US" altLang="zh-CN" baseline="0" dirty="0" err="1" smtClean="0"/>
              <a:t>nếu</a:t>
            </a:r>
            <a:r>
              <a:rPr lang="en-US" altLang="zh-CN" baseline="0" dirty="0" smtClean="0"/>
              <a:t> </a:t>
            </a:r>
            <a:r>
              <a:rPr lang="en-US" altLang="zh-CN" baseline="0" dirty="0" err="1" smtClean="0"/>
              <a:t>biết</a:t>
            </a:r>
            <a:r>
              <a:rPr lang="en-US" altLang="zh-CN" baseline="0" dirty="0" smtClean="0"/>
              <a:t> </a:t>
            </a:r>
            <a:r>
              <a:rPr lang="en-US" altLang="zh-CN" baseline="0" dirty="0" err="1" smtClean="0"/>
              <a:t>độ</a:t>
            </a:r>
            <a:r>
              <a:rPr lang="en-US" altLang="zh-CN" baseline="0" dirty="0" smtClean="0"/>
              <a:t> </a:t>
            </a:r>
            <a:r>
              <a:rPr lang="en-US" altLang="zh-CN" baseline="0" dirty="0" err="1" smtClean="0"/>
              <a:t>dài</a:t>
            </a:r>
            <a:r>
              <a:rPr lang="en-US" altLang="zh-CN" baseline="0" dirty="0" smtClean="0"/>
              <a:t> </a:t>
            </a:r>
            <a:r>
              <a:rPr lang="en-US" altLang="zh-CN" baseline="0" dirty="0" err="1" smtClean="0"/>
              <a:t>trong</a:t>
            </a:r>
            <a:r>
              <a:rPr lang="en-US" altLang="zh-CN" baseline="0" dirty="0" smtClean="0"/>
              <a:t> </a:t>
            </a:r>
            <a:r>
              <a:rPr lang="en-US" altLang="zh-CN" baseline="0" dirty="0" err="1" smtClean="0"/>
              <a:t>thực</a:t>
            </a:r>
            <a:r>
              <a:rPr lang="en-US" altLang="zh-CN" baseline="0" dirty="0" smtClean="0"/>
              <a:t> </a:t>
            </a:r>
            <a:r>
              <a:rPr lang="en-US" altLang="zh-CN" baseline="0" dirty="0" err="1" smtClean="0"/>
              <a:t>tế</a:t>
            </a:r>
            <a:r>
              <a:rPr lang="en-US" altLang="zh-CN" baseline="0" dirty="0" smtClean="0"/>
              <a:t> </a:t>
            </a:r>
            <a:r>
              <a:rPr lang="en-US" altLang="zh-CN" baseline="0" dirty="0" err="1" smtClean="0"/>
              <a:t>có</a:t>
            </a:r>
            <a:r>
              <a:rPr lang="en-US" altLang="zh-CN" baseline="0" dirty="0" smtClean="0"/>
              <a:t> </a:t>
            </a:r>
            <a:r>
              <a:rPr lang="en-US" altLang="zh-CN" baseline="0" dirty="0" err="1" smtClean="0"/>
              <a:t>tính</a:t>
            </a:r>
            <a:r>
              <a:rPr lang="en-US" altLang="zh-CN" baseline="0" dirty="0" smtClean="0"/>
              <a:t> </a:t>
            </a:r>
            <a:r>
              <a:rPr lang="en-US" altLang="zh-CN" baseline="0" dirty="0" err="1" smtClean="0"/>
              <a:t>được</a:t>
            </a:r>
            <a:r>
              <a:rPr lang="en-US" altLang="zh-CN" baseline="0" dirty="0" smtClean="0"/>
              <a:t> </a:t>
            </a:r>
            <a:r>
              <a:rPr lang="en-US" altLang="zh-CN" baseline="0" dirty="0" err="1" smtClean="0"/>
              <a:t>độ</a:t>
            </a:r>
            <a:r>
              <a:rPr lang="en-US" altLang="zh-CN" baseline="0" dirty="0" smtClean="0"/>
              <a:t> </a:t>
            </a:r>
            <a:r>
              <a:rPr lang="en-US" altLang="zh-CN" baseline="0" dirty="0" err="1" smtClean="0"/>
              <a:t>dài</a:t>
            </a:r>
            <a:r>
              <a:rPr lang="en-US" altLang="zh-CN" baseline="0" dirty="0" smtClean="0"/>
              <a:t> </a:t>
            </a:r>
            <a:r>
              <a:rPr lang="en-US" altLang="zh-CN" baseline="0" dirty="0" err="1" smtClean="0"/>
              <a:t>trên</a:t>
            </a:r>
            <a:r>
              <a:rPr lang="en-US" altLang="zh-CN" baseline="0" dirty="0" smtClean="0"/>
              <a:t> </a:t>
            </a:r>
            <a:r>
              <a:rPr lang="en-US" altLang="zh-CN" baseline="0" dirty="0" err="1" smtClean="0"/>
              <a:t>bản</a:t>
            </a:r>
            <a:r>
              <a:rPr lang="en-US" altLang="zh-CN" baseline="0" dirty="0" smtClean="0"/>
              <a:t> </a:t>
            </a:r>
            <a:r>
              <a:rPr lang="en-US" altLang="zh-CN" baseline="0" dirty="0" err="1" smtClean="0"/>
              <a:t>đồ</a:t>
            </a:r>
            <a:r>
              <a:rPr lang="en-US" altLang="zh-CN" baseline="0" dirty="0" smtClean="0"/>
              <a:t> </a:t>
            </a:r>
            <a:r>
              <a:rPr lang="en-US" altLang="zh-CN" baseline="0" dirty="0" err="1" smtClean="0"/>
              <a:t>ko</a:t>
            </a:r>
            <a:r>
              <a:rPr lang="en-US" altLang="zh-CN" baseline="0" dirty="0" smtClean="0"/>
              <a:t>. </a:t>
            </a:r>
            <a:r>
              <a:rPr lang="en-US" altLang="zh-CN" baseline="0" dirty="0" err="1" smtClean="0"/>
              <a:t>Chúng</a:t>
            </a:r>
            <a:r>
              <a:rPr lang="en-US" altLang="zh-CN" baseline="0" dirty="0" smtClean="0"/>
              <a:t> </a:t>
            </a:r>
            <a:r>
              <a:rPr lang="en-US" altLang="zh-CN" baseline="0" dirty="0" err="1" smtClean="0"/>
              <a:t>mình</a:t>
            </a:r>
            <a:r>
              <a:rPr lang="en-US" altLang="zh-CN" baseline="0" dirty="0" smtClean="0"/>
              <a:t> </a:t>
            </a:r>
            <a:r>
              <a:rPr lang="en-US" altLang="zh-CN" baseline="0" dirty="0" err="1" smtClean="0"/>
              <a:t>sẽ</a:t>
            </a:r>
            <a:r>
              <a:rPr lang="en-US" altLang="zh-CN" baseline="0" dirty="0" smtClean="0"/>
              <a:t> </a:t>
            </a:r>
            <a:r>
              <a:rPr lang="en-US" altLang="zh-CN" baseline="0" dirty="0" err="1" smtClean="0"/>
              <a:t>thực</a:t>
            </a:r>
            <a:r>
              <a:rPr lang="en-US" altLang="zh-CN" baseline="0" dirty="0" smtClean="0"/>
              <a:t> </a:t>
            </a:r>
            <a:r>
              <a:rPr lang="en-US" altLang="zh-CN" baseline="0" dirty="0" err="1" smtClean="0"/>
              <a:t>hiện</a:t>
            </a:r>
            <a:r>
              <a:rPr lang="en-US" altLang="zh-CN" baseline="0" dirty="0" smtClean="0"/>
              <a:t> ở BT </a:t>
            </a:r>
            <a:r>
              <a:rPr lang="en-US" altLang="zh-CN" baseline="0" dirty="0" err="1" smtClean="0"/>
              <a:t>số</a:t>
            </a:r>
            <a:r>
              <a:rPr lang="en-US" altLang="zh-CN" baseline="0" dirty="0" smtClean="0"/>
              <a:t> 2</a:t>
            </a:r>
            <a:endParaRPr lang="zh-CN" altLang="en-US" dirty="0" smtClean="0"/>
          </a:p>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8128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Muốn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đồ</a:t>
            </a:r>
            <a:r>
              <a:rPr lang="en-US" sz="1200" kern="1200" dirty="0" smtClean="0">
                <a:solidFill>
                  <a:schemeClr val="tx1"/>
                </a:solidFill>
                <a:effectLst/>
                <a:latin typeface="+mn-lt"/>
                <a:ea typeface="+mn-ea"/>
                <a:cs typeface="+mn-cs"/>
              </a:rPr>
              <a:t> ta </a:t>
            </a:r>
            <a:r>
              <a:rPr lang="en-US" sz="1200" kern="1200" dirty="0" err="1" smtClean="0">
                <a:solidFill>
                  <a:schemeClr val="tx1"/>
                </a:solidFill>
                <a:effectLst/>
                <a:latin typeface="+mn-lt"/>
                <a:ea typeface="+mn-ea"/>
                <a:cs typeface="+mn-cs"/>
              </a:rPr>
              <a:t>làm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nào</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Lấy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dài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thật</a:t>
            </a:r>
            <a:r>
              <a:rPr lang="en-US" sz="1200" kern="1200" dirty="0" smtClean="0">
                <a:solidFill>
                  <a:schemeClr val="tx1"/>
                </a:solidFill>
                <a:effectLst/>
                <a:latin typeface="+mn-lt"/>
                <a:ea typeface="+mn-ea"/>
                <a:cs typeface="+mn-cs"/>
              </a:rPr>
              <a:t> chia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mẫu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lệ</a:t>
            </a: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608668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sz="2800" dirty="0" err="1" smtClean="0"/>
              <a:t>Dựa</a:t>
            </a:r>
            <a:r>
              <a:rPr lang="en-US" altLang="zh-CN" sz="2800" baseline="0" dirty="0" smtClean="0"/>
              <a:t> </a:t>
            </a:r>
            <a:r>
              <a:rPr lang="en-US" altLang="zh-CN" sz="2800" baseline="0" dirty="0" err="1" smtClean="0"/>
              <a:t>vào</a:t>
            </a:r>
            <a:r>
              <a:rPr lang="en-US" altLang="zh-CN" sz="2800" baseline="0" dirty="0" smtClean="0"/>
              <a:t> </a:t>
            </a:r>
            <a:r>
              <a:rPr lang="en-US" altLang="zh-CN" sz="2800" baseline="0" dirty="0" err="1" smtClean="0"/>
              <a:t>dữ</a:t>
            </a:r>
            <a:r>
              <a:rPr lang="en-US" altLang="zh-CN" sz="2800" baseline="0" dirty="0" smtClean="0"/>
              <a:t> </a:t>
            </a:r>
            <a:r>
              <a:rPr lang="en-US" altLang="zh-CN" sz="2800" baseline="0" dirty="0" err="1" smtClean="0"/>
              <a:t>liệu</a:t>
            </a:r>
            <a:r>
              <a:rPr lang="en-US" altLang="zh-CN" sz="2800" baseline="0" dirty="0" smtClean="0"/>
              <a:t> </a:t>
            </a:r>
            <a:r>
              <a:rPr lang="en-US" altLang="zh-CN" sz="2800" baseline="0" dirty="0" err="1" smtClean="0"/>
              <a:t>đã</a:t>
            </a:r>
            <a:r>
              <a:rPr lang="en-US" altLang="zh-CN" sz="2800" baseline="0" dirty="0" smtClean="0"/>
              <a:t> </a:t>
            </a:r>
            <a:r>
              <a:rPr lang="en-US" altLang="zh-CN" sz="2800" baseline="0" dirty="0" err="1" smtClean="0"/>
              <a:t>cho</a:t>
            </a:r>
            <a:r>
              <a:rPr lang="en-US" altLang="zh-CN" sz="2800" baseline="0" dirty="0" smtClean="0"/>
              <a:t> </a:t>
            </a:r>
            <a:r>
              <a:rPr lang="en-US" altLang="zh-CN" sz="2800" baseline="0" dirty="0" err="1" smtClean="0"/>
              <a:t>để</a:t>
            </a:r>
            <a:r>
              <a:rPr lang="en-US" altLang="zh-CN" sz="2800" baseline="0" dirty="0" smtClean="0"/>
              <a:t> </a:t>
            </a:r>
            <a:r>
              <a:rPr lang="en-US" altLang="zh-CN" sz="2800" baseline="0" dirty="0" err="1" smtClean="0"/>
              <a:t>tính</a:t>
            </a:r>
            <a:r>
              <a:rPr lang="en-US" altLang="zh-CN" sz="2800" baseline="0" dirty="0" smtClean="0"/>
              <a:t> </a:t>
            </a:r>
            <a:r>
              <a:rPr lang="en-US" altLang="zh-CN" sz="2800" baseline="0" dirty="0" err="1" smtClean="0"/>
              <a:t>độ</a:t>
            </a:r>
            <a:r>
              <a:rPr lang="en-US" altLang="zh-CN" sz="2800" baseline="0" dirty="0" smtClean="0"/>
              <a:t> </a:t>
            </a:r>
            <a:r>
              <a:rPr lang="en-US" altLang="zh-CN" sz="2800" baseline="0" dirty="0" err="1" smtClean="0"/>
              <a:t>dài</a:t>
            </a:r>
            <a:r>
              <a:rPr lang="en-US" altLang="zh-CN" sz="2800" baseline="0" dirty="0" smtClean="0"/>
              <a:t> </a:t>
            </a:r>
            <a:r>
              <a:rPr lang="en-US" altLang="zh-CN" sz="2800" baseline="0" dirty="0" err="1" smtClean="0"/>
              <a:t>thật</a:t>
            </a:r>
            <a:r>
              <a:rPr lang="en-US" altLang="zh-CN" sz="2800" baseline="0" dirty="0" smtClean="0"/>
              <a:t>, </a:t>
            </a:r>
            <a:r>
              <a:rPr lang="en-US" altLang="zh-CN" sz="2800" baseline="0" dirty="0" err="1" smtClean="0"/>
              <a:t>độ</a:t>
            </a:r>
            <a:r>
              <a:rPr lang="en-US" altLang="zh-CN" sz="2800" baseline="0" dirty="0" smtClean="0"/>
              <a:t> </a:t>
            </a:r>
            <a:r>
              <a:rPr lang="en-US" altLang="zh-CN" sz="2800" baseline="0" dirty="0" err="1" smtClean="0"/>
              <a:t>dài</a:t>
            </a:r>
            <a:r>
              <a:rPr lang="en-US" altLang="zh-CN" sz="2800" baseline="0" dirty="0" smtClean="0"/>
              <a:t> </a:t>
            </a:r>
            <a:r>
              <a:rPr lang="en-US" altLang="zh-CN" sz="2800" baseline="0" dirty="0" err="1" smtClean="0"/>
              <a:t>trên</a:t>
            </a:r>
            <a:r>
              <a:rPr lang="en-US" altLang="zh-CN" sz="2800" baseline="0" dirty="0" smtClean="0"/>
              <a:t> </a:t>
            </a:r>
            <a:r>
              <a:rPr lang="en-US" altLang="zh-CN" sz="2800" baseline="0" dirty="0" err="1" smtClean="0"/>
              <a:t>bản</a:t>
            </a:r>
            <a:r>
              <a:rPr lang="en-US" altLang="zh-CN" sz="2800" baseline="0" dirty="0" smtClean="0"/>
              <a:t> </a:t>
            </a:r>
            <a:r>
              <a:rPr lang="en-US" altLang="zh-CN" sz="2800" baseline="0" dirty="0" err="1" smtClean="0"/>
              <a:t>đồ</a:t>
            </a:r>
            <a:r>
              <a:rPr lang="en-US" altLang="zh-CN" sz="2800" baseline="0" dirty="0" smtClean="0"/>
              <a:t>: </a:t>
            </a:r>
            <a:endParaRPr lang="en-US" altLang="zh-CN" sz="2800" baseline="0" dirty="0" smtClean="0"/>
          </a:p>
          <a:p>
            <a:pPr eaLnBrk="1" hangingPunct="1">
              <a:spcBef>
                <a:spcPct val="0"/>
              </a:spcBef>
            </a:pPr>
            <a:r>
              <a:rPr lang="en-US" altLang="zh-CN" sz="2800" baseline="0" dirty="0" smtClean="0"/>
              <a:t>15 </a:t>
            </a:r>
            <a:r>
              <a:rPr lang="en-US" altLang="zh-CN" sz="2800" baseline="0" dirty="0" smtClean="0"/>
              <a:t>X 10 000 = 150 000cm = 1,5km; </a:t>
            </a:r>
            <a:endParaRPr lang="en-US" altLang="zh-CN" sz="2800" baseline="0" dirty="0" smtClean="0"/>
          </a:p>
          <a:p>
            <a:pPr eaLnBrk="1" hangingPunct="1">
              <a:spcBef>
                <a:spcPct val="0"/>
              </a:spcBef>
            </a:pPr>
            <a:r>
              <a:rPr lang="en-US" altLang="zh-CN" sz="2800" baseline="0" dirty="0" smtClean="0"/>
              <a:t>8 </a:t>
            </a:r>
            <a:r>
              <a:rPr lang="en-US" altLang="zh-CN" sz="2800" baseline="0" dirty="0" smtClean="0"/>
              <a:t>x 1 000 000=8 000 000cm= 80km; </a:t>
            </a:r>
            <a:endParaRPr lang="en-US" altLang="zh-CN" sz="2800" baseline="0" dirty="0" smtClean="0"/>
          </a:p>
          <a:p>
            <a:pPr eaLnBrk="1" hangingPunct="1">
              <a:spcBef>
                <a:spcPct val="0"/>
              </a:spcBef>
            </a:pPr>
            <a:r>
              <a:rPr lang="en-US" altLang="zh-CN" sz="2800" baseline="0" dirty="0" smtClean="0"/>
              <a:t>40km</a:t>
            </a:r>
            <a:r>
              <a:rPr lang="en-US" altLang="zh-CN" sz="2800" baseline="0" dirty="0" smtClean="0"/>
              <a:t>= 4000 000cm: 500 000= 8</a:t>
            </a:r>
            <a:endParaRPr lang="zh-CN" altLang="en-US" sz="2800"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66885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HS </a:t>
            </a:r>
            <a:r>
              <a:rPr lang="en-US" altLang="zh-CN" dirty="0" err="1" smtClean="0"/>
              <a:t>đo</a:t>
            </a:r>
            <a:r>
              <a:rPr lang="en-US" altLang="zh-CN" baseline="0" dirty="0" smtClean="0"/>
              <a:t> </a:t>
            </a:r>
            <a:r>
              <a:rPr lang="en-US" altLang="zh-CN" baseline="0" dirty="0" err="1" smtClean="0"/>
              <a:t>bàn</a:t>
            </a:r>
            <a:r>
              <a:rPr lang="en-US" altLang="zh-CN" baseline="0" dirty="0" smtClean="0"/>
              <a:t> </a:t>
            </a:r>
            <a:r>
              <a:rPr lang="en-US" altLang="zh-CN" baseline="0" dirty="0" err="1" smtClean="0"/>
              <a:t>thật</a:t>
            </a:r>
            <a:r>
              <a:rPr lang="en-US" altLang="zh-CN" baseline="0" dirty="0" smtClean="0"/>
              <a:t>. </a:t>
            </a:r>
            <a:r>
              <a:rPr lang="en-US" altLang="zh-CN" baseline="0" dirty="0" err="1" smtClean="0"/>
              <a:t>Đổi</a:t>
            </a:r>
            <a:r>
              <a:rPr lang="en-US" altLang="zh-CN" baseline="0" dirty="0" smtClean="0"/>
              <a:t> </a:t>
            </a:r>
            <a:r>
              <a:rPr lang="en-US" altLang="zh-CN" baseline="0" dirty="0" err="1" smtClean="0"/>
              <a:t>đơn</a:t>
            </a:r>
            <a:r>
              <a:rPr lang="en-US" altLang="zh-CN" baseline="0" dirty="0" smtClean="0"/>
              <a:t> </a:t>
            </a:r>
            <a:r>
              <a:rPr lang="en-US" altLang="zh-CN" baseline="0" dirty="0" err="1" smtClean="0"/>
              <a:t>vị</a:t>
            </a:r>
            <a:r>
              <a:rPr lang="en-US" altLang="zh-CN" baseline="0" dirty="0" smtClean="0"/>
              <a:t>. Chia </a:t>
            </a:r>
            <a:r>
              <a:rPr lang="en-US" altLang="zh-CN" baseline="0" dirty="0" err="1" smtClean="0"/>
              <a:t>tỉ</a:t>
            </a:r>
            <a:r>
              <a:rPr lang="en-US" altLang="zh-CN" baseline="0" dirty="0" smtClean="0"/>
              <a:t> </a:t>
            </a:r>
            <a:r>
              <a:rPr lang="en-US" altLang="zh-CN" baseline="0" dirty="0" err="1" smtClean="0"/>
              <a:t>bản</a:t>
            </a:r>
            <a:r>
              <a:rPr lang="en-US" altLang="zh-CN" baseline="0" dirty="0" smtClean="0"/>
              <a:t> </a:t>
            </a:r>
            <a:r>
              <a:rPr lang="en-US" altLang="zh-CN" baseline="0" dirty="0" err="1" smtClean="0"/>
              <a:t>đồ</a:t>
            </a:r>
            <a:r>
              <a:rPr lang="en-US" altLang="zh-CN" baseline="0" dirty="0" smtClean="0"/>
              <a:t> </a:t>
            </a:r>
            <a:r>
              <a:rPr lang="en-US" altLang="zh-CN" baseline="0" dirty="0" err="1" smtClean="0"/>
              <a:t>cho</a:t>
            </a:r>
            <a:r>
              <a:rPr lang="en-US" altLang="zh-CN" baseline="0" dirty="0" smtClean="0"/>
              <a:t> 50 </a:t>
            </a:r>
            <a:r>
              <a:rPr lang="en-US" altLang="zh-CN" baseline="0" dirty="0" err="1" smtClean="0"/>
              <a:t>để</a:t>
            </a:r>
            <a:r>
              <a:rPr lang="en-US" altLang="zh-CN" baseline="0" dirty="0" smtClean="0"/>
              <a:t> </a:t>
            </a:r>
            <a:r>
              <a:rPr lang="en-US" altLang="zh-CN" baseline="0" dirty="0" err="1" smtClean="0"/>
              <a:t>tính</a:t>
            </a:r>
            <a:r>
              <a:rPr lang="en-US" altLang="zh-CN" baseline="0" dirty="0" smtClean="0"/>
              <a:t> </a:t>
            </a:r>
            <a:r>
              <a:rPr lang="en-US" altLang="zh-CN" baseline="0" dirty="0" err="1" smtClean="0"/>
              <a:t>trên</a:t>
            </a:r>
            <a:r>
              <a:rPr lang="en-US" altLang="zh-CN" baseline="0" dirty="0" smtClean="0"/>
              <a:t> </a:t>
            </a:r>
            <a:r>
              <a:rPr lang="en-US" altLang="zh-CN" baseline="0" dirty="0" err="1" smtClean="0"/>
              <a:t>bản</a:t>
            </a:r>
            <a:r>
              <a:rPr lang="en-US" altLang="zh-CN" baseline="0" dirty="0" smtClean="0"/>
              <a:t> </a:t>
            </a:r>
            <a:r>
              <a:rPr lang="en-US" altLang="zh-CN" baseline="0" dirty="0" err="1" smtClean="0"/>
              <a:t>đồ</a:t>
            </a: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61632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Hỏi</a:t>
            </a:r>
            <a:r>
              <a:rPr lang="en-US" baseline="0" dirty="0" smtClean="0"/>
              <a:t> </a:t>
            </a:r>
            <a:r>
              <a:rPr lang="en-US" baseline="0" dirty="0" err="1" smtClean="0"/>
              <a:t>thêm</a:t>
            </a:r>
            <a:r>
              <a:rPr lang="en-US" baseline="0" dirty="0" smtClean="0"/>
              <a:t>: </a:t>
            </a:r>
            <a:r>
              <a:rPr lang="en-US" baseline="0" dirty="0" err="1" smtClean="0"/>
              <a:t>em</a:t>
            </a:r>
            <a:r>
              <a:rPr lang="en-US" baseline="0" dirty="0" smtClean="0"/>
              <a:t> </a:t>
            </a:r>
            <a:r>
              <a:rPr lang="en-US" baseline="0" dirty="0" err="1" smtClean="0"/>
              <a:t>hãy</a:t>
            </a:r>
            <a:r>
              <a:rPr lang="en-US" baseline="0" dirty="0" smtClean="0"/>
              <a:t> </a:t>
            </a:r>
            <a:r>
              <a:rPr lang="en-US" baseline="0" dirty="0" err="1" smtClean="0"/>
              <a:t>tính</a:t>
            </a:r>
            <a:r>
              <a:rPr lang="en-US" baseline="0" dirty="0" smtClean="0"/>
              <a:t> </a:t>
            </a:r>
            <a:r>
              <a:rPr lang="en-US" baseline="0" dirty="0" err="1" smtClean="0"/>
              <a:t>diện</a:t>
            </a:r>
            <a:r>
              <a:rPr lang="en-US" baseline="0" dirty="0" smtClean="0"/>
              <a:t> </a:t>
            </a:r>
            <a:r>
              <a:rPr lang="en-US" baseline="0" dirty="0" err="1" smtClean="0"/>
              <a:t>tích</a:t>
            </a:r>
            <a:r>
              <a:rPr lang="en-US" baseline="0" dirty="0" smtClean="0"/>
              <a:t> </a:t>
            </a:r>
            <a:r>
              <a:rPr lang="en-US" baseline="0" dirty="0" err="1" smtClean="0"/>
              <a:t>của</a:t>
            </a:r>
            <a:r>
              <a:rPr lang="en-US" baseline="0" dirty="0" smtClean="0"/>
              <a:t> </a:t>
            </a:r>
            <a:r>
              <a:rPr lang="en-US" baseline="0" dirty="0" err="1" smtClean="0"/>
              <a:t>sân</a:t>
            </a:r>
            <a:r>
              <a:rPr lang="en-US" baseline="0" dirty="0" smtClean="0"/>
              <a:t> </a:t>
            </a:r>
            <a:r>
              <a:rPr lang="en-US" baseline="0" dirty="0" err="1" smtClean="0"/>
              <a:t>trường</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tích</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60 × 40 = 2 400 m²</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66D65C-48BD-4E4E-97FE-182A25975B8F}" type="slidenum">
              <a:rPr lang="en-US" smtClean="0"/>
              <a:t>16</a:t>
            </a:fld>
            <a:endParaRPr lang="en-US"/>
          </a:p>
        </p:txBody>
      </p:sp>
    </p:spTree>
    <p:extLst>
      <p:ext uri="{BB962C8B-B14F-4D97-AF65-F5344CB8AC3E}">
        <p14:creationId xmlns:p14="http://schemas.microsoft.com/office/powerpoint/2010/main" val="22766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Qua bài học hôm nay, các em đã biết cách sử dụng tỉ lệ bản đồ để tính độ dài thật của các quãng đường, kích thước của các vật và khu vực trong thực tế. Từ những con số trên bản đồ, chúng ta có thể suy ra khoảng cách, chiều dài, chiều rộng ngoài đời sống một cách chính xác. Kiến thức này không chỉ giúp các em học tốt môn Toán mà còn rất hữu ích khi xem bản đồ, tìm đường và hiểu thế giới xung quanh mình</a:t>
            </a:r>
            <a:endParaRPr lang="en-US" dirty="0"/>
          </a:p>
        </p:txBody>
      </p:sp>
      <p:sp>
        <p:nvSpPr>
          <p:cNvPr id="4" name="Slide Number Placeholder 3"/>
          <p:cNvSpPr>
            <a:spLocks noGrp="1"/>
          </p:cNvSpPr>
          <p:nvPr>
            <p:ph type="sldNum" sz="quarter" idx="10"/>
          </p:nvPr>
        </p:nvSpPr>
        <p:spPr/>
        <p:txBody>
          <a:bodyPr/>
          <a:lstStyle/>
          <a:p>
            <a:fld id="{7266D65C-48BD-4E4E-97FE-182A25975B8F}" type="slidenum">
              <a:rPr lang="en-US" smtClean="0"/>
              <a:t>17</a:t>
            </a:fld>
            <a:endParaRPr lang="en-US"/>
          </a:p>
        </p:txBody>
      </p:sp>
    </p:spTree>
    <p:extLst>
      <p:ext uri="{BB962C8B-B14F-4D97-AF65-F5344CB8AC3E}">
        <p14:creationId xmlns:p14="http://schemas.microsoft.com/office/powerpoint/2010/main" val="24828496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7C9FB91-F3A1-FDD0-C7FB-52A26CEAF5D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C4F53142-C5D0-921E-430E-A7B4E1D5F1C6}"/>
              </a:ext>
            </a:extLst>
          </p:cNvPr>
          <p:cNvPicPr>
            <a:picLocks noChangeAspect="1"/>
          </p:cNvPicPr>
          <p:nvPr userDrawn="1"/>
        </p:nvPicPr>
        <p:blipFill>
          <a:blip r:embed="rId3"/>
          <a:stretch>
            <a:fillRect/>
          </a:stretch>
        </p:blipFill>
        <p:spPr>
          <a:xfrm>
            <a:off x="11072812" y="0"/>
            <a:ext cx="1019175" cy="523875"/>
          </a:xfrm>
          <a:prstGeom prst="rect">
            <a:avLst/>
          </a:prstGeom>
        </p:spPr>
      </p:pic>
    </p:spTree>
    <p:extLst>
      <p:ext uri="{BB962C8B-B14F-4D97-AF65-F5344CB8AC3E}">
        <p14:creationId xmlns:p14="http://schemas.microsoft.com/office/powerpoint/2010/main" val="232210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319306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338667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138DE-F0ED-0F81-1E96-4579BD729D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D93B624-C9FB-B5AF-12A2-CC11F17DA68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93EF9E5-C541-D760-C22F-F3AE2782379C}"/>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5" name="Footer Placeholder 4">
            <a:extLst>
              <a:ext uri="{FF2B5EF4-FFF2-40B4-BE49-F238E27FC236}">
                <a16:creationId xmlns:a16="http://schemas.microsoft.com/office/drawing/2014/main" xmlns="" id="{389BE93F-8975-6AB7-6C29-0379F334AE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37F3B21-7139-64C5-187A-2AD05EA931CD}"/>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888699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C6463-7C72-1B77-1391-B3A0AE41ED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6BE9F9E-51EF-23BC-520B-41565FC4798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134080-47EB-3FAF-80B3-E03D680ED23C}"/>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5" name="Footer Placeholder 4">
            <a:extLst>
              <a:ext uri="{FF2B5EF4-FFF2-40B4-BE49-F238E27FC236}">
                <a16:creationId xmlns:a16="http://schemas.microsoft.com/office/drawing/2014/main" xmlns="" id="{CD985A2B-1C76-B937-4002-3D0CC2D2E4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9A7B864-C836-4D08-89C3-5EB0EF7ACA1F}"/>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3788905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636CE-0160-4241-38C2-212FBCF9F9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5A999CE-820C-0D98-B73F-CBC5CDB32B2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A576377-F50A-1299-097E-D20223F22E0A}"/>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5" name="Footer Placeholder 4">
            <a:extLst>
              <a:ext uri="{FF2B5EF4-FFF2-40B4-BE49-F238E27FC236}">
                <a16:creationId xmlns:a16="http://schemas.microsoft.com/office/drawing/2014/main" xmlns="" id="{D5B850AB-CC6A-7E48-F848-8FEB88618B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D99D97E-078E-C0F0-9F6C-DB1B2C461CB9}"/>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974960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0C83E-115C-3713-09E9-9F21D46483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8A4559-D478-C602-F2FB-9585F8A71C1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F4CFF9-0815-8621-20EB-AF2F219459D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44F539-1968-54A9-6ED8-874090E80F8E}"/>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6" name="Footer Placeholder 5">
            <a:extLst>
              <a:ext uri="{FF2B5EF4-FFF2-40B4-BE49-F238E27FC236}">
                <a16:creationId xmlns:a16="http://schemas.microsoft.com/office/drawing/2014/main" xmlns="" id="{C6B2CD96-91FD-32A0-35CC-1AC122702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759B7FA-8089-8D6E-4324-168E3EF17D01}"/>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297675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60E4C-65DB-890F-D677-9EBB0342024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9670EB3-CFD7-1A8B-F297-74E8164D19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715562-04AF-4815-60CD-48E58DAE874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0BAFD74-F3E2-9036-5A8D-9F2854DAF6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F182B5C-9B60-653C-98E3-4680F6BB787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2BEADD2-28E3-236E-76AD-530F7A7B1F0D}"/>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8" name="Footer Placeholder 7">
            <a:extLst>
              <a:ext uri="{FF2B5EF4-FFF2-40B4-BE49-F238E27FC236}">
                <a16:creationId xmlns:a16="http://schemas.microsoft.com/office/drawing/2014/main" xmlns="" id="{71E17475-0386-ED69-BE1C-7C13B7C546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39839D8F-5A9E-0B07-9C9F-1E3ED57E39B9}"/>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3139749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8AC770-32E8-4601-30AE-26AB1C02858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4B065C1-64FE-DF9F-7BC6-46154532ACC8}"/>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4" name="Footer Placeholder 3">
            <a:extLst>
              <a:ext uri="{FF2B5EF4-FFF2-40B4-BE49-F238E27FC236}">
                <a16:creationId xmlns:a16="http://schemas.microsoft.com/office/drawing/2014/main" xmlns="" id="{664E9D8F-34F0-3E16-DC80-DAD7349B11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CB067A6-8C8B-0D11-D9E6-C879FF93BB11}"/>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93743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173A1FE-9BD7-6BAB-8F9D-FD1AA08E59CC}"/>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3" name="Footer Placeholder 2">
            <a:extLst>
              <a:ext uri="{FF2B5EF4-FFF2-40B4-BE49-F238E27FC236}">
                <a16:creationId xmlns:a16="http://schemas.microsoft.com/office/drawing/2014/main" xmlns="" id="{154BA72C-46A4-1D82-B2D4-2722ACC3F8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5C9AA71-9B03-223D-DEAE-E38A06A5D1D9}"/>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3806322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96AF5-BC3E-9599-6779-9E3B5316A5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46EB166-BC0A-75F1-8BC9-2662087F5D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91B2870-A62F-A1B3-ADBF-1D9CFABAED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653C03E-5A46-576A-C41D-DA10BCFEDDF2}"/>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6" name="Footer Placeholder 5">
            <a:extLst>
              <a:ext uri="{FF2B5EF4-FFF2-40B4-BE49-F238E27FC236}">
                <a16:creationId xmlns:a16="http://schemas.microsoft.com/office/drawing/2014/main" xmlns="" id="{0231B385-EB01-ED23-A9F2-7B31568453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B8BFBBB-13DA-3637-5692-4E4D9342D0D1}"/>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74384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421025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B051B-D8A8-87D0-7969-AB7EE0FAFE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16045C0-B71C-9724-597E-56ED5DD204C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88A9D8A-1926-F81B-AC7F-02458F4F20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C285CEF-5D55-990E-518F-B5283AB86B5B}"/>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6" name="Footer Placeholder 5">
            <a:extLst>
              <a:ext uri="{FF2B5EF4-FFF2-40B4-BE49-F238E27FC236}">
                <a16:creationId xmlns:a16="http://schemas.microsoft.com/office/drawing/2014/main" xmlns="" id="{4A371355-CE02-23A9-7B9A-3EE1D9EDC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80D1BEF-A62F-396C-2DB9-004AAD936DDD}"/>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616064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9B078-494F-4BFF-4452-CC67BD2C6C3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5514739-F03B-57F1-F5C7-FC7BE0C5D21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88A1EF-6CD3-A458-D8A2-D817CD43B7F1}"/>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5" name="Footer Placeholder 4">
            <a:extLst>
              <a:ext uri="{FF2B5EF4-FFF2-40B4-BE49-F238E27FC236}">
                <a16:creationId xmlns:a16="http://schemas.microsoft.com/office/drawing/2014/main" xmlns="" id="{A2E8C12B-A97F-2FFA-B73C-4CC31C9618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0AA9F4B-4538-48F9-9A64-4242A2C35B2C}"/>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420435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EB1DDE-B4C2-D5F7-E8F4-78A36C58199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57CFCFE-3B40-F234-2096-65B9E3F85E8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5D299E-1444-D330-30AC-02CB15F25067}"/>
              </a:ext>
            </a:extLst>
          </p:cNvPr>
          <p:cNvSpPr>
            <a:spLocks noGrp="1"/>
          </p:cNvSpPr>
          <p:nvPr>
            <p:ph type="dt" sz="half" idx="10"/>
          </p:nvPr>
        </p:nvSpPr>
        <p:spPr>
          <a:xfrm>
            <a:off x="838200" y="6356350"/>
            <a:ext cx="2743200" cy="365125"/>
          </a:xfrm>
          <a:prstGeom prst="rect">
            <a:avLst/>
          </a:prstGeom>
        </p:spPr>
        <p:txBody>
          <a:bodyPr/>
          <a:lstStyle/>
          <a:p>
            <a:fld id="{935E9493-D703-4436-8B06-D7457D5E1643}" type="datetimeFigureOut">
              <a:rPr lang="en-US" smtClean="0"/>
              <a:t>1/14/2026</a:t>
            </a:fld>
            <a:endParaRPr lang="en-US"/>
          </a:p>
        </p:txBody>
      </p:sp>
      <p:sp>
        <p:nvSpPr>
          <p:cNvPr id="5" name="Footer Placeholder 4">
            <a:extLst>
              <a:ext uri="{FF2B5EF4-FFF2-40B4-BE49-F238E27FC236}">
                <a16:creationId xmlns:a16="http://schemas.microsoft.com/office/drawing/2014/main" xmlns="" id="{BF8BC074-C7D7-8FFC-766D-722E14FA22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CDBD8BA-4C94-B883-3EAA-BDCC588F8B00}"/>
              </a:ext>
            </a:extLst>
          </p:cNvPr>
          <p:cNvSpPr>
            <a:spLocks noGrp="1"/>
          </p:cNvSpPr>
          <p:nvPr>
            <p:ph type="sldNum" sz="quarter" idx="12"/>
          </p:nvPr>
        </p:nvSpPr>
        <p:spPr>
          <a:xfrm>
            <a:off x="8610600" y="6356350"/>
            <a:ext cx="2743200" cy="365125"/>
          </a:xfrm>
          <a:prstGeom prst="rect">
            <a:avLst/>
          </a:prstGeom>
        </p:spPr>
        <p:txBody>
          <a:bodyPr/>
          <a:lstStyle/>
          <a:p>
            <a:fld id="{77289E65-7942-4C1C-AE42-C2C6422F044B}" type="slidenum">
              <a:rPr lang="en-US" smtClean="0"/>
              <a:t>‹#›</a:t>
            </a:fld>
            <a:endParaRPr lang="en-US"/>
          </a:p>
        </p:txBody>
      </p:sp>
    </p:spTree>
    <p:extLst>
      <p:ext uri="{BB962C8B-B14F-4D97-AF65-F5344CB8AC3E}">
        <p14:creationId xmlns:p14="http://schemas.microsoft.com/office/powerpoint/2010/main" val="1977347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7C9FB91-F3A1-FDD0-C7FB-52A26CEAF5D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C4F53142-C5D0-921E-430E-A7B4E1D5F1C6}"/>
              </a:ext>
            </a:extLst>
          </p:cNvPr>
          <p:cNvPicPr>
            <a:picLocks noChangeAspect="1"/>
          </p:cNvPicPr>
          <p:nvPr userDrawn="1"/>
        </p:nvPicPr>
        <p:blipFill>
          <a:blip r:embed="rId3"/>
          <a:stretch>
            <a:fillRect/>
          </a:stretch>
        </p:blipFill>
        <p:spPr>
          <a:xfrm>
            <a:off x="11072812" y="0"/>
            <a:ext cx="1019175" cy="523875"/>
          </a:xfrm>
          <a:prstGeom prst="rect">
            <a:avLst/>
          </a:prstGeom>
        </p:spPr>
      </p:pic>
    </p:spTree>
    <p:extLst>
      <p:ext uri="{BB962C8B-B14F-4D97-AF65-F5344CB8AC3E}">
        <p14:creationId xmlns:p14="http://schemas.microsoft.com/office/powerpoint/2010/main" val="317138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271167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253783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324034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60462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303348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277073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29C4DC0-3601-4728-8E8F-404A0C38FDA5}" type="datetimeFigureOut">
              <a:rPr lang="en-US" smtClean="0"/>
              <a:t>1/14/2026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316B5DD-BB03-42CF-8F58-889019EF751B}" type="slidenum">
              <a:rPr lang="en-US" smtClean="0"/>
              <a:t>‹#›</a:t>
            </a:fld>
            <a:endParaRPr lang="en-US"/>
          </a:p>
        </p:txBody>
      </p:sp>
    </p:spTree>
    <p:extLst>
      <p:ext uri="{BB962C8B-B14F-4D97-AF65-F5344CB8AC3E}">
        <p14:creationId xmlns:p14="http://schemas.microsoft.com/office/powerpoint/2010/main" val="313613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D0D0DA8-DE51-C6A1-A828-A2154310637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4788" y="0"/>
            <a:ext cx="1456614" cy="1456614"/>
          </a:xfrm>
          <a:prstGeom prst="rect">
            <a:avLst/>
          </a:prstGeom>
        </p:spPr>
      </p:pic>
    </p:spTree>
    <p:extLst>
      <p:ext uri="{BB962C8B-B14F-4D97-AF65-F5344CB8AC3E}">
        <p14:creationId xmlns:p14="http://schemas.microsoft.com/office/powerpoint/2010/main" val="35745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274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7.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6.png"/><Relationship Id="rId5" Type="http://schemas.openxmlformats.org/officeDocument/2006/relationships/image" Target="../media/image12.jpeg"/><Relationship Id="rId15" Type="http://schemas.openxmlformats.org/officeDocument/2006/relationships/image" Target="../media/image26.png"/><Relationship Id="rId10" Type="http://schemas.openxmlformats.org/officeDocument/2006/relationships/image" Target="../media/image16.svg"/><Relationship Id="rId4" Type="http://schemas.openxmlformats.org/officeDocument/2006/relationships/image" Target="../media/image11.jpeg"/><Relationship Id="rId9" Type="http://schemas.openxmlformats.org/officeDocument/2006/relationships/image" Target="../media/image15.png"/><Relationship Id="rId1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NUL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NUL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1.jpeg"/><Relationship Id="rId7" Type="http://schemas.openxmlformats.org/officeDocument/2006/relationships/image" Target="../media/image14.svg"/><Relationship Id="rId12"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8.svg"/><Relationship Id="rId5" Type="http://schemas.openxmlformats.org/officeDocument/2006/relationships/image" Target="../media/image13.jpe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1.jpeg"/><Relationship Id="rId7" Type="http://schemas.openxmlformats.org/officeDocument/2006/relationships/image" Target="../media/image14.svg"/><Relationship Id="rId12"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8.svg"/><Relationship Id="rId5" Type="http://schemas.openxmlformats.org/officeDocument/2006/relationships/image" Target="../media/image13.jpeg"/><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6.sv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5826" y="330958"/>
            <a:ext cx="11273051" cy="6196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1228952">
            <a:off x="10400295" y="-99423"/>
            <a:ext cx="1799087" cy="1842967"/>
          </a:xfrm>
          <a:prstGeom prst="rect">
            <a:avLst/>
          </a:prstGeom>
        </p:spPr>
      </p:pic>
      <p:pic>
        <p:nvPicPr>
          <p:cNvPr id="9218" name="Picture 2" descr="Vector hand drawn illustration for world book day celebra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1054" l="9904" r="89936">
                        <a14:foregroundMark x1="15335" y1="84505" x2="28435" y2="88019"/>
                        <a14:foregroundMark x1="45048" y1="88019" x2="30032" y2="87061"/>
                        <a14:foregroundMark x1="18690" y1="88339" x2="13578" y2="85783"/>
                        <a14:foregroundMark x1="13578" y1="85783" x2="12620" y2="85304"/>
                        <a14:foregroundMark x1="31789" y1="87061" x2="41214" y2="91054"/>
                        <a14:foregroundMark x1="31789" y1="89617" x2="37859" y2="90895"/>
                        <a14:foregroundMark x1="46805" y1="89776" x2="76677" y2="88019"/>
                        <a14:foregroundMark x1="83706" y1="84185" x2="76677" y2="87859"/>
                        <a14:foregroundMark x1="83866" y1="85463" x2="87540" y2="83387"/>
                      </a14:backgroundRemoval>
                    </a14:imgEffect>
                  </a14:imgLayer>
                </a14:imgProps>
              </a:ext>
              <a:ext uri="{28A0092B-C50C-407E-A947-70E740481C1C}">
                <a14:useLocalDpi xmlns:a14="http://schemas.microsoft.com/office/drawing/2010/main" val="0"/>
              </a:ext>
            </a:extLst>
          </a:blip>
          <a:srcRect l="8088" t="23332" r="8334" b="7120"/>
          <a:stretch/>
        </p:blipFill>
        <p:spPr bwMode="auto">
          <a:xfrm>
            <a:off x="6082351" y="1523999"/>
            <a:ext cx="5191850" cy="45567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A32EBD13-8FC3-A63D-8869-3E277C79AD15}"/>
              </a:ext>
            </a:extLst>
          </p:cNvPr>
          <p:cNvPicPr>
            <a:picLocks noChangeAspect="1"/>
          </p:cNvPicPr>
          <p:nvPr/>
        </p:nvPicPr>
        <p:blipFill>
          <a:blip r:embed="rId5"/>
          <a:stretch>
            <a:fillRect/>
          </a:stretch>
        </p:blipFill>
        <p:spPr>
          <a:xfrm>
            <a:off x="1657925" y="1006637"/>
            <a:ext cx="4304149" cy="5047926"/>
          </a:xfrm>
          <a:prstGeom prst="rect">
            <a:avLst/>
          </a:prstGeom>
        </p:spPr>
      </p:pic>
    </p:spTree>
    <p:extLst>
      <p:ext uri="{BB962C8B-B14F-4D97-AF65-F5344CB8AC3E}">
        <p14:creationId xmlns:p14="http://schemas.microsoft.com/office/powerpoint/2010/main" val="29182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65470" y="221226"/>
            <a:ext cx="11680723" cy="644504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xmlns="" id="{F0F76273-A165-4585-AAF8-94F5A2ACE72E}"/>
              </a:ext>
            </a:extLst>
          </p:cNvPr>
          <p:cNvSpPr txBox="1"/>
          <p:nvPr/>
        </p:nvSpPr>
        <p:spPr>
          <a:xfrm>
            <a:off x="1074283" y="289078"/>
            <a:ext cx="10591691" cy="2062103"/>
          </a:xfrm>
          <a:prstGeom prst="rect">
            <a:avLst/>
          </a:prstGeom>
          <a:noFill/>
        </p:spPr>
        <p:txBody>
          <a:bodyPr wrap="square" rtlCol="0">
            <a:spAutoFit/>
          </a:bodyPr>
          <a:lstStyle/>
          <a:p>
            <a:pPr algn="just"/>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T</a:t>
            </a:r>
            <a:r>
              <a:rPr lang="vi-VN" sz="3200" b="1" dirty="0">
                <a:solidFill>
                  <a:srgbClr val="0070C0"/>
                </a:solidFill>
                <a:latin typeface="Cambria" panose="02040503050406030204" pitchFamily="18" charset="0"/>
                <a:ea typeface="Cambria" panose="02040503050406030204" pitchFamily="18" charset="0"/>
                <a:cs typeface="Arial" panose="020B0604020202020204" pitchFamily="34" charset="0"/>
              </a:rPr>
              <a:t>rên bản đồ tỉ lệ 1 : 10 000 000, quãng đường sắt Đà Nẵng – Nha Trang đo được là 5 cm. Trên thực tế, quãng đường sắt Đà Nẵng – Nha Trang dài khoảng bao nhiêu ki-lô-mét?</a:t>
            </a:r>
            <a:endPar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endParaRPr>
          </a:p>
        </p:txBody>
      </p:sp>
      <p:sp>
        <p:nvSpPr>
          <p:cNvPr id="2" name="Oval 1"/>
          <p:cNvSpPr/>
          <p:nvPr/>
        </p:nvSpPr>
        <p:spPr>
          <a:xfrm>
            <a:off x="416804" y="396655"/>
            <a:ext cx="657479" cy="5604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1</a:t>
            </a:r>
          </a:p>
        </p:txBody>
      </p:sp>
      <p:pic>
        <p:nvPicPr>
          <p:cNvPr id="8" name="Picture 7">
            <a:extLst>
              <a:ext uri="{FF2B5EF4-FFF2-40B4-BE49-F238E27FC236}">
                <a16:creationId xmlns:a16="http://schemas.microsoft.com/office/drawing/2014/main" xmlns="" id="{4580E058-E674-E6C5-8461-6689164CC094}"/>
              </a:ext>
            </a:extLst>
          </p:cNvPr>
          <p:cNvPicPr>
            <a:picLocks noChangeAspect="1"/>
          </p:cNvPicPr>
          <p:nvPr/>
        </p:nvPicPr>
        <p:blipFill>
          <a:blip r:embed="rId3"/>
          <a:stretch>
            <a:fillRect/>
          </a:stretch>
        </p:blipFill>
        <p:spPr>
          <a:xfrm>
            <a:off x="6822816" y="2692400"/>
            <a:ext cx="5005328" cy="2683509"/>
          </a:xfrm>
          <a:prstGeom prst="rect">
            <a:avLst/>
          </a:prstGeom>
        </p:spPr>
      </p:pic>
      <p:sp>
        <p:nvSpPr>
          <p:cNvPr id="9" name="TextBox 8">
            <a:extLst>
              <a:ext uri="{FF2B5EF4-FFF2-40B4-BE49-F238E27FC236}">
                <a16:creationId xmlns:a16="http://schemas.microsoft.com/office/drawing/2014/main" xmlns="" id="{515125F2-5C00-7D44-767A-3432CE518A27}"/>
              </a:ext>
            </a:extLst>
          </p:cNvPr>
          <p:cNvSpPr txBox="1"/>
          <p:nvPr/>
        </p:nvSpPr>
        <p:spPr>
          <a:xfrm>
            <a:off x="426720" y="2814320"/>
            <a:ext cx="6482080"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vi-VN" sz="3200" b="1" i="0" dirty="0">
                <a:solidFill>
                  <a:srgbClr val="FF0000"/>
                </a:solidFill>
                <a:effectLst/>
                <a:latin typeface="Cambria" panose="02040503050406030204" pitchFamily="18" charset="0"/>
                <a:ea typeface="Cambria" panose="02040503050406030204" pitchFamily="18" charset="0"/>
              </a:rPr>
              <a:t> giải:</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Trên thực tế, quãng đường sắt Đà Nẵng – Nha Trang dài khoảng là:</a:t>
            </a:r>
          </a:p>
          <a:p>
            <a:pPr algn="ctr"/>
            <a:r>
              <a:rPr lang="vi-VN" sz="3200" b="0" i="0" dirty="0">
                <a:solidFill>
                  <a:srgbClr val="FF0000"/>
                </a:solidFill>
                <a:effectLst/>
                <a:latin typeface="Cambria" panose="02040503050406030204" pitchFamily="18" charset="0"/>
                <a:ea typeface="Cambria" panose="02040503050406030204" pitchFamily="18" charset="0"/>
              </a:rPr>
              <a:t>5 × 10 000 000 = 50 000 000 (cm)</a:t>
            </a:r>
          </a:p>
          <a:p>
            <a:pPr algn="ctr"/>
            <a:r>
              <a:rPr lang="vi-VN" sz="3200" b="0" i="0" dirty="0">
                <a:solidFill>
                  <a:srgbClr val="FF0000"/>
                </a:solidFill>
                <a:effectLst/>
                <a:latin typeface="Cambria" panose="02040503050406030204" pitchFamily="18" charset="0"/>
                <a:ea typeface="Cambria" panose="02040503050406030204" pitchFamily="18" charset="0"/>
              </a:rPr>
              <a:t>50 000 000 cm = 500 km</a:t>
            </a:r>
          </a:p>
          <a:p>
            <a:pPr algn="r"/>
            <a:r>
              <a:rPr lang="vi-VN" sz="3200" b="0" i="0" dirty="0">
                <a:solidFill>
                  <a:srgbClr val="FF0000"/>
                </a:solidFill>
                <a:effectLst/>
                <a:latin typeface="Cambria" panose="02040503050406030204" pitchFamily="18" charset="0"/>
                <a:ea typeface="Cambria" panose="02040503050406030204" pitchFamily="18" charset="0"/>
              </a:rPr>
              <a:t>Đáp số: 500 km.</a:t>
            </a:r>
          </a:p>
        </p:txBody>
      </p:sp>
    </p:spTree>
    <p:extLst>
      <p:ext uri="{BB962C8B-B14F-4D97-AF65-F5344CB8AC3E}">
        <p14:creationId xmlns:p14="http://schemas.microsoft.com/office/powerpoint/2010/main" val="939208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65470" y="221226"/>
            <a:ext cx="11680723" cy="644504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xmlns="" id="{F0F76273-A165-4585-AAF8-94F5A2ACE72E}"/>
              </a:ext>
            </a:extLst>
          </p:cNvPr>
          <p:cNvSpPr txBox="1"/>
          <p:nvPr/>
        </p:nvSpPr>
        <p:spPr>
          <a:xfrm>
            <a:off x="1074283" y="289078"/>
            <a:ext cx="10591691" cy="2554545"/>
          </a:xfrm>
          <a:prstGeom prst="rect">
            <a:avLst/>
          </a:prstGeom>
          <a:noFill/>
        </p:spPr>
        <p:txBody>
          <a:bodyPr wrap="square" rtlCol="0">
            <a:spAutoFit/>
          </a:bodyPr>
          <a:lstStyle/>
          <a:p>
            <a:pPr lvl="0" algn="just"/>
            <a:r>
              <a:rPr lang="vi-VN" sz="3200" b="1" dirty="0">
                <a:solidFill>
                  <a:srgbClr val="0070C0"/>
                </a:solidFill>
                <a:latin typeface="Cambria" panose="02040503050406030204" pitchFamily="18" charset="0"/>
                <a:ea typeface="Cambria" panose="02040503050406030204" pitchFamily="18" charset="0"/>
                <a:cs typeface="Arial" panose="020B0604020202020204" pitchFamily="34" charset="0"/>
              </a:rPr>
              <a:t>Quãng đường từ bản A đến trường tiểu học B dài 1 500 m, từ bản A đến đài truyền hình C dài 1 200 m. Bạn Nam đã vẽ hai quãng đường đó trên bản đồ tỉ lệ 1 : 3 000. Hỏi trên bản đồ này, mỗi đoạn thẳng AB, AC dài bao nhiêu xăng-ti-mét?</a:t>
            </a:r>
            <a:endParaRPr kumimoji="0" lang="en-US"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Oval 1"/>
          <p:cNvSpPr/>
          <p:nvPr/>
        </p:nvSpPr>
        <p:spPr>
          <a:xfrm>
            <a:off x="416804" y="396655"/>
            <a:ext cx="657479" cy="5604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pic>
        <p:nvPicPr>
          <p:cNvPr id="4" name="Picture 3">
            <a:extLst>
              <a:ext uri="{FF2B5EF4-FFF2-40B4-BE49-F238E27FC236}">
                <a16:creationId xmlns:a16="http://schemas.microsoft.com/office/drawing/2014/main" xmlns="" id="{A7DF171B-BF59-7BC4-C0C5-E5D6BA82F876}"/>
              </a:ext>
            </a:extLst>
          </p:cNvPr>
          <p:cNvPicPr>
            <a:picLocks noChangeAspect="1"/>
          </p:cNvPicPr>
          <p:nvPr/>
        </p:nvPicPr>
        <p:blipFill>
          <a:blip r:embed="rId3"/>
          <a:stretch>
            <a:fillRect/>
          </a:stretch>
        </p:blipFill>
        <p:spPr>
          <a:xfrm>
            <a:off x="6899950" y="2570050"/>
            <a:ext cx="4886776" cy="2824402"/>
          </a:xfrm>
          <a:prstGeom prst="rect">
            <a:avLst/>
          </a:prstGeom>
        </p:spPr>
      </p:pic>
      <p:sp>
        <p:nvSpPr>
          <p:cNvPr id="5" name="TextBox 4">
            <a:extLst>
              <a:ext uri="{FF2B5EF4-FFF2-40B4-BE49-F238E27FC236}">
                <a16:creationId xmlns:a16="http://schemas.microsoft.com/office/drawing/2014/main" xmlns="" id="{C2D41DF1-1E49-B415-A256-FC985033244F}"/>
              </a:ext>
            </a:extLst>
          </p:cNvPr>
          <p:cNvSpPr txBox="1"/>
          <p:nvPr/>
        </p:nvSpPr>
        <p:spPr>
          <a:xfrm>
            <a:off x="953531" y="2843623"/>
            <a:ext cx="4883389" cy="1569660"/>
          </a:xfrm>
          <a:prstGeom prst="rect">
            <a:avLst/>
          </a:prstGeom>
          <a:noFill/>
        </p:spPr>
        <p:txBody>
          <a:bodyPr wrap="square" rtlCol="0">
            <a:spAutoFit/>
          </a:bodyPr>
          <a:lstStyle/>
          <a:p>
            <a:pPr marL="0" marR="0">
              <a:spcBef>
                <a:spcPts val="0"/>
              </a:spcBef>
              <a:spcAft>
                <a:spcPts val="0"/>
              </a:spcAft>
            </a:pPr>
            <a:r>
              <a:rPr lang="en-US" sz="3200" dirty="0" smtClean="0">
                <a:solidFill>
                  <a:srgbClr val="FF0000"/>
                </a:solidFill>
                <a:effectLst/>
                <a:latin typeface="Cambria" panose="02040503050406030204" pitchFamily="18" charset="0"/>
                <a:ea typeface="Cambria" panose="02040503050406030204" pitchFamily="18" charset="0"/>
              </a:rPr>
              <a:t>- </a:t>
            </a:r>
            <a:r>
              <a:rPr lang="en-US" sz="3200" dirty="0" err="1" smtClean="0">
                <a:solidFill>
                  <a:srgbClr val="FF0000"/>
                </a:solidFill>
                <a:effectLst/>
                <a:latin typeface="Cambria" panose="02040503050406030204" pitchFamily="18" charset="0"/>
                <a:ea typeface="Cambria" panose="02040503050406030204" pitchFamily="18" charset="0"/>
              </a:rPr>
              <a:t>Từ</a:t>
            </a:r>
            <a:r>
              <a:rPr lang="en-US" sz="3200" dirty="0" smtClean="0">
                <a:solidFill>
                  <a:srgbClr val="FF0000"/>
                </a:solidFill>
                <a:effectLst/>
                <a:latin typeface="Cambria" panose="02040503050406030204" pitchFamily="18" charset="0"/>
                <a:ea typeface="Cambria" panose="02040503050406030204" pitchFamily="18" charset="0"/>
              </a:rPr>
              <a:t> A </a:t>
            </a:r>
            <a:r>
              <a:rPr lang="en-US" sz="3200" dirty="0" err="1" smtClean="0">
                <a:solidFill>
                  <a:srgbClr val="FF0000"/>
                </a:solidFill>
                <a:effectLst/>
                <a:latin typeface="Cambria" panose="02040503050406030204" pitchFamily="18" charset="0"/>
                <a:ea typeface="Cambria" panose="02040503050406030204" pitchFamily="18" charset="0"/>
              </a:rPr>
              <a:t>đến</a:t>
            </a:r>
            <a:r>
              <a:rPr lang="en-US" sz="3200" dirty="0" smtClean="0">
                <a:solidFill>
                  <a:srgbClr val="FF0000"/>
                </a:solidFill>
                <a:effectLst/>
                <a:latin typeface="Cambria" panose="02040503050406030204" pitchFamily="18" charset="0"/>
                <a:ea typeface="Cambria" panose="02040503050406030204" pitchFamily="18" charset="0"/>
              </a:rPr>
              <a:t> B </a:t>
            </a:r>
            <a:r>
              <a:rPr lang="en-US" sz="3200" dirty="0" err="1" smtClean="0">
                <a:solidFill>
                  <a:srgbClr val="FF0000"/>
                </a:solidFill>
                <a:effectLst/>
                <a:latin typeface="Cambria" panose="02040503050406030204" pitchFamily="18" charset="0"/>
                <a:ea typeface="Cambria" panose="02040503050406030204" pitchFamily="18" charset="0"/>
              </a:rPr>
              <a:t>dài</a:t>
            </a:r>
            <a:r>
              <a:rPr lang="en-US" sz="3200" dirty="0" smtClean="0">
                <a:solidFill>
                  <a:srgbClr val="FF0000"/>
                </a:solidFill>
                <a:effectLst/>
                <a:latin typeface="Cambria" panose="02040503050406030204" pitchFamily="18" charset="0"/>
                <a:ea typeface="Cambria" panose="02040503050406030204" pitchFamily="18" charset="0"/>
              </a:rPr>
              <a:t>: 1 500m</a:t>
            </a:r>
          </a:p>
          <a:p>
            <a:pPr marL="0" marR="0">
              <a:spcBef>
                <a:spcPts val="0"/>
              </a:spcBef>
              <a:spcAft>
                <a:spcPts val="0"/>
              </a:spcAft>
            </a:pP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Từ</a:t>
            </a:r>
            <a:r>
              <a:rPr lang="en-US" sz="3200" dirty="0" smtClean="0">
                <a:solidFill>
                  <a:srgbClr val="FF0000"/>
                </a:solidFill>
                <a:latin typeface="Cambria" panose="02040503050406030204" pitchFamily="18" charset="0"/>
                <a:ea typeface="Cambria" panose="02040503050406030204" pitchFamily="18" charset="0"/>
              </a:rPr>
              <a:t> A </a:t>
            </a:r>
            <a:r>
              <a:rPr lang="en-US" sz="3200" dirty="0" err="1" smtClean="0">
                <a:solidFill>
                  <a:srgbClr val="FF0000"/>
                </a:solidFill>
                <a:latin typeface="Cambria" panose="02040503050406030204" pitchFamily="18" charset="0"/>
                <a:ea typeface="Cambria" panose="02040503050406030204" pitchFamily="18" charset="0"/>
              </a:rPr>
              <a:t>đến</a:t>
            </a:r>
            <a:r>
              <a:rPr lang="en-US" sz="3200" dirty="0" smtClean="0">
                <a:solidFill>
                  <a:srgbClr val="FF0000"/>
                </a:solidFill>
                <a:latin typeface="Cambria" panose="02040503050406030204" pitchFamily="18" charset="0"/>
                <a:ea typeface="Cambria" panose="02040503050406030204" pitchFamily="18" charset="0"/>
              </a:rPr>
              <a:t> C </a:t>
            </a:r>
            <a:r>
              <a:rPr lang="en-US" sz="3200" dirty="0" err="1" smtClean="0">
                <a:solidFill>
                  <a:srgbClr val="FF0000"/>
                </a:solidFill>
                <a:latin typeface="Cambria" panose="02040503050406030204" pitchFamily="18" charset="0"/>
                <a:ea typeface="Cambria" panose="02040503050406030204" pitchFamily="18" charset="0"/>
              </a:rPr>
              <a:t>dài</a:t>
            </a:r>
            <a:r>
              <a:rPr lang="en-US" sz="3200" dirty="0" smtClean="0">
                <a:solidFill>
                  <a:srgbClr val="FF0000"/>
                </a:solidFill>
                <a:latin typeface="Cambria" panose="02040503050406030204" pitchFamily="18" charset="0"/>
                <a:ea typeface="Cambria" panose="02040503050406030204" pitchFamily="18" charset="0"/>
              </a:rPr>
              <a:t>: 1 200m</a:t>
            </a:r>
          </a:p>
          <a:p>
            <a:pPr marL="0" marR="0">
              <a:spcBef>
                <a:spcPts val="0"/>
              </a:spcBef>
              <a:spcAft>
                <a:spcPts val="0"/>
              </a:spcAft>
            </a:pP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Tỉ</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lệ</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bản</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đồ</a:t>
            </a:r>
            <a:r>
              <a:rPr lang="en-US" sz="3200" dirty="0" smtClean="0">
                <a:solidFill>
                  <a:srgbClr val="FF0000"/>
                </a:solidFill>
                <a:latin typeface="Cambria" panose="02040503050406030204" pitchFamily="18" charset="0"/>
                <a:ea typeface="Cambria" panose="02040503050406030204" pitchFamily="18" charset="0"/>
              </a:rPr>
              <a:t>: 1: 3 000</a:t>
            </a:r>
          </a:p>
        </p:txBody>
      </p:sp>
      <p:sp>
        <p:nvSpPr>
          <p:cNvPr id="7" name="TextBox 6">
            <a:extLst>
              <a:ext uri="{FF2B5EF4-FFF2-40B4-BE49-F238E27FC236}">
                <a16:creationId xmlns:a16="http://schemas.microsoft.com/office/drawing/2014/main" xmlns="" id="{C2D41DF1-1E49-B415-A256-FC985033244F}"/>
              </a:ext>
            </a:extLst>
          </p:cNvPr>
          <p:cNvSpPr txBox="1"/>
          <p:nvPr/>
        </p:nvSpPr>
        <p:spPr>
          <a:xfrm>
            <a:off x="953531" y="4620993"/>
            <a:ext cx="5560197" cy="1077218"/>
          </a:xfrm>
          <a:prstGeom prst="rect">
            <a:avLst/>
          </a:prstGeom>
          <a:noFill/>
        </p:spPr>
        <p:txBody>
          <a:bodyPr wrap="square" rtlCol="0">
            <a:spAutoFit/>
          </a:bodyPr>
          <a:lstStyle/>
          <a:p>
            <a:pPr marR="0">
              <a:spcBef>
                <a:spcPts val="0"/>
              </a:spcBef>
              <a:spcAft>
                <a:spcPts val="0"/>
              </a:spcAft>
            </a:pPr>
            <a:r>
              <a:rPr lang="en-US" sz="3200" dirty="0" smtClean="0">
                <a:solidFill>
                  <a:srgbClr val="FF0000"/>
                </a:solidFill>
                <a:effectLst/>
                <a:latin typeface="Cambria" panose="02040503050406030204" pitchFamily="18" charset="0"/>
                <a:ea typeface="Cambria" panose="02040503050406030204" pitchFamily="18" charset="0"/>
              </a:rPr>
              <a:t>- </a:t>
            </a:r>
            <a:r>
              <a:rPr lang="en-US" sz="3200" dirty="0" err="1" smtClean="0">
                <a:solidFill>
                  <a:srgbClr val="FF0000"/>
                </a:solidFill>
                <a:effectLst/>
                <a:latin typeface="Cambria" panose="02040503050406030204" pitchFamily="18" charset="0"/>
                <a:ea typeface="Cambria" panose="02040503050406030204" pitchFamily="18" charset="0"/>
              </a:rPr>
              <a:t>Hỏi</a:t>
            </a:r>
            <a:r>
              <a:rPr lang="en-US" sz="3200" dirty="0" smtClean="0">
                <a:solidFill>
                  <a:srgbClr val="FF0000"/>
                </a:solidFill>
                <a:effectLst/>
                <a:latin typeface="Cambria" panose="02040503050406030204" pitchFamily="18" charset="0"/>
                <a:ea typeface="Cambria" panose="02040503050406030204" pitchFamily="18" charset="0"/>
              </a:rPr>
              <a:t>: AB: ……?cm</a:t>
            </a:r>
          </a:p>
          <a:p>
            <a:pPr marR="0">
              <a:spcBef>
                <a:spcPts val="0"/>
              </a:spcBef>
              <a:spcAft>
                <a:spcPts val="0"/>
              </a:spcAft>
            </a:pPr>
            <a:r>
              <a:rPr lang="en-US" sz="3200" dirty="0" smtClean="0">
                <a:solidFill>
                  <a:srgbClr val="FF0000"/>
                </a:solidFill>
                <a:effectLst/>
                <a:latin typeface="Cambria" panose="02040503050406030204" pitchFamily="18" charset="0"/>
                <a:ea typeface="Cambria" panose="02040503050406030204" pitchFamily="18" charset="0"/>
              </a:rPr>
              <a:t>            AC: …..? cm</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70444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 grpId="0" animBg="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65470" y="221226"/>
            <a:ext cx="11680723" cy="644504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xmlns="" id="{F0F76273-A165-4585-AAF8-94F5A2ACE72E}"/>
              </a:ext>
            </a:extLst>
          </p:cNvPr>
          <p:cNvSpPr txBox="1"/>
          <p:nvPr/>
        </p:nvSpPr>
        <p:spPr>
          <a:xfrm>
            <a:off x="1074283" y="289078"/>
            <a:ext cx="10591691" cy="1815882"/>
          </a:xfrm>
          <a:prstGeom prst="rect">
            <a:avLst/>
          </a:prstGeom>
          <a:noFill/>
        </p:spPr>
        <p:txBody>
          <a:bodyPr wrap="square" rtlCol="0">
            <a:spAutoFit/>
          </a:bodyPr>
          <a:lstStyle/>
          <a:p>
            <a:pPr lvl="0" algn="just"/>
            <a:r>
              <a:rPr lang="vi-VN" sz="2800" b="1" dirty="0">
                <a:solidFill>
                  <a:srgbClr val="0070C0"/>
                </a:solidFill>
                <a:latin typeface="Cambria" panose="02040503050406030204" pitchFamily="18" charset="0"/>
                <a:ea typeface="Cambria" panose="02040503050406030204" pitchFamily="18" charset="0"/>
                <a:cs typeface="Arial" panose="020B0604020202020204" pitchFamily="34" charset="0"/>
              </a:rPr>
              <a:t>Quãng đường từ bản A đến trường tiểu học B dài 1 500 m, từ bản A đến đài truyền hình C dài 1 200 m. Bạn Nam đã vẽ hai quãng đường đó trên bản đồ tỉ lệ 1 : 3 000. Hỏi trên bản đồ này, mỗi đoạn thẳng AB, AC dài bao nhiêu xăng-ti-mét?</a:t>
            </a:r>
            <a:endPar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Oval 1"/>
          <p:cNvSpPr/>
          <p:nvPr/>
        </p:nvSpPr>
        <p:spPr>
          <a:xfrm>
            <a:off x="416804" y="396655"/>
            <a:ext cx="657479" cy="5604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pic>
        <p:nvPicPr>
          <p:cNvPr id="4" name="Picture 3">
            <a:extLst>
              <a:ext uri="{FF2B5EF4-FFF2-40B4-BE49-F238E27FC236}">
                <a16:creationId xmlns:a16="http://schemas.microsoft.com/office/drawing/2014/main" xmlns="" id="{A7DF171B-BF59-7BC4-C0C5-E5D6BA82F876}"/>
              </a:ext>
            </a:extLst>
          </p:cNvPr>
          <p:cNvPicPr>
            <a:picLocks noChangeAspect="1"/>
          </p:cNvPicPr>
          <p:nvPr/>
        </p:nvPicPr>
        <p:blipFill>
          <a:blip r:embed="rId3"/>
          <a:stretch>
            <a:fillRect/>
          </a:stretch>
        </p:blipFill>
        <p:spPr>
          <a:xfrm>
            <a:off x="6939279" y="2894408"/>
            <a:ext cx="5166995" cy="2824402"/>
          </a:xfrm>
          <a:prstGeom prst="rect">
            <a:avLst/>
          </a:prstGeom>
        </p:spPr>
      </p:pic>
      <p:sp>
        <p:nvSpPr>
          <p:cNvPr id="5" name="TextBox 4">
            <a:extLst>
              <a:ext uri="{FF2B5EF4-FFF2-40B4-BE49-F238E27FC236}">
                <a16:creationId xmlns:a16="http://schemas.microsoft.com/office/drawing/2014/main" xmlns="" id="{C2D41DF1-1E49-B415-A256-FC985033244F}"/>
              </a:ext>
            </a:extLst>
          </p:cNvPr>
          <p:cNvSpPr txBox="1"/>
          <p:nvPr/>
        </p:nvSpPr>
        <p:spPr>
          <a:xfrm>
            <a:off x="416804" y="2321450"/>
            <a:ext cx="6634480" cy="3970318"/>
          </a:xfrm>
          <a:prstGeom prst="rect">
            <a:avLst/>
          </a:prstGeom>
          <a:noFill/>
        </p:spPr>
        <p:txBody>
          <a:bodyPr wrap="square" rtlCol="0">
            <a:spAutoFit/>
          </a:bodyPr>
          <a:lstStyle/>
          <a:p>
            <a:pPr marL="0" marR="0" algn="ctr">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Đổi</a:t>
            </a:r>
            <a:r>
              <a:rPr lang="en-US" sz="2800" dirty="0">
                <a:solidFill>
                  <a:srgbClr val="FF0000"/>
                </a:solidFill>
                <a:effectLst/>
                <a:latin typeface="Cambria" panose="02040503050406030204" pitchFamily="18" charset="0"/>
                <a:ea typeface="Cambria" panose="02040503050406030204" pitchFamily="18" charset="0"/>
              </a:rPr>
              <a:t>: 1 500 m = 150 000 cm; </a:t>
            </a:r>
          </a:p>
          <a:p>
            <a:pPr marL="0" marR="0" algn="ctr">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1 200 m = 120 000 cm</a:t>
            </a:r>
          </a:p>
          <a:p>
            <a:pPr marL="0" marR="0" algn="ctr">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Trên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bản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đồ</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đoạn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thẳng</a:t>
            </a:r>
            <a:r>
              <a:rPr lang="en-US" sz="2800" dirty="0">
                <a:solidFill>
                  <a:srgbClr val="FF0000"/>
                </a:solidFill>
                <a:effectLst/>
                <a:latin typeface="Cambria" panose="02040503050406030204" pitchFamily="18" charset="0"/>
                <a:ea typeface="Cambria" panose="02040503050406030204" pitchFamily="18" charset="0"/>
              </a:rPr>
              <a:t> AB </a:t>
            </a:r>
            <a:r>
              <a:rPr lang="en-US" sz="2800" dirty="0" err="1">
                <a:solidFill>
                  <a:srgbClr val="FF0000"/>
                </a:solidFill>
                <a:effectLst/>
                <a:latin typeface="Cambria" panose="02040503050406030204" pitchFamily="18" charset="0"/>
                <a:ea typeface="Cambria" panose="02040503050406030204" pitchFamily="18" charset="0"/>
              </a:rPr>
              <a:t>dài</a:t>
            </a:r>
            <a:r>
              <a:rPr lang="en-US" sz="2800" dirty="0">
                <a:solidFill>
                  <a:srgbClr val="FF0000"/>
                </a:solidFill>
                <a:effectLst/>
                <a:latin typeface="Cambria" panose="02040503050406030204" pitchFamily="18" charset="0"/>
                <a:ea typeface="Cambria" panose="02040503050406030204" pitchFamily="18" charset="0"/>
              </a:rPr>
              <a:t> </a:t>
            </a:r>
            <a:r>
              <a:rPr lang="en-US" sz="2800" dirty="0" smtClean="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150 000 : 3 000 = 50 (cm)</a:t>
            </a:r>
          </a:p>
          <a:p>
            <a:pPr marL="0" marR="0" algn="ctr">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Trên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bản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đồ</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đoạn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thẳng</a:t>
            </a:r>
            <a:r>
              <a:rPr lang="en-US" sz="2800" dirty="0">
                <a:solidFill>
                  <a:srgbClr val="FF0000"/>
                </a:solidFill>
                <a:effectLst/>
                <a:latin typeface="Cambria" panose="02040503050406030204" pitchFamily="18" charset="0"/>
                <a:ea typeface="Cambria" panose="02040503050406030204" pitchFamily="18" charset="0"/>
              </a:rPr>
              <a:t> AC </a:t>
            </a:r>
            <a:r>
              <a:rPr lang="en-US" sz="2800" dirty="0" err="1">
                <a:solidFill>
                  <a:srgbClr val="FF0000"/>
                </a:solidFill>
                <a:effectLst/>
                <a:latin typeface="Cambria" panose="02040503050406030204" pitchFamily="18" charset="0"/>
                <a:ea typeface="Cambria" panose="02040503050406030204" pitchFamily="18" charset="0"/>
              </a:rPr>
              <a:t>dài</a:t>
            </a:r>
            <a:r>
              <a:rPr lang="en-US" sz="2800" dirty="0">
                <a:solidFill>
                  <a:srgbClr val="FF0000"/>
                </a:solidFill>
                <a:effectLst/>
                <a:latin typeface="Cambria" panose="02040503050406030204" pitchFamily="18" charset="0"/>
                <a:ea typeface="Cambria" panose="02040503050406030204" pitchFamily="18" charset="0"/>
              </a:rPr>
              <a:t> </a:t>
            </a:r>
            <a:r>
              <a:rPr lang="en-US" sz="2800" dirty="0" smtClean="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là</a:t>
            </a:r>
            <a:r>
              <a:rPr lang="en-US" sz="2800" dirty="0">
                <a:solidFill>
                  <a:srgbClr val="FF0000"/>
                </a:solidFill>
                <a:effectLst/>
                <a:latin typeface="Cambria" panose="02040503050406030204" pitchFamily="18" charset="0"/>
                <a:ea typeface="Cambria" panose="02040503050406030204" pitchFamily="18" charset="0"/>
              </a:rPr>
              <a:t>:</a:t>
            </a:r>
          </a:p>
          <a:p>
            <a:pPr marL="0" marR="0" algn="ctr">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120 000 : 3000 = 40 (cm)</a:t>
            </a:r>
          </a:p>
          <a:p>
            <a:pPr marL="0" marR="0" algn="ctr">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Đáp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AB: 50 cm</a:t>
            </a:r>
          </a:p>
          <a:p>
            <a:pPr marL="0" marR="0" algn="ctr">
              <a:spcBef>
                <a:spcPts val="0"/>
              </a:spcBef>
              <a:spcAft>
                <a:spcPts val="0"/>
              </a:spcAft>
            </a:pPr>
            <a:r>
              <a:rPr lang="en-US" sz="2800" dirty="0">
                <a:solidFill>
                  <a:srgbClr val="FF0000"/>
                </a:solidFill>
                <a:effectLst/>
                <a:latin typeface="Cambria" panose="02040503050406030204" pitchFamily="18" charset="0"/>
                <a:ea typeface="Cambria" panose="02040503050406030204" pitchFamily="18" charset="0"/>
              </a:rPr>
              <a:t>                                 AC: 40 cm</a:t>
            </a:r>
          </a:p>
        </p:txBody>
      </p:sp>
    </p:spTree>
    <p:extLst>
      <p:ext uri="{BB962C8B-B14F-4D97-AF65-F5344CB8AC3E}">
        <p14:creationId xmlns:p14="http://schemas.microsoft.com/office/powerpoint/2010/main" val="34040180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33924" y="28677"/>
            <a:ext cx="11680723" cy="644504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xmlns="" id="{F0F76273-A165-4585-AAF8-94F5A2ACE72E}"/>
              </a:ext>
            </a:extLst>
          </p:cNvPr>
          <p:cNvSpPr txBox="1"/>
          <p:nvPr/>
        </p:nvSpPr>
        <p:spPr>
          <a:xfrm>
            <a:off x="1074283" y="289078"/>
            <a:ext cx="10591691"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a:t>
            </a:r>
          </a:p>
        </p:txBody>
      </p:sp>
      <p:sp>
        <p:nvSpPr>
          <p:cNvPr id="2" name="Oval 1"/>
          <p:cNvSpPr/>
          <p:nvPr/>
        </p:nvSpPr>
        <p:spPr>
          <a:xfrm>
            <a:off x="416804" y="396655"/>
            <a:ext cx="657479" cy="5604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aphicFrame>
        <p:nvGraphicFramePr>
          <p:cNvPr id="3" name="Table 2">
            <a:extLst>
              <a:ext uri="{FF2B5EF4-FFF2-40B4-BE49-F238E27FC236}">
                <a16:creationId xmlns:a16="http://schemas.microsoft.com/office/drawing/2014/main" xmlns="" id="{8D4B50C8-352C-9C25-FD3F-677C6EE98966}"/>
              </a:ext>
            </a:extLst>
          </p:cNvPr>
          <p:cNvGraphicFramePr>
            <a:graphicFrameLocks noGrp="1"/>
          </p:cNvGraphicFramePr>
          <p:nvPr>
            <p:extLst>
              <p:ext uri="{D42A27DB-BD31-4B8C-83A1-F6EECF244321}">
                <p14:modId xmlns:p14="http://schemas.microsoft.com/office/powerpoint/2010/main" val="1145516217"/>
              </p:ext>
            </p:extLst>
          </p:nvPr>
        </p:nvGraphicFramePr>
        <p:xfrm>
          <a:off x="746760" y="1380014"/>
          <a:ext cx="10515600" cy="3184049"/>
        </p:xfrm>
        <a:graphic>
          <a:graphicData uri="http://schemas.openxmlformats.org/drawingml/2006/table">
            <a:tbl>
              <a:tblPr/>
              <a:tblGrid>
                <a:gridCol w="2628900">
                  <a:extLst>
                    <a:ext uri="{9D8B030D-6E8A-4147-A177-3AD203B41FA5}">
                      <a16:colId xmlns:a16="http://schemas.microsoft.com/office/drawing/2014/main" xmlns="" val="2923874907"/>
                    </a:ext>
                  </a:extLst>
                </a:gridCol>
                <a:gridCol w="2628900">
                  <a:extLst>
                    <a:ext uri="{9D8B030D-6E8A-4147-A177-3AD203B41FA5}">
                      <a16:colId xmlns:a16="http://schemas.microsoft.com/office/drawing/2014/main" xmlns="" val="1523292688"/>
                    </a:ext>
                  </a:extLst>
                </a:gridCol>
                <a:gridCol w="2628900">
                  <a:extLst>
                    <a:ext uri="{9D8B030D-6E8A-4147-A177-3AD203B41FA5}">
                      <a16:colId xmlns:a16="http://schemas.microsoft.com/office/drawing/2014/main" xmlns="" val="2938813020"/>
                    </a:ext>
                  </a:extLst>
                </a:gridCol>
                <a:gridCol w="2628900">
                  <a:extLst>
                    <a:ext uri="{9D8B030D-6E8A-4147-A177-3AD203B41FA5}">
                      <a16:colId xmlns:a16="http://schemas.microsoft.com/office/drawing/2014/main" xmlns="" val="1203522366"/>
                    </a:ext>
                  </a:extLst>
                </a:gridCol>
              </a:tblGrid>
              <a:tr h="1050449">
                <a:tc>
                  <a:txBody>
                    <a:bodyPr/>
                    <a:lstStyle/>
                    <a:p>
                      <a:pPr algn="ctr"/>
                      <a:r>
                        <a:rPr lang="en-US" sz="3200" dirty="0" err="1">
                          <a:solidFill>
                            <a:srgbClr val="000000"/>
                          </a:solidFill>
                          <a:effectLst/>
                        </a:rPr>
                        <a:t>Tỉ</a:t>
                      </a:r>
                      <a:r>
                        <a:rPr lang="en-US" sz="3200" dirty="0">
                          <a:solidFill>
                            <a:srgbClr val="000000"/>
                          </a:solidFill>
                          <a:effectLst/>
                        </a:rPr>
                        <a:t> </a:t>
                      </a:r>
                      <a:r>
                        <a:rPr lang="en-US" sz="3200" dirty="0" err="1">
                          <a:solidFill>
                            <a:srgbClr val="000000"/>
                          </a:solidFill>
                          <a:effectLst/>
                        </a:rPr>
                        <a:t>lệ</a:t>
                      </a:r>
                      <a:r>
                        <a:rPr lang="en-US" sz="3200" dirty="0">
                          <a:solidFill>
                            <a:srgbClr val="000000"/>
                          </a:solidFill>
                          <a:effectLst/>
                        </a:rPr>
                        <a:t> </a:t>
                      </a:r>
                      <a:r>
                        <a:rPr lang="en-US" sz="3200" dirty="0" err="1">
                          <a:solidFill>
                            <a:srgbClr val="000000"/>
                          </a:solidFill>
                          <a:effectLst/>
                        </a:rPr>
                        <a:t>bản</a:t>
                      </a:r>
                      <a:r>
                        <a:rPr lang="en-US" sz="3200" dirty="0">
                          <a:solidFill>
                            <a:srgbClr val="000000"/>
                          </a:solidFill>
                          <a:effectLst/>
                        </a:rPr>
                        <a:t> </a:t>
                      </a:r>
                      <a:r>
                        <a:rPr lang="en-US" sz="3200" dirty="0" err="1">
                          <a:solidFill>
                            <a:srgbClr val="000000"/>
                          </a:solidFill>
                          <a:effectLst/>
                        </a:rPr>
                        <a:t>đồ</a:t>
                      </a:r>
                      <a:endParaRPr lang="en-US" sz="3200" dirty="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dirty="0">
                          <a:solidFill>
                            <a:srgbClr val="000000"/>
                          </a:solidFill>
                          <a:effectLst/>
                        </a:rPr>
                        <a:t>1 : 10 000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dirty="0">
                          <a:solidFill>
                            <a:srgbClr val="000000"/>
                          </a:solidFill>
                          <a:effectLst/>
                        </a:rPr>
                        <a:t>1 : 1 000 000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dirty="0">
                          <a:solidFill>
                            <a:srgbClr val="000000"/>
                          </a:solidFill>
                          <a:effectLst/>
                        </a:rPr>
                        <a:t>1 : 500 000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024359057"/>
                  </a:ext>
                </a:extLst>
              </a:tr>
              <a:tr h="1050449">
                <a:tc>
                  <a:txBody>
                    <a:bodyPr/>
                    <a:lstStyle/>
                    <a:p>
                      <a:pPr algn="ctr"/>
                      <a:r>
                        <a:rPr lang="en-US" sz="3200" dirty="0" err="1">
                          <a:solidFill>
                            <a:srgbClr val="000000"/>
                          </a:solidFill>
                          <a:effectLst/>
                        </a:rPr>
                        <a:t>Độ</a:t>
                      </a:r>
                      <a:r>
                        <a:rPr lang="en-US" sz="3200" dirty="0">
                          <a:solidFill>
                            <a:srgbClr val="000000"/>
                          </a:solidFill>
                          <a:effectLst/>
                        </a:rPr>
                        <a:t> </a:t>
                      </a:r>
                      <a:r>
                        <a:rPr lang="en-US" sz="3200" dirty="0" err="1">
                          <a:solidFill>
                            <a:srgbClr val="000000"/>
                          </a:solidFill>
                          <a:effectLst/>
                        </a:rPr>
                        <a:t>dài</a:t>
                      </a:r>
                      <a:r>
                        <a:rPr lang="en-US" sz="3200" dirty="0">
                          <a:solidFill>
                            <a:srgbClr val="000000"/>
                          </a:solidFill>
                          <a:effectLst/>
                        </a:rPr>
                        <a:t> </a:t>
                      </a:r>
                      <a:r>
                        <a:rPr lang="en-US" sz="3200" dirty="0" err="1">
                          <a:solidFill>
                            <a:srgbClr val="000000"/>
                          </a:solidFill>
                          <a:effectLst/>
                        </a:rPr>
                        <a:t>trên</a:t>
                      </a:r>
                      <a:r>
                        <a:rPr lang="en-US" sz="3200" dirty="0">
                          <a:solidFill>
                            <a:srgbClr val="000000"/>
                          </a:solidFill>
                          <a:effectLst/>
                        </a:rPr>
                        <a:t> </a:t>
                      </a:r>
                      <a:r>
                        <a:rPr lang="en-US" sz="3200" dirty="0" err="1">
                          <a:solidFill>
                            <a:srgbClr val="000000"/>
                          </a:solidFill>
                          <a:effectLst/>
                        </a:rPr>
                        <a:t>bản</a:t>
                      </a:r>
                      <a:r>
                        <a:rPr lang="en-US" sz="3200" dirty="0">
                          <a:solidFill>
                            <a:srgbClr val="000000"/>
                          </a:solidFill>
                          <a:effectLst/>
                        </a:rPr>
                        <a:t> </a:t>
                      </a:r>
                      <a:r>
                        <a:rPr lang="en-US" sz="3200" dirty="0" err="1">
                          <a:solidFill>
                            <a:srgbClr val="000000"/>
                          </a:solidFill>
                          <a:effectLst/>
                        </a:rPr>
                        <a:t>đồ</a:t>
                      </a:r>
                      <a:r>
                        <a:rPr lang="en-US" sz="3200" dirty="0">
                          <a:solidFill>
                            <a:srgbClr val="000000"/>
                          </a:solidFill>
                          <a:effectLst/>
                        </a:rPr>
                        <a:t> (cm)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39438300"/>
                  </a:ext>
                </a:extLst>
              </a:tr>
              <a:tr h="1050449">
                <a:tc>
                  <a:txBody>
                    <a:bodyPr/>
                    <a:lstStyle/>
                    <a:p>
                      <a:pPr algn="ctr"/>
                      <a:r>
                        <a:rPr lang="en-US" sz="3200">
                          <a:solidFill>
                            <a:srgbClr val="000000"/>
                          </a:solidFill>
                          <a:effectLst/>
                        </a:rPr>
                        <a:t>Độ dài thật (km)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a:solidFill>
                            <a:srgbClr val="000000"/>
                          </a:solidFill>
                          <a:effectLs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dirty="0">
                          <a:solidFill>
                            <a:srgbClr val="000000"/>
                          </a:solidFill>
                          <a:effectLs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64466244"/>
                  </a:ext>
                </a:extLst>
              </a:tr>
            </a:tbl>
          </a:graphicData>
        </a:graphic>
      </p:graphicFrame>
      <p:sp>
        <p:nvSpPr>
          <p:cNvPr id="6" name="Rectangle: Rounded Corners 5">
            <a:extLst>
              <a:ext uri="{FF2B5EF4-FFF2-40B4-BE49-F238E27FC236}">
                <a16:creationId xmlns:a16="http://schemas.microsoft.com/office/drawing/2014/main" xmlns="" id="{0A6C52F4-B44D-D57C-B092-86C4F9C4D8AA}"/>
              </a:ext>
            </a:extLst>
          </p:cNvPr>
          <p:cNvSpPr/>
          <p:nvPr/>
        </p:nvSpPr>
        <p:spPr>
          <a:xfrm>
            <a:off x="4135120" y="3688080"/>
            <a:ext cx="1219200" cy="6807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1,5</a:t>
            </a:r>
          </a:p>
        </p:txBody>
      </p:sp>
      <p:sp>
        <p:nvSpPr>
          <p:cNvPr id="7" name="Rectangle: Rounded Corners 6">
            <a:extLst>
              <a:ext uri="{FF2B5EF4-FFF2-40B4-BE49-F238E27FC236}">
                <a16:creationId xmlns:a16="http://schemas.microsoft.com/office/drawing/2014/main" xmlns="" id="{13FA60B3-126D-C267-9014-82074E926EF3}"/>
              </a:ext>
            </a:extLst>
          </p:cNvPr>
          <p:cNvSpPr/>
          <p:nvPr/>
        </p:nvSpPr>
        <p:spPr>
          <a:xfrm>
            <a:off x="6766560" y="3667760"/>
            <a:ext cx="1219200" cy="6807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80</a:t>
            </a:r>
          </a:p>
        </p:txBody>
      </p:sp>
      <p:sp>
        <p:nvSpPr>
          <p:cNvPr id="8" name="Rectangle: Rounded Corners 7">
            <a:extLst>
              <a:ext uri="{FF2B5EF4-FFF2-40B4-BE49-F238E27FC236}">
                <a16:creationId xmlns:a16="http://schemas.microsoft.com/office/drawing/2014/main" xmlns="" id="{FEE075E4-5AE5-7423-D38D-13EA4C6DDF18}"/>
              </a:ext>
            </a:extLst>
          </p:cNvPr>
          <p:cNvSpPr/>
          <p:nvPr/>
        </p:nvSpPr>
        <p:spPr>
          <a:xfrm>
            <a:off x="9357360" y="2570480"/>
            <a:ext cx="1219200" cy="68072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8</a:t>
            </a:r>
          </a:p>
        </p:txBody>
      </p:sp>
    </p:spTree>
    <p:extLst>
      <p:ext uri="{BB962C8B-B14F-4D97-AF65-F5344CB8AC3E}">
        <p14:creationId xmlns:p14="http://schemas.microsoft.com/office/powerpoint/2010/main" val="2369481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65470" y="221226"/>
            <a:ext cx="11680723" cy="644504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xmlns="" id="{F0F76273-A165-4585-AAF8-94F5A2ACE72E}"/>
              </a:ext>
            </a:extLst>
          </p:cNvPr>
          <p:cNvSpPr txBox="1"/>
          <p:nvPr/>
        </p:nvSpPr>
        <p:spPr>
          <a:xfrm>
            <a:off x="1074283" y="289078"/>
            <a:ext cx="10591691" cy="1569660"/>
          </a:xfrm>
          <a:prstGeom prst="rect">
            <a:avLst/>
          </a:prstGeom>
          <a:noFill/>
        </p:spPr>
        <p:txBody>
          <a:bodyPr wrap="square" rtlCol="0">
            <a:spAutoFit/>
          </a:bodyPr>
          <a:lstStyle/>
          <a:p>
            <a:pPr lvl="0" algn="just"/>
            <a:r>
              <a:rPr lang="vi-VN" sz="3200" b="1" dirty="0">
                <a:solidFill>
                  <a:srgbClr val="0070C0"/>
                </a:solidFill>
                <a:latin typeface="Cambria" panose="02040503050406030204" pitchFamily="18" charset="0"/>
                <a:ea typeface="Cambria" panose="02040503050406030204" pitchFamily="18" charset="0"/>
                <a:cs typeface="Arial" panose="020B0604020202020204" pitchFamily="34" charset="0"/>
              </a:rPr>
              <a:t>Em hãy đo độ dài thật của cạnh một bàn học. Sau đó trên bản đồ tỉ lệ 1 : 50, em hãy vẽ đoạn thẳng AB là hình ảnh thu nhỏ của cạnh bàn học đó.</a:t>
            </a:r>
            <a:endParaRPr kumimoji="0" lang="en-US"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Oval 1"/>
          <p:cNvSpPr/>
          <p:nvPr/>
        </p:nvSpPr>
        <p:spPr>
          <a:xfrm>
            <a:off x="416804" y="396655"/>
            <a:ext cx="657479" cy="5604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pic>
        <p:nvPicPr>
          <p:cNvPr id="6" name="Picture 5">
            <a:extLst>
              <a:ext uri="{FF2B5EF4-FFF2-40B4-BE49-F238E27FC236}">
                <a16:creationId xmlns:a16="http://schemas.microsoft.com/office/drawing/2014/main" xmlns="" id="{5FB41903-97E7-D7FF-854B-4617F3CB5DBE}"/>
              </a:ext>
            </a:extLst>
          </p:cNvPr>
          <p:cNvPicPr>
            <a:picLocks noChangeAspect="1"/>
          </p:cNvPicPr>
          <p:nvPr/>
        </p:nvPicPr>
        <p:blipFill>
          <a:blip r:embed="rId3"/>
          <a:stretch>
            <a:fillRect/>
          </a:stretch>
        </p:blipFill>
        <p:spPr>
          <a:xfrm>
            <a:off x="6336030" y="2131377"/>
            <a:ext cx="5676900" cy="3286125"/>
          </a:xfrm>
          <a:prstGeom prst="rect">
            <a:avLst/>
          </a:prstGeom>
        </p:spPr>
      </p:pic>
      <p:sp>
        <p:nvSpPr>
          <p:cNvPr id="8" name="TextBox 7">
            <a:extLst>
              <a:ext uri="{FF2B5EF4-FFF2-40B4-BE49-F238E27FC236}">
                <a16:creationId xmlns:a16="http://schemas.microsoft.com/office/drawing/2014/main" xmlns="" id="{59199EA3-52F5-AFFD-CB4E-450D0ABC56A2}"/>
              </a:ext>
            </a:extLst>
          </p:cNvPr>
          <p:cNvSpPr txBox="1"/>
          <p:nvPr/>
        </p:nvSpPr>
        <p:spPr>
          <a:xfrm>
            <a:off x="589280" y="2357120"/>
            <a:ext cx="6289040" cy="2062103"/>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Ví</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dụ</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Độ</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dài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của</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em</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 1m.</a:t>
            </a:r>
          </a:p>
          <a:p>
            <a:pPr algn="ctr"/>
            <a:r>
              <a:rPr lang="en-US" sz="3200" b="0" i="0" dirty="0" err="1">
                <a:solidFill>
                  <a:srgbClr val="FF0000"/>
                </a:solidFill>
                <a:effectLst/>
                <a:latin typeface="Cambria" panose="02040503050406030204" pitchFamily="18" charset="0"/>
                <a:ea typeface="Cambria" panose="02040503050406030204" pitchFamily="18" charset="0"/>
              </a:rPr>
              <a:t>Đổi</a:t>
            </a:r>
            <a:r>
              <a:rPr lang="en-US" sz="3200" b="0" i="0" dirty="0">
                <a:solidFill>
                  <a:srgbClr val="FF0000"/>
                </a:solidFill>
                <a:effectLst/>
                <a:latin typeface="Cambria" panose="02040503050406030204" pitchFamily="18" charset="0"/>
                <a:ea typeface="Cambria" panose="02040503050406030204" pitchFamily="18" charset="0"/>
              </a:rPr>
              <a:t> 1 m = 100 cm</a:t>
            </a:r>
          </a:p>
          <a:p>
            <a:pPr algn="ctr"/>
            <a:r>
              <a:rPr lang="en-US" sz="3200" b="0" i="0" dirty="0" err="1">
                <a:solidFill>
                  <a:srgbClr val="FF0000"/>
                </a:solidFill>
                <a:effectLst/>
                <a:latin typeface="Cambria" panose="02040503050406030204" pitchFamily="18" charset="0"/>
                <a:ea typeface="Cambria" panose="02040503050406030204" pitchFamily="18" charset="0"/>
              </a:rPr>
              <a:t>Trên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bản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đồ</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độ</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dài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của</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em</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 100 : 50 = 2 (cm)</a:t>
            </a:r>
          </a:p>
        </p:txBody>
      </p:sp>
    </p:spTree>
    <p:extLst>
      <p:ext uri="{BB962C8B-B14F-4D97-AF65-F5344CB8AC3E}">
        <p14:creationId xmlns:p14="http://schemas.microsoft.com/office/powerpoint/2010/main" val="3492016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5826" y="330958"/>
            <a:ext cx="11273051" cy="6196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1228952">
            <a:off x="10400295" y="-99423"/>
            <a:ext cx="1799087" cy="1842967"/>
          </a:xfrm>
          <a:prstGeom prst="rect">
            <a:avLst/>
          </a:prstGeom>
        </p:spPr>
      </p:pic>
      <p:pic>
        <p:nvPicPr>
          <p:cNvPr id="1026" name="Picture 2" descr="Free vector a girl doing homework with books on white backgroun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08130" y="1109351"/>
            <a:ext cx="5715898" cy="5524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C27121DD-5CC3-F05D-F4F0-32192E23B8B7}"/>
              </a:ext>
            </a:extLst>
          </p:cNvPr>
          <p:cNvPicPr>
            <a:picLocks noChangeAspect="1"/>
          </p:cNvPicPr>
          <p:nvPr/>
        </p:nvPicPr>
        <p:blipFill>
          <a:blip r:embed="rId4"/>
          <a:stretch>
            <a:fillRect/>
          </a:stretch>
        </p:blipFill>
        <p:spPr>
          <a:xfrm>
            <a:off x="1772741" y="953807"/>
            <a:ext cx="4115157" cy="5011346"/>
          </a:xfrm>
          <a:prstGeom prst="rect">
            <a:avLst/>
          </a:prstGeom>
        </p:spPr>
      </p:pic>
    </p:spTree>
    <p:extLst>
      <p:ext uri="{BB962C8B-B14F-4D97-AF65-F5344CB8AC3E}">
        <p14:creationId xmlns:p14="http://schemas.microsoft.com/office/powerpoint/2010/main" val="394283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6" y="262095"/>
            <a:ext cx="11745533" cy="2403831"/>
          </a:xfrm>
        </p:spPr>
        <p:txBody>
          <a:bodyPr/>
          <a:lstStyle/>
          <a:p>
            <a:r>
              <a:rPr lang="en-US" sz="40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toán</a:t>
            </a:r>
            <a:r>
              <a:rPr lang="en-US" sz="3600" b="1"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lệ</a:t>
            </a:r>
            <a:r>
              <a:rPr lang="en-US" sz="3600" dirty="0" smtClean="0">
                <a:latin typeface="Times New Roman" panose="02020603050405020304" pitchFamily="18" charset="0"/>
                <a:cs typeface="Times New Roman" panose="02020603050405020304" pitchFamily="18" charset="0"/>
              </a:rPr>
              <a:t> 1: 500.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đồ</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12 cm, </a:t>
            </a:r>
            <a:r>
              <a:rPr lang="en-US" sz="3600" dirty="0" err="1" smtClean="0">
                <a:latin typeface="Times New Roman" panose="02020603050405020304" pitchFamily="18" charset="0"/>
                <a:cs typeface="Times New Roman" panose="02020603050405020304" pitchFamily="18" charset="0"/>
              </a:rPr>
              <a:t>chiều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8 cm. </a:t>
            </a:r>
            <a:r>
              <a:rPr lang="en-US" sz="3600" dirty="0" err="1" smtClean="0">
                <a:latin typeface="Times New Roman" panose="02020603050405020304" pitchFamily="18" charset="0"/>
                <a:cs typeface="Times New Roman" panose="02020603050405020304" pitchFamily="18" charset="0"/>
              </a:rPr>
              <a:t>Hỏi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mét</a:t>
            </a:r>
            <a:r>
              <a:rPr lang="en-US" sz="3600" dirty="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7576" y="2528766"/>
            <a:ext cx="11096223" cy="2546154"/>
          </a:xfrm>
        </p:spPr>
        <p:txBody>
          <a:bodyPr/>
          <a:lstStyle/>
          <a:p>
            <a:pPr marL="0" indent="0" algn="ctr">
              <a:buNone/>
            </a:pP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giải</a:t>
            </a:r>
            <a:endParaRPr lang="en-US" sz="3200" dirty="0" smtClean="0">
              <a:latin typeface="Times New Roman" panose="02020603050405020304" pitchFamily="18" charset="0"/>
              <a:cs typeface="Times New Roman" panose="02020603050405020304" pitchFamily="18" charset="0"/>
            </a:endParaRPr>
          </a:p>
          <a:p>
            <a:pPr marL="0" indent="0" algn="ctr">
              <a:buNone/>
            </a:pPr>
            <a:r>
              <a:rPr lang="en-US" sz="3200" dirty="0" err="1" smtClean="0">
                <a:latin typeface="Times New Roman" panose="02020603050405020304" pitchFamily="18" charset="0"/>
                <a:cs typeface="Times New Roman" panose="02020603050405020304" pitchFamily="18" charset="0"/>
              </a:rPr>
              <a:t>Chiều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12 × 500 = 6 000 (cm) = 60 </a:t>
            </a:r>
            <a:r>
              <a:rPr lang="en-US" sz="3200" dirty="0" smtClean="0">
                <a:latin typeface="Times New Roman" panose="02020603050405020304" pitchFamily="18" charset="0"/>
                <a:cs typeface="Times New Roman" panose="02020603050405020304" pitchFamily="18" charset="0"/>
              </a:rPr>
              <a:t>m</a:t>
            </a:r>
          </a:p>
          <a:p>
            <a:pPr marL="0" indent="0" algn="ctr">
              <a:buNone/>
            </a:pPr>
            <a:r>
              <a:rPr lang="en-US" sz="3200" dirty="0" err="1" smtClean="0">
                <a:latin typeface="Times New Roman" panose="02020603050405020304" pitchFamily="18" charset="0"/>
                <a:cs typeface="Times New Roman" panose="02020603050405020304" pitchFamily="18" charset="0"/>
              </a:rPr>
              <a:t>Chiều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8 × 500 = 4 000 (cm) = 40 </a:t>
            </a:r>
            <a:r>
              <a:rPr lang="en-US" sz="3200" dirty="0" smtClean="0">
                <a:latin typeface="Times New Roman" panose="02020603050405020304" pitchFamily="18" charset="0"/>
                <a:cs typeface="Times New Roman" panose="02020603050405020304" pitchFamily="18" charset="0"/>
              </a:rPr>
              <a:t>m</a:t>
            </a:r>
          </a:p>
          <a:p>
            <a:pPr marL="0" indent="0" algn="ctr">
              <a:buNone/>
            </a:pPr>
            <a:endParaRPr lang="en-US" sz="3200" dirty="0" smtClean="0">
              <a:latin typeface="Times New Roman" panose="02020603050405020304" pitchFamily="18" charset="0"/>
              <a:cs typeface="Times New Roman" panose="02020603050405020304" pitchFamily="18" charset="0"/>
            </a:endParaRPr>
          </a:p>
          <a:p>
            <a:pPr marL="0" indent="0" algn="ctr">
              <a:buNone/>
            </a:pP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65108" y="5191677"/>
            <a:ext cx="955548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Diện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br>
              <a:rPr lang="en-US" sz="3200" dirty="0">
                <a:solidFill>
                  <a:srgbClr val="FF000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60 × 40 = 2 400 m²</a:t>
            </a:r>
          </a:p>
        </p:txBody>
      </p:sp>
    </p:spTree>
    <p:extLst>
      <p:ext uri="{BB962C8B-B14F-4D97-AF65-F5344CB8AC3E}">
        <p14:creationId xmlns:p14="http://schemas.microsoft.com/office/powerpoint/2010/main" val="11073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97" t="13333" r="4050" b="54194"/>
          <a:stretch/>
        </p:blipFill>
        <p:spPr>
          <a:xfrm>
            <a:off x="5768917" y="4772422"/>
            <a:ext cx="1857614" cy="1961535"/>
          </a:xfrm>
          <a:prstGeom prst="rect">
            <a:avLst/>
          </a:prstGeom>
        </p:spPr>
      </p:pic>
      <p:pic>
        <p:nvPicPr>
          <p:cNvPr id="19" name="Picture 1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5878" t="10681" r="38586" b="53620"/>
          <a:stretch/>
        </p:blipFill>
        <p:spPr>
          <a:xfrm rot="769855">
            <a:off x="3391204" y="4766445"/>
            <a:ext cx="1305840" cy="1825516"/>
          </a:xfrm>
          <a:prstGeom prst="rect">
            <a:avLst/>
          </a:prstGeom>
        </p:spPr>
      </p:pic>
      <p:pic>
        <p:nvPicPr>
          <p:cNvPr id="20" name="Picture 19"/>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978" t="10824" r="66129" b="53262"/>
          <a:stretch/>
        </p:blipFill>
        <p:spPr>
          <a:xfrm rot="20712847">
            <a:off x="312361" y="4375426"/>
            <a:ext cx="1833973" cy="2203406"/>
          </a:xfrm>
          <a:prstGeom prst="rect">
            <a:avLst/>
          </a:prstGeom>
        </p:spPr>
      </p:pic>
      <p:pic>
        <p:nvPicPr>
          <p:cNvPr id="21" name="Picture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1" y="11710"/>
            <a:ext cx="3205605" cy="1923363"/>
          </a:xfrm>
          <a:prstGeom prst="rect">
            <a:avLst/>
          </a:prstGeom>
        </p:spPr>
      </p:pic>
      <p:pic>
        <p:nvPicPr>
          <p:cNvPr id="18" name="Graphic 9">
            <a:extLst>
              <a:ext uri="{FF2B5EF4-FFF2-40B4-BE49-F238E27FC236}">
                <a16:creationId xmlns:a16="http://schemas.microsoft.com/office/drawing/2014/main" xmlns="" id="{6D276259-97E7-11C4-710F-AAFB3408070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061989" y="3156155"/>
            <a:ext cx="1849704" cy="3019440"/>
          </a:xfrm>
          <a:prstGeom prst="rect">
            <a:avLst/>
          </a:prstGeom>
        </p:spPr>
      </p:pic>
      <p:pic>
        <p:nvPicPr>
          <p:cNvPr id="32" name="Graphic 6">
            <a:extLst>
              <a:ext uri="{FF2B5EF4-FFF2-40B4-BE49-F238E27FC236}">
                <a16:creationId xmlns:a16="http://schemas.microsoft.com/office/drawing/2014/main" xmlns="" id="{13544356-2E4C-8AA0-D7F7-AEAD9CF287C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189452" y="1127987"/>
            <a:ext cx="1820187" cy="4815906"/>
          </a:xfrm>
          <a:prstGeom prst="rect">
            <a:avLst/>
          </a:prstGeom>
        </p:spPr>
      </p:pic>
      <p:pic>
        <p:nvPicPr>
          <p:cNvPr id="31" name="Graphic 18">
            <a:extLst>
              <a:ext uri="{FF2B5EF4-FFF2-40B4-BE49-F238E27FC236}">
                <a16:creationId xmlns:a16="http://schemas.microsoft.com/office/drawing/2014/main" xmlns="" id="{A87C4BBC-7128-0CE0-01E1-8CA8B923591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flipH="1">
            <a:off x="10074816" y="3429000"/>
            <a:ext cx="2054204" cy="2965596"/>
          </a:xfrm>
          <a:prstGeom prst="rect">
            <a:avLst/>
          </a:prstGeom>
        </p:spPr>
      </p:pic>
      <p:pic>
        <p:nvPicPr>
          <p:cNvPr id="2" name="Graphic 1">
            <a:extLst>
              <a:ext uri="{FF2B5EF4-FFF2-40B4-BE49-F238E27FC236}">
                <a16:creationId xmlns:a16="http://schemas.microsoft.com/office/drawing/2014/main" xmlns="" id="{D10F20CE-9A21-AA6F-B6DF-65EE8695306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77516" y="5033568"/>
            <a:ext cx="13330990" cy="1980629"/>
          </a:xfrm>
          <a:prstGeom prst="rect">
            <a:avLst/>
          </a:prstGeom>
        </p:spPr>
      </p:pic>
      <p:pic>
        <p:nvPicPr>
          <p:cNvPr id="3" name="Picture 2">
            <a:extLst>
              <a:ext uri="{FF2B5EF4-FFF2-40B4-BE49-F238E27FC236}">
                <a16:creationId xmlns:a16="http://schemas.microsoft.com/office/drawing/2014/main" xmlns="" id="{E086242A-614D-7027-1290-6986822FDFAD}"/>
              </a:ext>
            </a:extLst>
          </p:cNvPr>
          <p:cNvPicPr>
            <a:picLocks noChangeAspect="1"/>
          </p:cNvPicPr>
          <p:nvPr/>
        </p:nvPicPr>
        <p:blipFill>
          <a:blip r:embed="rId15"/>
          <a:stretch>
            <a:fillRect/>
          </a:stretch>
        </p:blipFill>
        <p:spPr>
          <a:xfrm>
            <a:off x="1398733" y="1909949"/>
            <a:ext cx="6895174" cy="3017782"/>
          </a:xfrm>
          <a:prstGeom prst="rect">
            <a:avLst/>
          </a:prstGeom>
        </p:spPr>
      </p:pic>
    </p:spTree>
    <p:extLst>
      <p:ext uri="{BB962C8B-B14F-4D97-AF65-F5344CB8AC3E}">
        <p14:creationId xmlns:p14="http://schemas.microsoft.com/office/powerpoint/2010/main" val="380679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3EB1E72-26ED-16B2-D14A-4AF9A3E13531}"/>
              </a:ext>
            </a:extLst>
          </p:cNvPr>
          <p:cNvGrpSpPr/>
          <p:nvPr/>
        </p:nvGrpSpPr>
        <p:grpSpPr>
          <a:xfrm>
            <a:off x="-75415" y="0"/>
            <a:ext cx="12347907" cy="6860820"/>
            <a:chOff x="-75415" y="0"/>
            <a:chExt cx="12347907" cy="6860820"/>
          </a:xfrm>
        </p:grpSpPr>
        <p:sp>
          <p:nvSpPr>
            <p:cNvPr id="2" name="TextBox 2">
              <a:extLst>
                <a:ext uri="{FF2B5EF4-FFF2-40B4-BE49-F238E27FC236}">
                  <a16:creationId xmlns:a16="http://schemas.microsoft.com/office/drawing/2014/main" xmlns="" id="{092CEB0C-56E9-3134-5EED-7A6B6A47B6F8}"/>
                </a:ext>
              </a:extLst>
            </p:cNvPr>
            <p:cNvSpPr txBox="1"/>
            <p:nvPr/>
          </p:nvSpPr>
          <p:spPr>
            <a:xfrm>
              <a:off x="5468493" y="3198168"/>
              <a:ext cx="1255014"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t>Nguyễn Lê Mỹ Ngân thCBQ</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15" y="0"/>
              <a:ext cx="12347907" cy="6860820"/>
            </a:xfrm>
            <a:prstGeom prst="rect">
              <a:avLst/>
            </a:prstGeom>
          </p:spPr>
        </p:pic>
      </p:grpSp>
      <p:pic>
        <p:nvPicPr>
          <p:cNvPr id="24" name="Graphic 5">
            <a:extLst>
              <a:ext uri="{FF2B5EF4-FFF2-40B4-BE49-F238E27FC236}">
                <a16:creationId xmlns:a16="http://schemas.microsoft.com/office/drawing/2014/main" xmlns="" id="{9B826CB8-3A8A-6EF0-E291-AAD6B5D5796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380032" y="2132160"/>
            <a:ext cx="3473731" cy="4603476"/>
          </a:xfrm>
          <a:prstGeom prst="rect">
            <a:avLst/>
          </a:prstGeom>
          <a:effectLst>
            <a:outerShdw blurRad="76200" dir="13500000" sy="23000" kx="1200000" algn="br" rotWithShape="0">
              <a:prstClr val="black">
                <a:alpha val="20000"/>
              </a:prstClr>
            </a:outerShdw>
          </a:effectLst>
        </p:spPr>
      </p:pic>
      <p:pic>
        <p:nvPicPr>
          <p:cNvPr id="11" name="Picture 10">
            <a:extLst>
              <a:ext uri="{FF2B5EF4-FFF2-40B4-BE49-F238E27FC236}">
                <a16:creationId xmlns:a16="http://schemas.microsoft.com/office/drawing/2014/main" xmlns="" id="{47987AD6-463B-FF5A-38A8-066C20BE8C42}"/>
              </a:ext>
            </a:extLst>
          </p:cNvPr>
          <p:cNvPicPr>
            <a:picLocks noChangeAspect="1"/>
          </p:cNvPicPr>
          <p:nvPr/>
        </p:nvPicPr>
        <p:blipFill>
          <a:blip r:embed="rId5"/>
          <a:stretch>
            <a:fillRect/>
          </a:stretch>
        </p:blipFill>
        <p:spPr>
          <a:xfrm>
            <a:off x="-195965" y="0"/>
            <a:ext cx="11802879" cy="2987299"/>
          </a:xfrm>
          <a:prstGeom prst="rect">
            <a:avLst/>
          </a:prstGeom>
        </p:spPr>
      </p:pic>
    </p:spTree>
    <p:extLst>
      <p:ext uri="{BB962C8B-B14F-4D97-AF65-F5344CB8AC3E}">
        <p14:creationId xmlns:p14="http://schemas.microsoft.com/office/powerpoint/2010/main" val="628054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4"/>
                                        </p:tgtEl>
                                        <p:attrNameLst>
                                          <p:attrName>r</p:attrName>
                                        </p:attrNameLst>
                                      </p:cBhvr>
                                    </p:animRot>
                                    <p:animRot by="-240000">
                                      <p:cBhvr>
                                        <p:cTn id="12" dur="200" fill="hold">
                                          <p:stCondLst>
                                            <p:cond delay="200"/>
                                          </p:stCondLst>
                                        </p:cTn>
                                        <p:tgtEl>
                                          <p:spTgt spid="24"/>
                                        </p:tgtEl>
                                        <p:attrNameLst>
                                          <p:attrName>r</p:attrName>
                                        </p:attrNameLst>
                                      </p:cBhvr>
                                    </p:animRot>
                                    <p:animRot by="240000">
                                      <p:cBhvr>
                                        <p:cTn id="13" dur="200" fill="hold">
                                          <p:stCondLst>
                                            <p:cond delay="400"/>
                                          </p:stCondLst>
                                        </p:cTn>
                                        <p:tgtEl>
                                          <p:spTgt spid="24"/>
                                        </p:tgtEl>
                                        <p:attrNameLst>
                                          <p:attrName>r</p:attrName>
                                        </p:attrNameLst>
                                      </p:cBhvr>
                                    </p:animRot>
                                    <p:animRot by="-240000">
                                      <p:cBhvr>
                                        <p:cTn id="14" dur="200" fill="hold">
                                          <p:stCondLst>
                                            <p:cond delay="600"/>
                                          </p:stCondLst>
                                        </p:cTn>
                                        <p:tgtEl>
                                          <p:spTgt spid="24"/>
                                        </p:tgtEl>
                                        <p:attrNameLst>
                                          <p:attrName>r</p:attrName>
                                        </p:attrNameLst>
                                      </p:cBhvr>
                                    </p:animRot>
                                    <p:animRot by="120000">
                                      <p:cBhvr>
                                        <p:cTn id="15" dur="200" fill="hold">
                                          <p:stCondLst>
                                            <p:cond delay="800"/>
                                          </p:stCondLst>
                                        </p:cTn>
                                        <p:tgtEl>
                                          <p:spTgt spid="2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07" y="-2820"/>
            <a:ext cx="12347907" cy="6860820"/>
          </a:xfrm>
          <a:prstGeom prst="rect">
            <a:avLst/>
          </a:prstGeom>
        </p:spPr>
      </p:pic>
      <p:pic>
        <p:nvPicPr>
          <p:cNvPr id="24" name="Graphic 5">
            <a:extLst>
              <a:ext uri="{FF2B5EF4-FFF2-40B4-BE49-F238E27FC236}">
                <a16:creationId xmlns:a16="http://schemas.microsoft.com/office/drawing/2014/main" xmlns="" id="{9B826CB8-3A8A-6EF0-E291-AAD6B5D5796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4747" y="3989817"/>
            <a:ext cx="1857225" cy="2461241"/>
          </a:xfrm>
          <a:prstGeom prst="rect">
            <a:avLst/>
          </a:prstGeom>
          <a:effectLst>
            <a:outerShdw blurRad="76200" dir="13500000" sy="23000" kx="1200000" algn="br" rotWithShape="0">
              <a:prstClr val="black">
                <a:alpha val="20000"/>
              </a:prstClr>
            </a:outerShdw>
          </a:effectLst>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4967261" y="-237113"/>
            <a:ext cx="4409386" cy="9796621"/>
            <a:chOff x="731197" y="2586539"/>
            <a:chExt cx="1623745" cy="2813564"/>
          </a:xfrm>
        </p:grpSpPr>
        <p:grpSp>
          <p:nvGrpSpPr>
            <p:cNvPr id="19" name="Group 7">
              <a:extLst>
                <a:ext uri="{FF2B5EF4-FFF2-40B4-BE49-F238E27FC236}">
                  <a16:creationId xmlns:a16="http://schemas.microsoft.com/office/drawing/2014/main" xmlns="" id="{3C0A340B-5CA6-EC7A-BE75-60BFCD259375}"/>
                </a:ext>
              </a:extLst>
            </p:cNvPr>
            <p:cNvGrpSpPr/>
            <p:nvPr/>
          </p:nvGrpSpPr>
          <p:grpSpPr>
            <a:xfrm rot="5400000">
              <a:off x="136288" y="3181448"/>
              <a:ext cx="2813564" cy="1623745"/>
              <a:chOff x="5220930" y="-502522"/>
              <a:chExt cx="5771536" cy="2242832"/>
            </a:xfrm>
          </p:grpSpPr>
          <p:sp>
            <p:nvSpPr>
              <p:cNvPr id="22" name="Rectangle 6">
                <a:extLst>
                  <a:ext uri="{FF2B5EF4-FFF2-40B4-BE49-F238E27FC236}">
                    <a16:creationId xmlns:a16="http://schemas.microsoft.com/office/drawing/2014/main" xmlns="" id="{E4D84B37-6D87-538F-6A1D-86B8D1DC0471}"/>
                  </a:ext>
                </a:extLst>
              </p:cNvPr>
              <p:cNvSpPr/>
              <p:nvPr/>
            </p:nvSpPr>
            <p:spPr>
              <a:xfrm>
                <a:off x="5220930" y="-502522"/>
                <a:ext cx="5771536" cy="2242832"/>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25ADDD25-0E3A-4760-7599-8194BAF91474}"/>
                  </a:ext>
                </a:extLst>
              </p:cNvPr>
              <p:cNvSpPr/>
              <p:nvPr/>
            </p:nvSpPr>
            <p:spPr>
              <a:xfrm>
                <a:off x="5335708" y="-343619"/>
                <a:ext cx="5538771" cy="1985368"/>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1"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62337" y="3981128"/>
              <a:ext cx="267727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273643" y="147972"/>
            <a:ext cx="9823622" cy="2214483"/>
            <a:chOff x="2273643" y="147972"/>
            <a:chExt cx="9823622" cy="2214483"/>
          </a:xfrm>
        </p:grpSpPr>
        <p:sp>
          <p:nvSpPr>
            <p:cNvPr id="29" name="Rectangle: Rounded Corners 78">
              <a:extLst>
                <a:ext uri="{FF2B5EF4-FFF2-40B4-BE49-F238E27FC236}">
                  <a16:creationId xmlns:a16="http://schemas.microsoft.com/office/drawing/2014/main" xmlns="" id="{32EF079D-F0A0-48A1-AF88-CFCDD8EF6774}"/>
                </a:ext>
              </a:extLst>
            </p:cNvPr>
            <p:cNvSpPr/>
            <p:nvPr/>
          </p:nvSpPr>
          <p:spPr>
            <a:xfrm>
              <a:off x="2273643" y="147972"/>
              <a:ext cx="9823622" cy="2214483"/>
            </a:xfrm>
            <a:custGeom>
              <a:avLst/>
              <a:gdLst>
                <a:gd name="connsiteX0" fmla="*/ 0 w 9823622"/>
                <a:gd name="connsiteY0" fmla="*/ 369088 h 2214483"/>
                <a:gd name="connsiteX1" fmla="*/ 369088 w 9823622"/>
                <a:gd name="connsiteY1" fmla="*/ 0 h 2214483"/>
                <a:gd name="connsiteX2" fmla="*/ 977114 w 9823622"/>
                <a:gd name="connsiteY2" fmla="*/ 0 h 2214483"/>
                <a:gd name="connsiteX3" fmla="*/ 1766849 w 9823622"/>
                <a:gd name="connsiteY3" fmla="*/ 0 h 2214483"/>
                <a:gd name="connsiteX4" fmla="*/ 2647438 w 9823622"/>
                <a:gd name="connsiteY4" fmla="*/ 0 h 2214483"/>
                <a:gd name="connsiteX5" fmla="*/ 3437173 w 9823622"/>
                <a:gd name="connsiteY5" fmla="*/ 0 h 2214483"/>
                <a:gd name="connsiteX6" fmla="*/ 4045199 w 9823622"/>
                <a:gd name="connsiteY6" fmla="*/ 0 h 2214483"/>
                <a:gd name="connsiteX7" fmla="*/ 4562371 w 9823622"/>
                <a:gd name="connsiteY7" fmla="*/ 0 h 2214483"/>
                <a:gd name="connsiteX8" fmla="*/ 5170397 w 9823622"/>
                <a:gd name="connsiteY8" fmla="*/ 0 h 2214483"/>
                <a:gd name="connsiteX9" fmla="*/ 6050986 w 9823622"/>
                <a:gd name="connsiteY9" fmla="*/ 0 h 2214483"/>
                <a:gd name="connsiteX10" fmla="*/ 6931576 w 9823622"/>
                <a:gd name="connsiteY10" fmla="*/ 0 h 2214483"/>
                <a:gd name="connsiteX11" fmla="*/ 7812165 w 9823622"/>
                <a:gd name="connsiteY11" fmla="*/ 0 h 2214483"/>
                <a:gd name="connsiteX12" fmla="*/ 8692754 w 9823622"/>
                <a:gd name="connsiteY12" fmla="*/ 0 h 2214483"/>
                <a:gd name="connsiteX13" fmla="*/ 9454534 w 9823622"/>
                <a:gd name="connsiteY13" fmla="*/ 0 h 2214483"/>
                <a:gd name="connsiteX14" fmla="*/ 9823622 w 9823622"/>
                <a:gd name="connsiteY14" fmla="*/ 369088 h 2214483"/>
                <a:gd name="connsiteX15" fmla="*/ 9823622 w 9823622"/>
                <a:gd name="connsiteY15" fmla="*/ 890716 h 2214483"/>
                <a:gd name="connsiteX16" fmla="*/ 9823622 w 9823622"/>
                <a:gd name="connsiteY16" fmla="*/ 1397582 h 2214483"/>
                <a:gd name="connsiteX17" fmla="*/ 9823622 w 9823622"/>
                <a:gd name="connsiteY17" fmla="*/ 1845395 h 2214483"/>
                <a:gd name="connsiteX18" fmla="*/ 9454534 w 9823622"/>
                <a:gd name="connsiteY18" fmla="*/ 2214483 h 2214483"/>
                <a:gd name="connsiteX19" fmla="*/ 8664799 w 9823622"/>
                <a:gd name="connsiteY19" fmla="*/ 2214483 h 2214483"/>
                <a:gd name="connsiteX20" fmla="*/ 8147628 w 9823622"/>
                <a:gd name="connsiteY20" fmla="*/ 2214483 h 2214483"/>
                <a:gd name="connsiteX21" fmla="*/ 7448747 w 9823622"/>
                <a:gd name="connsiteY21" fmla="*/ 2214483 h 2214483"/>
                <a:gd name="connsiteX22" fmla="*/ 6931576 w 9823622"/>
                <a:gd name="connsiteY22" fmla="*/ 2214483 h 2214483"/>
                <a:gd name="connsiteX23" fmla="*/ 6505258 w 9823622"/>
                <a:gd name="connsiteY23" fmla="*/ 2214483 h 2214483"/>
                <a:gd name="connsiteX24" fmla="*/ 5988087 w 9823622"/>
                <a:gd name="connsiteY24" fmla="*/ 2214483 h 2214483"/>
                <a:gd name="connsiteX25" fmla="*/ 5107498 w 9823622"/>
                <a:gd name="connsiteY25" fmla="*/ 2214483 h 2214483"/>
                <a:gd name="connsiteX26" fmla="*/ 4590326 w 9823622"/>
                <a:gd name="connsiteY26" fmla="*/ 2214483 h 2214483"/>
                <a:gd name="connsiteX27" fmla="*/ 3800591 w 9823622"/>
                <a:gd name="connsiteY27" fmla="*/ 2214483 h 2214483"/>
                <a:gd name="connsiteX28" fmla="*/ 3283420 w 9823622"/>
                <a:gd name="connsiteY28" fmla="*/ 2214483 h 2214483"/>
                <a:gd name="connsiteX29" fmla="*/ 2675394 w 9823622"/>
                <a:gd name="connsiteY29" fmla="*/ 2214483 h 2214483"/>
                <a:gd name="connsiteX30" fmla="*/ 1794804 w 9823622"/>
                <a:gd name="connsiteY30" fmla="*/ 2214483 h 2214483"/>
                <a:gd name="connsiteX31" fmla="*/ 1277633 w 9823622"/>
                <a:gd name="connsiteY31" fmla="*/ 2214483 h 2214483"/>
                <a:gd name="connsiteX32" fmla="*/ 369088 w 9823622"/>
                <a:gd name="connsiteY32" fmla="*/ 2214483 h 2214483"/>
                <a:gd name="connsiteX33" fmla="*/ 0 w 9823622"/>
                <a:gd name="connsiteY33" fmla="*/ 1845395 h 2214483"/>
                <a:gd name="connsiteX34" fmla="*/ 0 w 9823622"/>
                <a:gd name="connsiteY34" fmla="*/ 1353293 h 2214483"/>
                <a:gd name="connsiteX35" fmla="*/ 0 w 9823622"/>
                <a:gd name="connsiteY35" fmla="*/ 861190 h 2214483"/>
                <a:gd name="connsiteX36" fmla="*/ 0 w 9823622"/>
                <a:gd name="connsiteY36" fmla="*/ 369088 h 221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23622" h="2214483" fill="none" extrusionOk="0">
                  <a:moveTo>
                    <a:pt x="0" y="369088"/>
                  </a:moveTo>
                  <a:cubicBezTo>
                    <a:pt x="-12773" y="176537"/>
                    <a:pt x="168370" y="-12310"/>
                    <a:pt x="369088" y="0"/>
                  </a:cubicBezTo>
                  <a:cubicBezTo>
                    <a:pt x="569844" y="-12213"/>
                    <a:pt x="705799" y="-25500"/>
                    <a:pt x="977114" y="0"/>
                  </a:cubicBezTo>
                  <a:cubicBezTo>
                    <a:pt x="1248429" y="25500"/>
                    <a:pt x="1544908" y="-23546"/>
                    <a:pt x="1766849" y="0"/>
                  </a:cubicBezTo>
                  <a:cubicBezTo>
                    <a:pt x="1988790" y="23546"/>
                    <a:pt x="2252313" y="21414"/>
                    <a:pt x="2647438" y="0"/>
                  </a:cubicBezTo>
                  <a:cubicBezTo>
                    <a:pt x="3042563" y="-21414"/>
                    <a:pt x="3116666" y="-3294"/>
                    <a:pt x="3437173" y="0"/>
                  </a:cubicBezTo>
                  <a:cubicBezTo>
                    <a:pt x="3757680" y="3294"/>
                    <a:pt x="3809532" y="9110"/>
                    <a:pt x="4045199" y="0"/>
                  </a:cubicBezTo>
                  <a:cubicBezTo>
                    <a:pt x="4280866" y="-9110"/>
                    <a:pt x="4458307" y="-13918"/>
                    <a:pt x="4562371" y="0"/>
                  </a:cubicBezTo>
                  <a:cubicBezTo>
                    <a:pt x="4666435" y="13918"/>
                    <a:pt x="4954001" y="-25064"/>
                    <a:pt x="5170397" y="0"/>
                  </a:cubicBezTo>
                  <a:cubicBezTo>
                    <a:pt x="5386793" y="25064"/>
                    <a:pt x="5828285" y="-5906"/>
                    <a:pt x="6050986" y="0"/>
                  </a:cubicBezTo>
                  <a:cubicBezTo>
                    <a:pt x="6273687" y="5906"/>
                    <a:pt x="6578444" y="-38231"/>
                    <a:pt x="6931576" y="0"/>
                  </a:cubicBezTo>
                  <a:cubicBezTo>
                    <a:pt x="7284708" y="38231"/>
                    <a:pt x="7625746" y="26636"/>
                    <a:pt x="7812165" y="0"/>
                  </a:cubicBezTo>
                  <a:cubicBezTo>
                    <a:pt x="7998584" y="-26636"/>
                    <a:pt x="8310216" y="-23284"/>
                    <a:pt x="8692754" y="0"/>
                  </a:cubicBezTo>
                  <a:cubicBezTo>
                    <a:pt x="9075292" y="23284"/>
                    <a:pt x="9144374" y="-3250"/>
                    <a:pt x="9454534" y="0"/>
                  </a:cubicBezTo>
                  <a:cubicBezTo>
                    <a:pt x="9623995" y="-18813"/>
                    <a:pt x="9795815" y="151751"/>
                    <a:pt x="9823622" y="369088"/>
                  </a:cubicBezTo>
                  <a:cubicBezTo>
                    <a:pt x="9804940" y="551202"/>
                    <a:pt x="9844587" y="784370"/>
                    <a:pt x="9823622" y="890716"/>
                  </a:cubicBezTo>
                  <a:cubicBezTo>
                    <a:pt x="9802657" y="997062"/>
                    <a:pt x="9847801" y="1146253"/>
                    <a:pt x="9823622" y="1397582"/>
                  </a:cubicBezTo>
                  <a:cubicBezTo>
                    <a:pt x="9799443" y="1648911"/>
                    <a:pt x="9811097" y="1751647"/>
                    <a:pt x="9823622" y="1845395"/>
                  </a:cubicBezTo>
                  <a:cubicBezTo>
                    <a:pt x="9774275" y="2040480"/>
                    <a:pt x="9680501" y="2202741"/>
                    <a:pt x="9454534" y="2214483"/>
                  </a:cubicBezTo>
                  <a:cubicBezTo>
                    <a:pt x="9065624" y="2244705"/>
                    <a:pt x="8869620" y="2246292"/>
                    <a:pt x="8664799" y="2214483"/>
                  </a:cubicBezTo>
                  <a:cubicBezTo>
                    <a:pt x="8459978" y="2182674"/>
                    <a:pt x="8331614" y="2233843"/>
                    <a:pt x="8147628" y="2214483"/>
                  </a:cubicBezTo>
                  <a:cubicBezTo>
                    <a:pt x="7963642" y="2195123"/>
                    <a:pt x="7598574" y="2183840"/>
                    <a:pt x="7448747" y="2214483"/>
                  </a:cubicBezTo>
                  <a:cubicBezTo>
                    <a:pt x="7298920" y="2245126"/>
                    <a:pt x="7160148" y="2228284"/>
                    <a:pt x="6931576" y="2214483"/>
                  </a:cubicBezTo>
                  <a:cubicBezTo>
                    <a:pt x="6703004" y="2200682"/>
                    <a:pt x="6690286" y="2220870"/>
                    <a:pt x="6505258" y="2214483"/>
                  </a:cubicBezTo>
                  <a:cubicBezTo>
                    <a:pt x="6320230" y="2208096"/>
                    <a:pt x="6200909" y="2189588"/>
                    <a:pt x="5988087" y="2214483"/>
                  </a:cubicBezTo>
                  <a:cubicBezTo>
                    <a:pt x="5775265" y="2239378"/>
                    <a:pt x="5308228" y="2211275"/>
                    <a:pt x="5107498" y="2214483"/>
                  </a:cubicBezTo>
                  <a:cubicBezTo>
                    <a:pt x="4906768" y="2217691"/>
                    <a:pt x="4828167" y="2217572"/>
                    <a:pt x="4590326" y="2214483"/>
                  </a:cubicBezTo>
                  <a:cubicBezTo>
                    <a:pt x="4352485" y="2211394"/>
                    <a:pt x="4087410" y="2216098"/>
                    <a:pt x="3800591" y="2214483"/>
                  </a:cubicBezTo>
                  <a:cubicBezTo>
                    <a:pt x="3513772" y="2212868"/>
                    <a:pt x="3495297" y="2223527"/>
                    <a:pt x="3283420" y="2214483"/>
                  </a:cubicBezTo>
                  <a:cubicBezTo>
                    <a:pt x="3071543" y="2205439"/>
                    <a:pt x="2959425" y="2190418"/>
                    <a:pt x="2675394" y="2214483"/>
                  </a:cubicBezTo>
                  <a:cubicBezTo>
                    <a:pt x="2391363" y="2238548"/>
                    <a:pt x="2064574" y="2185365"/>
                    <a:pt x="1794804" y="2214483"/>
                  </a:cubicBezTo>
                  <a:cubicBezTo>
                    <a:pt x="1525034" y="2243602"/>
                    <a:pt x="1410129" y="2205389"/>
                    <a:pt x="1277633" y="2214483"/>
                  </a:cubicBezTo>
                  <a:cubicBezTo>
                    <a:pt x="1145137" y="2223577"/>
                    <a:pt x="794542" y="2237274"/>
                    <a:pt x="369088" y="2214483"/>
                  </a:cubicBezTo>
                  <a:cubicBezTo>
                    <a:pt x="161534" y="2217444"/>
                    <a:pt x="-9946" y="2038150"/>
                    <a:pt x="0" y="1845395"/>
                  </a:cubicBezTo>
                  <a:cubicBezTo>
                    <a:pt x="-18362" y="1694689"/>
                    <a:pt x="14368" y="1598274"/>
                    <a:pt x="0" y="1353293"/>
                  </a:cubicBezTo>
                  <a:cubicBezTo>
                    <a:pt x="-14368" y="1108312"/>
                    <a:pt x="-19948" y="966576"/>
                    <a:pt x="0" y="861190"/>
                  </a:cubicBezTo>
                  <a:cubicBezTo>
                    <a:pt x="19948" y="755804"/>
                    <a:pt x="-17215" y="577904"/>
                    <a:pt x="0" y="369088"/>
                  </a:cubicBezTo>
                  <a:close/>
                </a:path>
                <a:path w="9823622" h="2214483" stroke="0" extrusionOk="0">
                  <a:moveTo>
                    <a:pt x="0" y="369088"/>
                  </a:moveTo>
                  <a:cubicBezTo>
                    <a:pt x="32679" y="188247"/>
                    <a:pt x="170754" y="2442"/>
                    <a:pt x="369088" y="0"/>
                  </a:cubicBezTo>
                  <a:cubicBezTo>
                    <a:pt x="601779" y="-24008"/>
                    <a:pt x="934635" y="10198"/>
                    <a:pt x="1158823" y="0"/>
                  </a:cubicBezTo>
                  <a:cubicBezTo>
                    <a:pt x="1383012" y="-10198"/>
                    <a:pt x="1518127" y="17617"/>
                    <a:pt x="1675994" y="0"/>
                  </a:cubicBezTo>
                  <a:cubicBezTo>
                    <a:pt x="1833861" y="-17617"/>
                    <a:pt x="2373267" y="28118"/>
                    <a:pt x="2556584" y="0"/>
                  </a:cubicBezTo>
                  <a:cubicBezTo>
                    <a:pt x="2739901" y="-28118"/>
                    <a:pt x="2821960" y="16969"/>
                    <a:pt x="3073755" y="0"/>
                  </a:cubicBezTo>
                  <a:cubicBezTo>
                    <a:pt x="3325550" y="-16969"/>
                    <a:pt x="3406084" y="12896"/>
                    <a:pt x="3590927" y="0"/>
                  </a:cubicBezTo>
                  <a:cubicBezTo>
                    <a:pt x="3775770" y="-12896"/>
                    <a:pt x="3921887" y="-12505"/>
                    <a:pt x="4017244" y="0"/>
                  </a:cubicBezTo>
                  <a:cubicBezTo>
                    <a:pt x="4112601" y="12505"/>
                    <a:pt x="4355798" y="10449"/>
                    <a:pt x="4443561" y="0"/>
                  </a:cubicBezTo>
                  <a:cubicBezTo>
                    <a:pt x="4531324" y="-10449"/>
                    <a:pt x="4782063" y="8741"/>
                    <a:pt x="4960733" y="0"/>
                  </a:cubicBezTo>
                  <a:cubicBezTo>
                    <a:pt x="5139403" y="-8741"/>
                    <a:pt x="5289920" y="18632"/>
                    <a:pt x="5387050" y="0"/>
                  </a:cubicBezTo>
                  <a:cubicBezTo>
                    <a:pt x="5484180" y="-18632"/>
                    <a:pt x="5676232" y="-8479"/>
                    <a:pt x="5813367" y="0"/>
                  </a:cubicBezTo>
                  <a:cubicBezTo>
                    <a:pt x="5950502" y="8479"/>
                    <a:pt x="6141853" y="29455"/>
                    <a:pt x="6421393" y="0"/>
                  </a:cubicBezTo>
                  <a:cubicBezTo>
                    <a:pt x="6700933" y="-29455"/>
                    <a:pt x="6951440" y="-3953"/>
                    <a:pt x="7120273" y="0"/>
                  </a:cubicBezTo>
                  <a:cubicBezTo>
                    <a:pt x="7289106" y="3953"/>
                    <a:pt x="7646886" y="-419"/>
                    <a:pt x="7819154" y="0"/>
                  </a:cubicBezTo>
                  <a:cubicBezTo>
                    <a:pt x="7991422" y="419"/>
                    <a:pt x="8122091" y="11329"/>
                    <a:pt x="8245471" y="0"/>
                  </a:cubicBezTo>
                  <a:cubicBezTo>
                    <a:pt x="8368851" y="-11329"/>
                    <a:pt x="8531506" y="-10342"/>
                    <a:pt x="8762642" y="0"/>
                  </a:cubicBezTo>
                  <a:cubicBezTo>
                    <a:pt x="8993778" y="10342"/>
                    <a:pt x="9235689" y="10282"/>
                    <a:pt x="9454534" y="0"/>
                  </a:cubicBezTo>
                  <a:cubicBezTo>
                    <a:pt x="9685333" y="21608"/>
                    <a:pt x="9817923" y="161899"/>
                    <a:pt x="9823622" y="369088"/>
                  </a:cubicBezTo>
                  <a:cubicBezTo>
                    <a:pt x="9834550" y="502366"/>
                    <a:pt x="9799940" y="643802"/>
                    <a:pt x="9823622" y="846427"/>
                  </a:cubicBezTo>
                  <a:cubicBezTo>
                    <a:pt x="9847304" y="1049052"/>
                    <a:pt x="9831757" y="1104282"/>
                    <a:pt x="9823622" y="1338530"/>
                  </a:cubicBezTo>
                  <a:cubicBezTo>
                    <a:pt x="9815487" y="1572778"/>
                    <a:pt x="9813246" y="1608436"/>
                    <a:pt x="9823622" y="1845395"/>
                  </a:cubicBezTo>
                  <a:cubicBezTo>
                    <a:pt x="9837919" y="2061236"/>
                    <a:pt x="9653326" y="2188374"/>
                    <a:pt x="9454534" y="2214483"/>
                  </a:cubicBezTo>
                  <a:cubicBezTo>
                    <a:pt x="9350421" y="2222484"/>
                    <a:pt x="9168738" y="2214271"/>
                    <a:pt x="8937362" y="2214483"/>
                  </a:cubicBezTo>
                  <a:cubicBezTo>
                    <a:pt x="8705986" y="2214695"/>
                    <a:pt x="8691678" y="2202036"/>
                    <a:pt x="8511045" y="2214483"/>
                  </a:cubicBezTo>
                  <a:cubicBezTo>
                    <a:pt x="8330412" y="2226930"/>
                    <a:pt x="8212094" y="2203234"/>
                    <a:pt x="7993874" y="2214483"/>
                  </a:cubicBezTo>
                  <a:cubicBezTo>
                    <a:pt x="7775654" y="2225732"/>
                    <a:pt x="7715364" y="2196262"/>
                    <a:pt x="7567557" y="2214483"/>
                  </a:cubicBezTo>
                  <a:cubicBezTo>
                    <a:pt x="7419750" y="2232704"/>
                    <a:pt x="7118267" y="2241844"/>
                    <a:pt x="6868676" y="2214483"/>
                  </a:cubicBezTo>
                  <a:cubicBezTo>
                    <a:pt x="6619085" y="2187122"/>
                    <a:pt x="6367502" y="2181772"/>
                    <a:pt x="6078941" y="2214483"/>
                  </a:cubicBezTo>
                  <a:cubicBezTo>
                    <a:pt x="5790381" y="2247194"/>
                    <a:pt x="5396020" y="2240730"/>
                    <a:pt x="5198352" y="2214483"/>
                  </a:cubicBezTo>
                  <a:cubicBezTo>
                    <a:pt x="5000684" y="2188236"/>
                    <a:pt x="4755670" y="2228832"/>
                    <a:pt x="4499472" y="2214483"/>
                  </a:cubicBezTo>
                  <a:cubicBezTo>
                    <a:pt x="4243274" y="2200134"/>
                    <a:pt x="4197550" y="2215056"/>
                    <a:pt x="3982300" y="2214483"/>
                  </a:cubicBezTo>
                  <a:cubicBezTo>
                    <a:pt x="3767050" y="2213910"/>
                    <a:pt x="3560217" y="2197488"/>
                    <a:pt x="3192565" y="2214483"/>
                  </a:cubicBezTo>
                  <a:cubicBezTo>
                    <a:pt x="2824913" y="2231478"/>
                    <a:pt x="2678850" y="2203598"/>
                    <a:pt x="2493685" y="2214483"/>
                  </a:cubicBezTo>
                  <a:cubicBezTo>
                    <a:pt x="2308520" y="2225368"/>
                    <a:pt x="2233039" y="2226927"/>
                    <a:pt x="1976513" y="2214483"/>
                  </a:cubicBezTo>
                  <a:cubicBezTo>
                    <a:pt x="1719987" y="2202039"/>
                    <a:pt x="1445299" y="2239172"/>
                    <a:pt x="1277633" y="2214483"/>
                  </a:cubicBezTo>
                  <a:cubicBezTo>
                    <a:pt x="1109967" y="2189794"/>
                    <a:pt x="757688" y="2185127"/>
                    <a:pt x="369088" y="2214483"/>
                  </a:cubicBezTo>
                  <a:cubicBezTo>
                    <a:pt x="142981" y="2215043"/>
                    <a:pt x="-26220" y="2061711"/>
                    <a:pt x="0" y="1845395"/>
                  </a:cubicBezTo>
                  <a:cubicBezTo>
                    <a:pt x="2633" y="1623280"/>
                    <a:pt x="-6460" y="1544940"/>
                    <a:pt x="0" y="1397582"/>
                  </a:cubicBezTo>
                  <a:cubicBezTo>
                    <a:pt x="6460" y="1250224"/>
                    <a:pt x="981" y="1020350"/>
                    <a:pt x="0" y="875953"/>
                  </a:cubicBezTo>
                  <a:cubicBezTo>
                    <a:pt x="-981" y="731556"/>
                    <a:pt x="3237" y="505473"/>
                    <a:pt x="0" y="369088"/>
                  </a:cubicBezTo>
                  <a:close/>
                </a:path>
              </a:pathLst>
            </a:custGeom>
            <a:solidFill>
              <a:schemeClr val="accent4">
                <a:lumMod val="20000"/>
                <a:lumOff val="80000"/>
              </a:schemeClr>
            </a:solidFill>
            <a:ln w="12700" cap="flat" cmpd="sng" algn="ctr">
              <a:solidFill>
                <a:srgbClr val="FFC000"/>
              </a:solidFill>
              <a:prstDash val="solid"/>
              <a:miter lim="800000"/>
              <a:extLst>
                <a:ext uri="{C807C97D-BFC1-408E-A445-0C87EB9F89A2}">
                  <ask:lineSketchStyleProps xmlns="" xmlns:ask="http://schemas.microsoft.com/office/drawing/2018/sketchyshapes" sd="3520093239">
                    <a:prstGeom prst="round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0F0"/>
                </a:solidFill>
                <a:effectLst/>
                <a:uLnTx/>
                <a:uFillTx/>
                <a:latin typeface="Calibri" panose="020F0502020204030204"/>
                <a:ea typeface="+mn-ea"/>
                <a:cs typeface="+mn-cs"/>
              </a:endParaRPr>
            </a:p>
          </p:txBody>
        </p:sp>
        <p:sp>
          <p:nvSpPr>
            <p:cNvPr id="2" name="Rectangle 1"/>
            <p:cNvSpPr/>
            <p:nvPr/>
          </p:nvSpPr>
          <p:spPr>
            <a:xfrm>
              <a:off x="2273643" y="153256"/>
              <a:ext cx="9686567" cy="1446550"/>
            </a:xfrm>
            <a:prstGeom prst="rect">
              <a:avLst/>
            </a:prstGeom>
          </p:spPr>
          <p:txBody>
            <a:bodyPr wrap="square">
              <a:spAutoFit/>
            </a:bodyPr>
            <a:lstStyle/>
            <a:p>
              <a:pPr algn="ctr"/>
              <a:r>
                <a:rPr lang="vi-VN" sz="4400" dirty="0">
                  <a:solidFill>
                    <a:srgbClr val="FF0000"/>
                  </a:solidFill>
                </a:rPr>
                <a:t>Bản đồ tỉnh Lạng Sơn có tỉ lệ là </a:t>
              </a:r>
              <a:endParaRPr lang="en-US" sz="4400" dirty="0" smtClean="0">
                <a:solidFill>
                  <a:srgbClr val="FF0000"/>
                </a:solidFill>
              </a:endParaRPr>
            </a:p>
            <a:p>
              <a:pPr algn="ctr"/>
              <a:r>
                <a:rPr lang="vi-VN" sz="4400" dirty="0" smtClean="0">
                  <a:solidFill>
                    <a:srgbClr val="FF0000"/>
                  </a:solidFill>
                </a:rPr>
                <a:t>1</a:t>
              </a:r>
              <a:r>
                <a:rPr lang="vi-VN" sz="4400" dirty="0">
                  <a:solidFill>
                    <a:srgbClr val="FF0000"/>
                  </a:solidFill>
                </a:rPr>
                <a:t>: 1 000 cho ta biết điều gì?</a:t>
              </a:r>
              <a:endParaRPr lang="en-US" sz="4400" dirty="0">
                <a:solidFill>
                  <a:srgbClr val="FF0000"/>
                </a:solidFill>
              </a:endParaRPr>
            </a:p>
          </p:txBody>
        </p:sp>
      </p:grpSp>
      <p:grpSp>
        <p:nvGrpSpPr>
          <p:cNvPr id="30" name="Nhóm 6">
            <a:extLst>
              <a:ext uri="{FF2B5EF4-FFF2-40B4-BE49-F238E27FC236}">
                <a16:creationId xmlns:a16="http://schemas.microsoft.com/office/drawing/2014/main" xmlns="" id="{440691CE-EF61-E4C5-87EC-1F41F913FA31}"/>
              </a:ext>
            </a:extLst>
          </p:cNvPr>
          <p:cNvGrpSpPr/>
          <p:nvPr/>
        </p:nvGrpSpPr>
        <p:grpSpPr>
          <a:xfrm>
            <a:off x="-389894" y="302084"/>
            <a:ext cx="2897524" cy="1169552"/>
            <a:chOff x="3666356" y="4573199"/>
            <a:chExt cx="4280542" cy="1169552"/>
          </a:xfrm>
        </p:grpSpPr>
        <p:sp>
          <p:nvSpPr>
            <p:cNvPr id="31" name="TextBox 67">
              <a:extLst>
                <a:ext uri="{FF2B5EF4-FFF2-40B4-BE49-F238E27FC236}">
                  <a16:creationId xmlns:a16="http://schemas.microsoft.com/office/drawing/2014/main" xmlns="" id="{A975F824-833C-7DB4-540E-D02872FC780A}"/>
                </a:ext>
              </a:extLst>
            </p:cNvPr>
            <p:cNvSpPr txBox="1"/>
            <p:nvPr/>
          </p:nvSpPr>
          <p:spPr>
            <a:xfrm>
              <a:off x="3666356" y="4573200"/>
              <a:ext cx="428054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latin typeface="Calibri" panose="020F0502020204030204"/>
                  <a:ea typeface="LNTH-LuoLuoNotangYuanTi 1" pitchFamily="2" charset="-128"/>
                  <a:cs typeface="LNTH-LuoLuoNotangYuanTi 1" pitchFamily="2" charset="-128"/>
                </a:rPr>
                <a:t>Câu</a:t>
              </a:r>
              <a:r>
                <a:rPr kumimoji="0" lang="en-US" sz="7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latin typeface="Calibri" panose="020F0502020204030204"/>
                  <a:ea typeface="LNTH-LuoLuoNotangYuanTi 1" pitchFamily="2" charset="-128"/>
                  <a:cs typeface="LNTH-LuoLuoNotangYuanTi 1" pitchFamily="2" charset="-128"/>
                </a:rPr>
                <a:t> 1:</a:t>
              </a:r>
            </a:p>
          </p:txBody>
        </p:sp>
        <p:sp>
          <p:nvSpPr>
            <p:cNvPr id="32" name="TextBox 67">
              <a:extLst>
                <a:ext uri="{FF2B5EF4-FFF2-40B4-BE49-F238E27FC236}">
                  <a16:creationId xmlns:a16="http://schemas.microsoft.com/office/drawing/2014/main" xmlns="" id="{BB108FDC-ADDD-7C3C-33BE-25C236D43124}"/>
                </a:ext>
              </a:extLst>
            </p:cNvPr>
            <p:cNvSpPr txBox="1"/>
            <p:nvPr/>
          </p:nvSpPr>
          <p:spPr>
            <a:xfrm>
              <a:off x="3666356" y="4573199"/>
              <a:ext cx="428054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latin typeface="Calibri" panose="020F0502020204030204"/>
                  <a:ea typeface="LNTH-LuoLuoNotangYuanTi 1" pitchFamily="2" charset="-128"/>
                  <a:cs typeface="LNTH-LuoLuoNotangYuanTi 1" pitchFamily="2" charset="-128"/>
                </a:rPr>
                <a:t>Câu</a:t>
              </a:r>
              <a:r>
                <a:rPr kumimoji="0" lang="en-US" sz="7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latin typeface="Calibri" panose="020F0502020204030204"/>
                  <a:ea typeface="LNTH-LuoLuoNotangYuanTi 1" pitchFamily="2" charset="-128"/>
                  <a:cs typeface="LNTH-LuoLuoNotangYuanTi 1" pitchFamily="2" charset="-128"/>
                </a:rPr>
                <a:t> </a:t>
              </a:r>
              <a:r>
                <a:rPr kumimoji="0" lang="en-US" sz="7000" b="1" i="0" u="none" strike="noStrike" kern="1200" cap="none" spc="0" normalizeH="0" baseline="0" noProof="0" dirty="0" smtClean="0">
                  <a:ln w="9525">
                    <a:noFill/>
                    <a:prstDash val="solid"/>
                  </a:ln>
                  <a:solidFill>
                    <a:srgbClr val="FF5D5D"/>
                  </a:solidFill>
                  <a:effectLst>
                    <a:outerShdw blurRad="12700" dist="38100" dir="2700000" algn="tl" rotWithShape="0">
                      <a:srgbClr val="4472C4">
                        <a:lumMod val="60000"/>
                        <a:lumOff val="40000"/>
                      </a:srgbClr>
                    </a:outerShdw>
                  </a:effectLst>
                  <a:uLnTx/>
                  <a:uFillTx/>
                  <a:latin typeface="Calibri" panose="020F0502020204030204"/>
                  <a:ea typeface="LNTH-LuoLuoNotangYuanTi 1" pitchFamily="2" charset="-128"/>
                  <a:cs typeface="LNTH-LuoLuoNotangYuanTi 1" pitchFamily="2" charset="-128"/>
                </a:rPr>
                <a:t>1:</a:t>
              </a:r>
              <a:endParaRPr kumimoji="0" lang="en-US" sz="7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latin typeface="Calibri" panose="020F0502020204030204"/>
                <a:ea typeface="LNTH-LuoLuoNotangYuanTi 1" pitchFamily="2" charset="-128"/>
                <a:cs typeface="LNTH-LuoLuoNotangYuanTi 1" pitchFamily="2" charset="-128"/>
              </a:endParaRPr>
            </a:p>
          </p:txBody>
        </p:sp>
      </p:grpSp>
      <p:sp>
        <p:nvSpPr>
          <p:cNvPr id="41" name="Rectangle 40"/>
          <p:cNvSpPr/>
          <p:nvPr/>
        </p:nvSpPr>
        <p:spPr>
          <a:xfrm>
            <a:off x="2468609" y="2855208"/>
            <a:ext cx="9491601" cy="1754326"/>
          </a:xfrm>
          <a:prstGeom prst="rect">
            <a:avLst/>
          </a:prstGeom>
          <a:noFill/>
        </p:spPr>
        <p:txBody>
          <a:bodyPr wrap="square">
            <a:spAutoFit/>
          </a:bodyPr>
          <a:lstStyle/>
          <a:p>
            <a:pPr lvl="0" algn="ctr">
              <a:defRPr/>
            </a:pPr>
            <a:r>
              <a:rPr lang="vi-VN" sz="5400" dirty="0">
                <a:solidFill>
                  <a:srgbClr val="FFFF00"/>
                </a:solidFill>
              </a:rPr>
              <a:t>Cho ta biết tỉnh Lạng Sơn được vẽ thu nhỏ lại 1 000 lần.</a:t>
            </a:r>
            <a:endParaRPr lang="pt-BR" sz="5400" b="1" dirty="0">
              <a:solidFill>
                <a:srgbClr val="FFFF00"/>
              </a:solidFill>
              <a:cs typeface="Times New Roman" panose="02020603050405020304" pitchFamily="18" charset="0"/>
            </a:endParaRPr>
          </a:p>
        </p:txBody>
      </p:sp>
      <p:cxnSp>
        <p:nvCxnSpPr>
          <p:cNvPr id="43" name="Straight Connector 9">
            <a:extLst>
              <a:ext uri="{FF2B5EF4-FFF2-40B4-BE49-F238E27FC236}">
                <a16:creationId xmlns:a16="http://schemas.microsoft.com/office/drawing/2014/main" xmlns="" id="{AF16295D-20C9-524B-3AB4-CA046134933A}"/>
              </a:ext>
            </a:extLst>
          </p:cNvPr>
          <p:cNvCxnSpPr>
            <a:cxnSpLocks/>
          </p:cNvCxnSpPr>
          <p:nvPr/>
        </p:nvCxnSpPr>
        <p:spPr>
          <a:xfrm>
            <a:off x="2553380" y="5209693"/>
            <a:ext cx="940683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xmlns="" id="{AF16295D-20C9-524B-3AB4-CA046134933A}"/>
              </a:ext>
            </a:extLst>
          </p:cNvPr>
          <p:cNvCxnSpPr>
            <a:cxnSpLocks/>
          </p:cNvCxnSpPr>
          <p:nvPr/>
        </p:nvCxnSpPr>
        <p:spPr>
          <a:xfrm>
            <a:off x="2553380" y="6458948"/>
            <a:ext cx="940683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128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subTnLst>
                                    <p:audio>
                                      <p:cMediaNode>
                                        <p:cTn display="0" masterRel="sameClick">
                                          <p:stCondLst>
                                            <p:cond evt="begin" delay="0">
                                              <p:tn val="2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07" y="-2820"/>
            <a:ext cx="12347907" cy="6860820"/>
          </a:xfrm>
          <a:prstGeom prst="rect">
            <a:avLst/>
          </a:prstGeom>
        </p:spPr>
      </p:pic>
      <p:pic>
        <p:nvPicPr>
          <p:cNvPr id="24" name="Graphic 5">
            <a:extLst>
              <a:ext uri="{FF2B5EF4-FFF2-40B4-BE49-F238E27FC236}">
                <a16:creationId xmlns:a16="http://schemas.microsoft.com/office/drawing/2014/main" xmlns="" id="{9B826CB8-3A8A-6EF0-E291-AAD6B5D5796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4747" y="3989817"/>
            <a:ext cx="1857225" cy="2461241"/>
          </a:xfrm>
          <a:prstGeom prst="rect">
            <a:avLst/>
          </a:prstGeom>
          <a:effectLst>
            <a:outerShdw blurRad="76200" dir="13500000" sy="23000" kx="1200000" algn="br" rotWithShape="0">
              <a:prstClr val="black">
                <a:alpha val="20000"/>
              </a:prstClr>
            </a:outerShdw>
          </a:effectLst>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4967261" y="-237113"/>
            <a:ext cx="4409386" cy="9796621"/>
            <a:chOff x="731197" y="2586539"/>
            <a:chExt cx="1623745" cy="2813564"/>
          </a:xfrm>
        </p:grpSpPr>
        <p:grpSp>
          <p:nvGrpSpPr>
            <p:cNvPr id="19" name="Group 7">
              <a:extLst>
                <a:ext uri="{FF2B5EF4-FFF2-40B4-BE49-F238E27FC236}">
                  <a16:creationId xmlns:a16="http://schemas.microsoft.com/office/drawing/2014/main" xmlns="" id="{3C0A340B-5CA6-EC7A-BE75-60BFCD259375}"/>
                </a:ext>
              </a:extLst>
            </p:cNvPr>
            <p:cNvGrpSpPr/>
            <p:nvPr/>
          </p:nvGrpSpPr>
          <p:grpSpPr>
            <a:xfrm rot="5400000">
              <a:off x="136288" y="3181448"/>
              <a:ext cx="2813564" cy="1623745"/>
              <a:chOff x="5220930" y="-502522"/>
              <a:chExt cx="5771536" cy="2242832"/>
            </a:xfrm>
          </p:grpSpPr>
          <p:sp>
            <p:nvSpPr>
              <p:cNvPr id="22" name="Rectangle 6">
                <a:extLst>
                  <a:ext uri="{FF2B5EF4-FFF2-40B4-BE49-F238E27FC236}">
                    <a16:creationId xmlns:a16="http://schemas.microsoft.com/office/drawing/2014/main" xmlns="" id="{E4D84B37-6D87-538F-6A1D-86B8D1DC0471}"/>
                  </a:ext>
                </a:extLst>
              </p:cNvPr>
              <p:cNvSpPr/>
              <p:nvPr/>
            </p:nvSpPr>
            <p:spPr>
              <a:xfrm>
                <a:off x="5220930" y="-502522"/>
                <a:ext cx="5771536" cy="2242832"/>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23" name="Rectangle 22">
                <a:extLst>
                  <a:ext uri="{FF2B5EF4-FFF2-40B4-BE49-F238E27FC236}">
                    <a16:creationId xmlns:a16="http://schemas.microsoft.com/office/drawing/2014/main" xmlns="" id="{25ADDD25-0E3A-4760-7599-8194BAF91474}"/>
                  </a:ext>
                </a:extLst>
              </p:cNvPr>
              <p:cNvSpPr/>
              <p:nvPr/>
            </p:nvSpPr>
            <p:spPr>
              <a:xfrm>
                <a:off x="5335708" y="-343619"/>
                <a:ext cx="5538771" cy="1985368"/>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grpSp>
        <p:cxnSp>
          <p:nvCxnSpPr>
            <p:cNvPr id="21"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62337" y="3981128"/>
              <a:ext cx="267727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273643" y="147972"/>
            <a:ext cx="9823622" cy="2214483"/>
            <a:chOff x="2273643" y="147972"/>
            <a:chExt cx="9823622" cy="2214483"/>
          </a:xfrm>
        </p:grpSpPr>
        <p:sp>
          <p:nvSpPr>
            <p:cNvPr id="29" name="Rectangle: Rounded Corners 78">
              <a:extLst>
                <a:ext uri="{FF2B5EF4-FFF2-40B4-BE49-F238E27FC236}">
                  <a16:creationId xmlns:a16="http://schemas.microsoft.com/office/drawing/2014/main" xmlns="" id="{32EF079D-F0A0-48A1-AF88-CFCDD8EF6774}"/>
                </a:ext>
              </a:extLst>
            </p:cNvPr>
            <p:cNvSpPr/>
            <p:nvPr/>
          </p:nvSpPr>
          <p:spPr>
            <a:xfrm>
              <a:off x="2273643" y="147972"/>
              <a:ext cx="9823622" cy="2214483"/>
            </a:xfrm>
            <a:custGeom>
              <a:avLst/>
              <a:gdLst>
                <a:gd name="connsiteX0" fmla="*/ 0 w 9823622"/>
                <a:gd name="connsiteY0" fmla="*/ 369088 h 2214483"/>
                <a:gd name="connsiteX1" fmla="*/ 369088 w 9823622"/>
                <a:gd name="connsiteY1" fmla="*/ 0 h 2214483"/>
                <a:gd name="connsiteX2" fmla="*/ 977114 w 9823622"/>
                <a:gd name="connsiteY2" fmla="*/ 0 h 2214483"/>
                <a:gd name="connsiteX3" fmla="*/ 1766849 w 9823622"/>
                <a:gd name="connsiteY3" fmla="*/ 0 h 2214483"/>
                <a:gd name="connsiteX4" fmla="*/ 2647438 w 9823622"/>
                <a:gd name="connsiteY4" fmla="*/ 0 h 2214483"/>
                <a:gd name="connsiteX5" fmla="*/ 3437173 w 9823622"/>
                <a:gd name="connsiteY5" fmla="*/ 0 h 2214483"/>
                <a:gd name="connsiteX6" fmla="*/ 4045199 w 9823622"/>
                <a:gd name="connsiteY6" fmla="*/ 0 h 2214483"/>
                <a:gd name="connsiteX7" fmla="*/ 4562371 w 9823622"/>
                <a:gd name="connsiteY7" fmla="*/ 0 h 2214483"/>
                <a:gd name="connsiteX8" fmla="*/ 5170397 w 9823622"/>
                <a:gd name="connsiteY8" fmla="*/ 0 h 2214483"/>
                <a:gd name="connsiteX9" fmla="*/ 6050986 w 9823622"/>
                <a:gd name="connsiteY9" fmla="*/ 0 h 2214483"/>
                <a:gd name="connsiteX10" fmla="*/ 6931576 w 9823622"/>
                <a:gd name="connsiteY10" fmla="*/ 0 h 2214483"/>
                <a:gd name="connsiteX11" fmla="*/ 7812165 w 9823622"/>
                <a:gd name="connsiteY11" fmla="*/ 0 h 2214483"/>
                <a:gd name="connsiteX12" fmla="*/ 8692754 w 9823622"/>
                <a:gd name="connsiteY12" fmla="*/ 0 h 2214483"/>
                <a:gd name="connsiteX13" fmla="*/ 9454534 w 9823622"/>
                <a:gd name="connsiteY13" fmla="*/ 0 h 2214483"/>
                <a:gd name="connsiteX14" fmla="*/ 9823622 w 9823622"/>
                <a:gd name="connsiteY14" fmla="*/ 369088 h 2214483"/>
                <a:gd name="connsiteX15" fmla="*/ 9823622 w 9823622"/>
                <a:gd name="connsiteY15" fmla="*/ 890716 h 2214483"/>
                <a:gd name="connsiteX16" fmla="*/ 9823622 w 9823622"/>
                <a:gd name="connsiteY16" fmla="*/ 1397582 h 2214483"/>
                <a:gd name="connsiteX17" fmla="*/ 9823622 w 9823622"/>
                <a:gd name="connsiteY17" fmla="*/ 1845395 h 2214483"/>
                <a:gd name="connsiteX18" fmla="*/ 9454534 w 9823622"/>
                <a:gd name="connsiteY18" fmla="*/ 2214483 h 2214483"/>
                <a:gd name="connsiteX19" fmla="*/ 8664799 w 9823622"/>
                <a:gd name="connsiteY19" fmla="*/ 2214483 h 2214483"/>
                <a:gd name="connsiteX20" fmla="*/ 8147628 w 9823622"/>
                <a:gd name="connsiteY20" fmla="*/ 2214483 h 2214483"/>
                <a:gd name="connsiteX21" fmla="*/ 7448747 w 9823622"/>
                <a:gd name="connsiteY21" fmla="*/ 2214483 h 2214483"/>
                <a:gd name="connsiteX22" fmla="*/ 6931576 w 9823622"/>
                <a:gd name="connsiteY22" fmla="*/ 2214483 h 2214483"/>
                <a:gd name="connsiteX23" fmla="*/ 6505258 w 9823622"/>
                <a:gd name="connsiteY23" fmla="*/ 2214483 h 2214483"/>
                <a:gd name="connsiteX24" fmla="*/ 5988087 w 9823622"/>
                <a:gd name="connsiteY24" fmla="*/ 2214483 h 2214483"/>
                <a:gd name="connsiteX25" fmla="*/ 5107498 w 9823622"/>
                <a:gd name="connsiteY25" fmla="*/ 2214483 h 2214483"/>
                <a:gd name="connsiteX26" fmla="*/ 4590326 w 9823622"/>
                <a:gd name="connsiteY26" fmla="*/ 2214483 h 2214483"/>
                <a:gd name="connsiteX27" fmla="*/ 3800591 w 9823622"/>
                <a:gd name="connsiteY27" fmla="*/ 2214483 h 2214483"/>
                <a:gd name="connsiteX28" fmla="*/ 3283420 w 9823622"/>
                <a:gd name="connsiteY28" fmla="*/ 2214483 h 2214483"/>
                <a:gd name="connsiteX29" fmla="*/ 2675394 w 9823622"/>
                <a:gd name="connsiteY29" fmla="*/ 2214483 h 2214483"/>
                <a:gd name="connsiteX30" fmla="*/ 1794804 w 9823622"/>
                <a:gd name="connsiteY30" fmla="*/ 2214483 h 2214483"/>
                <a:gd name="connsiteX31" fmla="*/ 1277633 w 9823622"/>
                <a:gd name="connsiteY31" fmla="*/ 2214483 h 2214483"/>
                <a:gd name="connsiteX32" fmla="*/ 369088 w 9823622"/>
                <a:gd name="connsiteY32" fmla="*/ 2214483 h 2214483"/>
                <a:gd name="connsiteX33" fmla="*/ 0 w 9823622"/>
                <a:gd name="connsiteY33" fmla="*/ 1845395 h 2214483"/>
                <a:gd name="connsiteX34" fmla="*/ 0 w 9823622"/>
                <a:gd name="connsiteY34" fmla="*/ 1353293 h 2214483"/>
                <a:gd name="connsiteX35" fmla="*/ 0 w 9823622"/>
                <a:gd name="connsiteY35" fmla="*/ 861190 h 2214483"/>
                <a:gd name="connsiteX36" fmla="*/ 0 w 9823622"/>
                <a:gd name="connsiteY36" fmla="*/ 369088 h 221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23622" h="2214483" fill="none" extrusionOk="0">
                  <a:moveTo>
                    <a:pt x="0" y="369088"/>
                  </a:moveTo>
                  <a:cubicBezTo>
                    <a:pt x="-12773" y="176537"/>
                    <a:pt x="168370" y="-12310"/>
                    <a:pt x="369088" y="0"/>
                  </a:cubicBezTo>
                  <a:cubicBezTo>
                    <a:pt x="569844" y="-12213"/>
                    <a:pt x="705799" y="-25500"/>
                    <a:pt x="977114" y="0"/>
                  </a:cubicBezTo>
                  <a:cubicBezTo>
                    <a:pt x="1248429" y="25500"/>
                    <a:pt x="1544908" y="-23546"/>
                    <a:pt x="1766849" y="0"/>
                  </a:cubicBezTo>
                  <a:cubicBezTo>
                    <a:pt x="1988790" y="23546"/>
                    <a:pt x="2252313" y="21414"/>
                    <a:pt x="2647438" y="0"/>
                  </a:cubicBezTo>
                  <a:cubicBezTo>
                    <a:pt x="3042563" y="-21414"/>
                    <a:pt x="3116666" y="-3294"/>
                    <a:pt x="3437173" y="0"/>
                  </a:cubicBezTo>
                  <a:cubicBezTo>
                    <a:pt x="3757680" y="3294"/>
                    <a:pt x="3809532" y="9110"/>
                    <a:pt x="4045199" y="0"/>
                  </a:cubicBezTo>
                  <a:cubicBezTo>
                    <a:pt x="4280866" y="-9110"/>
                    <a:pt x="4458307" y="-13918"/>
                    <a:pt x="4562371" y="0"/>
                  </a:cubicBezTo>
                  <a:cubicBezTo>
                    <a:pt x="4666435" y="13918"/>
                    <a:pt x="4954001" y="-25064"/>
                    <a:pt x="5170397" y="0"/>
                  </a:cubicBezTo>
                  <a:cubicBezTo>
                    <a:pt x="5386793" y="25064"/>
                    <a:pt x="5828285" y="-5906"/>
                    <a:pt x="6050986" y="0"/>
                  </a:cubicBezTo>
                  <a:cubicBezTo>
                    <a:pt x="6273687" y="5906"/>
                    <a:pt x="6578444" y="-38231"/>
                    <a:pt x="6931576" y="0"/>
                  </a:cubicBezTo>
                  <a:cubicBezTo>
                    <a:pt x="7284708" y="38231"/>
                    <a:pt x="7625746" y="26636"/>
                    <a:pt x="7812165" y="0"/>
                  </a:cubicBezTo>
                  <a:cubicBezTo>
                    <a:pt x="7998584" y="-26636"/>
                    <a:pt x="8310216" y="-23284"/>
                    <a:pt x="8692754" y="0"/>
                  </a:cubicBezTo>
                  <a:cubicBezTo>
                    <a:pt x="9075292" y="23284"/>
                    <a:pt x="9144374" y="-3250"/>
                    <a:pt x="9454534" y="0"/>
                  </a:cubicBezTo>
                  <a:cubicBezTo>
                    <a:pt x="9623995" y="-18813"/>
                    <a:pt x="9795815" y="151751"/>
                    <a:pt x="9823622" y="369088"/>
                  </a:cubicBezTo>
                  <a:cubicBezTo>
                    <a:pt x="9804940" y="551202"/>
                    <a:pt x="9844587" y="784370"/>
                    <a:pt x="9823622" y="890716"/>
                  </a:cubicBezTo>
                  <a:cubicBezTo>
                    <a:pt x="9802657" y="997062"/>
                    <a:pt x="9847801" y="1146253"/>
                    <a:pt x="9823622" y="1397582"/>
                  </a:cubicBezTo>
                  <a:cubicBezTo>
                    <a:pt x="9799443" y="1648911"/>
                    <a:pt x="9811097" y="1751647"/>
                    <a:pt x="9823622" y="1845395"/>
                  </a:cubicBezTo>
                  <a:cubicBezTo>
                    <a:pt x="9774275" y="2040480"/>
                    <a:pt x="9680501" y="2202741"/>
                    <a:pt x="9454534" y="2214483"/>
                  </a:cubicBezTo>
                  <a:cubicBezTo>
                    <a:pt x="9065624" y="2244705"/>
                    <a:pt x="8869620" y="2246292"/>
                    <a:pt x="8664799" y="2214483"/>
                  </a:cubicBezTo>
                  <a:cubicBezTo>
                    <a:pt x="8459978" y="2182674"/>
                    <a:pt x="8331614" y="2233843"/>
                    <a:pt x="8147628" y="2214483"/>
                  </a:cubicBezTo>
                  <a:cubicBezTo>
                    <a:pt x="7963642" y="2195123"/>
                    <a:pt x="7598574" y="2183840"/>
                    <a:pt x="7448747" y="2214483"/>
                  </a:cubicBezTo>
                  <a:cubicBezTo>
                    <a:pt x="7298920" y="2245126"/>
                    <a:pt x="7160148" y="2228284"/>
                    <a:pt x="6931576" y="2214483"/>
                  </a:cubicBezTo>
                  <a:cubicBezTo>
                    <a:pt x="6703004" y="2200682"/>
                    <a:pt x="6690286" y="2220870"/>
                    <a:pt x="6505258" y="2214483"/>
                  </a:cubicBezTo>
                  <a:cubicBezTo>
                    <a:pt x="6320230" y="2208096"/>
                    <a:pt x="6200909" y="2189588"/>
                    <a:pt x="5988087" y="2214483"/>
                  </a:cubicBezTo>
                  <a:cubicBezTo>
                    <a:pt x="5775265" y="2239378"/>
                    <a:pt x="5308228" y="2211275"/>
                    <a:pt x="5107498" y="2214483"/>
                  </a:cubicBezTo>
                  <a:cubicBezTo>
                    <a:pt x="4906768" y="2217691"/>
                    <a:pt x="4828167" y="2217572"/>
                    <a:pt x="4590326" y="2214483"/>
                  </a:cubicBezTo>
                  <a:cubicBezTo>
                    <a:pt x="4352485" y="2211394"/>
                    <a:pt x="4087410" y="2216098"/>
                    <a:pt x="3800591" y="2214483"/>
                  </a:cubicBezTo>
                  <a:cubicBezTo>
                    <a:pt x="3513772" y="2212868"/>
                    <a:pt x="3495297" y="2223527"/>
                    <a:pt x="3283420" y="2214483"/>
                  </a:cubicBezTo>
                  <a:cubicBezTo>
                    <a:pt x="3071543" y="2205439"/>
                    <a:pt x="2959425" y="2190418"/>
                    <a:pt x="2675394" y="2214483"/>
                  </a:cubicBezTo>
                  <a:cubicBezTo>
                    <a:pt x="2391363" y="2238548"/>
                    <a:pt x="2064574" y="2185365"/>
                    <a:pt x="1794804" y="2214483"/>
                  </a:cubicBezTo>
                  <a:cubicBezTo>
                    <a:pt x="1525034" y="2243602"/>
                    <a:pt x="1410129" y="2205389"/>
                    <a:pt x="1277633" y="2214483"/>
                  </a:cubicBezTo>
                  <a:cubicBezTo>
                    <a:pt x="1145137" y="2223577"/>
                    <a:pt x="794542" y="2237274"/>
                    <a:pt x="369088" y="2214483"/>
                  </a:cubicBezTo>
                  <a:cubicBezTo>
                    <a:pt x="161534" y="2217444"/>
                    <a:pt x="-9946" y="2038150"/>
                    <a:pt x="0" y="1845395"/>
                  </a:cubicBezTo>
                  <a:cubicBezTo>
                    <a:pt x="-18362" y="1694689"/>
                    <a:pt x="14368" y="1598274"/>
                    <a:pt x="0" y="1353293"/>
                  </a:cubicBezTo>
                  <a:cubicBezTo>
                    <a:pt x="-14368" y="1108312"/>
                    <a:pt x="-19948" y="966576"/>
                    <a:pt x="0" y="861190"/>
                  </a:cubicBezTo>
                  <a:cubicBezTo>
                    <a:pt x="19948" y="755804"/>
                    <a:pt x="-17215" y="577904"/>
                    <a:pt x="0" y="369088"/>
                  </a:cubicBezTo>
                  <a:close/>
                </a:path>
                <a:path w="9823622" h="2214483" stroke="0" extrusionOk="0">
                  <a:moveTo>
                    <a:pt x="0" y="369088"/>
                  </a:moveTo>
                  <a:cubicBezTo>
                    <a:pt x="32679" y="188247"/>
                    <a:pt x="170754" y="2442"/>
                    <a:pt x="369088" y="0"/>
                  </a:cubicBezTo>
                  <a:cubicBezTo>
                    <a:pt x="601779" y="-24008"/>
                    <a:pt x="934635" y="10198"/>
                    <a:pt x="1158823" y="0"/>
                  </a:cubicBezTo>
                  <a:cubicBezTo>
                    <a:pt x="1383012" y="-10198"/>
                    <a:pt x="1518127" y="17617"/>
                    <a:pt x="1675994" y="0"/>
                  </a:cubicBezTo>
                  <a:cubicBezTo>
                    <a:pt x="1833861" y="-17617"/>
                    <a:pt x="2373267" y="28118"/>
                    <a:pt x="2556584" y="0"/>
                  </a:cubicBezTo>
                  <a:cubicBezTo>
                    <a:pt x="2739901" y="-28118"/>
                    <a:pt x="2821960" y="16969"/>
                    <a:pt x="3073755" y="0"/>
                  </a:cubicBezTo>
                  <a:cubicBezTo>
                    <a:pt x="3325550" y="-16969"/>
                    <a:pt x="3406084" y="12896"/>
                    <a:pt x="3590927" y="0"/>
                  </a:cubicBezTo>
                  <a:cubicBezTo>
                    <a:pt x="3775770" y="-12896"/>
                    <a:pt x="3921887" y="-12505"/>
                    <a:pt x="4017244" y="0"/>
                  </a:cubicBezTo>
                  <a:cubicBezTo>
                    <a:pt x="4112601" y="12505"/>
                    <a:pt x="4355798" y="10449"/>
                    <a:pt x="4443561" y="0"/>
                  </a:cubicBezTo>
                  <a:cubicBezTo>
                    <a:pt x="4531324" y="-10449"/>
                    <a:pt x="4782063" y="8741"/>
                    <a:pt x="4960733" y="0"/>
                  </a:cubicBezTo>
                  <a:cubicBezTo>
                    <a:pt x="5139403" y="-8741"/>
                    <a:pt x="5289920" y="18632"/>
                    <a:pt x="5387050" y="0"/>
                  </a:cubicBezTo>
                  <a:cubicBezTo>
                    <a:pt x="5484180" y="-18632"/>
                    <a:pt x="5676232" y="-8479"/>
                    <a:pt x="5813367" y="0"/>
                  </a:cubicBezTo>
                  <a:cubicBezTo>
                    <a:pt x="5950502" y="8479"/>
                    <a:pt x="6141853" y="29455"/>
                    <a:pt x="6421393" y="0"/>
                  </a:cubicBezTo>
                  <a:cubicBezTo>
                    <a:pt x="6700933" y="-29455"/>
                    <a:pt x="6951440" y="-3953"/>
                    <a:pt x="7120273" y="0"/>
                  </a:cubicBezTo>
                  <a:cubicBezTo>
                    <a:pt x="7289106" y="3953"/>
                    <a:pt x="7646886" y="-419"/>
                    <a:pt x="7819154" y="0"/>
                  </a:cubicBezTo>
                  <a:cubicBezTo>
                    <a:pt x="7991422" y="419"/>
                    <a:pt x="8122091" y="11329"/>
                    <a:pt x="8245471" y="0"/>
                  </a:cubicBezTo>
                  <a:cubicBezTo>
                    <a:pt x="8368851" y="-11329"/>
                    <a:pt x="8531506" y="-10342"/>
                    <a:pt x="8762642" y="0"/>
                  </a:cubicBezTo>
                  <a:cubicBezTo>
                    <a:pt x="8993778" y="10342"/>
                    <a:pt x="9235689" y="10282"/>
                    <a:pt x="9454534" y="0"/>
                  </a:cubicBezTo>
                  <a:cubicBezTo>
                    <a:pt x="9685333" y="21608"/>
                    <a:pt x="9817923" y="161899"/>
                    <a:pt x="9823622" y="369088"/>
                  </a:cubicBezTo>
                  <a:cubicBezTo>
                    <a:pt x="9834550" y="502366"/>
                    <a:pt x="9799940" y="643802"/>
                    <a:pt x="9823622" y="846427"/>
                  </a:cubicBezTo>
                  <a:cubicBezTo>
                    <a:pt x="9847304" y="1049052"/>
                    <a:pt x="9831757" y="1104282"/>
                    <a:pt x="9823622" y="1338530"/>
                  </a:cubicBezTo>
                  <a:cubicBezTo>
                    <a:pt x="9815487" y="1572778"/>
                    <a:pt x="9813246" y="1608436"/>
                    <a:pt x="9823622" y="1845395"/>
                  </a:cubicBezTo>
                  <a:cubicBezTo>
                    <a:pt x="9837919" y="2061236"/>
                    <a:pt x="9653326" y="2188374"/>
                    <a:pt x="9454534" y="2214483"/>
                  </a:cubicBezTo>
                  <a:cubicBezTo>
                    <a:pt x="9350421" y="2222484"/>
                    <a:pt x="9168738" y="2214271"/>
                    <a:pt x="8937362" y="2214483"/>
                  </a:cubicBezTo>
                  <a:cubicBezTo>
                    <a:pt x="8705986" y="2214695"/>
                    <a:pt x="8691678" y="2202036"/>
                    <a:pt x="8511045" y="2214483"/>
                  </a:cubicBezTo>
                  <a:cubicBezTo>
                    <a:pt x="8330412" y="2226930"/>
                    <a:pt x="8212094" y="2203234"/>
                    <a:pt x="7993874" y="2214483"/>
                  </a:cubicBezTo>
                  <a:cubicBezTo>
                    <a:pt x="7775654" y="2225732"/>
                    <a:pt x="7715364" y="2196262"/>
                    <a:pt x="7567557" y="2214483"/>
                  </a:cubicBezTo>
                  <a:cubicBezTo>
                    <a:pt x="7419750" y="2232704"/>
                    <a:pt x="7118267" y="2241844"/>
                    <a:pt x="6868676" y="2214483"/>
                  </a:cubicBezTo>
                  <a:cubicBezTo>
                    <a:pt x="6619085" y="2187122"/>
                    <a:pt x="6367502" y="2181772"/>
                    <a:pt x="6078941" y="2214483"/>
                  </a:cubicBezTo>
                  <a:cubicBezTo>
                    <a:pt x="5790381" y="2247194"/>
                    <a:pt x="5396020" y="2240730"/>
                    <a:pt x="5198352" y="2214483"/>
                  </a:cubicBezTo>
                  <a:cubicBezTo>
                    <a:pt x="5000684" y="2188236"/>
                    <a:pt x="4755670" y="2228832"/>
                    <a:pt x="4499472" y="2214483"/>
                  </a:cubicBezTo>
                  <a:cubicBezTo>
                    <a:pt x="4243274" y="2200134"/>
                    <a:pt x="4197550" y="2215056"/>
                    <a:pt x="3982300" y="2214483"/>
                  </a:cubicBezTo>
                  <a:cubicBezTo>
                    <a:pt x="3767050" y="2213910"/>
                    <a:pt x="3560217" y="2197488"/>
                    <a:pt x="3192565" y="2214483"/>
                  </a:cubicBezTo>
                  <a:cubicBezTo>
                    <a:pt x="2824913" y="2231478"/>
                    <a:pt x="2678850" y="2203598"/>
                    <a:pt x="2493685" y="2214483"/>
                  </a:cubicBezTo>
                  <a:cubicBezTo>
                    <a:pt x="2308520" y="2225368"/>
                    <a:pt x="2233039" y="2226927"/>
                    <a:pt x="1976513" y="2214483"/>
                  </a:cubicBezTo>
                  <a:cubicBezTo>
                    <a:pt x="1719987" y="2202039"/>
                    <a:pt x="1445299" y="2239172"/>
                    <a:pt x="1277633" y="2214483"/>
                  </a:cubicBezTo>
                  <a:cubicBezTo>
                    <a:pt x="1109967" y="2189794"/>
                    <a:pt x="757688" y="2185127"/>
                    <a:pt x="369088" y="2214483"/>
                  </a:cubicBezTo>
                  <a:cubicBezTo>
                    <a:pt x="142981" y="2215043"/>
                    <a:pt x="-26220" y="2061711"/>
                    <a:pt x="0" y="1845395"/>
                  </a:cubicBezTo>
                  <a:cubicBezTo>
                    <a:pt x="2633" y="1623280"/>
                    <a:pt x="-6460" y="1544940"/>
                    <a:pt x="0" y="1397582"/>
                  </a:cubicBezTo>
                  <a:cubicBezTo>
                    <a:pt x="6460" y="1250224"/>
                    <a:pt x="981" y="1020350"/>
                    <a:pt x="0" y="875953"/>
                  </a:cubicBezTo>
                  <a:cubicBezTo>
                    <a:pt x="-981" y="731556"/>
                    <a:pt x="3237" y="505473"/>
                    <a:pt x="0" y="369088"/>
                  </a:cubicBezTo>
                  <a:close/>
                </a:path>
              </a:pathLst>
            </a:custGeom>
            <a:solidFill>
              <a:schemeClr val="accent4">
                <a:lumMod val="20000"/>
                <a:lumOff val="80000"/>
              </a:schemeClr>
            </a:solidFill>
            <a:ln w="12700" cap="flat" cmpd="sng" algn="ctr">
              <a:solidFill>
                <a:srgbClr val="FFC000"/>
              </a:solidFill>
              <a:prstDash val="solid"/>
              <a:miter lim="800000"/>
              <a:extLst>
                <a:ext uri="{C807C97D-BFC1-408E-A445-0C87EB9F89A2}">
                  <ask:lineSketchStyleProps xmlns="" xmlns:ask="http://schemas.microsoft.com/office/drawing/2018/sketchyshapes" sd="3520093239">
                    <a:prstGeom prst="round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0F0"/>
                </a:solidFill>
                <a:effectLst/>
                <a:uLnTx/>
                <a:uFillTx/>
                <a:ea typeface="+mn-ea"/>
                <a:cs typeface="+mn-cs"/>
              </a:endParaRPr>
            </a:p>
          </p:txBody>
        </p:sp>
        <p:sp>
          <p:nvSpPr>
            <p:cNvPr id="2" name="Rectangle 1"/>
            <p:cNvSpPr/>
            <p:nvPr/>
          </p:nvSpPr>
          <p:spPr>
            <a:xfrm>
              <a:off x="2553378" y="171208"/>
              <a:ext cx="8596429" cy="1015663"/>
            </a:xfrm>
            <a:prstGeom prst="rect">
              <a:avLst/>
            </a:prstGeom>
          </p:spPr>
          <p:txBody>
            <a:bodyPr wrap="square">
              <a:spAutoFit/>
            </a:bodyPr>
            <a:lstStyle/>
            <a:p>
              <a:r>
                <a:rPr lang="fr-FR" sz="6000" dirty="0" err="1" smtClean="0">
                  <a:solidFill>
                    <a:srgbClr val="FF0000"/>
                  </a:solidFill>
                </a:rPr>
                <a:t>Tỉ</a:t>
              </a:r>
              <a:r>
                <a:rPr lang="fr-FR" sz="6000" dirty="0" smtClean="0">
                  <a:solidFill>
                    <a:srgbClr val="FF0000"/>
                  </a:solidFill>
                </a:rPr>
                <a:t> </a:t>
              </a:r>
              <a:r>
                <a:rPr lang="fr-FR" sz="6000" dirty="0" err="1">
                  <a:solidFill>
                    <a:srgbClr val="FF0000"/>
                  </a:solidFill>
                </a:rPr>
                <a:t>lệ</a:t>
              </a:r>
              <a:r>
                <a:rPr lang="fr-FR" sz="6000" dirty="0">
                  <a:solidFill>
                    <a:srgbClr val="FF0000"/>
                  </a:solidFill>
                </a:rPr>
                <a:t> 1:1000 </a:t>
              </a:r>
              <a:r>
                <a:rPr lang="fr-FR" sz="6000" dirty="0" err="1">
                  <a:solidFill>
                    <a:srgbClr val="FF0000"/>
                  </a:solidFill>
                </a:rPr>
                <a:t>nghĩa</a:t>
              </a:r>
              <a:r>
                <a:rPr lang="fr-FR" sz="6000" dirty="0">
                  <a:solidFill>
                    <a:srgbClr val="FF0000"/>
                  </a:solidFill>
                </a:rPr>
                <a:t> là </a:t>
              </a:r>
              <a:r>
                <a:rPr lang="fr-FR" sz="6000" dirty="0" err="1">
                  <a:solidFill>
                    <a:srgbClr val="FF0000"/>
                  </a:solidFill>
                </a:rPr>
                <a:t>gì</a:t>
              </a:r>
              <a:r>
                <a:rPr lang="fr-FR" sz="6000" dirty="0">
                  <a:solidFill>
                    <a:srgbClr val="FF0000"/>
                  </a:solidFill>
                </a:rPr>
                <a:t>?</a:t>
              </a:r>
            </a:p>
          </p:txBody>
        </p:sp>
      </p:grpSp>
      <p:grpSp>
        <p:nvGrpSpPr>
          <p:cNvPr id="30" name="Nhóm 6">
            <a:extLst>
              <a:ext uri="{FF2B5EF4-FFF2-40B4-BE49-F238E27FC236}">
                <a16:creationId xmlns:a16="http://schemas.microsoft.com/office/drawing/2014/main" xmlns="" id="{440691CE-EF61-E4C5-87EC-1F41F913FA31}"/>
              </a:ext>
            </a:extLst>
          </p:cNvPr>
          <p:cNvGrpSpPr/>
          <p:nvPr/>
        </p:nvGrpSpPr>
        <p:grpSpPr>
          <a:xfrm>
            <a:off x="-389894" y="302084"/>
            <a:ext cx="2897524" cy="1169552"/>
            <a:chOff x="3666356" y="4573199"/>
            <a:chExt cx="4280542" cy="1169552"/>
          </a:xfrm>
        </p:grpSpPr>
        <p:sp>
          <p:nvSpPr>
            <p:cNvPr id="31" name="TextBox 67">
              <a:extLst>
                <a:ext uri="{FF2B5EF4-FFF2-40B4-BE49-F238E27FC236}">
                  <a16:creationId xmlns:a16="http://schemas.microsoft.com/office/drawing/2014/main" xmlns="" id="{A975F824-833C-7DB4-540E-D02872FC780A}"/>
                </a:ext>
              </a:extLst>
            </p:cNvPr>
            <p:cNvSpPr txBox="1"/>
            <p:nvPr/>
          </p:nvSpPr>
          <p:spPr>
            <a:xfrm>
              <a:off x="3666356" y="4573200"/>
              <a:ext cx="428054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7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sp>
          <p:nvSpPr>
            <p:cNvPr id="32" name="TextBox 67">
              <a:extLst>
                <a:ext uri="{FF2B5EF4-FFF2-40B4-BE49-F238E27FC236}">
                  <a16:creationId xmlns:a16="http://schemas.microsoft.com/office/drawing/2014/main" xmlns="" id="{BB108FDC-ADDD-7C3C-33BE-25C236D43124}"/>
                </a:ext>
              </a:extLst>
            </p:cNvPr>
            <p:cNvSpPr txBox="1"/>
            <p:nvPr/>
          </p:nvSpPr>
          <p:spPr>
            <a:xfrm>
              <a:off x="3666356" y="4573199"/>
              <a:ext cx="428054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7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a:t>
              </a:r>
              <a:r>
                <a:rPr kumimoji="0" lang="en-US" sz="7000" b="1" i="0" u="none" strike="noStrike" kern="1200" cap="none" spc="0" normalizeH="0" baseline="0" noProof="0" dirty="0" smtClean="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2:</a:t>
              </a:r>
              <a:endParaRPr kumimoji="0" lang="en-US" sz="7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endParaRPr>
            </a:p>
          </p:txBody>
        </p:sp>
      </p:grpSp>
      <p:sp>
        <p:nvSpPr>
          <p:cNvPr id="41" name="Rectangle 40"/>
          <p:cNvSpPr/>
          <p:nvPr/>
        </p:nvSpPr>
        <p:spPr>
          <a:xfrm>
            <a:off x="2875280" y="3342888"/>
            <a:ext cx="8879840" cy="1446550"/>
          </a:xfrm>
          <a:prstGeom prst="rect">
            <a:avLst/>
          </a:prstGeom>
          <a:noFill/>
        </p:spPr>
        <p:txBody>
          <a:bodyPr wrap="square">
            <a:spAutoFit/>
          </a:bodyPr>
          <a:lstStyle/>
          <a:p>
            <a:pPr lvl="0" algn="ctr">
              <a:defRPr/>
            </a:pPr>
            <a:r>
              <a:rPr lang="fr-FR" sz="4400" dirty="0" err="1">
                <a:solidFill>
                  <a:srgbClr val="FFC000"/>
                </a:solidFill>
              </a:rPr>
              <a:t>Tỉ</a:t>
            </a:r>
            <a:r>
              <a:rPr lang="fr-FR" sz="4400" dirty="0">
                <a:solidFill>
                  <a:srgbClr val="FFC000"/>
                </a:solidFill>
              </a:rPr>
              <a:t> </a:t>
            </a:r>
            <a:r>
              <a:rPr lang="fr-FR" sz="4400" dirty="0" err="1">
                <a:solidFill>
                  <a:srgbClr val="FFC000"/>
                </a:solidFill>
              </a:rPr>
              <a:t>lệ</a:t>
            </a:r>
            <a:r>
              <a:rPr lang="fr-FR" sz="4400" dirty="0">
                <a:solidFill>
                  <a:srgbClr val="FFC000"/>
                </a:solidFill>
              </a:rPr>
              <a:t> 1:1000 </a:t>
            </a:r>
            <a:r>
              <a:rPr lang="fr-FR" sz="4400" dirty="0" err="1">
                <a:solidFill>
                  <a:srgbClr val="FFC000"/>
                </a:solidFill>
              </a:rPr>
              <a:t>nghĩa</a:t>
            </a:r>
            <a:r>
              <a:rPr lang="fr-FR" sz="4400" dirty="0">
                <a:solidFill>
                  <a:srgbClr val="FFC000"/>
                </a:solidFill>
              </a:rPr>
              <a:t> là </a:t>
            </a:r>
            <a:r>
              <a:rPr lang="fr-FR" sz="4400" dirty="0" smtClean="0">
                <a:solidFill>
                  <a:srgbClr val="FFC000"/>
                </a:solidFill>
              </a:rPr>
              <a:t>: </a:t>
            </a:r>
            <a:r>
              <a:rPr lang="en-US" sz="4400" dirty="0" smtClean="0">
                <a:solidFill>
                  <a:srgbClr val="FFC000"/>
                </a:solidFill>
              </a:rPr>
              <a:t>1 </a:t>
            </a:r>
            <a:r>
              <a:rPr lang="en-US" sz="4400" dirty="0">
                <a:solidFill>
                  <a:srgbClr val="FFC000"/>
                </a:solidFill>
              </a:rPr>
              <a:t>cm </a:t>
            </a:r>
            <a:r>
              <a:rPr lang="en-US" sz="4400" dirty="0" err="1">
                <a:solidFill>
                  <a:srgbClr val="FFC000"/>
                </a:solidFill>
              </a:rPr>
              <a:t>trên</a:t>
            </a:r>
            <a:r>
              <a:rPr lang="en-US" sz="4400" dirty="0">
                <a:solidFill>
                  <a:srgbClr val="FFC000"/>
                </a:solidFill>
              </a:rPr>
              <a:t> </a:t>
            </a:r>
            <a:r>
              <a:rPr lang="en-US" sz="4400" dirty="0" err="1">
                <a:solidFill>
                  <a:srgbClr val="FFC000"/>
                </a:solidFill>
              </a:rPr>
              <a:t>bản</a:t>
            </a:r>
            <a:r>
              <a:rPr lang="en-US" sz="4400" dirty="0">
                <a:solidFill>
                  <a:srgbClr val="FFC000"/>
                </a:solidFill>
              </a:rPr>
              <a:t> </a:t>
            </a:r>
            <a:r>
              <a:rPr lang="en-US" sz="4400" dirty="0" err="1">
                <a:solidFill>
                  <a:srgbClr val="FFC000"/>
                </a:solidFill>
              </a:rPr>
              <a:t>đồ</a:t>
            </a:r>
            <a:r>
              <a:rPr lang="en-US" sz="4400" dirty="0">
                <a:solidFill>
                  <a:srgbClr val="FFC000"/>
                </a:solidFill>
              </a:rPr>
              <a:t> </a:t>
            </a:r>
            <a:r>
              <a:rPr lang="en-US" sz="4400" dirty="0" err="1">
                <a:solidFill>
                  <a:srgbClr val="FFC000"/>
                </a:solidFill>
              </a:rPr>
              <a:t>bằng</a:t>
            </a:r>
            <a:r>
              <a:rPr lang="en-US" sz="4400" dirty="0">
                <a:solidFill>
                  <a:srgbClr val="FFC000"/>
                </a:solidFill>
              </a:rPr>
              <a:t> 1000 cm </a:t>
            </a:r>
            <a:r>
              <a:rPr lang="en-US" sz="4400" dirty="0" err="1">
                <a:solidFill>
                  <a:srgbClr val="FFC000"/>
                </a:solidFill>
              </a:rPr>
              <a:t>ngoài</a:t>
            </a:r>
            <a:r>
              <a:rPr lang="en-US" sz="4400" dirty="0">
                <a:solidFill>
                  <a:srgbClr val="FFC000"/>
                </a:solidFill>
              </a:rPr>
              <a:t> </a:t>
            </a:r>
            <a:r>
              <a:rPr lang="en-US" sz="4400" dirty="0" err="1">
                <a:solidFill>
                  <a:srgbClr val="FFC000"/>
                </a:solidFill>
              </a:rPr>
              <a:t>thực</a:t>
            </a:r>
            <a:r>
              <a:rPr lang="en-US" sz="4400" dirty="0">
                <a:solidFill>
                  <a:srgbClr val="FFC000"/>
                </a:solidFill>
              </a:rPr>
              <a:t> </a:t>
            </a:r>
            <a:r>
              <a:rPr lang="en-US" sz="4400" dirty="0" err="1">
                <a:solidFill>
                  <a:srgbClr val="FFC000"/>
                </a:solidFill>
              </a:rPr>
              <a:t>tế</a:t>
            </a:r>
            <a:r>
              <a:rPr lang="en-US" sz="4400" dirty="0" smtClean="0">
                <a:solidFill>
                  <a:srgbClr val="FFC000"/>
                </a:solidFill>
              </a:rPr>
              <a:t>.</a:t>
            </a:r>
            <a:endParaRPr kumimoji="0" lang="en-US" sz="900" b="0" i="0" u="none" strike="noStrike" kern="120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endParaRPr>
          </a:p>
        </p:txBody>
      </p:sp>
      <p:cxnSp>
        <p:nvCxnSpPr>
          <p:cNvPr id="43" name="Straight Connector 9">
            <a:extLst>
              <a:ext uri="{FF2B5EF4-FFF2-40B4-BE49-F238E27FC236}">
                <a16:creationId xmlns:a16="http://schemas.microsoft.com/office/drawing/2014/main" xmlns="" id="{AF16295D-20C9-524B-3AB4-CA046134933A}"/>
              </a:ext>
            </a:extLst>
          </p:cNvPr>
          <p:cNvCxnSpPr>
            <a:cxnSpLocks/>
          </p:cNvCxnSpPr>
          <p:nvPr/>
        </p:nvCxnSpPr>
        <p:spPr>
          <a:xfrm>
            <a:off x="2553380" y="5209693"/>
            <a:ext cx="940683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xmlns="" id="{AF16295D-20C9-524B-3AB4-CA046134933A}"/>
              </a:ext>
            </a:extLst>
          </p:cNvPr>
          <p:cNvCxnSpPr>
            <a:cxnSpLocks/>
          </p:cNvCxnSpPr>
          <p:nvPr/>
        </p:nvCxnSpPr>
        <p:spPr>
          <a:xfrm>
            <a:off x="2553380" y="6458948"/>
            <a:ext cx="940683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464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subTnLst>
                                    <p:audio>
                                      <p:cMediaNode>
                                        <p:cTn display="0" masterRel="sameClick">
                                          <p:stCondLst>
                                            <p:cond evt="begin" delay="0">
                                              <p:tn val="2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07" y="-2820"/>
            <a:ext cx="12347907" cy="6860820"/>
          </a:xfrm>
          <a:prstGeom prst="rect">
            <a:avLst/>
          </a:prstGeom>
        </p:spPr>
      </p:pic>
      <p:pic>
        <p:nvPicPr>
          <p:cNvPr id="24" name="Graphic 5">
            <a:extLst>
              <a:ext uri="{FF2B5EF4-FFF2-40B4-BE49-F238E27FC236}">
                <a16:creationId xmlns:a16="http://schemas.microsoft.com/office/drawing/2014/main" xmlns="" id="{9B826CB8-3A8A-6EF0-E291-AAD6B5D5796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4747" y="3989817"/>
            <a:ext cx="1857225" cy="2461241"/>
          </a:xfrm>
          <a:prstGeom prst="rect">
            <a:avLst/>
          </a:prstGeom>
          <a:effectLst>
            <a:outerShdw blurRad="76200" dir="13500000" sy="23000" kx="1200000" algn="br" rotWithShape="0">
              <a:prstClr val="black">
                <a:alpha val="20000"/>
              </a:prstClr>
            </a:outerShdw>
          </a:effectLst>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4967261" y="-237113"/>
            <a:ext cx="4409386" cy="9796621"/>
            <a:chOff x="731197" y="2586539"/>
            <a:chExt cx="1623745" cy="2813564"/>
          </a:xfrm>
        </p:grpSpPr>
        <p:grpSp>
          <p:nvGrpSpPr>
            <p:cNvPr id="19" name="Group 7">
              <a:extLst>
                <a:ext uri="{FF2B5EF4-FFF2-40B4-BE49-F238E27FC236}">
                  <a16:creationId xmlns:a16="http://schemas.microsoft.com/office/drawing/2014/main" xmlns="" id="{3C0A340B-5CA6-EC7A-BE75-60BFCD259375}"/>
                </a:ext>
              </a:extLst>
            </p:cNvPr>
            <p:cNvGrpSpPr/>
            <p:nvPr/>
          </p:nvGrpSpPr>
          <p:grpSpPr>
            <a:xfrm rot="5400000">
              <a:off x="136288" y="3181448"/>
              <a:ext cx="2813564" cy="1623745"/>
              <a:chOff x="5220930" y="-502522"/>
              <a:chExt cx="5771536" cy="2242832"/>
            </a:xfrm>
          </p:grpSpPr>
          <p:sp>
            <p:nvSpPr>
              <p:cNvPr id="22" name="Rectangle 6">
                <a:extLst>
                  <a:ext uri="{FF2B5EF4-FFF2-40B4-BE49-F238E27FC236}">
                    <a16:creationId xmlns:a16="http://schemas.microsoft.com/office/drawing/2014/main" xmlns="" id="{E4D84B37-6D87-538F-6A1D-86B8D1DC0471}"/>
                  </a:ext>
                </a:extLst>
              </p:cNvPr>
              <p:cNvSpPr/>
              <p:nvPr/>
            </p:nvSpPr>
            <p:spPr>
              <a:xfrm>
                <a:off x="5220930" y="-502522"/>
                <a:ext cx="5771536" cy="2242832"/>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23" name="Rectangle 22">
                <a:extLst>
                  <a:ext uri="{FF2B5EF4-FFF2-40B4-BE49-F238E27FC236}">
                    <a16:creationId xmlns:a16="http://schemas.microsoft.com/office/drawing/2014/main" xmlns="" id="{25ADDD25-0E3A-4760-7599-8194BAF91474}"/>
                  </a:ext>
                </a:extLst>
              </p:cNvPr>
              <p:cNvSpPr/>
              <p:nvPr/>
            </p:nvSpPr>
            <p:spPr>
              <a:xfrm>
                <a:off x="5335708" y="-343619"/>
                <a:ext cx="5538771" cy="1985368"/>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grpSp>
        <p:cxnSp>
          <p:nvCxnSpPr>
            <p:cNvPr id="21"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62337" y="3981128"/>
              <a:ext cx="267727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273643" y="147972"/>
            <a:ext cx="9823622" cy="1888279"/>
            <a:chOff x="2273643" y="147972"/>
            <a:chExt cx="9823622" cy="2214483"/>
          </a:xfrm>
        </p:grpSpPr>
        <p:sp>
          <p:nvSpPr>
            <p:cNvPr id="29" name="Rectangle: Rounded Corners 78">
              <a:extLst>
                <a:ext uri="{FF2B5EF4-FFF2-40B4-BE49-F238E27FC236}">
                  <a16:creationId xmlns:a16="http://schemas.microsoft.com/office/drawing/2014/main" xmlns="" id="{32EF079D-F0A0-48A1-AF88-CFCDD8EF6774}"/>
                </a:ext>
              </a:extLst>
            </p:cNvPr>
            <p:cNvSpPr/>
            <p:nvPr/>
          </p:nvSpPr>
          <p:spPr>
            <a:xfrm>
              <a:off x="2273643" y="147972"/>
              <a:ext cx="9823622" cy="2214483"/>
            </a:xfrm>
            <a:custGeom>
              <a:avLst/>
              <a:gdLst>
                <a:gd name="connsiteX0" fmla="*/ 0 w 9823622"/>
                <a:gd name="connsiteY0" fmla="*/ 369088 h 2214483"/>
                <a:gd name="connsiteX1" fmla="*/ 369088 w 9823622"/>
                <a:gd name="connsiteY1" fmla="*/ 0 h 2214483"/>
                <a:gd name="connsiteX2" fmla="*/ 977114 w 9823622"/>
                <a:gd name="connsiteY2" fmla="*/ 0 h 2214483"/>
                <a:gd name="connsiteX3" fmla="*/ 1766849 w 9823622"/>
                <a:gd name="connsiteY3" fmla="*/ 0 h 2214483"/>
                <a:gd name="connsiteX4" fmla="*/ 2647438 w 9823622"/>
                <a:gd name="connsiteY4" fmla="*/ 0 h 2214483"/>
                <a:gd name="connsiteX5" fmla="*/ 3437173 w 9823622"/>
                <a:gd name="connsiteY5" fmla="*/ 0 h 2214483"/>
                <a:gd name="connsiteX6" fmla="*/ 4045199 w 9823622"/>
                <a:gd name="connsiteY6" fmla="*/ 0 h 2214483"/>
                <a:gd name="connsiteX7" fmla="*/ 4562371 w 9823622"/>
                <a:gd name="connsiteY7" fmla="*/ 0 h 2214483"/>
                <a:gd name="connsiteX8" fmla="*/ 5170397 w 9823622"/>
                <a:gd name="connsiteY8" fmla="*/ 0 h 2214483"/>
                <a:gd name="connsiteX9" fmla="*/ 6050986 w 9823622"/>
                <a:gd name="connsiteY9" fmla="*/ 0 h 2214483"/>
                <a:gd name="connsiteX10" fmla="*/ 6931576 w 9823622"/>
                <a:gd name="connsiteY10" fmla="*/ 0 h 2214483"/>
                <a:gd name="connsiteX11" fmla="*/ 7812165 w 9823622"/>
                <a:gd name="connsiteY11" fmla="*/ 0 h 2214483"/>
                <a:gd name="connsiteX12" fmla="*/ 8692754 w 9823622"/>
                <a:gd name="connsiteY12" fmla="*/ 0 h 2214483"/>
                <a:gd name="connsiteX13" fmla="*/ 9454534 w 9823622"/>
                <a:gd name="connsiteY13" fmla="*/ 0 h 2214483"/>
                <a:gd name="connsiteX14" fmla="*/ 9823622 w 9823622"/>
                <a:gd name="connsiteY14" fmla="*/ 369088 h 2214483"/>
                <a:gd name="connsiteX15" fmla="*/ 9823622 w 9823622"/>
                <a:gd name="connsiteY15" fmla="*/ 890716 h 2214483"/>
                <a:gd name="connsiteX16" fmla="*/ 9823622 w 9823622"/>
                <a:gd name="connsiteY16" fmla="*/ 1397582 h 2214483"/>
                <a:gd name="connsiteX17" fmla="*/ 9823622 w 9823622"/>
                <a:gd name="connsiteY17" fmla="*/ 1845395 h 2214483"/>
                <a:gd name="connsiteX18" fmla="*/ 9454534 w 9823622"/>
                <a:gd name="connsiteY18" fmla="*/ 2214483 h 2214483"/>
                <a:gd name="connsiteX19" fmla="*/ 8664799 w 9823622"/>
                <a:gd name="connsiteY19" fmla="*/ 2214483 h 2214483"/>
                <a:gd name="connsiteX20" fmla="*/ 8147628 w 9823622"/>
                <a:gd name="connsiteY20" fmla="*/ 2214483 h 2214483"/>
                <a:gd name="connsiteX21" fmla="*/ 7448747 w 9823622"/>
                <a:gd name="connsiteY21" fmla="*/ 2214483 h 2214483"/>
                <a:gd name="connsiteX22" fmla="*/ 6931576 w 9823622"/>
                <a:gd name="connsiteY22" fmla="*/ 2214483 h 2214483"/>
                <a:gd name="connsiteX23" fmla="*/ 6505258 w 9823622"/>
                <a:gd name="connsiteY23" fmla="*/ 2214483 h 2214483"/>
                <a:gd name="connsiteX24" fmla="*/ 5988087 w 9823622"/>
                <a:gd name="connsiteY24" fmla="*/ 2214483 h 2214483"/>
                <a:gd name="connsiteX25" fmla="*/ 5107498 w 9823622"/>
                <a:gd name="connsiteY25" fmla="*/ 2214483 h 2214483"/>
                <a:gd name="connsiteX26" fmla="*/ 4590326 w 9823622"/>
                <a:gd name="connsiteY26" fmla="*/ 2214483 h 2214483"/>
                <a:gd name="connsiteX27" fmla="*/ 3800591 w 9823622"/>
                <a:gd name="connsiteY27" fmla="*/ 2214483 h 2214483"/>
                <a:gd name="connsiteX28" fmla="*/ 3283420 w 9823622"/>
                <a:gd name="connsiteY28" fmla="*/ 2214483 h 2214483"/>
                <a:gd name="connsiteX29" fmla="*/ 2675394 w 9823622"/>
                <a:gd name="connsiteY29" fmla="*/ 2214483 h 2214483"/>
                <a:gd name="connsiteX30" fmla="*/ 1794804 w 9823622"/>
                <a:gd name="connsiteY30" fmla="*/ 2214483 h 2214483"/>
                <a:gd name="connsiteX31" fmla="*/ 1277633 w 9823622"/>
                <a:gd name="connsiteY31" fmla="*/ 2214483 h 2214483"/>
                <a:gd name="connsiteX32" fmla="*/ 369088 w 9823622"/>
                <a:gd name="connsiteY32" fmla="*/ 2214483 h 2214483"/>
                <a:gd name="connsiteX33" fmla="*/ 0 w 9823622"/>
                <a:gd name="connsiteY33" fmla="*/ 1845395 h 2214483"/>
                <a:gd name="connsiteX34" fmla="*/ 0 w 9823622"/>
                <a:gd name="connsiteY34" fmla="*/ 1353293 h 2214483"/>
                <a:gd name="connsiteX35" fmla="*/ 0 w 9823622"/>
                <a:gd name="connsiteY35" fmla="*/ 861190 h 2214483"/>
                <a:gd name="connsiteX36" fmla="*/ 0 w 9823622"/>
                <a:gd name="connsiteY36" fmla="*/ 369088 h 221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23622" h="2214483" fill="none" extrusionOk="0">
                  <a:moveTo>
                    <a:pt x="0" y="369088"/>
                  </a:moveTo>
                  <a:cubicBezTo>
                    <a:pt x="-12773" y="176537"/>
                    <a:pt x="168370" y="-12310"/>
                    <a:pt x="369088" y="0"/>
                  </a:cubicBezTo>
                  <a:cubicBezTo>
                    <a:pt x="569844" y="-12213"/>
                    <a:pt x="705799" y="-25500"/>
                    <a:pt x="977114" y="0"/>
                  </a:cubicBezTo>
                  <a:cubicBezTo>
                    <a:pt x="1248429" y="25500"/>
                    <a:pt x="1544908" y="-23546"/>
                    <a:pt x="1766849" y="0"/>
                  </a:cubicBezTo>
                  <a:cubicBezTo>
                    <a:pt x="1988790" y="23546"/>
                    <a:pt x="2252313" y="21414"/>
                    <a:pt x="2647438" y="0"/>
                  </a:cubicBezTo>
                  <a:cubicBezTo>
                    <a:pt x="3042563" y="-21414"/>
                    <a:pt x="3116666" y="-3294"/>
                    <a:pt x="3437173" y="0"/>
                  </a:cubicBezTo>
                  <a:cubicBezTo>
                    <a:pt x="3757680" y="3294"/>
                    <a:pt x="3809532" y="9110"/>
                    <a:pt x="4045199" y="0"/>
                  </a:cubicBezTo>
                  <a:cubicBezTo>
                    <a:pt x="4280866" y="-9110"/>
                    <a:pt x="4458307" y="-13918"/>
                    <a:pt x="4562371" y="0"/>
                  </a:cubicBezTo>
                  <a:cubicBezTo>
                    <a:pt x="4666435" y="13918"/>
                    <a:pt x="4954001" y="-25064"/>
                    <a:pt x="5170397" y="0"/>
                  </a:cubicBezTo>
                  <a:cubicBezTo>
                    <a:pt x="5386793" y="25064"/>
                    <a:pt x="5828285" y="-5906"/>
                    <a:pt x="6050986" y="0"/>
                  </a:cubicBezTo>
                  <a:cubicBezTo>
                    <a:pt x="6273687" y="5906"/>
                    <a:pt x="6578444" y="-38231"/>
                    <a:pt x="6931576" y="0"/>
                  </a:cubicBezTo>
                  <a:cubicBezTo>
                    <a:pt x="7284708" y="38231"/>
                    <a:pt x="7625746" y="26636"/>
                    <a:pt x="7812165" y="0"/>
                  </a:cubicBezTo>
                  <a:cubicBezTo>
                    <a:pt x="7998584" y="-26636"/>
                    <a:pt x="8310216" y="-23284"/>
                    <a:pt x="8692754" y="0"/>
                  </a:cubicBezTo>
                  <a:cubicBezTo>
                    <a:pt x="9075292" y="23284"/>
                    <a:pt x="9144374" y="-3250"/>
                    <a:pt x="9454534" y="0"/>
                  </a:cubicBezTo>
                  <a:cubicBezTo>
                    <a:pt x="9623995" y="-18813"/>
                    <a:pt x="9795815" y="151751"/>
                    <a:pt x="9823622" y="369088"/>
                  </a:cubicBezTo>
                  <a:cubicBezTo>
                    <a:pt x="9804940" y="551202"/>
                    <a:pt x="9844587" y="784370"/>
                    <a:pt x="9823622" y="890716"/>
                  </a:cubicBezTo>
                  <a:cubicBezTo>
                    <a:pt x="9802657" y="997062"/>
                    <a:pt x="9847801" y="1146253"/>
                    <a:pt x="9823622" y="1397582"/>
                  </a:cubicBezTo>
                  <a:cubicBezTo>
                    <a:pt x="9799443" y="1648911"/>
                    <a:pt x="9811097" y="1751647"/>
                    <a:pt x="9823622" y="1845395"/>
                  </a:cubicBezTo>
                  <a:cubicBezTo>
                    <a:pt x="9774275" y="2040480"/>
                    <a:pt x="9680501" y="2202741"/>
                    <a:pt x="9454534" y="2214483"/>
                  </a:cubicBezTo>
                  <a:cubicBezTo>
                    <a:pt x="9065624" y="2244705"/>
                    <a:pt x="8869620" y="2246292"/>
                    <a:pt x="8664799" y="2214483"/>
                  </a:cubicBezTo>
                  <a:cubicBezTo>
                    <a:pt x="8459978" y="2182674"/>
                    <a:pt x="8331614" y="2233843"/>
                    <a:pt x="8147628" y="2214483"/>
                  </a:cubicBezTo>
                  <a:cubicBezTo>
                    <a:pt x="7963642" y="2195123"/>
                    <a:pt x="7598574" y="2183840"/>
                    <a:pt x="7448747" y="2214483"/>
                  </a:cubicBezTo>
                  <a:cubicBezTo>
                    <a:pt x="7298920" y="2245126"/>
                    <a:pt x="7160148" y="2228284"/>
                    <a:pt x="6931576" y="2214483"/>
                  </a:cubicBezTo>
                  <a:cubicBezTo>
                    <a:pt x="6703004" y="2200682"/>
                    <a:pt x="6690286" y="2220870"/>
                    <a:pt x="6505258" y="2214483"/>
                  </a:cubicBezTo>
                  <a:cubicBezTo>
                    <a:pt x="6320230" y="2208096"/>
                    <a:pt x="6200909" y="2189588"/>
                    <a:pt x="5988087" y="2214483"/>
                  </a:cubicBezTo>
                  <a:cubicBezTo>
                    <a:pt x="5775265" y="2239378"/>
                    <a:pt x="5308228" y="2211275"/>
                    <a:pt x="5107498" y="2214483"/>
                  </a:cubicBezTo>
                  <a:cubicBezTo>
                    <a:pt x="4906768" y="2217691"/>
                    <a:pt x="4828167" y="2217572"/>
                    <a:pt x="4590326" y="2214483"/>
                  </a:cubicBezTo>
                  <a:cubicBezTo>
                    <a:pt x="4352485" y="2211394"/>
                    <a:pt x="4087410" y="2216098"/>
                    <a:pt x="3800591" y="2214483"/>
                  </a:cubicBezTo>
                  <a:cubicBezTo>
                    <a:pt x="3513772" y="2212868"/>
                    <a:pt x="3495297" y="2223527"/>
                    <a:pt x="3283420" y="2214483"/>
                  </a:cubicBezTo>
                  <a:cubicBezTo>
                    <a:pt x="3071543" y="2205439"/>
                    <a:pt x="2959425" y="2190418"/>
                    <a:pt x="2675394" y="2214483"/>
                  </a:cubicBezTo>
                  <a:cubicBezTo>
                    <a:pt x="2391363" y="2238548"/>
                    <a:pt x="2064574" y="2185365"/>
                    <a:pt x="1794804" y="2214483"/>
                  </a:cubicBezTo>
                  <a:cubicBezTo>
                    <a:pt x="1525034" y="2243602"/>
                    <a:pt x="1410129" y="2205389"/>
                    <a:pt x="1277633" y="2214483"/>
                  </a:cubicBezTo>
                  <a:cubicBezTo>
                    <a:pt x="1145137" y="2223577"/>
                    <a:pt x="794542" y="2237274"/>
                    <a:pt x="369088" y="2214483"/>
                  </a:cubicBezTo>
                  <a:cubicBezTo>
                    <a:pt x="161534" y="2217444"/>
                    <a:pt x="-9946" y="2038150"/>
                    <a:pt x="0" y="1845395"/>
                  </a:cubicBezTo>
                  <a:cubicBezTo>
                    <a:pt x="-18362" y="1694689"/>
                    <a:pt x="14368" y="1598274"/>
                    <a:pt x="0" y="1353293"/>
                  </a:cubicBezTo>
                  <a:cubicBezTo>
                    <a:pt x="-14368" y="1108312"/>
                    <a:pt x="-19948" y="966576"/>
                    <a:pt x="0" y="861190"/>
                  </a:cubicBezTo>
                  <a:cubicBezTo>
                    <a:pt x="19948" y="755804"/>
                    <a:pt x="-17215" y="577904"/>
                    <a:pt x="0" y="369088"/>
                  </a:cubicBezTo>
                  <a:close/>
                </a:path>
                <a:path w="9823622" h="2214483" stroke="0" extrusionOk="0">
                  <a:moveTo>
                    <a:pt x="0" y="369088"/>
                  </a:moveTo>
                  <a:cubicBezTo>
                    <a:pt x="32679" y="188247"/>
                    <a:pt x="170754" y="2442"/>
                    <a:pt x="369088" y="0"/>
                  </a:cubicBezTo>
                  <a:cubicBezTo>
                    <a:pt x="601779" y="-24008"/>
                    <a:pt x="934635" y="10198"/>
                    <a:pt x="1158823" y="0"/>
                  </a:cubicBezTo>
                  <a:cubicBezTo>
                    <a:pt x="1383012" y="-10198"/>
                    <a:pt x="1518127" y="17617"/>
                    <a:pt x="1675994" y="0"/>
                  </a:cubicBezTo>
                  <a:cubicBezTo>
                    <a:pt x="1833861" y="-17617"/>
                    <a:pt x="2373267" y="28118"/>
                    <a:pt x="2556584" y="0"/>
                  </a:cubicBezTo>
                  <a:cubicBezTo>
                    <a:pt x="2739901" y="-28118"/>
                    <a:pt x="2821960" y="16969"/>
                    <a:pt x="3073755" y="0"/>
                  </a:cubicBezTo>
                  <a:cubicBezTo>
                    <a:pt x="3325550" y="-16969"/>
                    <a:pt x="3406084" y="12896"/>
                    <a:pt x="3590927" y="0"/>
                  </a:cubicBezTo>
                  <a:cubicBezTo>
                    <a:pt x="3775770" y="-12896"/>
                    <a:pt x="3921887" y="-12505"/>
                    <a:pt x="4017244" y="0"/>
                  </a:cubicBezTo>
                  <a:cubicBezTo>
                    <a:pt x="4112601" y="12505"/>
                    <a:pt x="4355798" y="10449"/>
                    <a:pt x="4443561" y="0"/>
                  </a:cubicBezTo>
                  <a:cubicBezTo>
                    <a:pt x="4531324" y="-10449"/>
                    <a:pt x="4782063" y="8741"/>
                    <a:pt x="4960733" y="0"/>
                  </a:cubicBezTo>
                  <a:cubicBezTo>
                    <a:pt x="5139403" y="-8741"/>
                    <a:pt x="5289920" y="18632"/>
                    <a:pt x="5387050" y="0"/>
                  </a:cubicBezTo>
                  <a:cubicBezTo>
                    <a:pt x="5484180" y="-18632"/>
                    <a:pt x="5676232" y="-8479"/>
                    <a:pt x="5813367" y="0"/>
                  </a:cubicBezTo>
                  <a:cubicBezTo>
                    <a:pt x="5950502" y="8479"/>
                    <a:pt x="6141853" y="29455"/>
                    <a:pt x="6421393" y="0"/>
                  </a:cubicBezTo>
                  <a:cubicBezTo>
                    <a:pt x="6700933" y="-29455"/>
                    <a:pt x="6951440" y="-3953"/>
                    <a:pt x="7120273" y="0"/>
                  </a:cubicBezTo>
                  <a:cubicBezTo>
                    <a:pt x="7289106" y="3953"/>
                    <a:pt x="7646886" y="-419"/>
                    <a:pt x="7819154" y="0"/>
                  </a:cubicBezTo>
                  <a:cubicBezTo>
                    <a:pt x="7991422" y="419"/>
                    <a:pt x="8122091" y="11329"/>
                    <a:pt x="8245471" y="0"/>
                  </a:cubicBezTo>
                  <a:cubicBezTo>
                    <a:pt x="8368851" y="-11329"/>
                    <a:pt x="8531506" y="-10342"/>
                    <a:pt x="8762642" y="0"/>
                  </a:cubicBezTo>
                  <a:cubicBezTo>
                    <a:pt x="8993778" y="10342"/>
                    <a:pt x="9235689" y="10282"/>
                    <a:pt x="9454534" y="0"/>
                  </a:cubicBezTo>
                  <a:cubicBezTo>
                    <a:pt x="9685333" y="21608"/>
                    <a:pt x="9817923" y="161899"/>
                    <a:pt x="9823622" y="369088"/>
                  </a:cubicBezTo>
                  <a:cubicBezTo>
                    <a:pt x="9834550" y="502366"/>
                    <a:pt x="9799940" y="643802"/>
                    <a:pt x="9823622" y="846427"/>
                  </a:cubicBezTo>
                  <a:cubicBezTo>
                    <a:pt x="9847304" y="1049052"/>
                    <a:pt x="9831757" y="1104282"/>
                    <a:pt x="9823622" y="1338530"/>
                  </a:cubicBezTo>
                  <a:cubicBezTo>
                    <a:pt x="9815487" y="1572778"/>
                    <a:pt x="9813246" y="1608436"/>
                    <a:pt x="9823622" y="1845395"/>
                  </a:cubicBezTo>
                  <a:cubicBezTo>
                    <a:pt x="9837919" y="2061236"/>
                    <a:pt x="9653326" y="2188374"/>
                    <a:pt x="9454534" y="2214483"/>
                  </a:cubicBezTo>
                  <a:cubicBezTo>
                    <a:pt x="9350421" y="2222484"/>
                    <a:pt x="9168738" y="2214271"/>
                    <a:pt x="8937362" y="2214483"/>
                  </a:cubicBezTo>
                  <a:cubicBezTo>
                    <a:pt x="8705986" y="2214695"/>
                    <a:pt x="8691678" y="2202036"/>
                    <a:pt x="8511045" y="2214483"/>
                  </a:cubicBezTo>
                  <a:cubicBezTo>
                    <a:pt x="8330412" y="2226930"/>
                    <a:pt x="8212094" y="2203234"/>
                    <a:pt x="7993874" y="2214483"/>
                  </a:cubicBezTo>
                  <a:cubicBezTo>
                    <a:pt x="7775654" y="2225732"/>
                    <a:pt x="7715364" y="2196262"/>
                    <a:pt x="7567557" y="2214483"/>
                  </a:cubicBezTo>
                  <a:cubicBezTo>
                    <a:pt x="7419750" y="2232704"/>
                    <a:pt x="7118267" y="2241844"/>
                    <a:pt x="6868676" y="2214483"/>
                  </a:cubicBezTo>
                  <a:cubicBezTo>
                    <a:pt x="6619085" y="2187122"/>
                    <a:pt x="6367502" y="2181772"/>
                    <a:pt x="6078941" y="2214483"/>
                  </a:cubicBezTo>
                  <a:cubicBezTo>
                    <a:pt x="5790381" y="2247194"/>
                    <a:pt x="5396020" y="2240730"/>
                    <a:pt x="5198352" y="2214483"/>
                  </a:cubicBezTo>
                  <a:cubicBezTo>
                    <a:pt x="5000684" y="2188236"/>
                    <a:pt x="4755670" y="2228832"/>
                    <a:pt x="4499472" y="2214483"/>
                  </a:cubicBezTo>
                  <a:cubicBezTo>
                    <a:pt x="4243274" y="2200134"/>
                    <a:pt x="4197550" y="2215056"/>
                    <a:pt x="3982300" y="2214483"/>
                  </a:cubicBezTo>
                  <a:cubicBezTo>
                    <a:pt x="3767050" y="2213910"/>
                    <a:pt x="3560217" y="2197488"/>
                    <a:pt x="3192565" y="2214483"/>
                  </a:cubicBezTo>
                  <a:cubicBezTo>
                    <a:pt x="2824913" y="2231478"/>
                    <a:pt x="2678850" y="2203598"/>
                    <a:pt x="2493685" y="2214483"/>
                  </a:cubicBezTo>
                  <a:cubicBezTo>
                    <a:pt x="2308520" y="2225368"/>
                    <a:pt x="2233039" y="2226927"/>
                    <a:pt x="1976513" y="2214483"/>
                  </a:cubicBezTo>
                  <a:cubicBezTo>
                    <a:pt x="1719987" y="2202039"/>
                    <a:pt x="1445299" y="2239172"/>
                    <a:pt x="1277633" y="2214483"/>
                  </a:cubicBezTo>
                  <a:cubicBezTo>
                    <a:pt x="1109967" y="2189794"/>
                    <a:pt x="757688" y="2185127"/>
                    <a:pt x="369088" y="2214483"/>
                  </a:cubicBezTo>
                  <a:cubicBezTo>
                    <a:pt x="142981" y="2215043"/>
                    <a:pt x="-26220" y="2061711"/>
                    <a:pt x="0" y="1845395"/>
                  </a:cubicBezTo>
                  <a:cubicBezTo>
                    <a:pt x="2633" y="1623280"/>
                    <a:pt x="-6460" y="1544940"/>
                    <a:pt x="0" y="1397582"/>
                  </a:cubicBezTo>
                  <a:cubicBezTo>
                    <a:pt x="6460" y="1250224"/>
                    <a:pt x="981" y="1020350"/>
                    <a:pt x="0" y="875953"/>
                  </a:cubicBezTo>
                  <a:cubicBezTo>
                    <a:pt x="-981" y="731556"/>
                    <a:pt x="3237" y="505473"/>
                    <a:pt x="0" y="369088"/>
                  </a:cubicBezTo>
                  <a:close/>
                </a:path>
              </a:pathLst>
            </a:custGeom>
            <a:solidFill>
              <a:schemeClr val="accent4">
                <a:lumMod val="20000"/>
                <a:lumOff val="80000"/>
              </a:schemeClr>
            </a:solidFill>
            <a:ln w="12700" cap="flat" cmpd="sng" algn="ctr">
              <a:solidFill>
                <a:srgbClr val="FFC000"/>
              </a:solidFill>
              <a:prstDash val="solid"/>
              <a:miter lim="800000"/>
              <a:extLst>
                <a:ext uri="{C807C97D-BFC1-408E-A445-0C87EB9F89A2}">
                  <ask:lineSketchStyleProps xmlns="" xmlns:ask="http://schemas.microsoft.com/office/drawing/2018/sketchyshapes" sd="3520093239">
                    <a:prstGeom prst="roundRect">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B0F0"/>
                </a:solidFill>
                <a:effectLst/>
                <a:uLnTx/>
                <a:uFillTx/>
                <a:ea typeface="+mn-ea"/>
                <a:cs typeface="+mn-cs"/>
              </a:endParaRPr>
            </a:p>
          </p:txBody>
        </p:sp>
        <p:sp>
          <p:nvSpPr>
            <p:cNvPr id="2" name="Rectangle 1"/>
            <p:cNvSpPr/>
            <p:nvPr/>
          </p:nvSpPr>
          <p:spPr>
            <a:xfrm>
              <a:off x="2553378" y="171208"/>
              <a:ext cx="9543887" cy="1840822"/>
            </a:xfrm>
            <a:prstGeom prst="rect">
              <a:avLst/>
            </a:prstGeom>
          </p:spPr>
          <p:txBody>
            <a:bodyPr wrap="square">
              <a:spAutoFit/>
            </a:bodyPr>
            <a:lstStyle/>
            <a:p>
              <a:r>
                <a:rPr lang="en-US" sz="4800" dirty="0" smtClean="0">
                  <a:solidFill>
                    <a:srgbClr val="FF0000"/>
                  </a:solidFill>
                </a:rPr>
                <a:t>5 </a:t>
              </a:r>
              <a:r>
                <a:rPr lang="en-US" sz="4800" dirty="0">
                  <a:solidFill>
                    <a:srgbClr val="FF0000"/>
                  </a:solidFill>
                </a:rPr>
                <a:t>cm </a:t>
              </a:r>
              <a:r>
                <a:rPr lang="en-US" sz="4800" dirty="0" err="1">
                  <a:solidFill>
                    <a:srgbClr val="FF0000"/>
                  </a:solidFill>
                </a:rPr>
                <a:t>trên</a:t>
              </a:r>
              <a:r>
                <a:rPr lang="en-US" sz="4800" dirty="0">
                  <a:solidFill>
                    <a:srgbClr val="FF0000"/>
                  </a:solidFill>
                </a:rPr>
                <a:t> </a:t>
              </a:r>
              <a:r>
                <a:rPr lang="en-US" sz="4800" dirty="0" err="1">
                  <a:solidFill>
                    <a:srgbClr val="FF0000"/>
                  </a:solidFill>
                </a:rPr>
                <a:t>bản</a:t>
              </a:r>
              <a:r>
                <a:rPr lang="en-US" sz="4800" dirty="0">
                  <a:solidFill>
                    <a:srgbClr val="FF0000"/>
                  </a:solidFill>
                </a:rPr>
                <a:t> </a:t>
              </a:r>
              <a:r>
                <a:rPr lang="en-US" sz="4800" dirty="0" err="1">
                  <a:solidFill>
                    <a:srgbClr val="FF0000"/>
                  </a:solidFill>
                </a:rPr>
                <a:t>đồ</a:t>
              </a:r>
              <a:r>
                <a:rPr lang="en-US" sz="4800" dirty="0">
                  <a:solidFill>
                    <a:srgbClr val="FF0000"/>
                  </a:solidFill>
                </a:rPr>
                <a:t> </a:t>
              </a:r>
              <a:r>
                <a:rPr lang="en-US" sz="4800" dirty="0" err="1">
                  <a:solidFill>
                    <a:srgbClr val="FF0000"/>
                  </a:solidFill>
                </a:rPr>
                <a:t>tỉ</a:t>
              </a:r>
              <a:r>
                <a:rPr lang="en-US" sz="4800" dirty="0">
                  <a:solidFill>
                    <a:srgbClr val="FF0000"/>
                  </a:solidFill>
                </a:rPr>
                <a:t> </a:t>
              </a:r>
              <a:r>
                <a:rPr lang="en-US" sz="4800" dirty="0" err="1">
                  <a:solidFill>
                    <a:srgbClr val="FF0000"/>
                  </a:solidFill>
                </a:rPr>
                <a:t>lệ</a:t>
              </a:r>
              <a:r>
                <a:rPr lang="en-US" sz="4800" dirty="0">
                  <a:solidFill>
                    <a:srgbClr val="FF0000"/>
                  </a:solidFill>
                </a:rPr>
                <a:t> 1 : 10 000 000 </a:t>
              </a:r>
              <a:r>
                <a:rPr lang="en-US" sz="4800" dirty="0" err="1">
                  <a:solidFill>
                    <a:srgbClr val="FF0000"/>
                  </a:solidFill>
                </a:rPr>
                <a:t>ứng</a:t>
              </a:r>
              <a:r>
                <a:rPr lang="en-US" sz="4800" dirty="0">
                  <a:solidFill>
                    <a:srgbClr val="FF0000"/>
                  </a:solidFill>
                </a:rPr>
                <a:t> </a:t>
              </a:r>
              <a:r>
                <a:rPr lang="en-US" sz="4800" dirty="0" err="1">
                  <a:solidFill>
                    <a:srgbClr val="FF0000"/>
                  </a:solidFill>
                </a:rPr>
                <a:t>với</a:t>
              </a:r>
              <a:r>
                <a:rPr lang="en-US" sz="4800" dirty="0">
                  <a:solidFill>
                    <a:srgbClr val="FF0000"/>
                  </a:solidFill>
                </a:rPr>
                <a:t> </a:t>
              </a:r>
              <a:r>
                <a:rPr lang="en-US" sz="4800" dirty="0" err="1">
                  <a:solidFill>
                    <a:srgbClr val="FF0000"/>
                  </a:solidFill>
                </a:rPr>
                <a:t>bao</a:t>
              </a:r>
              <a:r>
                <a:rPr lang="en-US" sz="4800" dirty="0">
                  <a:solidFill>
                    <a:srgbClr val="FF0000"/>
                  </a:solidFill>
                </a:rPr>
                <a:t> </a:t>
              </a:r>
              <a:r>
                <a:rPr lang="en-US" sz="4800" dirty="0" err="1">
                  <a:solidFill>
                    <a:srgbClr val="FF0000"/>
                  </a:solidFill>
                </a:rPr>
                <a:t>nhiêu</a:t>
              </a:r>
              <a:r>
                <a:rPr lang="en-US" sz="4800" dirty="0">
                  <a:solidFill>
                    <a:srgbClr val="FF0000"/>
                  </a:solidFill>
                </a:rPr>
                <a:t> km </a:t>
              </a:r>
              <a:r>
                <a:rPr lang="en-US" sz="4800" dirty="0" err="1">
                  <a:solidFill>
                    <a:srgbClr val="FF0000"/>
                  </a:solidFill>
                </a:rPr>
                <a:t>ngoài</a:t>
              </a:r>
              <a:r>
                <a:rPr lang="en-US" sz="4800" dirty="0">
                  <a:solidFill>
                    <a:srgbClr val="FF0000"/>
                  </a:solidFill>
                </a:rPr>
                <a:t> </a:t>
              </a:r>
              <a:r>
                <a:rPr lang="en-US" sz="4800" dirty="0" err="1">
                  <a:solidFill>
                    <a:srgbClr val="FF0000"/>
                  </a:solidFill>
                </a:rPr>
                <a:t>thực</a:t>
              </a:r>
              <a:r>
                <a:rPr lang="en-US" sz="4800" dirty="0">
                  <a:solidFill>
                    <a:srgbClr val="FF0000"/>
                  </a:solidFill>
                </a:rPr>
                <a:t> </a:t>
              </a:r>
              <a:r>
                <a:rPr lang="en-US" sz="4800" dirty="0" err="1">
                  <a:solidFill>
                    <a:srgbClr val="FF0000"/>
                  </a:solidFill>
                </a:rPr>
                <a:t>tế</a:t>
              </a:r>
              <a:r>
                <a:rPr lang="en-US" sz="4800" dirty="0">
                  <a:solidFill>
                    <a:srgbClr val="FF0000"/>
                  </a:solidFill>
                </a:rPr>
                <a:t>?</a:t>
              </a:r>
            </a:p>
          </p:txBody>
        </p:sp>
      </p:grpSp>
      <p:grpSp>
        <p:nvGrpSpPr>
          <p:cNvPr id="30" name="Nhóm 6">
            <a:extLst>
              <a:ext uri="{FF2B5EF4-FFF2-40B4-BE49-F238E27FC236}">
                <a16:creationId xmlns:a16="http://schemas.microsoft.com/office/drawing/2014/main" xmlns="" id="{440691CE-EF61-E4C5-87EC-1F41F913FA31}"/>
              </a:ext>
            </a:extLst>
          </p:cNvPr>
          <p:cNvGrpSpPr/>
          <p:nvPr/>
        </p:nvGrpSpPr>
        <p:grpSpPr>
          <a:xfrm>
            <a:off x="-389894" y="302084"/>
            <a:ext cx="2897524" cy="1169552"/>
            <a:chOff x="3666356" y="4573199"/>
            <a:chExt cx="4280542" cy="1169552"/>
          </a:xfrm>
        </p:grpSpPr>
        <p:sp>
          <p:nvSpPr>
            <p:cNvPr id="31" name="TextBox 67">
              <a:extLst>
                <a:ext uri="{FF2B5EF4-FFF2-40B4-BE49-F238E27FC236}">
                  <a16:creationId xmlns:a16="http://schemas.microsoft.com/office/drawing/2014/main" xmlns="" id="{A975F824-833C-7DB4-540E-D02872FC780A}"/>
                </a:ext>
              </a:extLst>
            </p:cNvPr>
            <p:cNvSpPr txBox="1"/>
            <p:nvPr/>
          </p:nvSpPr>
          <p:spPr>
            <a:xfrm>
              <a:off x="3666356" y="4573200"/>
              <a:ext cx="428054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7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1:</a:t>
              </a:r>
            </a:p>
          </p:txBody>
        </p:sp>
        <p:sp>
          <p:nvSpPr>
            <p:cNvPr id="32" name="TextBox 67">
              <a:extLst>
                <a:ext uri="{FF2B5EF4-FFF2-40B4-BE49-F238E27FC236}">
                  <a16:creationId xmlns:a16="http://schemas.microsoft.com/office/drawing/2014/main" xmlns="" id="{BB108FDC-ADDD-7C3C-33BE-25C236D43124}"/>
                </a:ext>
              </a:extLst>
            </p:cNvPr>
            <p:cNvSpPr txBox="1"/>
            <p:nvPr/>
          </p:nvSpPr>
          <p:spPr>
            <a:xfrm>
              <a:off x="3666356" y="4573199"/>
              <a:ext cx="428054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Câu</a:t>
              </a:r>
              <a:r>
                <a:rPr kumimoji="0" lang="en-US" sz="7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a:t>
              </a:r>
              <a:r>
                <a:rPr lang="en-US" sz="7000" b="1" dirty="0">
                  <a:ln w="9525">
                    <a:noFill/>
                    <a:prstDash val="solid"/>
                  </a:ln>
                  <a:solidFill>
                    <a:srgbClr val="FF5D5D"/>
                  </a:solidFill>
                  <a:effectLst>
                    <a:outerShdw blurRad="12700" dist="38100" dir="2700000" algn="tl" rotWithShape="0">
                      <a:srgbClr val="4472C4">
                        <a:lumMod val="60000"/>
                        <a:lumOff val="40000"/>
                      </a:srgbClr>
                    </a:outerShdw>
                  </a:effectLst>
                  <a:ea typeface="LNTH-LuoLuoNotangYuanTi 1" pitchFamily="2" charset="-128"/>
                  <a:cs typeface="LNTH-LuoLuoNotangYuanTi 1" pitchFamily="2" charset="-128"/>
                </a:rPr>
                <a:t>3</a:t>
              </a:r>
              <a:r>
                <a:rPr kumimoji="0" lang="en-US" sz="7000" b="1" i="0" u="none" strike="noStrike" kern="1200" cap="none" spc="0" normalizeH="0" baseline="0" noProof="0" dirty="0" smtClean="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a:t>
              </a:r>
              <a:endParaRPr kumimoji="0" lang="en-US" sz="7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endParaRPr>
            </a:p>
          </p:txBody>
        </p:sp>
      </p:grpSp>
      <p:sp>
        <p:nvSpPr>
          <p:cNvPr id="41" name="Rectangle 40"/>
          <p:cNvSpPr/>
          <p:nvPr/>
        </p:nvSpPr>
        <p:spPr>
          <a:xfrm>
            <a:off x="2875280" y="3342888"/>
            <a:ext cx="8879840" cy="1446550"/>
          </a:xfrm>
          <a:prstGeom prst="rect">
            <a:avLst/>
          </a:prstGeom>
          <a:noFill/>
        </p:spPr>
        <p:txBody>
          <a:bodyPr wrap="square">
            <a:spAutoFit/>
          </a:bodyPr>
          <a:lstStyle/>
          <a:p>
            <a:r>
              <a:rPr lang="en-US" sz="4400" dirty="0" smtClean="0">
                <a:solidFill>
                  <a:srgbClr val="FFFF00"/>
                </a:solidFill>
              </a:rPr>
              <a:t>5cm </a:t>
            </a:r>
            <a:r>
              <a:rPr lang="en-US" sz="4400" dirty="0" err="1" smtClean="0">
                <a:solidFill>
                  <a:srgbClr val="FFFF00"/>
                </a:solidFill>
              </a:rPr>
              <a:t>trên</a:t>
            </a:r>
            <a:r>
              <a:rPr lang="en-US" sz="4400" dirty="0" smtClean="0">
                <a:solidFill>
                  <a:srgbClr val="FFFF00"/>
                </a:solidFill>
              </a:rPr>
              <a:t> </a:t>
            </a:r>
            <a:r>
              <a:rPr lang="en-US" sz="4400" dirty="0" err="1" smtClean="0">
                <a:solidFill>
                  <a:srgbClr val="FFFF00"/>
                </a:solidFill>
              </a:rPr>
              <a:t>bản</a:t>
            </a:r>
            <a:r>
              <a:rPr lang="en-US" sz="4400" dirty="0" smtClean="0">
                <a:solidFill>
                  <a:srgbClr val="FFFF00"/>
                </a:solidFill>
              </a:rPr>
              <a:t> </a:t>
            </a:r>
            <a:r>
              <a:rPr lang="en-US" sz="4400" dirty="0" err="1" smtClean="0">
                <a:solidFill>
                  <a:srgbClr val="FFFF00"/>
                </a:solidFill>
              </a:rPr>
              <a:t>đồ</a:t>
            </a:r>
            <a:r>
              <a:rPr lang="en-US" sz="4400" dirty="0" smtClean="0">
                <a:solidFill>
                  <a:srgbClr val="FFFF00"/>
                </a:solidFill>
              </a:rPr>
              <a:t> </a:t>
            </a:r>
            <a:r>
              <a:rPr lang="en-US" sz="4400" dirty="0" err="1" smtClean="0">
                <a:solidFill>
                  <a:srgbClr val="FFFF00"/>
                </a:solidFill>
              </a:rPr>
              <a:t>ứng</a:t>
            </a:r>
            <a:r>
              <a:rPr lang="en-US" sz="4400" dirty="0" smtClean="0">
                <a:solidFill>
                  <a:srgbClr val="FFFF00"/>
                </a:solidFill>
              </a:rPr>
              <a:t> </a:t>
            </a:r>
            <a:r>
              <a:rPr lang="en-US" sz="4400" dirty="0" err="1" smtClean="0">
                <a:solidFill>
                  <a:srgbClr val="FFFF00"/>
                </a:solidFill>
              </a:rPr>
              <a:t>với</a:t>
            </a:r>
            <a:r>
              <a:rPr lang="en-US" sz="4400" dirty="0" smtClean="0">
                <a:solidFill>
                  <a:srgbClr val="FFFF00"/>
                </a:solidFill>
              </a:rPr>
              <a:t>  </a:t>
            </a:r>
            <a:r>
              <a:rPr lang="en-US" sz="4400" dirty="0">
                <a:solidFill>
                  <a:srgbClr val="FFFF00"/>
                </a:solidFill>
              </a:rPr>
              <a:t>500 km </a:t>
            </a:r>
            <a:r>
              <a:rPr lang="en-US" sz="4400" dirty="0" err="1">
                <a:solidFill>
                  <a:srgbClr val="FFFF00"/>
                </a:solidFill>
              </a:rPr>
              <a:t>ngoài</a:t>
            </a:r>
            <a:r>
              <a:rPr lang="en-US" sz="4400" dirty="0">
                <a:solidFill>
                  <a:srgbClr val="FFFF00"/>
                </a:solidFill>
              </a:rPr>
              <a:t> </a:t>
            </a:r>
            <a:r>
              <a:rPr lang="en-US" sz="4400" dirty="0" err="1">
                <a:solidFill>
                  <a:srgbClr val="FFFF00"/>
                </a:solidFill>
              </a:rPr>
              <a:t>thực</a:t>
            </a:r>
            <a:r>
              <a:rPr lang="en-US" sz="4400" dirty="0">
                <a:solidFill>
                  <a:srgbClr val="FFFF00"/>
                </a:solidFill>
              </a:rPr>
              <a:t> </a:t>
            </a:r>
            <a:r>
              <a:rPr lang="en-US" sz="4400" dirty="0" err="1">
                <a:solidFill>
                  <a:srgbClr val="FFFF00"/>
                </a:solidFill>
              </a:rPr>
              <a:t>tế</a:t>
            </a:r>
            <a:endParaRPr lang="en-US" sz="4400" dirty="0">
              <a:solidFill>
                <a:srgbClr val="FFFF00"/>
              </a:solidFill>
            </a:endParaRPr>
          </a:p>
        </p:txBody>
      </p:sp>
      <p:cxnSp>
        <p:nvCxnSpPr>
          <p:cNvPr id="43" name="Straight Connector 9">
            <a:extLst>
              <a:ext uri="{FF2B5EF4-FFF2-40B4-BE49-F238E27FC236}">
                <a16:creationId xmlns:a16="http://schemas.microsoft.com/office/drawing/2014/main" xmlns="" id="{AF16295D-20C9-524B-3AB4-CA046134933A}"/>
              </a:ext>
            </a:extLst>
          </p:cNvPr>
          <p:cNvCxnSpPr>
            <a:cxnSpLocks/>
          </p:cNvCxnSpPr>
          <p:nvPr/>
        </p:nvCxnSpPr>
        <p:spPr>
          <a:xfrm>
            <a:off x="2553380" y="5209693"/>
            <a:ext cx="940683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9">
            <a:extLst>
              <a:ext uri="{FF2B5EF4-FFF2-40B4-BE49-F238E27FC236}">
                <a16:creationId xmlns:a16="http://schemas.microsoft.com/office/drawing/2014/main" xmlns="" id="{AF16295D-20C9-524B-3AB4-CA046134933A}"/>
              </a:ext>
            </a:extLst>
          </p:cNvPr>
          <p:cNvCxnSpPr>
            <a:cxnSpLocks/>
          </p:cNvCxnSpPr>
          <p:nvPr/>
        </p:nvCxnSpPr>
        <p:spPr>
          <a:xfrm>
            <a:off x="2553380" y="6458948"/>
            <a:ext cx="9406830"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755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subTnLst>
                                    <p:audio>
                                      <p:cMediaNode>
                                        <p:cTn display="0" masterRel="sameClick">
                                          <p:stCondLst>
                                            <p:cond evt="begin" delay="0">
                                              <p:tn val="2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97" t="13333" r="4050" b="54194"/>
          <a:stretch/>
        </p:blipFill>
        <p:spPr>
          <a:xfrm>
            <a:off x="5768917" y="4772422"/>
            <a:ext cx="1857614" cy="1961535"/>
          </a:xfrm>
          <a:prstGeom prst="rect">
            <a:avLst/>
          </a:prstGeom>
        </p:spPr>
      </p:pic>
      <p:pic>
        <p:nvPicPr>
          <p:cNvPr id="19" name="Picture 1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878" t="10681" r="38586" b="53620"/>
          <a:stretch/>
        </p:blipFill>
        <p:spPr>
          <a:xfrm rot="769855">
            <a:off x="3391204" y="4766445"/>
            <a:ext cx="1305840" cy="1825516"/>
          </a:xfrm>
          <a:prstGeom prst="rect">
            <a:avLst/>
          </a:prstGeom>
        </p:spPr>
      </p:pic>
      <p:pic>
        <p:nvPicPr>
          <p:cNvPr id="20" name="Picture 1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978" t="10824" r="66129" b="53262"/>
          <a:stretch/>
        </p:blipFill>
        <p:spPr>
          <a:xfrm rot="20712847">
            <a:off x="312361" y="4375426"/>
            <a:ext cx="1833973" cy="2203406"/>
          </a:xfrm>
          <a:prstGeom prst="rect">
            <a:avLst/>
          </a:prstGeom>
        </p:spPr>
      </p:pic>
      <p:pic>
        <p:nvPicPr>
          <p:cNvPr id="21" name="Picture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13" y="11710"/>
            <a:ext cx="3205605" cy="1923363"/>
          </a:xfrm>
          <a:prstGeom prst="rect">
            <a:avLst/>
          </a:prstGeom>
        </p:spPr>
      </p:pic>
      <p:sp>
        <p:nvSpPr>
          <p:cNvPr id="22" name="Cloud Callout 21"/>
          <p:cNvSpPr/>
          <p:nvPr/>
        </p:nvSpPr>
        <p:spPr>
          <a:xfrm>
            <a:off x="1901088" y="24426"/>
            <a:ext cx="2043424" cy="1079011"/>
          </a:xfrm>
          <a:prstGeom prst="cloudCallout">
            <a:avLst>
              <a:gd name="adj1" fmla="val -67440"/>
              <a:gd name="adj2" fmla="val 21286"/>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15715" y="279359"/>
            <a:ext cx="1414170" cy="553998"/>
          </a:xfrm>
          <a:prstGeom prst="rect">
            <a:avLst/>
          </a:prstGeom>
          <a:noFill/>
        </p:spPr>
        <p:txBody>
          <a:bodyPr wrap="none" lIns="91440" tIns="45720" rIns="91440" bIns="45720">
            <a:spAutoFit/>
          </a:bodyPr>
          <a:lstStyle/>
          <a:p>
            <a:pPr algn="ctr"/>
            <a:r>
              <a:rPr lang="en-US" sz="3000" b="1" dirty="0" smtClean="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rPr>
              <a:t>TOÁN</a:t>
            </a:r>
            <a:endParaRPr lang="en-US" sz="3000" b="1" cap="none" spc="0"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endParaRPr>
          </a:p>
        </p:txBody>
      </p:sp>
      <p:pic>
        <p:nvPicPr>
          <p:cNvPr id="18" name="Graphic 9">
            <a:extLst>
              <a:ext uri="{FF2B5EF4-FFF2-40B4-BE49-F238E27FC236}">
                <a16:creationId xmlns:a16="http://schemas.microsoft.com/office/drawing/2014/main" xmlns="" id="{6D276259-97E7-11C4-710F-AAFB3408070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061989" y="3156155"/>
            <a:ext cx="1849704" cy="3019440"/>
          </a:xfrm>
          <a:prstGeom prst="rect">
            <a:avLst/>
          </a:prstGeom>
        </p:spPr>
      </p:pic>
      <p:pic>
        <p:nvPicPr>
          <p:cNvPr id="32" name="Graphic 6">
            <a:extLst>
              <a:ext uri="{FF2B5EF4-FFF2-40B4-BE49-F238E27FC236}">
                <a16:creationId xmlns:a16="http://schemas.microsoft.com/office/drawing/2014/main" xmlns="" id="{13544356-2E4C-8AA0-D7F7-AEAD9CF287C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189452" y="1127987"/>
            <a:ext cx="1820187" cy="4815906"/>
          </a:xfrm>
          <a:prstGeom prst="rect">
            <a:avLst/>
          </a:prstGeom>
        </p:spPr>
      </p:pic>
      <p:pic>
        <p:nvPicPr>
          <p:cNvPr id="31" name="Graphic 18">
            <a:extLst>
              <a:ext uri="{FF2B5EF4-FFF2-40B4-BE49-F238E27FC236}">
                <a16:creationId xmlns:a16="http://schemas.microsoft.com/office/drawing/2014/main" xmlns="" id="{A87C4BBC-7128-0CE0-01E1-8CA8B923591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10074816" y="3429000"/>
            <a:ext cx="2054204" cy="2965596"/>
          </a:xfrm>
          <a:prstGeom prst="rect">
            <a:avLst/>
          </a:prstGeom>
        </p:spPr>
      </p:pic>
      <p:pic>
        <p:nvPicPr>
          <p:cNvPr id="5" name="Graphic 4">
            <a:extLst>
              <a:ext uri="{FF2B5EF4-FFF2-40B4-BE49-F238E27FC236}">
                <a16:creationId xmlns:a16="http://schemas.microsoft.com/office/drawing/2014/main" xmlns="" id="{0292F24E-E10D-2D00-B05E-321BD0406751}"/>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77516" y="5033568"/>
            <a:ext cx="13330990" cy="1980629"/>
          </a:xfrm>
          <a:prstGeom prst="rect">
            <a:avLst/>
          </a:prstGeom>
        </p:spPr>
      </p:pic>
    </p:spTree>
    <p:extLst>
      <p:ext uri="{BB962C8B-B14F-4D97-AF65-F5344CB8AC3E}">
        <p14:creationId xmlns:p14="http://schemas.microsoft.com/office/powerpoint/2010/main" val="4215072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197" t="13333" r="4050" b="54194"/>
          <a:stretch/>
        </p:blipFill>
        <p:spPr>
          <a:xfrm>
            <a:off x="5768917" y="4772422"/>
            <a:ext cx="1857614" cy="1961535"/>
          </a:xfrm>
          <a:prstGeom prst="rect">
            <a:avLst/>
          </a:prstGeom>
        </p:spPr>
      </p:pic>
      <p:pic>
        <p:nvPicPr>
          <p:cNvPr id="19" name="Picture 1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878" t="10681" r="38586" b="53620"/>
          <a:stretch/>
        </p:blipFill>
        <p:spPr>
          <a:xfrm rot="769855">
            <a:off x="3391204" y="4766445"/>
            <a:ext cx="1305840" cy="1825516"/>
          </a:xfrm>
          <a:prstGeom prst="rect">
            <a:avLst/>
          </a:prstGeom>
        </p:spPr>
      </p:pic>
      <p:pic>
        <p:nvPicPr>
          <p:cNvPr id="20" name="Picture 1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978" t="10824" r="66129" b="53262"/>
          <a:stretch/>
        </p:blipFill>
        <p:spPr>
          <a:xfrm rot="20712847">
            <a:off x="312361" y="4375426"/>
            <a:ext cx="1833973" cy="2203406"/>
          </a:xfrm>
          <a:prstGeom prst="rect">
            <a:avLst/>
          </a:prstGeom>
        </p:spPr>
      </p:pic>
      <p:pic>
        <p:nvPicPr>
          <p:cNvPr id="21" name="Picture 2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13" y="11710"/>
            <a:ext cx="3205605" cy="1923363"/>
          </a:xfrm>
          <a:prstGeom prst="rect">
            <a:avLst/>
          </a:prstGeom>
        </p:spPr>
      </p:pic>
      <p:sp>
        <p:nvSpPr>
          <p:cNvPr id="22" name="Cloud Callout 21"/>
          <p:cNvSpPr/>
          <p:nvPr/>
        </p:nvSpPr>
        <p:spPr>
          <a:xfrm>
            <a:off x="1901088" y="24426"/>
            <a:ext cx="2043424" cy="1079011"/>
          </a:xfrm>
          <a:prstGeom prst="cloudCallout">
            <a:avLst>
              <a:gd name="adj1" fmla="val -67440"/>
              <a:gd name="adj2" fmla="val 21286"/>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15715" y="279359"/>
            <a:ext cx="1414170" cy="553998"/>
          </a:xfrm>
          <a:prstGeom prst="rect">
            <a:avLst/>
          </a:prstGeom>
          <a:noFill/>
        </p:spPr>
        <p:txBody>
          <a:bodyPr wrap="none" lIns="91440" tIns="45720" rIns="91440" bIns="45720">
            <a:spAutoFit/>
          </a:bodyPr>
          <a:lstStyle/>
          <a:p>
            <a:pPr algn="ctr"/>
            <a:r>
              <a:rPr lang="en-US" sz="3000" b="1">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rPr>
              <a:t>TOÁN</a:t>
            </a:r>
            <a:endParaRPr lang="en-US" sz="3000" b="1" cap="none" spc="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endParaRPr>
          </a:p>
        </p:txBody>
      </p:sp>
      <p:pic>
        <p:nvPicPr>
          <p:cNvPr id="18" name="Graphic 9">
            <a:extLst>
              <a:ext uri="{FF2B5EF4-FFF2-40B4-BE49-F238E27FC236}">
                <a16:creationId xmlns:a16="http://schemas.microsoft.com/office/drawing/2014/main" xmlns="" id="{6D276259-97E7-11C4-710F-AAFB3408070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061989" y="3156155"/>
            <a:ext cx="1849704" cy="3019440"/>
          </a:xfrm>
          <a:prstGeom prst="rect">
            <a:avLst/>
          </a:prstGeom>
        </p:spPr>
      </p:pic>
      <p:pic>
        <p:nvPicPr>
          <p:cNvPr id="32" name="Graphic 6">
            <a:extLst>
              <a:ext uri="{FF2B5EF4-FFF2-40B4-BE49-F238E27FC236}">
                <a16:creationId xmlns:a16="http://schemas.microsoft.com/office/drawing/2014/main" xmlns="" id="{13544356-2E4C-8AA0-D7F7-AEAD9CF287C8}"/>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9189452" y="1127987"/>
            <a:ext cx="1820187" cy="4815906"/>
          </a:xfrm>
          <a:prstGeom prst="rect">
            <a:avLst/>
          </a:prstGeom>
        </p:spPr>
      </p:pic>
      <p:pic>
        <p:nvPicPr>
          <p:cNvPr id="31" name="Graphic 18">
            <a:extLst>
              <a:ext uri="{FF2B5EF4-FFF2-40B4-BE49-F238E27FC236}">
                <a16:creationId xmlns:a16="http://schemas.microsoft.com/office/drawing/2014/main" xmlns="" id="{A87C4BBC-7128-0CE0-01E1-8CA8B923591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10074816" y="3429000"/>
            <a:ext cx="2054204" cy="2965596"/>
          </a:xfrm>
          <a:prstGeom prst="rect">
            <a:avLst/>
          </a:prstGeom>
        </p:spPr>
      </p:pic>
      <p:pic>
        <p:nvPicPr>
          <p:cNvPr id="5" name="Graphic 4">
            <a:extLst>
              <a:ext uri="{FF2B5EF4-FFF2-40B4-BE49-F238E27FC236}">
                <a16:creationId xmlns:a16="http://schemas.microsoft.com/office/drawing/2014/main" xmlns="" id="{0292F24E-E10D-2D00-B05E-321BD0406751}"/>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77516" y="5033568"/>
            <a:ext cx="13330990" cy="1980629"/>
          </a:xfrm>
          <a:prstGeom prst="rect">
            <a:avLst/>
          </a:prstGeom>
        </p:spPr>
      </p:pic>
      <p:pic>
        <p:nvPicPr>
          <p:cNvPr id="2" name="Picture 1">
            <a:extLst>
              <a:ext uri="{FF2B5EF4-FFF2-40B4-BE49-F238E27FC236}">
                <a16:creationId xmlns:a16="http://schemas.microsoft.com/office/drawing/2014/main" xmlns="" id="{74575969-DBC4-E92D-C40C-43A46FAFE520}"/>
              </a:ext>
            </a:extLst>
          </p:cNvPr>
          <p:cNvPicPr>
            <a:picLocks noChangeAspect="1"/>
          </p:cNvPicPr>
          <p:nvPr/>
        </p:nvPicPr>
        <p:blipFill>
          <a:blip r:embed="rId14"/>
          <a:stretch>
            <a:fillRect/>
          </a:stretch>
        </p:blipFill>
        <p:spPr>
          <a:xfrm>
            <a:off x="4385868" y="340310"/>
            <a:ext cx="4700423" cy="1158340"/>
          </a:xfrm>
          <a:prstGeom prst="rect">
            <a:avLst/>
          </a:prstGeom>
        </p:spPr>
      </p:pic>
      <p:pic>
        <p:nvPicPr>
          <p:cNvPr id="6" name="Picture 5">
            <a:extLst>
              <a:ext uri="{FF2B5EF4-FFF2-40B4-BE49-F238E27FC236}">
                <a16:creationId xmlns:a16="http://schemas.microsoft.com/office/drawing/2014/main" xmlns="" id="{EEB7916A-922A-0536-5C0A-55711BE3BF54}"/>
              </a:ext>
            </a:extLst>
          </p:cNvPr>
          <p:cNvPicPr>
            <a:picLocks noChangeAspect="1"/>
          </p:cNvPicPr>
          <p:nvPr/>
        </p:nvPicPr>
        <p:blipFill>
          <a:blip r:embed="rId15"/>
          <a:stretch>
            <a:fillRect/>
          </a:stretch>
        </p:blipFill>
        <p:spPr>
          <a:xfrm>
            <a:off x="867351" y="1493378"/>
            <a:ext cx="7206097" cy="3261643"/>
          </a:xfrm>
          <a:prstGeom prst="rect">
            <a:avLst/>
          </a:prstGeom>
        </p:spPr>
      </p:pic>
    </p:spTree>
    <p:extLst>
      <p:ext uri="{BB962C8B-B14F-4D97-AF65-F5344CB8AC3E}">
        <p14:creationId xmlns:p14="http://schemas.microsoft.com/office/powerpoint/2010/main" val="41905237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
                                        </p:tgtEl>
                                        <p:attrNameLst>
                                          <p:attrName>r</p:attrName>
                                        </p:attrNameLst>
                                      </p:cBhvr>
                                    </p:animRot>
                                    <p:animRot by="-240000">
                                      <p:cBhvr>
                                        <p:cTn id="19" dur="200" fill="hold">
                                          <p:stCondLst>
                                            <p:cond delay="200"/>
                                          </p:stCondLst>
                                        </p:cTn>
                                        <p:tgtEl>
                                          <p:spTgt spid="11"/>
                                        </p:tgtEl>
                                        <p:attrNameLst>
                                          <p:attrName>r</p:attrName>
                                        </p:attrNameLst>
                                      </p:cBhvr>
                                    </p:animRot>
                                    <p:animRot by="240000">
                                      <p:cBhvr>
                                        <p:cTn id="20" dur="200" fill="hold">
                                          <p:stCondLst>
                                            <p:cond delay="400"/>
                                          </p:stCondLst>
                                        </p:cTn>
                                        <p:tgtEl>
                                          <p:spTgt spid="11"/>
                                        </p:tgtEl>
                                        <p:attrNameLst>
                                          <p:attrName>r</p:attrName>
                                        </p:attrNameLst>
                                      </p:cBhvr>
                                    </p:animRot>
                                    <p:animRot by="-240000">
                                      <p:cBhvr>
                                        <p:cTn id="21" dur="200" fill="hold">
                                          <p:stCondLst>
                                            <p:cond delay="600"/>
                                          </p:stCondLst>
                                        </p:cTn>
                                        <p:tgtEl>
                                          <p:spTgt spid="11"/>
                                        </p:tgtEl>
                                        <p:attrNameLst>
                                          <p:attrName>r</p:attrName>
                                        </p:attrNameLst>
                                      </p:cBhvr>
                                    </p:animRot>
                                    <p:animRot by="120000">
                                      <p:cBhvr>
                                        <p:cTn id="22" dur="200" fill="hold">
                                          <p:stCondLst>
                                            <p:cond delay="800"/>
                                          </p:stCondLst>
                                        </p:cTn>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5826" y="330958"/>
            <a:ext cx="11273051" cy="619608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022" t="36385" r="19097" b="38541"/>
          <a:stretch/>
        </p:blipFill>
        <p:spPr>
          <a:xfrm rot="1228952">
            <a:off x="10400295" y="-99423"/>
            <a:ext cx="1799087" cy="1842967"/>
          </a:xfrm>
          <a:prstGeom prst="rect">
            <a:avLst/>
          </a:prstGeom>
        </p:spPr>
      </p:pic>
      <p:pic>
        <p:nvPicPr>
          <p:cNvPr id="9218" name="Picture 2" descr="Vector hand drawn illustration for world book day celebrati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1054" l="9904" r="89936">
                        <a14:foregroundMark x1="15335" y1="84505" x2="28435" y2="88019"/>
                        <a14:foregroundMark x1="45048" y1="88019" x2="30032" y2="87061"/>
                        <a14:foregroundMark x1="18690" y1="88339" x2="13578" y2="85783"/>
                        <a14:foregroundMark x1="13578" y1="85783" x2="12620" y2="85304"/>
                        <a14:foregroundMark x1="31789" y1="87061" x2="41214" y2="91054"/>
                        <a14:foregroundMark x1="31789" y1="89617" x2="37859" y2="90895"/>
                        <a14:foregroundMark x1="46805" y1="89776" x2="76677" y2="88019"/>
                        <a14:foregroundMark x1="83706" y1="84185" x2="76677" y2="87859"/>
                        <a14:foregroundMark x1="83866" y1="85463" x2="87540" y2="83387"/>
                      </a14:backgroundRemoval>
                    </a14:imgEffect>
                  </a14:imgLayer>
                </a14:imgProps>
              </a:ext>
              <a:ext uri="{28A0092B-C50C-407E-A947-70E740481C1C}">
                <a14:useLocalDpi xmlns:a14="http://schemas.microsoft.com/office/drawing/2010/main" val="0"/>
              </a:ext>
            </a:extLst>
          </a:blip>
          <a:srcRect l="8088" t="23332" r="8334" b="7120"/>
          <a:stretch/>
        </p:blipFill>
        <p:spPr bwMode="auto">
          <a:xfrm>
            <a:off x="6082351" y="1523999"/>
            <a:ext cx="5191850" cy="45567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2610D436-9CB8-E1D1-6B95-AF5072AB0766}"/>
              </a:ext>
            </a:extLst>
          </p:cNvPr>
          <p:cNvPicPr>
            <a:picLocks noChangeAspect="1"/>
          </p:cNvPicPr>
          <p:nvPr/>
        </p:nvPicPr>
        <p:blipFill>
          <a:blip r:embed="rId5"/>
          <a:stretch>
            <a:fillRect/>
          </a:stretch>
        </p:blipFill>
        <p:spPr>
          <a:xfrm>
            <a:off x="1482168" y="1046267"/>
            <a:ext cx="4066384" cy="4907705"/>
          </a:xfrm>
          <a:prstGeom prst="rect">
            <a:avLst/>
          </a:prstGeom>
        </p:spPr>
      </p:pic>
    </p:spTree>
    <p:extLst>
      <p:ext uri="{BB962C8B-B14F-4D97-AF65-F5344CB8AC3E}">
        <p14:creationId xmlns:p14="http://schemas.microsoft.com/office/powerpoint/2010/main" val="31492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65470" y="221226"/>
            <a:ext cx="11680723" cy="6445045"/>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Trtr</a:t>
            </a:r>
            <a:endParaRPr lang="en-US" dirty="0"/>
          </a:p>
        </p:txBody>
      </p:sp>
      <p:sp>
        <p:nvSpPr>
          <p:cNvPr id="57" name="TextBox 56">
            <a:extLst>
              <a:ext uri="{FF2B5EF4-FFF2-40B4-BE49-F238E27FC236}">
                <a16:creationId xmlns:a16="http://schemas.microsoft.com/office/drawing/2014/main" xmlns="" id="{F0F76273-A165-4585-AAF8-94F5A2ACE72E}"/>
              </a:ext>
            </a:extLst>
          </p:cNvPr>
          <p:cNvSpPr txBox="1"/>
          <p:nvPr/>
        </p:nvSpPr>
        <p:spPr>
          <a:xfrm>
            <a:off x="1074283" y="289078"/>
            <a:ext cx="10591691" cy="2062103"/>
          </a:xfrm>
          <a:prstGeom prst="rect">
            <a:avLst/>
          </a:prstGeom>
          <a:noFill/>
        </p:spPr>
        <p:txBody>
          <a:bodyPr wrap="square" rtlCol="0">
            <a:spAutoFit/>
          </a:bodyPr>
          <a:lstStyle/>
          <a:p>
            <a:pPr algn="just"/>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T</a:t>
            </a:r>
            <a:r>
              <a:rPr lang="vi-VN" sz="3200" b="1" dirty="0">
                <a:solidFill>
                  <a:srgbClr val="0070C0"/>
                </a:solidFill>
                <a:latin typeface="Cambria" panose="02040503050406030204" pitchFamily="18" charset="0"/>
                <a:ea typeface="Cambria" panose="02040503050406030204" pitchFamily="18" charset="0"/>
                <a:cs typeface="Arial" panose="020B0604020202020204" pitchFamily="34" charset="0"/>
              </a:rPr>
              <a:t>rên bản đồ tỉ lệ 1 : 10 000 000, quãng đường sắt Đà Nẵng – Nha Trang đo được là 5 cm. Trên thực tế, quãng đường sắt Đà Nẵng – Nha Trang dài khoảng bao nhiêu ki-lô-mét?</a:t>
            </a:r>
            <a:endPar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endParaRPr>
          </a:p>
        </p:txBody>
      </p:sp>
      <p:sp>
        <p:nvSpPr>
          <p:cNvPr id="2" name="Oval 1"/>
          <p:cNvSpPr/>
          <p:nvPr/>
        </p:nvSpPr>
        <p:spPr>
          <a:xfrm>
            <a:off x="416804" y="396655"/>
            <a:ext cx="657479" cy="5604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1</a:t>
            </a:r>
          </a:p>
        </p:txBody>
      </p:sp>
      <p:pic>
        <p:nvPicPr>
          <p:cNvPr id="8" name="Picture 7">
            <a:extLst>
              <a:ext uri="{FF2B5EF4-FFF2-40B4-BE49-F238E27FC236}">
                <a16:creationId xmlns:a16="http://schemas.microsoft.com/office/drawing/2014/main" xmlns="" id="{4580E058-E674-E6C5-8461-6689164CC094}"/>
              </a:ext>
            </a:extLst>
          </p:cNvPr>
          <p:cNvPicPr>
            <a:picLocks noChangeAspect="1"/>
          </p:cNvPicPr>
          <p:nvPr/>
        </p:nvPicPr>
        <p:blipFill>
          <a:blip r:embed="rId3"/>
          <a:stretch>
            <a:fillRect/>
          </a:stretch>
        </p:blipFill>
        <p:spPr>
          <a:xfrm>
            <a:off x="7303463" y="2402239"/>
            <a:ext cx="4558664" cy="2683509"/>
          </a:xfrm>
          <a:prstGeom prst="rect">
            <a:avLst/>
          </a:prstGeom>
        </p:spPr>
      </p:pic>
      <p:sp>
        <p:nvSpPr>
          <p:cNvPr id="9" name="TextBox 8">
            <a:extLst>
              <a:ext uri="{FF2B5EF4-FFF2-40B4-BE49-F238E27FC236}">
                <a16:creationId xmlns:a16="http://schemas.microsoft.com/office/drawing/2014/main" xmlns="" id="{515125F2-5C00-7D44-767A-3432CE518A27}"/>
              </a:ext>
            </a:extLst>
          </p:cNvPr>
          <p:cNvSpPr txBox="1"/>
          <p:nvPr/>
        </p:nvSpPr>
        <p:spPr>
          <a:xfrm>
            <a:off x="577423" y="2692400"/>
            <a:ext cx="5933440" cy="1077218"/>
          </a:xfrm>
          <a:prstGeom prst="rect">
            <a:avLst/>
          </a:prstGeom>
          <a:noFill/>
        </p:spPr>
        <p:txBody>
          <a:bodyPr wrap="square" rtlCol="0">
            <a:spAutoFit/>
          </a:bodyPr>
          <a:lstStyle/>
          <a:p>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Tỉ</a:t>
            </a:r>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lệ</a:t>
            </a:r>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bản</a:t>
            </a:r>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đồ</a:t>
            </a:r>
            <a:r>
              <a:rPr lang="en-US" sz="3200" b="1" i="0" dirty="0" smtClean="0">
                <a:solidFill>
                  <a:srgbClr val="FF0000"/>
                </a:solidFill>
                <a:effectLst/>
                <a:latin typeface="Cambria" panose="02040503050406030204" pitchFamily="18" charset="0"/>
                <a:ea typeface="Cambria" panose="02040503050406030204" pitchFamily="18" charset="0"/>
              </a:rPr>
              <a:t>: 1:10 000 000</a:t>
            </a:r>
          </a:p>
          <a:p>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Đà</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Nẵng-Nha</a:t>
            </a:r>
            <a:r>
              <a:rPr lang="en-US" sz="3200" b="1" dirty="0" smtClean="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Trang</a:t>
            </a:r>
            <a:r>
              <a:rPr lang="en-US" sz="3200" b="1" dirty="0" smtClean="0">
                <a:solidFill>
                  <a:srgbClr val="FF0000"/>
                </a:solidFill>
                <a:latin typeface="Cambria" panose="02040503050406030204" pitchFamily="18" charset="0"/>
                <a:ea typeface="Cambria" panose="02040503050406030204" pitchFamily="18" charset="0"/>
              </a:rPr>
              <a:t>: 5cm</a:t>
            </a:r>
            <a:endParaRPr lang="en-US" sz="32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515125F2-5C00-7D44-767A-3432CE518A27}"/>
              </a:ext>
            </a:extLst>
          </p:cNvPr>
          <p:cNvSpPr txBox="1"/>
          <p:nvPr/>
        </p:nvSpPr>
        <p:spPr>
          <a:xfrm>
            <a:off x="416804" y="3970117"/>
            <a:ext cx="6802593" cy="1077218"/>
          </a:xfrm>
          <a:prstGeom prst="rect">
            <a:avLst/>
          </a:prstGeom>
          <a:noFill/>
        </p:spPr>
        <p:txBody>
          <a:bodyPr wrap="square" rtlCol="0">
            <a:spAutoFit/>
          </a:bodyPr>
          <a:lstStyle/>
          <a:p>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Trên</a:t>
            </a:r>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thực</a:t>
            </a:r>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tế</a:t>
            </a:r>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Đà</a:t>
            </a:r>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Nẵng-Nha</a:t>
            </a:r>
            <a:r>
              <a:rPr lang="en-US" sz="3200" b="1" i="0" dirty="0" smtClean="0">
                <a:solidFill>
                  <a:srgbClr val="FF0000"/>
                </a:solidFill>
                <a:effectLst/>
                <a:latin typeface="Cambria" panose="02040503050406030204" pitchFamily="18" charset="0"/>
                <a:ea typeface="Cambria" panose="02040503050406030204" pitchFamily="18" charset="0"/>
              </a:rPr>
              <a:t> </a:t>
            </a:r>
            <a:r>
              <a:rPr lang="en-US" sz="3200" b="1" i="0" dirty="0" err="1" smtClean="0">
                <a:solidFill>
                  <a:srgbClr val="FF0000"/>
                </a:solidFill>
                <a:effectLst/>
                <a:latin typeface="Cambria" panose="02040503050406030204" pitchFamily="18" charset="0"/>
                <a:ea typeface="Cambria" panose="02040503050406030204" pitchFamily="18" charset="0"/>
              </a:rPr>
              <a:t>Trang</a:t>
            </a:r>
            <a:r>
              <a:rPr lang="en-US" sz="3200" b="1" i="0" dirty="0" smtClean="0">
                <a:solidFill>
                  <a:srgbClr val="FF0000"/>
                </a:solidFill>
                <a:effectLst/>
                <a:latin typeface="Cambria" panose="02040503050406030204" pitchFamily="18" charset="0"/>
                <a:ea typeface="Cambria" panose="02040503050406030204" pitchFamily="18" charset="0"/>
              </a:rPr>
              <a:t>: ? km</a:t>
            </a:r>
          </a:p>
        </p:txBody>
      </p:sp>
    </p:spTree>
    <p:extLst>
      <p:ext uri="{BB962C8B-B14F-4D97-AF65-F5344CB8AC3E}">
        <p14:creationId xmlns:p14="http://schemas.microsoft.com/office/powerpoint/2010/main" val="66066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 grpId="0" animBg="1"/>
      <p:bldP spid="9"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2306</TotalTime>
  <Words>973</Words>
  <Application>Microsoft Office PowerPoint</Application>
  <PresentationFormat>Widescreen</PresentationFormat>
  <Paragraphs>92</Paragraphs>
  <Slides>17</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宋体</vt:lpstr>
      <vt:lpstr>#9Slide03 SFU Futura_05</vt:lpstr>
      <vt:lpstr>Arial</vt:lpstr>
      <vt:lpstr>Calibri</vt:lpstr>
      <vt:lpstr>Calibri Light</vt:lpstr>
      <vt:lpstr>Cambria</vt:lpstr>
      <vt:lpstr>LNTH-LuoLuoNotangYuanTi 1</vt:lpstr>
      <vt:lpstr>Times New Roman</vt:lpstr>
      <vt:lpstr>等线</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toán: Sân trường tiểu học Lợi Bác được vẽ trên bản đồ với tỉ lệ 1: 500. Trên bản đồ, chiều dài sân trường đo được 12 cm, chiều rộng đo được 8 cm. Hỏi chiều dài và chiều rộng thật của sân trường là bao nhiêu mét? </vt:lpstr>
      <vt:lpstr>PowerPoint Presentation</vt:lpstr>
    </vt:vector>
  </TitlesOfParts>
  <Manager>KTUTS</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Bieu thuc co chua chu tt</dc:title>
  <dc:subject>Toan 4</dc:subject>
  <dc:creator>Huong Thao - 0972115126</dc:creator>
  <cp:keywords>Chau</cp:keywords>
  <dc:description>KTUTS</dc:description>
  <cp:lastModifiedBy>LHPC</cp:lastModifiedBy>
  <cp:revision>44</cp:revision>
  <dcterms:created xsi:type="dcterms:W3CDTF">2023-08-13T03:06:39Z</dcterms:created>
  <dcterms:modified xsi:type="dcterms:W3CDTF">2026-01-14T08:13:42Z</dcterms:modified>
  <cp:version>KTUTS</cp:version>
</cp:coreProperties>
</file>