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2"/>
  </p:notesMasterIdLst>
  <p:sldIdLst>
    <p:sldId id="256" r:id="rId6"/>
    <p:sldId id="270" r:id="rId7"/>
    <p:sldId id="269" r:id="rId8"/>
    <p:sldId id="291" r:id="rId9"/>
    <p:sldId id="292" r:id="rId10"/>
    <p:sldId id="298" r:id="rId11"/>
    <p:sldId id="299" r:id="rId12"/>
    <p:sldId id="300" r:id="rId13"/>
    <p:sldId id="301" r:id="rId14"/>
    <p:sldId id="272" r:id="rId15"/>
    <p:sldId id="277" r:id="rId16"/>
    <p:sldId id="302" r:id="rId17"/>
    <p:sldId id="303" r:id="rId18"/>
    <p:sldId id="285" r:id="rId19"/>
    <p:sldId id="304" r:id="rId20"/>
    <p:sldId id="289"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C1C5"/>
    <a:srgbClr val="C23A47"/>
    <a:srgbClr val="8DD6F4"/>
    <a:srgbClr val="FAFAFA"/>
    <a:srgbClr val="F7D100"/>
    <a:srgbClr val="F0B218"/>
    <a:srgbClr val="FFDA56"/>
    <a:srgbClr val="87D4F4"/>
    <a:srgbClr val="F7A7CC"/>
    <a:srgbClr val="FEF7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991" autoAdjust="0"/>
  </p:normalViewPr>
  <p:slideViewPr>
    <p:cSldViewPr>
      <p:cViewPr varScale="1">
        <p:scale>
          <a:sx n="30" d="100"/>
          <a:sy n="30" d="100"/>
        </p:scale>
        <p:origin x="1388"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72CA3-1AC6-41FF-AE9D-268F48519081}" type="datetimeFigureOut">
              <a:rPr lang="en-GB" smtClean="0"/>
              <a:t>02/01/2026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7000B-F421-40C5-BF64-338F949AF42C}" type="slidenum">
              <a:rPr lang="en-GB" smtClean="0"/>
              <a:t>‹#›</a:t>
            </a:fld>
            <a:endParaRPr lang="en-GB"/>
          </a:p>
        </p:txBody>
      </p:sp>
    </p:spTree>
    <p:extLst>
      <p:ext uri="{BB962C8B-B14F-4D97-AF65-F5344CB8AC3E}">
        <p14:creationId xmlns:p14="http://schemas.microsoft.com/office/powerpoint/2010/main" val="153930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a:t>
            </a:fld>
            <a:endParaRPr lang="en-GB"/>
          </a:p>
        </p:txBody>
      </p:sp>
    </p:spTree>
    <p:extLst>
      <p:ext uri="{BB962C8B-B14F-4D97-AF65-F5344CB8AC3E}">
        <p14:creationId xmlns:p14="http://schemas.microsoft.com/office/powerpoint/2010/main" val="56760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16</a:t>
            </a:fld>
            <a:endParaRPr lang="en-GB"/>
          </a:p>
        </p:txBody>
      </p:sp>
    </p:spTree>
    <p:extLst>
      <p:ext uri="{BB962C8B-B14F-4D97-AF65-F5344CB8AC3E}">
        <p14:creationId xmlns:p14="http://schemas.microsoft.com/office/powerpoint/2010/main" val="298057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2</a:t>
            </a:fld>
            <a:endParaRPr lang="en-GB"/>
          </a:p>
        </p:txBody>
      </p:sp>
    </p:spTree>
    <p:extLst>
      <p:ext uri="{BB962C8B-B14F-4D97-AF65-F5344CB8AC3E}">
        <p14:creationId xmlns:p14="http://schemas.microsoft.com/office/powerpoint/2010/main" val="393440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158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983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44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89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04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10</a:t>
            </a:fld>
            <a:endParaRPr lang="en-GB"/>
          </a:p>
        </p:txBody>
      </p:sp>
    </p:spTree>
    <p:extLst>
      <p:ext uri="{BB962C8B-B14F-4D97-AF65-F5344CB8AC3E}">
        <p14:creationId xmlns:p14="http://schemas.microsoft.com/office/powerpoint/2010/main" val="3516712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14</a:t>
            </a:fld>
            <a:endParaRPr lang="en-GB"/>
          </a:p>
        </p:txBody>
      </p:sp>
    </p:spTree>
    <p:extLst>
      <p:ext uri="{BB962C8B-B14F-4D97-AF65-F5344CB8AC3E}">
        <p14:creationId xmlns:p14="http://schemas.microsoft.com/office/powerpoint/2010/main" val="422891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955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062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21380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3639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87799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70214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7438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454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609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3057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0147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1388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89923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199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6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695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204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12267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422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1230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1503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5083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491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796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6473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6817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35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42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5648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591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4792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2489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415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870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342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645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677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231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91738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9733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30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7126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259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1/2/2026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296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414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37C42-1BCD-FB0F-E06D-D5B9D366F1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4600" y="1905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4"/>
          <p:cNvSpPr/>
          <p:nvPr userDrawn="1"/>
        </p:nvSpPr>
        <p:spPr>
          <a:xfrm>
            <a:off x="940412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Rectangle 8"/>
          <p:cNvSpPr/>
          <p:nvPr userDrawn="1"/>
        </p:nvSpPr>
        <p:spPr>
          <a:xfrm>
            <a:off x="990600" y="764540"/>
            <a:ext cx="16383000" cy="876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062A3E4-0858-1BBC-1ACE-0120C80B1F0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14600" y="190500"/>
            <a:ext cx="2380952" cy="2380952"/>
          </a:xfrm>
          <a:prstGeom prst="rect">
            <a:avLst/>
          </a:prstGeom>
        </p:spPr>
      </p:pic>
    </p:spTree>
    <p:extLst>
      <p:ext uri="{BB962C8B-B14F-4D97-AF65-F5344CB8AC3E}">
        <p14:creationId xmlns:p14="http://schemas.microsoft.com/office/powerpoint/2010/main" val="361547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Rectangle 8"/>
          <p:cNvSpPr/>
          <p:nvPr userDrawn="1"/>
        </p:nvSpPr>
        <p:spPr>
          <a:xfrm>
            <a:off x="304800" y="266700"/>
            <a:ext cx="176784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4479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818E355-33C8-B2D0-10D7-3DD74A2C09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spTree>
    <p:extLst>
      <p:ext uri="{BB962C8B-B14F-4D97-AF65-F5344CB8AC3E}">
        <p14:creationId xmlns:p14="http://schemas.microsoft.com/office/powerpoint/2010/main" val="2576866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8742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40.xml"/><Relationship Id="rId7"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2.png"/><Relationship Id="rId18" Type="http://schemas.microsoft.com/office/2007/relationships/hdphoto" Target="../media/hdphoto4.wdp"/><Relationship Id="rId26" Type="http://schemas.openxmlformats.org/officeDocument/2006/relationships/image" Target="../media/image22.png"/><Relationship Id="rId3" Type="http://schemas.openxmlformats.org/officeDocument/2006/relationships/slideLayout" Target="../slideLayouts/slideLayout51.xml"/><Relationship Id="rId21" Type="http://schemas.openxmlformats.org/officeDocument/2006/relationships/slide" Target="slide5.xml"/><Relationship Id="rId7" Type="http://schemas.openxmlformats.org/officeDocument/2006/relationships/image" Target="../media/image28.png"/><Relationship Id="rId12" Type="http://schemas.microsoft.com/office/2007/relationships/hdphoto" Target="../media/hdphoto2.wdp"/><Relationship Id="rId17" Type="http://schemas.openxmlformats.org/officeDocument/2006/relationships/image" Target="../media/image35.png"/><Relationship Id="rId25" Type="http://schemas.openxmlformats.org/officeDocument/2006/relationships/slide" Target="slide9.xml"/><Relationship Id="rId2" Type="http://schemas.openxmlformats.org/officeDocument/2006/relationships/audio" Target="../media/media2.mp3"/><Relationship Id="rId16" Type="http://schemas.openxmlformats.org/officeDocument/2006/relationships/image" Target="../media/image34.png"/><Relationship Id="rId20" Type="http://schemas.microsoft.com/office/2007/relationships/hdphoto" Target="../media/hdphoto5.wdp"/><Relationship Id="rId29" Type="http://schemas.openxmlformats.org/officeDocument/2006/relationships/image" Target="../media/image24.png"/><Relationship Id="rId1" Type="http://schemas.microsoft.com/office/2007/relationships/media" Target="../media/media2.mp3"/><Relationship Id="rId6" Type="http://schemas.openxmlformats.org/officeDocument/2006/relationships/image" Target="../media/image27.png"/><Relationship Id="rId11" Type="http://schemas.openxmlformats.org/officeDocument/2006/relationships/image" Target="../media/image31.png"/><Relationship Id="rId24" Type="http://schemas.openxmlformats.org/officeDocument/2006/relationships/slide" Target="slide8.xml"/><Relationship Id="rId32" Type="http://schemas.openxmlformats.org/officeDocument/2006/relationships/image" Target="../media/image16.png"/><Relationship Id="rId5" Type="http://schemas.openxmlformats.org/officeDocument/2006/relationships/image" Target="../media/image26.png"/><Relationship Id="rId15" Type="http://schemas.openxmlformats.org/officeDocument/2006/relationships/image" Target="../media/image33.png"/><Relationship Id="rId23" Type="http://schemas.openxmlformats.org/officeDocument/2006/relationships/slide" Target="slide7.xml"/><Relationship Id="rId28" Type="http://schemas.openxmlformats.org/officeDocument/2006/relationships/image" Target="../media/image23.png"/><Relationship Id="rId10" Type="http://schemas.openxmlformats.org/officeDocument/2006/relationships/image" Target="../media/image30.png"/><Relationship Id="rId19" Type="http://schemas.openxmlformats.org/officeDocument/2006/relationships/image" Target="../media/image36.png"/><Relationship Id="rId31" Type="http://schemas.openxmlformats.org/officeDocument/2006/relationships/slide" Target="slide1.xml"/><Relationship Id="rId4" Type="http://schemas.openxmlformats.org/officeDocument/2006/relationships/notesSlide" Target="../notesSlides/notesSlide3.xml"/><Relationship Id="rId9" Type="http://schemas.openxmlformats.org/officeDocument/2006/relationships/image" Target="../media/image29.png"/><Relationship Id="rId14" Type="http://schemas.microsoft.com/office/2007/relationships/hdphoto" Target="../media/hdphoto3.wdp"/><Relationship Id="rId22" Type="http://schemas.openxmlformats.org/officeDocument/2006/relationships/slide" Target="slide6.xml"/><Relationship Id="rId27" Type="http://schemas.openxmlformats.org/officeDocument/2006/relationships/image" Target="../media/image1.png"/><Relationship Id="rId30"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38.png"/><Relationship Id="rId10" Type="http://schemas.openxmlformats.org/officeDocument/2006/relationships/image" Target="../media/image25.png"/><Relationship Id="rId4" Type="http://schemas.openxmlformats.org/officeDocument/2006/relationships/image" Target="../media/image37.emf"/><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png"/><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38.png"/><Relationship Id="rId10" Type="http://schemas.openxmlformats.org/officeDocument/2006/relationships/image" Target="../media/image25.png"/><Relationship Id="rId4" Type="http://schemas.openxmlformats.org/officeDocument/2006/relationships/image" Target="../media/image37.emf"/><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7.emf"/><Relationship Id="rId7"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51.xml"/><Relationship Id="rId6" Type="http://schemas.openxmlformats.org/officeDocument/2006/relationships/slide" Target="slide4.xml"/><Relationship Id="rId5" Type="http://schemas.microsoft.com/office/2007/relationships/hdphoto" Target="../media/hdphoto6.wdp"/><Relationship Id="rId4" Type="http://schemas.openxmlformats.org/officeDocument/2006/relationships/image" Target="../media/image38.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png"/><Relationship Id="rId7"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38.png"/><Relationship Id="rId10" Type="http://schemas.openxmlformats.org/officeDocument/2006/relationships/image" Target="../media/image25.png"/><Relationship Id="rId4" Type="http://schemas.openxmlformats.org/officeDocument/2006/relationships/image" Target="../media/image37.emf"/><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6.png"/><Relationship Id="rId7" Type="http://schemas.openxmlformats.org/officeDocument/2006/relationships/slide" Target="slide4.xml"/><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microsoft.com/office/2007/relationships/hdphoto" Target="../media/hdphoto6.wdp"/><Relationship Id="rId11" Type="http://schemas.openxmlformats.org/officeDocument/2006/relationships/image" Target="../media/image25.png"/><Relationship Id="rId5" Type="http://schemas.openxmlformats.org/officeDocument/2006/relationships/image" Target="../media/image38.png"/><Relationship Id="rId10" Type="http://schemas.openxmlformats.org/officeDocument/2006/relationships/image" Target="../media/image24.png"/><Relationship Id="rId4" Type="http://schemas.openxmlformats.org/officeDocument/2006/relationships/image" Target="../media/image37.emf"/><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6414B"/>
        </a:solidFill>
        <a:effectLst/>
      </p:bgPr>
    </p:bg>
    <p:spTree>
      <p:nvGrpSpPr>
        <p:cNvPr id="1" name=""/>
        <p:cNvGrpSpPr/>
        <p:nvPr/>
      </p:nvGrpSpPr>
      <p:grpSpPr>
        <a:xfrm>
          <a:off x="0" y="0"/>
          <a:ext cx="0" cy="0"/>
          <a:chOff x="0" y="0"/>
          <a:chExt cx="0" cy="0"/>
        </a:xfrm>
      </p:grpSpPr>
      <p:sp>
        <p:nvSpPr>
          <p:cNvPr id="5" name="Freeform 5"/>
          <p:cNvSpPr/>
          <p:nvPr/>
        </p:nvSpPr>
        <p:spPr>
          <a:xfrm rot="659014">
            <a:off x="13203960" y="5564716"/>
            <a:ext cx="4065353" cy="4614510"/>
          </a:xfrm>
          <a:custGeom>
            <a:avLst/>
            <a:gdLst/>
            <a:ahLst/>
            <a:cxnLst/>
            <a:rect l="l" t="t" r="r" b="b"/>
            <a:pathLst>
              <a:path w="7429736" h="10482872">
                <a:moveTo>
                  <a:pt x="0" y="0"/>
                </a:moveTo>
                <a:lnTo>
                  <a:pt x="7429735" y="0"/>
                </a:lnTo>
                <a:lnTo>
                  <a:pt x="7429735" y="10482872"/>
                </a:lnTo>
                <a:lnTo>
                  <a:pt x="0" y="10482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8891178" y="5912687"/>
            <a:ext cx="3528197" cy="4334026"/>
          </a:xfrm>
          <a:custGeom>
            <a:avLst/>
            <a:gdLst/>
            <a:ahLst/>
            <a:cxnLst/>
            <a:rect l="l" t="t" r="r" b="b"/>
            <a:pathLst>
              <a:path w="7788696" h="9969531">
                <a:moveTo>
                  <a:pt x="7788696" y="0"/>
                </a:moveTo>
                <a:lnTo>
                  <a:pt x="0" y="0"/>
                </a:lnTo>
                <a:lnTo>
                  <a:pt x="0" y="9969531"/>
                </a:lnTo>
                <a:lnTo>
                  <a:pt x="7788696" y="9969531"/>
                </a:lnTo>
                <a:lnTo>
                  <a:pt x="778869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278214">
            <a:off x="4646545" y="5801105"/>
            <a:ext cx="3466500" cy="4557190"/>
          </a:xfrm>
          <a:custGeom>
            <a:avLst/>
            <a:gdLst/>
            <a:ahLst/>
            <a:cxnLst/>
            <a:rect l="l" t="t" r="r" b="b"/>
            <a:pathLst>
              <a:path w="7652497" h="10482872">
                <a:moveTo>
                  <a:pt x="0" y="0"/>
                </a:moveTo>
                <a:lnTo>
                  <a:pt x="7652497" y="0"/>
                </a:lnTo>
                <a:lnTo>
                  <a:pt x="7652497" y="10482872"/>
                </a:lnTo>
                <a:lnTo>
                  <a:pt x="0" y="10482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2"/>
          <p:cNvSpPr/>
          <p:nvPr/>
        </p:nvSpPr>
        <p:spPr>
          <a:xfrm rot="458093">
            <a:off x="1151061" y="6053585"/>
            <a:ext cx="3419742" cy="4459211"/>
          </a:xfrm>
          <a:custGeom>
            <a:avLst/>
            <a:gdLst/>
            <a:ahLst/>
            <a:cxnLst/>
            <a:rect l="l" t="t" r="r" b="b"/>
            <a:pathLst>
              <a:path w="8896206" h="11314729">
                <a:moveTo>
                  <a:pt x="0" y="0"/>
                </a:moveTo>
                <a:lnTo>
                  <a:pt x="8896206" y="0"/>
                </a:lnTo>
                <a:lnTo>
                  <a:pt x="8896206" y="11314729"/>
                </a:lnTo>
                <a:lnTo>
                  <a:pt x="0" y="113147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0"/>
          <p:cNvSpPr/>
          <p:nvPr/>
        </p:nvSpPr>
        <p:spPr>
          <a:xfrm>
            <a:off x="15126877" y="837189"/>
            <a:ext cx="1591119" cy="1708584"/>
          </a:xfrm>
          <a:custGeom>
            <a:avLst/>
            <a:gdLst/>
            <a:ahLst/>
            <a:cxnLst/>
            <a:rect l="l" t="t" r="r" b="b"/>
            <a:pathLst>
              <a:path w="1591119" h="1708584">
                <a:moveTo>
                  <a:pt x="0" y="0"/>
                </a:moveTo>
                <a:lnTo>
                  <a:pt x="1591119" y="0"/>
                </a:lnTo>
                <a:lnTo>
                  <a:pt x="1591119" y="1708584"/>
                </a:lnTo>
                <a:lnTo>
                  <a:pt x="0" y="17085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CC6F24A1-2C13-2B84-C00E-BAA2B7E51A2E}"/>
              </a:ext>
            </a:extLst>
          </p:cNvPr>
          <p:cNvPicPr>
            <a:picLocks noChangeAspect="1"/>
          </p:cNvPicPr>
          <p:nvPr/>
        </p:nvPicPr>
        <p:blipFill>
          <a:blip r:embed="rId13"/>
          <a:stretch>
            <a:fillRect/>
          </a:stretch>
        </p:blipFill>
        <p:spPr>
          <a:xfrm>
            <a:off x="6286087" y="452796"/>
            <a:ext cx="5715825" cy="2054385"/>
          </a:xfrm>
          <a:prstGeom prst="rect">
            <a:avLst/>
          </a:prstGeom>
        </p:spPr>
      </p:pic>
      <p:pic>
        <p:nvPicPr>
          <p:cNvPr id="4" name="Picture 3">
            <a:extLst>
              <a:ext uri="{FF2B5EF4-FFF2-40B4-BE49-F238E27FC236}">
                <a16:creationId xmlns:a16="http://schemas.microsoft.com/office/drawing/2014/main" id="{6EFF315D-E8C7-4AB7-B77B-218D6ED6D66D}"/>
              </a:ext>
            </a:extLst>
          </p:cNvPr>
          <p:cNvPicPr>
            <a:picLocks noChangeAspect="1"/>
          </p:cNvPicPr>
          <p:nvPr/>
        </p:nvPicPr>
        <p:blipFill>
          <a:blip r:embed="rId14"/>
          <a:stretch>
            <a:fillRect/>
          </a:stretch>
        </p:blipFill>
        <p:spPr>
          <a:xfrm>
            <a:off x="1600200" y="2857500"/>
            <a:ext cx="15143777" cy="3023878"/>
          </a:xfrm>
          <a:prstGeom prst="rect">
            <a:avLst/>
          </a:prstGeom>
        </p:spPr>
      </p:pic>
      <p:pic>
        <p:nvPicPr>
          <p:cNvPr id="3" name="Picture 2" descr="Logo, company name&#10;&#10;Description automatically generated">
            <a:extLst>
              <a:ext uri="{FF2B5EF4-FFF2-40B4-BE49-F238E27FC236}">
                <a16:creationId xmlns:a16="http://schemas.microsoft.com/office/drawing/2014/main" id="{0A53CDF4-6F85-7321-3D94-DAD571F43D4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97735" y="0"/>
            <a:ext cx="2613744" cy="2705100"/>
          </a:xfrm>
          <a:prstGeom prst="rect">
            <a:avLst/>
          </a:prstGeom>
          <a:solidFill>
            <a:schemeClr val="bg1"/>
          </a:solidFill>
        </p:spPr>
      </p:pic>
      <p:pic>
        <p:nvPicPr>
          <p:cNvPr id="8" name="Picture 7" descr="Logo, company name&#10;&#10;Description automatically generated">
            <a:extLst>
              <a:ext uri="{FF2B5EF4-FFF2-40B4-BE49-F238E27FC236}">
                <a16:creationId xmlns:a16="http://schemas.microsoft.com/office/drawing/2014/main" id="{229377DE-43C1-86D3-C1B1-A1A7B3D4186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3328" y="152400"/>
            <a:ext cx="2613744" cy="2705100"/>
          </a:xfrm>
          <a:prstGeom prst="rect">
            <a:avLst/>
          </a:prstGeom>
          <a:solidFill>
            <a:schemeClr val="bg1"/>
          </a:solidFill>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276600" y="0"/>
            <a:ext cx="11626080" cy="10583573"/>
          </a:xfrm>
          <a:prstGeom prst="rect">
            <a:avLst/>
          </a:prstGeom>
        </p:spPr>
      </p:pic>
      <p:pic>
        <p:nvPicPr>
          <p:cNvPr id="5" name="Picture 4" descr="Logo, company name&#10;&#10;Description automatically generated">
            <a:extLst>
              <a:ext uri="{FF2B5EF4-FFF2-40B4-BE49-F238E27FC236}">
                <a16:creationId xmlns:a16="http://schemas.microsoft.com/office/drawing/2014/main" id="{D09D033B-2FD3-6AAF-AF8B-51D1039E2E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2604" y="0"/>
            <a:ext cx="2613744" cy="2705100"/>
          </a:xfrm>
          <a:prstGeom prst="rect">
            <a:avLst/>
          </a:prstGeom>
          <a:solidFill>
            <a:schemeClr val="bg1"/>
          </a:solidFill>
        </p:spPr>
      </p:pic>
    </p:spTree>
    <p:extLst>
      <p:ext uri="{BB962C8B-B14F-4D97-AF65-F5344CB8AC3E}">
        <p14:creationId xmlns:p14="http://schemas.microsoft.com/office/powerpoint/2010/main" val="37530090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647700"/>
            <a:ext cx="16002000" cy="1569660"/>
          </a:xfrm>
          <a:prstGeom prst="rect">
            <a:avLst/>
          </a:prstGeom>
          <a:noFill/>
        </p:spPr>
        <p:txBody>
          <a:bodyPr wrap="square" rtlCol="0">
            <a:spAutoFit/>
          </a:bodyPr>
          <a:lstStyle/>
          <a:p>
            <a:r>
              <a:rPr lang="vi-VN" sz="4800" b="1">
                <a:latin typeface="Cambria" panose="02040503050406030204" pitchFamily="18" charset="0"/>
                <a:ea typeface="Cambria" panose="02040503050406030204" pitchFamily="18" charset="0"/>
              </a:rPr>
              <a:t>Cô Hường đã mua 7 chiếc vòng, mỗi chiếc có giá 25 000 đồng. Hỏi cô Hường cần trả chúng mình bao nhiêu tiền?</a:t>
            </a:r>
            <a:endParaRPr lang="en-US" sz="48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4038600" y="3009900"/>
            <a:ext cx="13792200" cy="3785652"/>
          </a:xfrm>
          <a:prstGeom prst="rect">
            <a:avLst/>
          </a:prstGeom>
          <a:noFill/>
        </p:spPr>
        <p:txBody>
          <a:bodyPr wrap="square" rtlCol="0">
            <a:spAutoFit/>
          </a:bodyPr>
          <a:lstStyle/>
          <a:p>
            <a:pPr algn="ctr"/>
            <a:r>
              <a:rPr lang="vi-VN" sz="6000" b="1" dirty="0">
                <a:solidFill>
                  <a:srgbClr val="002060"/>
                </a:solidFill>
                <a:latin typeface="Cambria" panose="02040503050406030204" pitchFamily="18" charset="0"/>
                <a:ea typeface="Cambria" panose="02040503050406030204" pitchFamily="18" charset="0"/>
              </a:rPr>
              <a:t>Bài giải</a:t>
            </a:r>
            <a:r>
              <a:rPr lang="en-US" sz="6000" b="1" dirty="0">
                <a:solidFill>
                  <a:srgbClr val="002060"/>
                </a:solidFill>
                <a:latin typeface="Cambria" panose="02040503050406030204" pitchFamily="18" charset="0"/>
                <a:ea typeface="Cambria" panose="02040503050406030204" pitchFamily="18" charset="0"/>
              </a:rPr>
              <a:t>:</a:t>
            </a:r>
            <a:endParaRPr lang="vi-VN" sz="6000" b="1" dirty="0">
              <a:solidFill>
                <a:srgbClr val="002060"/>
              </a:solidFill>
              <a:latin typeface="Cambria" panose="02040503050406030204" pitchFamily="18" charset="0"/>
              <a:ea typeface="Cambria" panose="02040503050406030204" pitchFamily="18" charset="0"/>
            </a:endParaRPr>
          </a:p>
          <a:p>
            <a:pPr algn="ctr"/>
            <a:r>
              <a:rPr lang="vi-VN" sz="6000" dirty="0">
                <a:solidFill>
                  <a:srgbClr val="002060"/>
                </a:solidFill>
                <a:latin typeface="Cambria" panose="02040503050406030204" pitchFamily="18" charset="0"/>
                <a:ea typeface="Cambria" panose="02040503050406030204" pitchFamily="18" charset="0"/>
              </a:rPr>
              <a:t> Cô Hường cần trả chúng mình  số tiền là:</a:t>
            </a:r>
          </a:p>
          <a:p>
            <a:pPr algn="ctr"/>
            <a:r>
              <a:rPr lang="vi-VN" sz="6000" dirty="0">
                <a:solidFill>
                  <a:srgbClr val="002060"/>
                </a:solidFill>
                <a:latin typeface="Cambria" panose="02040503050406030204" pitchFamily="18" charset="0"/>
                <a:ea typeface="Cambria" panose="02040503050406030204" pitchFamily="18" charset="0"/>
              </a:rPr>
              <a:t>25 000 x 7 = 175 000 (đồng)</a:t>
            </a:r>
          </a:p>
          <a:p>
            <a:pPr algn="r"/>
            <a:r>
              <a:rPr lang="vi-VN" sz="6000" dirty="0">
                <a:solidFill>
                  <a:srgbClr val="002060"/>
                </a:solidFill>
                <a:latin typeface="Cambria" panose="02040503050406030204" pitchFamily="18" charset="0"/>
                <a:ea typeface="Cambria" panose="02040503050406030204" pitchFamily="18" charset="0"/>
              </a:rPr>
              <a:t>Đáp số: 175 000 đồng</a:t>
            </a:r>
          </a:p>
        </p:txBody>
      </p:sp>
      <p:pic>
        <p:nvPicPr>
          <p:cNvPr id="6" name="Picture 5">
            <a:extLst>
              <a:ext uri="{FF2B5EF4-FFF2-40B4-BE49-F238E27FC236}">
                <a16:creationId xmlns:a16="http://schemas.microsoft.com/office/drawing/2014/main" id="{C8D3C350-6F28-606F-3111-03BFD87B10B4}"/>
              </a:ext>
            </a:extLst>
          </p:cNvPr>
          <p:cNvPicPr>
            <a:picLocks noChangeAspect="1"/>
          </p:cNvPicPr>
          <p:nvPr/>
        </p:nvPicPr>
        <p:blipFill>
          <a:blip r:embed="rId2"/>
          <a:stretch>
            <a:fillRect/>
          </a:stretch>
        </p:blipFill>
        <p:spPr>
          <a:xfrm>
            <a:off x="990600" y="6362700"/>
            <a:ext cx="7543800" cy="3314438"/>
          </a:xfrm>
          <a:prstGeom prst="rect">
            <a:avLst/>
          </a:prstGeom>
        </p:spPr>
      </p:pic>
    </p:spTree>
    <p:extLst>
      <p:ext uri="{BB962C8B-B14F-4D97-AF65-F5344CB8AC3E}">
        <p14:creationId xmlns:p14="http://schemas.microsoft.com/office/powerpoint/2010/main" val="27846861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342900"/>
            <a:ext cx="16002000" cy="3046988"/>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Chúng mình áp dụng chương trình khuyến mại giảm giá 20% cho bất kì ai mua nhiều hơn 10 chiếc vòng. Thầy Hải đã mua 18 chiếc vòng, mỗi chiếc có giá 25 000 đồng. Hỏi thầy Hải cần trả chúng mình bao nhiêu tiền?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228600" y="3771900"/>
            <a:ext cx="17754600" cy="5078313"/>
          </a:xfrm>
          <a:prstGeom prst="rect">
            <a:avLst/>
          </a:prstGeom>
          <a:noFill/>
        </p:spPr>
        <p:txBody>
          <a:bodyPr wrap="square" rtlCol="0">
            <a:spAutoFit/>
          </a:bodyPr>
          <a:lstStyle/>
          <a:p>
            <a:pPr algn="ctr"/>
            <a:r>
              <a:rPr lang="en-US" sz="5400" b="1" dirty="0" err="1">
                <a:solidFill>
                  <a:srgbClr val="002060"/>
                </a:solidFill>
                <a:latin typeface="Cambria" panose="02040503050406030204" pitchFamily="18" charset="0"/>
                <a:ea typeface="Cambria" panose="02040503050406030204" pitchFamily="18" charset="0"/>
              </a:rPr>
              <a:t>Bài</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giải</a:t>
            </a:r>
            <a:r>
              <a:rPr lang="en-US" sz="5400" b="1" dirty="0">
                <a:solidFill>
                  <a:srgbClr val="002060"/>
                </a:solidFill>
                <a:latin typeface="Cambria" panose="02040503050406030204" pitchFamily="18" charset="0"/>
                <a:ea typeface="Cambria" panose="02040503050406030204" pitchFamily="18" charset="0"/>
              </a:rPr>
              <a:t>: </a:t>
            </a:r>
          </a:p>
          <a:p>
            <a:pPr algn="ctr"/>
            <a:r>
              <a:rPr lang="en-US" sz="5400" dirty="0" err="1">
                <a:solidFill>
                  <a:srgbClr val="002060"/>
                </a:solidFill>
                <a:latin typeface="Cambria" panose="02040503050406030204" pitchFamily="18" charset="0"/>
                <a:ea typeface="Cambria" panose="02040503050406030204" pitchFamily="18" charset="0"/>
              </a:rPr>
              <a:t>Thầy</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Hải</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cần</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trả</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số</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tiền</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là</a:t>
            </a:r>
            <a:r>
              <a:rPr lang="en-US" sz="5400" dirty="0">
                <a:solidFill>
                  <a:srgbClr val="002060"/>
                </a:solidFill>
                <a:latin typeface="Cambria" panose="02040503050406030204" pitchFamily="18" charset="0"/>
                <a:ea typeface="Cambria" panose="02040503050406030204" pitchFamily="18" charset="0"/>
              </a:rPr>
              <a:t> :</a:t>
            </a:r>
          </a:p>
          <a:p>
            <a:pPr algn="ctr"/>
            <a:r>
              <a:rPr lang="en-US" sz="5400" dirty="0">
                <a:solidFill>
                  <a:srgbClr val="002060"/>
                </a:solidFill>
                <a:latin typeface="Cambria" panose="02040503050406030204" pitchFamily="18" charset="0"/>
                <a:ea typeface="Cambria" panose="02040503050406030204" pitchFamily="18" charset="0"/>
              </a:rPr>
              <a:t>25 000 x 18 = 450 000 (</a:t>
            </a:r>
            <a:r>
              <a:rPr lang="en-US" sz="5400" dirty="0" err="1">
                <a:solidFill>
                  <a:srgbClr val="002060"/>
                </a:solidFill>
                <a:latin typeface="Cambria" panose="02040503050406030204" pitchFamily="18" charset="0"/>
                <a:ea typeface="Cambria" panose="02040503050406030204" pitchFamily="18" charset="0"/>
              </a:rPr>
              <a:t>đồng</a:t>
            </a:r>
            <a:r>
              <a:rPr lang="en-US" sz="5400" dirty="0">
                <a:solidFill>
                  <a:srgbClr val="002060"/>
                </a:solidFill>
                <a:latin typeface="Cambria" panose="02040503050406030204" pitchFamily="18" charset="0"/>
                <a:ea typeface="Cambria" panose="02040503050406030204" pitchFamily="18" charset="0"/>
              </a:rPr>
              <a:t>)</a:t>
            </a:r>
          </a:p>
          <a:p>
            <a:pPr algn="ctr"/>
            <a:r>
              <a:rPr lang="en-US" sz="5400" dirty="0" err="1">
                <a:solidFill>
                  <a:srgbClr val="002060"/>
                </a:solidFill>
                <a:latin typeface="Cambria" panose="02040503050406030204" pitchFamily="18" charset="0"/>
                <a:ea typeface="Cambria" panose="02040503050406030204" pitchFamily="18" charset="0"/>
              </a:rPr>
              <a:t>Vì</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được</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giảm</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giá</a:t>
            </a:r>
            <a:r>
              <a:rPr lang="en-US" sz="5400" dirty="0">
                <a:solidFill>
                  <a:srgbClr val="002060"/>
                </a:solidFill>
                <a:latin typeface="Cambria" panose="02040503050406030204" pitchFamily="18" charset="0"/>
                <a:ea typeface="Cambria" panose="02040503050406030204" pitchFamily="18" charset="0"/>
              </a:rPr>
              <a:t> 20% </a:t>
            </a:r>
            <a:r>
              <a:rPr lang="en-US" sz="5400" dirty="0" err="1">
                <a:solidFill>
                  <a:srgbClr val="002060"/>
                </a:solidFill>
                <a:latin typeface="Cambria" panose="02040503050406030204" pitchFamily="18" charset="0"/>
                <a:ea typeface="Cambria" panose="02040503050406030204" pitchFamily="18" charset="0"/>
              </a:rPr>
              <a:t>nên</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số</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tiền</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cuối</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cùng</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thầy</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phải</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trả</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là</a:t>
            </a:r>
            <a:r>
              <a:rPr lang="en-US" sz="5400" dirty="0">
                <a:solidFill>
                  <a:srgbClr val="002060"/>
                </a:solidFill>
                <a:latin typeface="Cambria" panose="02040503050406030204" pitchFamily="18" charset="0"/>
                <a:ea typeface="Cambria" panose="02040503050406030204" pitchFamily="18" charset="0"/>
              </a:rPr>
              <a:t>:</a:t>
            </a:r>
          </a:p>
          <a:p>
            <a:pPr algn="ctr"/>
            <a:r>
              <a:rPr lang="en-US" sz="5400" dirty="0">
                <a:solidFill>
                  <a:srgbClr val="002060"/>
                </a:solidFill>
                <a:latin typeface="Cambria" panose="02040503050406030204" pitchFamily="18" charset="0"/>
                <a:ea typeface="Cambria" panose="02040503050406030204" pitchFamily="18" charset="0"/>
              </a:rPr>
              <a:t>450 000 – (450 000 x 20%) = 360 000 (</a:t>
            </a:r>
            <a:r>
              <a:rPr lang="en-US" sz="5400" dirty="0" err="1">
                <a:solidFill>
                  <a:srgbClr val="002060"/>
                </a:solidFill>
                <a:latin typeface="Cambria" panose="02040503050406030204" pitchFamily="18" charset="0"/>
                <a:ea typeface="Cambria" panose="02040503050406030204" pitchFamily="18" charset="0"/>
              </a:rPr>
              <a:t>đồng</a:t>
            </a:r>
            <a:r>
              <a:rPr lang="en-US" sz="5400" dirty="0">
                <a:solidFill>
                  <a:srgbClr val="002060"/>
                </a:solidFill>
                <a:latin typeface="Cambria" panose="02040503050406030204" pitchFamily="18" charset="0"/>
                <a:ea typeface="Cambria" panose="02040503050406030204" pitchFamily="18" charset="0"/>
              </a:rPr>
              <a:t>)</a:t>
            </a:r>
          </a:p>
          <a:p>
            <a:pPr algn="r"/>
            <a:r>
              <a:rPr lang="en-US" sz="5400" dirty="0" err="1">
                <a:solidFill>
                  <a:srgbClr val="002060"/>
                </a:solidFill>
                <a:latin typeface="Cambria" panose="02040503050406030204" pitchFamily="18" charset="0"/>
                <a:ea typeface="Cambria" panose="02040503050406030204" pitchFamily="18" charset="0"/>
              </a:rPr>
              <a:t>Đáp</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số</a:t>
            </a:r>
            <a:r>
              <a:rPr lang="en-US" sz="5400" dirty="0">
                <a:solidFill>
                  <a:srgbClr val="002060"/>
                </a:solidFill>
                <a:latin typeface="Cambria" panose="02040503050406030204" pitchFamily="18" charset="0"/>
                <a:ea typeface="Cambria" panose="02040503050406030204" pitchFamily="18" charset="0"/>
              </a:rPr>
              <a:t>: 360 000 </a:t>
            </a:r>
            <a:r>
              <a:rPr lang="en-US" sz="5400" dirty="0" err="1">
                <a:solidFill>
                  <a:srgbClr val="002060"/>
                </a:solidFill>
                <a:latin typeface="Cambria" panose="02040503050406030204" pitchFamily="18" charset="0"/>
                <a:ea typeface="Cambria" panose="02040503050406030204" pitchFamily="18" charset="0"/>
              </a:rPr>
              <a:t>đồng</a:t>
            </a:r>
            <a:endParaRPr lang="en-US" sz="5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05906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342900"/>
            <a:ext cx="16002000" cy="2308324"/>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Những chiếc vòng còn lại của chúng mình có một doanh nghiệp địa phương mua với giá tổng cộng  là 3 000 000  đồng. Hỏi mỗi chiếc vòng đó giá bao nhiêu tiền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1524000" y="3314700"/>
            <a:ext cx="14401800" cy="5078313"/>
          </a:xfrm>
          <a:prstGeom prst="rect">
            <a:avLst/>
          </a:prstGeom>
          <a:noFill/>
        </p:spPr>
        <p:txBody>
          <a:bodyPr wrap="square" rtlCol="0">
            <a:spAutoFit/>
          </a:bodyPr>
          <a:lstStyle/>
          <a:p>
            <a:pPr lvl="0" algn="ctr"/>
            <a:r>
              <a:rPr lang="en-US" sz="5400" b="1" dirty="0" err="1">
                <a:solidFill>
                  <a:srgbClr val="002060"/>
                </a:solidFill>
                <a:latin typeface="Cambria" panose="02040503050406030204" pitchFamily="18" charset="0"/>
                <a:ea typeface="Cambria" panose="02040503050406030204" pitchFamily="18" charset="0"/>
              </a:rPr>
              <a:t>Bài</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giải</a:t>
            </a:r>
            <a:endParaRPr lang="en-US" sz="5400" b="1" dirty="0">
              <a:solidFill>
                <a:srgbClr val="002060"/>
              </a:solidFill>
              <a:latin typeface="Cambria" panose="02040503050406030204" pitchFamily="18" charset="0"/>
              <a:ea typeface="Cambria" panose="02040503050406030204" pitchFamily="18" charset="0"/>
            </a:endParaRPr>
          </a:p>
          <a:p>
            <a:pPr lvl="0" algn="ctr"/>
            <a:r>
              <a:rPr lang="en-US" sz="5400" dirty="0" err="1">
                <a:solidFill>
                  <a:srgbClr val="002060"/>
                </a:solidFill>
                <a:latin typeface="Cambria" panose="02040503050406030204" pitchFamily="18" charset="0"/>
                <a:ea typeface="Cambria" panose="02040503050406030204" pitchFamily="18" charset="0"/>
              </a:rPr>
              <a:t>Số</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vòng</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còn</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lại</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của</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các</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bạn</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là</a:t>
            </a:r>
            <a:r>
              <a:rPr lang="en-US" sz="5400" dirty="0">
                <a:solidFill>
                  <a:srgbClr val="002060"/>
                </a:solidFill>
                <a:latin typeface="Cambria" panose="02040503050406030204" pitchFamily="18" charset="0"/>
                <a:ea typeface="Cambria" panose="02040503050406030204" pitchFamily="18" charset="0"/>
              </a:rPr>
              <a:t>:</a:t>
            </a:r>
          </a:p>
          <a:p>
            <a:pPr lvl="0" algn="ctr"/>
            <a:r>
              <a:rPr lang="en-US" sz="5400" dirty="0">
                <a:solidFill>
                  <a:srgbClr val="002060"/>
                </a:solidFill>
                <a:latin typeface="Cambria" panose="02040503050406030204" pitchFamily="18" charset="0"/>
                <a:ea typeface="Cambria" panose="02040503050406030204" pitchFamily="18" charset="0"/>
              </a:rPr>
              <a:t>100 - 7 – 18 = 75 (</a:t>
            </a:r>
            <a:r>
              <a:rPr lang="en-US" sz="5400" dirty="0" err="1">
                <a:solidFill>
                  <a:srgbClr val="002060"/>
                </a:solidFill>
                <a:latin typeface="Cambria" panose="02040503050406030204" pitchFamily="18" charset="0"/>
                <a:ea typeface="Cambria" panose="02040503050406030204" pitchFamily="18" charset="0"/>
              </a:rPr>
              <a:t>chiếc</a:t>
            </a:r>
            <a:r>
              <a:rPr lang="en-US" sz="5400" dirty="0">
                <a:solidFill>
                  <a:srgbClr val="002060"/>
                </a:solidFill>
                <a:latin typeface="Cambria" panose="02040503050406030204" pitchFamily="18" charset="0"/>
                <a:ea typeface="Cambria" panose="02040503050406030204" pitchFamily="18" charset="0"/>
              </a:rPr>
              <a:t>)</a:t>
            </a:r>
          </a:p>
          <a:p>
            <a:pPr lvl="0" algn="ctr"/>
            <a:r>
              <a:rPr lang="en-US" sz="5400" dirty="0" err="1">
                <a:solidFill>
                  <a:srgbClr val="002060"/>
                </a:solidFill>
                <a:latin typeface="Cambria" panose="02040503050406030204" pitchFamily="18" charset="0"/>
                <a:ea typeface="Cambria" panose="02040503050406030204" pitchFamily="18" charset="0"/>
              </a:rPr>
              <a:t>Mỗi</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chiếc</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vòng</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có</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giá</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tiền</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là</a:t>
            </a:r>
            <a:r>
              <a:rPr lang="en-US" sz="5400" dirty="0">
                <a:solidFill>
                  <a:srgbClr val="002060"/>
                </a:solidFill>
                <a:latin typeface="Cambria" panose="02040503050406030204" pitchFamily="18" charset="0"/>
                <a:ea typeface="Cambria" panose="02040503050406030204" pitchFamily="18" charset="0"/>
              </a:rPr>
              <a:t>:</a:t>
            </a:r>
          </a:p>
          <a:p>
            <a:pPr lvl="0" algn="ctr"/>
            <a:r>
              <a:rPr lang="en-US" sz="5400" dirty="0">
                <a:solidFill>
                  <a:srgbClr val="002060"/>
                </a:solidFill>
                <a:latin typeface="Cambria" panose="02040503050406030204" pitchFamily="18" charset="0"/>
                <a:ea typeface="Cambria" panose="02040503050406030204" pitchFamily="18" charset="0"/>
              </a:rPr>
              <a:t>3 000 000 : 75 = 40 000 ( </a:t>
            </a:r>
            <a:r>
              <a:rPr lang="en-US" sz="5400" dirty="0" err="1">
                <a:solidFill>
                  <a:srgbClr val="002060"/>
                </a:solidFill>
                <a:latin typeface="Cambria" panose="02040503050406030204" pitchFamily="18" charset="0"/>
                <a:ea typeface="Cambria" panose="02040503050406030204" pitchFamily="18" charset="0"/>
              </a:rPr>
              <a:t>đồng</a:t>
            </a:r>
            <a:r>
              <a:rPr lang="en-US" sz="5400" dirty="0">
                <a:solidFill>
                  <a:srgbClr val="002060"/>
                </a:solidFill>
                <a:latin typeface="Cambria" panose="02040503050406030204" pitchFamily="18" charset="0"/>
                <a:ea typeface="Cambria" panose="02040503050406030204" pitchFamily="18" charset="0"/>
              </a:rPr>
              <a:t>)</a:t>
            </a:r>
          </a:p>
          <a:p>
            <a:pPr lvl="0" algn="r"/>
            <a:r>
              <a:rPr lang="en-US" sz="5400" dirty="0" err="1">
                <a:solidFill>
                  <a:srgbClr val="002060"/>
                </a:solidFill>
                <a:latin typeface="Cambria" panose="02040503050406030204" pitchFamily="18" charset="0"/>
                <a:ea typeface="Cambria" panose="02040503050406030204" pitchFamily="18" charset="0"/>
              </a:rPr>
              <a:t>Đáp</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số</a:t>
            </a:r>
            <a:r>
              <a:rPr lang="en-US" sz="5400" dirty="0">
                <a:solidFill>
                  <a:srgbClr val="002060"/>
                </a:solidFill>
                <a:latin typeface="Cambria" panose="02040503050406030204" pitchFamily="18" charset="0"/>
                <a:ea typeface="Cambria" panose="02040503050406030204" pitchFamily="18" charset="0"/>
              </a:rPr>
              <a:t>: 40 000 </a:t>
            </a:r>
            <a:r>
              <a:rPr lang="en-US" sz="5400" dirty="0" err="1">
                <a:solidFill>
                  <a:srgbClr val="002060"/>
                </a:solidFill>
                <a:latin typeface="Cambria" panose="02040503050406030204" pitchFamily="18" charset="0"/>
                <a:ea typeface="Cambria" panose="02040503050406030204" pitchFamily="18" charset="0"/>
              </a:rPr>
              <a:t>đồng</a:t>
            </a:r>
            <a:r>
              <a:rPr lang="en-US" sz="54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523555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444431" y="266700"/>
            <a:ext cx="11626080" cy="10559187"/>
          </a:xfrm>
          <a:prstGeom prst="rect">
            <a:avLst/>
          </a:prstGeom>
        </p:spPr>
      </p:pic>
      <p:pic>
        <p:nvPicPr>
          <p:cNvPr id="5" name="Picture 4" descr="Logo, company name&#10;&#10;Description automatically generated">
            <a:extLst>
              <a:ext uri="{FF2B5EF4-FFF2-40B4-BE49-F238E27FC236}">
                <a16:creationId xmlns:a16="http://schemas.microsoft.com/office/drawing/2014/main" id="{8E4989F2-7CBD-2355-C40C-9EFF095E56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2604" y="0"/>
            <a:ext cx="2613744" cy="2705100"/>
          </a:xfrm>
          <a:prstGeom prst="rect">
            <a:avLst/>
          </a:prstGeom>
          <a:solidFill>
            <a:schemeClr val="bg1"/>
          </a:solidFill>
        </p:spPr>
      </p:pic>
    </p:spTree>
    <p:extLst>
      <p:ext uri="{BB962C8B-B14F-4D97-AF65-F5344CB8AC3E}">
        <p14:creationId xmlns:p14="http://schemas.microsoft.com/office/powerpoint/2010/main" val="37780417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152400" y="3429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3" name="TextBox 2">
            <a:extLst>
              <a:ext uri="{FF2B5EF4-FFF2-40B4-BE49-F238E27FC236}">
                <a16:creationId xmlns:a16="http://schemas.microsoft.com/office/drawing/2014/main" id="{BF336589-43FF-6085-052D-A8457C5DEC2C}"/>
              </a:ext>
            </a:extLst>
          </p:cNvPr>
          <p:cNvSpPr txBox="1"/>
          <p:nvPr/>
        </p:nvSpPr>
        <p:spPr>
          <a:xfrm>
            <a:off x="1371600" y="342900"/>
            <a:ext cx="16611600" cy="2800767"/>
          </a:xfrm>
          <a:prstGeom prst="rect">
            <a:avLst/>
          </a:prstGeom>
          <a:noFill/>
        </p:spPr>
        <p:txBody>
          <a:bodyPr wrap="square" rtlCol="0">
            <a:spAutoFit/>
          </a:bodyPr>
          <a:lstStyle/>
          <a:p>
            <a:pPr lvl="0" algn="just"/>
            <a:r>
              <a:rPr lang="vi-VN" sz="4400" b="1" dirty="0">
                <a:solidFill>
                  <a:prstClr val="black"/>
                </a:solidFill>
                <a:latin typeface="Cambria" panose="02040503050406030204" pitchFamily="18" charset="0"/>
                <a:ea typeface="Cambria" panose="02040503050406030204" pitchFamily="18" charset="0"/>
              </a:rPr>
              <a:t>Ban giám hiệu ủng hộ dự định quyên góp từ thiện của lớp mình bằng cách góp thêm vào quỹ một số tiền bằng 20% doanh thu bán vòng trang sức của lớp. Tính số tiền mà lớp mình đã quyên góp được cho quỹ hỗ trợ trẻ em nghèo ở vùng cao?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887FFC9-20A8-CE60-EF0F-41C4DFB8350F}"/>
              </a:ext>
            </a:extLst>
          </p:cNvPr>
          <p:cNvPicPr>
            <a:picLocks noChangeAspect="1"/>
          </p:cNvPicPr>
          <p:nvPr/>
        </p:nvPicPr>
        <p:blipFill>
          <a:blip r:embed="rId2"/>
          <a:stretch>
            <a:fillRect/>
          </a:stretch>
        </p:blipFill>
        <p:spPr>
          <a:xfrm>
            <a:off x="13074650" y="3238500"/>
            <a:ext cx="4641849" cy="3276600"/>
          </a:xfrm>
          <a:prstGeom prst="rect">
            <a:avLst/>
          </a:prstGeom>
        </p:spPr>
      </p:pic>
      <p:sp>
        <p:nvSpPr>
          <p:cNvPr id="7" name="TextBox 6">
            <a:extLst>
              <a:ext uri="{FF2B5EF4-FFF2-40B4-BE49-F238E27FC236}">
                <a16:creationId xmlns:a16="http://schemas.microsoft.com/office/drawing/2014/main" id="{1BFC4245-B545-66B7-C509-F5BD3BAEEDA9}"/>
              </a:ext>
            </a:extLst>
          </p:cNvPr>
          <p:cNvSpPr txBox="1"/>
          <p:nvPr/>
        </p:nvSpPr>
        <p:spPr>
          <a:xfrm>
            <a:off x="-304800" y="3695700"/>
            <a:ext cx="14401800" cy="5509200"/>
          </a:xfrm>
          <a:prstGeom prst="rect">
            <a:avLst/>
          </a:prstGeom>
          <a:noFill/>
        </p:spPr>
        <p:txBody>
          <a:bodyPr wrap="square" rtlCol="0">
            <a:spAutoFit/>
          </a:bodyPr>
          <a:lstStyle/>
          <a:p>
            <a:pPr algn="ctr"/>
            <a:r>
              <a:rPr lang="en-US" sz="4400" b="1" i="1" dirty="0" err="1">
                <a:solidFill>
                  <a:srgbClr val="002060"/>
                </a:solidFill>
                <a:latin typeface="Cambria" panose="02040503050406030204" pitchFamily="18" charset="0"/>
                <a:ea typeface="Cambria" panose="02040503050406030204" pitchFamily="18" charset="0"/>
              </a:rPr>
              <a:t>Bài</a:t>
            </a:r>
            <a:r>
              <a:rPr lang="en-US" sz="4400" b="1" i="1" dirty="0">
                <a:solidFill>
                  <a:srgbClr val="002060"/>
                </a:solidFill>
                <a:latin typeface="Cambria" panose="02040503050406030204" pitchFamily="18" charset="0"/>
                <a:ea typeface="Cambria" panose="02040503050406030204" pitchFamily="18" charset="0"/>
              </a:rPr>
              <a:t> </a:t>
            </a:r>
            <a:r>
              <a:rPr lang="en-US" sz="4400" b="1" i="1" dirty="0" err="1">
                <a:solidFill>
                  <a:srgbClr val="002060"/>
                </a:solidFill>
                <a:latin typeface="Cambria" panose="02040503050406030204" pitchFamily="18" charset="0"/>
                <a:ea typeface="Cambria" panose="02040503050406030204" pitchFamily="18" charset="0"/>
              </a:rPr>
              <a:t>giải</a:t>
            </a:r>
            <a:r>
              <a:rPr lang="en-US" sz="4400" b="1" i="1" dirty="0">
                <a:solidFill>
                  <a:srgbClr val="002060"/>
                </a:solidFill>
                <a:latin typeface="Cambria" panose="02040503050406030204" pitchFamily="18" charset="0"/>
                <a:ea typeface="Cambria" panose="02040503050406030204" pitchFamily="18" charset="0"/>
              </a:rPr>
              <a:t>:</a:t>
            </a:r>
            <a:br>
              <a:rPr lang="en-US" sz="4400" i="1" dirty="0">
                <a:solidFill>
                  <a:srgbClr val="002060"/>
                </a:solidFill>
                <a:latin typeface="Cambria" panose="02040503050406030204" pitchFamily="18" charset="0"/>
                <a:ea typeface="Cambria" panose="02040503050406030204" pitchFamily="18" charset="0"/>
              </a:rPr>
            </a:b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Số</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tiền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bán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vòng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lớp</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mình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a:t>
            </a:r>
          </a:p>
          <a:p>
            <a:pPr algn="ctr"/>
            <a:r>
              <a:rPr lang="en-US" sz="4400" dirty="0">
                <a:solidFill>
                  <a:srgbClr val="002060"/>
                </a:solidFill>
                <a:latin typeface="Cambria" panose="02040503050406030204" pitchFamily="18" charset="0"/>
                <a:ea typeface="Cambria" panose="02040503050406030204" pitchFamily="18" charset="0"/>
              </a:rPr>
              <a:t>175 000 + 360 000 + 3 000 000 = 3 535 000 (</a:t>
            </a:r>
            <a:r>
              <a:rPr lang="en-US" sz="4400" dirty="0" err="1">
                <a:solidFill>
                  <a:srgbClr val="002060"/>
                </a:solidFill>
                <a:latin typeface="Cambria" panose="02040503050406030204" pitchFamily="18" charset="0"/>
                <a:ea typeface="Cambria" panose="02040503050406030204" pitchFamily="18" charset="0"/>
              </a:rPr>
              <a:t>đồng</a:t>
            </a:r>
            <a:r>
              <a:rPr lang="en-US" sz="4400" dirty="0">
                <a:solidFill>
                  <a:srgbClr val="002060"/>
                </a:solidFill>
                <a:latin typeface="Cambria" panose="02040503050406030204" pitchFamily="18" charset="0"/>
                <a:ea typeface="Cambria" panose="02040503050406030204" pitchFamily="18" charset="0"/>
              </a:rPr>
              <a:t>)</a:t>
            </a:r>
          </a:p>
          <a:p>
            <a:pPr algn="ctr"/>
            <a:r>
              <a:rPr lang="en-US" sz="4400" dirty="0" err="1">
                <a:solidFill>
                  <a:srgbClr val="002060"/>
                </a:solidFill>
                <a:latin typeface="Cambria" panose="02040503050406030204" pitchFamily="18" charset="0"/>
                <a:ea typeface="Cambria" panose="02040503050406030204" pitchFamily="18" charset="0"/>
              </a:rPr>
              <a:t>Số</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tiền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mà</a:t>
            </a:r>
            <a:r>
              <a:rPr lang="en-US" sz="4400" dirty="0">
                <a:solidFill>
                  <a:srgbClr val="002060"/>
                </a:solidFill>
                <a:latin typeface="Cambria" panose="02040503050406030204" pitchFamily="18" charset="0"/>
                <a:ea typeface="Cambria" panose="02040503050406030204" pitchFamily="18" charset="0"/>
              </a:rPr>
              <a:t> BGH </a:t>
            </a:r>
            <a:r>
              <a:rPr lang="en-US" sz="4400" dirty="0" err="1">
                <a:solidFill>
                  <a:srgbClr val="002060"/>
                </a:solidFill>
                <a:latin typeface="Cambria" panose="02040503050406030204" pitchFamily="18" charset="0"/>
                <a:ea typeface="Cambria" panose="02040503050406030204" pitchFamily="18" charset="0"/>
              </a:rPr>
              <a:t>ủng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hộ</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thêm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a:t>
            </a:r>
          </a:p>
          <a:p>
            <a:pPr algn="ctr"/>
            <a:r>
              <a:rPr lang="en-US" sz="4400" dirty="0">
                <a:solidFill>
                  <a:srgbClr val="002060"/>
                </a:solidFill>
                <a:latin typeface="Cambria" panose="02040503050406030204" pitchFamily="18" charset="0"/>
                <a:ea typeface="Cambria" panose="02040503050406030204" pitchFamily="18" charset="0"/>
              </a:rPr>
              <a:t>3 535 000 x 20% = 707 000 (</a:t>
            </a:r>
            <a:r>
              <a:rPr lang="en-US" sz="4400" dirty="0" err="1">
                <a:solidFill>
                  <a:srgbClr val="002060"/>
                </a:solidFill>
                <a:latin typeface="Cambria" panose="02040503050406030204" pitchFamily="18" charset="0"/>
                <a:ea typeface="Cambria" panose="02040503050406030204" pitchFamily="18" charset="0"/>
              </a:rPr>
              <a:t>đồng</a:t>
            </a:r>
            <a:r>
              <a:rPr lang="en-US" sz="4400" dirty="0">
                <a:solidFill>
                  <a:srgbClr val="002060"/>
                </a:solidFill>
                <a:latin typeface="Cambria" panose="02040503050406030204" pitchFamily="18" charset="0"/>
                <a:ea typeface="Cambria" panose="02040503050406030204" pitchFamily="18" charset="0"/>
              </a:rPr>
              <a:t>)</a:t>
            </a:r>
          </a:p>
          <a:p>
            <a:pPr algn="ctr"/>
            <a:r>
              <a:rPr lang="en-US" sz="4400" dirty="0" err="1">
                <a:solidFill>
                  <a:srgbClr val="002060"/>
                </a:solidFill>
                <a:latin typeface="Cambria" panose="02040503050406030204" pitchFamily="18" charset="0"/>
                <a:ea typeface="Cambria" panose="02040503050406030204" pitchFamily="18" charset="0"/>
              </a:rPr>
              <a:t>Vậy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lớp</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mình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đã</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ủng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hộ</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trẻ</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em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vùng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cao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số</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tiền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a:t>
            </a:r>
          </a:p>
          <a:p>
            <a:pPr algn="ctr"/>
            <a:r>
              <a:rPr lang="en-US" sz="4400" dirty="0">
                <a:solidFill>
                  <a:srgbClr val="002060"/>
                </a:solidFill>
                <a:latin typeface="Cambria" panose="02040503050406030204" pitchFamily="18" charset="0"/>
                <a:ea typeface="Cambria" panose="02040503050406030204" pitchFamily="18" charset="0"/>
              </a:rPr>
              <a:t>3 535 000 + 707 000 = 4 242 000 (</a:t>
            </a:r>
            <a:r>
              <a:rPr lang="en-US" sz="4400" dirty="0" err="1">
                <a:solidFill>
                  <a:srgbClr val="002060"/>
                </a:solidFill>
                <a:latin typeface="Cambria" panose="02040503050406030204" pitchFamily="18" charset="0"/>
                <a:ea typeface="Cambria" panose="02040503050406030204" pitchFamily="18" charset="0"/>
              </a:rPr>
              <a:t>đồng</a:t>
            </a:r>
            <a:r>
              <a:rPr lang="en-US" sz="4400" dirty="0">
                <a:solidFill>
                  <a:srgbClr val="002060"/>
                </a:solidFill>
                <a:latin typeface="Cambria" panose="02040503050406030204" pitchFamily="18" charset="0"/>
                <a:ea typeface="Cambria" panose="02040503050406030204" pitchFamily="18" charset="0"/>
              </a:rPr>
              <a:t>)</a:t>
            </a:r>
          </a:p>
          <a:p>
            <a:pPr algn="r"/>
            <a:r>
              <a:rPr lang="en-US" sz="4400" dirty="0" err="1">
                <a:solidFill>
                  <a:srgbClr val="002060"/>
                </a:solidFill>
                <a:latin typeface="Cambria" panose="02040503050406030204" pitchFamily="18" charset="0"/>
                <a:ea typeface="Cambria" panose="02040503050406030204" pitchFamily="18" charset="0"/>
              </a:rPr>
              <a:t>Đáp</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số</a:t>
            </a:r>
            <a:r>
              <a:rPr lang="en-US" sz="4400" dirty="0">
                <a:solidFill>
                  <a:srgbClr val="002060"/>
                </a:solidFill>
                <a:latin typeface="Cambria" panose="02040503050406030204" pitchFamily="18" charset="0"/>
                <a:ea typeface="Cambria" panose="02040503050406030204" pitchFamily="18" charset="0"/>
              </a:rPr>
              <a:t>: 4 242 000 (</a:t>
            </a:r>
            <a:r>
              <a:rPr lang="en-US" sz="4400" dirty="0" err="1">
                <a:solidFill>
                  <a:srgbClr val="002060"/>
                </a:solidFill>
                <a:latin typeface="Cambria" panose="02040503050406030204" pitchFamily="18" charset="0"/>
                <a:ea typeface="Cambria" panose="02040503050406030204" pitchFamily="18" charset="0"/>
              </a:rPr>
              <a:t>đồng</a:t>
            </a:r>
            <a:r>
              <a:rPr lang="en-US" sz="4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63701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962400" y="571500"/>
            <a:ext cx="10321423" cy="10418967"/>
          </a:xfrm>
          <a:prstGeom prst="rect">
            <a:avLst/>
          </a:prstGeom>
        </p:spPr>
      </p:pic>
      <p:pic>
        <p:nvPicPr>
          <p:cNvPr id="5" name="Picture 4" descr="Logo, company name&#10;&#10;Description automatically generated">
            <a:extLst>
              <a:ext uri="{FF2B5EF4-FFF2-40B4-BE49-F238E27FC236}">
                <a16:creationId xmlns:a16="http://schemas.microsoft.com/office/drawing/2014/main" id="{59F6259B-7DA7-A37A-754E-D60A9DC8A8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2604" y="0"/>
            <a:ext cx="2613744" cy="2705100"/>
          </a:xfrm>
          <a:prstGeom prst="rect">
            <a:avLst/>
          </a:prstGeom>
          <a:solidFill>
            <a:schemeClr val="bg1"/>
          </a:solidFill>
        </p:spPr>
      </p:pic>
    </p:spTree>
    <p:extLst>
      <p:ext uri="{BB962C8B-B14F-4D97-AF65-F5344CB8AC3E}">
        <p14:creationId xmlns:p14="http://schemas.microsoft.com/office/powerpoint/2010/main" val="39824173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p:cNvPicPr>
            <a:picLocks noChangeAspect="1"/>
          </p:cNvPicPr>
          <p:nvPr/>
        </p:nvPicPr>
        <p:blipFill>
          <a:blip r:embed="rId7"/>
          <a:stretch>
            <a:fillRect/>
          </a:stretch>
        </p:blipFill>
        <p:spPr>
          <a:xfrm>
            <a:off x="3429000" y="495300"/>
            <a:ext cx="11248095" cy="10516511"/>
          </a:xfrm>
          <a:prstGeom prst="rect">
            <a:avLst/>
          </a:prstGeom>
        </p:spPr>
      </p:pic>
      <p:pic>
        <p:nvPicPr>
          <p:cNvPr id="4" name="Picture 3" descr="Logo, company name&#10;&#10;Description automatically generated">
            <a:extLst>
              <a:ext uri="{FF2B5EF4-FFF2-40B4-BE49-F238E27FC236}">
                <a16:creationId xmlns:a16="http://schemas.microsoft.com/office/drawing/2014/main" id="{7E90824C-9453-32C1-08D2-B0DD545882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3744" y="-22151"/>
            <a:ext cx="2613744" cy="2705100"/>
          </a:xfrm>
          <a:prstGeom prst="rect">
            <a:avLst/>
          </a:prstGeom>
          <a:solidFill>
            <a:schemeClr val="bg1"/>
          </a:solidFill>
        </p:spPr>
      </p:pic>
    </p:spTree>
    <p:extLst>
      <p:ext uri="{BB962C8B-B14F-4D97-AF65-F5344CB8AC3E}">
        <p14:creationId xmlns:p14="http://schemas.microsoft.com/office/powerpoint/2010/main" val="3231545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C51C2-7A55-461F-8449-055F83EFA3C6}"/>
              </a:ext>
            </a:extLst>
          </p:cNvPr>
          <p:cNvPicPr>
            <a:picLocks noChangeAspect="1"/>
          </p:cNvPicPr>
          <p:nvPr/>
        </p:nvPicPr>
        <p:blipFill>
          <a:blip r:embed="rId4"/>
          <a:stretch>
            <a:fillRect/>
          </a:stretch>
        </p:blipFill>
        <p:spPr>
          <a:xfrm>
            <a:off x="-228600" y="-1"/>
            <a:ext cx="18516600" cy="11364686"/>
          </a:xfrm>
          <a:prstGeom prst="rect">
            <a:avLst/>
          </a:prstGeom>
        </p:spPr>
      </p:pic>
      <p:pic>
        <p:nvPicPr>
          <p:cNvPr id="3" name="Picture 2">
            <a:extLst>
              <a:ext uri="{FF2B5EF4-FFF2-40B4-BE49-F238E27FC236}">
                <a16:creationId xmlns:a16="http://schemas.microsoft.com/office/drawing/2014/main" id="{B955D6FF-C657-873E-9267-0AF1E52B932C}"/>
              </a:ext>
            </a:extLst>
          </p:cNvPr>
          <p:cNvPicPr>
            <a:picLocks noChangeAspect="1"/>
          </p:cNvPicPr>
          <p:nvPr/>
        </p:nvPicPr>
        <p:blipFill>
          <a:blip r:embed="rId5"/>
          <a:stretch>
            <a:fillRect/>
          </a:stretch>
        </p:blipFill>
        <p:spPr>
          <a:xfrm>
            <a:off x="906080" y="1677755"/>
            <a:ext cx="16140560" cy="3913971"/>
          </a:xfrm>
          <a:prstGeom prst="rect">
            <a:avLst/>
          </a:prstGeom>
        </p:spPr>
      </p:pic>
      <p:pic>
        <p:nvPicPr>
          <p:cNvPr id="4" name="Chú Bộ Đội ( Soldier ) - Nhạc Thiếu Nhi 2019 - Nhạc Thiếu Nhi Ý Nghĩa Hay Nhất Cho Bé">
            <a:hlinkClick r:id="" action="ppaction://media"/>
            <a:extLst>
              <a:ext uri="{FF2B5EF4-FFF2-40B4-BE49-F238E27FC236}">
                <a16:creationId xmlns:a16="http://schemas.microsoft.com/office/drawing/2014/main" id="{C288A373-B2BD-C9C1-5D24-907E2536A90B}"/>
              </a:ext>
            </a:extLst>
          </p:cNvPr>
          <p:cNvPicPr>
            <a:picLocks noChangeAspect="1"/>
          </p:cNvPicPr>
          <p:nvPr>
            <a:audioFile r:link="rId1"/>
            <p:extLst>
              <p:ext uri="{DAA4B4D4-6D71-4841-9C94-3DE7FCFB9230}">
                <p14:media xmlns:p14="http://schemas.microsoft.com/office/powerpoint/2010/main" r:embed="rId2">
                  <p14:trim st="11584"/>
                </p14:media>
              </p:ext>
            </p:extLst>
          </p:nvPr>
        </p:nvPicPr>
        <p:blipFill>
          <a:blip r:embed="rId6"/>
          <a:stretch>
            <a:fillRect/>
          </a:stretch>
        </p:blipFill>
        <p:spPr>
          <a:xfrm>
            <a:off x="-957944" y="2291442"/>
            <a:ext cx="609600" cy="609600"/>
          </a:xfrm>
          <a:prstGeom prst="rect">
            <a:avLst/>
          </a:prstGeom>
        </p:spPr>
      </p:pic>
      <p:pic>
        <p:nvPicPr>
          <p:cNvPr id="5" name="Picture 28" descr="Black And White YouTube icon PNG and SVG Vector Free Download">
            <a:extLst>
              <a:ext uri="{FF2B5EF4-FFF2-40B4-BE49-F238E27FC236}">
                <a16:creationId xmlns:a16="http://schemas.microsoft.com/office/drawing/2014/main" id="{BAC55363-15ED-4688-A73D-0201C4EBDB56}"/>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70010" y="604222"/>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752C0C-9C2F-4B44-1D8A-C4C4F248F564}"/>
              </a:ext>
            </a:extLst>
          </p:cNvPr>
          <p:cNvSpPr txBox="1"/>
          <p:nvPr/>
        </p:nvSpPr>
        <p:spPr>
          <a:xfrm>
            <a:off x="2594406" y="606337"/>
            <a:ext cx="3747096" cy="461665"/>
          </a:xfrm>
          <a:prstGeom prst="rect">
            <a:avLst/>
          </a:prstGeom>
          <a:noFill/>
        </p:spPr>
        <p:txBody>
          <a:bodyPr wrap="square" rtlCol="0">
            <a:spAutoFit/>
          </a:bodyPr>
          <a:lstStyle/>
          <a:p>
            <a:pPr defTabSz="1371600"/>
            <a:r>
              <a:rPr lang="en-US" sz="2400" b="1"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b="1"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7" name="Picture 14">
            <a:extLst>
              <a:ext uri="{FF2B5EF4-FFF2-40B4-BE49-F238E27FC236}">
                <a16:creationId xmlns:a16="http://schemas.microsoft.com/office/drawing/2014/main" id="{CB8E57B5-8152-AF0D-E601-987FB91508E7}"/>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3444" y="631461"/>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F3B381-3EFE-6548-1A82-998CAF26BF01}"/>
              </a:ext>
            </a:extLst>
          </p:cNvPr>
          <p:cNvSpPr txBox="1"/>
          <p:nvPr/>
        </p:nvSpPr>
        <p:spPr>
          <a:xfrm>
            <a:off x="6715283" y="622699"/>
            <a:ext cx="3747096" cy="461665"/>
          </a:xfrm>
          <a:prstGeom prst="rect">
            <a:avLst/>
          </a:prstGeom>
          <a:noFill/>
        </p:spPr>
        <p:txBody>
          <a:bodyPr wrap="square" rtlCol="0">
            <a:spAutoFit/>
          </a:bodyPr>
          <a:lstStyle/>
          <a:p>
            <a:pPr defTabSz="1371600"/>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9" name="Picture 24" descr="Gmail - Free social media icons">
            <a:extLst>
              <a:ext uri="{FF2B5EF4-FFF2-40B4-BE49-F238E27FC236}">
                <a16:creationId xmlns:a16="http://schemas.microsoft.com/office/drawing/2014/main" id="{4F647E86-6A2F-53EA-C019-5765BE3874EE}"/>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50825" y="622698"/>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5564FB2-1902-0A81-8974-60707EFC01BB}"/>
              </a:ext>
            </a:extLst>
          </p:cNvPr>
          <p:cNvSpPr txBox="1"/>
          <p:nvPr/>
        </p:nvSpPr>
        <p:spPr>
          <a:xfrm>
            <a:off x="10027468" y="631972"/>
            <a:ext cx="5268515" cy="461665"/>
          </a:xfrm>
          <a:prstGeom prst="rect">
            <a:avLst/>
          </a:prstGeom>
          <a:noFill/>
        </p:spPr>
        <p:txBody>
          <a:bodyPr wrap="square" rtlCol="0">
            <a:spAutoFit/>
          </a:bodyPr>
          <a:lstStyle/>
          <a:p>
            <a:pPr defTabSz="1371600"/>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pic>
        <p:nvPicPr>
          <p:cNvPr id="11" name="Picture 10" descr="Logo, company name&#10;&#10;Description automatically generated">
            <a:extLst>
              <a:ext uri="{FF2B5EF4-FFF2-40B4-BE49-F238E27FC236}">
                <a16:creationId xmlns:a16="http://schemas.microsoft.com/office/drawing/2014/main" id="{835F20C9-0B71-F30C-B907-AD7DB0276B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1355" y="18607"/>
            <a:ext cx="2613744" cy="2705100"/>
          </a:xfrm>
          <a:prstGeom prst="rect">
            <a:avLst/>
          </a:prstGeom>
          <a:solidFill>
            <a:schemeClr val="bg1"/>
          </a:solidFill>
        </p:spPr>
      </p:pic>
    </p:spTree>
    <p:extLst>
      <p:ext uri="{BB962C8B-B14F-4D97-AF65-F5344CB8AC3E}">
        <p14:creationId xmlns:p14="http://schemas.microsoft.com/office/powerpoint/2010/main" val="27396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5"/>
          <a:srcRect b="10894"/>
          <a:stretch/>
        </p:blipFill>
        <p:spPr>
          <a:xfrm>
            <a:off x="0" y="13118"/>
            <a:ext cx="18288000" cy="10388183"/>
          </a:xfrm>
          <a:prstGeom prst="rect">
            <a:avLst/>
          </a:prstGeom>
        </p:spPr>
      </p:pic>
      <p:pic>
        <p:nvPicPr>
          <p:cNvPr id="2" name="Picture 3">
            <a:extLst>
              <a:ext uri="{FF2B5EF4-FFF2-40B4-BE49-F238E27FC236}">
                <a16:creationId xmlns:a16="http://schemas.microsoft.com/office/drawing/2014/main" id="{C739EBA1-C46F-2CBA-C984-B3022257443F}"/>
              </a:ext>
            </a:extLst>
          </p:cNvPr>
          <p:cNvPicPr>
            <a:picLocks noChangeAspect="1"/>
          </p:cNvPicPr>
          <p:nvPr/>
        </p:nvPicPr>
        <p:blipFill rotWithShape="1">
          <a:blip r:embed="rId6"/>
          <a:srcRect l="2" t="12585" r="19031" b="28012"/>
          <a:stretch/>
        </p:blipFill>
        <p:spPr>
          <a:xfrm>
            <a:off x="9546537" y="-190500"/>
            <a:ext cx="9914943" cy="5798820"/>
          </a:xfrm>
          <a:prstGeom prst="rect">
            <a:avLst/>
          </a:prstGeom>
        </p:spPr>
      </p:pic>
      <p:pic>
        <p:nvPicPr>
          <p:cNvPr id="5" name="Picture 4">
            <a:extLst>
              <a:ext uri="{FF2B5EF4-FFF2-40B4-BE49-F238E27FC236}">
                <a16:creationId xmlns:a16="http://schemas.microsoft.com/office/drawing/2014/main" id="{0F896150-06F4-A2C5-F607-ACB4C9BEC4C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735971" y="9255252"/>
            <a:ext cx="2703060" cy="1150134"/>
          </a:xfrm>
          <a:prstGeom prst="rect">
            <a:avLst/>
          </a:prstGeom>
        </p:spPr>
      </p:pic>
      <p:pic>
        <p:nvPicPr>
          <p:cNvPr id="6" name="Picture 5">
            <a:extLst>
              <a:ext uri="{FF2B5EF4-FFF2-40B4-BE49-F238E27FC236}">
                <a16:creationId xmlns:a16="http://schemas.microsoft.com/office/drawing/2014/main" id="{50CA7978-D9DF-9F08-527D-9A4712444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358">
            <a:off x="872483" y="4296930"/>
            <a:ext cx="2320877" cy="2666214"/>
          </a:xfrm>
          <a:prstGeom prst="rect">
            <a:avLst/>
          </a:prstGeom>
        </p:spPr>
      </p:pic>
      <p:pic>
        <p:nvPicPr>
          <p:cNvPr id="7" name="Picture 6">
            <a:extLst>
              <a:ext uri="{FF2B5EF4-FFF2-40B4-BE49-F238E27FC236}">
                <a16:creationId xmlns:a16="http://schemas.microsoft.com/office/drawing/2014/main" id="{72DB06FB-83AF-ED37-17EC-233146B187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11272">
            <a:off x="1495203" y="7172991"/>
            <a:ext cx="1070034" cy="1237227"/>
          </a:xfrm>
          <a:prstGeom prst="rect">
            <a:avLst/>
          </a:prstGeom>
        </p:spPr>
      </p:pic>
      <p:pic>
        <p:nvPicPr>
          <p:cNvPr id="8" name="Picture 7">
            <a:extLst>
              <a:ext uri="{FF2B5EF4-FFF2-40B4-BE49-F238E27FC236}">
                <a16:creationId xmlns:a16="http://schemas.microsoft.com/office/drawing/2014/main" id="{5AD21193-B601-B596-1259-2D3F58467A7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234268" y="955496"/>
            <a:ext cx="1558953" cy="896931"/>
          </a:xfrm>
          <a:prstGeom prst="rect">
            <a:avLst/>
          </a:prstGeom>
        </p:spPr>
      </p:pic>
      <p:pic>
        <p:nvPicPr>
          <p:cNvPr id="9" name="Picture 8">
            <a:extLst>
              <a:ext uri="{FF2B5EF4-FFF2-40B4-BE49-F238E27FC236}">
                <a16:creationId xmlns:a16="http://schemas.microsoft.com/office/drawing/2014/main" id="{B8145778-7302-15EC-404F-15C20709BCAF}"/>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1276389" y="2828384"/>
            <a:ext cx="1513065" cy="1335492"/>
          </a:xfrm>
          <a:prstGeom prst="rect">
            <a:avLst/>
          </a:prstGeom>
        </p:spPr>
      </p:pic>
      <p:pic>
        <p:nvPicPr>
          <p:cNvPr id="11" name="Picture 10">
            <a:extLst>
              <a:ext uri="{FF2B5EF4-FFF2-40B4-BE49-F238E27FC236}">
                <a16:creationId xmlns:a16="http://schemas.microsoft.com/office/drawing/2014/main" id="{2EBAC788-8B22-A70B-A55E-F4DEAC74CBC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934351" y="5079275"/>
            <a:ext cx="2996676" cy="2644988"/>
          </a:xfrm>
          <a:prstGeom prst="rect">
            <a:avLst/>
          </a:prstGeom>
        </p:spPr>
      </p:pic>
      <p:pic>
        <p:nvPicPr>
          <p:cNvPr id="12" name="Picture 11">
            <a:extLst>
              <a:ext uri="{FF2B5EF4-FFF2-40B4-BE49-F238E27FC236}">
                <a16:creationId xmlns:a16="http://schemas.microsoft.com/office/drawing/2014/main" id="{5ACCCB8F-85EA-1ADA-1843-2CD518A5AB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69390" y="3908550"/>
            <a:ext cx="2637575" cy="5864877"/>
          </a:xfrm>
          <a:prstGeom prst="rect">
            <a:avLst/>
          </a:prstGeom>
        </p:spPr>
      </p:pic>
      <p:pic>
        <p:nvPicPr>
          <p:cNvPr id="13" name="Picture 12">
            <a:extLst>
              <a:ext uri="{FF2B5EF4-FFF2-40B4-BE49-F238E27FC236}">
                <a16:creationId xmlns:a16="http://schemas.microsoft.com/office/drawing/2014/main" id="{097A3139-2813-65A8-3520-95F8C95A7BE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611272">
            <a:off x="7131278" y="7102086"/>
            <a:ext cx="823278" cy="951915"/>
          </a:xfrm>
          <a:prstGeom prst="rect">
            <a:avLst/>
          </a:prstGeom>
        </p:spPr>
      </p:pic>
      <p:pic>
        <p:nvPicPr>
          <p:cNvPr id="14" name="Picture 13">
            <a:extLst>
              <a:ext uri="{FF2B5EF4-FFF2-40B4-BE49-F238E27FC236}">
                <a16:creationId xmlns:a16="http://schemas.microsoft.com/office/drawing/2014/main" id="{F3AC908F-3FEB-4ADF-0801-704C69F1AD2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5421050" y="5133712"/>
            <a:ext cx="3257597" cy="3742316"/>
          </a:xfrm>
          <a:prstGeom prst="rect">
            <a:avLst/>
          </a:prstGeom>
        </p:spPr>
      </p:pic>
      <p:pic>
        <p:nvPicPr>
          <p:cNvPr id="15" name="Picture 14">
            <a:extLst>
              <a:ext uri="{FF2B5EF4-FFF2-40B4-BE49-F238E27FC236}">
                <a16:creationId xmlns:a16="http://schemas.microsoft.com/office/drawing/2014/main" id="{E0A4EE35-5F69-ED5D-DAFC-C6E7AF31AE1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77010" y="3340514"/>
            <a:ext cx="2636996" cy="1517177"/>
          </a:xfrm>
          <a:prstGeom prst="rect">
            <a:avLst/>
          </a:prstGeom>
        </p:spPr>
      </p:pic>
      <p:pic>
        <p:nvPicPr>
          <p:cNvPr id="16" name="Picture 15">
            <a:extLst>
              <a:ext uri="{FF2B5EF4-FFF2-40B4-BE49-F238E27FC236}">
                <a16:creationId xmlns:a16="http://schemas.microsoft.com/office/drawing/2014/main" id="{337754D9-A041-495B-820B-1A5D9BF97417}"/>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5248668" y="8578170"/>
            <a:ext cx="3033552" cy="1420617"/>
          </a:xfrm>
          <a:prstGeom prst="rect">
            <a:avLst/>
          </a:prstGeom>
        </p:spPr>
      </p:pic>
      <p:sp>
        <p:nvSpPr>
          <p:cNvPr id="17" name="Rounded Rectangle 1">
            <a:hlinkClick r:id="rId21" action="ppaction://hlinksldjump"/>
            <a:extLst>
              <a:ext uri="{FF2B5EF4-FFF2-40B4-BE49-F238E27FC236}">
                <a16:creationId xmlns:a16="http://schemas.microsoft.com/office/drawing/2014/main" id="{938DF762-BB80-B429-0FCA-61BB347208EB}"/>
              </a:ext>
            </a:extLst>
          </p:cNvPr>
          <p:cNvSpPr/>
          <p:nvPr/>
        </p:nvSpPr>
        <p:spPr>
          <a:xfrm>
            <a:off x="1119968" y="25173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Mũ</a:t>
            </a:r>
            <a:endParaRPr lang="en-US" sz="4200" dirty="0">
              <a:solidFill>
                <a:srgbClr val="006600"/>
              </a:solidFill>
              <a:latin typeface="Calibri" panose="020F0502020204030204"/>
            </a:endParaRPr>
          </a:p>
        </p:txBody>
      </p:sp>
      <p:sp>
        <p:nvSpPr>
          <p:cNvPr id="18" name="Rounded Rectangle 14">
            <a:hlinkClick r:id="rId22" action="ppaction://hlinksldjump"/>
            <a:extLst>
              <a:ext uri="{FF2B5EF4-FFF2-40B4-BE49-F238E27FC236}">
                <a16:creationId xmlns:a16="http://schemas.microsoft.com/office/drawing/2014/main" id="{A1FF9B04-D395-6157-9EF6-A8B1ED294B36}"/>
              </a:ext>
            </a:extLst>
          </p:cNvPr>
          <p:cNvSpPr/>
          <p:nvPr/>
        </p:nvSpPr>
        <p:spPr>
          <a:xfrm>
            <a:off x="1140575" y="1976911"/>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a:solidFill>
                  <a:srgbClr val="006600"/>
                </a:solidFill>
                <a:latin typeface="Calibri" panose="020F0502020204030204"/>
              </a:rPr>
              <a:t>Ba </a:t>
            </a:r>
            <a:r>
              <a:rPr lang="en-US" sz="4200" dirty="0" err="1">
                <a:solidFill>
                  <a:srgbClr val="006600"/>
                </a:solidFill>
                <a:latin typeface="Calibri" panose="020F0502020204030204"/>
              </a:rPr>
              <a:t>lô</a:t>
            </a:r>
            <a:endParaRPr lang="en-US" sz="4200" dirty="0">
              <a:solidFill>
                <a:srgbClr val="006600"/>
              </a:solidFill>
              <a:latin typeface="Calibri" panose="020F0502020204030204"/>
            </a:endParaRPr>
          </a:p>
        </p:txBody>
      </p:sp>
      <p:sp>
        <p:nvSpPr>
          <p:cNvPr id="19" name="Rounded Rectangle 15">
            <a:hlinkClick r:id="rId23" action="ppaction://hlinksldjump"/>
            <a:extLst>
              <a:ext uri="{FF2B5EF4-FFF2-40B4-BE49-F238E27FC236}">
                <a16:creationId xmlns:a16="http://schemas.microsoft.com/office/drawing/2014/main" id="{A3332FCA-A1BA-DCC2-7076-9D8913B5BF1B}"/>
              </a:ext>
            </a:extLst>
          </p:cNvPr>
          <p:cNvSpPr/>
          <p:nvPr/>
        </p:nvSpPr>
        <p:spPr>
          <a:xfrm>
            <a:off x="1158068" y="4295446"/>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Vũ</a:t>
            </a:r>
            <a:r>
              <a:rPr lang="en-US" sz="4200" dirty="0">
                <a:solidFill>
                  <a:srgbClr val="006600"/>
                </a:solidFill>
                <a:latin typeface="Calibri" panose="020F0502020204030204"/>
              </a:rPr>
              <a:t> </a:t>
            </a:r>
            <a:r>
              <a:rPr lang="en-US" sz="4200" dirty="0" err="1">
                <a:solidFill>
                  <a:srgbClr val="006600"/>
                </a:solidFill>
                <a:latin typeface="Calibri" panose="020F0502020204030204"/>
              </a:rPr>
              <a:t>khí</a:t>
            </a:r>
            <a:endParaRPr lang="en-US" sz="4200" dirty="0">
              <a:solidFill>
                <a:srgbClr val="006600"/>
              </a:solidFill>
              <a:latin typeface="Calibri" panose="020F0502020204030204"/>
            </a:endParaRPr>
          </a:p>
        </p:txBody>
      </p:sp>
      <p:sp>
        <p:nvSpPr>
          <p:cNvPr id="20" name="Rounded Rectangle 16">
            <a:hlinkClick r:id="rId24" action="ppaction://hlinksldjump"/>
            <a:extLst>
              <a:ext uri="{FF2B5EF4-FFF2-40B4-BE49-F238E27FC236}">
                <a16:creationId xmlns:a16="http://schemas.microsoft.com/office/drawing/2014/main" id="{7374D9DB-F424-2675-7FEE-F3B2BB2050DB}"/>
              </a:ext>
            </a:extLst>
          </p:cNvPr>
          <p:cNvSpPr/>
          <p:nvPr/>
        </p:nvSpPr>
        <p:spPr>
          <a:xfrm>
            <a:off x="664323" y="6439079"/>
            <a:ext cx="2906832"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Bình</a:t>
            </a:r>
            <a:r>
              <a:rPr lang="en-US" sz="4200" dirty="0">
                <a:solidFill>
                  <a:srgbClr val="006600"/>
                </a:solidFill>
                <a:latin typeface="Calibri" panose="020F0502020204030204"/>
              </a:rPr>
              <a:t> </a:t>
            </a:r>
            <a:r>
              <a:rPr lang="en-US" sz="4200" dirty="0" err="1">
                <a:solidFill>
                  <a:srgbClr val="006600"/>
                </a:solidFill>
                <a:latin typeface="Calibri" panose="020F0502020204030204"/>
              </a:rPr>
              <a:t>nước</a:t>
            </a:r>
            <a:r>
              <a:rPr lang="en-US" sz="4200" dirty="0">
                <a:solidFill>
                  <a:srgbClr val="006600"/>
                </a:solidFill>
                <a:latin typeface="Calibri" panose="020F0502020204030204"/>
              </a:rPr>
              <a:t> </a:t>
            </a:r>
          </a:p>
        </p:txBody>
      </p:sp>
      <p:sp>
        <p:nvSpPr>
          <p:cNvPr id="21" name="Rounded Rectangle 17">
            <a:hlinkClick r:id="rId25" action="ppaction://hlinksldjump"/>
            <a:extLst>
              <a:ext uri="{FF2B5EF4-FFF2-40B4-BE49-F238E27FC236}">
                <a16:creationId xmlns:a16="http://schemas.microsoft.com/office/drawing/2014/main" id="{2DA547A5-6093-5AFC-F710-43006466363B}"/>
              </a:ext>
            </a:extLst>
          </p:cNvPr>
          <p:cNvSpPr/>
          <p:nvPr/>
        </p:nvSpPr>
        <p:spPr>
          <a:xfrm>
            <a:off x="1119968" y="853450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Giày</a:t>
            </a:r>
            <a:r>
              <a:rPr lang="en-US" sz="4200" dirty="0">
                <a:solidFill>
                  <a:srgbClr val="006600"/>
                </a:solidFill>
                <a:latin typeface="Calibri" panose="020F0502020204030204"/>
              </a:rPr>
              <a:t> </a:t>
            </a:r>
          </a:p>
        </p:txBody>
      </p:sp>
      <p:pic>
        <p:nvPicPr>
          <p:cNvPr id="23" name="Dung-ok">
            <a:hlinkClick r:id="" action="ppaction://media"/>
            <a:extLst>
              <a:ext uri="{FF2B5EF4-FFF2-40B4-BE49-F238E27FC236}">
                <a16:creationId xmlns:a16="http://schemas.microsoft.com/office/drawing/2014/main" id="{5AFC51E7-99B0-4193-C90D-8CFF78E964C1}"/>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16992" y="115935"/>
            <a:ext cx="914400" cy="914400"/>
          </a:xfrm>
          <a:prstGeom prst="rect">
            <a:avLst/>
          </a:prstGeom>
        </p:spPr>
      </p:pic>
      <p:pic>
        <p:nvPicPr>
          <p:cNvPr id="24" name="Dung-ok">
            <a:hlinkClick r:id="" action="ppaction://media"/>
            <a:extLst>
              <a:ext uri="{FF2B5EF4-FFF2-40B4-BE49-F238E27FC236}">
                <a16:creationId xmlns:a16="http://schemas.microsoft.com/office/drawing/2014/main" id="{BF7BFDAD-AA23-78F4-CFA1-6E5A00DEACA6}"/>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845592" y="344535"/>
            <a:ext cx="914400" cy="914400"/>
          </a:xfrm>
          <a:prstGeom prst="rect">
            <a:avLst/>
          </a:prstGeom>
        </p:spPr>
      </p:pic>
      <p:pic>
        <p:nvPicPr>
          <p:cNvPr id="25" name="Dung-ok">
            <a:hlinkClick r:id="" action="ppaction://media"/>
            <a:extLst>
              <a:ext uri="{FF2B5EF4-FFF2-40B4-BE49-F238E27FC236}">
                <a16:creationId xmlns:a16="http://schemas.microsoft.com/office/drawing/2014/main" id="{F4D5C1F9-4BB2-C5D4-2055-D4C626DC2A2D}"/>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074192" y="573135"/>
            <a:ext cx="914400" cy="914400"/>
          </a:xfrm>
          <a:prstGeom prst="rect">
            <a:avLst/>
          </a:prstGeom>
        </p:spPr>
      </p:pic>
      <p:pic>
        <p:nvPicPr>
          <p:cNvPr id="26" name="Dung-ok">
            <a:hlinkClick r:id="" action="ppaction://media"/>
            <a:extLst>
              <a:ext uri="{FF2B5EF4-FFF2-40B4-BE49-F238E27FC236}">
                <a16:creationId xmlns:a16="http://schemas.microsoft.com/office/drawing/2014/main" id="{4D572569-5AD1-B18F-7ADD-CFED12850D9C}"/>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302792" y="801735"/>
            <a:ext cx="914400" cy="914400"/>
          </a:xfrm>
          <a:prstGeom prst="rect">
            <a:avLst/>
          </a:prstGeom>
        </p:spPr>
      </p:pic>
      <p:pic>
        <p:nvPicPr>
          <p:cNvPr id="27" name="Dung-ok">
            <a:hlinkClick r:id="" action="ppaction://media"/>
            <a:extLst>
              <a:ext uri="{FF2B5EF4-FFF2-40B4-BE49-F238E27FC236}">
                <a16:creationId xmlns:a16="http://schemas.microsoft.com/office/drawing/2014/main" id="{38A06A20-5ADC-DBBE-72D7-D43152654BB2}"/>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531392" y="1030335"/>
            <a:ext cx="914400" cy="914400"/>
          </a:xfrm>
          <a:prstGeom prst="rect">
            <a:avLst/>
          </a:prstGeom>
        </p:spPr>
      </p:pic>
      <p:pic>
        <p:nvPicPr>
          <p:cNvPr id="28" name="Picture 27" descr="A round pink label with white text and a black background&#10;&#10;Description automatically generated">
            <a:extLst>
              <a:ext uri="{FF2B5EF4-FFF2-40B4-BE49-F238E27FC236}">
                <a16:creationId xmlns:a16="http://schemas.microsoft.com/office/drawing/2014/main" id="{E512495D-C091-910E-884D-E498A374917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pic>
        <p:nvPicPr>
          <p:cNvPr id="30" name="Picture 28" descr="Black And White YouTube icon PNG and SVG Vector Free Download">
            <a:extLst>
              <a:ext uri="{FF2B5EF4-FFF2-40B4-BE49-F238E27FC236}">
                <a16:creationId xmlns:a16="http://schemas.microsoft.com/office/drawing/2014/main" id="{3612D411-8C0D-B33D-1F2F-21945CA00CE8}"/>
              </a:ext>
            </a:extLst>
          </p:cNvPr>
          <p:cNvPicPr>
            <a:picLocks noChangeAspect="1" noChangeArrowheads="1"/>
          </p:cNvPicPr>
          <p:nvPr/>
        </p:nvPicPr>
        <p:blipFill>
          <a:blip r:embed="rId2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9879" y="9751420"/>
            <a:ext cx="465686" cy="4656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a:extLst>
              <a:ext uri="{FF2B5EF4-FFF2-40B4-BE49-F238E27FC236}">
                <a16:creationId xmlns:a16="http://schemas.microsoft.com/office/drawing/2014/main" id="{853C20ED-E300-A067-DBCC-3DAAB8A3C84A}"/>
              </a:ext>
            </a:extLst>
          </p:cNvPr>
          <p:cNvPicPr>
            <a:picLocks noChangeAspect="1" noChangeArrowheads="1"/>
          </p:cNvPicPr>
          <p:nvPr/>
        </p:nvPicPr>
        <p:blipFill>
          <a:blip r:embed="rId2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23314" y="9778659"/>
            <a:ext cx="483843" cy="4838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4" descr="Gmail - Free social media icons">
            <a:extLst>
              <a:ext uri="{FF2B5EF4-FFF2-40B4-BE49-F238E27FC236}">
                <a16:creationId xmlns:a16="http://schemas.microsoft.com/office/drawing/2014/main" id="{093C45FF-2AE9-B1F2-9601-7FBECA31ED60}"/>
              </a:ext>
            </a:extLst>
          </p:cNvPr>
          <p:cNvPicPr>
            <a:picLocks noChangeAspect="1" noChangeArrowheads="1"/>
          </p:cNvPicPr>
          <p:nvPr/>
        </p:nvPicPr>
        <p:blipFill>
          <a:blip r:embed="rId3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20695"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31" action="ppaction://hlinksldjump"/>
            <a:extLst>
              <a:ext uri="{FF2B5EF4-FFF2-40B4-BE49-F238E27FC236}">
                <a16:creationId xmlns:a16="http://schemas.microsoft.com/office/drawing/2014/main" id="{8F09EFED-8BA5-5C26-69D9-274FFFC308A8}"/>
              </a:ext>
            </a:extLst>
          </p:cNvPr>
          <p:cNvSpPr/>
          <p:nvPr/>
        </p:nvSpPr>
        <p:spPr>
          <a:xfrm>
            <a:off x="16078200" y="114300"/>
            <a:ext cx="20574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HỌC TIẾP</a:t>
            </a:r>
          </a:p>
        </p:txBody>
      </p:sp>
      <p:pic>
        <p:nvPicPr>
          <p:cNvPr id="10" name="Picture 9" descr="Logo, company name&#10;&#10;Description automatically generated">
            <a:extLst>
              <a:ext uri="{FF2B5EF4-FFF2-40B4-BE49-F238E27FC236}">
                <a16:creationId xmlns:a16="http://schemas.microsoft.com/office/drawing/2014/main" id="{9A1F824A-2E51-8FA6-3920-F25541963D9B}"/>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011355" y="18607"/>
            <a:ext cx="2613744" cy="2705100"/>
          </a:xfrm>
          <a:prstGeom prst="rect">
            <a:avLst/>
          </a:prstGeom>
          <a:solidFill>
            <a:schemeClr val="bg1"/>
          </a:solidFill>
        </p:spPr>
      </p:pic>
    </p:spTree>
    <p:extLst>
      <p:ext uri="{BB962C8B-B14F-4D97-AF65-F5344CB8AC3E}">
        <p14:creationId xmlns:p14="http://schemas.microsoft.com/office/powerpoint/2010/main" val="184710145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4"/>
                                        </p:tgtEl>
                                      </p:cBhvr>
                                    </p:cmd>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5"/>
                                        </p:tgtEl>
                                      </p:cBhvr>
                                    </p:cmd>
                                  </p:childTnLst>
                                </p:cTn>
                              </p:par>
                              <p:par>
                                <p:cTn id="22" presetID="1" presetClass="exit" presetSubtype="0" fill="hold"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6"/>
                                        </p:tgtEl>
                                      </p:cBhvr>
                                    </p:cmd>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7"/>
                                        </p:tgtEl>
                                      </p:cBhvr>
                                    </p:cmd>
                                  </p:childTnLst>
                                </p:cTn>
                              </p:par>
                              <p:par>
                                <p:cTn id="44" presetID="1" presetClass="exit" presetSubtype="0" fill="hold"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23"/>
                                        </p:tgtEl>
                                      </p:cBhvr>
                                    </p:cmd>
                                  </p:childTnLst>
                                </p:cTn>
                              </p:par>
                              <p:par>
                                <p:cTn id="55" presetID="1" presetClass="exit" presetSubtype="0" fill="hold"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82" fill="hold" display="0">
                  <p:stCondLst>
                    <p:cond delay="indefinite"/>
                  </p:stCondLst>
                  <p:endCondLst>
                    <p:cond evt="onStopAudio" delay="0">
                      <p:tgtEl>
                        <p:sldTgt/>
                      </p:tgtEl>
                    </p:cond>
                  </p:endCondLst>
                </p:cTn>
                <p:tgtEl>
                  <p:spTgt spid="23"/>
                </p:tgtEl>
              </p:cMediaNode>
            </p:audio>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87706"/>
            <a:chOff x="131176" y="177727"/>
            <a:chExt cx="8057783" cy="2187706"/>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938992"/>
            </a:xfrm>
            <a:prstGeom prst="rect">
              <a:avLst/>
            </a:prstGeom>
            <a:noFill/>
          </p:spPr>
          <p:txBody>
            <a:bodyPr wrap="square" rtlCol="0">
              <a:spAutoFit/>
            </a:bodyPr>
            <a:lstStyle/>
            <a:p>
              <a:pPr algn="ctr" defTabSz="914445"/>
              <a:r>
                <a:rPr lang="vi-VN" sz="6000" dirty="0">
                  <a:solidFill>
                    <a:prstClr val="black"/>
                  </a:solidFill>
                  <a:latin typeface="Calibri"/>
                </a:rPr>
                <a:t>Tính tỉ số phần trăm của hai số:</a:t>
              </a:r>
            </a:p>
            <a:p>
              <a:pPr algn="ctr" defTabSz="914445"/>
              <a:r>
                <a:rPr lang="vi-VN" sz="6000" dirty="0">
                  <a:solidFill>
                    <a:prstClr val="black"/>
                  </a:solidFill>
                  <a:latin typeface="Calibri"/>
                </a:rPr>
                <a:t>29 và 40</a:t>
              </a:r>
            </a:p>
          </p:txBody>
        </p:sp>
      </p:grpSp>
      <p:sp>
        <p:nvSpPr>
          <p:cNvPr id="33" name="Speech Bubble: Rectangle with Corners Rounded 32">
            <a:extLst>
              <a:ext uri="{FF2B5EF4-FFF2-40B4-BE49-F238E27FC236}">
                <a16:creationId xmlns:a16="http://schemas.microsoft.com/office/drawing/2014/main" id="{887905B7-EA81-9E1C-1D29-616D582D4C32}"/>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72,5%</a:t>
            </a:r>
            <a:endParaRPr lang="vi-VN" sz="16600" dirty="0">
              <a:solidFill>
                <a:srgbClr val="FF0000"/>
              </a:solidFill>
              <a:latin typeface="Arial" panose="020B0604020202020204" pitchFamily="34" charset="0"/>
            </a:endParaRPr>
          </a:p>
        </p:txBody>
      </p:sp>
      <p:pic>
        <p:nvPicPr>
          <p:cNvPr id="34" name="Picture 33">
            <a:extLst>
              <a:ext uri="{FF2B5EF4-FFF2-40B4-BE49-F238E27FC236}">
                <a16:creationId xmlns:a16="http://schemas.microsoft.com/office/drawing/2014/main" id="{8980D602-D8BF-CA74-6B69-B5C5478EB9C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35" name="Arrow: Left 34">
            <a:hlinkClick r:id="rId7" action="ppaction://hlinksldjump"/>
            <a:extLst>
              <a:ext uri="{FF2B5EF4-FFF2-40B4-BE49-F238E27FC236}">
                <a16:creationId xmlns:a16="http://schemas.microsoft.com/office/drawing/2014/main" id="{CE728B54-392F-A8B4-1016-67FB54775B2D}"/>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36" name="Picture 28" descr="Black And White YouTube icon PNG and SVG Vector Free Download">
            <a:extLst>
              <a:ext uri="{FF2B5EF4-FFF2-40B4-BE49-F238E27FC236}">
                <a16:creationId xmlns:a16="http://schemas.microsoft.com/office/drawing/2014/main" id="{E3BAA8C5-180F-348D-76FA-2ADCAA9AE3CF}"/>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a:extLst>
              <a:ext uri="{FF2B5EF4-FFF2-40B4-BE49-F238E27FC236}">
                <a16:creationId xmlns:a16="http://schemas.microsoft.com/office/drawing/2014/main" id="{8ED43307-7EC1-C405-2794-490D487D8C3E}"/>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Gmail - Free social media icons">
            <a:extLst>
              <a:ext uri="{FF2B5EF4-FFF2-40B4-BE49-F238E27FC236}">
                <a16:creationId xmlns:a16="http://schemas.microsoft.com/office/drawing/2014/main" id="{830C267B-FC28-83CE-1A17-5701C1E55C0A}"/>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200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1104" y="336478"/>
              <a:ext cx="7374717" cy="1938992"/>
            </a:xfrm>
            <a:prstGeom prst="rect">
              <a:avLst/>
            </a:prstGeom>
            <a:noFill/>
          </p:spPr>
          <p:txBody>
            <a:bodyPr wrap="square" rtlCol="0">
              <a:spAutoFit/>
            </a:bodyPr>
            <a:lstStyle/>
            <a:p>
              <a:pPr algn="ctr" defTabSz="914445"/>
              <a:r>
                <a:rPr lang="en-US" sz="6000" dirty="0" err="1">
                  <a:solidFill>
                    <a:prstClr val="black"/>
                  </a:solidFill>
                  <a:latin typeface="Calibri"/>
                </a:rPr>
                <a:t>Tính</a:t>
              </a:r>
              <a:r>
                <a:rPr lang="en-US" sz="6000" dirty="0">
                  <a:solidFill>
                    <a:prstClr val="black"/>
                  </a:solidFill>
                  <a:latin typeface="Calibri"/>
                </a:rPr>
                <a:t> </a:t>
              </a:r>
              <a:r>
                <a:rPr lang="en-US" sz="6000" dirty="0" err="1">
                  <a:solidFill>
                    <a:prstClr val="black"/>
                  </a:solidFill>
                  <a:latin typeface="Calibri"/>
                </a:rPr>
                <a:t>giá</a:t>
              </a:r>
              <a:r>
                <a:rPr lang="en-US" sz="6000" dirty="0">
                  <a:solidFill>
                    <a:prstClr val="black"/>
                  </a:solidFill>
                  <a:latin typeface="Calibri"/>
                </a:rPr>
                <a:t> </a:t>
              </a:r>
              <a:r>
                <a:rPr lang="en-US" sz="6000" dirty="0" err="1">
                  <a:solidFill>
                    <a:prstClr val="black"/>
                  </a:solidFill>
                  <a:latin typeface="Calibri"/>
                </a:rPr>
                <a:t>trị</a:t>
              </a:r>
              <a:r>
                <a:rPr lang="en-US" sz="6000" dirty="0">
                  <a:solidFill>
                    <a:prstClr val="black"/>
                  </a:solidFill>
                  <a:latin typeface="Calibri"/>
                </a:rPr>
                <a:t> </a:t>
              </a:r>
              <a:r>
                <a:rPr lang="en-US" sz="6000" dirty="0" err="1">
                  <a:solidFill>
                    <a:prstClr val="black"/>
                  </a:solidFill>
                  <a:latin typeface="Calibri"/>
                </a:rPr>
                <a:t>biểu</a:t>
              </a:r>
              <a:r>
                <a:rPr lang="en-US" sz="6000" dirty="0">
                  <a:solidFill>
                    <a:prstClr val="black"/>
                  </a:solidFill>
                  <a:latin typeface="Calibri"/>
                </a:rPr>
                <a:t> </a:t>
              </a:r>
              <a:r>
                <a:rPr lang="en-US" sz="6000" dirty="0" err="1">
                  <a:solidFill>
                    <a:prstClr val="black"/>
                  </a:solidFill>
                  <a:latin typeface="Calibri"/>
                </a:rPr>
                <a:t>thức</a:t>
              </a:r>
              <a:r>
                <a:rPr lang="en-US" sz="6000" dirty="0">
                  <a:solidFill>
                    <a:prstClr val="black"/>
                  </a:solidFill>
                  <a:latin typeface="Calibri"/>
                </a:rPr>
                <a:t>: </a:t>
              </a:r>
            </a:p>
            <a:p>
              <a:pPr algn="ctr" defTabSz="914445"/>
              <a:r>
                <a:rPr lang="en-US" sz="6000" dirty="0">
                  <a:solidFill>
                    <a:prstClr val="black"/>
                  </a:solidFill>
                  <a:latin typeface="Calibri"/>
                </a:rPr>
                <a:t>18,36 : 1,2 x 5 = ?</a:t>
              </a:r>
            </a:p>
          </p:txBody>
        </p:sp>
      </p:grpSp>
      <p:sp>
        <p:nvSpPr>
          <p:cNvPr id="2" name="Speech Bubble: Rectangle with Corners Rounded 1">
            <a:extLst>
              <a:ext uri="{FF2B5EF4-FFF2-40B4-BE49-F238E27FC236}">
                <a16:creationId xmlns:a16="http://schemas.microsoft.com/office/drawing/2014/main" id="{253FDA06-A29D-A5E5-EBC3-33068576676A}"/>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latin typeface="Calibri"/>
              </a:rPr>
              <a:t>76,5</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82D1B903-C5C3-B496-469F-22008C59DA9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2D536633-008F-E2DF-B09B-12975A10D1A5}"/>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C62245A9-E635-9E69-B3F4-49825A32106E}"/>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D77C5190-9CDA-6E80-9C78-EE5128A57B0B}"/>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Gmail - Free social media icons">
            <a:extLst>
              <a:ext uri="{FF2B5EF4-FFF2-40B4-BE49-F238E27FC236}">
                <a16:creationId xmlns:a16="http://schemas.microsoft.com/office/drawing/2014/main" id="{EA8184E7-364C-429B-0FA0-571AC387E681}"/>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705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2"/>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3">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err="1">
                  <a:solidFill>
                    <a:prstClr val="black"/>
                  </a:solidFill>
                  <a:latin typeface="Calibri"/>
                </a:rPr>
                <a:t>Tính</a:t>
              </a:r>
              <a:r>
                <a:rPr lang="en-US" sz="7200" dirty="0">
                  <a:solidFill>
                    <a:prstClr val="black"/>
                  </a:solidFill>
                  <a:latin typeface="Calibri"/>
                </a:rPr>
                <a:t> 30 % </a:t>
              </a:r>
              <a:r>
                <a:rPr lang="en-US" sz="7200" dirty="0" err="1">
                  <a:solidFill>
                    <a:prstClr val="black"/>
                  </a:solidFill>
                  <a:latin typeface="Calibri"/>
                </a:rPr>
                <a:t>của</a:t>
              </a:r>
              <a:r>
                <a:rPr lang="en-US" sz="7200" dirty="0">
                  <a:solidFill>
                    <a:prstClr val="black"/>
                  </a:solidFill>
                  <a:latin typeface="Calibri"/>
                </a:rPr>
                <a:t> 110</a:t>
              </a:r>
              <a:endParaRPr lang="vi-VN" sz="7200" dirty="0">
                <a:solidFill>
                  <a:prstClr val="black"/>
                </a:solidFill>
                <a:latin typeface="Arial" panose="020B0604020202020204" pitchFamily="34" charset="0"/>
              </a:endParaRPr>
            </a:p>
          </p:txBody>
        </p:sp>
      </p:grpSp>
      <p:sp>
        <p:nvSpPr>
          <p:cNvPr id="2" name="Speech Bubble: Rectangle with Corners Rounded 1">
            <a:extLst>
              <a:ext uri="{FF2B5EF4-FFF2-40B4-BE49-F238E27FC236}">
                <a16:creationId xmlns:a16="http://schemas.microsoft.com/office/drawing/2014/main" id="{8E554347-EDF5-80F9-B49B-9CADA83E0B9C}"/>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33</a:t>
            </a:r>
            <a:endParaRPr lang="vi-VN" sz="166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EE5247B4-A97F-3BFD-871D-42AB9C027C3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6" action="ppaction://hlinksldjump"/>
            <a:extLst>
              <a:ext uri="{FF2B5EF4-FFF2-40B4-BE49-F238E27FC236}">
                <a16:creationId xmlns:a16="http://schemas.microsoft.com/office/drawing/2014/main" id="{5C272B71-D9A1-CEC7-C080-89ADDF3E02D2}"/>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163D52D3-7A90-FADA-D0C9-CB5DEE8E8955}"/>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CF628D96-4952-2826-3F69-89B0B5D47DDD}"/>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Gmail - Free social media icons">
            <a:extLst>
              <a:ext uri="{FF2B5EF4-FFF2-40B4-BE49-F238E27FC236}">
                <a16:creationId xmlns:a16="http://schemas.microsoft.com/office/drawing/2014/main" id="{15DE1E1F-B58A-8C40-9909-98129F95212B}"/>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31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50"/>
            <a:ext cx="16535400" cy="3130550"/>
            <a:chOff x="131176" y="177727"/>
            <a:chExt cx="8057783" cy="3130549"/>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3130549"/>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2585322"/>
            </a:xfrm>
            <a:prstGeom prst="rect">
              <a:avLst/>
            </a:prstGeom>
            <a:noFill/>
          </p:spPr>
          <p:txBody>
            <a:bodyPr wrap="square" rtlCol="0">
              <a:spAutoFit/>
            </a:bodyPr>
            <a:lstStyle/>
            <a:p>
              <a:pPr algn="ctr" defTabSz="914445"/>
              <a:r>
                <a:rPr lang="en-US" sz="8100" dirty="0" err="1">
                  <a:solidFill>
                    <a:prstClr val="black"/>
                  </a:solidFill>
                  <a:latin typeface="Calibri"/>
                </a:rPr>
                <a:t>Tính</a:t>
              </a:r>
              <a:r>
                <a:rPr lang="en-US" sz="8100" dirty="0">
                  <a:solidFill>
                    <a:prstClr val="black"/>
                  </a:solidFill>
                  <a:latin typeface="Calibri"/>
                </a:rPr>
                <a:t> </a:t>
              </a:r>
              <a:r>
                <a:rPr lang="en-US" sz="8100" dirty="0" err="1">
                  <a:solidFill>
                    <a:prstClr val="black"/>
                  </a:solidFill>
                  <a:latin typeface="Calibri"/>
                </a:rPr>
                <a:t>giá</a:t>
              </a:r>
              <a:r>
                <a:rPr lang="en-US" sz="8100" dirty="0">
                  <a:solidFill>
                    <a:prstClr val="black"/>
                  </a:solidFill>
                  <a:latin typeface="Calibri"/>
                </a:rPr>
                <a:t> </a:t>
              </a:r>
              <a:r>
                <a:rPr lang="en-US" sz="8100" dirty="0" err="1">
                  <a:solidFill>
                    <a:prstClr val="black"/>
                  </a:solidFill>
                  <a:latin typeface="Calibri"/>
                </a:rPr>
                <a:t>trị</a:t>
              </a:r>
              <a:r>
                <a:rPr lang="en-US" sz="8100" dirty="0">
                  <a:solidFill>
                    <a:prstClr val="black"/>
                  </a:solidFill>
                  <a:latin typeface="Calibri"/>
                </a:rPr>
                <a:t> </a:t>
              </a:r>
              <a:r>
                <a:rPr lang="en-US" sz="8100" dirty="0" err="1">
                  <a:solidFill>
                    <a:prstClr val="black"/>
                  </a:solidFill>
                  <a:latin typeface="Calibri"/>
                </a:rPr>
                <a:t>biểu</a:t>
              </a:r>
              <a:r>
                <a:rPr lang="en-US" sz="8100" dirty="0">
                  <a:solidFill>
                    <a:prstClr val="black"/>
                  </a:solidFill>
                  <a:latin typeface="Calibri"/>
                </a:rPr>
                <a:t> </a:t>
              </a:r>
              <a:r>
                <a:rPr lang="en-US" sz="8100" dirty="0" err="1">
                  <a:solidFill>
                    <a:prstClr val="black"/>
                  </a:solidFill>
                  <a:latin typeface="Calibri"/>
                </a:rPr>
                <a:t>thức</a:t>
              </a:r>
              <a:r>
                <a:rPr lang="en-US" sz="8100" dirty="0">
                  <a:solidFill>
                    <a:prstClr val="black"/>
                  </a:solidFill>
                  <a:latin typeface="Calibri"/>
                </a:rPr>
                <a:t>:</a:t>
              </a:r>
            </a:p>
            <a:p>
              <a:pPr algn="ctr" defTabSz="914445"/>
              <a:r>
                <a:rPr lang="en-US" sz="8100" dirty="0">
                  <a:solidFill>
                    <a:prstClr val="black"/>
                  </a:solidFill>
                  <a:latin typeface="Calibri"/>
                </a:rPr>
                <a:t>     6 312 : 12 – 148 = ? </a:t>
              </a:r>
            </a:p>
          </p:txBody>
        </p:sp>
      </p:grpSp>
      <p:sp>
        <p:nvSpPr>
          <p:cNvPr id="2" name="Speech Bubble: Rectangle with Corners Rounded 1">
            <a:extLst>
              <a:ext uri="{FF2B5EF4-FFF2-40B4-BE49-F238E27FC236}">
                <a16:creationId xmlns:a16="http://schemas.microsoft.com/office/drawing/2014/main" id="{85221EC2-1497-4081-2ED7-7661BD415684}"/>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rPr>
              <a:t>378</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FB8E0F32-9054-686F-D9BA-6C55053193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DA2C003C-32C9-2C8E-ACA2-A7AA60A885DB}"/>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16BD0CE3-A3FD-3FE8-9D0B-14C63F57087C}"/>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4D15779C-BA7B-1401-4242-0BC986C71AF5}"/>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Gmail - Free social media icons">
            <a:extLst>
              <a:ext uri="{FF2B5EF4-FFF2-40B4-BE49-F238E27FC236}">
                <a16:creationId xmlns:a16="http://schemas.microsoft.com/office/drawing/2014/main" id="{2E08FF61-5F94-8861-B21E-CD5A6B895624}"/>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225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a:solidFill>
                    <a:prstClr val="black"/>
                  </a:solidFill>
                  <a:latin typeface="Calibri"/>
                </a:rPr>
                <a:t>25% </a:t>
              </a:r>
              <a:r>
                <a:rPr lang="en-US" sz="7200" dirty="0" err="1">
                  <a:solidFill>
                    <a:prstClr val="black"/>
                  </a:solidFill>
                  <a:latin typeface="Calibri"/>
                </a:rPr>
                <a:t>của</a:t>
              </a:r>
              <a:r>
                <a:rPr lang="en-US" sz="7200" dirty="0">
                  <a:solidFill>
                    <a:prstClr val="black"/>
                  </a:solidFill>
                  <a:latin typeface="Calibri"/>
                </a:rPr>
                <a:t> 165 </a:t>
              </a:r>
              <a:r>
                <a:rPr lang="en-US" sz="7200" dirty="0" err="1">
                  <a:solidFill>
                    <a:prstClr val="black"/>
                  </a:solidFill>
                  <a:latin typeface="Calibri"/>
                </a:rPr>
                <a:t>là</a:t>
              </a:r>
              <a:r>
                <a:rPr lang="en-US" sz="7200" dirty="0">
                  <a:solidFill>
                    <a:prstClr val="black"/>
                  </a:solidFill>
                  <a:latin typeface="Calibri"/>
                </a:rPr>
                <a:t>:</a:t>
              </a:r>
            </a:p>
          </p:txBody>
        </p:sp>
      </p:grpSp>
      <p:sp>
        <p:nvSpPr>
          <p:cNvPr id="2" name="Speech Bubble: Rectangle with Corners Rounded 1">
            <a:extLst>
              <a:ext uri="{FF2B5EF4-FFF2-40B4-BE49-F238E27FC236}">
                <a16:creationId xmlns:a16="http://schemas.microsoft.com/office/drawing/2014/main" id="{43309E2A-5B2E-3207-875D-764E5A259B2D}"/>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41,25</a:t>
            </a:r>
          </a:p>
        </p:txBody>
      </p:sp>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3CE651CB-8521-6DF4-AE0E-AE3A145E51BF}"/>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03209036-8281-0644-9A5D-6ADC295D1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pic>
        <p:nvPicPr>
          <p:cNvPr id="7" name="Picture 28" descr="Black And White YouTube icon PNG and SVG Vector Free Download">
            <a:extLst>
              <a:ext uri="{FF2B5EF4-FFF2-40B4-BE49-F238E27FC236}">
                <a16:creationId xmlns:a16="http://schemas.microsoft.com/office/drawing/2014/main" id="{F2B139EE-8F93-4B0E-05B4-EDC1620A684D}"/>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E713334F-1E54-5F00-5176-146C34B1690D}"/>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Gmail - Free social media icons">
            <a:extLst>
              <a:ext uri="{FF2B5EF4-FFF2-40B4-BE49-F238E27FC236}">
                <a16:creationId xmlns:a16="http://schemas.microsoft.com/office/drawing/2014/main" id="{8A40BAD1-8E39-0298-8590-D9719EA60B1E}"/>
              </a:ext>
            </a:extLst>
          </p:cNvPr>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 company name&#10;&#10;Description automatically generated">
            <a:extLst>
              <a:ext uri="{FF2B5EF4-FFF2-40B4-BE49-F238E27FC236}">
                <a16:creationId xmlns:a16="http://schemas.microsoft.com/office/drawing/2014/main" id="{892423BE-6C2C-C22D-CCF4-4C80D7C342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11355" y="18607"/>
            <a:ext cx="2613744" cy="2705100"/>
          </a:xfrm>
          <a:prstGeom prst="rect">
            <a:avLst/>
          </a:prstGeom>
          <a:solidFill>
            <a:schemeClr val="bg1"/>
          </a:solidFill>
        </p:spPr>
      </p:pic>
    </p:spTree>
    <p:extLst>
      <p:ext uri="{BB962C8B-B14F-4D97-AF65-F5344CB8AC3E}">
        <p14:creationId xmlns:p14="http://schemas.microsoft.com/office/powerpoint/2010/main" val="1614391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489</Words>
  <Application>Microsoft Office PowerPoint</Application>
  <PresentationFormat>Custom</PresentationFormat>
  <Paragraphs>68</Paragraphs>
  <Slides>16</Slides>
  <Notes>10</Notes>
  <HiddenSlides>0</HiddenSlides>
  <MMClips>6</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16</vt:i4>
      </vt:variant>
    </vt:vector>
  </HeadingPairs>
  <TitlesOfParts>
    <vt:vector size="25" baseType="lpstr">
      <vt:lpstr>Arial</vt:lpstr>
      <vt:lpstr>Calibri</vt:lpstr>
      <vt:lpstr>Cambria</vt:lpstr>
      <vt:lpstr>Cascadia Mono SemiBold</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luyen tap 128</dc:title>
  <dc:creator>thao</dc:creator>
  <cp:lastModifiedBy>Lại Thị Sen</cp:lastModifiedBy>
  <cp:revision>57</cp:revision>
  <dcterms:created xsi:type="dcterms:W3CDTF">2006-08-16T00:00:00Z</dcterms:created>
  <dcterms:modified xsi:type="dcterms:W3CDTF">2026-01-02T10:48:33Z</dcterms:modified>
  <dc:identifier>DAGVUW82m_Q</dc:identifier>
</cp:coreProperties>
</file>