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8"/>
  </p:notesMasterIdLst>
  <p:sldIdLst>
    <p:sldId id="257" r:id="rId4"/>
    <p:sldId id="259" r:id="rId5"/>
    <p:sldId id="300" r:id="rId6"/>
    <p:sldId id="301" r:id="rId7"/>
    <p:sldId id="302" r:id="rId8"/>
    <p:sldId id="303" r:id="rId9"/>
    <p:sldId id="309" r:id="rId10"/>
    <p:sldId id="288" r:id="rId11"/>
    <p:sldId id="260" r:id="rId12"/>
    <p:sldId id="289" r:id="rId13"/>
    <p:sldId id="290" r:id="rId14"/>
    <p:sldId id="299" r:id="rId15"/>
    <p:sldId id="291" r:id="rId16"/>
    <p:sldId id="307"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55" d="100"/>
          <a:sy n="55" d="100"/>
        </p:scale>
        <p:origin x="102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2026/1/2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210666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2026/1/2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pic>
        <p:nvPicPr>
          <p:cNvPr id="2" name="Picture 1" descr="Logo, company name&#10;&#10;Description automatically generated">
            <a:extLst>
              <a:ext uri="{FF2B5EF4-FFF2-40B4-BE49-F238E27FC236}">
                <a16:creationId xmlns:a16="http://schemas.microsoft.com/office/drawing/2014/main" id="{BAB30D6E-9945-F82E-0850-01A173269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pic>
        <p:nvPicPr>
          <p:cNvPr id="3" name="Picture 2" descr="Logo, company name&#10;&#10;Description automatically generated">
            <a:extLst>
              <a:ext uri="{FF2B5EF4-FFF2-40B4-BE49-F238E27FC236}">
                <a16:creationId xmlns:a16="http://schemas.microsoft.com/office/drawing/2014/main" id="{490D4BF1-0A06-8ABA-0E19-25D302BD33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7126" y="715853"/>
            <a:ext cx="1398017" cy="1446881"/>
          </a:xfrm>
          <a:prstGeom prst="rect">
            <a:avLst/>
          </a:prstGeom>
          <a:solidFill>
            <a:schemeClr val="bg1"/>
          </a:solidFill>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002060"/>
                </a:solidFill>
                <a:effectLst/>
                <a:latin typeface="Cambria" panose="02040503050406030204" pitchFamily="18" charset="0"/>
                <a:ea typeface="Cambria" panose="02040503050406030204" pitchFamily="18" charset="0"/>
              </a:rPr>
              <a:t>Cách</a:t>
            </a:r>
            <a:r>
              <a:rPr lang="en-US" sz="2400" b="1" dirty="0">
                <a:solidFill>
                  <a:srgbClr val="00206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đỏ</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40) : 100 = 120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vàng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25) : 100 = 75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mặc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áo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xanh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300 - 120 - 75 = 105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002060"/>
                </a:solidFill>
                <a:effectLst/>
                <a:latin typeface="Cambria" panose="02040503050406030204" pitchFamily="18" charset="0"/>
                <a:ea typeface="Cambria" panose="02040503050406030204" pitchFamily="18" charset="0"/>
              </a:rPr>
              <a:t>Đáp</a:t>
            </a:r>
            <a:r>
              <a:rPr lang="en-US" sz="2400" b="1" i="1" dirty="0">
                <a:solidFill>
                  <a:srgbClr val="002060"/>
                </a:solidFill>
                <a:effectLst/>
                <a:latin typeface="Cambria" panose="02040503050406030204" pitchFamily="18" charset="0"/>
                <a:ea typeface="Cambria" panose="02040503050406030204" pitchFamily="18" charset="0"/>
              </a:rPr>
              <a:t> </a:t>
            </a:r>
            <a:r>
              <a:rPr lang="en-US" sz="2400" b="1" i="1" dirty="0" err="1">
                <a:solidFill>
                  <a:srgbClr val="002060"/>
                </a:solidFill>
                <a:effectLst/>
                <a:latin typeface="Cambria" panose="02040503050406030204" pitchFamily="18" charset="0"/>
                <a:ea typeface="Cambria" panose="02040503050406030204" pitchFamily="18" charset="0"/>
              </a:rPr>
              <a:t>số</a:t>
            </a:r>
            <a:r>
              <a:rPr lang="en-US" sz="2400" b="1" i="1" dirty="0">
                <a:solidFill>
                  <a:srgbClr val="002060"/>
                </a:solidFill>
                <a:effectLst/>
                <a:latin typeface="Cambria" panose="02040503050406030204" pitchFamily="18" charset="0"/>
                <a:ea typeface="Cambria" panose="02040503050406030204" pitchFamily="18" charset="0"/>
              </a:rPr>
              <a:t>:</a:t>
            </a:r>
            <a:r>
              <a:rPr lang="en-US" sz="2400" b="1" dirty="0">
                <a:solidFill>
                  <a:srgbClr val="002060"/>
                </a:solidFill>
                <a:effectLst/>
                <a:latin typeface="Cambria" panose="02040503050406030204" pitchFamily="18" charset="0"/>
                <a:ea typeface="Cambria" panose="02040503050406030204" pitchFamily="18" charset="0"/>
              </a:rPr>
              <a:t> 105 </a:t>
            </a:r>
            <a:r>
              <a:rPr lang="en-US" sz="2400" b="1" dirty="0" err="1">
                <a:solidFill>
                  <a:srgbClr val="002060"/>
                </a:solidFill>
                <a:effectLst/>
                <a:latin typeface="Cambria" panose="02040503050406030204" pitchFamily="18" charset="0"/>
                <a:ea typeface="Cambria" panose="02040503050406030204" pitchFamily="18" charset="0"/>
              </a:rPr>
              <a:t>người</a:t>
            </a:r>
            <a:r>
              <a:rPr lang="en-US" sz="2400" b="1" dirty="0">
                <a:solidFill>
                  <a:srgbClr val="002060"/>
                </a:solidFill>
                <a:effectLst/>
                <a:latin typeface="Cambria" panose="02040503050406030204" pitchFamily="18" charset="0"/>
                <a:ea typeface="Cambria" panose="02040503050406030204" pitchFamily="18" charset="0"/>
              </a:rPr>
              <a:t>.</a:t>
            </a:r>
          </a:p>
          <a:p>
            <a:endParaRPr lang="en-US"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Cách 2:</a:t>
            </a:r>
          </a:p>
          <a:p>
            <a:pPr algn="ctr"/>
            <a:r>
              <a:rPr lang="vi-VN" sz="2400" b="1" dirty="0">
                <a:solidFill>
                  <a:srgbClr val="00206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002060"/>
                </a:solidFill>
                <a:latin typeface="Cambria" panose="02040503050406030204" pitchFamily="18" charset="0"/>
                <a:ea typeface="Cambria" panose="02040503050406030204" pitchFamily="18" charset="0"/>
              </a:rPr>
              <a:t>100 – ( 40 + 25 ) = 35 (%)</a:t>
            </a:r>
          </a:p>
          <a:p>
            <a:pPr algn="ctr"/>
            <a:r>
              <a:rPr lang="vi-VN" sz="2400" b="1" dirty="0">
                <a:solidFill>
                  <a:srgbClr val="002060"/>
                </a:solidFill>
                <a:latin typeface="Cambria" panose="02040503050406030204" pitchFamily="18" charset="0"/>
                <a:ea typeface="Cambria" panose="02040503050406030204" pitchFamily="18" charset="0"/>
              </a:rPr>
              <a:t>Số người mặc áo xanh là:</a:t>
            </a:r>
          </a:p>
          <a:p>
            <a:pPr algn="ctr"/>
            <a:r>
              <a:rPr lang="vi-VN" sz="2400" b="1" dirty="0">
                <a:solidFill>
                  <a:srgbClr val="002060"/>
                </a:solidFill>
                <a:latin typeface="Cambria" panose="02040503050406030204" pitchFamily="18" charset="0"/>
                <a:ea typeface="Cambria" panose="02040503050406030204" pitchFamily="18" charset="0"/>
              </a:rPr>
              <a:t>(300 x 35) : 100 = 105 ( người)</a:t>
            </a:r>
          </a:p>
          <a:p>
            <a:pPr algn="ctr"/>
            <a:r>
              <a:rPr lang="vi-VN" sz="2400" b="1" dirty="0">
                <a:solidFill>
                  <a:srgbClr val="002060"/>
                </a:solidFill>
                <a:latin typeface="Cambria" panose="02040503050406030204" pitchFamily="18" charset="0"/>
                <a:ea typeface="Cambria" panose="02040503050406030204" pitchFamily="18" charset="0"/>
              </a:rPr>
              <a:t>Đáp số: 105 người.</a:t>
            </a:r>
          </a:p>
        </p:txBody>
      </p:sp>
      <p:pic>
        <p:nvPicPr>
          <p:cNvPr id="2" name="Picture 1" descr="Logo, company name&#10;&#10;Description automatically generated">
            <a:extLst>
              <a:ext uri="{FF2B5EF4-FFF2-40B4-BE49-F238E27FC236}">
                <a16:creationId xmlns:a16="http://schemas.microsoft.com/office/drawing/2014/main" id="{7CA274E2-D940-BD9E-16E2-E4434B8BC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002060"/>
                </a:solidFill>
                <a:effectLst/>
                <a:latin typeface="Cambria" panose="02040503050406030204" pitchFamily="18" charset="0"/>
                <a:ea typeface="Cambria" panose="02040503050406030204" pitchFamily="18" charset="0"/>
              </a:rPr>
              <a:t>Bài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giải</a:t>
            </a:r>
            <a:endParaRPr lang="en-US" sz="2800" b="1"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a) Sau </a:t>
            </a:r>
            <a:r>
              <a:rPr lang="en-US" sz="2800" b="1" dirty="0" err="1">
                <a:solidFill>
                  <a:srgbClr val="002060"/>
                </a:solidFill>
                <a:effectLst/>
                <a:latin typeface="Cambria" panose="02040503050406030204" pitchFamily="18" charset="0"/>
                <a:ea typeface="Cambria" panose="02040503050406030204" pitchFamily="18" charset="0"/>
              </a:rPr>
              <a:t>một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năm</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lãi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là</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(35 000 000 x 7,4) : 100 = 2 590 000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b) </a:t>
            </a:r>
            <a:r>
              <a:rPr lang="en-US" sz="2800" b="1" dirty="0" err="1">
                <a:solidFill>
                  <a:srgbClr val="002060"/>
                </a:solidFill>
                <a:effectLst/>
                <a:latin typeface="Cambria" panose="02040503050406030204" pitchFamily="18" charset="0"/>
                <a:ea typeface="Cambria" panose="02040503050406030204" pitchFamily="18" charset="0"/>
              </a:rPr>
              <a:t>Tổng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gửi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tiền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lãi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là</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002060"/>
                </a:solidFill>
                <a:effectLst/>
                <a:latin typeface="Cambria" panose="02040503050406030204" pitchFamily="18" charset="0"/>
                <a:ea typeface="Cambria" panose="02040503050406030204" pitchFamily="18" charset="0"/>
              </a:rPr>
              <a:t>35 000 000 + 2 590 000 = 37 590 000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002060"/>
                </a:solidFill>
                <a:effectLst/>
                <a:latin typeface="Cambria" panose="02040503050406030204" pitchFamily="18" charset="0"/>
                <a:ea typeface="Cambria" panose="02040503050406030204" pitchFamily="18" charset="0"/>
              </a:rPr>
              <a:t>Đáp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số</a:t>
            </a:r>
            <a:r>
              <a:rPr lang="en-US" sz="2800" b="1" dirty="0">
                <a:solidFill>
                  <a:srgbClr val="002060"/>
                </a:solidFill>
                <a:effectLst/>
                <a:latin typeface="Cambria" panose="02040503050406030204" pitchFamily="18" charset="0"/>
                <a:ea typeface="Cambria" panose="02040503050406030204" pitchFamily="18" charset="0"/>
              </a:rPr>
              <a:t>: a) 2 590 000 </a:t>
            </a:r>
            <a:r>
              <a:rPr lang="en-US" sz="2800" b="1" dirty="0" err="1">
                <a:solidFill>
                  <a:srgbClr val="002060"/>
                </a:solidFill>
                <a:effectLst/>
                <a:latin typeface="Cambria" panose="02040503050406030204" pitchFamily="18" charset="0"/>
                <a:ea typeface="Cambria" panose="02040503050406030204" pitchFamily="18" charset="0"/>
              </a:rPr>
              <a:t>đồng</a:t>
            </a:r>
            <a:r>
              <a:rPr lang="en-US" sz="2800" b="1" dirty="0">
                <a:solidFill>
                  <a:srgbClr val="002060"/>
                </a:solidFill>
                <a:effectLst/>
                <a:latin typeface="Cambria" panose="02040503050406030204" pitchFamily="18" charset="0"/>
                <a:ea typeface="Cambria" panose="02040503050406030204" pitchFamily="18" charset="0"/>
              </a:rPr>
              <a:t>; </a:t>
            </a:r>
          </a:p>
          <a:p>
            <a:pPr algn="ctr"/>
            <a:r>
              <a:rPr lang="en-US" sz="2800" b="1" dirty="0">
                <a:solidFill>
                  <a:srgbClr val="002060"/>
                </a:solidFill>
                <a:effectLst/>
                <a:latin typeface="Cambria" panose="02040503050406030204" pitchFamily="18" charset="0"/>
                <a:ea typeface="Cambria" panose="02040503050406030204" pitchFamily="18" charset="0"/>
              </a:rPr>
              <a:t>               b) 37 590 000 </a:t>
            </a:r>
            <a:r>
              <a:rPr lang="en-US" sz="2800" b="1" dirty="0" err="1">
                <a:solidFill>
                  <a:srgbClr val="002060"/>
                </a:solidFill>
                <a:effectLst/>
                <a:latin typeface="Cambria" panose="02040503050406030204" pitchFamily="18" charset="0"/>
                <a:ea typeface="Cambria" panose="02040503050406030204" pitchFamily="18" charset="0"/>
              </a:rPr>
              <a:t>đồng</a:t>
            </a:r>
            <a:endParaRPr lang="en-US" sz="2800" b="1" dirty="0">
              <a:solidFill>
                <a:srgbClr val="002060"/>
              </a:solidFill>
              <a:latin typeface="Cambria" panose="02040503050406030204" pitchFamily="18" charset="0"/>
              <a:ea typeface="Cambria" panose="02040503050406030204" pitchFamily="18" charset="0"/>
            </a:endParaRPr>
          </a:p>
        </p:txBody>
      </p:sp>
      <p:pic>
        <p:nvPicPr>
          <p:cNvPr id="3" name="Picture 2" descr="Logo, company name&#10;&#10;Description automatically generated">
            <a:extLst>
              <a:ext uri="{FF2B5EF4-FFF2-40B4-BE49-F238E27FC236}">
                <a16:creationId xmlns:a16="http://schemas.microsoft.com/office/drawing/2014/main" id="{6674289B-C7C9-33C1-5C98-86BC673753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pic>
        <p:nvPicPr>
          <p:cNvPr id="4" name="Picture 3" descr="Logo, company name&#10;&#10;Description automatically generated">
            <a:extLst>
              <a:ext uri="{FF2B5EF4-FFF2-40B4-BE49-F238E27FC236}">
                <a16:creationId xmlns:a16="http://schemas.microsoft.com/office/drawing/2014/main" id="{964C97AF-FCF2-3B76-2D77-E77597B5B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002060"/>
                    </a:solidFill>
                    <a:effectLst/>
                    <a:latin typeface="Cambria" panose="02040503050406030204" pitchFamily="18" charset="0"/>
                    <a:ea typeface="Cambria" panose="02040503050406030204" pitchFamily="18" charset="0"/>
                  </a:rPr>
                  <a:t>Bài </a:t>
                </a:r>
                <a:r>
                  <a:rPr lang="en-US" sz="2800" b="1" i="1" dirty="0" err="1">
                    <a:solidFill>
                      <a:srgbClr val="002060"/>
                    </a:solidFill>
                    <a:effectLst/>
                    <a:latin typeface="Cambria" panose="02040503050406030204" pitchFamily="18" charset="0"/>
                    <a:ea typeface="Cambria" panose="02040503050406030204" pitchFamily="18" charset="0"/>
                  </a:rPr>
                  <a:t>giải</a:t>
                </a:r>
                <a:br>
                  <a:rPr lang="en-US" sz="2800" i="1" dirty="0">
                    <a:solidFill>
                      <a:srgbClr val="002060"/>
                    </a:solidFill>
                    <a:effectLst/>
                    <a:latin typeface="Cambria" panose="02040503050406030204" pitchFamily="18" charset="0"/>
                    <a:ea typeface="Cambria" panose="02040503050406030204" pitchFamily="18" charset="0"/>
                  </a:rPr>
                </a:br>
                <a:r>
                  <a:rPr lang="en-US" sz="2800" dirty="0">
                    <a:solidFill>
                      <a:srgbClr val="00206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 </m:t>
                    </m:r>
                    <m:f>
                      <m:fPr>
                        <m:ctrlPr>
                          <a:rPr lang="en-US" sz="2800" i="1">
                            <a:solidFill>
                              <a:srgbClr val="002060"/>
                            </a:solidFill>
                            <a:effectLst/>
                            <a:latin typeface="Cambria Math" panose="02040503050406030204" pitchFamily="18" charset="0"/>
                            <a:ea typeface="Times New Roman" panose="02020603050405020304" pitchFamily="18" charset="0"/>
                          </a:rPr>
                        </m:ctrlPr>
                      </m:fPr>
                      <m:num>
                        <m:r>
                          <m:rPr>
                            <m:nor/>
                          </m:rPr>
                          <a:rPr lang="en-US" sz="2800">
                            <a:solidFill>
                              <a:srgbClr val="002060"/>
                            </a:solidFill>
                            <a:effectLst/>
                            <a:latin typeface="Cambria" panose="02040503050406030204" pitchFamily="18" charset="0"/>
                            <a:ea typeface="Cambria" panose="02040503050406030204" pitchFamily="18" charset="0"/>
                          </a:rPr>
                          <m:t>70</m:t>
                        </m:r>
                      </m:num>
                      <m:den>
                        <m:r>
                          <m:rPr>
                            <m:nor/>
                          </m:rPr>
                          <a:rPr lang="en-US" sz="2800">
                            <a:solidFill>
                              <a:srgbClr val="002060"/>
                            </a:solidFill>
                            <a:effectLst/>
                            <a:latin typeface="Cambria" panose="02040503050406030204" pitchFamily="18" charset="0"/>
                            <a:ea typeface="Cambria" panose="02040503050406030204" pitchFamily="18" charset="0"/>
                          </a:rPr>
                          <m:t>100</m:t>
                        </m:r>
                      </m:den>
                    </m:f>
                  </m:oMath>
                </a14:m>
                <a:r>
                  <a:rPr lang="en-US" sz="2800" dirty="0">
                    <a:solidFill>
                      <a:srgbClr val="002060"/>
                    </a:solidFill>
                    <a:effectLst/>
                    <a:latin typeface="Cambria" panose="02040503050406030204" pitchFamily="18" charset="0"/>
                    <a:ea typeface="Cambria" panose="02040503050406030204" pitchFamily="18" charset="0"/>
                  </a:rPr>
                  <a:t> = </a:t>
                </a:r>
                <a:r>
                  <a:rPr lang="en-US" sz="2800" i="1" dirty="0">
                    <a:solidFill>
                      <a:srgbClr val="00206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 </m:t>
                    </m:r>
                    <m:f>
                      <m:fPr>
                        <m:ctrlPr>
                          <a:rPr lang="en-US" sz="2800" i="1">
                            <a:solidFill>
                              <a:srgbClr val="002060"/>
                            </a:solidFill>
                            <a:effectLst/>
                            <a:latin typeface="Cambria Math" panose="02040503050406030204" pitchFamily="18" charset="0"/>
                            <a:ea typeface="Times New Roman" panose="02020603050405020304" pitchFamily="18" charset="0"/>
                          </a:rPr>
                        </m:ctrlPr>
                      </m:fPr>
                      <m:num>
                        <m:r>
                          <a:rPr lang="en-US" sz="2800" i="1">
                            <a:solidFill>
                              <a:srgbClr val="002060"/>
                            </a:solidFill>
                            <a:effectLst/>
                            <a:latin typeface="Cambria Math" panose="02040503050406030204" pitchFamily="18" charset="0"/>
                            <a:ea typeface="Times New Roman" panose="02020603050405020304" pitchFamily="18" charset="0"/>
                          </a:rPr>
                          <m:t>7</m:t>
                        </m:r>
                      </m:num>
                      <m:den>
                        <m:r>
                          <m:rPr>
                            <m:nor/>
                          </m:rPr>
                          <a:rPr lang="en-US" sz="2800">
                            <a:solidFill>
                              <a:srgbClr val="002060"/>
                            </a:solidFill>
                            <a:effectLst/>
                            <a:latin typeface="Cambria" panose="02040503050406030204" pitchFamily="18" charset="0"/>
                            <a:ea typeface="Cambria" panose="02040503050406030204" pitchFamily="18" charset="0"/>
                          </a:rPr>
                          <m:t>10</m:t>
                        </m:r>
                      </m:den>
                    </m:f>
                  </m:oMath>
                </a14:m>
                <a:endParaRPr lang="en-US" sz="28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002060"/>
                    </a:solidFill>
                    <a:effectLst/>
                    <a:latin typeface="Cambria" panose="02040503050406030204" pitchFamily="18" charset="0"/>
                    <a:ea typeface="Cambria" panose="02040503050406030204" pitchFamily="18" charset="0"/>
                  </a:rPr>
                  <a:t>Coi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chưa</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10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đã</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7 </a:t>
                </a:r>
                <a:r>
                  <a:rPr lang="en-US" sz="2800" dirty="0" err="1">
                    <a:solidFill>
                      <a:srgbClr val="002060"/>
                    </a:solidFill>
                    <a:effectLst/>
                    <a:latin typeface="Cambria" panose="02040503050406030204" pitchFamily="18" charset="0"/>
                    <a:ea typeface="Cambria" panose="02040503050406030204" pitchFamily="18" charset="0"/>
                  </a:rPr>
                  <a:t>phần</a:t>
                </a:r>
                <a:r>
                  <a:rPr lang="en-US" sz="2800" dirty="0">
                    <a:solidFill>
                      <a:srgbClr val="002060"/>
                    </a:solidFill>
                    <a:effectLst/>
                    <a:latin typeface="Cambria" panose="02040503050406030204" pitchFamily="18" charset="0"/>
                    <a:ea typeface="Cambria" panose="02040503050406030204" pitchFamily="18" charset="0"/>
                  </a:rPr>
                  <a:t>. Ta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002060"/>
                    </a:solidFill>
                    <a:effectLst/>
                    <a:latin typeface="Cambria" panose="02040503050406030204" pitchFamily="18" charset="0"/>
                    <a:ea typeface="Cambria" panose="02040503050406030204" pitchFamily="18" charset="0"/>
                  </a:rPr>
                  <a:t>Số</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đã</a:t>
                </a:r>
                <a:r>
                  <a:rPr lang="en-US" sz="2800" dirty="0">
                    <a:solidFill>
                      <a:srgbClr val="002060"/>
                    </a:solidFill>
                    <a:effectLst/>
                    <a:latin typeface="Cambria" panose="02040503050406030204" pitchFamily="18" charset="0"/>
                    <a:ea typeface="Cambria" panose="02040503050406030204" pitchFamily="18" charset="0"/>
                  </a:rPr>
                  <a:t> may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002060"/>
                    </a:solidFill>
                    <a:effectLst/>
                    <a:latin typeface="Cambria" panose="02040503050406030204" pitchFamily="18" charset="0"/>
                    <a:ea typeface="Cambria" panose="02040503050406030204" pitchFamily="18" charset="0"/>
                  </a:rPr>
                  <a:t>850 : (7 + 10) x 7 = 350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002060"/>
                    </a:solidFill>
                    <a:effectLst/>
                    <a:latin typeface="Cambria" panose="02040503050406030204" pitchFamily="18" charset="0"/>
                    <a:ea typeface="Cambria" panose="02040503050406030204" pitchFamily="18" charset="0"/>
                  </a:rPr>
                  <a:t>Đáp</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số</a:t>
                </a:r>
                <a:r>
                  <a:rPr lang="en-US" sz="2800" i="1" dirty="0">
                    <a:solidFill>
                      <a:srgbClr val="002060"/>
                    </a:solidFill>
                    <a:effectLst/>
                    <a:latin typeface="Cambria" panose="02040503050406030204" pitchFamily="18" charset="0"/>
                    <a:ea typeface="Cambria" panose="02040503050406030204" pitchFamily="18" charset="0"/>
                  </a:rPr>
                  <a:t>:</a:t>
                </a:r>
                <a:r>
                  <a:rPr lang="en-US" sz="2800" dirty="0">
                    <a:solidFill>
                      <a:srgbClr val="002060"/>
                    </a:solidFill>
                    <a:effectLst/>
                    <a:latin typeface="Cambria" panose="02040503050406030204" pitchFamily="18" charset="0"/>
                    <a:ea typeface="Cambria" panose="02040503050406030204" pitchFamily="18" charset="0"/>
                  </a:rPr>
                  <a:t> 350 </a:t>
                </a:r>
                <a:r>
                  <a:rPr lang="en-US" sz="2800" dirty="0" err="1">
                    <a:solidFill>
                      <a:srgbClr val="002060"/>
                    </a:solidFill>
                    <a:effectLst/>
                    <a:latin typeface="Cambria" panose="02040503050406030204" pitchFamily="18" charset="0"/>
                    <a:ea typeface="Cambria" panose="02040503050406030204" pitchFamily="18" charset="0"/>
                  </a:rPr>
                  <a:t>bộ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quần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áo</a:t>
                </a:r>
                <a:r>
                  <a:rPr lang="en-US" sz="2800" dirty="0">
                    <a:solidFill>
                      <a:srgbClr val="00206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pic>
        <p:nvPicPr>
          <p:cNvPr id="3" name="Picture 2" descr="Logo, company name&#10;&#10;Description automatically generated">
            <a:extLst>
              <a:ext uri="{FF2B5EF4-FFF2-40B4-BE49-F238E27FC236}">
                <a16:creationId xmlns:a16="http://schemas.microsoft.com/office/drawing/2014/main" id="{7B6780E4-8FAA-EFE5-A261-02C614A5E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pic>
        <p:nvPicPr>
          <p:cNvPr id="3" name="Picture 2" descr="Logo, company name&#10;&#10;Description automatically generated">
            <a:extLst>
              <a:ext uri="{FF2B5EF4-FFF2-40B4-BE49-F238E27FC236}">
                <a16:creationId xmlns:a16="http://schemas.microsoft.com/office/drawing/2014/main" id="{CBF79755-F889-B460-B17D-D7BCCAA09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8"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2" y="1805650"/>
            <a:ext cx="12097543" cy="2659338"/>
          </a:xfrm>
          <a:prstGeom prst="rect">
            <a:avLst/>
          </a:prstGeom>
        </p:spPr>
      </p:pic>
      <p:pic>
        <p:nvPicPr>
          <p:cNvPr id="2" name="Picture 1" descr="Logo, company name&#10;&#10;Description automatically generated">
            <a:extLst>
              <a:ext uri="{FF2B5EF4-FFF2-40B4-BE49-F238E27FC236}">
                <a16:creationId xmlns:a16="http://schemas.microsoft.com/office/drawing/2014/main" id="{D09D033B-2FD3-6AAF-AF8B-51D1039E2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7089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pic>
        <p:nvPicPr>
          <p:cNvPr id="2" name="Picture 1" descr="Logo, company name&#10;&#10;Description automatically generated">
            <a:extLst>
              <a:ext uri="{FF2B5EF4-FFF2-40B4-BE49-F238E27FC236}">
                <a16:creationId xmlns:a16="http://schemas.microsoft.com/office/drawing/2014/main" id="{104607AC-94EA-CA4A-8C97-508D24049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Lst>
              <a:ahLst/>
              <a:cxnLst>
                <a:cxn ang="0">
                  <a:pos x="csX0" y="csY0"/>
                </a:cxn>
                <a:cxn ang="0">
                  <a:pos x="csX1" y="csY1"/>
                </a:cxn>
                <a:cxn ang="0">
                  <a:pos x="csX2" y="csY2"/>
                </a:cxn>
                <a:cxn ang="0">
                  <a:pos x="csX3" y="csY3"/>
                </a:cxn>
                <a:cxn ang="0">
                  <a:pos x="csX4" y="cs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pic>
        <p:nvPicPr>
          <p:cNvPr id="27" name="Picture 26" descr="Logo, company name&#10;&#10;Description automatically generated">
            <a:extLst>
              <a:ext uri="{FF2B5EF4-FFF2-40B4-BE49-F238E27FC236}">
                <a16:creationId xmlns:a16="http://schemas.microsoft.com/office/drawing/2014/main" id="{D72DD6CC-C2F2-71EC-BE7E-50D16EA11F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Lst>
              <a:ahLst/>
              <a:cxnLst>
                <a:cxn ang="0">
                  <a:pos x="csX0" y="csY0"/>
                </a:cxn>
                <a:cxn ang="0">
                  <a:pos x="csX1" y="csY1"/>
                </a:cxn>
                <a:cxn ang="0">
                  <a:pos x="csX2" y="csY2"/>
                </a:cxn>
                <a:cxn ang="0">
                  <a:pos x="csX3" y="csY3"/>
                </a:cxn>
                <a:cxn ang="0">
                  <a:pos x="csX4" y="cs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330935" y="433131"/>
              <a:ext cx="13622080" cy="1567745"/>
            </a:xfrm>
            <a:prstGeom prst="rect">
              <a:avLst/>
            </a:prstGeom>
            <a:noFill/>
          </p:spPr>
          <p:txBody>
            <a:bodyPr wrap="square">
              <a:spAutoFit/>
            </a:bodyPr>
            <a:lstStyle/>
            <a:p>
              <a:pPr marL="0" marR="0" algn="ctr">
                <a:spcBef>
                  <a:spcPts val="0"/>
                </a:spcBef>
                <a:spcAft>
                  <a:spcPts val="0"/>
                </a:spcAft>
              </a:pPr>
              <a:r>
                <a:rPr lang="nl-NL" sz="3600" dirty="0">
                  <a:effectLst/>
                  <a:latin typeface="Cambria" panose="02040503050406030204" pitchFamily="18" charset="0"/>
                  <a:ea typeface="Cambria" panose="02040503050406030204" pitchFamily="18" charset="0"/>
                </a:rPr>
                <a:t>Một chiếc áo giảm giá 15%, giá mới của chiếc áo là bao nhiêu nếu giá gốc là 100 000 đồng?</a:t>
              </a:r>
              <a:endParaRPr lang="en-US" sz="3600" dirty="0">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65D55EE-192C-6525-5C7C-AC985BF4DEAB}"/>
              </a:ext>
            </a:extLst>
          </p:cNvPr>
          <p:cNvGrpSpPr/>
          <p:nvPr/>
        </p:nvGrpSpPr>
        <p:grpSpPr>
          <a:xfrm>
            <a:off x="7005893" y="3020586"/>
            <a:ext cx="4537107" cy="1129886"/>
            <a:chOff x="6700677" y="2864057"/>
            <a:chExt cx="4537107" cy="1129886"/>
          </a:xfrm>
          <a:solidFill>
            <a:schemeClr val="bg1"/>
          </a:solidFill>
        </p:grpSpPr>
        <p:sp>
          <p:nvSpPr>
            <p:cNvPr id="7" name="Rectangle: Rounded Corners 6">
              <a:extLst>
                <a:ext uri="{FF2B5EF4-FFF2-40B4-BE49-F238E27FC236}">
                  <a16:creationId xmlns:a16="http://schemas.microsoft.com/office/drawing/2014/main" id="{756EE51B-4010-215E-500C-083B3A4F4570}"/>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AD49266-3ABA-19F8-FDDA-71266E044638}"/>
                </a:ext>
              </a:extLst>
            </p:cNvPr>
            <p:cNvSpPr txBox="1"/>
            <p:nvPr/>
          </p:nvSpPr>
          <p:spPr>
            <a:xfrm>
              <a:off x="7059541" y="3132981"/>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F660C549-4105-C151-2757-A73EFF33C1E2}"/>
              </a:ext>
            </a:extLst>
          </p:cNvPr>
          <p:cNvGrpSpPr/>
          <p:nvPr/>
        </p:nvGrpSpPr>
        <p:grpSpPr>
          <a:xfrm>
            <a:off x="1186079" y="3075067"/>
            <a:ext cx="4537107" cy="1129886"/>
            <a:chOff x="981375" y="2864057"/>
            <a:chExt cx="4537107" cy="1129886"/>
          </a:xfrm>
        </p:grpSpPr>
        <p:sp>
          <p:nvSpPr>
            <p:cNvPr id="10" name="Rectangle: Rounded Corners 9">
              <a:extLst>
                <a:ext uri="{FF2B5EF4-FFF2-40B4-BE49-F238E27FC236}">
                  <a16:creationId xmlns:a16="http://schemas.microsoft.com/office/drawing/2014/main" id="{099825C5-C539-4836-49D8-9476E62196E1}"/>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B883968-E3BB-8F00-D9DC-6CCA3D904DBF}"/>
                </a:ext>
              </a:extLst>
            </p:cNvPr>
            <p:cNvSpPr txBox="1"/>
            <p:nvPr/>
          </p:nvSpPr>
          <p:spPr>
            <a:xfrm>
              <a:off x="1420288" y="3050862"/>
              <a:ext cx="3750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65 000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7DFFA85C-7585-DB89-CE16-B17CB8A48C7D}"/>
              </a:ext>
            </a:extLst>
          </p:cNvPr>
          <p:cNvGrpSpPr/>
          <p:nvPr/>
        </p:nvGrpSpPr>
        <p:grpSpPr>
          <a:xfrm>
            <a:off x="1077528" y="4901904"/>
            <a:ext cx="4630996" cy="1129886"/>
            <a:chOff x="887486" y="4872764"/>
            <a:chExt cx="4630996" cy="1129886"/>
          </a:xfrm>
        </p:grpSpPr>
        <p:sp>
          <p:nvSpPr>
            <p:cNvPr id="13" name="Rectangle: Rounded Corners 12">
              <a:extLst>
                <a:ext uri="{FF2B5EF4-FFF2-40B4-BE49-F238E27FC236}">
                  <a16:creationId xmlns:a16="http://schemas.microsoft.com/office/drawing/2014/main" id="{56C4DC3A-1C80-1410-14E5-019708231BFA}"/>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B683739-4A93-F112-7A88-64B0168E0BE2}"/>
                </a:ext>
              </a:extLst>
            </p:cNvPr>
            <p:cNvSpPr txBox="1"/>
            <p:nvPr/>
          </p:nvSpPr>
          <p:spPr>
            <a:xfrm>
              <a:off x="887486" y="502964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75 000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A4D50CF6-3446-5F1D-4868-DABC4A9FCD61}"/>
              </a:ext>
            </a:extLst>
          </p:cNvPr>
          <p:cNvGrpSpPr/>
          <p:nvPr/>
        </p:nvGrpSpPr>
        <p:grpSpPr>
          <a:xfrm>
            <a:off x="6818533" y="4816367"/>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F5C06FEE-AF29-7FE3-4829-CD12B509A6C8}"/>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8B7A41E-CFF4-C790-A6D3-BD7942C5604F}"/>
                </a:ext>
              </a:extLst>
            </p:cNvPr>
            <p:cNvSpPr txBox="1"/>
            <p:nvPr/>
          </p:nvSpPr>
          <p:spPr>
            <a:xfrm>
              <a:off x="7667750" y="4915912"/>
              <a:ext cx="3460024"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80 000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CB509C59-13FA-3FC5-370E-2972D097F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066325" y="3208535"/>
            <a:ext cx="953350" cy="857536"/>
          </a:xfrm>
          <a:prstGeom prst="rect">
            <a:avLst/>
          </a:prstGeom>
        </p:spPr>
      </p:pic>
      <p:pic>
        <p:nvPicPr>
          <p:cNvPr id="19" name="Picture 18">
            <a:extLst>
              <a:ext uri="{FF2B5EF4-FFF2-40B4-BE49-F238E27FC236}">
                <a16:creationId xmlns:a16="http://schemas.microsoft.com/office/drawing/2014/main" id="{C3F4DC1E-4303-4694-BBCC-4176506A26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62974" y="3128265"/>
            <a:ext cx="891076" cy="896464"/>
          </a:xfrm>
          <a:prstGeom prst="rect">
            <a:avLst/>
          </a:prstGeom>
        </p:spPr>
      </p:pic>
      <p:pic>
        <p:nvPicPr>
          <p:cNvPr id="20" name="Picture 19">
            <a:extLst>
              <a:ext uri="{FF2B5EF4-FFF2-40B4-BE49-F238E27FC236}">
                <a16:creationId xmlns:a16="http://schemas.microsoft.com/office/drawing/2014/main" id="{4D5142A8-4370-397B-68A3-6EF53A69BF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4996833" y="5018615"/>
            <a:ext cx="891076" cy="896464"/>
          </a:xfrm>
          <a:prstGeom prst="rect">
            <a:avLst/>
          </a:prstGeom>
        </p:spPr>
      </p:pic>
      <p:pic>
        <p:nvPicPr>
          <p:cNvPr id="21" name="Picture 20">
            <a:extLst>
              <a:ext uri="{FF2B5EF4-FFF2-40B4-BE49-F238E27FC236}">
                <a16:creationId xmlns:a16="http://schemas.microsoft.com/office/drawing/2014/main" id="{6AB44F60-14BB-AFA2-CA67-9A06E01EC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826930" y="4933078"/>
            <a:ext cx="891076" cy="896464"/>
          </a:xfrm>
          <a:prstGeom prst="rect">
            <a:avLst/>
          </a:prstGeom>
        </p:spPr>
      </p:pic>
      <p:pic>
        <p:nvPicPr>
          <p:cNvPr id="22" name="Picture 21">
            <a:extLst>
              <a:ext uri="{FF2B5EF4-FFF2-40B4-BE49-F238E27FC236}">
                <a16:creationId xmlns:a16="http://schemas.microsoft.com/office/drawing/2014/main" id="{8F8DB426-7FBC-1828-5D7B-204AF5279C98}"/>
              </a:ext>
            </a:extLst>
          </p:cNvPr>
          <p:cNvPicPr>
            <a:picLocks noChangeAspect="1"/>
          </p:cNvPicPr>
          <p:nvPr/>
        </p:nvPicPr>
        <p:blipFill>
          <a:blip r:embed="rId7"/>
          <a:stretch>
            <a:fillRect/>
          </a:stretch>
        </p:blipFill>
        <p:spPr>
          <a:xfrm>
            <a:off x="190136" y="2869797"/>
            <a:ext cx="1475271" cy="1492036"/>
          </a:xfrm>
          <a:prstGeom prst="rect">
            <a:avLst/>
          </a:prstGeom>
        </p:spPr>
      </p:pic>
      <p:pic>
        <p:nvPicPr>
          <p:cNvPr id="23" name="Picture 22">
            <a:extLst>
              <a:ext uri="{FF2B5EF4-FFF2-40B4-BE49-F238E27FC236}">
                <a16:creationId xmlns:a16="http://schemas.microsoft.com/office/drawing/2014/main" id="{D9AC697A-2C53-1DBF-32E0-ADB7692216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341835" y="2916556"/>
            <a:ext cx="1385564" cy="1400861"/>
          </a:xfrm>
          <a:prstGeom prst="rect">
            <a:avLst/>
          </a:prstGeom>
        </p:spPr>
      </p:pic>
      <p:pic>
        <p:nvPicPr>
          <p:cNvPr id="24" name="Picture 23">
            <a:extLst>
              <a:ext uri="{FF2B5EF4-FFF2-40B4-BE49-F238E27FC236}">
                <a16:creationId xmlns:a16="http://schemas.microsoft.com/office/drawing/2014/main" id="{0DC4E767-7A8C-D1DD-75BF-62C8C016765C}"/>
              </a:ext>
            </a:extLst>
          </p:cNvPr>
          <p:cNvPicPr>
            <a:picLocks noChangeAspect="1"/>
          </p:cNvPicPr>
          <p:nvPr/>
        </p:nvPicPr>
        <p:blipFill rotWithShape="1">
          <a:blip r:embed="rId9"/>
          <a:srcRect r="50703"/>
          <a:stretch/>
        </p:blipFill>
        <p:spPr>
          <a:xfrm>
            <a:off x="129722" y="4681454"/>
            <a:ext cx="1487889" cy="1570786"/>
          </a:xfrm>
          <a:prstGeom prst="rect">
            <a:avLst/>
          </a:prstGeom>
        </p:spPr>
      </p:pic>
      <p:pic>
        <p:nvPicPr>
          <p:cNvPr id="25" name="Picture 24">
            <a:extLst>
              <a:ext uri="{FF2B5EF4-FFF2-40B4-BE49-F238E27FC236}">
                <a16:creationId xmlns:a16="http://schemas.microsoft.com/office/drawing/2014/main" id="{DD248577-7A20-A7F7-925E-888CDFC0B54F}"/>
              </a:ext>
            </a:extLst>
          </p:cNvPr>
          <p:cNvPicPr>
            <a:picLocks noChangeAspect="1"/>
          </p:cNvPicPr>
          <p:nvPr/>
        </p:nvPicPr>
        <p:blipFill>
          <a:blip r:embed="rId10"/>
          <a:stretch>
            <a:fillRect/>
          </a:stretch>
        </p:blipFill>
        <p:spPr>
          <a:xfrm>
            <a:off x="6290376" y="4614463"/>
            <a:ext cx="1365186" cy="1570786"/>
          </a:xfrm>
          <a:prstGeom prst="rect">
            <a:avLst/>
          </a:prstGeom>
        </p:spPr>
      </p:pic>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11">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pic>
        <p:nvPicPr>
          <p:cNvPr id="27" name="Picture 26" descr="Logo, company name&#10;&#10;Description automatically generated">
            <a:extLst>
              <a:ext uri="{FF2B5EF4-FFF2-40B4-BE49-F238E27FC236}">
                <a16:creationId xmlns:a16="http://schemas.microsoft.com/office/drawing/2014/main" id="{51B3EC15-8E0F-727E-A196-1B60A9F09F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99870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1"/>
            <a:ext cx="8882712" cy="1831954"/>
            <a:chOff x="226633" y="-47311"/>
            <a:chExt cx="31555625"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31555625" cy="2392709"/>
            </a:xfrm>
            <a:custGeom>
              <a:avLst/>
              <a:gdLst>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 name="csX0" fmla="*/ 0 w 31555625"/>
                <a:gd name="csY0" fmla="*/ 0 h 2392709"/>
                <a:gd name="csX1" fmla="*/ 31555625 w 31555625"/>
                <a:gd name="csY1" fmla="*/ 0 h 2392709"/>
                <a:gd name="csX2" fmla="*/ 31555625 w 31555625"/>
                <a:gd name="csY2" fmla="*/ 2392709 h 2392709"/>
                <a:gd name="csX3" fmla="*/ 0 w 31555625"/>
                <a:gd name="csY3" fmla="*/ 2392709 h 2392709"/>
                <a:gd name="csX4" fmla="*/ 0 w 31555625"/>
                <a:gd name="csY4" fmla="*/ 0 h 2392709"/>
              </a:gdLst>
              <a:ahLst/>
              <a:cxnLst>
                <a:cxn ang="0">
                  <a:pos x="csX0" y="csY0"/>
                </a:cxn>
                <a:cxn ang="0">
                  <a:pos x="csX1" y="csY1"/>
                </a:cxn>
                <a:cxn ang="0">
                  <a:pos x="csX2" y="csY2"/>
                </a:cxn>
                <a:cxn ang="0">
                  <a:pos x="csX3" y="csY3"/>
                </a:cxn>
                <a:cxn ang="0">
                  <a:pos x="csX4" y="csY4"/>
                </a:cxn>
              </a:cxnLst>
              <a:rect l="l" t="t" r="r" b="b"/>
              <a:pathLst>
                <a:path w="31555625" h="2392709" fill="none" extrusionOk="0">
                  <a:moveTo>
                    <a:pt x="0" y="0"/>
                  </a:moveTo>
                  <a:cubicBezTo>
                    <a:pt x="11376530" y="170434"/>
                    <a:pt x="17454100" y="1034821"/>
                    <a:pt x="31555625" y="0"/>
                  </a:cubicBezTo>
                  <a:cubicBezTo>
                    <a:pt x="31059107" y="501752"/>
                    <a:pt x="30844831" y="1671566"/>
                    <a:pt x="31555625" y="2392709"/>
                  </a:cubicBezTo>
                  <a:cubicBezTo>
                    <a:pt x="16714277" y="2225787"/>
                    <a:pt x="6561020" y="987095"/>
                    <a:pt x="0" y="2392709"/>
                  </a:cubicBezTo>
                  <a:cubicBezTo>
                    <a:pt x="390563" y="1451151"/>
                    <a:pt x="315168" y="558169"/>
                    <a:pt x="0" y="0"/>
                  </a:cubicBezTo>
                  <a:close/>
                </a:path>
                <a:path w="31555625" h="2392709" stroke="0" extrusionOk="0">
                  <a:moveTo>
                    <a:pt x="0" y="0"/>
                  </a:moveTo>
                  <a:cubicBezTo>
                    <a:pt x="15230138" y="146231"/>
                    <a:pt x="26068501" y="-296335"/>
                    <a:pt x="31555625" y="0"/>
                  </a:cubicBezTo>
                  <a:cubicBezTo>
                    <a:pt x="31223941" y="308179"/>
                    <a:pt x="31889820" y="1466872"/>
                    <a:pt x="31555625" y="2392709"/>
                  </a:cubicBezTo>
                  <a:cubicBezTo>
                    <a:pt x="20360137" y="2269662"/>
                    <a:pt x="8811047" y="3336061"/>
                    <a:pt x="0" y="2392709"/>
                  </a:cubicBezTo>
                  <a:cubicBezTo>
                    <a:pt x="15814" y="1699585"/>
                    <a:pt x="274633" y="1328793"/>
                    <a:pt x="0" y="0"/>
                  </a:cubicBezTo>
                  <a:close/>
                </a:path>
                <a:path w="31555625" h="2392709" fill="none" stroke="0" extrusionOk="0">
                  <a:moveTo>
                    <a:pt x="0" y="0"/>
                  </a:moveTo>
                  <a:cubicBezTo>
                    <a:pt x="10622740" y="-274934"/>
                    <a:pt x="19619363" y="319558"/>
                    <a:pt x="31555625" y="0"/>
                  </a:cubicBezTo>
                  <a:cubicBezTo>
                    <a:pt x="30939700" y="446366"/>
                    <a:pt x="31548882" y="1679437"/>
                    <a:pt x="31555625" y="2392709"/>
                  </a:cubicBezTo>
                  <a:cubicBezTo>
                    <a:pt x="26946258" y="2398228"/>
                    <a:pt x="12952570" y="2370602"/>
                    <a:pt x="0" y="2392709"/>
                  </a:cubicBezTo>
                  <a:cubicBezTo>
                    <a:pt x="261020" y="1577916"/>
                    <a:pt x="-2301" y="422610"/>
                    <a:pt x="0" y="0"/>
                  </a:cubicBezTo>
                  <a:close/>
                </a:path>
                <a:path w="31555625" h="2392709" fill="none" stroke="0" extrusionOk="0">
                  <a:moveTo>
                    <a:pt x="0" y="0"/>
                  </a:moveTo>
                  <a:cubicBezTo>
                    <a:pt x="11500648" y="-98915"/>
                    <a:pt x="18627787" y="593308"/>
                    <a:pt x="31555625" y="0"/>
                  </a:cubicBezTo>
                  <a:cubicBezTo>
                    <a:pt x="30973437" y="424692"/>
                    <a:pt x="30894642" y="1864360"/>
                    <a:pt x="31555625" y="2392709"/>
                  </a:cubicBezTo>
                  <a:cubicBezTo>
                    <a:pt x="15992921" y="1446286"/>
                    <a:pt x="7438547" y="720747"/>
                    <a:pt x="0" y="2392709"/>
                  </a:cubicBezTo>
                  <a:cubicBezTo>
                    <a:pt x="362928" y="1537695"/>
                    <a:pt x="292822" y="516486"/>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 name="connsiteX0" fmla="*/ 0 w 3893252"/>
                        <a:gd name="connsiteY0" fmla="*/ 0 h 1831954"/>
                        <a:gd name="connsiteX1" fmla="*/ 3893252 w 3893252"/>
                        <a:gd name="connsiteY1" fmla="*/ 0 h 1831954"/>
                        <a:gd name="connsiteX2" fmla="*/ 3893252 w 3893252"/>
                        <a:gd name="connsiteY2" fmla="*/ 1831954 h 1831954"/>
                        <a:gd name="connsiteX3" fmla="*/ 0 w 3893252"/>
                        <a:gd name="connsiteY3" fmla="*/ 1831954 h 1831954"/>
                        <a:gd name="connsiteX4" fmla="*/ 0 w 3893252"/>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3252" h="1831954" fill="none" extrusionOk="0">
                          <a:moveTo>
                            <a:pt x="0" y="0"/>
                          </a:moveTo>
                          <a:cubicBezTo>
                            <a:pt x="1335524" y="-106145"/>
                            <a:pt x="2240046" y="-83177"/>
                            <a:pt x="3893252" y="0"/>
                          </a:cubicBezTo>
                          <a:cubicBezTo>
                            <a:pt x="3837990" y="335732"/>
                            <a:pt x="3812923" y="1292575"/>
                            <a:pt x="3893252" y="1831954"/>
                          </a:cubicBezTo>
                          <a:cubicBezTo>
                            <a:pt x="2030697" y="1803804"/>
                            <a:pt x="860925" y="1523711"/>
                            <a:pt x="0" y="1831954"/>
                          </a:cubicBezTo>
                          <a:cubicBezTo>
                            <a:pt x="44266" y="1183918"/>
                            <a:pt x="36324" y="409513"/>
                            <a:pt x="0" y="0"/>
                          </a:cubicBezTo>
                          <a:close/>
                        </a:path>
                        <a:path w="3893252" h="1831954" stroke="0" extrusionOk="0">
                          <a:moveTo>
                            <a:pt x="0" y="0"/>
                          </a:moveTo>
                          <a:cubicBezTo>
                            <a:pt x="1728195" y="-165232"/>
                            <a:pt x="3081647" y="-98353"/>
                            <a:pt x="3893252" y="0"/>
                          </a:cubicBezTo>
                          <a:cubicBezTo>
                            <a:pt x="3854847" y="250646"/>
                            <a:pt x="3926130" y="1198589"/>
                            <a:pt x="3893252" y="1831954"/>
                          </a:cubicBezTo>
                          <a:cubicBezTo>
                            <a:pt x="2490700" y="1727274"/>
                            <a:pt x="928894" y="2011770"/>
                            <a:pt x="0" y="1831954"/>
                          </a:cubicBezTo>
                          <a:cubicBezTo>
                            <a:pt x="12282" y="1317382"/>
                            <a:pt x="33835" y="950414"/>
                            <a:pt x="0" y="0"/>
                          </a:cubicBezTo>
                          <a:close/>
                        </a:path>
                        <a:path w="3893252" h="1831954" fill="none" stroke="0" extrusionOk="0">
                          <a:moveTo>
                            <a:pt x="0" y="0"/>
                          </a:moveTo>
                          <a:cubicBezTo>
                            <a:pt x="1323997" y="-139308"/>
                            <a:pt x="2337457" y="-31219"/>
                            <a:pt x="3893252" y="0"/>
                          </a:cubicBezTo>
                          <a:cubicBezTo>
                            <a:pt x="3816278" y="325109"/>
                            <a:pt x="3892359" y="1347769"/>
                            <a:pt x="3893252" y="1831954"/>
                          </a:cubicBezTo>
                          <a:cubicBezTo>
                            <a:pt x="1960164" y="1790603"/>
                            <a:pt x="939204" y="1671194"/>
                            <a:pt x="0" y="1831954"/>
                          </a:cubicBezTo>
                          <a:cubicBezTo>
                            <a:pt x="35753" y="1222409"/>
                            <a:pt x="6974" y="33060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383716" y="352046"/>
              <a:ext cx="31265480" cy="1567746"/>
            </a:xfrm>
            <a:prstGeom prst="rect">
              <a:avLst/>
            </a:prstGeom>
            <a:noFill/>
          </p:spPr>
          <p:txBody>
            <a:bodyPr wrap="square">
              <a:spAutoFit/>
            </a:bodyPr>
            <a:lstStyle/>
            <a:p>
              <a:pPr marL="0" marR="0" algn="ctr">
                <a:spcBef>
                  <a:spcPts val="0"/>
                </a:spcBef>
                <a:spcAft>
                  <a:spcPts val="0"/>
                </a:spcAft>
              </a:pPr>
              <a:r>
                <a:rPr lang="en-US" sz="3600" dirty="0">
                  <a:effectLst/>
                  <a:latin typeface="Cambria" panose="02040503050406030204" pitchFamily="18" charset="0"/>
                  <a:ea typeface="Cambria" panose="02040503050406030204" pitchFamily="18" charset="0"/>
                </a:rPr>
                <a:t>Trong 80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35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lệ</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sinh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giỏi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bao </a:t>
              </a:r>
              <a:r>
                <a:rPr lang="en-US" sz="3600" dirty="0" err="1">
                  <a:effectLst/>
                  <a:latin typeface="Cambria" panose="02040503050406030204" pitchFamily="18" charset="0"/>
                  <a:ea typeface="Cambria" panose="02040503050406030204" pitchFamily="18" charset="0"/>
                </a:rPr>
                <a:t>nhiêu</a:t>
              </a:r>
              <a:r>
                <a:rPr lang="en-US" sz="3600"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55FA36FB-66F6-A582-3C3F-9357FA1F2472}"/>
              </a:ext>
            </a:extLst>
          </p:cNvPr>
          <p:cNvGrpSpPr/>
          <p:nvPr/>
        </p:nvGrpSpPr>
        <p:grpSpPr>
          <a:xfrm>
            <a:off x="7043532" y="4815019"/>
            <a:ext cx="4537107" cy="1129886"/>
            <a:chOff x="6830721" y="2864057"/>
            <a:chExt cx="4537107" cy="1129886"/>
          </a:xfrm>
          <a:solidFill>
            <a:schemeClr val="bg1"/>
          </a:solidFill>
        </p:grpSpPr>
        <p:sp>
          <p:nvSpPr>
            <p:cNvPr id="7" name="Rectangle: Rounded Corners 6">
              <a:extLst>
                <a:ext uri="{FF2B5EF4-FFF2-40B4-BE49-F238E27FC236}">
                  <a16:creationId xmlns:a16="http://schemas.microsoft.com/office/drawing/2014/main" id="{4D42C24B-8CFD-9A00-CF82-B2D717D62A03}"/>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EB30008-816D-8587-D427-4FCF8683491E}"/>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43,75 %</a:t>
              </a:r>
            </a:p>
          </p:txBody>
        </p:sp>
      </p:grpSp>
      <p:grpSp>
        <p:nvGrpSpPr>
          <p:cNvPr id="9" name="Group 8">
            <a:extLst>
              <a:ext uri="{FF2B5EF4-FFF2-40B4-BE49-F238E27FC236}">
                <a16:creationId xmlns:a16="http://schemas.microsoft.com/office/drawing/2014/main" id="{2BB123F1-537E-CD93-6C3B-63268CB693D7}"/>
              </a:ext>
            </a:extLst>
          </p:cNvPr>
          <p:cNvGrpSpPr/>
          <p:nvPr/>
        </p:nvGrpSpPr>
        <p:grpSpPr>
          <a:xfrm>
            <a:off x="7018104" y="3109679"/>
            <a:ext cx="4537107" cy="1129886"/>
            <a:chOff x="981375" y="2864057"/>
            <a:chExt cx="4537107" cy="1129886"/>
          </a:xfrm>
        </p:grpSpPr>
        <p:sp>
          <p:nvSpPr>
            <p:cNvPr id="10" name="Rectangle: Rounded Corners 9">
              <a:extLst>
                <a:ext uri="{FF2B5EF4-FFF2-40B4-BE49-F238E27FC236}">
                  <a16:creationId xmlns:a16="http://schemas.microsoft.com/office/drawing/2014/main" id="{6033FB67-E145-371C-28BB-72564133641A}"/>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898D0B-EDCE-EFCE-C8EF-C9D8DBE23B9F}"/>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44,75 %</a:t>
              </a:r>
            </a:p>
          </p:txBody>
        </p:sp>
      </p:grpSp>
      <p:grpSp>
        <p:nvGrpSpPr>
          <p:cNvPr id="12" name="Group 11">
            <a:extLst>
              <a:ext uri="{FF2B5EF4-FFF2-40B4-BE49-F238E27FC236}">
                <a16:creationId xmlns:a16="http://schemas.microsoft.com/office/drawing/2014/main" id="{0444F195-E652-F554-D115-755E28D37E0C}"/>
              </a:ext>
            </a:extLst>
          </p:cNvPr>
          <p:cNvGrpSpPr/>
          <p:nvPr/>
        </p:nvGrpSpPr>
        <p:grpSpPr>
          <a:xfrm>
            <a:off x="1070307" y="4937554"/>
            <a:ext cx="4537107" cy="1129886"/>
            <a:chOff x="981375" y="4872764"/>
            <a:chExt cx="4537107" cy="1129886"/>
          </a:xfrm>
        </p:grpSpPr>
        <p:sp>
          <p:nvSpPr>
            <p:cNvPr id="13" name="Rectangle: Rounded Corners 12">
              <a:extLst>
                <a:ext uri="{FF2B5EF4-FFF2-40B4-BE49-F238E27FC236}">
                  <a16:creationId xmlns:a16="http://schemas.microsoft.com/office/drawing/2014/main" id="{35EBF75A-B21F-3768-4B4D-36C6C7F3A8C1}"/>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19B2F9E-ABAD-E411-D7FF-CE03B366164F}"/>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43,57 %</a:t>
              </a:r>
            </a:p>
          </p:txBody>
        </p:sp>
      </p:grpSp>
      <p:grpSp>
        <p:nvGrpSpPr>
          <p:cNvPr id="15" name="Group 14">
            <a:extLst>
              <a:ext uri="{FF2B5EF4-FFF2-40B4-BE49-F238E27FC236}">
                <a16:creationId xmlns:a16="http://schemas.microsoft.com/office/drawing/2014/main" id="{B73C566F-ACA7-0124-127B-10DB2603230C}"/>
              </a:ext>
            </a:extLst>
          </p:cNvPr>
          <p:cNvGrpSpPr/>
          <p:nvPr/>
        </p:nvGrpSpPr>
        <p:grpSpPr>
          <a:xfrm>
            <a:off x="1196527" y="3095966"/>
            <a:ext cx="4537107" cy="1129886"/>
            <a:chOff x="6830721" y="4714800"/>
            <a:chExt cx="4537107" cy="1129886"/>
          </a:xfrm>
          <a:solidFill>
            <a:schemeClr val="bg1"/>
          </a:solidFill>
        </p:grpSpPr>
        <p:sp>
          <p:nvSpPr>
            <p:cNvPr id="16" name="Rectangle: Rounded Corners 15">
              <a:extLst>
                <a:ext uri="{FF2B5EF4-FFF2-40B4-BE49-F238E27FC236}">
                  <a16:creationId xmlns:a16="http://schemas.microsoft.com/office/drawing/2014/main" id="{260251D4-B608-51B8-E6E8-F5000FBB81CF}"/>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6276298-24A0-6E64-2BBB-73FA16ADEEC7}"/>
                </a:ext>
              </a:extLst>
            </p:cNvPr>
            <p:cNvSpPr txBox="1"/>
            <p:nvPr/>
          </p:nvSpPr>
          <p:spPr>
            <a:xfrm>
              <a:off x="7892091" y="4839325"/>
              <a:ext cx="2729757" cy="7694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43,65 %</a:t>
              </a:r>
            </a:p>
          </p:txBody>
        </p:sp>
      </p:grpSp>
      <p:pic>
        <p:nvPicPr>
          <p:cNvPr id="18" name="Picture 17">
            <a:extLst>
              <a:ext uri="{FF2B5EF4-FFF2-40B4-BE49-F238E27FC236}">
                <a16:creationId xmlns:a16="http://schemas.microsoft.com/office/drawing/2014/main" id="{75A2D657-DBCB-322B-7700-FCB253A5E4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1140218" y="5019030"/>
            <a:ext cx="953350" cy="857536"/>
          </a:xfrm>
          <a:prstGeom prst="rect">
            <a:avLst/>
          </a:prstGeom>
        </p:spPr>
      </p:pic>
      <p:pic>
        <p:nvPicPr>
          <p:cNvPr id="19" name="Picture 18">
            <a:extLst>
              <a:ext uri="{FF2B5EF4-FFF2-40B4-BE49-F238E27FC236}">
                <a16:creationId xmlns:a16="http://schemas.microsoft.com/office/drawing/2014/main" id="{0388DE34-CBED-618A-A704-31CC16CAD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4999" y="3162877"/>
            <a:ext cx="891076" cy="896464"/>
          </a:xfrm>
          <a:prstGeom prst="rect">
            <a:avLst/>
          </a:prstGeom>
        </p:spPr>
      </p:pic>
      <p:pic>
        <p:nvPicPr>
          <p:cNvPr id="20" name="Picture 19">
            <a:extLst>
              <a:ext uri="{FF2B5EF4-FFF2-40B4-BE49-F238E27FC236}">
                <a16:creationId xmlns:a16="http://schemas.microsoft.com/office/drawing/2014/main" id="{0E782C41-A8B5-F58C-20BE-E8A0974A1E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041788" y="5068115"/>
            <a:ext cx="891076" cy="896464"/>
          </a:xfrm>
          <a:prstGeom prst="rect">
            <a:avLst/>
          </a:prstGeom>
        </p:spPr>
      </p:pic>
      <p:pic>
        <p:nvPicPr>
          <p:cNvPr id="21" name="Picture 20">
            <a:extLst>
              <a:ext uri="{FF2B5EF4-FFF2-40B4-BE49-F238E27FC236}">
                <a16:creationId xmlns:a16="http://schemas.microsoft.com/office/drawing/2014/main" id="{FE618A99-F64F-BF0D-3BCB-D7C345CB66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204924" y="3212677"/>
            <a:ext cx="891076" cy="896464"/>
          </a:xfrm>
          <a:prstGeom prst="rect">
            <a:avLst/>
          </a:prstGeom>
        </p:spPr>
      </p:pic>
      <p:pic>
        <p:nvPicPr>
          <p:cNvPr id="22" name="Picture 21">
            <a:extLst>
              <a:ext uri="{FF2B5EF4-FFF2-40B4-BE49-F238E27FC236}">
                <a16:creationId xmlns:a16="http://schemas.microsoft.com/office/drawing/2014/main" id="{4CB4BCDB-8E18-D3E6-55C5-7284043240FA}"/>
              </a:ext>
            </a:extLst>
          </p:cNvPr>
          <p:cNvPicPr>
            <a:picLocks noChangeAspect="1"/>
          </p:cNvPicPr>
          <p:nvPr/>
        </p:nvPicPr>
        <p:blipFill>
          <a:blip r:embed="rId7"/>
          <a:stretch>
            <a:fillRect/>
          </a:stretch>
        </p:blipFill>
        <p:spPr>
          <a:xfrm>
            <a:off x="347002" y="2918937"/>
            <a:ext cx="1475271" cy="1492036"/>
          </a:xfrm>
          <a:prstGeom prst="rect">
            <a:avLst/>
          </a:prstGeom>
        </p:spPr>
      </p:pic>
      <p:pic>
        <p:nvPicPr>
          <p:cNvPr id="23" name="Picture 22">
            <a:extLst>
              <a:ext uri="{FF2B5EF4-FFF2-40B4-BE49-F238E27FC236}">
                <a16:creationId xmlns:a16="http://schemas.microsoft.com/office/drawing/2014/main" id="{00A48D37-B6AB-4BC1-FF88-3E00BEE1E4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3391" y="3009228"/>
            <a:ext cx="1385564" cy="1400861"/>
          </a:xfrm>
          <a:prstGeom prst="rect">
            <a:avLst/>
          </a:prstGeom>
        </p:spPr>
      </p:pic>
      <p:pic>
        <p:nvPicPr>
          <p:cNvPr id="24" name="Picture 23">
            <a:extLst>
              <a:ext uri="{FF2B5EF4-FFF2-40B4-BE49-F238E27FC236}">
                <a16:creationId xmlns:a16="http://schemas.microsoft.com/office/drawing/2014/main" id="{9D1DC249-407C-0539-4009-3F2D9E690778}"/>
              </a:ext>
            </a:extLst>
          </p:cNvPr>
          <p:cNvPicPr>
            <a:picLocks noChangeAspect="1"/>
          </p:cNvPicPr>
          <p:nvPr/>
        </p:nvPicPr>
        <p:blipFill rotWithShape="1">
          <a:blip r:embed="rId9"/>
          <a:srcRect r="50703"/>
          <a:stretch/>
        </p:blipFill>
        <p:spPr>
          <a:xfrm>
            <a:off x="174677" y="4730954"/>
            <a:ext cx="1487889" cy="1570786"/>
          </a:xfrm>
          <a:prstGeom prst="rect">
            <a:avLst/>
          </a:prstGeom>
        </p:spPr>
      </p:pic>
      <p:pic>
        <p:nvPicPr>
          <p:cNvPr id="25" name="Picture 24">
            <a:extLst>
              <a:ext uri="{FF2B5EF4-FFF2-40B4-BE49-F238E27FC236}">
                <a16:creationId xmlns:a16="http://schemas.microsoft.com/office/drawing/2014/main" id="{A8091E2C-2154-EA21-08F4-E8073B3D0BEB}"/>
              </a:ext>
            </a:extLst>
          </p:cNvPr>
          <p:cNvPicPr>
            <a:picLocks noChangeAspect="1"/>
          </p:cNvPicPr>
          <p:nvPr/>
        </p:nvPicPr>
        <p:blipFill>
          <a:blip r:embed="rId10"/>
          <a:stretch>
            <a:fillRect/>
          </a:stretch>
        </p:blipFill>
        <p:spPr>
          <a:xfrm>
            <a:off x="6198743" y="4730954"/>
            <a:ext cx="1365186" cy="1570786"/>
          </a:xfrm>
          <a:prstGeom prst="rect">
            <a:avLst/>
          </a:prstGeom>
        </p:spPr>
      </p:pic>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11">
            <a:extLst>
              <a:ext uri="{28A0092B-C50C-407E-A947-70E740481C1C}">
                <a14:useLocalDpi xmlns:a14="http://schemas.microsoft.com/office/drawing/2010/main" val="0"/>
              </a:ext>
            </a:extLst>
          </a:blip>
          <a:srcRect l="460" t="-1571" r="79716" b="85110"/>
          <a:stretch/>
        </p:blipFill>
        <p:spPr>
          <a:xfrm>
            <a:off x="-23891" y="911109"/>
            <a:ext cx="2019082" cy="1620625"/>
          </a:xfrm>
          <a:prstGeom prst="rect">
            <a:avLst/>
          </a:prstGeom>
        </p:spPr>
      </p:pic>
      <p:pic>
        <p:nvPicPr>
          <p:cNvPr id="27" name="Picture 26" descr="Logo, company name&#10;&#10;Description automatically generated">
            <a:extLst>
              <a:ext uri="{FF2B5EF4-FFF2-40B4-BE49-F238E27FC236}">
                <a16:creationId xmlns:a16="http://schemas.microsoft.com/office/drawing/2014/main" id="{0D11C6FC-46D6-8709-2DE0-3E8C4F4D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66297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strVal val="4*#ppt_w"/>
                                          </p:val>
                                        </p:tav>
                                        <p:tav tm="100000">
                                          <p:val>
                                            <p:strVal val="#ppt_w"/>
                                          </p:val>
                                        </p:tav>
                                      </p:tavLst>
                                    </p:anim>
                                    <p:anim calcmode="lin" valueType="num">
                                      <p:cBhvr>
                                        <p:cTn id="29"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80" y="2270950"/>
            <a:ext cx="11210826" cy="2316099"/>
          </a:xfrm>
          <a:prstGeom prst="rect">
            <a:avLst/>
          </a:prstGeom>
        </p:spPr>
      </p:pic>
      <p:pic>
        <p:nvPicPr>
          <p:cNvPr id="2" name="Picture 1" descr="Logo, company name&#10;&#10;Description automatically generated">
            <a:extLst>
              <a:ext uri="{FF2B5EF4-FFF2-40B4-BE49-F238E27FC236}">
                <a16:creationId xmlns:a16="http://schemas.microsoft.com/office/drawing/2014/main" id="{06F4DF97-C5EF-ACA7-1CBB-62BD9831F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92510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002060"/>
                </a:solidFill>
                <a:effectLst/>
                <a:latin typeface="Cambria" panose="02040503050406030204" pitchFamily="18" charset="0"/>
                <a:ea typeface="Cambria" panose="02040503050406030204" pitchFamily="18" charset="0"/>
              </a:rPr>
              <a:t>Bài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giải</a:t>
            </a:r>
            <a:endParaRPr lang="en-US" sz="2400" b="1"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250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bò</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200 g </a:t>
            </a:r>
            <a:r>
              <a:rPr lang="en-US" sz="2400" b="1" dirty="0" err="1">
                <a:solidFill>
                  <a:srgbClr val="002060"/>
                </a:solidFill>
                <a:effectLst/>
                <a:latin typeface="Cambria" panose="02040503050406030204" pitchFamily="18" charset="0"/>
                <a:ea typeface="Cambria" panose="02040503050406030204" pitchFamily="18" charset="0"/>
              </a:rPr>
              <a:t>cá</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chép</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00206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gam </a:t>
            </a:r>
            <a:r>
              <a:rPr lang="en-US" sz="2400" b="1" dirty="0" err="1">
                <a:solidFill>
                  <a:srgbClr val="002060"/>
                </a:solidFill>
                <a:effectLst/>
                <a:latin typeface="Cambria" panose="02040503050406030204" pitchFamily="18" charset="0"/>
                <a:ea typeface="Cambria" panose="02040503050406030204" pitchFamily="18" charset="0"/>
              </a:rPr>
              <a:t>đạm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trong</a:t>
            </a:r>
            <a:r>
              <a:rPr lang="en-US" sz="2400" b="1" dirty="0">
                <a:solidFill>
                  <a:srgbClr val="002060"/>
                </a:solidFill>
                <a:effectLst/>
                <a:latin typeface="Cambria" panose="02040503050406030204" pitchFamily="18" charset="0"/>
                <a:ea typeface="Cambria" panose="02040503050406030204" pitchFamily="18" charset="0"/>
              </a:rPr>
              <a:t> 300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lợn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a:t>
            </a:r>
            <a:r>
              <a:rPr lang="en-US" sz="2400" b="1" dirty="0">
                <a:solidFill>
                  <a:srgbClr val="00206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00206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002060"/>
                </a:solidFill>
                <a:effectLst/>
                <a:latin typeface="Cambria" panose="02040503050406030204" pitchFamily="18" charset="0"/>
                <a:ea typeface="Cambria" panose="02040503050406030204" pitchFamily="18" charset="0"/>
              </a:rPr>
              <a:t>Đáp</a:t>
            </a:r>
            <a:r>
              <a:rPr lang="en-US" sz="2400" b="1" i="1" dirty="0">
                <a:solidFill>
                  <a:srgbClr val="002060"/>
                </a:solidFill>
                <a:effectLst/>
                <a:latin typeface="Cambria" panose="02040503050406030204" pitchFamily="18" charset="0"/>
                <a:ea typeface="Cambria" panose="02040503050406030204" pitchFamily="18" charset="0"/>
              </a:rPr>
              <a:t> </a:t>
            </a:r>
            <a:r>
              <a:rPr lang="en-US" sz="2400" b="1" i="1" dirty="0" err="1">
                <a:solidFill>
                  <a:srgbClr val="002060"/>
                </a:solidFill>
                <a:effectLst/>
                <a:latin typeface="Cambria" panose="02040503050406030204" pitchFamily="18" charset="0"/>
                <a:ea typeface="Cambria" panose="02040503050406030204" pitchFamily="18" charset="0"/>
              </a:rPr>
              <a:t>số</a:t>
            </a:r>
            <a:r>
              <a:rPr lang="en-US" sz="2400" b="1" i="1" dirty="0">
                <a:solidFill>
                  <a:srgbClr val="002060"/>
                </a:solidFill>
                <a:effectLst/>
                <a:latin typeface="Cambria" panose="02040503050406030204" pitchFamily="18" charset="0"/>
                <a:ea typeface="Cambria" panose="02040503050406030204" pitchFamily="18" charset="0"/>
              </a:rPr>
              <a: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bò</a:t>
            </a:r>
            <a:r>
              <a:rPr lang="en-US" sz="2400" b="1" dirty="0">
                <a:solidFill>
                  <a:srgbClr val="002060"/>
                </a:solidFill>
                <a:effectLst/>
                <a:latin typeface="Cambria" panose="02040503050406030204" pitchFamily="18" charset="0"/>
                <a:ea typeface="Cambria" panose="02040503050406030204" pitchFamily="18" charset="0"/>
              </a:rPr>
              <a:t>: 45 g; </a:t>
            </a:r>
            <a:r>
              <a:rPr lang="en-US" sz="2400" b="1" dirty="0" err="1">
                <a:solidFill>
                  <a:srgbClr val="002060"/>
                </a:solidFill>
                <a:effectLst/>
                <a:latin typeface="Cambria" panose="02040503050406030204" pitchFamily="18" charset="0"/>
                <a:ea typeface="Cambria" panose="02040503050406030204" pitchFamily="18" charset="0"/>
              </a:rPr>
              <a:t>cá</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chép</a:t>
            </a:r>
            <a:r>
              <a:rPr lang="en-US" sz="2400" b="1" dirty="0">
                <a:solidFill>
                  <a:srgbClr val="002060"/>
                </a:solidFill>
                <a:effectLst/>
                <a:latin typeface="Cambria" panose="02040503050406030204" pitchFamily="18" charset="0"/>
                <a:ea typeface="Cambria" panose="02040503050406030204" pitchFamily="18" charset="0"/>
              </a:rPr>
              <a:t>: 34 g; </a:t>
            </a:r>
            <a:r>
              <a:rPr lang="en-US" sz="2400" b="1" dirty="0" err="1">
                <a:solidFill>
                  <a:srgbClr val="002060"/>
                </a:solidFill>
                <a:effectLst/>
                <a:latin typeface="Cambria" panose="02040503050406030204" pitchFamily="18" charset="0"/>
                <a:ea typeface="Cambria" panose="02040503050406030204" pitchFamily="18" charset="0"/>
              </a:rPr>
              <a:t>thịt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lợn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nạc</a:t>
            </a:r>
            <a:r>
              <a:rPr lang="en-US" sz="2400" b="1" dirty="0">
                <a:solidFill>
                  <a:srgbClr val="00206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pic>
        <p:nvPicPr>
          <p:cNvPr id="6" name="Picture 5" descr="Logo, company name&#10;&#10;Description automatically generated">
            <a:extLst>
              <a:ext uri="{FF2B5EF4-FFF2-40B4-BE49-F238E27FC236}">
                <a16:creationId xmlns:a16="http://schemas.microsoft.com/office/drawing/2014/main" id="{FE038F32-D2D3-1DEB-4B4A-1315D94CEB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11" y="0"/>
            <a:ext cx="1632833" cy="1689904"/>
          </a:xfrm>
          <a:prstGeom prst="rect">
            <a:avLst/>
          </a:prstGeom>
          <a:solidFill>
            <a:schemeClr val="bg1"/>
          </a:solidFill>
        </p:spPr>
      </p:pic>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722</Words>
  <Application>Microsoft Office PowerPoint</Application>
  <PresentationFormat>Widescreen</PresentationFormat>
  <Paragraphs>76</Paragraphs>
  <Slides>14</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#9Slide07 IcielAltus Serif</vt:lpstr>
      <vt:lpstr>Arial</vt:lpstr>
      <vt:lpstr>Calibri</vt:lpstr>
      <vt:lpstr>Cambria</vt:lpstr>
      <vt:lpstr>Cambria Math</vt:lpstr>
      <vt:lpstr>inpin heiti</vt:lpstr>
      <vt:lpstr>UTM Showcard</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2026-01-02T10:50:01Z</dcterms:modified>
  <cp:version>MNT37</cp:version>
</cp:coreProperties>
</file>