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1" r:id="rId3"/>
    <p:sldId id="273" r:id="rId4"/>
    <p:sldId id="275" r:id="rId5"/>
    <p:sldId id="277" r:id="rId6"/>
    <p:sldId id="278" r:id="rId7"/>
    <p:sldId id="279" r:id="rId8"/>
    <p:sldId id="266" r:id="rId9"/>
    <p:sldId id="265" r:id="rId10"/>
    <p:sldId id="264" r:id="rId11"/>
    <p:sldId id="263" r:id="rId12"/>
    <p:sldId id="262" r:id="rId13"/>
    <p:sldId id="260" r:id="rId14"/>
    <p:sldId id="259" r:id="rId15"/>
    <p:sldId id="258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97301-969B-4F2C-B5B1-3A35A898BB0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79EB7-822F-47D5-AD6B-BBD89183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1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8E1C-C57D-4EA8-8E31-C58ABF2D610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2D6-35C8-469B-BD6C-AB3E3213A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3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8E1C-C57D-4EA8-8E31-C58ABF2D610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2D6-35C8-469B-BD6C-AB3E3213A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6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8E1C-C57D-4EA8-8E31-C58ABF2D610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2D6-35C8-469B-BD6C-AB3E3213A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8E1C-C57D-4EA8-8E31-C58ABF2D610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2D6-35C8-469B-BD6C-AB3E3213A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8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8E1C-C57D-4EA8-8E31-C58ABF2D610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2D6-35C8-469B-BD6C-AB3E3213A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6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8E1C-C57D-4EA8-8E31-C58ABF2D610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2D6-35C8-469B-BD6C-AB3E3213A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8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8E1C-C57D-4EA8-8E31-C58ABF2D610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2D6-35C8-469B-BD6C-AB3E3213A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8E1C-C57D-4EA8-8E31-C58ABF2D610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2D6-35C8-469B-BD6C-AB3E3213A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4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8E1C-C57D-4EA8-8E31-C58ABF2D610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2D6-35C8-469B-BD6C-AB3E3213A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1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8E1C-C57D-4EA8-8E31-C58ABF2D610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2D6-35C8-469B-BD6C-AB3E3213A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8E1C-C57D-4EA8-8E31-C58ABF2D610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32D6-35C8-469B-BD6C-AB3E3213A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8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18E1C-C57D-4EA8-8E31-C58ABF2D610B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32D6-35C8-469B-BD6C-AB3E3213A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3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0490E8-7AD8-3534-FFA8-C49F92FEAB92}"/>
              </a:ext>
            </a:extLst>
          </p:cNvPr>
          <p:cNvSpPr/>
          <p:nvPr/>
        </p:nvSpPr>
        <p:spPr>
          <a:xfrm>
            <a:off x="1027414" y="1181528"/>
            <a:ext cx="10140593" cy="3770616"/>
          </a:xfrm>
          <a:prstGeom prst="rect">
            <a:avLst/>
          </a:prstGeom>
          <a:solidFill>
            <a:srgbClr val="FDD7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7BCE0-1DB2-10BB-7147-7C641E3F5CF3}"/>
              </a:ext>
            </a:extLst>
          </p:cNvPr>
          <p:cNvSpPr txBox="1"/>
          <p:nvPr/>
        </p:nvSpPr>
        <p:spPr>
          <a:xfrm>
            <a:off x="1294542" y="1345915"/>
            <a:ext cx="306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xét</a:t>
            </a:r>
            <a:r>
              <a:rPr lang="en-US" sz="3200" b="1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08669F-F339-7120-095D-28939F0EA1B5}"/>
              </a:ext>
            </a:extLst>
          </p:cNvPr>
          <p:cNvSpPr txBox="1"/>
          <p:nvPr/>
        </p:nvSpPr>
        <p:spPr>
          <a:xfrm>
            <a:off x="1304816" y="2065106"/>
            <a:ext cx="9729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• Khi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10, 100, 1000,... ta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thêm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, </a:t>
            </a:r>
            <a:r>
              <a:rPr lang="en-US" sz="3200" dirty="0" err="1"/>
              <a:t>hai</a:t>
            </a:r>
            <a:r>
              <a:rPr lang="en-US" sz="3200" dirty="0"/>
              <a:t>, </a:t>
            </a:r>
            <a:r>
              <a:rPr lang="en-US" sz="3200" dirty="0" err="1"/>
              <a:t>ba</a:t>
            </a:r>
            <a:r>
              <a:rPr lang="en-US" sz="3200" dirty="0"/>
              <a:t>,...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0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C3E91C-0B24-C361-0CA2-6CBB1E826EF0}"/>
              </a:ext>
            </a:extLst>
          </p:cNvPr>
          <p:cNvSpPr txBox="1"/>
          <p:nvPr/>
        </p:nvSpPr>
        <p:spPr>
          <a:xfrm>
            <a:off x="1294542" y="3226085"/>
            <a:ext cx="9729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• Khi chia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tròn</a:t>
            </a:r>
            <a:r>
              <a:rPr lang="en-US" sz="3200" dirty="0"/>
              <a:t> </a:t>
            </a:r>
            <a:r>
              <a:rPr lang="en-US" sz="3200" dirty="0" err="1"/>
              <a:t>chục</a:t>
            </a:r>
            <a:r>
              <a:rPr lang="en-US" sz="3200" dirty="0"/>
              <a:t>, </a:t>
            </a:r>
            <a:r>
              <a:rPr lang="en-US" sz="3200" dirty="0" err="1"/>
              <a:t>tròn</a:t>
            </a:r>
            <a:r>
              <a:rPr lang="en-US" sz="3200" dirty="0"/>
              <a:t> </a:t>
            </a:r>
            <a:r>
              <a:rPr lang="en-US" sz="3200" dirty="0" err="1"/>
              <a:t>trăm</a:t>
            </a:r>
            <a:r>
              <a:rPr lang="en-US" sz="3200" dirty="0"/>
              <a:t>, </a:t>
            </a:r>
            <a:r>
              <a:rPr lang="en-US" sz="3200" dirty="0" err="1"/>
              <a:t>tròn</a:t>
            </a:r>
            <a:r>
              <a:rPr lang="en-US" sz="3200" dirty="0"/>
              <a:t> </a:t>
            </a:r>
            <a:r>
              <a:rPr lang="en-US" sz="3200" dirty="0" err="1"/>
              <a:t>nghìn</a:t>
            </a:r>
            <a:r>
              <a:rPr lang="en-US" sz="3200" dirty="0"/>
              <a:t>,... </a:t>
            </a:r>
            <a:r>
              <a:rPr lang="en-US" sz="3200" dirty="0" err="1"/>
              <a:t>cho</a:t>
            </a:r>
            <a:r>
              <a:rPr lang="en-US" sz="3200" dirty="0"/>
              <a:t> 10, 100, 1 000,... ta </a:t>
            </a:r>
            <a:r>
              <a:rPr lang="en-US" sz="3200" dirty="0" err="1"/>
              <a:t>bỏ</a:t>
            </a:r>
            <a:r>
              <a:rPr lang="en-US" sz="3200" dirty="0"/>
              <a:t> </a:t>
            </a:r>
            <a:r>
              <a:rPr lang="en-US" sz="3200" dirty="0" err="1"/>
              <a:t>bớt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, </a:t>
            </a:r>
            <a:r>
              <a:rPr lang="en-US" sz="3200" dirty="0" err="1"/>
              <a:t>hai</a:t>
            </a:r>
            <a:r>
              <a:rPr lang="en-US" sz="3200" dirty="0"/>
              <a:t>, </a:t>
            </a:r>
            <a:r>
              <a:rPr lang="en-US" sz="3200" dirty="0" err="1"/>
              <a:t>ba</a:t>
            </a:r>
            <a:r>
              <a:rPr lang="en-US" sz="3200" dirty="0"/>
              <a:t>,...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0 ở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5690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0490E8-7AD8-3534-FFA8-C49F92FEAB92}"/>
              </a:ext>
            </a:extLst>
          </p:cNvPr>
          <p:cNvSpPr/>
          <p:nvPr/>
        </p:nvSpPr>
        <p:spPr>
          <a:xfrm>
            <a:off x="1027414" y="1181528"/>
            <a:ext cx="1900721" cy="842481"/>
          </a:xfrm>
          <a:prstGeom prst="rect">
            <a:avLst/>
          </a:prstGeom>
          <a:solidFill>
            <a:srgbClr val="FDD7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7BCE0-1DB2-10BB-7147-7C641E3F5CF3}"/>
              </a:ext>
            </a:extLst>
          </p:cNvPr>
          <p:cNvSpPr txBox="1"/>
          <p:nvPr/>
        </p:nvSpPr>
        <p:spPr>
          <a:xfrm>
            <a:off x="1294542" y="1253447"/>
            <a:ext cx="3061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Ví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7A25-E0CA-7593-4F5D-3549DCF47047}"/>
              </a:ext>
            </a:extLst>
          </p:cNvPr>
          <p:cNvSpPr txBox="1"/>
          <p:nvPr/>
        </p:nvSpPr>
        <p:spPr>
          <a:xfrm>
            <a:off x="3996647" y="1119883"/>
            <a:ext cx="5568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effectLst/>
                <a:latin typeface="+mj-lt"/>
                <a:ea typeface="Cambria" panose="02040503050406030204" pitchFamily="18" charset="0"/>
              </a:rPr>
              <a:t>68 x 10 = 680 </a:t>
            </a:r>
            <a:endParaRPr lang="en-US" sz="6600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A4E1D-7E6B-5B14-4122-E502C936E978}"/>
              </a:ext>
            </a:extLst>
          </p:cNvPr>
          <p:cNvSpPr txBox="1"/>
          <p:nvPr/>
        </p:nvSpPr>
        <p:spPr>
          <a:xfrm>
            <a:off x="3904180" y="2732926"/>
            <a:ext cx="7736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+mj-lt"/>
                <a:ea typeface="Cambria" panose="02040503050406030204" pitchFamily="18" charset="0"/>
              </a:rPr>
              <a:t>990 000 : 1 000 = 990</a:t>
            </a:r>
          </a:p>
        </p:txBody>
      </p:sp>
    </p:spTree>
    <p:extLst>
      <p:ext uri="{BB962C8B-B14F-4D97-AF65-F5344CB8AC3E}">
        <p14:creationId xmlns:p14="http://schemas.microsoft.com/office/powerpoint/2010/main" val="2639851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14F2E3-A74F-9A07-760E-81D7FAFF59A2}"/>
              </a:ext>
            </a:extLst>
          </p:cNvPr>
          <p:cNvGrpSpPr/>
          <p:nvPr/>
        </p:nvGrpSpPr>
        <p:grpSpPr>
          <a:xfrm>
            <a:off x="1705530" y="519236"/>
            <a:ext cx="3328808" cy="757542"/>
            <a:chOff x="2188414" y="252108"/>
            <a:chExt cx="7329212" cy="135566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C1CBA58-DAB8-218F-CE4B-DB7B990038D3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6DB5FB-EDB2-4D18-5D6A-B087A9E40496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nhẩm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57257BF-8FDE-9F0A-4E93-825BDC3B9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2" y="156774"/>
            <a:ext cx="1347333" cy="1603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DD72DB-5F41-33C4-9946-02C220B6C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23" y="2035550"/>
            <a:ext cx="11205681" cy="16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11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D131A58-2D3D-E8E5-9E05-7EF3D4931378}"/>
              </a:ext>
            </a:extLst>
          </p:cNvPr>
          <p:cNvSpPr/>
          <p:nvPr/>
        </p:nvSpPr>
        <p:spPr>
          <a:xfrm>
            <a:off x="791110" y="534256"/>
            <a:ext cx="647272" cy="5548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BBEE5-0C71-E71A-2EE6-376C4F092E46}"/>
              </a:ext>
            </a:extLst>
          </p:cNvPr>
          <p:cNvSpPr txBox="1"/>
          <p:nvPr/>
        </p:nvSpPr>
        <p:spPr>
          <a:xfrm>
            <a:off x="1592494" y="452063"/>
            <a:ext cx="981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375 m.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80226-EE84-9B63-7B99-85192BCAF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829" y="1957849"/>
            <a:ext cx="4497833" cy="2556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A6AA9A-83A8-3B72-F1D0-E866ED2FE419}"/>
              </a:ext>
            </a:extLst>
          </p:cNvPr>
          <p:cNvSpPr txBox="1"/>
          <p:nvPr/>
        </p:nvSpPr>
        <p:spPr>
          <a:xfrm>
            <a:off x="1150706" y="2363056"/>
            <a:ext cx="4469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latinLnBrk="0"/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375 m</a:t>
            </a:r>
          </a:p>
          <a:p>
            <a:pPr algn="just" latinLnBrk="0"/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... ? 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FF94B2-43D7-59B4-2E1D-439F8E61A603}"/>
              </a:ext>
            </a:extLst>
          </p:cNvPr>
          <p:cNvSpPr txBox="1"/>
          <p:nvPr/>
        </p:nvSpPr>
        <p:spPr>
          <a:xfrm>
            <a:off x="739739" y="4232952"/>
            <a:ext cx="65549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đã chạy được số mét là: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375 x 10 = 3 750 (m)</a:t>
            </a:r>
          </a:p>
          <a:p>
            <a:pPr algn="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3 750 m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87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D131A58-2D3D-E8E5-9E05-7EF3D4931378}"/>
              </a:ext>
            </a:extLst>
          </p:cNvPr>
          <p:cNvSpPr/>
          <p:nvPr/>
        </p:nvSpPr>
        <p:spPr>
          <a:xfrm>
            <a:off x="914400" y="523982"/>
            <a:ext cx="647272" cy="5548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BBEE5-0C71-E71A-2EE6-376C4F092E46}"/>
              </a:ext>
            </a:extLst>
          </p:cNvPr>
          <p:cNvSpPr txBox="1"/>
          <p:nvPr/>
        </p:nvSpPr>
        <p:spPr>
          <a:xfrm>
            <a:off x="1592494" y="452063"/>
            <a:ext cx="981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1BD3F-7B9A-1554-0D4A-0191A920C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131" y="1358544"/>
            <a:ext cx="7267575" cy="247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637A8D-19CF-68F2-F331-00A1905DED86}"/>
              </a:ext>
            </a:extLst>
          </p:cNvPr>
          <p:cNvSpPr txBox="1"/>
          <p:nvPr/>
        </p:nvSpPr>
        <p:spPr>
          <a:xfrm>
            <a:off x="965770" y="4222679"/>
            <a:ext cx="10489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hội trường, các hàng ghế được xếp đều nhau ở hai bên lối đi. Biết mỗi hàng ghế ở hai bên lối đi đều có 8 chỗ ngồi. Hỏi hội trường có tất cả bao nhiêu chỗ ngồi?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52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66E8E5-FC08-EE0C-91A2-BAFD16346092}"/>
              </a:ext>
            </a:extLst>
          </p:cNvPr>
          <p:cNvSpPr txBox="1"/>
          <p:nvPr/>
        </p:nvSpPr>
        <p:spPr>
          <a:xfrm>
            <a:off x="384960" y="1017785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bên có số chỗ ngồi  là: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8 x 10 =  80 (chỗ)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 trường có tất cả số chỗ ngồi là: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80 x 2 = 160 (chỗ)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Đáp số :  160 chỗ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16B084-518E-4115-F1FB-6E071F8CE2F7}"/>
              </a:ext>
            </a:extLst>
          </p:cNvPr>
          <p:cNvCxnSpPr>
            <a:cxnSpLocks/>
          </p:cNvCxnSpPr>
          <p:nvPr/>
        </p:nvCxnSpPr>
        <p:spPr>
          <a:xfrm>
            <a:off x="6452385" y="1102439"/>
            <a:ext cx="0" cy="32385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851ABFB-F168-CC44-7B04-93C137E0F71F}"/>
              </a:ext>
            </a:extLst>
          </p:cNvPr>
          <p:cNvSpPr txBox="1"/>
          <p:nvPr/>
        </p:nvSpPr>
        <p:spPr>
          <a:xfrm>
            <a:off x="6633895" y="1624726"/>
            <a:ext cx="52387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 trường có tất cả số chỗ ngồi là:</a:t>
            </a:r>
          </a:p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10 x 2 = 160 (chỗ)</a:t>
            </a:r>
          </a:p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Đáp số :  160 chỗ</a:t>
            </a:r>
          </a:p>
        </p:txBody>
      </p:sp>
    </p:spTree>
    <p:extLst>
      <p:ext uri="{BB962C8B-B14F-4D97-AF65-F5344CB8AC3E}">
        <p14:creationId xmlns:p14="http://schemas.microsoft.com/office/powerpoint/2010/main" val="2417953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E6EBEF-6F03-BB89-9062-D044913C5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51" y="514725"/>
            <a:ext cx="9311705" cy="44992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BBBFF9-1ADB-CC31-9DF5-F3A7B754D5AA}"/>
              </a:ext>
            </a:extLst>
          </p:cNvPr>
          <p:cNvSpPr txBox="1"/>
          <p:nvPr/>
        </p:nvSpPr>
        <p:spPr>
          <a:xfrm>
            <a:off x="1294544" y="5239821"/>
            <a:ext cx="1008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học sinh sẽ nêu một phép tính một số nhân với 10, 100 hoặc 1000 để đố bạn.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68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76"/>
            <a:ext cx="12192000" cy="68138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22FA5-2891-F145-980E-D68379BF49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54" b="90169" l="1600" r="97200">
                        <a14:foregroundMark x1="66400" y1="9738" x2="49800" y2="16667"/>
                        <a14:foregroundMark x1="49800" y1="16667" x2="35300" y2="32491"/>
                        <a14:foregroundMark x1="35300" y1="32491" x2="34300" y2="34457"/>
                        <a14:foregroundMark x1="34100" y1="2247" x2="41500" y2="14419"/>
                        <a14:foregroundMark x1="67100" y1="14419" x2="67100" y2="14419"/>
                        <a14:foregroundMark x1="67100" y1="14419" x2="67100" y2="14419"/>
                        <a14:foregroundMark x1="74900" y1="12266" x2="64800" y2="13390"/>
                        <a14:foregroundMark x1="64800" y1="13390" x2="69500" y2="16479"/>
                        <a14:foregroundMark x1="23200" y1="21067" x2="19400" y2="22659"/>
                        <a14:foregroundMark x1="25600" y1="21536" x2="27200" y2="22472"/>
                        <a14:foregroundMark x1="19400" y1="21348" x2="16300" y2="21816"/>
                        <a14:foregroundMark x1="8700" y1="23970" x2="8700" y2="23970"/>
                        <a14:foregroundMark x1="8700" y1="23970" x2="8700" y2="23970"/>
                        <a14:foregroundMark x1="5400" y1="34176" x2="5400" y2="34176"/>
                        <a14:foregroundMark x1="5400" y1="34176" x2="5400" y2="34176"/>
                        <a14:foregroundMark x1="3200" y1="46910" x2="3200" y2="46910"/>
                        <a14:foregroundMark x1="3000" y1="47097" x2="3000" y2="47097"/>
                        <a14:foregroundMark x1="1600" y1="33146" x2="1600" y2="33146"/>
                        <a14:foregroundMark x1="1600" y1="33146" x2="1600" y2="33146"/>
                        <a14:foregroundMark x1="13700" y1="83333" x2="13700" y2="83333"/>
                        <a14:foregroundMark x1="13500" y1="83333" x2="13500" y2="83333"/>
                        <a14:foregroundMark x1="14400" y1="75749" x2="24200" y2="83801"/>
                        <a14:foregroundMark x1="24200" y1="83801" x2="49100" y2="86704"/>
                        <a14:foregroundMark x1="49100" y1="86704" x2="61500" y2="85019"/>
                        <a14:foregroundMark x1="61500" y1="85019" x2="70600" y2="80712"/>
                        <a14:foregroundMark x1="70600" y1="80712" x2="72800" y2="78184"/>
                        <a14:foregroundMark x1="73300" y1="69288" x2="71300" y2="81742"/>
                        <a14:foregroundMark x1="71300" y1="81742" x2="62800" y2="87172"/>
                        <a14:foregroundMark x1="62800" y1="87172" x2="49800" y2="90075"/>
                        <a14:foregroundMark x1="49800" y1="90075" x2="39400" y2="86985"/>
                        <a14:foregroundMark x1="39400" y1="86985" x2="29500" y2="79775"/>
                        <a14:foregroundMark x1="29500" y1="79775" x2="32700" y2="69007"/>
                        <a14:foregroundMark x1="32700" y1="69007" x2="33900" y2="68258"/>
                        <a14:foregroundMark x1="74200" y1="73315" x2="73200" y2="84176"/>
                        <a14:foregroundMark x1="73200" y1="84176" x2="61900" y2="89700"/>
                        <a14:foregroundMark x1="61900" y1="89700" x2="48100" y2="90262"/>
                        <a14:foregroundMark x1="48100" y1="90262" x2="44600" y2="77903"/>
                        <a14:foregroundMark x1="44600" y1="77903" x2="55800" y2="70693"/>
                        <a14:foregroundMark x1="55800" y1="70693" x2="65500" y2="72378"/>
                        <a14:foregroundMark x1="65500" y1="72378" x2="69900" y2="78464"/>
                        <a14:foregroundMark x1="33400" y1="20880" x2="16500" y2="38577"/>
                        <a14:foregroundMark x1="16500" y1="38577" x2="18900" y2="45974"/>
                        <a14:foregroundMark x1="32700" y1="36704" x2="32700" y2="36704"/>
                        <a14:foregroundMark x1="32400" y1="36423" x2="32400" y2="36423"/>
                        <a14:foregroundMark x1="70400" y1="10674" x2="59500" y2="8708"/>
                        <a14:foregroundMark x1="59500" y1="8708" x2="7446" y2="37209"/>
                        <a14:foregroundMark x1="6887" y1="39845" x2="11900" y2="47846"/>
                        <a14:foregroundMark x1="11900" y1="47846" x2="24600" y2="48783"/>
                        <a14:foregroundMark x1="24600" y1="48783" x2="57200" y2="34270"/>
                        <a14:foregroundMark x1="57200" y1="34270" x2="64164" y2="27233"/>
                        <a14:foregroundMark x1="67901" y1="22533" x2="70900" y2="14888"/>
                        <a14:foregroundMark x1="70900" y1="14888" x2="67600" y2="7303"/>
                        <a14:foregroundMark x1="67600" y1="6461" x2="49800" y2="10861"/>
                        <a14:foregroundMark x1="67300" y1="7303" x2="75600" y2="10861"/>
                        <a14:foregroundMark x1="72800" y1="7303" x2="72800" y2="7303"/>
                        <a14:foregroundMark x1="72800" y1="7303" x2="72800" y2="7303"/>
                        <a14:foregroundMark x1="68700" y1="5805" x2="60400" y2="7959"/>
                        <a14:foregroundMark x1="69200" y1="5993" x2="73700" y2="10206"/>
                        <a14:foregroundMark x1="59500" y1="18914" x2="56600" y2="27903"/>
                        <a14:foregroundMark x1="56600" y1="27903" x2="56600" y2="27996"/>
                        <a14:foregroundMark x1="62600" y1="17509" x2="62600" y2="17509"/>
                        <a14:foregroundMark x1="62600" y1="17509" x2="62600" y2="17509"/>
                        <a14:foregroundMark x1="68000" y1="16199" x2="62200" y2="24625"/>
                        <a14:foregroundMark x1="62200" y1="24625" x2="52400" y2="19569"/>
                        <a14:foregroundMark x1="52400" y1="19569" x2="52400" y2="19569"/>
                        <a14:foregroundMark x1="65000" y1="17135" x2="51100" y2="16854"/>
                        <a14:foregroundMark x1="51100" y1="16854" x2="47200" y2="26779"/>
                        <a14:foregroundMark x1="47200" y1="26779" x2="59400" y2="26404"/>
                        <a14:foregroundMark x1="59400" y1="26404" x2="62300" y2="17978"/>
                        <a14:foregroundMark x1="55700" y1="20693" x2="42500" y2="23783"/>
                        <a14:foregroundMark x1="42500" y1="23783" x2="35900" y2="30805"/>
                        <a14:foregroundMark x1="35900" y1="30805" x2="50800" y2="30056"/>
                        <a14:foregroundMark x1="50800" y1="30056" x2="54000" y2="23783"/>
                        <a14:foregroundMark x1="32900" y1="28933" x2="22500" y2="31086"/>
                        <a14:foregroundMark x1="22500" y1="31086" x2="22300" y2="42041"/>
                        <a14:foregroundMark x1="22300" y1="42041" x2="35400" y2="39139"/>
                        <a14:foregroundMark x1="35400" y1="39139" x2="38600" y2="29026"/>
                        <a14:foregroundMark x1="38600" y1="29026" x2="36700" y2="23315"/>
                        <a14:foregroundMark x1="37400" y1="19569" x2="26900" y2="21816"/>
                        <a14:foregroundMark x1="26900" y1="21816" x2="17000" y2="29213"/>
                        <a14:foregroundMark x1="17000" y1="29213" x2="11000" y2="38202"/>
                        <a14:foregroundMark x1="11000" y1="38202" x2="19000" y2="44195"/>
                        <a14:foregroundMark x1="19000" y1="44195" x2="29900" y2="42135"/>
                        <a14:foregroundMark x1="29900" y1="42135" x2="39000" y2="34176"/>
                        <a14:foregroundMark x1="39000" y1="34176" x2="39800" y2="24064"/>
                        <a14:foregroundMark x1="39800" y1="24064" x2="37900" y2="20880"/>
                        <a14:foregroundMark x1="36200" y1="24251" x2="23300" y2="31554"/>
                        <a14:foregroundMark x1="23300" y1="31554" x2="33600" y2="27622"/>
                        <a14:foregroundMark x1="33600" y1="27622" x2="33600" y2="27154"/>
                        <a14:foregroundMark x1="34100" y1="29588" x2="25300" y2="37547"/>
                        <a14:foregroundMark x1="25300" y1="37547" x2="24800" y2="38202"/>
                        <a14:foregroundMark x1="23900" y1="42697" x2="25100" y2="46629"/>
                        <a14:foregroundMark x1="17200" y1="60487" x2="9800" y2="67697"/>
                        <a14:foregroundMark x1="9800" y1="67697" x2="6100" y2="74906"/>
                        <a14:foregroundMark x1="17200" y1="58895" x2="10500" y2="65824"/>
                        <a14:foregroundMark x1="10500" y1="65824" x2="6800" y2="74906"/>
                        <a14:foregroundMark x1="6800" y1="74906" x2="7000" y2="78184"/>
                        <a14:foregroundMark x1="7000" y1="67509" x2="4600" y2="76779"/>
                        <a14:foregroundMark x1="4600" y1="76779" x2="5600" y2="79588"/>
                        <a14:foregroundMark x1="86800" y1="28933" x2="86800" y2="28933"/>
                        <a14:foregroundMark x1="86800" y1="28933" x2="86800" y2="28933"/>
                        <a14:foregroundMark x1="75400" y1="28933" x2="85400" y2="28839"/>
                        <a14:foregroundMark x1="85400" y1="28839" x2="89600" y2="38577"/>
                        <a14:foregroundMark x1="89600" y1="38577" x2="81500" y2="46161"/>
                        <a14:foregroundMark x1="81500" y1="46161" x2="79200" y2="47378"/>
                        <a14:foregroundMark x1="69200" y1="29120" x2="79400" y2="26217"/>
                        <a14:foregroundMark x1="79400" y1="26217" x2="88200" y2="31742"/>
                        <a14:foregroundMark x1="90397" y1="41854" x2="90529" y2="42461"/>
                        <a14:foregroundMark x1="88200" y1="31742" x2="90397" y2="41854"/>
                        <a14:foregroundMark x1="90217" y1="45624" x2="87600" y2="64981"/>
                        <a14:foregroundMark x1="87600" y1="64981" x2="82500" y2="69101"/>
                        <a14:foregroundMark x1="92000" y1="49813" x2="97200" y2="55524"/>
                        <a14:foregroundMark x1="63600" y1="24625" x2="68200" y2="29401"/>
                        <a14:foregroundMark x1="89700" y1="45880" x2="89700" y2="45880"/>
                        <a14:foregroundMark x1="90000" y1="45880" x2="90000" y2="45880"/>
                        <a14:foregroundMark x1="90000" y1="45787" x2="90000" y2="45787"/>
                        <a14:foregroundMark x1="90000" y1="45693" x2="90000" y2="45693"/>
                        <a14:foregroundMark x1="89900" y1="45506" x2="90000" y2="46348"/>
                        <a14:foregroundMark x1="89800" y1="45318" x2="89800" y2="45318"/>
                        <a14:foregroundMark x1="89900" y1="45599" x2="89900" y2="45599"/>
                        <a14:foregroundMark x1="89900" y1="45599" x2="89900" y2="45599"/>
                        <a14:foregroundMark x1="90000" y1="45693" x2="90000" y2="45693"/>
                        <a14:foregroundMark x1="89600" y1="45787" x2="90200" y2="45880"/>
                        <a14:backgroundMark x1="67900" y1="23221" x2="66796" y2="25578"/>
                        <a14:backgroundMark x1="67600" y1="23221" x2="67600" y2="23221"/>
                        <a14:backgroundMark x1="68100" y1="22659" x2="66900" y2="24064"/>
                        <a14:backgroundMark x1="64800" y1="28464" x2="64800" y2="28464"/>
                        <a14:backgroundMark x1="64800" y1="28464" x2="64800" y2="28464"/>
                        <a14:backgroundMark x1="5900" y1="38390" x2="5900" y2="38390"/>
                        <a14:backgroundMark x1="5900" y1="38390" x2="5900" y2="38390"/>
                        <a14:backgroundMark x1="6200" y1="37453" x2="5700" y2="39607"/>
                        <a14:backgroundMark x1="6700" y1="37266" x2="6200" y2="38390"/>
                        <a14:backgroundMark x1="7000" y1="37547" x2="7000" y2="37547"/>
                        <a14:backgroundMark x1="7000" y1="37547" x2="7000" y2="37547"/>
                        <a14:backgroundMark x1="7000" y1="37360" x2="7000" y2="37360"/>
                        <a14:backgroundMark x1="7000" y1="37360" x2="7000" y2="37360"/>
                        <a14:backgroundMark x1="7200" y1="37079" x2="6500" y2="38109"/>
                        <a14:backgroundMark x1="7300" y1="37172" x2="7300" y2="37172"/>
                        <a14:backgroundMark x1="7300" y1="37172" x2="7300" y2="37172"/>
                        <a14:backgroundMark x1="7300" y1="37172" x2="7000" y2="37828"/>
                        <a14:backgroundMark x1="2800" y1="47097" x2="2800" y2="47097"/>
                        <a14:backgroundMark x1="2800" y1="47097" x2="2800" y2="47097"/>
                        <a14:backgroundMark x1="2800" y1="46723" x2="2800" y2="46723"/>
                        <a14:backgroundMark x1="3000" y1="47004" x2="3000" y2="47004"/>
                        <a14:backgroundMark x1="3000" y1="47004" x2="3000" y2="47004"/>
                        <a14:backgroundMark x1="3100" y1="46816" x2="3100" y2="46816"/>
                        <a14:backgroundMark x1="3100" y1="46816" x2="3100" y2="46816"/>
                        <a14:backgroundMark x1="90200" y1="42416" x2="89900" y2="44288"/>
                        <a14:backgroundMark x1="90400" y1="42135" x2="89900" y2="43165"/>
                        <a14:backgroundMark x1="90300" y1="42978" x2="90500" y2="42416"/>
                        <a14:backgroundMark x1="90300" y1="41854" x2="90300" y2="41854"/>
                        <a14:backgroundMark x1="90300" y1="41854" x2="90300" y2="41854"/>
                        <a14:backgroundMark x1="90200" y1="41760" x2="90200" y2="41760"/>
                        <a14:backgroundMark x1="90300" y1="41760" x2="90300" y2="41760"/>
                      </a14:backgroundRemoval>
                    </a14:imgEffect>
                  </a14:imgLayer>
                </a14:imgProps>
              </a:ext>
            </a:extLst>
          </a:blip>
          <a:srcRect b="7556"/>
          <a:stretch/>
        </p:blipFill>
        <p:spPr>
          <a:xfrm>
            <a:off x="5774868" y="508433"/>
            <a:ext cx="5619384" cy="5548056"/>
          </a:xfrm>
          <a:prstGeom prst="rect">
            <a:avLst/>
          </a:prstGeom>
        </p:spPr>
      </p:pic>
      <p:sp>
        <p:nvSpPr>
          <p:cNvPr id="6" name="Google Shape;1075;p36">
            <a:extLst>
              <a:ext uri="{FF2B5EF4-FFF2-40B4-BE49-F238E27FC236}">
                <a16:creationId xmlns:a16="http://schemas.microsoft.com/office/drawing/2014/main" id="{41BD8C2F-900B-8349-8C0A-3B998A799565}"/>
              </a:ext>
            </a:extLst>
          </p:cNvPr>
          <p:cNvSpPr txBox="1">
            <a:spLocks/>
          </p:cNvSpPr>
          <p:nvPr/>
        </p:nvSpPr>
        <p:spPr>
          <a:xfrm>
            <a:off x="316089" y="1943012"/>
            <a:ext cx="5619384" cy="187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uckiest Guy"/>
              <a:buNone/>
              <a:defRPr sz="67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uckiest Guy"/>
              <a:buNone/>
              <a:defRPr sz="52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uckiest Guy"/>
              <a:buNone/>
              <a:defRPr sz="52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uckiest Guy"/>
              <a:buNone/>
              <a:defRPr sz="52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uckiest Guy"/>
              <a:buNone/>
              <a:defRPr sz="52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uckiest Guy"/>
              <a:buNone/>
              <a:defRPr sz="52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uckiest Guy"/>
              <a:buNone/>
              <a:defRPr sz="52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uckiest Guy"/>
              <a:buNone/>
              <a:defRPr sz="52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uckiest Guy"/>
              <a:buNone/>
              <a:defRPr sz="52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pPr defTabSz="1219170">
              <a:buClr>
                <a:srgbClr val="FBB041"/>
              </a:buClr>
            </a:pPr>
            <a:r>
              <a:rPr lang="en-US" sz="5867" b="1" kern="0" dirty="0" err="1">
                <a:solidFill>
                  <a:srgbClr val="FFFFFF"/>
                </a:solidFill>
                <a:latin typeface="Arial" panose="020B0604020202020204"/>
              </a:rPr>
              <a:t>Trò</a:t>
            </a:r>
            <a:r>
              <a:rPr lang="en-US" sz="5867" b="1" kern="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en-US" sz="5867" b="1" kern="0" dirty="0" err="1">
                <a:solidFill>
                  <a:srgbClr val="FFFFFF"/>
                </a:solidFill>
                <a:latin typeface="Arial" panose="020B0604020202020204"/>
              </a:rPr>
              <a:t>chơi</a:t>
            </a:r>
            <a:endParaRPr lang="en-US" sz="5867" b="1" kern="0" dirty="0">
              <a:solidFill>
                <a:srgbClr val="FFFFFF"/>
              </a:solidFill>
              <a:latin typeface="Arial" panose="020B0604020202020204"/>
            </a:endParaRPr>
          </a:p>
          <a:p>
            <a:pPr defTabSz="1219170">
              <a:buClr>
                <a:srgbClr val="FBB041"/>
              </a:buClr>
            </a:pPr>
            <a:r>
              <a:rPr lang="en-US" sz="5867" b="1" kern="0" dirty="0">
                <a:solidFill>
                  <a:srgbClr val="FBB041"/>
                </a:solidFill>
                <a:latin typeface="Arial" panose="020B0604020202020204"/>
              </a:rPr>
              <a:t>TÌM TRỨNG</a:t>
            </a:r>
          </a:p>
          <a:p>
            <a:pPr defTabSz="1219170">
              <a:buClr>
                <a:srgbClr val="FBB041"/>
              </a:buClr>
            </a:pPr>
            <a:r>
              <a:rPr lang="en-US" sz="5867" b="1" kern="0" dirty="0">
                <a:solidFill>
                  <a:srgbClr val="FBB041"/>
                </a:solidFill>
                <a:latin typeface="Arial" panose="020B0604020202020204"/>
              </a:rPr>
              <a:t>KHỦNG LONG</a:t>
            </a:r>
          </a:p>
        </p:txBody>
      </p:sp>
      <p:pic>
        <p:nvPicPr>
          <p:cNvPr id="7" name="Pictur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FF2D13-22AA-FE43-8A86-98C0EDA701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630" b="85926" l="52800" r="72400">
                        <a14:foregroundMark x1="71300" y1="77407" x2="71300" y2="77407"/>
                        <a14:foregroundMark x1="71300" y1="77407" x2="71300" y2="77407"/>
                        <a14:foregroundMark x1="71900" y1="77222" x2="71900" y2="77222"/>
                        <a14:foregroundMark x1="71900" y1="77222" x2="71900" y2="77222"/>
                        <a14:foregroundMark x1="71900" y1="75000" x2="71900" y2="75000"/>
                        <a14:foregroundMark x1="71900" y1="75000" x2="71900" y2="75000"/>
                        <a14:foregroundMark x1="71300" y1="76204" x2="71300" y2="76204"/>
                        <a14:foregroundMark x1="71300" y1="76204" x2="71300" y2="76204"/>
                        <a14:foregroundMark x1="71900" y1="76389" x2="71900" y2="76389"/>
                        <a14:foregroundMark x1="71900" y1="76389" x2="71900" y2="76389"/>
                        <a14:foregroundMark x1="72200" y1="74630" x2="72200" y2="74630"/>
                        <a14:foregroundMark x1="72200" y1="74630" x2="72200" y2="74630"/>
                        <a14:foregroundMark x1="72400" y1="74815" x2="72400" y2="74815"/>
                        <a14:foregroundMark x1="72400" y1="74815" x2="72400" y2="74815"/>
                        <a14:backgroundMark x1="55100" y1="84444" x2="55100" y2="84444"/>
                        <a14:backgroundMark x1="55100" y1="84444" x2="55100" y2="8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6" t="67778" r="25762" b="12036"/>
          <a:stretch/>
        </p:blipFill>
        <p:spPr>
          <a:xfrm>
            <a:off x="2039155" y="4014365"/>
            <a:ext cx="2012648" cy="18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19200__18hiltc__pixel-game-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35"/>
            <a:ext cx="12192000" cy="6872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660B96-88E6-8644-909A-AE30CFE3A9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5466270" y="5166235"/>
            <a:ext cx="1001617" cy="1101864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C91909B7-8111-AD4E-A5F8-DBA30ED9F1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73" b="27654" l="2867" r="25800">
                        <a14:foregroundMark x1="17500" y1="8148" x2="17500" y2="8148"/>
                        <a14:foregroundMark x1="18500" y1="8333" x2="18500" y2="8333"/>
                        <a14:foregroundMark x1="18500" y1="8333" x2="18500" y2="8333"/>
                        <a14:foregroundMark x1="20600" y1="11204" x2="20600" y2="11204"/>
                        <a14:foregroundMark x1="20600" y1="11204" x2="20600" y2="11204"/>
                        <a14:foregroundMark x1="20100" y1="11019" x2="20100" y2="11019"/>
                        <a14:foregroundMark x1="20100" y1="11019" x2="20800" y2="12500"/>
                        <a14:foregroundMark x1="20800" y1="10741" x2="21100" y2="12037"/>
                        <a14:foregroundMark x1="21100" y1="11019" x2="17800" y2="8148"/>
                        <a14:foregroundMark x1="18000" y1="7500" x2="21100" y2="12315"/>
                      </a14:backgroundRemoval>
                    </a14:imgEffect>
                  </a14:imgLayer>
                </a14:imgProps>
              </a:ext>
            </a:extLst>
          </a:blip>
          <a:srcRect r="71333" b="69273"/>
          <a:stretch/>
        </p:blipFill>
        <p:spPr>
          <a:xfrm>
            <a:off x="10703859" y="5440736"/>
            <a:ext cx="1224288" cy="1417264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5630724-88A7-AE47-9F34-B990C41CD1AD}"/>
              </a:ext>
            </a:extLst>
          </p:cNvPr>
          <p:cNvSpPr/>
          <p:nvPr/>
        </p:nvSpPr>
        <p:spPr>
          <a:xfrm>
            <a:off x="3178378" y="325730"/>
            <a:ext cx="5835245" cy="1751708"/>
          </a:xfrm>
          <a:prstGeom prst="round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400" kern="0" dirty="0">
                <a:solidFill>
                  <a:srgbClr val="141447"/>
                </a:solidFill>
                <a:latin typeface="Arial" panose="020B0604020202020204"/>
                <a:sym typeface="Arial"/>
              </a:rPr>
              <a:t>6 x 100 = ?</a:t>
            </a:r>
            <a:endParaRPr lang="en-VN" sz="6400" kern="0" dirty="0">
              <a:solidFill>
                <a:srgbClr val="141447"/>
              </a:solidFill>
              <a:latin typeface="Arial" panose="020B0604020202020204"/>
              <a:sym typeface="Arial"/>
            </a:endParaRPr>
          </a:p>
        </p:txBody>
      </p:sp>
      <p:sp>
        <p:nvSpPr>
          <p:cNvPr id="11" name="Google Shape;745;p50">
            <a:extLst>
              <a:ext uri="{FF2B5EF4-FFF2-40B4-BE49-F238E27FC236}">
                <a16:creationId xmlns:a16="http://schemas.microsoft.com/office/drawing/2014/main" id="{2C03082C-CFEA-FF43-82DD-D2281873BE5E}"/>
              </a:ext>
            </a:extLst>
          </p:cNvPr>
          <p:cNvSpPr/>
          <p:nvPr/>
        </p:nvSpPr>
        <p:spPr>
          <a:xfrm>
            <a:off x="4657463" y="3429001"/>
            <a:ext cx="2429087" cy="1153308"/>
          </a:xfrm>
          <a:prstGeom prst="roundRect">
            <a:avLst>
              <a:gd name="adj" fmla="val 16667"/>
            </a:avLst>
          </a:prstGeom>
          <a:solidFill>
            <a:schemeClr val="bg2">
              <a:alpha val="93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6400" b="1" kern="0" dirty="0">
                <a:solidFill>
                  <a:srgbClr val="141447"/>
                </a:solidFill>
                <a:latin typeface="Arial" panose="020B0604020202020204" pitchFamily="34" charset="0"/>
                <a:ea typeface="Itim"/>
                <a:cs typeface="Arial" panose="020B0604020202020204" pitchFamily="34" charset="0"/>
                <a:sym typeface="Itim"/>
              </a:rPr>
              <a:t>600</a:t>
            </a:r>
            <a:endParaRPr sz="6400" b="1" kern="0" dirty="0">
              <a:solidFill>
                <a:srgbClr val="141447"/>
              </a:solidFill>
              <a:latin typeface="Arial" panose="020B0604020202020204" pitchFamily="34" charset="0"/>
              <a:ea typeface="Itim"/>
              <a:cs typeface="Arial" panose="020B0604020202020204" pitchFamily="34" charset="0"/>
              <a:sym typeface="Itim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9D15F1-A252-3D4A-B393-D4439F38BE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5272942" y="4293629"/>
            <a:ext cx="1001617" cy="11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14866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72641EB9-64DE-8344-93FE-F50FA5AB43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889" b="56667" l="8100" r="26500">
                        <a14:foregroundMark x1="19100" y1="38796" x2="19100" y2="38796"/>
                        <a14:foregroundMark x1="19100" y1="38796" x2="19100" y2="38796"/>
                        <a14:foregroundMark x1="21200" y1="41019" x2="21200" y2="41019"/>
                        <a14:foregroundMark x1="20900" y1="41019" x2="20900" y2="41019"/>
                        <a14:foregroundMark x1="16800" y1="56759" x2="16800" y2="56759"/>
                        <a14:foregroundMark x1="16800" y1="56759" x2="16800" y2="56759"/>
                        <a14:foregroundMark x1="8100" y1="48611" x2="8100" y2="48611"/>
                        <a14:foregroundMark x1="8100" y1="48611" x2="8100" y2="48611"/>
                      </a14:backgroundRemoval>
                    </a14:imgEffect>
                  </a14:imgLayer>
                </a14:imgProps>
              </a:ext>
            </a:extLst>
          </a:blip>
          <a:srcRect l="6465" t="31121" r="71253" b="41005"/>
          <a:stretch/>
        </p:blipFill>
        <p:spPr>
          <a:xfrm>
            <a:off x="11244852" y="5678968"/>
            <a:ext cx="853632" cy="115330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8DC9BE-ACE4-F74A-B50F-BF0FD3417DE7}"/>
              </a:ext>
            </a:extLst>
          </p:cNvPr>
          <p:cNvSpPr/>
          <p:nvPr/>
        </p:nvSpPr>
        <p:spPr>
          <a:xfrm>
            <a:off x="1532965" y="1246093"/>
            <a:ext cx="9126071" cy="2182907"/>
          </a:xfrm>
          <a:prstGeom prst="roundRect">
            <a:avLst/>
          </a:prstGeom>
          <a:solidFill>
            <a:schemeClr val="bg2">
              <a:alpha val="93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400" kern="0" dirty="0">
                <a:solidFill>
                  <a:srgbClr val="141447"/>
                </a:solidFill>
                <a:latin typeface="Arial" panose="020B0604020202020204"/>
                <a:sym typeface="Arial"/>
              </a:rPr>
              <a:t>2 x 10 = ?</a:t>
            </a:r>
            <a:endParaRPr lang="en-VN" sz="6400" kern="0" dirty="0">
              <a:solidFill>
                <a:srgbClr val="141447"/>
              </a:solidFill>
              <a:latin typeface="Arial" panose="020B0604020202020204"/>
              <a:sym typeface="Arial"/>
            </a:endParaRPr>
          </a:p>
        </p:txBody>
      </p:sp>
      <p:sp>
        <p:nvSpPr>
          <p:cNvPr id="7" name="Google Shape;745;p50">
            <a:extLst>
              <a:ext uri="{FF2B5EF4-FFF2-40B4-BE49-F238E27FC236}">
                <a16:creationId xmlns:a16="http://schemas.microsoft.com/office/drawing/2014/main" id="{E53E6D25-CDBB-344A-A27C-BC280083E33E}"/>
              </a:ext>
            </a:extLst>
          </p:cNvPr>
          <p:cNvSpPr/>
          <p:nvPr/>
        </p:nvSpPr>
        <p:spPr>
          <a:xfrm>
            <a:off x="4850791" y="4301606"/>
            <a:ext cx="2429087" cy="1153308"/>
          </a:xfrm>
          <a:prstGeom prst="roundRect">
            <a:avLst>
              <a:gd name="adj" fmla="val 16667"/>
            </a:avLst>
          </a:prstGeom>
          <a:solidFill>
            <a:schemeClr val="bg2">
              <a:alpha val="93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5333" b="1" kern="0" dirty="0">
                <a:solidFill>
                  <a:srgbClr val="141447"/>
                </a:solidFill>
                <a:latin typeface="Arial" panose="020B0604020202020204" pitchFamily="34" charset="0"/>
                <a:ea typeface="Itim"/>
                <a:cs typeface="Arial" panose="020B0604020202020204" pitchFamily="34" charset="0"/>
                <a:sym typeface="Itim"/>
              </a:rPr>
              <a:t>20</a:t>
            </a:r>
            <a:endParaRPr sz="5333" b="1" kern="0" dirty="0">
              <a:solidFill>
                <a:srgbClr val="141447"/>
              </a:solidFill>
              <a:latin typeface="Arial" panose="020B0604020202020204" pitchFamily="34" charset="0"/>
              <a:ea typeface="Itim"/>
              <a:cs typeface="Arial" panose="020B0604020202020204" pitchFamily="34" charset="0"/>
              <a:sym typeface="Iti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660B96-88E6-8644-909A-AE30CFE3A9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5466270" y="5166235"/>
            <a:ext cx="1001617" cy="11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5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4693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0A8DA84-3600-5E48-8E23-434074EB8D48}"/>
              </a:ext>
            </a:extLst>
          </p:cNvPr>
          <p:cNvSpPr/>
          <p:nvPr/>
        </p:nvSpPr>
        <p:spPr>
          <a:xfrm>
            <a:off x="3178378" y="335964"/>
            <a:ext cx="5835245" cy="1395653"/>
          </a:xfrm>
          <a:prstGeom prst="round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400" kern="0" dirty="0">
                <a:solidFill>
                  <a:srgbClr val="141447"/>
                </a:solidFill>
                <a:latin typeface="Arial" panose="020B0604020202020204"/>
                <a:sym typeface="Arial"/>
              </a:rPr>
              <a:t>100 x 9 = ?</a:t>
            </a:r>
            <a:endParaRPr lang="en-VN" sz="6400" kern="0" dirty="0">
              <a:solidFill>
                <a:srgbClr val="141447"/>
              </a:solidFill>
              <a:latin typeface="Arial" panose="020B0604020202020204"/>
              <a:sym typeface="Arial"/>
            </a:endParaRPr>
          </a:p>
        </p:txBody>
      </p:sp>
      <p:sp>
        <p:nvSpPr>
          <p:cNvPr id="6" name="Google Shape;745;p50">
            <a:extLst>
              <a:ext uri="{FF2B5EF4-FFF2-40B4-BE49-F238E27FC236}">
                <a16:creationId xmlns:a16="http://schemas.microsoft.com/office/drawing/2014/main" id="{C612A10E-0710-3F41-9B10-1ADB9EDD90A7}"/>
              </a:ext>
            </a:extLst>
          </p:cNvPr>
          <p:cNvSpPr/>
          <p:nvPr/>
        </p:nvSpPr>
        <p:spPr>
          <a:xfrm>
            <a:off x="5008921" y="2774068"/>
            <a:ext cx="2429087" cy="1153308"/>
          </a:xfrm>
          <a:prstGeom prst="roundRect">
            <a:avLst>
              <a:gd name="adj" fmla="val 16667"/>
            </a:avLst>
          </a:prstGeom>
          <a:solidFill>
            <a:schemeClr val="bg2">
              <a:alpha val="93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6400" b="1" kern="0" dirty="0">
                <a:solidFill>
                  <a:srgbClr val="141447"/>
                </a:solidFill>
                <a:latin typeface="Arial" panose="020B0604020202020204" pitchFamily="34" charset="0"/>
                <a:ea typeface="Itim"/>
                <a:cs typeface="Arial" panose="020B0604020202020204" pitchFamily="34" charset="0"/>
                <a:sym typeface="Itim"/>
              </a:rPr>
              <a:t>900</a:t>
            </a:r>
            <a:endParaRPr sz="6400" b="1" kern="0" dirty="0">
              <a:solidFill>
                <a:srgbClr val="141447"/>
              </a:solidFill>
              <a:latin typeface="Arial" panose="020B0604020202020204" pitchFamily="34" charset="0"/>
              <a:ea typeface="Itim"/>
              <a:cs typeface="Arial" panose="020B0604020202020204" pitchFamily="34" charset="0"/>
              <a:sym typeface="Iti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14413D-21E9-4541-9C53-AE97E12C27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5624400" y="3638697"/>
            <a:ext cx="1001617" cy="11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934483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75FC40C-8D20-2747-B362-AF680A1C110F}"/>
              </a:ext>
            </a:extLst>
          </p:cNvPr>
          <p:cNvSpPr/>
          <p:nvPr/>
        </p:nvSpPr>
        <p:spPr>
          <a:xfrm>
            <a:off x="3178378" y="599130"/>
            <a:ext cx="6508547" cy="1751708"/>
          </a:xfrm>
          <a:prstGeom prst="round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400" kern="0" dirty="0">
                <a:solidFill>
                  <a:srgbClr val="141447"/>
                </a:solidFill>
                <a:latin typeface="Arial" panose="020B0604020202020204"/>
                <a:sym typeface="Arial"/>
              </a:rPr>
              <a:t>50 : 10 = ?</a:t>
            </a:r>
            <a:endParaRPr lang="en-VN" sz="6400" kern="0" dirty="0">
              <a:solidFill>
                <a:srgbClr val="141447"/>
              </a:solidFill>
              <a:latin typeface="Arial" panose="020B0604020202020204"/>
              <a:sym typeface="Arial"/>
            </a:endParaRPr>
          </a:p>
        </p:txBody>
      </p:sp>
      <p:sp>
        <p:nvSpPr>
          <p:cNvPr id="6" name="Google Shape;745;p50">
            <a:extLst>
              <a:ext uri="{FF2B5EF4-FFF2-40B4-BE49-F238E27FC236}">
                <a16:creationId xmlns:a16="http://schemas.microsoft.com/office/drawing/2014/main" id="{E39B454E-8395-9844-9121-DD5ACEA1521D}"/>
              </a:ext>
            </a:extLst>
          </p:cNvPr>
          <p:cNvSpPr/>
          <p:nvPr/>
        </p:nvSpPr>
        <p:spPr>
          <a:xfrm>
            <a:off x="5352584" y="3792202"/>
            <a:ext cx="2244837" cy="1153308"/>
          </a:xfrm>
          <a:prstGeom prst="roundRect">
            <a:avLst>
              <a:gd name="adj" fmla="val 16667"/>
            </a:avLst>
          </a:prstGeom>
          <a:solidFill>
            <a:schemeClr val="bg2">
              <a:alpha val="93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6400" b="1" kern="0" dirty="0">
                <a:solidFill>
                  <a:srgbClr val="141447"/>
                </a:solidFill>
                <a:latin typeface="Arial" panose="020B0604020202020204" pitchFamily="34" charset="0"/>
                <a:ea typeface="Itim"/>
                <a:cs typeface="Arial" panose="020B0604020202020204" pitchFamily="34" charset="0"/>
                <a:sym typeface="Itim"/>
              </a:rPr>
              <a:t>5</a:t>
            </a:r>
            <a:endParaRPr sz="6400" b="1" kern="0" dirty="0">
              <a:solidFill>
                <a:srgbClr val="141447"/>
              </a:solidFill>
              <a:latin typeface="Arial" panose="020B0604020202020204" pitchFamily="34" charset="0"/>
              <a:ea typeface="Itim"/>
              <a:cs typeface="Arial" panose="020B0604020202020204" pitchFamily="34" charset="0"/>
              <a:sym typeface="Iti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9F0BF8-8321-AD4E-9028-596BBDC333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92" b="75513" l="1300" r="50900">
                        <a14:foregroundMark x1="20700" y1="75769" x2="20700" y2="75769"/>
                        <a14:foregroundMark x1="1300" y1="55897" x2="1300" y2="55897"/>
                        <a14:foregroundMark x1="19100" y1="13718" x2="19100" y2="13718"/>
                        <a14:foregroundMark x1="40300" y1="13205" x2="40300" y2="13205"/>
                        <a14:foregroundMark x1="48900" y1="25385" x2="48900" y2="25385"/>
                        <a14:foregroundMark x1="50900" y1="28718" x2="50900" y2="28718"/>
                        <a14:foregroundMark x1="33400" y1="38333" x2="33400" y2="38333"/>
                        <a14:foregroundMark x1="32700" y1="37564" x2="32700" y2="37564"/>
                        <a14:foregroundMark x1="32000" y1="37051" x2="32000" y2="37051"/>
                        <a14:foregroundMark x1="20100" y1="12692" x2="20100" y2="12692"/>
                        <a14:foregroundMark x1="31400" y1="44359" x2="31400" y2="44359"/>
                      </a14:backgroundRemoval>
                    </a14:imgEffect>
                  </a14:imgLayer>
                </a14:imgProps>
              </a:ext>
            </a:extLst>
          </a:blip>
          <a:srcRect t="7506" r="46919" b="17629"/>
          <a:stretch/>
        </p:blipFill>
        <p:spPr>
          <a:xfrm>
            <a:off x="7279728" y="3868402"/>
            <a:ext cx="1001617" cy="11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sitive-right-answer-01-sound-effect-68478394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F98404-E61B-1A1B-3721-C416C7A51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6" y="251286"/>
            <a:ext cx="2151418" cy="10757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28DC5B-312D-1C9B-6013-FAA3863D8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9" y="1136469"/>
            <a:ext cx="12061371" cy="5721531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21569F2-1945-A75B-44A6-048B2D94EFD9}"/>
              </a:ext>
            </a:extLst>
          </p:cNvPr>
          <p:cNvSpPr/>
          <p:nvPr/>
        </p:nvSpPr>
        <p:spPr>
          <a:xfrm>
            <a:off x="2106202" y="2743200"/>
            <a:ext cx="2024009" cy="739739"/>
          </a:xfrm>
          <a:prstGeom prst="wedgeRoundRectCallout">
            <a:avLst>
              <a:gd name="adj1" fmla="val 19167"/>
              <a:gd name="adj2" fmla="val 72222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tất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cờ</a:t>
            </a:r>
            <a:r>
              <a:rPr lang="en-US" sz="2000" dirty="0"/>
              <a:t> </a:t>
            </a:r>
            <a:r>
              <a:rPr lang="en-US" sz="2000" dirty="0" err="1"/>
              <a:t>nhỉ</a:t>
            </a:r>
            <a:r>
              <a:rPr lang="en-US" sz="2000" dirty="0"/>
              <a:t>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9621A02-9FDF-AF64-2426-D345B8511918}"/>
              </a:ext>
            </a:extLst>
          </p:cNvPr>
          <p:cNvSpPr/>
          <p:nvPr/>
        </p:nvSpPr>
        <p:spPr>
          <a:xfrm>
            <a:off x="4315146" y="2784297"/>
            <a:ext cx="1263722" cy="739739"/>
          </a:xfrm>
          <a:prstGeom prst="wedgeRoundRectCallout">
            <a:avLst>
              <a:gd name="adj1" fmla="val 19167"/>
              <a:gd name="adj2" fmla="val 72222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36 x 10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71F9A16-588F-CE8B-1187-24ACE47C96A3}"/>
              </a:ext>
            </a:extLst>
          </p:cNvPr>
          <p:cNvSpPr/>
          <p:nvPr/>
        </p:nvSpPr>
        <p:spPr>
          <a:xfrm>
            <a:off x="6061752" y="2938409"/>
            <a:ext cx="2619910" cy="924674"/>
          </a:xfrm>
          <a:prstGeom prst="wedgeRoundRectCallout">
            <a:avLst>
              <a:gd name="adj1" fmla="val -46880"/>
              <a:gd name="adj2" fmla="val 59722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Có</a:t>
            </a:r>
            <a:r>
              <a:rPr lang="en-US" sz="2400" dirty="0"/>
              <a:t> 10 </a:t>
            </a:r>
            <a:r>
              <a:rPr lang="en-US" sz="2400" dirty="0" err="1"/>
              <a:t>dây</a:t>
            </a:r>
            <a:r>
              <a:rPr lang="en-US" sz="2400" dirty="0"/>
              <a:t> </a:t>
            </a:r>
            <a:r>
              <a:rPr lang="en-US" sz="2400" dirty="0" err="1"/>
              <a:t>cờ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dây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36 </a:t>
            </a:r>
            <a:r>
              <a:rPr lang="en-US" sz="2400" dirty="0" err="1"/>
              <a:t>lá</a:t>
            </a:r>
            <a:r>
              <a:rPr lang="en-US" sz="2400" dirty="0"/>
              <a:t> </a:t>
            </a:r>
            <a:r>
              <a:rPr lang="en-US" sz="2400" dirty="0" err="1"/>
              <a:t>cờ</a:t>
            </a:r>
            <a:endParaRPr lang="en-US" sz="2400" dirty="0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6D43F1F-6B9F-3CE5-824D-740FE99B1AD8}"/>
              </a:ext>
            </a:extLst>
          </p:cNvPr>
          <p:cNvSpPr/>
          <p:nvPr/>
        </p:nvSpPr>
        <p:spPr>
          <a:xfrm>
            <a:off x="8096034" y="4109663"/>
            <a:ext cx="3030877" cy="924674"/>
          </a:xfrm>
          <a:prstGeom prst="wedgeRoundRectCallout">
            <a:avLst>
              <a:gd name="adj1" fmla="val -61390"/>
              <a:gd name="adj2" fmla="val -3611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nhẩm</a:t>
            </a:r>
            <a:r>
              <a:rPr lang="en-US" sz="2400" dirty="0"/>
              <a:t> </a:t>
            </a:r>
            <a:r>
              <a:rPr lang="en-US" sz="2400" dirty="0" err="1"/>
              <a:t>ngay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8231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9D86D7-8EEC-6987-3A30-5CA81B80F4A7}"/>
              </a:ext>
            </a:extLst>
          </p:cNvPr>
          <p:cNvSpPr txBox="1"/>
          <p:nvPr/>
        </p:nvSpPr>
        <p:spPr>
          <a:xfrm>
            <a:off x="452063" y="595901"/>
            <a:ext cx="863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0490E8-7AD8-3534-FFA8-C49F92FEAB92}"/>
              </a:ext>
            </a:extLst>
          </p:cNvPr>
          <p:cNvSpPr/>
          <p:nvPr/>
        </p:nvSpPr>
        <p:spPr>
          <a:xfrm>
            <a:off x="1345913" y="369870"/>
            <a:ext cx="10140593" cy="2938409"/>
          </a:xfrm>
          <a:prstGeom prst="rect">
            <a:avLst/>
          </a:prstGeom>
          <a:solidFill>
            <a:srgbClr val="C3F1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3CF30-69EC-097B-1FED-0A906AFA39AD}"/>
              </a:ext>
            </a:extLst>
          </p:cNvPr>
          <p:cNvSpPr txBox="1"/>
          <p:nvPr/>
        </p:nvSpPr>
        <p:spPr>
          <a:xfrm>
            <a:off x="1664412" y="493160"/>
            <a:ext cx="306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36 x 10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46548-7FBE-61B1-D0E0-5D2D9DE0AFEF}"/>
              </a:ext>
            </a:extLst>
          </p:cNvPr>
          <p:cNvSpPr txBox="1"/>
          <p:nvPr/>
        </p:nvSpPr>
        <p:spPr>
          <a:xfrm>
            <a:off x="1654138" y="1078787"/>
            <a:ext cx="9185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36 x 10 = 10 x 36. </a:t>
            </a:r>
            <a:r>
              <a:rPr lang="en-US" sz="3200" dirty="0" err="1"/>
              <a:t>Nhẩm</a:t>
            </a:r>
            <a:r>
              <a:rPr lang="en-US" sz="3200" dirty="0"/>
              <a:t>: 1 </a:t>
            </a:r>
            <a:r>
              <a:rPr lang="en-US" sz="3200" dirty="0" err="1"/>
              <a:t>chục</a:t>
            </a:r>
            <a:r>
              <a:rPr lang="en-US" sz="3200" dirty="0"/>
              <a:t> x 36 = 36 </a:t>
            </a:r>
            <a:r>
              <a:rPr lang="en-US" sz="3200" dirty="0" err="1"/>
              <a:t>chục</a:t>
            </a:r>
            <a:r>
              <a:rPr lang="en-US" sz="3200" dirty="0"/>
              <a:t> = 360.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88950-7E2C-E021-AE02-7909676A1912}"/>
              </a:ext>
            </a:extLst>
          </p:cNvPr>
          <p:cNvSpPr txBox="1"/>
          <p:nvPr/>
        </p:nvSpPr>
        <p:spPr>
          <a:xfrm>
            <a:off x="1684961" y="1684962"/>
            <a:ext cx="9185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Vậy</a:t>
            </a:r>
            <a:r>
              <a:rPr lang="en-US" sz="3200" dirty="0"/>
              <a:t>: 36 x 10 = 360.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64A27-CDEE-40CE-A921-76F02715ABC1}"/>
              </a:ext>
            </a:extLst>
          </p:cNvPr>
          <p:cNvSpPr txBox="1"/>
          <p:nvPr/>
        </p:nvSpPr>
        <p:spPr>
          <a:xfrm>
            <a:off x="1684961" y="2188396"/>
            <a:ext cx="9185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Ngược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, </a:t>
            </a:r>
            <a:r>
              <a:rPr lang="en-US" sz="3200" dirty="0" err="1"/>
              <a:t>từ</a:t>
            </a:r>
            <a:r>
              <a:rPr lang="en-US" sz="3200" dirty="0"/>
              <a:t> 36 x 10 = 360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CF985-67FD-6E6B-2A14-91A2FE95A247}"/>
              </a:ext>
            </a:extLst>
          </p:cNvPr>
          <p:cNvSpPr txBox="1"/>
          <p:nvPr/>
        </p:nvSpPr>
        <p:spPr>
          <a:xfrm>
            <a:off x="2845941" y="2732926"/>
            <a:ext cx="801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 </a:t>
            </a:r>
            <a:r>
              <a:rPr lang="en-US" sz="3200" dirty="0" err="1"/>
              <a:t>có</a:t>
            </a:r>
            <a:r>
              <a:rPr lang="en-US" sz="3200" dirty="0"/>
              <a:t>: 360 : 10 = 36.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4D46FF-B8B1-2891-C32B-E36DABE879B0}"/>
              </a:ext>
            </a:extLst>
          </p:cNvPr>
          <p:cNvSpPr txBox="1"/>
          <p:nvPr/>
        </p:nvSpPr>
        <p:spPr>
          <a:xfrm>
            <a:off x="544530" y="3626778"/>
            <a:ext cx="863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54CC0C-5A91-66E5-1A80-8C8B010F0C4F}"/>
              </a:ext>
            </a:extLst>
          </p:cNvPr>
          <p:cNvSpPr/>
          <p:nvPr/>
        </p:nvSpPr>
        <p:spPr>
          <a:xfrm>
            <a:off x="1356187" y="3421295"/>
            <a:ext cx="10140593" cy="2938409"/>
          </a:xfrm>
          <a:prstGeom prst="rect">
            <a:avLst/>
          </a:prstGeom>
          <a:solidFill>
            <a:srgbClr val="C3F1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C2AA6D-A62F-DAFB-C1EA-1E6705F07BAF}"/>
              </a:ext>
            </a:extLst>
          </p:cNvPr>
          <p:cNvSpPr txBox="1"/>
          <p:nvPr/>
        </p:nvSpPr>
        <p:spPr>
          <a:xfrm>
            <a:off x="1674686" y="3544585"/>
            <a:ext cx="306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36 x 100 =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0786E0-17CE-D3D6-E7E2-5D26618405E3}"/>
              </a:ext>
            </a:extLst>
          </p:cNvPr>
          <p:cNvSpPr txBox="1"/>
          <p:nvPr/>
        </p:nvSpPr>
        <p:spPr>
          <a:xfrm>
            <a:off x="1664412" y="3976100"/>
            <a:ext cx="9852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36 x 100 = 36 x (10 x 10) = (36 x 10) x 10 = 360 x 10 = 3 600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91DF8E-D088-841E-1F82-89A243A88D26}"/>
              </a:ext>
            </a:extLst>
          </p:cNvPr>
          <p:cNvSpPr txBox="1"/>
          <p:nvPr/>
        </p:nvSpPr>
        <p:spPr>
          <a:xfrm>
            <a:off x="1664412" y="4376791"/>
            <a:ext cx="918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Ngược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, 3 600 : 100 = 36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08778A-8A30-71CA-4888-B2EF00E059E2}"/>
              </a:ext>
            </a:extLst>
          </p:cNvPr>
          <p:cNvSpPr txBox="1"/>
          <p:nvPr/>
        </p:nvSpPr>
        <p:spPr>
          <a:xfrm>
            <a:off x="1674687" y="4839128"/>
            <a:ext cx="918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, ta </a:t>
            </a:r>
            <a:r>
              <a:rPr lang="en-US" sz="2800" dirty="0" err="1"/>
              <a:t>có</a:t>
            </a:r>
            <a:r>
              <a:rPr lang="en-US" sz="2800" dirty="0"/>
              <a:t>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B0D7EE-770E-67E3-8214-89AE536AC618}"/>
              </a:ext>
            </a:extLst>
          </p:cNvPr>
          <p:cNvSpPr txBox="1"/>
          <p:nvPr/>
        </p:nvSpPr>
        <p:spPr>
          <a:xfrm>
            <a:off x="1684961" y="5322013"/>
            <a:ext cx="397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36 x 1 000 = 36 000;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847E7F-7796-B816-7A4D-C4F9A045A8BD}"/>
              </a:ext>
            </a:extLst>
          </p:cNvPr>
          <p:cNvSpPr txBox="1"/>
          <p:nvPr/>
        </p:nvSpPr>
        <p:spPr>
          <a:xfrm>
            <a:off x="1674687" y="5825447"/>
            <a:ext cx="397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36 000 : 1 000 = 36.</a:t>
            </a:r>
          </a:p>
        </p:txBody>
      </p:sp>
    </p:spTree>
    <p:extLst>
      <p:ext uri="{BB962C8B-B14F-4D97-AF65-F5344CB8AC3E}">
        <p14:creationId xmlns:p14="http://schemas.microsoft.com/office/powerpoint/2010/main" val="1188195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485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Itim</vt:lpstr>
      <vt:lpstr>Luckiest Guy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2026-01-20T07:44:17Z</dcterms:created>
  <dcterms:modified xsi:type="dcterms:W3CDTF">2026-01-20T08:06:04Z</dcterms:modified>
</cp:coreProperties>
</file>