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4"/>
  </p:notesMasterIdLst>
  <p:sldIdLst>
    <p:sldId id="256" r:id="rId2"/>
    <p:sldId id="276" r:id="rId3"/>
    <p:sldId id="275" r:id="rId4"/>
    <p:sldId id="274" r:id="rId5"/>
    <p:sldId id="273" r:id="rId6"/>
    <p:sldId id="272" r:id="rId7"/>
    <p:sldId id="271" r:id="rId8"/>
    <p:sldId id="270" r:id="rId9"/>
    <p:sldId id="269" r:id="rId10"/>
    <p:sldId id="268" r:id="rId11"/>
    <p:sldId id="267" r:id="rId12"/>
    <p:sldId id="266" r:id="rId13"/>
    <p:sldId id="265" r:id="rId14"/>
    <p:sldId id="264" r:id="rId15"/>
    <p:sldId id="263" r:id="rId16"/>
    <p:sldId id="262" r:id="rId17"/>
    <p:sldId id="261" r:id="rId18"/>
    <p:sldId id="260" r:id="rId19"/>
    <p:sldId id="259" r:id="rId20"/>
    <p:sldId id="258" r:id="rId21"/>
    <p:sldId id="257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EDFEE-0B89-4ACF-AF93-89CCB44075D0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5CAED-1BD4-4FA8-9807-074A085156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47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Ở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khiến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hôm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nay: Hai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0A766-C6AE-4742-9746-1013E53647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80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060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088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7613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728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0615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2198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406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7450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09A4-17D9-4373-89B0-E0635287302A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885454E-C745-47C9-96CC-3548CA05C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54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09A4-17D9-4373-89B0-E0635287302A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885454E-C745-47C9-96CC-3548CA05C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33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09A4-17D9-4373-89B0-E0635287302A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885454E-C745-47C9-96CC-3548CA05CF8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7371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09A4-17D9-4373-89B0-E0635287302A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885454E-C745-47C9-96CC-3548CA05C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54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09A4-17D9-4373-89B0-E0635287302A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885454E-C745-47C9-96CC-3548CA05CF8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1386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09A4-17D9-4373-89B0-E0635287302A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885454E-C745-47C9-96CC-3548CA05C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09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09A4-17D9-4373-89B0-E0635287302A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454E-C745-47C9-96CC-3548CA05C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31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09A4-17D9-4373-89B0-E0635287302A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454E-C745-47C9-96CC-3548CA05C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0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004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09A4-17D9-4373-89B0-E0635287302A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454E-C745-47C9-96CC-3548CA05C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991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09A4-17D9-4373-89B0-E0635287302A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885454E-C745-47C9-96CC-3548CA05C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67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09A4-17D9-4373-89B0-E0635287302A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885454E-C745-47C9-96CC-3548CA05C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85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09A4-17D9-4373-89B0-E0635287302A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885454E-C745-47C9-96CC-3548CA05C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58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09A4-17D9-4373-89B0-E0635287302A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454E-C745-47C9-96CC-3548CA05C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49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09A4-17D9-4373-89B0-E0635287302A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454E-C745-47C9-96CC-3548CA05C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03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09A4-17D9-4373-89B0-E0635287302A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5454E-C745-47C9-96CC-3548CA05C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166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09A4-17D9-4373-89B0-E0635287302A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885454E-C745-47C9-96CC-3548CA05C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80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809A4-17D9-4373-89B0-E0635287302A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885454E-C745-47C9-96CC-3548CA05C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6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8.gif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openxmlformats.org/officeDocument/2006/relationships/slide" Target="slide5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5" Type="http://schemas.openxmlformats.org/officeDocument/2006/relationships/slide" Target="slide9.xml"/><Relationship Id="rId10" Type="http://schemas.openxmlformats.org/officeDocument/2006/relationships/image" Target="../media/image5.png"/><Relationship Id="rId4" Type="http://schemas.openxmlformats.org/officeDocument/2006/relationships/slide" Target="slide6.xml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19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19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slide" Target="slide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906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8D29113-3C63-69D5-FC81-493A1BDB6CD5}"/>
              </a:ext>
            </a:extLst>
          </p:cNvPr>
          <p:cNvSpPr/>
          <p:nvPr/>
        </p:nvSpPr>
        <p:spPr>
          <a:xfrm>
            <a:off x="1746606" y="636997"/>
            <a:ext cx="2835668" cy="105823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D37770D-68A5-E42C-C2C2-8863271C3321}"/>
              </a:ext>
            </a:extLst>
          </p:cNvPr>
          <p:cNvSpPr/>
          <p:nvPr/>
        </p:nvSpPr>
        <p:spPr>
          <a:xfrm>
            <a:off x="7274103" y="595902"/>
            <a:ext cx="2835668" cy="110960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8D19456-8F72-BF71-F1EA-15EE83D00440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3164440" y="1695235"/>
            <a:ext cx="0" cy="11609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8E7F730-D0A6-A46A-D108-1E3BB5B8A7B7}"/>
              </a:ext>
            </a:extLst>
          </p:cNvPr>
          <p:cNvSpPr txBox="1"/>
          <p:nvPr/>
        </p:nvSpPr>
        <p:spPr>
          <a:xfrm>
            <a:off x="595901" y="2888878"/>
            <a:ext cx="5075435" cy="1815882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ồm những từ ngữ nêu người, vật, hiện tượng tự nhiên </a:t>
            </a:r>
            <a:r>
              <a:rPr lang="vi-VN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(ông Bụt, nắng mùa thu, nhành lan ấy, nhạc sĩ Văn Cao)</a:t>
            </a:r>
            <a:endParaRPr kumimoji="0" lang="en-VN" sz="28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7CB20A2-1462-8F9A-7D43-72674CCF464D}"/>
              </a:ext>
            </a:extLst>
          </p:cNvPr>
          <p:cNvCxnSpPr>
            <a:cxnSpLocks/>
          </p:cNvCxnSpPr>
          <p:nvPr/>
        </p:nvCxnSpPr>
        <p:spPr>
          <a:xfrm>
            <a:off x="8702211" y="1705509"/>
            <a:ext cx="0" cy="11609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C9AB9EB-A19E-7D1B-2334-B568C51EFCE5}"/>
              </a:ext>
            </a:extLst>
          </p:cNvPr>
          <p:cNvSpPr txBox="1"/>
          <p:nvPr/>
        </p:nvSpPr>
        <p:spPr>
          <a:xfrm>
            <a:off x="6133672" y="2899152"/>
            <a:ext cx="5383658" cy="1815882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con)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ca). </a:t>
            </a:r>
            <a:endParaRPr kumimoji="0" lang="en-VN" sz="28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F19BFB62-60B1-2557-DD42-6CE06B1B6BDE}"/>
              </a:ext>
            </a:extLst>
          </p:cNvPr>
          <p:cNvSpPr/>
          <p:nvPr/>
        </p:nvSpPr>
        <p:spPr>
          <a:xfrm rot="5400000">
            <a:off x="5584004" y="2039418"/>
            <a:ext cx="626723" cy="5979563"/>
          </a:xfrm>
          <a:prstGeom prst="rightBrace">
            <a:avLst>
              <a:gd name="adj1" fmla="val 44355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FC1CC6E-4329-D02F-5191-CAC5C43B8D5C}"/>
              </a:ext>
            </a:extLst>
          </p:cNvPr>
          <p:cNvSpPr/>
          <p:nvPr/>
        </p:nvSpPr>
        <p:spPr>
          <a:xfrm>
            <a:off x="2609636" y="5388794"/>
            <a:ext cx="7561780" cy="13921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thành phần này được gọi là hai thành phần chính của câu, thường không thể vắng mặt trong câu Tiếng Việt. 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226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3" grpId="0" animBg="1"/>
      <p:bldP spid="25" grpId="0" animBg="1"/>
      <p:bldP spid="26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E01EA2-4F3D-D94E-A55B-28A5C145C062}"/>
              </a:ext>
            </a:extLst>
          </p:cNvPr>
          <p:cNvSpPr txBox="1"/>
          <p:nvPr/>
        </p:nvSpPr>
        <p:spPr>
          <a:xfrm>
            <a:off x="945222" y="602395"/>
            <a:ext cx="10274158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kết quả ở bài tập 1, thực hiện các yêu cầu sau:</a:t>
            </a:r>
            <a:endParaRPr kumimoji="0" lang="vi-VN" sz="36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C1070A-A73B-8C2B-DB07-7494C65ED5E1}"/>
              </a:ext>
            </a:extLst>
          </p:cNvPr>
          <p:cNvSpPr txBox="1"/>
          <p:nvPr/>
        </p:nvSpPr>
        <p:spPr>
          <a:xfrm>
            <a:off x="760288" y="1530849"/>
            <a:ext cx="9852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631433" y="2044557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endPara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247936" y="2044557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endPara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7977456" y="2137025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tượng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nhiên</a:t>
              </a:r>
              <a:endPara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99487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785545" y="102741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người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607531" y="0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vật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8090471" y="113016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hiện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tượng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tự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nhiên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BF4C44B-1A32-4D66-C476-4E38FCFB4477}"/>
              </a:ext>
            </a:extLst>
          </p:cNvPr>
          <p:cNvSpPr txBox="1"/>
          <p:nvPr/>
        </p:nvSpPr>
        <p:spPr>
          <a:xfrm>
            <a:off x="1202077" y="3195263"/>
            <a:ext cx="3236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Bụt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D0219-C7ED-ECB3-7AF4-451EC7D1E4B7}"/>
              </a:ext>
            </a:extLst>
          </p:cNvPr>
          <p:cNvSpPr txBox="1"/>
          <p:nvPr/>
        </p:nvSpPr>
        <p:spPr>
          <a:xfrm>
            <a:off x="4510355" y="3174714"/>
            <a:ext cx="3986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2E910D-B1DC-7B36-936B-6E095EA886F9}"/>
              </a:ext>
            </a:extLst>
          </p:cNvPr>
          <p:cNvSpPr txBox="1"/>
          <p:nvPr/>
        </p:nvSpPr>
        <p:spPr>
          <a:xfrm>
            <a:off x="8370014" y="3277456"/>
            <a:ext cx="382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 mùa thu</a:t>
            </a:r>
            <a:endParaRPr lang="en-US" sz="3600" b="1" dirty="0" err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343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E01EA2-4F3D-D94E-A55B-28A5C145C062}"/>
              </a:ext>
            </a:extLst>
          </p:cNvPr>
          <p:cNvSpPr txBox="1"/>
          <p:nvPr/>
        </p:nvSpPr>
        <p:spPr>
          <a:xfrm>
            <a:off x="945222" y="602395"/>
            <a:ext cx="10274158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 kết quả ở bài tập 1, thực hiện các yêu cầu sau: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C1070A-A73B-8C2B-DB07-7494C65ED5E1}"/>
              </a:ext>
            </a:extLst>
          </p:cNvPr>
          <p:cNvSpPr txBox="1"/>
          <p:nvPr/>
        </p:nvSpPr>
        <p:spPr>
          <a:xfrm>
            <a:off x="760288" y="1530849"/>
            <a:ext cx="9852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631433" y="2044557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381958" y="3359649"/>
              <a:ext cx="242975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hoạt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thái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247936" y="2044557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đặc</a:t>
              </a:r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điểm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7977456" y="2137025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thiệu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xét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95616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395128" y="-226032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381958" y="3359649"/>
              <a:ext cx="242975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hoạt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thái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011631" y="-226032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đặc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điểm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7741151" y="-133564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thiệu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xét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B464784-96A0-3818-3EF1-CF70065D5C1E}"/>
              </a:ext>
            </a:extLst>
          </p:cNvPr>
          <p:cNvSpPr txBox="1"/>
          <p:nvPr/>
        </p:nvSpPr>
        <p:spPr>
          <a:xfrm>
            <a:off x="554805" y="2887038"/>
            <a:ext cx="323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2F7E0D-F103-E44F-D3B4-834C531FA09B}"/>
              </a:ext>
            </a:extLst>
          </p:cNvPr>
          <p:cNvSpPr txBox="1"/>
          <p:nvPr/>
        </p:nvSpPr>
        <p:spPr>
          <a:xfrm>
            <a:off x="4479532" y="2845941"/>
            <a:ext cx="323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877DA2-A49B-CC84-B704-613DB56DEF4D}"/>
              </a:ext>
            </a:extLst>
          </p:cNvPr>
          <p:cNvSpPr txBox="1"/>
          <p:nvPr/>
        </p:nvSpPr>
        <p:spPr>
          <a:xfrm>
            <a:off x="4479532" y="3750067"/>
            <a:ext cx="323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FE0E50-6EE9-C870-C9C5-FF2CF3FA9D33}"/>
              </a:ext>
            </a:extLst>
          </p:cNvPr>
          <p:cNvSpPr txBox="1"/>
          <p:nvPr/>
        </p:nvSpPr>
        <p:spPr>
          <a:xfrm>
            <a:off x="8188504" y="2989778"/>
            <a:ext cx="3236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151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26" name="Pictur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CACBC3DB-DCD1-4145-B109-FD8A3FF74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71" b="94000" l="10000" r="90000">
                        <a14:foregroundMark x1="40143" y1="93714" x2="54000" y2="94000"/>
                        <a14:foregroundMark x1="41286" y1="8571" x2="48857" y2="9571"/>
                        <a14:foregroundMark x1="49429" y1="71857" x2="49857" y2="78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29" y="1632264"/>
            <a:ext cx="3778405" cy="377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C33C88-BFFD-F24B-9738-1101A5368337}"/>
              </a:ext>
            </a:extLst>
          </p:cNvPr>
          <p:cNvSpPr txBox="1"/>
          <p:nvPr/>
        </p:nvSpPr>
        <p:spPr>
          <a:xfrm>
            <a:off x="2018536" y="854596"/>
            <a:ext cx="8738506" cy="1200329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câu hỏi cho các thành phần câu trong bài tập 1.</a:t>
            </a:r>
            <a:endParaRPr kumimoji="0" lang="en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AB5893F-1865-E59C-0D36-425535386550}"/>
              </a:ext>
            </a:extLst>
          </p:cNvPr>
          <p:cNvSpPr/>
          <p:nvPr/>
        </p:nvSpPr>
        <p:spPr>
          <a:xfrm>
            <a:off x="4613097" y="2563401"/>
            <a:ext cx="5198723" cy="17928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M: </a:t>
            </a:r>
          </a:p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 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con?</a:t>
            </a:r>
          </a:p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 </a:t>
            </a:r>
          </a:p>
        </p:txBody>
      </p:sp>
    </p:spTree>
    <p:extLst>
      <p:ext uri="{BB962C8B-B14F-4D97-AF65-F5344CB8AC3E}">
        <p14:creationId xmlns:p14="http://schemas.microsoft.com/office/powerpoint/2010/main" val="210061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26" name="Pictur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CACBC3DB-DCD1-4145-B109-FD8A3FF74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71" b="94000" l="10000" r="90000">
                        <a14:foregroundMark x1="40143" y1="93714" x2="54000" y2="94000"/>
                        <a14:foregroundMark x1="41286" y1="8571" x2="48857" y2="9571"/>
                        <a14:foregroundMark x1="49429" y1="71857" x2="49857" y2="78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29" y="1632264"/>
            <a:ext cx="3778405" cy="377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AB5893F-1865-E59C-0D36-425535386550}"/>
              </a:ext>
            </a:extLst>
          </p:cNvPr>
          <p:cNvSpPr/>
          <p:nvPr/>
        </p:nvSpPr>
        <p:spPr>
          <a:xfrm>
            <a:off x="3051424" y="662681"/>
            <a:ext cx="7417941" cy="12894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BBA94C2-1924-2929-DE42-C2FB173F2C00}"/>
              </a:ext>
            </a:extLst>
          </p:cNvPr>
          <p:cNvSpPr/>
          <p:nvPr/>
        </p:nvSpPr>
        <p:spPr>
          <a:xfrm>
            <a:off x="3174714" y="2255176"/>
            <a:ext cx="7417941" cy="12894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85D192C-E436-58A5-5659-FF9280363861}"/>
              </a:ext>
            </a:extLst>
          </p:cNvPr>
          <p:cNvSpPr/>
          <p:nvPr/>
        </p:nvSpPr>
        <p:spPr>
          <a:xfrm>
            <a:off x="2691828" y="3919590"/>
            <a:ext cx="9376881" cy="135105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4: 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Văn Cao).</a:t>
            </a:r>
          </a:p>
          <a:p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Văn Cao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ai?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7111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17284DD-0465-0DB3-5405-D08CD9B5DDFD}"/>
              </a:ext>
            </a:extLst>
          </p:cNvPr>
          <p:cNvSpPr/>
          <p:nvPr/>
        </p:nvSpPr>
        <p:spPr>
          <a:xfrm>
            <a:off x="1931541" y="523982"/>
            <a:ext cx="8280971" cy="1345915"/>
          </a:xfrm>
          <a:prstGeom prst="wedgeRoundRectCallout">
            <a:avLst>
              <a:gd name="adj1" fmla="val -45140"/>
              <a:gd name="adj2" fmla="val 7318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EEC02-0ABB-C3F8-6151-48D526136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630" y="2510124"/>
            <a:ext cx="2799365" cy="366016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B94DB-CD65-A5FF-48D2-DEE4DE575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67" y="2149932"/>
            <a:ext cx="2540758" cy="375608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D8C2443-162D-68E0-1C34-C93923688212}"/>
              </a:ext>
            </a:extLst>
          </p:cNvPr>
          <p:cNvSpPr/>
          <p:nvPr/>
        </p:nvSpPr>
        <p:spPr>
          <a:xfrm>
            <a:off x="3503486" y="2414427"/>
            <a:ext cx="6082303" cy="1397285"/>
          </a:xfrm>
          <a:prstGeom prst="wedgeRoundRectCallout">
            <a:avLst>
              <a:gd name="adj1" fmla="val 44475"/>
              <a:gd name="adj2" fmla="val 6708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0000"/>
              </a:lnSpc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xác định thành phần thứ nhất của câu, ta đặt được những câu hỏi </a:t>
            </a: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ai, cái gì, ….</a:t>
            </a:r>
            <a:endParaRPr lang="en-US" sz="2800" b="1" i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99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17284DD-0465-0DB3-5405-D08CD9B5DDFD}"/>
              </a:ext>
            </a:extLst>
          </p:cNvPr>
          <p:cNvSpPr/>
          <p:nvPr/>
        </p:nvSpPr>
        <p:spPr>
          <a:xfrm>
            <a:off x="1931541" y="523982"/>
            <a:ext cx="8280971" cy="1345915"/>
          </a:xfrm>
          <a:prstGeom prst="wedgeRoundRectCallout">
            <a:avLst>
              <a:gd name="adj1" fmla="val -45140"/>
              <a:gd name="adj2" fmla="val 7318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0000"/>
              </a:lnSpc>
            </a:pPr>
            <a:r>
              <a:rPr lang="vi-VN" sz="28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xác định thành phần thứ hai của câu, ta đặt được những câu hỏi nào?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EEC02-0ABB-C3F8-6151-48D526136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630" y="2510124"/>
            <a:ext cx="2799365" cy="366016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B94DB-CD65-A5FF-48D2-DEE4DE575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67" y="2149932"/>
            <a:ext cx="2540758" cy="375608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D8C2443-162D-68E0-1C34-C93923688212}"/>
              </a:ext>
            </a:extLst>
          </p:cNvPr>
          <p:cNvSpPr/>
          <p:nvPr/>
        </p:nvSpPr>
        <p:spPr>
          <a:xfrm>
            <a:off x="3503486" y="2414427"/>
            <a:ext cx="6082303" cy="1397285"/>
          </a:xfrm>
          <a:prstGeom prst="wedgeRoundRectCallout">
            <a:avLst>
              <a:gd name="adj1" fmla="val 44475"/>
              <a:gd name="adj2" fmla="val 6708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0000"/>
              </a:lnSpc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xác định thành phần thứ hai của câu, ta đặt được những câu hỏi </a:t>
            </a: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gì, thế nào, là ai, …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86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3D0F9C-5DAD-9EB7-D43A-3165323BB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7" y="639178"/>
            <a:ext cx="12075313" cy="62188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B7C40A-86D9-0C39-626F-42AEA28C18D4}"/>
              </a:ext>
            </a:extLst>
          </p:cNvPr>
          <p:cNvSpPr txBox="1"/>
          <p:nvPr/>
        </p:nvSpPr>
        <p:spPr>
          <a:xfrm>
            <a:off x="925860" y="1785076"/>
            <a:ext cx="1045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000" b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thường gồm 2 thành phần chính: chủ ngữ và vị ngữ.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437BEE-35A4-4CC8-4402-81E27B2445B3}"/>
              </a:ext>
            </a:extLst>
          </p:cNvPr>
          <p:cNvSpPr txBox="1"/>
          <p:nvPr/>
        </p:nvSpPr>
        <p:spPr>
          <a:xfrm>
            <a:off x="925861" y="2442622"/>
            <a:ext cx="104569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000" b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 ngữ nêu người, vật, hiện tượng tự nhiên,… được nói đến trong câu. Chủ ngữ trả lời cho câu hỏi có từ ngữ để hỏi: </a:t>
            </a:r>
            <a:r>
              <a:rPr lang="vi-VN" sz="3000" b="1" i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ai, cái gì, con gì,…</a:t>
            </a:r>
            <a:endParaRPr kumimoji="0" lang="vi-VN" sz="3000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82CEE5-9DA1-3A6A-4808-D0BC45DB468F}"/>
              </a:ext>
            </a:extLst>
          </p:cNvPr>
          <p:cNvSpPr txBox="1"/>
          <p:nvPr/>
        </p:nvSpPr>
        <p:spPr>
          <a:xfrm>
            <a:off x="956683" y="3932375"/>
            <a:ext cx="10456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000" b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 ngữ nêu hoạt động, trạng thái, đặc điểm của đối tượng được nói ở chủ ngữ hoặc giới thiệu, nhận xét về đối tượng đó. Vị ngữ trả lời cho câu hỏi có từ ngữ để hỏi: </a:t>
            </a:r>
            <a:r>
              <a:rPr lang="vi-VN" sz="3000" b="1" i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gì, thế nào, là ai,…</a:t>
            </a:r>
            <a:endParaRPr kumimoji="0" lang="vi-VN" sz="3000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A9E99F-E8FB-0563-E8FF-24AD5F31A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188" y="-267178"/>
            <a:ext cx="2926334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8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783B76E-5223-4F7D-8C3A-40478D61FFF6}"/>
              </a:ext>
            </a:extLst>
          </p:cNvPr>
          <p:cNvSpPr/>
          <p:nvPr/>
        </p:nvSpPr>
        <p:spPr>
          <a:xfrm>
            <a:off x="562461" y="98474"/>
            <a:ext cx="11324739" cy="663995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89171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hlinkClick r:id="rId2" action="ppaction://hlinksldjump"/>
            <a:extLst>
              <a:ext uri="{FF2B5EF4-FFF2-40B4-BE49-F238E27FC236}">
                <a16:creationId xmlns:a16="http://schemas.microsoft.com/office/drawing/2014/main" id="{FCE7BF72-6E05-4D0E-9BBA-4B313317C2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507" y="1466362"/>
            <a:ext cx="2283500" cy="2660316"/>
          </a:xfrm>
          <a:prstGeom prst="rect">
            <a:avLst/>
          </a:prstGeom>
        </p:spPr>
      </p:pic>
      <p:pic>
        <p:nvPicPr>
          <p:cNvPr id="11" name="Picture 10">
            <a:hlinkClick r:id="rId4" action="ppaction://hlinksldjump"/>
            <a:extLst>
              <a:ext uri="{FF2B5EF4-FFF2-40B4-BE49-F238E27FC236}">
                <a16:creationId xmlns:a16="http://schemas.microsoft.com/office/drawing/2014/main" id="{B55798E5-D727-4BD7-8C0A-47CF9AF867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9" t="-1267" r="43802" b="65539"/>
          <a:stretch/>
        </p:blipFill>
        <p:spPr>
          <a:xfrm>
            <a:off x="7875218" y="1452575"/>
            <a:ext cx="2078297" cy="2759967"/>
          </a:xfrm>
          <a:prstGeom prst="rect">
            <a:avLst/>
          </a:prstGeom>
        </p:spPr>
      </p:pic>
      <p:pic>
        <p:nvPicPr>
          <p:cNvPr id="13" name="Picture 12">
            <a:hlinkClick r:id="rId6" action="ppaction://hlinksldjump"/>
            <a:extLst>
              <a:ext uri="{FF2B5EF4-FFF2-40B4-BE49-F238E27FC236}">
                <a16:creationId xmlns:a16="http://schemas.microsoft.com/office/drawing/2014/main" id="{44145131-3E1E-4A2D-8238-39009AC00D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8684" y="3798073"/>
            <a:ext cx="2937730" cy="2588308"/>
          </a:xfrm>
          <a:prstGeom prst="rect">
            <a:avLst/>
          </a:prstGeom>
        </p:spPr>
      </p:pic>
      <p:pic>
        <p:nvPicPr>
          <p:cNvPr id="15" name="Picture 14">
            <a:hlinkClick r:id="rId8" action="ppaction://hlinksldjump"/>
            <a:extLst>
              <a:ext uri="{FF2B5EF4-FFF2-40B4-BE49-F238E27FC236}">
                <a16:creationId xmlns:a16="http://schemas.microsoft.com/office/drawing/2014/main" id="{0CCE6F98-DE5F-4C9B-82BF-03FB726AFC1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3324" t="3061"/>
          <a:stretch/>
        </p:blipFill>
        <p:spPr>
          <a:xfrm>
            <a:off x="4201552" y="3960162"/>
            <a:ext cx="2289157" cy="25498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650B69-43B7-4F8F-981C-8F864D08886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61" y="3816465"/>
            <a:ext cx="3412928" cy="28372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A4B6B51-53F3-48B6-960F-BCBC59FFCD9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326" y="2186961"/>
            <a:ext cx="1352823" cy="18668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F664303-061C-4A57-B530-CF9E294F593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82150" y="2714625"/>
            <a:ext cx="1447516" cy="144751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C14AA1A-86F0-45DD-8006-0F65790240A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03454" y="4710703"/>
            <a:ext cx="2147297" cy="21472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9B315E2-7752-44AF-A88F-E13B4804B5B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42478" y="4543425"/>
            <a:ext cx="1816486" cy="1816486"/>
          </a:xfrm>
          <a:prstGeom prst="rect">
            <a:avLst/>
          </a:prstGeom>
        </p:spPr>
      </p:pic>
      <p:sp>
        <p:nvSpPr>
          <p:cNvPr id="12" name="Arrow: Right 11">
            <a:hlinkClick r:id="rId15" action="ppaction://hlinksldjump"/>
            <a:extLst>
              <a:ext uri="{FF2B5EF4-FFF2-40B4-BE49-F238E27FC236}">
                <a16:creationId xmlns:a16="http://schemas.microsoft.com/office/drawing/2014/main" id="{0E86CE8A-F49B-4D1A-BA08-3831765C598B}"/>
              </a:ext>
            </a:extLst>
          </p:cNvPr>
          <p:cNvSpPr/>
          <p:nvPr/>
        </p:nvSpPr>
        <p:spPr>
          <a:xfrm>
            <a:off x="11155680" y="6144628"/>
            <a:ext cx="957683" cy="509113"/>
          </a:xfrm>
          <a:prstGeom prst="rightArrow">
            <a:avLst/>
          </a:prstGeom>
          <a:solidFill>
            <a:srgbClr val="88D656"/>
          </a:solidFill>
          <a:ln>
            <a:solidFill>
              <a:srgbClr val="95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DB747A5-7E09-3ED4-F4D5-B621DE904A0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268925" y="252364"/>
            <a:ext cx="7352413" cy="110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35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E01EA2-4F3D-D94E-A55B-28A5C145C062}"/>
              </a:ext>
            </a:extLst>
          </p:cNvPr>
          <p:cNvSpPr txBox="1"/>
          <p:nvPr/>
        </p:nvSpPr>
        <p:spPr>
          <a:xfrm>
            <a:off x="945221" y="602395"/>
            <a:ext cx="11137187" cy="628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42ED1B1-912E-DD0B-E481-82E03CD35B2E}"/>
              </a:ext>
            </a:extLst>
          </p:cNvPr>
          <p:cNvGrpSpPr/>
          <p:nvPr/>
        </p:nvGrpSpPr>
        <p:grpSpPr>
          <a:xfrm>
            <a:off x="657545" y="1715784"/>
            <a:ext cx="11691992" cy="1097767"/>
            <a:chOff x="657545" y="1715784"/>
            <a:chExt cx="11691992" cy="109776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D8D82DA-E7AC-5C1F-C3D9-A06599EB591C}"/>
                </a:ext>
              </a:extLst>
            </p:cNvPr>
            <p:cNvSpPr txBox="1"/>
            <p:nvPr/>
          </p:nvSpPr>
          <p:spPr>
            <a:xfrm>
              <a:off x="657545" y="1736333"/>
              <a:ext cx="488022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a. Chú chim sơn ca</a:t>
              </a:r>
            </a:p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b. 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chìm vào giấc ngủ say.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3C77A72-EB56-B9F1-93AE-674507CEA7EF}"/>
                </a:ext>
              </a:extLst>
            </p:cNvPr>
            <p:cNvSpPr txBox="1"/>
            <p:nvPr/>
          </p:nvSpPr>
          <p:spPr>
            <a:xfrm>
              <a:off x="6575461" y="1715784"/>
              <a:ext cx="577407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c. Vườn hồng</a:t>
              </a:r>
            </a:p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d. 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nằm phơi nắng bên thềm.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3DC9EC1-7732-58AD-8606-94B4A683D769}"/>
                </a:ext>
              </a:extLst>
            </p:cNvPr>
            <p:cNvSpPr/>
            <p:nvPr/>
          </p:nvSpPr>
          <p:spPr>
            <a:xfrm>
              <a:off x="3986373" y="1787702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D2CB8E3-FED4-C20A-3FBF-B4AF04331D9A}"/>
                </a:ext>
              </a:extLst>
            </p:cNvPr>
            <p:cNvSpPr/>
            <p:nvPr/>
          </p:nvSpPr>
          <p:spPr>
            <a:xfrm>
              <a:off x="1068513" y="2332232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DDE0F9A-AFE1-C6F4-F04C-DC70E2772EC4}"/>
                </a:ext>
              </a:extLst>
            </p:cNvPr>
            <p:cNvSpPr/>
            <p:nvPr/>
          </p:nvSpPr>
          <p:spPr>
            <a:xfrm>
              <a:off x="8938517" y="1746606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0D99A81-ADDD-F285-7734-8E504FDF595A}"/>
                </a:ext>
              </a:extLst>
            </p:cNvPr>
            <p:cNvSpPr/>
            <p:nvPr/>
          </p:nvSpPr>
          <p:spPr>
            <a:xfrm>
              <a:off x="6986428" y="2280861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DFC03DD6-D7C6-390B-BE74-5057900C0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379" y="3020601"/>
            <a:ext cx="7931650" cy="302934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2DCDFF8-F7B1-EE02-FD07-8D153C013E54}"/>
              </a:ext>
            </a:extLst>
          </p:cNvPr>
          <p:cNvSpPr txBox="1"/>
          <p:nvPr/>
        </p:nvSpPr>
        <p:spPr>
          <a:xfrm>
            <a:off x="2712379" y="3719245"/>
            <a:ext cx="68117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Gợi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ý: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thiện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891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F1C2F36-DA7F-4DF7-C532-3EBF6DD68C5B}"/>
              </a:ext>
            </a:extLst>
          </p:cNvPr>
          <p:cNvGrpSpPr/>
          <p:nvPr/>
        </p:nvGrpSpPr>
        <p:grpSpPr>
          <a:xfrm>
            <a:off x="1033601" y="596867"/>
            <a:ext cx="10124134" cy="1057273"/>
            <a:chOff x="4674400" y="2985728"/>
            <a:chExt cx="5448791" cy="281127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1379308-9A32-AE20-3800-EE4AF2F14189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xmlns="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D8B4E03-C45F-FA50-6220-3D3E56006793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a. Chú chim sơn ca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đang cất cao tiếng hót.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E58B364-9094-C48C-5654-C5CD3B5A3DFC}"/>
              </a:ext>
            </a:extLst>
          </p:cNvPr>
          <p:cNvGrpSpPr/>
          <p:nvPr/>
        </p:nvGrpSpPr>
        <p:grpSpPr>
          <a:xfrm>
            <a:off x="1115794" y="2117442"/>
            <a:ext cx="10124134" cy="1057273"/>
            <a:chOff x="4674400" y="2985728"/>
            <a:chExt cx="5448791" cy="281127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05355A9-A987-C427-FC96-9191FEDEE3AF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xmlns="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6946B7C-629E-220F-6768-12B2C32E1747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b.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Cả thành phố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chìm vào giấc ngủ say.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B3C3AE-786B-F51B-A934-A37620937EB1}"/>
              </a:ext>
            </a:extLst>
          </p:cNvPr>
          <p:cNvGrpSpPr/>
          <p:nvPr/>
        </p:nvGrpSpPr>
        <p:grpSpPr>
          <a:xfrm>
            <a:off x="1115795" y="3607195"/>
            <a:ext cx="10124134" cy="1057273"/>
            <a:chOff x="4674400" y="2985728"/>
            <a:chExt cx="5448791" cy="281127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99BE957-382E-349A-F1C6-82FBEC2F4912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xmlns="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AE07194-29D4-E3E3-C018-1F286FEDA9F3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c.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Vườn hồng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đang khoe sắc thắm.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592DBE7-62CC-A899-F631-BEAF0BC61F76}"/>
              </a:ext>
            </a:extLst>
          </p:cNvPr>
          <p:cNvGrpSpPr/>
          <p:nvPr/>
        </p:nvGrpSpPr>
        <p:grpSpPr>
          <a:xfrm>
            <a:off x="1105521" y="5025029"/>
            <a:ext cx="10124134" cy="1057273"/>
            <a:chOff x="4674400" y="2985728"/>
            <a:chExt cx="5448791" cy="281127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BBCB2D8-B2CF-5F5F-8D5C-C1AE4AE2BA2E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xmlns="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25064B-1CC0-05C7-9788-6282F2B2C464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d.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Chú mèo mướp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ằ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m phơi nắng bên thềm.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411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0313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1903190" y="138222"/>
            <a:ext cx="4876800" cy="65766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E6657D-B59F-46EF-BCF4-68B80BB37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1" y="4197684"/>
            <a:ext cx="2283500" cy="26603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59F955-A17F-4094-99D0-871B77F3B1EB}"/>
              </a:ext>
            </a:extLst>
          </p:cNvPr>
          <p:cNvSpPr txBox="1"/>
          <p:nvPr/>
        </p:nvSpPr>
        <p:spPr>
          <a:xfrm>
            <a:off x="2390447" y="2443358"/>
            <a:ext cx="4351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Câu</a:t>
            </a: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gì</a:t>
            </a:r>
            <a:r>
              <a:rPr lang="en-US" sz="5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18B58E-BA59-40D4-AC1A-B53171F586EF}"/>
              </a:ext>
            </a:extLst>
          </p:cNvPr>
          <p:cNvGrpSpPr/>
          <p:nvPr/>
        </p:nvGrpSpPr>
        <p:grpSpPr>
          <a:xfrm>
            <a:off x="7105405" y="138222"/>
            <a:ext cx="4623987" cy="3033121"/>
            <a:chOff x="7232063" y="2672575"/>
            <a:chExt cx="4623987" cy="1716385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3E7FDF1-C19A-48F5-AEF5-1860441CD5FF}"/>
                </a:ext>
              </a:extLst>
            </p:cNvPr>
            <p:cNvSpPr/>
            <p:nvPr/>
          </p:nvSpPr>
          <p:spPr>
            <a:xfrm>
              <a:off x="7232063" y="2672575"/>
              <a:ext cx="4623987" cy="1716385"/>
            </a:xfrm>
            <a:prstGeom prst="roundRect">
              <a:avLst>
                <a:gd name="adj" fmla="val 19502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3B02642-9A38-487E-B906-BF9E509671C8}"/>
                </a:ext>
              </a:extLst>
            </p:cNvPr>
            <p:cNvSpPr txBox="1"/>
            <p:nvPr/>
          </p:nvSpPr>
          <p:spPr>
            <a:xfrm>
              <a:off x="7353962" y="2752341"/>
              <a:ext cx="4473214" cy="1584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tập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hợp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thường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diễn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đạt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trọn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vẹn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C0F8A79-7D99-4BD4-806C-4A876F9559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17" t="61333"/>
          <a:stretch/>
        </p:blipFill>
        <p:spPr>
          <a:xfrm>
            <a:off x="8146491" y="2991787"/>
            <a:ext cx="2508842" cy="3566160"/>
          </a:xfrm>
          <a:prstGeom prst="rect">
            <a:avLst/>
          </a:prstGeom>
        </p:spPr>
      </p:pic>
      <p:pic>
        <p:nvPicPr>
          <p:cNvPr id="18" name="Picture 17">
            <a:hlinkClick r:id="rId5" action="ppaction://hlinksldjump"/>
            <a:extLst>
              <a:ext uri="{FF2B5EF4-FFF2-40B4-BE49-F238E27FC236}">
                <a16:creationId xmlns:a16="http://schemas.microsoft.com/office/drawing/2014/main" id="{E0DD2958-C60D-4104-9913-EED935CD8A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836" r="8438" b="21274"/>
          <a:stretch/>
        </p:blipFill>
        <p:spPr>
          <a:xfrm>
            <a:off x="10014995" y="5863987"/>
            <a:ext cx="2177005" cy="9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2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2057401" y="545193"/>
            <a:ext cx="4876800" cy="53316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D00DC8-06BB-417C-A898-31515037AB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24" t="3061"/>
          <a:stretch/>
        </p:blipFill>
        <p:spPr>
          <a:xfrm>
            <a:off x="423975" y="3903262"/>
            <a:ext cx="2527504" cy="28153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4F5B9B-9CCD-42FF-B1F1-436A91A7F380}"/>
              </a:ext>
            </a:extLst>
          </p:cNvPr>
          <p:cNvSpPr txBox="1"/>
          <p:nvPr/>
        </p:nvSpPr>
        <p:spPr>
          <a:xfrm>
            <a:off x="2176359" y="1919739"/>
            <a:ext cx="46176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từ trong câu được sắp xếp như thế nào?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446DDE-DC30-409F-AC99-853FD3D626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3746837"/>
            <a:ext cx="3574745" cy="2971800"/>
          </a:xfrm>
          <a:prstGeom prst="rect">
            <a:avLst/>
          </a:prstGeom>
        </p:spPr>
      </p:pic>
      <p:pic>
        <p:nvPicPr>
          <p:cNvPr id="15" name="Picture 14">
            <a:hlinkClick r:id="rId5" action="ppaction://hlinksldjump"/>
            <a:extLst>
              <a:ext uri="{FF2B5EF4-FFF2-40B4-BE49-F238E27FC236}">
                <a16:creationId xmlns:a16="http://schemas.microsoft.com/office/drawing/2014/main" id="{D72ED5B8-944A-4F02-88FE-E2415917CB4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836" r="8438" b="21274"/>
          <a:stretch/>
        </p:blipFill>
        <p:spPr>
          <a:xfrm>
            <a:off x="9867313" y="5731658"/>
            <a:ext cx="2177005" cy="98697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E40BE47-AF59-4FEE-A748-433DAF8B8148}"/>
              </a:ext>
            </a:extLst>
          </p:cNvPr>
          <p:cNvGrpSpPr/>
          <p:nvPr/>
        </p:nvGrpSpPr>
        <p:grpSpPr>
          <a:xfrm>
            <a:off x="7038753" y="159488"/>
            <a:ext cx="4810621" cy="3072576"/>
            <a:chOff x="7349021" y="2594357"/>
            <a:chExt cx="4627011" cy="1834954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BB292E5-39AB-4CA2-AC97-F5D9287399B9}"/>
                </a:ext>
              </a:extLst>
            </p:cNvPr>
            <p:cNvSpPr/>
            <p:nvPr/>
          </p:nvSpPr>
          <p:spPr>
            <a:xfrm>
              <a:off x="7349021" y="2594357"/>
              <a:ext cx="4623987" cy="1716385"/>
            </a:xfrm>
            <a:prstGeom prst="roundRect">
              <a:avLst>
                <a:gd name="adj" fmla="val 28619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A45777-39A5-4E45-8C9D-217433650817}"/>
                </a:ext>
              </a:extLst>
            </p:cNvPr>
            <p:cNvSpPr txBox="1"/>
            <p:nvPr/>
          </p:nvSpPr>
          <p:spPr>
            <a:xfrm>
              <a:off x="7502818" y="2762614"/>
              <a:ext cx="4473214" cy="1666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sắp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xếp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trật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hợp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lí</a:t>
              </a:r>
              <a:r>
                <a:rPr lang="en-US" sz="44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231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90" t="4102" r="20598"/>
          <a:stretch/>
        </p:blipFill>
        <p:spPr>
          <a:xfrm>
            <a:off x="2057401" y="545193"/>
            <a:ext cx="4876800" cy="53316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4F5B9B-9CCD-42FF-B1F1-436A91A7F380}"/>
              </a:ext>
            </a:extLst>
          </p:cNvPr>
          <p:cNvSpPr txBox="1"/>
          <p:nvPr/>
        </p:nvSpPr>
        <p:spPr>
          <a:xfrm>
            <a:off x="2137146" y="1962269"/>
            <a:ext cx="47631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4400" b="1" dirty="0">
              <a:solidFill>
                <a:prstClr val="black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446DDE-DC30-409F-AC99-853FD3D626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3746837"/>
            <a:ext cx="3574745" cy="2971800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id="{D72ED5B8-944A-4F02-88FE-E2415917CB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836" r="8438" b="21274"/>
          <a:stretch/>
        </p:blipFill>
        <p:spPr>
          <a:xfrm>
            <a:off x="9867313" y="5731658"/>
            <a:ext cx="2177005" cy="98697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E40BE47-AF59-4FEE-A748-433DAF8B8148}"/>
              </a:ext>
            </a:extLst>
          </p:cNvPr>
          <p:cNvGrpSpPr/>
          <p:nvPr/>
        </p:nvGrpSpPr>
        <p:grpSpPr>
          <a:xfrm>
            <a:off x="7222363" y="127592"/>
            <a:ext cx="4627011" cy="2905530"/>
            <a:chOff x="7349021" y="2594357"/>
            <a:chExt cx="4627011" cy="1716385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BB292E5-39AB-4CA2-AC97-F5D9287399B9}"/>
                </a:ext>
              </a:extLst>
            </p:cNvPr>
            <p:cNvSpPr/>
            <p:nvPr/>
          </p:nvSpPr>
          <p:spPr>
            <a:xfrm>
              <a:off x="7349021" y="2594357"/>
              <a:ext cx="4623987" cy="1716385"/>
            </a:xfrm>
            <a:prstGeom prst="roundRect">
              <a:avLst>
                <a:gd name="adj" fmla="val 36826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CA45777-39A5-4E45-8C9D-217433650817}"/>
                </a:ext>
              </a:extLst>
            </p:cNvPr>
            <p:cNvSpPr txBox="1"/>
            <p:nvPr/>
          </p:nvSpPr>
          <p:spPr>
            <a:xfrm>
              <a:off x="7502818" y="2890138"/>
              <a:ext cx="4473214" cy="781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Chữ</a:t>
              </a:r>
              <a:r>
                <a:rPr kumimoji="0" lang="vi-VN" sz="4000" b="0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cái đầu câu phải được viết hoa</a:t>
              </a:r>
              <a:r>
                <a:rPr kumimoji="0" lang="en-US" sz="4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8A50828-EC99-4CC0-BB5B-4A6C8003F3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9" t="-1267" r="43802" b="65539"/>
          <a:stretch/>
        </p:blipFill>
        <p:spPr>
          <a:xfrm>
            <a:off x="522029" y="4057405"/>
            <a:ext cx="2078297" cy="275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75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4245843-7B95-4571-A0BD-3B731DAE06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90" t="4102" r="20598"/>
          <a:stretch/>
        </p:blipFill>
        <p:spPr>
          <a:xfrm>
            <a:off x="618978" y="94147"/>
            <a:ext cx="7047914" cy="27755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959F955-A17F-4094-99D0-871B77F3B1EB}"/>
              </a:ext>
            </a:extLst>
          </p:cNvPr>
          <p:cNvSpPr txBox="1"/>
          <p:nvPr/>
        </p:nvSpPr>
        <p:spPr>
          <a:xfrm>
            <a:off x="624342" y="1025579"/>
            <a:ext cx="72389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kiểu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  <a:p>
            <a:pPr algn="ctr">
              <a:defRPr/>
            </a:pP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i="1" dirty="0" err="1"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4000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AD0343-DC4C-4822-A5F3-5D972C8D2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300" y="3988338"/>
            <a:ext cx="2937730" cy="258830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304DE35-B823-48B5-82E1-BFD17AB43F8B}"/>
              </a:ext>
            </a:extLst>
          </p:cNvPr>
          <p:cNvGrpSpPr/>
          <p:nvPr/>
        </p:nvGrpSpPr>
        <p:grpSpPr>
          <a:xfrm>
            <a:off x="8059611" y="2096708"/>
            <a:ext cx="2964439" cy="1978044"/>
            <a:chOff x="7712940" y="1835161"/>
            <a:chExt cx="2964439" cy="197804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F078893-0B5E-4DF1-AD7E-D672F1292B08}"/>
                </a:ext>
              </a:extLst>
            </p:cNvPr>
            <p:cNvSpPr/>
            <p:nvPr/>
          </p:nvSpPr>
          <p:spPr>
            <a:xfrm>
              <a:off x="7712940" y="1835161"/>
              <a:ext cx="2964439" cy="1978044"/>
            </a:xfrm>
            <a:prstGeom prst="roundRect">
              <a:avLst>
                <a:gd name="adj" fmla="val 33643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0564B63-896D-4846-938A-95CC8E4BAFA3}"/>
                </a:ext>
              </a:extLst>
            </p:cNvPr>
            <p:cNvSpPr txBox="1"/>
            <p:nvPr/>
          </p:nvSpPr>
          <p:spPr>
            <a:xfrm>
              <a:off x="7712940" y="2342647"/>
              <a:ext cx="29644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Câu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kể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8C1D1C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54F8DB2-026C-4BD7-9CAB-F1024067CE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866" y="3604846"/>
            <a:ext cx="3574745" cy="2971800"/>
          </a:xfrm>
          <a:prstGeom prst="rect">
            <a:avLst/>
          </a:prstGeom>
        </p:spPr>
      </p:pic>
      <p:pic>
        <p:nvPicPr>
          <p:cNvPr id="14" name="Picture 13">
            <a:hlinkClick r:id="rId6" action="ppaction://hlinksldjump"/>
            <a:extLst>
              <a:ext uri="{FF2B5EF4-FFF2-40B4-BE49-F238E27FC236}">
                <a16:creationId xmlns:a16="http://schemas.microsoft.com/office/drawing/2014/main" id="{C2A7F9C6-CE1D-4DC8-8FB4-673452AFEC6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9836" r="8438" b="21274"/>
          <a:stretch/>
        </p:blipFill>
        <p:spPr>
          <a:xfrm>
            <a:off x="9755695" y="5813040"/>
            <a:ext cx="2177005" cy="98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31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 20"/>
          <p:cNvSpPr/>
          <p:nvPr/>
        </p:nvSpPr>
        <p:spPr>
          <a:xfrm>
            <a:off x="548696" y="0"/>
            <a:ext cx="11094607" cy="6018621"/>
          </a:xfrm>
          <a:custGeom>
            <a:avLst/>
            <a:gdLst>
              <a:gd name="connsiteX0" fmla="*/ 408562 w 11760748"/>
              <a:gd name="connsiteY0" fmla="*/ 2091493 h 6595469"/>
              <a:gd name="connsiteX1" fmla="*/ 418290 w 11760748"/>
              <a:gd name="connsiteY1" fmla="*/ 2237408 h 6595469"/>
              <a:gd name="connsiteX2" fmla="*/ 0 w 11760748"/>
              <a:gd name="connsiteY2" fmla="*/ 924174 h 6595469"/>
              <a:gd name="connsiteX3" fmla="*/ 418290 w 11760748"/>
              <a:gd name="connsiteY3" fmla="*/ 204327 h 6595469"/>
              <a:gd name="connsiteX4" fmla="*/ 1994171 w 11760748"/>
              <a:gd name="connsiteY4" fmla="*/ 243238 h 6595469"/>
              <a:gd name="connsiteX5" fmla="*/ 3287949 w 11760748"/>
              <a:gd name="connsiteY5" fmla="*/ 165416 h 6595469"/>
              <a:gd name="connsiteX6" fmla="*/ 4970835 w 11760748"/>
              <a:gd name="connsiteY6" fmla="*/ 194599 h 6595469"/>
              <a:gd name="connsiteX7" fmla="*/ 6313252 w 11760748"/>
              <a:gd name="connsiteY7" fmla="*/ 46 h 6595469"/>
              <a:gd name="connsiteX8" fmla="*/ 8278239 w 11760748"/>
              <a:gd name="connsiteY8" fmla="*/ 175144 h 6595469"/>
              <a:gd name="connsiteX9" fmla="*/ 9669294 w 11760748"/>
              <a:gd name="connsiteY9" fmla="*/ 58412 h 6595469"/>
              <a:gd name="connsiteX10" fmla="*/ 11011711 w 11760748"/>
              <a:gd name="connsiteY10" fmla="*/ 97323 h 6595469"/>
              <a:gd name="connsiteX11" fmla="*/ 11439728 w 11760748"/>
              <a:gd name="connsiteY11" fmla="*/ 496157 h 6595469"/>
              <a:gd name="connsiteX12" fmla="*/ 11274358 w 11760748"/>
              <a:gd name="connsiteY12" fmla="*/ 1381374 h 6595469"/>
              <a:gd name="connsiteX13" fmla="*/ 11488366 w 11760748"/>
              <a:gd name="connsiteY13" fmla="*/ 2110948 h 6595469"/>
              <a:gd name="connsiteX14" fmla="*/ 11488366 w 11760748"/>
              <a:gd name="connsiteY14" fmla="*/ 2548693 h 6595469"/>
              <a:gd name="connsiteX15" fmla="*/ 11760741 w 11760748"/>
              <a:gd name="connsiteY15" fmla="*/ 3570097 h 6595469"/>
              <a:gd name="connsiteX16" fmla="*/ 11498094 w 11760748"/>
              <a:gd name="connsiteY16" fmla="*/ 4348310 h 6595469"/>
              <a:gd name="connsiteX17" fmla="*/ 11663464 w 11760748"/>
              <a:gd name="connsiteY17" fmla="*/ 5233527 h 6595469"/>
              <a:gd name="connsiteX18" fmla="*/ 11186809 w 11760748"/>
              <a:gd name="connsiteY18" fmla="*/ 6371663 h 6595469"/>
              <a:gd name="connsiteX19" fmla="*/ 10048673 w 11760748"/>
              <a:gd name="connsiteY19" fmla="*/ 6468940 h 6595469"/>
              <a:gd name="connsiteX20" fmla="*/ 8725711 w 11760748"/>
              <a:gd name="connsiteY20" fmla="*/ 6595399 h 6595469"/>
              <a:gd name="connsiteX21" fmla="*/ 5875507 w 11760748"/>
              <a:gd name="connsiteY21" fmla="*/ 6488395 h 6595469"/>
              <a:gd name="connsiteX22" fmla="*/ 3803515 w 11760748"/>
              <a:gd name="connsiteY22" fmla="*/ 6391119 h 6595469"/>
              <a:gd name="connsiteX23" fmla="*/ 2217907 w 11760748"/>
              <a:gd name="connsiteY23" fmla="*/ 6332753 h 6595469"/>
              <a:gd name="connsiteX24" fmla="*/ 1313235 w 11760748"/>
              <a:gd name="connsiteY24" fmla="*/ 6410574 h 6595469"/>
              <a:gd name="connsiteX25" fmla="*/ 233464 w 11760748"/>
              <a:gd name="connsiteY25" fmla="*/ 6274387 h 6595469"/>
              <a:gd name="connsiteX26" fmla="*/ 272375 w 11760748"/>
              <a:gd name="connsiteY26" fmla="*/ 4990336 h 6595469"/>
              <a:gd name="connsiteX27" fmla="*/ 38911 w 11760748"/>
              <a:gd name="connsiteY27" fmla="*/ 4192667 h 6595469"/>
              <a:gd name="connsiteX28" fmla="*/ 155643 w 11760748"/>
              <a:gd name="connsiteY28" fmla="*/ 3268540 h 6595469"/>
              <a:gd name="connsiteX29" fmla="*/ 97277 w 11760748"/>
              <a:gd name="connsiteY29" fmla="*/ 2850250 h 6595469"/>
              <a:gd name="connsiteX30" fmla="*/ 408562 w 11760748"/>
              <a:gd name="connsiteY30" fmla="*/ 2091493 h 6595469"/>
              <a:gd name="connsiteX0" fmla="*/ 97277 w 11760748"/>
              <a:gd name="connsiteY0" fmla="*/ 2850250 h 6595469"/>
              <a:gd name="connsiteX1" fmla="*/ 418290 w 11760748"/>
              <a:gd name="connsiteY1" fmla="*/ 2237408 h 6595469"/>
              <a:gd name="connsiteX2" fmla="*/ 0 w 11760748"/>
              <a:gd name="connsiteY2" fmla="*/ 924174 h 6595469"/>
              <a:gd name="connsiteX3" fmla="*/ 418290 w 11760748"/>
              <a:gd name="connsiteY3" fmla="*/ 204327 h 6595469"/>
              <a:gd name="connsiteX4" fmla="*/ 1994171 w 11760748"/>
              <a:gd name="connsiteY4" fmla="*/ 243238 h 6595469"/>
              <a:gd name="connsiteX5" fmla="*/ 3287949 w 11760748"/>
              <a:gd name="connsiteY5" fmla="*/ 165416 h 6595469"/>
              <a:gd name="connsiteX6" fmla="*/ 4970835 w 11760748"/>
              <a:gd name="connsiteY6" fmla="*/ 194599 h 6595469"/>
              <a:gd name="connsiteX7" fmla="*/ 6313252 w 11760748"/>
              <a:gd name="connsiteY7" fmla="*/ 46 h 6595469"/>
              <a:gd name="connsiteX8" fmla="*/ 8278239 w 11760748"/>
              <a:gd name="connsiteY8" fmla="*/ 175144 h 6595469"/>
              <a:gd name="connsiteX9" fmla="*/ 9669294 w 11760748"/>
              <a:gd name="connsiteY9" fmla="*/ 58412 h 6595469"/>
              <a:gd name="connsiteX10" fmla="*/ 11011711 w 11760748"/>
              <a:gd name="connsiteY10" fmla="*/ 97323 h 6595469"/>
              <a:gd name="connsiteX11" fmla="*/ 11439728 w 11760748"/>
              <a:gd name="connsiteY11" fmla="*/ 496157 h 6595469"/>
              <a:gd name="connsiteX12" fmla="*/ 11274358 w 11760748"/>
              <a:gd name="connsiteY12" fmla="*/ 1381374 h 6595469"/>
              <a:gd name="connsiteX13" fmla="*/ 11488366 w 11760748"/>
              <a:gd name="connsiteY13" fmla="*/ 2110948 h 6595469"/>
              <a:gd name="connsiteX14" fmla="*/ 11488366 w 11760748"/>
              <a:gd name="connsiteY14" fmla="*/ 2548693 h 6595469"/>
              <a:gd name="connsiteX15" fmla="*/ 11760741 w 11760748"/>
              <a:gd name="connsiteY15" fmla="*/ 3570097 h 6595469"/>
              <a:gd name="connsiteX16" fmla="*/ 11498094 w 11760748"/>
              <a:gd name="connsiteY16" fmla="*/ 4348310 h 6595469"/>
              <a:gd name="connsiteX17" fmla="*/ 11663464 w 11760748"/>
              <a:gd name="connsiteY17" fmla="*/ 5233527 h 6595469"/>
              <a:gd name="connsiteX18" fmla="*/ 11186809 w 11760748"/>
              <a:gd name="connsiteY18" fmla="*/ 6371663 h 6595469"/>
              <a:gd name="connsiteX19" fmla="*/ 10048673 w 11760748"/>
              <a:gd name="connsiteY19" fmla="*/ 6468940 h 6595469"/>
              <a:gd name="connsiteX20" fmla="*/ 8725711 w 11760748"/>
              <a:gd name="connsiteY20" fmla="*/ 6595399 h 6595469"/>
              <a:gd name="connsiteX21" fmla="*/ 5875507 w 11760748"/>
              <a:gd name="connsiteY21" fmla="*/ 6488395 h 6595469"/>
              <a:gd name="connsiteX22" fmla="*/ 3803515 w 11760748"/>
              <a:gd name="connsiteY22" fmla="*/ 6391119 h 6595469"/>
              <a:gd name="connsiteX23" fmla="*/ 2217907 w 11760748"/>
              <a:gd name="connsiteY23" fmla="*/ 6332753 h 6595469"/>
              <a:gd name="connsiteX24" fmla="*/ 1313235 w 11760748"/>
              <a:gd name="connsiteY24" fmla="*/ 6410574 h 6595469"/>
              <a:gd name="connsiteX25" fmla="*/ 233464 w 11760748"/>
              <a:gd name="connsiteY25" fmla="*/ 6274387 h 6595469"/>
              <a:gd name="connsiteX26" fmla="*/ 272375 w 11760748"/>
              <a:gd name="connsiteY26" fmla="*/ 4990336 h 6595469"/>
              <a:gd name="connsiteX27" fmla="*/ 38911 w 11760748"/>
              <a:gd name="connsiteY27" fmla="*/ 4192667 h 6595469"/>
              <a:gd name="connsiteX28" fmla="*/ 155643 w 11760748"/>
              <a:gd name="connsiteY28" fmla="*/ 3268540 h 6595469"/>
              <a:gd name="connsiteX29" fmla="*/ 97277 w 11760748"/>
              <a:gd name="connsiteY29" fmla="*/ 2850250 h 6595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1760748" h="6595469">
                <a:moveTo>
                  <a:pt x="97277" y="2850250"/>
                </a:moveTo>
                <a:cubicBezTo>
                  <a:pt x="141051" y="2678395"/>
                  <a:pt x="434503" y="2558421"/>
                  <a:pt x="418290" y="2237408"/>
                </a:cubicBezTo>
                <a:cubicBezTo>
                  <a:pt x="402077" y="1916395"/>
                  <a:pt x="0" y="1263021"/>
                  <a:pt x="0" y="924174"/>
                </a:cubicBezTo>
                <a:cubicBezTo>
                  <a:pt x="0" y="585327"/>
                  <a:pt x="85928" y="317816"/>
                  <a:pt x="418290" y="204327"/>
                </a:cubicBezTo>
                <a:cubicBezTo>
                  <a:pt x="750652" y="90838"/>
                  <a:pt x="1515895" y="249723"/>
                  <a:pt x="1994171" y="243238"/>
                </a:cubicBezTo>
                <a:cubicBezTo>
                  <a:pt x="2472448" y="236753"/>
                  <a:pt x="3287949" y="165416"/>
                  <a:pt x="3287949" y="165416"/>
                </a:cubicBezTo>
                <a:cubicBezTo>
                  <a:pt x="3784060" y="157310"/>
                  <a:pt x="4466618" y="222161"/>
                  <a:pt x="4970835" y="194599"/>
                </a:cubicBezTo>
                <a:cubicBezTo>
                  <a:pt x="5475052" y="167037"/>
                  <a:pt x="5762018" y="3288"/>
                  <a:pt x="6313252" y="46"/>
                </a:cubicBezTo>
                <a:cubicBezTo>
                  <a:pt x="6864486" y="-3196"/>
                  <a:pt x="7718899" y="165416"/>
                  <a:pt x="8278239" y="175144"/>
                </a:cubicBezTo>
                <a:cubicBezTo>
                  <a:pt x="8837579" y="184872"/>
                  <a:pt x="9213715" y="71382"/>
                  <a:pt x="9669294" y="58412"/>
                </a:cubicBezTo>
                <a:lnTo>
                  <a:pt x="11011711" y="97323"/>
                </a:lnTo>
                <a:cubicBezTo>
                  <a:pt x="11306783" y="170280"/>
                  <a:pt x="11395954" y="282149"/>
                  <a:pt x="11439728" y="496157"/>
                </a:cubicBezTo>
                <a:cubicBezTo>
                  <a:pt x="11483502" y="710165"/>
                  <a:pt x="11266252" y="1112242"/>
                  <a:pt x="11274358" y="1381374"/>
                </a:cubicBezTo>
                <a:cubicBezTo>
                  <a:pt x="11282464" y="1650506"/>
                  <a:pt x="11452698" y="1916395"/>
                  <a:pt x="11488366" y="2110948"/>
                </a:cubicBezTo>
                <a:cubicBezTo>
                  <a:pt x="11524034" y="2305501"/>
                  <a:pt x="11442970" y="2305502"/>
                  <a:pt x="11488366" y="2548693"/>
                </a:cubicBezTo>
                <a:cubicBezTo>
                  <a:pt x="11533762" y="2791884"/>
                  <a:pt x="11759120" y="3270161"/>
                  <a:pt x="11760741" y="3570097"/>
                </a:cubicBezTo>
                <a:cubicBezTo>
                  <a:pt x="11762362" y="3870033"/>
                  <a:pt x="11514307" y="4071072"/>
                  <a:pt x="11498094" y="4348310"/>
                </a:cubicBezTo>
                <a:cubicBezTo>
                  <a:pt x="11481881" y="4625548"/>
                  <a:pt x="11715345" y="4896302"/>
                  <a:pt x="11663464" y="5233527"/>
                </a:cubicBezTo>
                <a:cubicBezTo>
                  <a:pt x="11611583" y="5570752"/>
                  <a:pt x="11455941" y="6165761"/>
                  <a:pt x="11186809" y="6371663"/>
                </a:cubicBezTo>
                <a:cubicBezTo>
                  <a:pt x="10917677" y="6577565"/>
                  <a:pt x="10048673" y="6468940"/>
                  <a:pt x="10048673" y="6468940"/>
                </a:cubicBezTo>
                <a:cubicBezTo>
                  <a:pt x="9638490" y="6506229"/>
                  <a:pt x="9421239" y="6592157"/>
                  <a:pt x="8725711" y="6595399"/>
                </a:cubicBezTo>
                <a:cubicBezTo>
                  <a:pt x="8030183" y="6598641"/>
                  <a:pt x="5875507" y="6488395"/>
                  <a:pt x="5875507" y="6488395"/>
                </a:cubicBezTo>
                <a:lnTo>
                  <a:pt x="3803515" y="6391119"/>
                </a:lnTo>
                <a:cubicBezTo>
                  <a:pt x="3193915" y="6365179"/>
                  <a:pt x="2632954" y="6329511"/>
                  <a:pt x="2217907" y="6332753"/>
                </a:cubicBezTo>
                <a:cubicBezTo>
                  <a:pt x="1802860" y="6335996"/>
                  <a:pt x="1643975" y="6420302"/>
                  <a:pt x="1313235" y="6410574"/>
                </a:cubicBezTo>
                <a:cubicBezTo>
                  <a:pt x="982495" y="6400846"/>
                  <a:pt x="406941" y="6511093"/>
                  <a:pt x="233464" y="6274387"/>
                </a:cubicBezTo>
                <a:cubicBezTo>
                  <a:pt x="59987" y="6037681"/>
                  <a:pt x="304800" y="5337289"/>
                  <a:pt x="272375" y="4990336"/>
                </a:cubicBezTo>
                <a:cubicBezTo>
                  <a:pt x="239950" y="4643383"/>
                  <a:pt x="58366" y="4479633"/>
                  <a:pt x="38911" y="4192667"/>
                </a:cubicBezTo>
                <a:cubicBezTo>
                  <a:pt x="19456" y="3905701"/>
                  <a:pt x="145915" y="3492276"/>
                  <a:pt x="155643" y="3268540"/>
                </a:cubicBezTo>
                <a:cubicBezTo>
                  <a:pt x="165371" y="3044804"/>
                  <a:pt x="53503" y="3022105"/>
                  <a:pt x="97277" y="285025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48463" y="427703"/>
            <a:ext cx="84950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HP001 5 hàng 1 ô ly" panose="020B0603050302020204" pitchFamily="34" charset="0"/>
              </a:rPr>
              <a:t>Thứ</a:t>
            </a:r>
            <a:r>
              <a:rPr lang="en-US" sz="3600" dirty="0" smtClean="0">
                <a:solidFill>
                  <a:srgbClr val="0070C0"/>
                </a:solidFill>
                <a:latin typeface="HP001 5 hàng 1 ô ly" panose="020B06030503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HP001 5 hàng 1 ô ly" panose="020B0603050302020204" pitchFamily="34" charset="0"/>
              </a:rPr>
              <a:t>hai</a:t>
            </a:r>
            <a:r>
              <a:rPr lang="en-US" sz="3600" dirty="0" smtClean="0">
                <a:solidFill>
                  <a:srgbClr val="0070C0"/>
                </a:solidFill>
                <a:latin typeface="HP001 5 hàng 1 ô ly" panose="020B06030503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HP001 5 hàng 1 ô ly" panose="020B0603050302020204" pitchFamily="34" charset="0"/>
              </a:rPr>
              <a:t>ngày</a:t>
            </a:r>
            <a:r>
              <a:rPr lang="en-US" sz="3600" dirty="0" smtClean="0">
                <a:solidFill>
                  <a:srgbClr val="0070C0"/>
                </a:solidFill>
                <a:latin typeface="HP001 5 hàng 1 ô ly" panose="020B0603050302020204" pitchFamily="34" charset="0"/>
              </a:rPr>
              <a:t> </a:t>
            </a:r>
            <a:r>
              <a:rPr lang="vi-VN" sz="3600" dirty="0" smtClean="0">
                <a:solidFill>
                  <a:srgbClr val="0070C0"/>
                </a:solidFill>
                <a:latin typeface="HP001 5 hàng 1 ô ly" panose="020B0603050302020204" pitchFamily="34" charset="0"/>
              </a:rPr>
              <a:t>19</a:t>
            </a:r>
            <a:r>
              <a:rPr lang="en-US" sz="3600" dirty="0" smtClean="0">
                <a:solidFill>
                  <a:srgbClr val="0070C0"/>
                </a:solidFill>
                <a:latin typeface="HP001 5 hàng 1 ô ly" panose="020B06030503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HP001 5 hàng 1 ô ly" panose="020B0603050302020204" pitchFamily="34" charset="0"/>
              </a:rPr>
              <a:t>tháng</a:t>
            </a:r>
            <a:r>
              <a:rPr lang="en-US" sz="3600" dirty="0" smtClean="0">
                <a:solidFill>
                  <a:srgbClr val="0070C0"/>
                </a:solidFill>
                <a:latin typeface="HP001 5 hàng 1 ô ly" panose="020B0603050302020204" pitchFamily="34" charset="0"/>
              </a:rPr>
              <a:t> 01 </a:t>
            </a:r>
            <a:r>
              <a:rPr lang="en-US" sz="3600" dirty="0" err="1" smtClean="0">
                <a:solidFill>
                  <a:srgbClr val="0070C0"/>
                </a:solidFill>
                <a:latin typeface="HP001 5 hàng 1 ô ly" panose="020B0603050302020204" pitchFamily="34" charset="0"/>
              </a:rPr>
              <a:t>năm</a:t>
            </a:r>
            <a:r>
              <a:rPr lang="en-US" sz="3600" dirty="0" smtClean="0">
                <a:solidFill>
                  <a:srgbClr val="0070C0"/>
                </a:solidFill>
                <a:latin typeface="HP001 5 hàng 1 ô ly" panose="020B0603050302020204" pitchFamily="34" charset="0"/>
              </a:rPr>
              <a:t> 202</a:t>
            </a:r>
            <a:r>
              <a:rPr lang="vi-VN" sz="3600" dirty="0" smtClean="0">
                <a:solidFill>
                  <a:srgbClr val="0070C0"/>
                </a:solidFill>
                <a:latin typeface="HP001 5 hàng 1 ô ly" panose="020B0603050302020204" pitchFamily="34" charset="0"/>
              </a:rPr>
              <a:t>6</a:t>
            </a:r>
            <a:endParaRPr lang="en-US" sz="3600" dirty="0" smtClean="0">
              <a:solidFill>
                <a:srgbClr val="0070C0"/>
              </a:solidFill>
              <a:latin typeface="HP001 5 hàng 1 ô ly" panose="020B0603050302020204" pitchFamily="34" charset="0"/>
            </a:endParaRPr>
          </a:p>
          <a:p>
            <a:r>
              <a:rPr lang="en-US" sz="3600" dirty="0">
                <a:solidFill>
                  <a:srgbClr val="0070C0"/>
                </a:solidFill>
                <a:latin typeface="HP001 5 hàng 1 ô ly" panose="020B0603050302020204" pitchFamily="34" charset="0"/>
              </a:rPr>
              <a:t>	</a:t>
            </a:r>
            <a:r>
              <a:rPr lang="en-US" sz="3600" dirty="0" smtClean="0">
                <a:solidFill>
                  <a:srgbClr val="0070C0"/>
                </a:solidFill>
                <a:latin typeface="HP001 5 hàng 1 ô ly" panose="020B0603050302020204" pitchFamily="34" charset="0"/>
              </a:rPr>
              <a:t>		  </a:t>
            </a:r>
            <a:r>
              <a:rPr lang="en-US" sz="3600" dirty="0" err="1" smtClean="0">
                <a:solidFill>
                  <a:srgbClr val="0070C0"/>
                </a:solidFill>
                <a:latin typeface="HP001 5 hàng 1 ô ly" panose="020B0603050302020204" pitchFamily="34" charset="0"/>
              </a:rPr>
              <a:t>Tiếng</a:t>
            </a:r>
            <a:r>
              <a:rPr lang="en-US" sz="3600" dirty="0" smtClean="0">
                <a:solidFill>
                  <a:srgbClr val="0070C0"/>
                </a:solidFill>
                <a:latin typeface="HP001 5 hàng 1 ô ly" panose="020B0603050302020204" pitchFamily="34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HP001 5 hàng 1 ô ly" panose="020B0603050302020204" pitchFamily="34" charset="0"/>
              </a:rPr>
              <a:t>việt</a:t>
            </a:r>
            <a:endParaRPr lang="en-US" sz="3600" dirty="0">
              <a:solidFill>
                <a:srgbClr val="0070C0"/>
              </a:solidFill>
              <a:latin typeface="HP001 5 hàng 1 ô ly" panose="020B06030503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D19415-2228-1CAB-9EBA-C4F2869F2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454" y="1628032"/>
            <a:ext cx="4237087" cy="11827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CF65F6-68EB-0887-345D-B7209F785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260" y="2491895"/>
            <a:ext cx="10706043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1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9AD671-6579-8547-A544-E04A692CBA88}"/>
              </a:ext>
            </a:extLst>
          </p:cNvPr>
          <p:cNvSpPr txBox="1"/>
          <p:nvPr/>
        </p:nvSpPr>
        <p:spPr>
          <a:xfrm>
            <a:off x="1298121" y="535551"/>
            <a:ext cx="10599965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Tách mỗi câu dưới đây thành hai thành phần. </a:t>
            </a:r>
            <a:endParaRPr kumimoji="0" lang="en-VN" sz="32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C4A5A9E-9BB7-05F2-AF03-B001EED87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527" y="1583237"/>
            <a:ext cx="10338848" cy="3081338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6448E7A7-EFFD-E5DB-BBF1-52CC8B2A1BE8}"/>
              </a:ext>
            </a:extLst>
          </p:cNvPr>
          <p:cNvGrpSpPr/>
          <p:nvPr/>
        </p:nvGrpSpPr>
        <p:grpSpPr>
          <a:xfrm>
            <a:off x="4097891" y="4529001"/>
            <a:ext cx="4278451" cy="2175001"/>
            <a:chOff x="892354" y="3758439"/>
            <a:chExt cx="4278451" cy="2175001"/>
          </a:xfrm>
        </p:grpSpPr>
        <p:pic>
          <p:nvPicPr>
            <p:cNvPr id="31" name="Picture 9">
              <a:extLst>
                <a:ext uri="{FF2B5EF4-FFF2-40B4-BE49-F238E27FC236}">
                  <a16:creationId xmlns:a16="http://schemas.microsoft.com/office/drawing/2014/main" id="{DB1BFF79-2CF1-13D2-4895-4C5349869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19DCAFE-52C2-794C-E564-B4F127D84846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4287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BDBC6F4-87A6-F147-C3B5-09B3DCAC507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01384" y="657546"/>
          <a:ext cx="10757043" cy="541448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36994">
                  <a:extLst>
                    <a:ext uri="{9D8B030D-6E8A-4147-A177-3AD203B41FA5}">
                      <a16:colId xmlns:a16="http://schemas.microsoft.com/office/drawing/2014/main" val="1077920222"/>
                    </a:ext>
                  </a:extLst>
                </a:gridCol>
                <a:gridCol w="3237748">
                  <a:extLst>
                    <a:ext uri="{9D8B030D-6E8A-4147-A177-3AD203B41FA5}">
                      <a16:colId xmlns:a16="http://schemas.microsoft.com/office/drawing/2014/main" val="2851642956"/>
                    </a:ext>
                  </a:extLst>
                </a:gridCol>
                <a:gridCol w="2989780">
                  <a:extLst>
                    <a:ext uri="{9D8B030D-6E8A-4147-A177-3AD203B41FA5}">
                      <a16:colId xmlns:a16="http://schemas.microsoft.com/office/drawing/2014/main" val="1617181088"/>
                    </a:ext>
                  </a:extLst>
                </a:gridCol>
                <a:gridCol w="3092521">
                  <a:extLst>
                    <a:ext uri="{9D8B030D-6E8A-4147-A177-3AD203B41FA5}">
                      <a16:colId xmlns:a16="http://schemas.microsoft.com/office/drawing/2014/main" val="2403152775"/>
                    </a:ext>
                  </a:extLst>
                </a:gridCol>
              </a:tblGrid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TT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 phần thứ nhất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 phần thứ hai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0547510"/>
                  </a:ext>
                </a:extLst>
              </a:tr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M. Ông Bụt đã cứu con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Ông Bụt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đã cứu con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805874"/>
                  </a:ext>
                </a:extLst>
              </a:tr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Nắng mùa thu vàng óng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142851"/>
                  </a:ext>
                </a:extLst>
              </a:tr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Nhành lan ấy rất đẹp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152681"/>
                  </a:ext>
                </a:extLst>
              </a:tr>
              <a:tr h="13651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Nhạc sĩ Văn Cao là tác giả bài hát Tiên quân ca.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00631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4CAF631-B086-815C-81E5-1FC98FC19244}"/>
              </a:ext>
            </a:extLst>
          </p:cNvPr>
          <p:cNvSpPr txBox="1"/>
          <p:nvPr/>
        </p:nvSpPr>
        <p:spPr>
          <a:xfrm>
            <a:off x="5784350" y="2907587"/>
            <a:ext cx="307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Nắng mùa thu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EB422A-4B91-444E-8C2A-5D8185A156CF}"/>
              </a:ext>
            </a:extLst>
          </p:cNvPr>
          <p:cNvSpPr txBox="1"/>
          <p:nvPr/>
        </p:nvSpPr>
        <p:spPr>
          <a:xfrm>
            <a:off x="9226193" y="2887038"/>
            <a:ext cx="2157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 óng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F58608-BDE6-338E-6BAD-02C04EB185E5}"/>
              </a:ext>
            </a:extLst>
          </p:cNvPr>
          <p:cNvSpPr txBox="1"/>
          <p:nvPr/>
        </p:nvSpPr>
        <p:spPr>
          <a:xfrm>
            <a:off x="5763801" y="3842535"/>
            <a:ext cx="307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 lan ấy 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9CBC10-1BD9-124F-5A6A-06964502B16F}"/>
              </a:ext>
            </a:extLst>
          </p:cNvPr>
          <p:cNvSpPr txBox="1"/>
          <p:nvPr/>
        </p:nvSpPr>
        <p:spPr>
          <a:xfrm>
            <a:off x="9205644" y="3821986"/>
            <a:ext cx="2157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 đẹp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6CD679-ED02-2B2F-C85C-C8EFB1C2E68A}"/>
              </a:ext>
            </a:extLst>
          </p:cNvPr>
          <p:cNvSpPr txBox="1"/>
          <p:nvPr/>
        </p:nvSpPr>
        <p:spPr>
          <a:xfrm>
            <a:off x="5619963" y="5034338"/>
            <a:ext cx="307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 sĩ Văn Cao 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59B83E-2048-B354-D9D8-890B86952FD0}"/>
              </a:ext>
            </a:extLst>
          </p:cNvPr>
          <p:cNvSpPr txBox="1"/>
          <p:nvPr/>
        </p:nvSpPr>
        <p:spPr>
          <a:xfrm>
            <a:off x="8445357" y="4900773"/>
            <a:ext cx="3133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tác giả bài hát Tiến quân ca.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33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65</TotalTime>
  <Words>889</Words>
  <Application>Microsoft Office PowerPoint</Application>
  <PresentationFormat>Widescreen</PresentationFormat>
  <Paragraphs>94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Cambria</vt:lpstr>
      <vt:lpstr>Century Gothic</vt:lpstr>
      <vt:lpstr>等线</vt:lpstr>
      <vt:lpstr>HP001 5 hàng 1 ô ly</vt:lpstr>
      <vt:lpstr>Tahoma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</cp:revision>
  <dcterms:created xsi:type="dcterms:W3CDTF">2026-01-19T02:33:00Z</dcterms:created>
  <dcterms:modified xsi:type="dcterms:W3CDTF">2026-01-20T07:01:21Z</dcterms:modified>
</cp:coreProperties>
</file>