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74" r:id="rId3"/>
    <p:sldId id="273" r:id="rId4"/>
    <p:sldId id="272" r:id="rId5"/>
    <p:sldId id="271" r:id="rId6"/>
    <p:sldId id="270" r:id="rId7"/>
    <p:sldId id="269" r:id="rId8"/>
    <p:sldId id="268" r:id="rId9"/>
    <p:sldId id="267" r:id="rId10"/>
    <p:sldId id="266" r:id="rId11"/>
    <p:sldId id="265" r:id="rId12"/>
    <p:sldId id="264" r:id="rId13"/>
    <p:sldId id="263" r:id="rId14"/>
    <p:sldId id="262" r:id="rId15"/>
    <p:sldId id="261"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14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622DF-BE44-4979-AF12-4D40DA448B19}"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FD30A-F097-4354-9324-AF703F6F631B}" type="slidenum">
              <a:rPr lang="en-US" smtClean="0"/>
              <a:t>‹#›</a:t>
            </a:fld>
            <a:endParaRPr lang="en-US"/>
          </a:p>
        </p:txBody>
      </p:sp>
    </p:spTree>
    <p:extLst>
      <p:ext uri="{BB962C8B-B14F-4D97-AF65-F5344CB8AC3E}">
        <p14:creationId xmlns:p14="http://schemas.microsoft.com/office/powerpoint/2010/main" val="17691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04830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4883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08955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8425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31809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162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2650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hoa để chọn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10A27-1213-4DB5-A1F1-0AC932ADE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34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8260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1933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8161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218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19340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5952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37914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7EA653-8677-4B56-998E-3CD323C81DF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2937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EA653-8677-4B56-998E-3CD323C81DF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34359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EA653-8677-4B56-998E-3CD323C81DF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229914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EA653-8677-4B56-998E-3CD323C81DF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215258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7EA653-8677-4B56-998E-3CD323C81DF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291476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7EA653-8677-4B56-998E-3CD323C81DF6}"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132189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7EA653-8677-4B56-998E-3CD323C81DF6}"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149597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7EA653-8677-4B56-998E-3CD323C81DF6}"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256505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EA653-8677-4B56-998E-3CD323C81DF6}"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89164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7EA653-8677-4B56-998E-3CD323C81DF6}"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119595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7EA653-8677-4B56-998E-3CD323C81DF6}"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1512D-592E-4CFC-8CD7-9515CD26667D}" type="slidenum">
              <a:rPr lang="en-US" smtClean="0"/>
              <a:t>‹#›</a:t>
            </a:fld>
            <a:endParaRPr lang="en-US"/>
          </a:p>
        </p:txBody>
      </p:sp>
    </p:spTree>
    <p:extLst>
      <p:ext uri="{BB962C8B-B14F-4D97-AF65-F5344CB8AC3E}">
        <p14:creationId xmlns:p14="http://schemas.microsoft.com/office/powerpoint/2010/main" val="357204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EA653-8677-4B56-998E-3CD323C81DF6}" type="datetimeFigureOut">
              <a:rPr lang="en-US" smtClean="0"/>
              <a:t>2/11/2026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1512D-592E-4CFC-8CD7-9515CD26667D}" type="slidenum">
              <a:rPr lang="en-US" smtClean="0"/>
              <a:t>‹#›</a:t>
            </a:fld>
            <a:endParaRPr lang="en-US"/>
          </a:p>
        </p:txBody>
      </p:sp>
    </p:spTree>
    <p:extLst>
      <p:ext uri="{BB962C8B-B14F-4D97-AF65-F5344CB8AC3E}">
        <p14:creationId xmlns:p14="http://schemas.microsoft.com/office/powerpoint/2010/main" val="966242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6.xml"/><Relationship Id="rId18" Type="http://schemas.openxmlformats.org/officeDocument/2006/relationships/slide" Target="slide8.xml"/><Relationship Id="rId3" Type="http://schemas.openxmlformats.org/officeDocument/2006/relationships/slideLayout" Target="../slideLayouts/slideLayout7.xml"/><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7.png"/><Relationship Id="rId2" Type="http://schemas.openxmlformats.org/officeDocument/2006/relationships/audio" Target="../media/media2.mp3"/><Relationship Id="rId16" Type="http://schemas.openxmlformats.org/officeDocument/2006/relationships/image" Target="../media/image15.png"/><Relationship Id="rId1" Type="http://schemas.microsoft.com/office/2007/relationships/media" Target="../media/media2.mp3"/><Relationship Id="rId6" Type="http://schemas.openxmlformats.org/officeDocument/2006/relationships/image" Target="../media/image10.png"/><Relationship Id="rId11" Type="http://schemas.openxmlformats.org/officeDocument/2006/relationships/slide" Target="slide5.xml"/><Relationship Id="rId5" Type="http://schemas.openxmlformats.org/officeDocument/2006/relationships/image" Target="../media/image9.png"/><Relationship Id="rId15" Type="http://schemas.openxmlformats.org/officeDocument/2006/relationships/slide" Target="slide7.xml"/><Relationship Id="rId10" Type="http://schemas.microsoft.com/office/2007/relationships/hdphoto" Target="../media/hdphoto2.wdp"/><Relationship Id="rId4" Type="http://schemas.openxmlformats.org/officeDocument/2006/relationships/notesSlide" Target="../notesSlides/notesSlide2.xml"/><Relationship Id="rId9" Type="http://schemas.openxmlformats.org/officeDocument/2006/relationships/image" Target="../media/image12.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7" y="2632812"/>
            <a:ext cx="12190992" cy="430748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9654" y="5513832"/>
            <a:ext cx="5471844" cy="1426464"/>
          </a:xfrm>
          <a:prstGeom prst="rect">
            <a:avLst/>
          </a:prstGeom>
        </p:spPr>
      </p:pic>
      <p:pic>
        <p:nvPicPr>
          <p:cNvPr id="10" name="Picture 9">
            <a:extLst>
              <a:ext uri="{FF2B5EF4-FFF2-40B4-BE49-F238E27FC236}">
                <a16:creationId xmlns:a16="http://schemas.microsoft.com/office/drawing/2014/main" id="{937A02E3-ED0E-3A12-40CB-64C4FDD9D3C7}"/>
              </a:ext>
            </a:extLst>
          </p:cNvPr>
          <p:cNvPicPr>
            <a:picLocks noChangeAspect="1"/>
          </p:cNvPicPr>
          <p:nvPr/>
        </p:nvPicPr>
        <p:blipFill>
          <a:blip r:embed="rId7"/>
          <a:stretch>
            <a:fillRect/>
          </a:stretch>
        </p:blipFill>
        <p:spPr>
          <a:xfrm>
            <a:off x="3689023" y="731533"/>
            <a:ext cx="5236918" cy="3811335"/>
          </a:xfrm>
          <a:prstGeom prst="rect">
            <a:avLst/>
          </a:prstGeom>
        </p:spPr>
      </p:pic>
      <p:pic>
        <p:nvPicPr>
          <p:cNvPr id="11" name="图片 12">
            <a:extLst>
              <a:ext uri="{FF2B5EF4-FFF2-40B4-BE49-F238E27FC236}">
                <a16:creationId xmlns:a16="http://schemas.microsoft.com/office/drawing/2014/main" id="{806E9674-AC3E-4D96-A0B3-03A9070E7F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07448" flipH="1">
            <a:off x="-739472" y="1426967"/>
            <a:ext cx="6139091" cy="6125336"/>
          </a:xfrm>
          <a:prstGeom prst="rect">
            <a:avLst/>
          </a:prstGeom>
        </p:spPr>
      </p:pic>
    </p:spTree>
    <p:extLst>
      <p:ext uri="{BB962C8B-B14F-4D97-AF65-F5344CB8AC3E}">
        <p14:creationId xmlns:p14="http://schemas.microsoft.com/office/powerpoint/2010/main" val="99218583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grpSp>
        <p:nvGrpSpPr>
          <p:cNvPr id="12"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3"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4"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11"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grpSp>
        <p:nvGrpSpPr>
          <p:cNvPr id="7"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8"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9"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10"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15" name="Rectangle 56"/>
          <p:cNvSpPr>
            <a:spLocks noChangeArrowheads="1"/>
          </p:cNvSpPr>
          <p:nvPr/>
        </p:nvSpPr>
        <p:spPr bwMode="auto">
          <a:xfrm>
            <a:off x="1001268" y="274865"/>
            <a:ext cx="102446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0563C1"/>
              </a:buClr>
              <a:buSzPct val="70000"/>
              <a:defRPr/>
            </a:pPr>
            <a:r>
              <a:rPr lang="en-US"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600" b="1" u="sng"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3600" b="1" u="sng"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2:</a:t>
            </a:r>
            <a:r>
              <a:rPr lang="en-US" altLang="en-US" sz="3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lang="en-US"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Rounded Corners 6">
            <a:extLst>
              <a:ext uri="{FF2B5EF4-FFF2-40B4-BE49-F238E27FC236}">
                <a16:creationId xmlns:a16="http://schemas.microsoft.com/office/drawing/2014/main" id="{90D648AF-DD13-4F48-821A-46D93446107A}"/>
              </a:ext>
            </a:extLst>
          </p:cNvPr>
          <p:cNvSpPr/>
          <p:nvPr/>
        </p:nvSpPr>
        <p:spPr>
          <a:xfrm>
            <a:off x="634055" y="2063614"/>
            <a:ext cx="11164300" cy="2795084"/>
          </a:xfrm>
          <a:prstGeom prst="roundRect">
            <a:avLst/>
          </a:prstGeom>
          <a:solidFill>
            <a:sysClr val="window" lastClr="FFFFFF"/>
          </a:solidFill>
          <a:ln w="12700" cap="flat" cmpd="sng" algn="ctr">
            <a:solidFill>
              <a:srgbClr val="E45E4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9BD0F4B-2CEB-3353-4F7E-18C19E815B84}"/>
              </a:ext>
            </a:extLst>
          </p:cNvPr>
          <p:cNvSpPr txBox="1"/>
          <p:nvPr/>
        </p:nvSpPr>
        <p:spPr>
          <a:xfrm>
            <a:off x="1142292" y="2254717"/>
            <a:ext cx="10429875" cy="2554545"/>
          </a:xfrm>
          <a:prstGeom prst="rect">
            <a:avLst/>
          </a:prstGeom>
          <a:noFill/>
        </p:spPr>
        <p:txBody>
          <a:bodyPr wrap="square" rtlCol="0">
            <a:spAutoFit/>
          </a:bodyPr>
          <a:lstStyle/>
          <a:p>
            <a:pPr algn="just"/>
            <a:r>
              <a:rPr lang="en-US"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Lý Thường Kiệt là danh tướng Việt Nam thế kỉ XI. Tên tuổi của ông gắn với chiến thắng chống quân xâm lược nhà Tống. Tương truyền, ông cũng là tác giả bài thơ </a:t>
            </a:r>
            <a:r>
              <a:rPr lang="vi-VN"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Sông núi nước Nam</a:t>
            </a:r>
            <a:r>
              <a:rPr lang="vi-VN"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Bài thơ được xem như bản Tuyên ngôn Độc lập đầu tiên của nước ta. </a:t>
            </a:r>
            <a:endParaRPr 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1961682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grpSp>
        <p:nvGrpSpPr>
          <p:cNvPr id="12"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3"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4"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11"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grpSp>
        <p:nvGrpSpPr>
          <p:cNvPr id="7" name="组合 2">
            <a:extLst>
              <a:ext uri="{FF2B5EF4-FFF2-40B4-BE49-F238E27FC236}">
                <a16:creationId xmlns:a16="http://schemas.microsoft.com/office/drawing/2014/main" id="{7CA4EC02-AC5F-4477-ADC6-5F70E2A2871B}"/>
              </a:ext>
            </a:extLst>
          </p:cNvPr>
          <p:cNvGrpSpPr/>
          <p:nvPr/>
        </p:nvGrpSpPr>
        <p:grpSpPr>
          <a:xfrm>
            <a:off x="0" y="6295341"/>
            <a:ext cx="12192000" cy="562659"/>
            <a:chOff x="0" y="7151"/>
            <a:chExt cx="19200" cy="3625"/>
          </a:xfrm>
        </p:grpSpPr>
        <p:pic>
          <p:nvPicPr>
            <p:cNvPr id="8"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9"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sp>
        <p:nvSpPr>
          <p:cNvPr id="10" name="TextBox 9">
            <a:extLst>
              <a:ext uri="{FF2B5EF4-FFF2-40B4-BE49-F238E27FC236}">
                <a16:creationId xmlns:a16="http://schemas.microsoft.com/office/drawing/2014/main" id="{65CEC790-B2AD-03DA-1D14-D7AD5155B9E8}"/>
              </a:ext>
            </a:extLst>
          </p:cNvPr>
          <p:cNvSpPr txBox="1"/>
          <p:nvPr/>
        </p:nvSpPr>
        <p:spPr>
          <a:xfrm>
            <a:off x="191435" y="2700890"/>
            <a:ext cx="9027414" cy="584775"/>
          </a:xfrm>
          <a:prstGeom prst="rect">
            <a:avLst/>
          </a:prstGeom>
          <a:noFill/>
        </p:spPr>
        <p:txBody>
          <a:bodyPr wrap="square" rtlCol="0">
            <a:spAutoFit/>
          </a:bodyPr>
          <a:lstStyle/>
          <a:p>
            <a:r>
              <a:rPr lang="nl-NL" sz="3200" dirty="0">
                <a:solidFill>
                  <a:prstClr val="black"/>
                </a:solidFill>
                <a:latin typeface="Cambria" panose="02040503050406030204" pitchFamily="18" charset="0"/>
                <a:ea typeface="Cambria" panose="02040503050406030204" pitchFamily="18" charset="0"/>
              </a:rPr>
              <a:t>Lý Thường </a:t>
            </a:r>
            <a:r>
              <a:rPr lang="nl-NL" sz="3200" dirty="0" smtClean="0">
                <a:solidFill>
                  <a:prstClr val="black"/>
                </a:solidFill>
                <a:latin typeface="Cambria" panose="02040503050406030204" pitchFamily="18" charset="0"/>
                <a:ea typeface="Cambria" panose="02040503050406030204" pitchFamily="18" charset="0"/>
              </a:rPr>
              <a:t>Kiệt </a:t>
            </a:r>
            <a:r>
              <a:rPr lang="vi-VN" sz="3200" dirty="0" smtClean="0">
                <a:solidFill>
                  <a:prstClr val="black"/>
                </a:solidFill>
                <a:latin typeface="Cambria" panose="02040503050406030204" pitchFamily="18" charset="0"/>
                <a:ea typeface="Cambria" panose="02040503050406030204" pitchFamily="18" charset="0"/>
              </a:rPr>
              <a:t>là </a:t>
            </a:r>
            <a:r>
              <a:rPr lang="vi-VN" sz="3200" dirty="0">
                <a:solidFill>
                  <a:prstClr val="black"/>
                </a:solidFill>
                <a:latin typeface="Cambria" panose="02040503050406030204" pitchFamily="18" charset="0"/>
                <a:ea typeface="Cambria" panose="02040503050406030204" pitchFamily="18" charset="0"/>
              </a:rPr>
              <a:t>danh tướng Việt Nam thế kỉ </a:t>
            </a:r>
            <a:r>
              <a:rPr lang="vi-VN" sz="3200" dirty="0" smtClean="0">
                <a:solidFill>
                  <a:prstClr val="black"/>
                </a:solidFill>
                <a:latin typeface="Cambria" panose="02040503050406030204" pitchFamily="18" charset="0"/>
                <a:ea typeface="Cambria" panose="02040503050406030204" pitchFamily="18" charset="0"/>
              </a:rPr>
              <a:t>XI</a:t>
            </a:r>
            <a:r>
              <a:rPr lang="en-US" sz="3200" dirty="0" smtClean="0">
                <a:solidFill>
                  <a:prstClr val="black"/>
                </a:solidFill>
                <a:latin typeface="Cambria" panose="02040503050406030204" pitchFamily="18" charset="0"/>
                <a:ea typeface="Cambria" panose="02040503050406030204" pitchFamily="18" charset="0"/>
              </a:rPr>
              <a:t>.</a:t>
            </a:r>
            <a:endParaRPr lang="en-US" sz="3200" dirty="0">
              <a:solidFill>
                <a:prstClr val="black"/>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E3E5FBAD-54CD-4FEC-981D-9A170B12D87E}"/>
              </a:ext>
            </a:extLst>
          </p:cNvPr>
          <p:cNvSpPr txBox="1"/>
          <p:nvPr/>
        </p:nvSpPr>
        <p:spPr>
          <a:xfrm>
            <a:off x="191435" y="3543539"/>
            <a:ext cx="12118110" cy="584775"/>
          </a:xfrm>
          <a:prstGeom prst="rect">
            <a:avLst/>
          </a:prstGeom>
          <a:noFill/>
        </p:spPr>
        <p:txBody>
          <a:bodyPr wrap="square" rtlCol="0">
            <a:spAutoFit/>
          </a:bodyPr>
          <a:lstStyle/>
          <a:p>
            <a:r>
              <a:rPr lang="nl-NL" sz="3200" dirty="0">
                <a:solidFill>
                  <a:prstClr val="black"/>
                </a:solidFill>
                <a:latin typeface="Cambria" panose="02040503050406030204" pitchFamily="18" charset="0"/>
                <a:ea typeface="Cambria" panose="02040503050406030204" pitchFamily="18" charset="0"/>
              </a:rPr>
              <a:t>Tên tuổi của </a:t>
            </a:r>
            <a:r>
              <a:rPr lang="nl-NL" sz="3200" dirty="0" smtClean="0">
                <a:solidFill>
                  <a:prstClr val="black"/>
                </a:solidFill>
                <a:latin typeface="Cambria" panose="02040503050406030204" pitchFamily="18" charset="0"/>
                <a:ea typeface="Cambria" panose="02040503050406030204" pitchFamily="18" charset="0"/>
              </a:rPr>
              <a:t>ông </a:t>
            </a:r>
            <a:r>
              <a:rPr lang="vi-VN" sz="3200" dirty="0" smtClean="0">
                <a:solidFill>
                  <a:prstClr val="black"/>
                </a:solidFill>
                <a:latin typeface="Cambria" panose="02040503050406030204" pitchFamily="18" charset="0"/>
                <a:ea typeface="Cambria" panose="02040503050406030204" pitchFamily="18" charset="0"/>
              </a:rPr>
              <a:t>gắn </a:t>
            </a:r>
            <a:r>
              <a:rPr lang="vi-VN" sz="3200" dirty="0">
                <a:solidFill>
                  <a:prstClr val="black"/>
                </a:solidFill>
                <a:latin typeface="Cambria" panose="02040503050406030204" pitchFamily="18" charset="0"/>
                <a:ea typeface="Cambria" panose="02040503050406030204" pitchFamily="18" charset="0"/>
              </a:rPr>
              <a:t>với chiến thắng chống quân xâm lược nhà </a:t>
            </a:r>
            <a:r>
              <a:rPr lang="vi-VN" sz="3200" dirty="0" smtClean="0">
                <a:solidFill>
                  <a:prstClr val="black"/>
                </a:solidFill>
                <a:latin typeface="Cambria" panose="02040503050406030204" pitchFamily="18" charset="0"/>
                <a:ea typeface="Cambria" panose="02040503050406030204" pitchFamily="18" charset="0"/>
              </a:rPr>
              <a:t>Tống</a:t>
            </a:r>
            <a:r>
              <a:rPr lang="en-US" sz="3200" dirty="0" smtClean="0">
                <a:solidFill>
                  <a:prstClr val="black"/>
                </a:solidFill>
                <a:latin typeface="Cambria" panose="02040503050406030204" pitchFamily="18" charset="0"/>
                <a:ea typeface="Cambria" panose="02040503050406030204" pitchFamily="18" charset="0"/>
              </a:rPr>
              <a:t>.</a:t>
            </a:r>
            <a:endParaRPr lang="en-US" sz="3200" dirty="0">
              <a:solidFill>
                <a:prstClr val="black"/>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96B028AA-447C-9E7F-139D-77703AA5D7B5}"/>
              </a:ext>
            </a:extLst>
          </p:cNvPr>
          <p:cNvSpPr txBox="1"/>
          <p:nvPr/>
        </p:nvSpPr>
        <p:spPr>
          <a:xfrm>
            <a:off x="191435" y="4372553"/>
            <a:ext cx="11672066" cy="584775"/>
          </a:xfrm>
          <a:prstGeom prst="rect">
            <a:avLst/>
          </a:prstGeom>
          <a:noFill/>
        </p:spPr>
        <p:txBody>
          <a:bodyPr wrap="square" rtlCol="0">
            <a:spAutoFit/>
          </a:bodyPr>
          <a:lstStyle/>
          <a:p>
            <a:pPr algn="just"/>
            <a:r>
              <a:rPr lang="nl-NL" sz="3200" dirty="0" smtClean="0">
                <a:solidFill>
                  <a:prstClr val="black"/>
                </a:solidFill>
                <a:latin typeface="Cambria" panose="02040503050406030204" pitchFamily="18" charset="0"/>
                <a:ea typeface="Cambria" panose="02040503050406030204" pitchFamily="18" charset="0"/>
              </a:rPr>
              <a:t>Tương truyền, ông </a:t>
            </a:r>
            <a:r>
              <a:rPr lang="vi-VN" sz="3200" dirty="0" smtClean="0">
                <a:solidFill>
                  <a:prstClr val="black"/>
                </a:solidFill>
                <a:latin typeface="Cambria" panose="02040503050406030204" pitchFamily="18" charset="0"/>
                <a:ea typeface="Cambria" panose="02040503050406030204" pitchFamily="18" charset="0"/>
              </a:rPr>
              <a:t>cũng </a:t>
            </a:r>
            <a:r>
              <a:rPr lang="vi-VN" sz="3200" dirty="0">
                <a:solidFill>
                  <a:prstClr val="black"/>
                </a:solidFill>
                <a:latin typeface="Cambria" panose="02040503050406030204" pitchFamily="18" charset="0"/>
                <a:ea typeface="Cambria" panose="02040503050406030204" pitchFamily="18" charset="0"/>
              </a:rPr>
              <a:t>là tác giả bài thơ </a:t>
            </a:r>
            <a:r>
              <a:rPr lang="vi-VN" sz="3200" i="1" dirty="0">
                <a:solidFill>
                  <a:prstClr val="black"/>
                </a:solidFill>
                <a:latin typeface="Cambria" panose="02040503050406030204" pitchFamily="18" charset="0"/>
                <a:ea typeface="Cambria" panose="02040503050406030204" pitchFamily="18" charset="0"/>
              </a:rPr>
              <a:t>Sông núi nước </a:t>
            </a:r>
            <a:r>
              <a:rPr lang="vi-VN" sz="3200" i="1" dirty="0" smtClean="0">
                <a:solidFill>
                  <a:prstClr val="black"/>
                </a:solidFill>
                <a:latin typeface="Cambria" panose="02040503050406030204" pitchFamily="18" charset="0"/>
                <a:ea typeface="Cambria" panose="02040503050406030204" pitchFamily="18" charset="0"/>
              </a:rPr>
              <a:t>Nam</a:t>
            </a:r>
            <a:r>
              <a:rPr lang="en-US" sz="3200" dirty="0" smtClean="0">
                <a:solidFill>
                  <a:prstClr val="black"/>
                </a:solidFill>
                <a:latin typeface="Cambria" panose="02040503050406030204" pitchFamily="18" charset="0"/>
                <a:ea typeface="Cambria" panose="02040503050406030204" pitchFamily="18" charset="0"/>
              </a:rPr>
              <a:t>.</a:t>
            </a:r>
            <a:endParaRPr lang="en-US" sz="3200" dirty="0">
              <a:solidFill>
                <a:prstClr val="black"/>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3EA36E8E-820B-C855-2299-85CCA76E0E39}"/>
              </a:ext>
            </a:extLst>
          </p:cNvPr>
          <p:cNvSpPr txBox="1"/>
          <p:nvPr/>
        </p:nvSpPr>
        <p:spPr>
          <a:xfrm>
            <a:off x="191435" y="5180201"/>
            <a:ext cx="11672066" cy="584775"/>
          </a:xfrm>
          <a:prstGeom prst="rect">
            <a:avLst/>
          </a:prstGeom>
          <a:noFill/>
        </p:spPr>
        <p:txBody>
          <a:bodyPr wrap="square" rtlCol="0">
            <a:spAutoFit/>
          </a:bodyPr>
          <a:lstStyle/>
          <a:p>
            <a:r>
              <a:rPr lang="nl-NL" sz="3200" dirty="0">
                <a:solidFill>
                  <a:prstClr val="black"/>
                </a:solidFill>
                <a:latin typeface="Cambria" panose="02040503050406030204" pitchFamily="18" charset="0"/>
                <a:ea typeface="Cambria" panose="02040503050406030204" pitchFamily="18" charset="0"/>
              </a:rPr>
              <a:t>Bài </a:t>
            </a:r>
            <a:r>
              <a:rPr lang="nl-NL" sz="3200" dirty="0" smtClean="0">
                <a:solidFill>
                  <a:prstClr val="black"/>
                </a:solidFill>
                <a:latin typeface="Cambria" panose="02040503050406030204" pitchFamily="18" charset="0"/>
                <a:ea typeface="Cambria" panose="02040503050406030204" pitchFamily="18" charset="0"/>
              </a:rPr>
              <a:t>thơ </a:t>
            </a:r>
            <a:r>
              <a:rPr lang="vi-VN" sz="3200" dirty="0" smtClean="0">
                <a:solidFill>
                  <a:prstClr val="black"/>
                </a:solidFill>
                <a:latin typeface="Cambria" panose="02040503050406030204" pitchFamily="18" charset="0"/>
                <a:ea typeface="Cambria" panose="02040503050406030204" pitchFamily="18" charset="0"/>
              </a:rPr>
              <a:t>được </a:t>
            </a:r>
            <a:r>
              <a:rPr lang="vi-VN" sz="3200" dirty="0">
                <a:solidFill>
                  <a:prstClr val="black"/>
                </a:solidFill>
                <a:latin typeface="Cambria" panose="02040503050406030204" pitchFamily="18" charset="0"/>
                <a:ea typeface="Cambria" panose="02040503050406030204" pitchFamily="18" charset="0"/>
              </a:rPr>
              <a:t>xem là bản Tuyên ngôn Độc lập đầu tiên của nước </a:t>
            </a:r>
            <a:r>
              <a:rPr lang="vi-VN" sz="3200" dirty="0" smtClean="0">
                <a:solidFill>
                  <a:prstClr val="black"/>
                </a:solidFill>
                <a:latin typeface="Cambria" panose="02040503050406030204" pitchFamily="18" charset="0"/>
                <a:ea typeface="Cambria" panose="02040503050406030204" pitchFamily="18" charset="0"/>
              </a:rPr>
              <a:t>ta</a:t>
            </a:r>
            <a:r>
              <a:rPr lang="en-US" sz="3200" dirty="0" smtClean="0">
                <a:solidFill>
                  <a:prstClr val="black"/>
                </a:solidFill>
                <a:latin typeface="Cambria" panose="02040503050406030204" pitchFamily="18" charset="0"/>
                <a:ea typeface="Cambria" panose="02040503050406030204" pitchFamily="18" charset="0"/>
              </a:rPr>
              <a:t>.</a:t>
            </a:r>
            <a:endParaRPr lang="en-US" sz="3200" dirty="0">
              <a:solidFill>
                <a:prstClr val="black"/>
              </a:solidFill>
              <a:latin typeface="Cambria" panose="02040503050406030204" pitchFamily="18" charset="0"/>
              <a:ea typeface="Cambria" panose="02040503050406030204" pitchFamily="18" charset="0"/>
            </a:endParaRPr>
          </a:p>
        </p:txBody>
      </p:sp>
      <p:sp>
        <p:nvSpPr>
          <p:cNvPr id="18" name="Rectangle 56"/>
          <p:cNvSpPr>
            <a:spLocks noChangeArrowheads="1"/>
          </p:cNvSpPr>
          <p:nvPr/>
        </p:nvSpPr>
        <p:spPr bwMode="auto">
          <a:xfrm>
            <a:off x="-3242" y="2057132"/>
            <a:ext cx="12174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0563C1"/>
              </a:buClr>
              <a:buSzPct val="70000"/>
              <a:defRPr/>
            </a:pPr>
            <a:r>
              <a:rPr lang="en-US" altLang="en-US"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2:</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lang="en-US" altLang="en-US" sz="3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3C5CB3D-ED9C-413C-9872-895E7FADB5C3}"/>
              </a:ext>
            </a:extLst>
          </p:cNvPr>
          <p:cNvSpPr txBox="1"/>
          <p:nvPr/>
        </p:nvSpPr>
        <p:spPr>
          <a:xfrm>
            <a:off x="2471358" y="14036"/>
            <a:ext cx="7225695" cy="1077218"/>
          </a:xfrm>
          <a:prstGeom prst="rect">
            <a:avLst/>
          </a:prstGeom>
          <a:noFill/>
        </p:spPr>
        <p:txBody>
          <a:bodyPr wrap="square" rtlCol="0">
            <a:spAutoFit/>
          </a:bodyPr>
          <a:lstStyle/>
          <a:p>
            <a:pPr algn="ctr">
              <a:defRPr/>
            </a:pPr>
            <a:r>
              <a:rPr lang="en-US" sz="3200" b="1" dirty="0" err="1" smtClean="0">
                <a:solidFill>
                  <a:prstClr val="black"/>
                </a:solidFill>
                <a:latin typeface="Times New Roman" panose="02020603050405020304" pitchFamily="18" charset="0"/>
                <a:cs typeface="Times New Roman" panose="02020603050405020304" pitchFamily="18" charset="0"/>
              </a:rPr>
              <a:t>Thứ</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hai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ngày</a:t>
            </a:r>
            <a:r>
              <a:rPr lang="en-US" sz="3200" b="1" dirty="0" smtClean="0">
                <a:solidFill>
                  <a:prstClr val="black"/>
                </a:solidFill>
                <a:latin typeface="Times New Roman" panose="02020603050405020304" pitchFamily="18" charset="0"/>
                <a:cs typeface="Times New Roman" panose="02020603050405020304" pitchFamily="18" charset="0"/>
              </a:rPr>
              <a:t> </a:t>
            </a:r>
            <a:r>
              <a:rPr lang="vi-VN" sz="3200" b="1" dirty="0" smtClean="0">
                <a:solidFill>
                  <a:prstClr val="black"/>
                </a:solidFill>
                <a:latin typeface="Times New Roman" panose="02020603050405020304" pitchFamily="18" charset="0"/>
                <a:cs typeface="Times New Roman" panose="02020603050405020304" pitchFamily="18" charset="0"/>
              </a:rPr>
              <a:t>9</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tháng</a:t>
            </a:r>
            <a:r>
              <a:rPr lang="en-US" sz="3200" b="1" dirty="0" smtClean="0">
                <a:solidFill>
                  <a:prstClr val="black"/>
                </a:solidFill>
                <a:latin typeface="Times New Roman" panose="02020603050405020304" pitchFamily="18" charset="0"/>
                <a:cs typeface="Times New Roman" panose="02020603050405020304" pitchFamily="18" charset="0"/>
              </a:rPr>
              <a:t> 2 </a:t>
            </a:r>
            <a:r>
              <a:rPr lang="en-US" sz="3200" b="1" dirty="0" err="1" smtClean="0">
                <a:solidFill>
                  <a:prstClr val="black"/>
                </a:solidFill>
                <a:latin typeface="Times New Roman" panose="02020603050405020304" pitchFamily="18" charset="0"/>
                <a:cs typeface="Times New Roman" panose="02020603050405020304" pitchFamily="18" charset="0"/>
              </a:rPr>
              <a:t>năm</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smtClean="0">
                <a:solidFill>
                  <a:prstClr val="black"/>
                </a:solidFill>
                <a:latin typeface="Times New Roman" panose="02020603050405020304" pitchFamily="18" charset="0"/>
                <a:cs typeface="Times New Roman" panose="02020603050405020304" pitchFamily="18" charset="0"/>
              </a:rPr>
              <a:t>202</a:t>
            </a:r>
            <a:r>
              <a:rPr lang="vi-VN" sz="3200" b="1" dirty="0" smtClean="0">
                <a:solidFill>
                  <a:prstClr val="black"/>
                </a:solidFill>
                <a:latin typeface="Times New Roman" panose="02020603050405020304" pitchFamily="18" charset="0"/>
                <a:cs typeface="Times New Roman" panose="02020603050405020304" pitchFamily="18" charset="0"/>
              </a:rPr>
              <a:t>6</a:t>
            </a:r>
            <a:endParaRPr lang="en-US" sz="3200" b="1" dirty="0" smtClean="0">
              <a:solidFill>
                <a:prstClr val="black"/>
              </a:solidFill>
              <a:latin typeface="Times New Roman" panose="02020603050405020304" pitchFamily="18" charset="0"/>
              <a:cs typeface="Times New Roman" panose="02020603050405020304" pitchFamily="18" charset="0"/>
            </a:endParaRPr>
          </a:p>
          <a:p>
            <a:pPr algn="ctr">
              <a:defRPr/>
            </a:pPr>
            <a:r>
              <a:rPr lang="en-US" sz="3200" b="1" u="sng" dirty="0" err="1" smtClean="0">
                <a:solidFill>
                  <a:srgbClr val="FF0000"/>
                </a:solidFill>
                <a:latin typeface="Times New Roman" panose="02020603050405020304" pitchFamily="18" charset="0"/>
                <a:cs typeface="Times New Roman" panose="02020603050405020304" pitchFamily="18" charset="0"/>
              </a:rPr>
              <a:t>Luyện</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từ</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và</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câu</a:t>
            </a:r>
            <a:r>
              <a:rPr lang="en-US" sz="3200" b="1" u="sng" dirty="0" smtClean="0">
                <a:solidFill>
                  <a:srgbClr val="FF0000"/>
                </a:solidFill>
                <a:latin typeface="Times New Roman" panose="02020603050405020304" pitchFamily="18" charset="0"/>
                <a:cs typeface="Times New Roman" panose="02020603050405020304" pitchFamily="18" charset="0"/>
              </a:rPr>
              <a:t>:</a:t>
            </a:r>
            <a:endParaRPr lang="en-US" sz="3200" b="1" u="sng" dirty="0">
              <a:solidFill>
                <a:srgbClr val="FF000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F7E961A1-BD36-F32A-C934-AB6E17D3E982}"/>
              </a:ext>
            </a:extLst>
          </p:cNvPr>
          <p:cNvPicPr>
            <a:picLocks noChangeAspect="1"/>
          </p:cNvPicPr>
          <p:nvPr/>
        </p:nvPicPr>
        <p:blipFill>
          <a:blip r:embed="rId7"/>
          <a:stretch>
            <a:fillRect/>
          </a:stretch>
        </p:blipFill>
        <p:spPr>
          <a:xfrm>
            <a:off x="2437167" y="1039610"/>
            <a:ext cx="7829382" cy="1084188"/>
          </a:xfrm>
          <a:prstGeom prst="rect">
            <a:avLst/>
          </a:prstGeom>
        </p:spPr>
      </p:pic>
      <p:sp>
        <p:nvSpPr>
          <p:cNvPr id="21" name="TextBox 20"/>
          <p:cNvSpPr txBox="1"/>
          <p:nvPr/>
        </p:nvSpPr>
        <p:spPr>
          <a:xfrm>
            <a:off x="1339887" y="3102713"/>
            <a:ext cx="109728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003269" y="3159810"/>
            <a:ext cx="109728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VN</a:t>
            </a:r>
            <a:endParaRPr lang="en-US" sz="2800" b="1" dirty="0">
              <a:solidFill>
                <a:srgbClr val="FF000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356616" y="3183715"/>
            <a:ext cx="2569464" cy="0"/>
          </a:xfrm>
          <a:prstGeom prst="line">
            <a:avLst/>
          </a:prstGeom>
          <a:noFill/>
          <a:ln w="19050" cap="flat" cmpd="sng" algn="ctr">
            <a:solidFill>
              <a:srgbClr val="4472C4"/>
            </a:solidFill>
            <a:prstDash val="solid"/>
            <a:miter lim="800000"/>
          </a:ln>
          <a:effectLst/>
        </p:spPr>
      </p:cxnSp>
      <p:cxnSp>
        <p:nvCxnSpPr>
          <p:cNvPr id="24" name="Straight Connector 23"/>
          <p:cNvCxnSpPr/>
          <p:nvPr/>
        </p:nvCxnSpPr>
        <p:spPr>
          <a:xfrm>
            <a:off x="3067665" y="3183715"/>
            <a:ext cx="5594554" cy="28108"/>
          </a:xfrm>
          <a:prstGeom prst="line">
            <a:avLst/>
          </a:prstGeom>
          <a:noFill/>
          <a:ln w="57150" cap="flat" cmpd="dbl" algn="ctr">
            <a:solidFill>
              <a:srgbClr val="4472C4"/>
            </a:solidFill>
            <a:prstDash val="solid"/>
            <a:miter lim="800000"/>
          </a:ln>
          <a:effectLst/>
        </p:spPr>
      </p:cxnSp>
      <p:sp>
        <p:nvSpPr>
          <p:cNvPr id="25" name="TextBox 24"/>
          <p:cNvSpPr txBox="1"/>
          <p:nvPr/>
        </p:nvSpPr>
        <p:spPr>
          <a:xfrm>
            <a:off x="1374078" y="3985291"/>
            <a:ext cx="109728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454629" y="4004574"/>
            <a:ext cx="109728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VN</a:t>
            </a:r>
            <a:endParaRPr lang="en-US" sz="2800" b="1" dirty="0">
              <a:solidFill>
                <a:srgbClr val="FF0000"/>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390807" y="4066293"/>
            <a:ext cx="2569464" cy="0"/>
          </a:xfrm>
          <a:prstGeom prst="line">
            <a:avLst/>
          </a:prstGeom>
          <a:noFill/>
          <a:ln w="19050" cap="flat" cmpd="sng" algn="ctr">
            <a:solidFill>
              <a:srgbClr val="4472C4"/>
            </a:solidFill>
            <a:prstDash val="solid"/>
            <a:miter lim="800000"/>
          </a:ln>
          <a:effectLst/>
        </p:spPr>
      </p:cxnSp>
      <p:cxnSp>
        <p:nvCxnSpPr>
          <p:cNvPr id="28" name="Straight Connector 27"/>
          <p:cNvCxnSpPr/>
          <p:nvPr/>
        </p:nvCxnSpPr>
        <p:spPr>
          <a:xfrm flipV="1">
            <a:off x="3327998" y="4033945"/>
            <a:ext cx="8778658" cy="32348"/>
          </a:xfrm>
          <a:prstGeom prst="line">
            <a:avLst/>
          </a:prstGeom>
          <a:noFill/>
          <a:ln w="57150" cap="flat" cmpd="dbl" algn="ctr">
            <a:solidFill>
              <a:srgbClr val="4472C4"/>
            </a:solidFill>
            <a:prstDash val="solid"/>
            <a:miter lim="800000"/>
          </a:ln>
          <a:effectLst/>
        </p:spPr>
      </p:cxnSp>
      <p:sp>
        <p:nvSpPr>
          <p:cNvPr id="29" name="TextBox 28"/>
          <p:cNvSpPr txBox="1"/>
          <p:nvPr/>
        </p:nvSpPr>
        <p:spPr>
          <a:xfrm>
            <a:off x="2768747" y="4871864"/>
            <a:ext cx="109728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4535988" y="4824174"/>
            <a:ext cx="109728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VN</a:t>
            </a:r>
            <a:endParaRPr lang="en-US" sz="2800" b="1" dirty="0">
              <a:solidFill>
                <a:srgbClr val="FF0000"/>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2871157" y="4878055"/>
            <a:ext cx="566928" cy="14054"/>
          </a:xfrm>
          <a:prstGeom prst="line">
            <a:avLst/>
          </a:prstGeom>
          <a:noFill/>
          <a:ln w="19050" cap="flat" cmpd="sng" algn="ctr">
            <a:solidFill>
              <a:srgbClr val="4472C4"/>
            </a:solidFill>
            <a:prstDash val="solid"/>
            <a:miter lim="800000"/>
          </a:ln>
          <a:effectLst/>
        </p:spPr>
      </p:cxnSp>
      <p:cxnSp>
        <p:nvCxnSpPr>
          <p:cNvPr id="32" name="Straight Connector 31"/>
          <p:cNvCxnSpPr/>
          <p:nvPr/>
        </p:nvCxnSpPr>
        <p:spPr>
          <a:xfrm>
            <a:off x="3620011" y="4888363"/>
            <a:ext cx="7278144" cy="26656"/>
          </a:xfrm>
          <a:prstGeom prst="line">
            <a:avLst/>
          </a:prstGeom>
          <a:noFill/>
          <a:ln w="57150" cap="flat" cmpd="dbl" algn="ctr">
            <a:solidFill>
              <a:srgbClr val="4472C4"/>
            </a:solidFill>
            <a:prstDash val="solid"/>
            <a:miter lim="800000"/>
          </a:ln>
          <a:effectLst/>
        </p:spPr>
      </p:cxnSp>
      <p:sp>
        <p:nvSpPr>
          <p:cNvPr id="33" name="TextBox 32"/>
          <p:cNvSpPr txBox="1"/>
          <p:nvPr/>
        </p:nvSpPr>
        <p:spPr>
          <a:xfrm>
            <a:off x="456700" y="5643665"/>
            <a:ext cx="109728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2605981" y="5704321"/>
            <a:ext cx="109728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VN</a:t>
            </a:r>
            <a:endParaRPr lang="en-US" sz="2800" b="1" dirty="0">
              <a:solidFill>
                <a:srgbClr val="FF0000"/>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356616" y="5710566"/>
            <a:ext cx="1017462" cy="0"/>
          </a:xfrm>
          <a:prstGeom prst="line">
            <a:avLst/>
          </a:prstGeom>
          <a:noFill/>
          <a:ln w="19050" cap="flat" cmpd="sng" algn="ctr">
            <a:solidFill>
              <a:srgbClr val="4472C4"/>
            </a:solidFill>
            <a:prstDash val="solid"/>
            <a:miter lim="800000"/>
          </a:ln>
          <a:effectLst/>
        </p:spPr>
      </p:cxnSp>
      <p:cxnSp>
        <p:nvCxnSpPr>
          <p:cNvPr id="36" name="Straight Connector 35"/>
          <p:cNvCxnSpPr/>
          <p:nvPr/>
        </p:nvCxnSpPr>
        <p:spPr>
          <a:xfrm flipV="1">
            <a:off x="1664208" y="5665517"/>
            <a:ext cx="9966960" cy="45049"/>
          </a:xfrm>
          <a:prstGeom prst="line">
            <a:avLst/>
          </a:prstGeom>
          <a:noFill/>
          <a:ln w="57150" cap="flat" cmpd="dbl" algn="ctr">
            <a:solidFill>
              <a:srgbClr val="4472C4"/>
            </a:solidFill>
            <a:prstDash val="solid"/>
            <a:miter lim="800000"/>
          </a:ln>
          <a:effectLst/>
        </p:spPr>
      </p:cxnSp>
    </p:spTree>
    <p:extLst>
      <p:ext uri="{BB962C8B-B14F-4D97-AF65-F5344CB8AC3E}">
        <p14:creationId xmlns:p14="http://schemas.microsoft.com/office/powerpoint/2010/main" val="75576903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ircle(in)">
                                      <p:cBhvr>
                                        <p:cTn id="36" dur="20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ircle(in)">
                                      <p:cBhvr>
                                        <p:cTn id="41" dur="2000"/>
                                        <p:tgtEl>
                                          <p:spTgt spid="2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circle(in)">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circle(in)">
                                      <p:cBhvr>
                                        <p:cTn id="49" dur="2000"/>
                                        <p:tgtEl>
                                          <p:spTgt spid="3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ircle(in)">
                                      <p:cBhvr>
                                        <p:cTn id="52" dur="2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circle(in)">
                                      <p:cBhvr>
                                        <p:cTn id="60" dur="20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circle(in)">
                                      <p:cBhvr>
                                        <p:cTn id="65" dur="2000"/>
                                        <p:tgtEl>
                                          <p:spTgt spid="35"/>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circle(in)">
                                      <p:cBhvr>
                                        <p:cTn id="68" dur="20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circle(in)">
                                      <p:cBhvr>
                                        <p:cTn id="73" dur="2000"/>
                                        <p:tgtEl>
                                          <p:spTgt spid="36"/>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circle(in)">
                                      <p:cBhvr>
                                        <p:cTn id="7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P spid="29" grpId="0"/>
      <p:bldP spid="30"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grpSp>
        <p:nvGrpSpPr>
          <p:cNvPr id="12"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3"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4"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11"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pic>
        <p:nvPicPr>
          <p:cNvPr id="7"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8" name="Rectangle 56"/>
          <p:cNvSpPr>
            <a:spLocks noChangeArrowheads="1"/>
          </p:cNvSpPr>
          <p:nvPr/>
        </p:nvSpPr>
        <p:spPr bwMode="auto">
          <a:xfrm>
            <a:off x="1229733" y="274865"/>
            <a:ext cx="1148076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563C1"/>
              </a:buClr>
              <a:buSzPct val="70000"/>
              <a:defRPr/>
            </a:pPr>
            <a:r>
              <a:rPr lang="en-US" alt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200" b="1" u="sng"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3200" b="1" u="sng"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3:</a:t>
            </a:r>
            <a:r>
              <a:rPr lang="en-US" alt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Dựa vào tranh, đặt câu có những loại vị ngữ sau:</a:t>
            </a:r>
          </a:p>
          <a:p>
            <a:pPr>
              <a:buClr>
                <a:srgbClr val="0563C1"/>
              </a:buClr>
              <a:buSzPct val="70000"/>
              <a:defRPr/>
            </a:pPr>
            <a:r>
              <a:rPr lang="vi-VN" alt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 Vị ngữ nêu hoạt động, trạng thái.</a:t>
            </a:r>
          </a:p>
          <a:p>
            <a:pPr>
              <a:buClr>
                <a:srgbClr val="0563C1"/>
              </a:buClr>
              <a:buSzPct val="70000"/>
              <a:defRPr/>
            </a:pPr>
            <a:r>
              <a:rPr lang="vi-VN" alt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b. Vị ngữ nêu đặc điểm.</a:t>
            </a:r>
          </a:p>
          <a:p>
            <a:pPr>
              <a:buClr>
                <a:srgbClr val="0563C1"/>
              </a:buClr>
              <a:buSzPct val="70000"/>
              <a:defRPr/>
            </a:pPr>
            <a:r>
              <a:rPr lang="vi-VN" alt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 Vị ngữ giới thiệu, nhận xét.</a:t>
            </a:r>
            <a:endParaRPr lang="en-US" alt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3B7FB22-D801-48CC-A1AD-2B84D03183B6}"/>
              </a:ext>
            </a:extLst>
          </p:cNvPr>
          <p:cNvPicPr>
            <a:picLocks noChangeAspect="1"/>
          </p:cNvPicPr>
          <p:nvPr/>
        </p:nvPicPr>
        <p:blipFill>
          <a:blip r:embed="rId7"/>
          <a:stretch>
            <a:fillRect/>
          </a:stretch>
        </p:blipFill>
        <p:spPr>
          <a:xfrm>
            <a:off x="1553030" y="2397421"/>
            <a:ext cx="9927770" cy="4158024"/>
          </a:xfrm>
          <a:prstGeom prst="rect">
            <a:avLst/>
          </a:prstGeom>
        </p:spPr>
      </p:pic>
    </p:spTree>
    <p:extLst>
      <p:ext uri="{BB962C8B-B14F-4D97-AF65-F5344CB8AC3E}">
        <p14:creationId xmlns:p14="http://schemas.microsoft.com/office/powerpoint/2010/main" val="260095730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619" y="331757"/>
            <a:ext cx="11568221" cy="4708981"/>
          </a:xfrm>
          <a:prstGeom prst="rect">
            <a:avLst/>
          </a:prstGeom>
        </p:spPr>
        <p:txBody>
          <a:bodyPr wrap="square">
            <a:spAutoFit/>
          </a:bodyPr>
          <a:lstStyle/>
          <a:p>
            <a:pPr lvl="0" algn="just"/>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Vị</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ngữ</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nêu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hoạt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động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trạng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thái</a:t>
            </a:r>
            <a:r>
              <a:rPr lang="en-US" sz="3000" b="1" dirty="0">
                <a:solidFill>
                  <a:srgbClr val="FF0000"/>
                </a:solidFill>
                <a:latin typeface="Times New Roman" panose="02020603050405020304" pitchFamily="18" charset="0"/>
                <a:cs typeface="Times New Roman" panose="02020603050405020304" pitchFamily="18" charset="0"/>
              </a:rPr>
              <a:t>.</a:t>
            </a:r>
          </a:p>
          <a:p>
            <a:pPr lvl="0" algn="just"/>
            <a:r>
              <a:rPr lang="en-US" sz="3000" b="1" dirty="0" err="1">
                <a:latin typeface="Times New Roman" panose="02020603050405020304" pitchFamily="18" charset="0"/>
                <a:cs typeface="Times New Roman" panose="02020603050405020304" pitchFamily="18" charset="0"/>
              </a:rPr>
              <a:t>Hoạt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động</a:t>
            </a:r>
            <a:r>
              <a:rPr lang="en-US" sz="3000" b="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nhìn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thấy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rõ</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ràng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cảm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nhận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bằng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giác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quan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thông</a:t>
            </a:r>
            <a:r>
              <a:rPr lang="en-US" sz="3000" i="1" dirty="0">
                <a:latin typeface="Times New Roman" panose="02020603050405020304" pitchFamily="18" charset="0"/>
                <a:cs typeface="Times New Roman" panose="02020603050405020304" pitchFamily="18" charset="0"/>
              </a:rPr>
              <a:t> qua </a:t>
            </a:r>
            <a:r>
              <a:rPr lang="en-US" sz="3000" i="1" dirty="0" err="1">
                <a:latin typeface="Times New Roman" panose="02020603050405020304" pitchFamily="18" charset="0"/>
                <a:cs typeface="Times New Roman" panose="02020603050405020304" pitchFamily="18" charset="0"/>
              </a:rPr>
              <a:t>hoạt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động</a:t>
            </a:r>
            <a:r>
              <a:rPr lang="en-US" sz="3000" i="1" dirty="0">
                <a:latin typeface="Times New Roman" panose="02020603050405020304" pitchFamily="18" charset="0"/>
                <a:cs typeface="Times New Roman" panose="02020603050405020304" pitchFamily="18" charset="0"/>
              </a:rPr>
              <a:t>.</a:t>
            </a:r>
          </a:p>
          <a:p>
            <a:pPr lvl="0" algn="just"/>
            <a:r>
              <a:rPr lang="en-US" sz="3000" b="1" dirty="0" err="1">
                <a:latin typeface="Times New Roman" panose="02020603050405020304" pitchFamily="18" charset="0"/>
                <a:cs typeface="Times New Roman" panose="02020603050405020304" pitchFamily="18" charset="0"/>
              </a:rPr>
              <a:t>Trạng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thái</a:t>
            </a:r>
            <a:r>
              <a:rPr lang="en-US" sz="3000" b="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là</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những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hành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không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cảm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nhận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trực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tiếp</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bằng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các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giác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quan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không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thể</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thể</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hiện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thông</a:t>
            </a:r>
            <a:r>
              <a:rPr lang="en-US" sz="3000" i="1" dirty="0">
                <a:latin typeface="Times New Roman" panose="02020603050405020304" pitchFamily="18" charset="0"/>
                <a:cs typeface="Times New Roman" panose="02020603050405020304" pitchFamily="18" charset="0"/>
              </a:rPr>
              <a:t> qua </a:t>
            </a:r>
            <a:r>
              <a:rPr lang="en-US" sz="3000" i="1" dirty="0" err="1">
                <a:latin typeface="Times New Roman" panose="02020603050405020304" pitchFamily="18" charset="0"/>
                <a:cs typeface="Times New Roman" panose="02020603050405020304" pitchFamily="18" charset="0"/>
              </a:rPr>
              <a:t>hoạt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động</a:t>
            </a:r>
            <a:r>
              <a:rPr lang="en-US" sz="3000" i="1" dirty="0">
                <a:latin typeface="Times New Roman" panose="02020603050405020304" pitchFamily="18" charset="0"/>
                <a:cs typeface="Times New Roman" panose="02020603050405020304" pitchFamily="18" charset="0"/>
              </a:rPr>
              <a:t>.</a:t>
            </a:r>
          </a:p>
          <a:p>
            <a:pPr lvl="0" algn="just">
              <a:defRPr/>
            </a:pP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Vị</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ngữ</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nêu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đặc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điểm</a:t>
            </a:r>
            <a:r>
              <a:rPr lang="en-US" sz="3000" b="1" dirty="0">
                <a:solidFill>
                  <a:srgbClr val="FF0000"/>
                </a:solidFill>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à</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nổi</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bật</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xác</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000" i="1" dirty="0">
                <a:latin typeface="Times New Roman" panose="02020603050405020304" pitchFamily="18" charset="0"/>
                <a:ea typeface="Calibri" panose="020F0502020204030204" pitchFamily="34" charset="0"/>
                <a:cs typeface="Times New Roman" panose="02020603050405020304" pitchFamily="18" charset="0"/>
              </a:rPr>
              <a:t>.</a:t>
            </a:r>
          </a:p>
          <a:p>
            <a:pPr lvl="0" algn="just">
              <a:defRPr/>
            </a:pP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Vị</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ngữ</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giới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thiệu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xét</a:t>
            </a:r>
            <a:r>
              <a:rPr lang="en-US" sz="3000" b="1" dirty="0" smtClean="0">
                <a:solidFill>
                  <a:srgbClr val="FF0000"/>
                </a:solidFill>
                <a:latin typeface="Times New Roman" panose="02020603050405020304" pitchFamily="18" charset="0"/>
                <a:cs typeface="Times New Roman" panose="02020603050405020304" pitchFamily="18" charset="0"/>
              </a:rPr>
              <a:t>:</a:t>
            </a:r>
            <a:endParaRPr lang="en-US" sz="3000" b="1" dirty="0">
              <a:solidFill>
                <a:srgbClr val="FF0000"/>
              </a:solidFill>
              <a:latin typeface="Times New Roman" panose="02020603050405020304" pitchFamily="18" charset="0"/>
              <a:cs typeface="Times New Roman" panose="02020603050405020304" pitchFamily="18" charset="0"/>
            </a:endParaRPr>
          </a:p>
          <a:p>
            <a:pPr lvl="0" algn="just"/>
            <a:r>
              <a:rPr lang="en-US" sz="3000" b="1"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3000" i="1" dirty="0">
                <a:latin typeface="Times New Roman" panose="02020603050405020304" pitchFamily="18" charset="0"/>
                <a:ea typeface="Calibri" panose="020F0502020204030204" pitchFamily="34" charset="0"/>
                <a:cs typeface="Times New Roman" panose="02020603050405020304" pitchFamily="18" charset="0"/>
              </a:rPr>
              <a:t> cho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rõ</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đó</a:t>
            </a:r>
            <a:r>
              <a:rPr lang="en-US" sz="3000" i="1" dirty="0">
                <a:latin typeface="Times New Roman" panose="02020603050405020304" pitchFamily="18" charset="0"/>
                <a:ea typeface="Calibri" panose="020F0502020204030204" pitchFamily="34" charset="0"/>
                <a:cs typeface="Times New Roman" panose="02020603050405020304" pitchFamily="18" charset="0"/>
              </a:rPr>
              <a:t>.</a:t>
            </a:r>
          </a:p>
          <a:p>
            <a:pPr lvl="0" algn="just"/>
            <a:r>
              <a:rPr lang="en-US" sz="30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xét</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Đưa</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ra</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000" i="1" dirty="0">
                <a:latin typeface="Times New Roman" panose="02020603050405020304" pitchFamily="18" charset="0"/>
                <a:ea typeface="Calibri" panose="020F0502020204030204" pitchFamily="34" charset="0"/>
                <a:cs typeface="Times New Roman" panose="02020603050405020304" pitchFamily="18" charset="0"/>
              </a:rPr>
              <a:t> ý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giá</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latin typeface="Times New Roman" panose="02020603050405020304" pitchFamily="18" charset="0"/>
                <a:ea typeface="Calibri" panose="020F0502020204030204" pitchFamily="34" charset="0"/>
                <a:cs typeface="Times New Roman" panose="02020603050405020304" pitchFamily="18" charset="0"/>
              </a:rPr>
              <a:t>đó</a:t>
            </a:r>
            <a:r>
              <a:rPr lang="en-US" sz="3000" i="1" dirty="0">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7"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0"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11"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spTree>
    <p:extLst>
      <p:ext uri="{BB962C8B-B14F-4D97-AF65-F5344CB8AC3E}">
        <p14:creationId xmlns:p14="http://schemas.microsoft.com/office/powerpoint/2010/main" val="369573748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Anh hùng dân tộc Việt Nam | Tiểu học Lê Lợ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064"/>
            <a:ext cx="12190992" cy="6836936"/>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24" name="MH_SubTitle_1"/>
          <p:cNvSpPr/>
          <p:nvPr>
            <p:custDataLst>
              <p:tags r:id="rId1"/>
            </p:custDataLst>
          </p:nvPr>
        </p:nvSpPr>
        <p:spPr>
          <a:xfrm>
            <a:off x="4310743" y="1492899"/>
            <a:ext cx="3937517" cy="3191068"/>
          </a:xfrm>
          <a:prstGeom prst="roundRect">
            <a:avLst>
              <a:gd name="adj" fmla="val 11293"/>
            </a:avLst>
          </a:prstGeom>
          <a:ln/>
        </p:spPr>
        <p:style>
          <a:lnRef idx="2">
            <a:schemeClr val="accent2"/>
          </a:lnRef>
          <a:fillRef idx="1">
            <a:schemeClr val="lt1"/>
          </a:fillRef>
          <a:effectRef idx="0">
            <a:schemeClr val="accent2"/>
          </a:effectRef>
          <a:fontRef idx="minor">
            <a:schemeClr val="dk1"/>
          </a:fontRef>
        </p:style>
        <p:txBody>
          <a:bodyPr lIns="0" tIns="0" rIns="0" bIns="0" anchor="ctr">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733"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5" name="TextBox 4"/>
          <p:cNvSpPr txBox="1"/>
          <p:nvPr/>
        </p:nvSpPr>
        <p:spPr>
          <a:xfrm>
            <a:off x="4206803" y="1678400"/>
            <a:ext cx="4154727" cy="2585323"/>
          </a:xfrm>
          <a:prstGeom prst="rect">
            <a:avLst/>
          </a:prstGeom>
          <a:noFill/>
        </p:spPr>
        <p:txBody>
          <a:bodyPr wrap="square" rtlCol="0">
            <a:spAutoFit/>
          </a:bodyPr>
          <a:lstStyle/>
          <a:p>
            <a:pPr algn="ctr"/>
            <a:r>
              <a:rPr lang="en-US" sz="5400" b="1" dirty="0" smtClean="0">
                <a:solidFill>
                  <a:srgbClr val="FF0000"/>
                </a:solidFill>
                <a:effectLst>
                  <a:outerShdw blurRad="38100" dist="38100" dir="2700000" algn="tl">
                    <a:srgbClr val="000000">
                      <a:alpha val="43137"/>
                    </a:srgbClr>
                  </a:outerShdw>
                </a:effectLst>
                <a:latin typeface="Lucida Bright" panose="02040602050505020304" pitchFamily="18" charset="0"/>
              </a:rPr>
              <a:t>ĐIỀU </a:t>
            </a:r>
          </a:p>
          <a:p>
            <a:pPr algn="ctr"/>
            <a:r>
              <a:rPr lang="en-US" sz="5400" b="1" dirty="0" smtClean="0">
                <a:solidFill>
                  <a:srgbClr val="FF0000"/>
                </a:solidFill>
                <a:effectLst>
                  <a:outerShdw blurRad="38100" dist="38100" dir="2700000" algn="tl">
                    <a:srgbClr val="000000">
                      <a:alpha val="43137"/>
                    </a:srgbClr>
                  </a:outerShdw>
                </a:effectLst>
                <a:latin typeface="Lucida Bright" panose="02040602050505020304" pitchFamily="18" charset="0"/>
              </a:rPr>
              <a:t>CHÚNG EM TỰ HÀO</a:t>
            </a:r>
            <a:endParaRPr lang="en-US" sz="5400" b="1" dirty="0">
              <a:solidFill>
                <a:srgbClr val="FF0000"/>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392994077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3335605" y="187370"/>
            <a:ext cx="5238750" cy="76835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smtClean="0">
                <a:ln w="15875">
                  <a:solidFill>
                    <a:prstClr val="white"/>
                  </a:solidFill>
                </a:ln>
                <a:solidFill>
                  <a:srgbClr val="FF000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ĐÂY LÀ AI?</a:t>
            </a:r>
            <a:endParaRPr kumimoji="0" lang="zh-CN" altLang="en-US" sz="4400" b="1" i="0" u="none" strike="noStrike" kern="1200" cap="none" spc="0" normalizeH="0" baseline="0" noProof="0" dirty="0">
              <a:ln w="15875">
                <a:solidFill>
                  <a:prstClr val="white"/>
                </a:solidFill>
              </a:ln>
              <a:solidFill>
                <a:srgbClr val="FF0000"/>
              </a:solidFill>
              <a:effectLst>
                <a:outerShdw blurRad="38100" dist="38100" dir="2700000" algn="tl">
                  <a:srgbClr val="000000">
                    <a:alpha val="43137"/>
                  </a:srgbClr>
                </a:outerShdw>
              </a:effectLst>
              <a:uLnTx/>
              <a:uFillTx/>
              <a:latin typeface="方正大标宋简体" panose="02010601030101010101" charset="-122"/>
              <a:ea typeface="方正大标宋简体" panose="02010601030101010101" charset="-122"/>
            </a:endParaRPr>
          </a:p>
        </p:txBody>
      </p:sp>
      <p:grpSp>
        <p:nvGrpSpPr>
          <p:cNvPr id="9" name="组合 8"/>
          <p:cNvGrpSpPr/>
          <p:nvPr/>
        </p:nvGrpSpPr>
        <p:grpSpPr>
          <a:xfrm>
            <a:off x="7672383" y="2032252"/>
            <a:ext cx="4373437" cy="1018858"/>
            <a:chOff x="6220893" y="1742935"/>
            <a:chExt cx="4852269" cy="4093808"/>
          </a:xfrm>
        </p:grpSpPr>
        <p:sp>
          <p:nvSpPr>
            <p:cNvPr id="10" name="矩形 9"/>
            <p:cNvSpPr/>
            <p:nvPr/>
          </p:nvSpPr>
          <p:spPr>
            <a:xfrm>
              <a:off x="6220893" y="1742935"/>
              <a:ext cx="4852269" cy="409380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1" name="矩形 7"/>
            <p:cNvSpPr>
              <a:spLocks noChangeArrowheads="1"/>
            </p:cNvSpPr>
            <p:nvPr/>
          </p:nvSpPr>
          <p:spPr bwMode="auto">
            <a:xfrm>
              <a:off x="6507288" y="1886253"/>
              <a:ext cx="4279062" cy="109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b="1" dirty="0">
                  <a:solidFill>
                    <a:srgbClr val="2E2E2E"/>
                  </a:solidFill>
                  <a:latin typeface="Open Sans"/>
                </a:rPr>
                <a:t>Ảnh Bác Hồ thời trẻ</a:t>
              </a:r>
              <a:endParaRPr lang="vi-VN" dirty="0">
                <a:solidFill>
                  <a:srgbClr val="2E2E2E"/>
                </a:solidFill>
                <a:latin typeface="Open Sans"/>
              </a:endParaRPr>
            </a:p>
            <a:p>
              <a:pPr algn="just"/>
              <a:r>
                <a:rPr lang="vi-VN" dirty="0">
                  <a:solidFill>
                    <a:srgbClr val="2E2E2E"/>
                  </a:solidFill>
                  <a:latin typeface="Open Sans"/>
                </a:rPr>
                <a:t>Thời trẻ, Bác Hồ đã là một người tài giỏi với tinh thần ham học hỏi </a:t>
              </a:r>
              <a:r>
                <a:rPr lang="vi-VN" dirty="0" smtClean="0">
                  <a:solidFill>
                    <a:srgbClr val="2E2E2E"/>
                  </a:solidFill>
                  <a:latin typeface="Open Sans"/>
                </a:rPr>
                <a:t>cao</a:t>
              </a:r>
              <a:r>
                <a:rPr lang="en-US" dirty="0" smtClean="0">
                  <a:solidFill>
                    <a:srgbClr val="2E2E2E"/>
                  </a:solidFill>
                  <a:latin typeface="Open Sans"/>
                </a:rPr>
                <a:t>.</a:t>
              </a:r>
              <a:endParaRPr lang="vi-VN" b="0" i="0" dirty="0">
                <a:solidFill>
                  <a:srgbClr val="2E2E2E"/>
                </a:solidFill>
                <a:effectLst/>
                <a:latin typeface="Open Sans"/>
              </a:endParaRPr>
            </a:p>
          </p:txBody>
        </p:sp>
      </p:grpSp>
      <p:pic>
        <p:nvPicPr>
          <p:cNvPr id="12" name="Picture 4" descr="Tổng hợp TOP 50 ảnh Bác Hồ đẹp nhất mọi thời đại"/>
          <p:cNvPicPr>
            <a:picLocks noChangeAspect="1" noChangeArrowheads="1"/>
          </p:cNvPicPr>
          <p:nvPr/>
        </p:nvPicPr>
        <p:blipFill rotWithShape="1">
          <a:blip r:embed="rId5">
            <a:extLst>
              <a:ext uri="{28A0092B-C50C-407E-A947-70E740481C1C}">
                <a14:useLocalDpi xmlns:a14="http://schemas.microsoft.com/office/drawing/2010/main" val="0"/>
              </a:ext>
            </a:extLst>
          </a:blip>
          <a:srcRect l="11478" r="11402"/>
          <a:stretch/>
        </p:blipFill>
        <p:spPr bwMode="auto">
          <a:xfrm>
            <a:off x="485804" y="1166815"/>
            <a:ext cx="7050025" cy="490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2851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992915"/>
            <a:ext cx="12192000" cy="186508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893561" y="190025"/>
            <a:ext cx="1093631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en-US" sz="3200" b="1" i="0" u="sng" strike="noStrike" kern="1200" cap="none" spc="0" normalizeH="0" baseline="0" noProof="0" dirty="0" err="1" smtClean="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altLang="en-US" sz="3200" b="1" i="0" u="sng" strike="noStrike" kern="1200" cap="none" spc="0" normalizeH="0" baseline="0" noProof="0" dirty="0" smtClean="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altLang="en-US" sz="3200" b="1" u="sng"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4</a:t>
            </a:r>
            <a:r>
              <a:rPr kumimoji="0" lang="en-US" altLang="en-US" sz="3200" b="1" i="0" u="sng"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vi-VN" alt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Đặt 2 – 3 câu nói về một người anh hùng dân tộc và xác định chủ ngữ, vị ngữ của </a:t>
            </a:r>
            <a:r>
              <a:rPr lang="vi-VN" alt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621617" y="1496128"/>
            <a:ext cx="11342135" cy="1933574"/>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830096" y="1615115"/>
            <a:ext cx="10925175" cy="1815882"/>
          </a:xfrm>
          <a:prstGeom prst="rect">
            <a:avLst/>
          </a:prstGeom>
          <a:noFill/>
        </p:spPr>
        <p:txBody>
          <a:bodyPr wrap="square" rtlCol="0">
            <a:spAutoFit/>
          </a:bodyPr>
          <a:lstStyle/>
          <a:p>
            <a:pPr lvl="0" algn="just"/>
            <a:r>
              <a:rPr 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Ví</a:t>
            </a:r>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dụ</a:t>
            </a:r>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Đinh Tiên </a:t>
            </a:r>
            <a:r>
              <a:rPr lang="vi-VN" sz="28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Hoàng</a:t>
            </a:r>
            <a:r>
              <a:rPr lang="en-US" sz="28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là </a:t>
            </a:r>
            <a:r>
              <a:rPr lang="vi-VN" sz="28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vị hoàng đế sáng lập triều đại nhà Đinh, nước Đại Cồ Việt trong lịch sử Việt Nam. Ông là người có công đánh dẹp loạn 12 sứ quân, thống nhất giang sơn và trở thành hoàng đế đầu tiên của Việt Nam sau thời Bắc thuộc.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3EBE9376-76A7-9773-D5F9-1A6069FDD296}"/>
              </a:ext>
            </a:extLst>
          </p:cNvPr>
          <p:cNvSpPr/>
          <p:nvPr/>
        </p:nvSpPr>
        <p:spPr>
          <a:xfrm>
            <a:off x="1963316" y="3571964"/>
            <a:ext cx="7505699" cy="7620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Chủ</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Đinh</a:t>
            </a:r>
            <a:r>
              <a:rPr lang="en-US" sz="3200" dirty="0">
                <a:solidFill>
                  <a:srgbClr val="002060"/>
                </a:solidFill>
                <a:latin typeface="Times New Roman" panose="02020603050405020304" pitchFamily="18" charset="0"/>
                <a:cs typeface="Times New Roman" panose="02020603050405020304" pitchFamily="18" charset="0"/>
              </a:rPr>
              <a:t> Tiên Hoàng, </a:t>
            </a:r>
            <a:r>
              <a:rPr lang="en-US" sz="3200" dirty="0" err="1">
                <a:solidFill>
                  <a:srgbClr val="002060"/>
                </a:solidFill>
                <a:latin typeface="Times New Roman" panose="02020603050405020304" pitchFamily="18" charset="0"/>
                <a:cs typeface="Times New Roman" panose="02020603050405020304" pitchFamily="18" charset="0"/>
              </a:rPr>
              <a:t>Ông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251E9A97-737A-0D40-AA8E-A9741084F17A}"/>
              </a:ext>
            </a:extLst>
          </p:cNvPr>
          <p:cNvSpPr/>
          <p:nvPr/>
        </p:nvSpPr>
        <p:spPr>
          <a:xfrm>
            <a:off x="495129" y="4530318"/>
            <a:ext cx="11334749" cy="1524001"/>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Times New Roman" panose="02020603050405020304" pitchFamily="18" charset="0"/>
                <a:cs typeface="Times New Roman" panose="02020603050405020304" pitchFamily="18" charset="0"/>
              </a:rPr>
              <a:t>Vị ngữ: </a:t>
            </a:r>
            <a:r>
              <a:rPr lang="vi-VN" sz="2800" dirty="0">
                <a:solidFill>
                  <a:srgbClr val="002060"/>
                </a:solidFill>
                <a:latin typeface="Times New Roman" panose="02020603050405020304" pitchFamily="18" charset="0"/>
                <a:cs typeface="Times New Roman" panose="02020603050405020304" pitchFamily="18" charset="0"/>
              </a:rPr>
              <a:t>là vị hoàng đế sáng lập triều đại nhà Đinh, nước Đại Cồ Việt trong lịch sử Việt Nam</a:t>
            </a:r>
            <a:r>
              <a:rPr lang="en-US" sz="2800" dirty="0" smtClean="0">
                <a:solidFill>
                  <a:srgbClr val="002060"/>
                </a:solidFill>
                <a:latin typeface="Times New Roman" panose="02020603050405020304" pitchFamily="18" charset="0"/>
                <a:cs typeface="Times New Roman" panose="02020603050405020304" pitchFamily="18" charset="0"/>
              </a:rPr>
              <a:t>; </a:t>
            </a:r>
            <a:r>
              <a:rPr lang="vi-VN" sz="2800" dirty="0" smtClean="0">
                <a:solidFill>
                  <a:srgbClr val="002060"/>
                </a:solidFill>
                <a:latin typeface="Times New Roman" panose="02020603050405020304" pitchFamily="18" charset="0"/>
                <a:cs typeface="Times New Roman" panose="02020603050405020304" pitchFamily="18" charset="0"/>
              </a:rPr>
              <a:t>là </a:t>
            </a:r>
            <a:r>
              <a:rPr lang="vi-VN" sz="2800" dirty="0">
                <a:solidFill>
                  <a:srgbClr val="002060"/>
                </a:solidFill>
                <a:latin typeface="Times New Roman" panose="02020603050405020304" pitchFamily="18" charset="0"/>
                <a:cs typeface="Times New Roman" panose="02020603050405020304" pitchFamily="18" charset="0"/>
              </a:rPr>
              <a:t>người có công đánh dẹp loạn 12 sứ quân, thống nhất giang sơn và trở thành hoàng đế đầu tiên của Việt Nam sau thời Bắc thuộc.</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6900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11200" y="5943600"/>
            <a:ext cx="609600" cy="609600"/>
          </a:xfrm>
          <a:prstGeom prst="rect">
            <a:avLst/>
          </a:prstGeom>
        </p:spPr>
      </p:pic>
      <p:pic>
        <p:nvPicPr>
          <p:cNvPr id="3" name="Picture 2"/>
          <p:cNvPicPr>
            <a:picLocks noChangeAspect="1"/>
          </p:cNvPicPr>
          <p:nvPr/>
        </p:nvPicPr>
        <p:blipFill>
          <a:blip r:embed="rId5"/>
          <a:stretch>
            <a:fillRect/>
          </a:stretch>
        </p:blipFill>
        <p:spPr>
          <a:xfrm>
            <a:off x="-17546" y="-1"/>
            <a:ext cx="12209546" cy="6848159"/>
          </a:xfrm>
          <a:prstGeom prst="rect">
            <a:avLst/>
          </a:prstGeom>
        </p:spPr>
      </p:pic>
    </p:spTree>
    <p:extLst>
      <p:ext uri="{BB962C8B-B14F-4D97-AF65-F5344CB8AC3E}">
        <p14:creationId xmlns:p14="http://schemas.microsoft.com/office/powerpoint/2010/main" val="147750505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1821" y="2407920"/>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443" t="11111" r="21111" b="2223"/>
          <a:stretch/>
        </p:blipFill>
        <p:spPr>
          <a:xfrm>
            <a:off x="7344110" y="3543300"/>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6352556" y="3536642"/>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4538484" y="3715711"/>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1"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87013" y="1904998"/>
            <a:ext cx="1565988" cy="18107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3"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72823" y="1972668"/>
            <a:ext cx="1565108" cy="16662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5"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18760" y="2009137"/>
            <a:ext cx="1605362" cy="1629802"/>
          </a:xfrm>
          <a:prstGeom prst="rect">
            <a:avLst/>
          </a:prstGeom>
          <a:noFill/>
          <a:extLst>
            <a:ext uri="{909E8E84-426E-40DD-AFC4-6F175D3DCCD1}">
              <a14:hiddenFill xmlns:a14="http://schemas.microsoft.com/office/drawing/2010/main">
                <a:solidFill>
                  <a:srgbClr val="FFFFFF"/>
                </a:solidFill>
              </a14:hiddenFill>
            </a:ext>
          </a:extLst>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990294" y="5450705"/>
            <a:ext cx="609600" cy="609600"/>
          </a:xfrm>
          <a:prstGeom prst="rect">
            <a:avLst/>
          </a:prstGeom>
        </p:spPr>
      </p:pic>
      <p:sp>
        <p:nvSpPr>
          <p:cNvPr id="3" name="Sun 2">
            <a:hlinkClick r:id="rId18" action="ppaction://hlinksldjump"/>
            <a:extLst>
              <a:ext uri="{FF2B5EF4-FFF2-40B4-BE49-F238E27FC236}">
                <a16:creationId xmlns:a16="http://schemas.microsoft.com/office/drawing/2014/main" id="{4BF1462B-E051-4352-9257-7D64517A3B10}"/>
              </a:ext>
            </a:extLst>
          </p:cNvPr>
          <p:cNvSpPr/>
          <p:nvPr/>
        </p:nvSpPr>
        <p:spPr>
          <a:xfrm>
            <a:off x="10991460" y="578809"/>
            <a:ext cx="989045" cy="989045"/>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187876170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4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afterEffect">
                                  <p:stCondLst>
                                    <p:cond delay="0"/>
                                  </p:stCondLst>
                                  <p:childTnLst>
                                    <p:set>
                                      <p:cBhvr>
                                        <p:cTn id="27" dur="1" fill="hold">
                                          <p:stCondLst>
                                            <p:cond delay="0"/>
                                          </p:stCondLst>
                                        </p:cTn>
                                        <p:tgtEl>
                                          <p:spTgt spid="1044"/>
                                        </p:tgtEl>
                                        <p:attrNameLst>
                                          <p:attrName>style.visibility</p:attrName>
                                        </p:attrNameLst>
                                      </p:cBhvr>
                                      <p:to>
                                        <p:strVal val="hidden"/>
                                      </p:to>
                                    </p:set>
                                  </p:childTnLst>
                                </p:cTn>
                              </p:par>
                            </p:childTnLst>
                          </p:cTn>
                        </p:par>
                        <p:par>
                          <p:cTn id="28" fill="hold">
                            <p:stCondLst>
                              <p:cond delay="0"/>
                            </p:stCondLst>
                            <p:childTnLst>
                              <p:par>
                                <p:cTn id="29" presetID="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3" restart="whenNotActive" fill="hold" evtFilter="cancelBubble" nodeType="interactiveSeq">
                <p:stCondLst>
                  <p:cond evt="onClick" delay="0">
                    <p:tgtEl>
                      <p:spTgt spid="2050"/>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afterEffect">
                                  <p:stCondLst>
                                    <p:cond delay="0"/>
                                  </p:stCondLst>
                                  <p:childTnLst>
                                    <p:set>
                                      <p:cBhvr>
                                        <p:cTn id="37" dur="1" fill="hold">
                                          <p:stCondLst>
                                            <p:cond delay="0"/>
                                          </p:stCondLst>
                                        </p:cTn>
                                        <p:tgtEl>
                                          <p:spTgt spid="2050"/>
                                        </p:tgtEl>
                                        <p:attrNameLst>
                                          <p:attrName>style.visibility</p:attrName>
                                        </p:attrNameLst>
                                      </p:cBhvr>
                                      <p:to>
                                        <p:strVal val="hidden"/>
                                      </p:to>
                                    </p:set>
                                  </p:childTnLst>
                                </p:cTn>
                              </p:par>
                            </p:childTnLst>
                          </p:cTn>
                        </p:par>
                        <p:par>
                          <p:cTn id="38" fill="hold">
                            <p:stCondLst>
                              <p:cond delay="0"/>
                            </p:stCondLst>
                            <p:childTnLst>
                              <p:par>
                                <p:cTn id="39" presetID="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500" fill="hold"/>
                                        <p:tgtEl>
                                          <p:spTgt spid="2"/>
                                        </p:tgtEl>
                                        <p:attrNameLst>
                                          <p:attrName>ppt_x</p:attrName>
                                        </p:attrNameLst>
                                      </p:cBhvr>
                                      <p:tavLst>
                                        <p:tav tm="0">
                                          <p:val>
                                            <p:strVal val="0-#ppt_w/2"/>
                                          </p:val>
                                        </p:tav>
                                        <p:tav tm="100000">
                                          <p:val>
                                            <p:strVal val="#ppt_x"/>
                                          </p:val>
                                        </p:tav>
                                      </p:tavLst>
                                    </p:anim>
                                    <p:anim calcmode="lin" valueType="num">
                                      <p:cBhvr additive="base">
                                        <p:cTn id="4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3" restart="whenNotActive" fill="hold" evtFilter="cancelBubble" nodeType="interactiveSeq">
                <p:stCondLst>
                  <p:cond evt="onClick" delay="0">
                    <p:tgtEl>
                      <p:spTgt spid="2052"/>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afterEffect">
                                  <p:stCondLst>
                                    <p:cond delay="0"/>
                                  </p:stCondLst>
                                  <p:childTnLst>
                                    <p:set>
                                      <p:cBhvr>
                                        <p:cTn id="47" dur="1" fill="hold">
                                          <p:stCondLst>
                                            <p:cond delay="0"/>
                                          </p:stCondLst>
                                        </p:cTn>
                                        <p:tgtEl>
                                          <p:spTgt spid="2052"/>
                                        </p:tgtEl>
                                        <p:attrNameLst>
                                          <p:attrName>style.visibility</p:attrName>
                                        </p:attrNameLst>
                                      </p:cBhvr>
                                      <p:to>
                                        <p:strVal val="hidden"/>
                                      </p:to>
                                    </p:set>
                                  </p:childTnLst>
                                </p:cTn>
                              </p:par>
                            </p:childTnLst>
                          </p:cTn>
                        </p:par>
                        <p:par>
                          <p:cTn id="48" fill="hold">
                            <p:stCondLst>
                              <p:cond delay="0"/>
                            </p:stCondLst>
                            <p:childTnLst>
                              <p:par>
                                <p:cTn id="49" presetID="2" presetClass="entr" presetSubtype="8" fill="hold" nodeType="after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additive="base">
                                        <p:cTn id="51" dur="1500" fill="hold"/>
                                        <p:tgtEl>
                                          <p:spTgt spid="1030"/>
                                        </p:tgtEl>
                                        <p:attrNameLst>
                                          <p:attrName>ppt_x</p:attrName>
                                        </p:attrNameLst>
                                      </p:cBhvr>
                                      <p:tavLst>
                                        <p:tav tm="0">
                                          <p:val>
                                            <p:strVal val="0-#ppt_w/2"/>
                                          </p:val>
                                        </p:tav>
                                        <p:tav tm="100000">
                                          <p:val>
                                            <p:strVal val="#ppt_x"/>
                                          </p:val>
                                        </p:tav>
                                      </p:tavLst>
                                    </p:anim>
                                    <p:anim calcmode="lin" valueType="num">
                                      <p:cBhvr additive="base">
                                        <p:cTn id="52" dur="1500" fill="hold"/>
                                        <p:tgtEl>
                                          <p:spTgt spid="1030"/>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1933" fill="hold"/>
                                        <p:tgtEl>
                                          <p:spTgt spid="6"/>
                                        </p:tgtEl>
                                      </p:cBhvr>
                                    </p:cmd>
                                  </p:childTnLst>
                                </p:cTn>
                              </p:par>
                            </p:childTnLst>
                          </p:cTn>
                        </p:par>
                      </p:childTnLst>
                    </p:cTn>
                  </p:par>
                </p:childTnLst>
              </p:cTn>
              <p:nextCondLst>
                <p:cond evt="onClick" delay="0">
                  <p:tgtEl>
                    <p:spTgt spid="2052"/>
                  </p:tgtEl>
                </p:cond>
              </p:nextCondLst>
            </p:seq>
            <p:audio>
              <p:cMediaNode vol="80000">
                <p:cTn id="56"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grpSp>
        <p:nvGrpSpPr>
          <p:cNvPr id="12"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3"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4"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sp>
        <p:nvSpPr>
          <p:cNvPr id="15" name="Rectangle 56"/>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rgbClr val="0563C1"/>
              </a:buClr>
              <a:buSzPct val="70000"/>
            </a:pP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algn="ctr">
              <a:lnSpc>
                <a:spcPct val="80000"/>
              </a:lnSpc>
              <a:spcBef>
                <a:spcPct val="20000"/>
              </a:spcBef>
              <a:buClr>
                <a:srgbClr val="0563C1"/>
              </a:buClr>
              <a:buSzPct val="70000"/>
            </a:pPr>
            <a:r>
              <a:rPr lang="en-US" alt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Học</a:t>
            </a:r>
            <a:r>
              <a:rPr lang="en-US"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sinh</a:t>
            </a:r>
            <a:r>
              <a:rPr lang="vi-VN"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cười nói, ồn </a:t>
            </a:r>
            <a:r>
              <a:rPr lang="vi-VN"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ã</a:t>
            </a:r>
            <a:r>
              <a:rPr lang="en-US"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giờ</a:t>
            </a:r>
            <a:r>
              <a:rPr lang="en-US"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ra</a:t>
            </a:r>
            <a:r>
              <a:rPr lang="en-US"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chơi</a:t>
            </a:r>
            <a:r>
              <a:rPr lang="vi-VN"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en-US"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1B039190-F0FC-4B48-B3C4-95109CCD53F9}"/>
              </a:ext>
            </a:extLst>
          </p:cNvPr>
          <p:cNvGrpSpPr/>
          <p:nvPr/>
        </p:nvGrpSpPr>
        <p:grpSpPr>
          <a:xfrm>
            <a:off x="644848" y="1743567"/>
            <a:ext cx="10902304" cy="4800094"/>
            <a:chOff x="3552785" y="1248636"/>
            <a:chExt cx="8606557" cy="5353433"/>
          </a:xfrm>
        </p:grpSpPr>
        <p:grpSp>
          <p:nvGrpSpPr>
            <p:cNvPr id="17" name="组合 5">
              <a:extLst>
                <a:ext uri="{FF2B5EF4-FFF2-40B4-BE49-F238E27FC236}">
                  <a16:creationId xmlns:a16="http://schemas.microsoft.com/office/drawing/2014/main" id="{05116000-271E-41A0-A167-5B511242358A}"/>
                </a:ext>
              </a:extLst>
            </p:cNvPr>
            <p:cNvGrpSpPr/>
            <p:nvPr/>
          </p:nvGrpSpPr>
          <p:grpSpPr>
            <a:xfrm>
              <a:off x="3552785" y="1248636"/>
              <a:ext cx="8606557" cy="5353433"/>
              <a:chOff x="1020" y="2328"/>
              <a:chExt cx="11012" cy="6075"/>
            </a:xfrm>
          </p:grpSpPr>
          <p:sp>
            <p:nvSpPr>
              <p:cNvPr id="19" name="圆角矩形 7">
                <a:extLst>
                  <a:ext uri="{FF2B5EF4-FFF2-40B4-BE49-F238E27FC236}">
                    <a16:creationId xmlns:a16="http://schemas.microsoft.com/office/drawing/2014/main" id="{5B7DDE52-FC0A-47AB-946D-B3817E7C32EF}"/>
                  </a:ext>
                </a:extLst>
              </p:cNvPr>
              <p:cNvSpPr/>
              <p:nvPr/>
            </p:nvSpPr>
            <p:spPr>
              <a:xfrm>
                <a:off x="1220" y="2480"/>
                <a:ext cx="10812" cy="5923"/>
              </a:xfrm>
              <a:prstGeom prst="roundRect">
                <a:avLst/>
              </a:prstGeom>
              <a:solidFill>
                <a:srgbClr val="E0E2E3"/>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F7700"/>
                  </a:solidFill>
                  <a:effectLst/>
                  <a:uLnTx/>
                  <a:uFillTx/>
                  <a:latin typeface="方正卡通简体"/>
                  <a:cs typeface="+mn-cs"/>
                </a:endParaRPr>
              </a:p>
            </p:txBody>
          </p:sp>
          <p:sp>
            <p:nvSpPr>
              <p:cNvPr id="20" name="圆角矩形 36">
                <a:extLst>
                  <a:ext uri="{FF2B5EF4-FFF2-40B4-BE49-F238E27FC236}">
                    <a16:creationId xmlns:a16="http://schemas.microsoft.com/office/drawing/2014/main" id="{2A60C6B6-95FD-4E11-A704-5B2B605B4588}"/>
                  </a:ext>
                </a:extLst>
              </p:cNvPr>
              <p:cNvSpPr/>
              <p:nvPr/>
            </p:nvSpPr>
            <p:spPr>
              <a:xfrm>
                <a:off x="1020" y="2328"/>
                <a:ext cx="10812" cy="5801"/>
              </a:xfrm>
              <a:prstGeom prst="roundRect">
                <a:avLst/>
              </a:prstGeom>
              <a:solidFill>
                <a:sysClr val="window" lastClr="FFFFFF"/>
              </a:solidFill>
              <a:ln w="25400" cap="flat" cmpd="sng" algn="ctr">
                <a:solidFill>
                  <a:srgbClr val="42210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F7700"/>
                  </a:solidFill>
                  <a:effectLst/>
                  <a:uLnTx/>
                  <a:uFillTx/>
                  <a:latin typeface="方正卡通简体"/>
                  <a:cs typeface="+mn-cs"/>
                </a:endParaRPr>
              </a:p>
            </p:txBody>
          </p:sp>
        </p:grpSp>
        <p:sp>
          <p:nvSpPr>
            <p:cNvPr id="18" name="Text Box 3">
              <a:extLst>
                <a:ext uri="{FF2B5EF4-FFF2-40B4-BE49-F238E27FC236}">
                  <a16:creationId xmlns:a16="http://schemas.microsoft.com/office/drawing/2014/main" id="{28823FC2-04EF-4396-8161-B118D438D262}"/>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21" name="Sun 20">
            <a:hlinkClick r:id="rId6" action="ppaction://hlinksldjump"/>
            <a:extLst>
              <a:ext uri="{FF2B5EF4-FFF2-40B4-BE49-F238E27FC236}">
                <a16:creationId xmlns:a16="http://schemas.microsoft.com/office/drawing/2014/main" id="{79E493C4-8A88-432E-A88F-CE350B1C9A0F}"/>
              </a:ext>
            </a:extLst>
          </p:cNvPr>
          <p:cNvSpPr/>
          <p:nvPr/>
        </p:nvSpPr>
        <p:spPr>
          <a:xfrm>
            <a:off x="150325" y="133435"/>
            <a:ext cx="989045" cy="989045"/>
          </a:xfrm>
          <a:prstGeom prst="sun">
            <a:avLst/>
          </a:prstGeom>
          <a:solidFill>
            <a:srgbClr val="FFFF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EE03052-7BBA-3E8F-E927-C5B26AB86892}"/>
              </a:ext>
            </a:extLst>
          </p:cNvPr>
          <p:cNvSpPr txBox="1"/>
          <p:nvPr/>
        </p:nvSpPr>
        <p:spPr>
          <a:xfrm>
            <a:off x="658830" y="2278704"/>
            <a:ext cx="11151136" cy="634020"/>
          </a:xfrm>
          <a:prstGeom prst="rect">
            <a:avLst/>
          </a:prstGeom>
          <a:noFill/>
        </p:spPr>
        <p:txBody>
          <a:bodyPr wrap="square" rtlCol="0">
            <a:spAutoFit/>
          </a:bodyPr>
          <a:lstStyle/>
          <a:p>
            <a:pPr algn="ctr">
              <a:lnSpc>
                <a:spcPct val="80000"/>
              </a:lnSpc>
              <a:spcBef>
                <a:spcPct val="20000"/>
              </a:spcBef>
              <a:buClr>
                <a:srgbClr val="0563C1"/>
              </a:buClr>
              <a:buSzPct val="70000"/>
            </a:pPr>
            <a:r>
              <a:rPr lang="en-US" altLang="en-US" sz="4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Học</a:t>
            </a:r>
            <a:r>
              <a:rPr lang="en-US" altLang="en-US" sz="4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sinh</a:t>
            </a:r>
            <a:r>
              <a:rPr lang="vi-VN" altLang="en-US" sz="4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cười nói ồn </a:t>
            </a:r>
            <a:r>
              <a:rPr lang="vi-VN" altLang="en-US" sz="4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ã</a:t>
            </a:r>
            <a:r>
              <a:rPr lang="en-US" altLang="en-US" sz="4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4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giờ</a:t>
            </a:r>
            <a:r>
              <a:rPr lang="en-US" altLang="en-US" sz="4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ra</a:t>
            </a:r>
            <a:r>
              <a:rPr lang="en-US" altLang="en-US" sz="4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chơi</a:t>
            </a:r>
            <a:r>
              <a:rPr lang="vi-VN" altLang="en-US" sz="4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en-US" alt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2D2776E6-467D-5C21-9685-B0514DCFC8E6}"/>
              </a:ext>
            </a:extLst>
          </p:cNvPr>
          <p:cNvCxnSpPr>
            <a:cxnSpLocks/>
          </p:cNvCxnSpPr>
          <p:nvPr/>
        </p:nvCxnSpPr>
        <p:spPr>
          <a:xfrm>
            <a:off x="1481918" y="2906174"/>
            <a:ext cx="2065954" cy="6550"/>
          </a:xfrm>
          <a:prstGeom prst="line">
            <a:avLst/>
          </a:prstGeom>
          <a:noFill/>
          <a:ln w="57150" cap="flat" cmpd="sng" algn="ctr">
            <a:solidFill>
              <a:srgbClr val="FF0000"/>
            </a:solidFill>
            <a:prstDash val="solid"/>
            <a:miter lim="800000"/>
          </a:ln>
          <a:effectLst/>
        </p:spPr>
      </p:cxnSp>
      <p:sp>
        <p:nvSpPr>
          <p:cNvPr id="24" name="TextBox 23">
            <a:extLst>
              <a:ext uri="{FF2B5EF4-FFF2-40B4-BE49-F238E27FC236}">
                <a16:creationId xmlns:a16="http://schemas.microsoft.com/office/drawing/2014/main" id="{05430318-C7C0-D2A1-77B1-7E5ABA95C00D}"/>
              </a:ext>
            </a:extLst>
          </p:cNvPr>
          <p:cNvSpPr txBox="1"/>
          <p:nvPr/>
        </p:nvSpPr>
        <p:spPr>
          <a:xfrm>
            <a:off x="1991500" y="2835238"/>
            <a:ext cx="141783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srgbClr val="FF0000"/>
                </a:solidFill>
                <a:effectLst/>
                <a:uLnTx/>
                <a:uFillTx/>
              </a:rPr>
              <a:t>CN</a:t>
            </a:r>
          </a:p>
        </p:txBody>
      </p:sp>
      <p:cxnSp>
        <p:nvCxnSpPr>
          <p:cNvPr id="25" name="Straight Connector 24">
            <a:extLst>
              <a:ext uri="{FF2B5EF4-FFF2-40B4-BE49-F238E27FC236}">
                <a16:creationId xmlns:a16="http://schemas.microsoft.com/office/drawing/2014/main" id="{5A6E51F9-CE7C-B186-4AC8-1E5FBB1787EF}"/>
              </a:ext>
            </a:extLst>
          </p:cNvPr>
          <p:cNvCxnSpPr>
            <a:cxnSpLocks/>
          </p:cNvCxnSpPr>
          <p:nvPr/>
        </p:nvCxnSpPr>
        <p:spPr>
          <a:xfrm flipV="1">
            <a:off x="3762965" y="2906174"/>
            <a:ext cx="7154971" cy="6550"/>
          </a:xfrm>
          <a:prstGeom prst="line">
            <a:avLst/>
          </a:prstGeom>
          <a:noFill/>
          <a:ln w="50800" cap="rnd" cmpd="dbl" algn="ctr">
            <a:solidFill>
              <a:srgbClr val="FF0000"/>
            </a:solidFill>
            <a:prstDash val="solid"/>
            <a:miter lim="800000"/>
          </a:ln>
          <a:effectLst/>
        </p:spPr>
      </p:cxnSp>
      <p:sp>
        <p:nvSpPr>
          <p:cNvPr id="26" name="TextBox 25">
            <a:extLst>
              <a:ext uri="{FF2B5EF4-FFF2-40B4-BE49-F238E27FC236}">
                <a16:creationId xmlns:a16="http://schemas.microsoft.com/office/drawing/2014/main" id="{D9556451-85D9-2479-F71A-D2461869AB0D}"/>
              </a:ext>
            </a:extLst>
          </p:cNvPr>
          <p:cNvSpPr txBox="1"/>
          <p:nvPr/>
        </p:nvSpPr>
        <p:spPr>
          <a:xfrm>
            <a:off x="4922294" y="2835238"/>
            <a:ext cx="141783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srgbClr val="FF0000"/>
                </a:solidFill>
                <a:effectLst/>
                <a:uLnTx/>
                <a:uFillTx/>
              </a:rPr>
              <a:t>VN</a:t>
            </a: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9654" y="5513832"/>
            <a:ext cx="5471844" cy="1426464"/>
          </a:xfrm>
          <a:prstGeom prst="rect">
            <a:avLst/>
          </a:prstGeom>
        </p:spPr>
      </p:pic>
    </p:spTree>
    <p:extLst>
      <p:ext uri="{BB962C8B-B14F-4D97-AF65-F5344CB8AC3E}">
        <p14:creationId xmlns:p14="http://schemas.microsoft.com/office/powerpoint/2010/main" val="229594756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grpSp>
        <p:nvGrpSpPr>
          <p:cNvPr id="12"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3"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4"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grpSp>
        <p:nvGrpSpPr>
          <p:cNvPr id="16" name="Group 15">
            <a:extLst>
              <a:ext uri="{FF2B5EF4-FFF2-40B4-BE49-F238E27FC236}">
                <a16:creationId xmlns:a16="http://schemas.microsoft.com/office/drawing/2014/main" id="{1B039190-F0FC-4B48-B3C4-95109CCD53F9}"/>
              </a:ext>
            </a:extLst>
          </p:cNvPr>
          <p:cNvGrpSpPr/>
          <p:nvPr/>
        </p:nvGrpSpPr>
        <p:grpSpPr>
          <a:xfrm>
            <a:off x="644848" y="1743567"/>
            <a:ext cx="10902304" cy="4800094"/>
            <a:chOff x="3552785" y="1248636"/>
            <a:chExt cx="8606557" cy="5353433"/>
          </a:xfrm>
        </p:grpSpPr>
        <p:grpSp>
          <p:nvGrpSpPr>
            <p:cNvPr id="17" name="组合 5">
              <a:extLst>
                <a:ext uri="{FF2B5EF4-FFF2-40B4-BE49-F238E27FC236}">
                  <a16:creationId xmlns:a16="http://schemas.microsoft.com/office/drawing/2014/main" id="{05116000-271E-41A0-A167-5B511242358A}"/>
                </a:ext>
              </a:extLst>
            </p:cNvPr>
            <p:cNvGrpSpPr/>
            <p:nvPr/>
          </p:nvGrpSpPr>
          <p:grpSpPr>
            <a:xfrm>
              <a:off x="3552785" y="1248636"/>
              <a:ext cx="8606557" cy="5353433"/>
              <a:chOff x="1020" y="2328"/>
              <a:chExt cx="11012" cy="6075"/>
            </a:xfrm>
          </p:grpSpPr>
          <p:sp>
            <p:nvSpPr>
              <p:cNvPr id="19" name="圆角矩形 7">
                <a:extLst>
                  <a:ext uri="{FF2B5EF4-FFF2-40B4-BE49-F238E27FC236}">
                    <a16:creationId xmlns:a16="http://schemas.microsoft.com/office/drawing/2014/main" id="{5B7DDE52-FC0A-47AB-946D-B3817E7C32EF}"/>
                  </a:ext>
                </a:extLst>
              </p:cNvPr>
              <p:cNvSpPr/>
              <p:nvPr/>
            </p:nvSpPr>
            <p:spPr>
              <a:xfrm>
                <a:off x="1220" y="2480"/>
                <a:ext cx="10812" cy="5923"/>
              </a:xfrm>
              <a:prstGeom prst="roundRect">
                <a:avLst/>
              </a:prstGeom>
              <a:solidFill>
                <a:srgbClr val="E0E2E3"/>
              </a:solidFill>
              <a:ln w="25400" cap="flat" cmpd="sng" algn="ctr">
                <a:no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F7700"/>
                  </a:solidFill>
                  <a:effectLst/>
                  <a:uLnTx/>
                  <a:uFillTx/>
                  <a:latin typeface="方正卡通简体"/>
                  <a:cs typeface="+mn-cs"/>
                </a:endParaRPr>
              </a:p>
            </p:txBody>
          </p:sp>
          <p:sp>
            <p:nvSpPr>
              <p:cNvPr id="20" name="圆角矩形 36">
                <a:extLst>
                  <a:ext uri="{FF2B5EF4-FFF2-40B4-BE49-F238E27FC236}">
                    <a16:creationId xmlns:a16="http://schemas.microsoft.com/office/drawing/2014/main" id="{2A60C6B6-95FD-4E11-A704-5B2B605B4588}"/>
                  </a:ext>
                </a:extLst>
              </p:cNvPr>
              <p:cNvSpPr/>
              <p:nvPr/>
            </p:nvSpPr>
            <p:spPr>
              <a:xfrm>
                <a:off x="1020" y="2328"/>
                <a:ext cx="10812" cy="5801"/>
              </a:xfrm>
              <a:prstGeom prst="roundRect">
                <a:avLst/>
              </a:prstGeom>
              <a:solidFill>
                <a:sysClr val="window" lastClr="FFFFFF"/>
              </a:solidFill>
              <a:ln w="25400" cap="flat" cmpd="sng" algn="ctr">
                <a:solidFill>
                  <a:srgbClr val="42210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F7700"/>
                  </a:solidFill>
                  <a:effectLst/>
                  <a:uLnTx/>
                  <a:uFillTx/>
                  <a:latin typeface="方正卡通简体"/>
                  <a:cs typeface="+mn-cs"/>
                </a:endParaRPr>
              </a:p>
            </p:txBody>
          </p:sp>
        </p:grpSp>
        <p:sp>
          <p:nvSpPr>
            <p:cNvPr id="18" name="Text Box 3">
              <a:extLst>
                <a:ext uri="{FF2B5EF4-FFF2-40B4-BE49-F238E27FC236}">
                  <a16:creationId xmlns:a16="http://schemas.microsoft.com/office/drawing/2014/main" id="{28823FC2-04EF-4396-8161-B118D438D262}"/>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9654" y="5513832"/>
            <a:ext cx="5471844" cy="1426464"/>
          </a:xfrm>
          <a:prstGeom prst="rect">
            <a:avLst/>
          </a:prstGeom>
        </p:spPr>
      </p:pic>
      <p:sp>
        <p:nvSpPr>
          <p:cNvPr id="30" name="Rectangle 56">
            <a:extLst>
              <a:ext uri="{FF2B5EF4-FFF2-40B4-BE49-F238E27FC236}">
                <a16:creationId xmlns:a16="http://schemas.microsoft.com/office/drawing/2014/main" id="{E120E1BE-C6DA-636E-6B85-3AF760D8D383}"/>
              </a:ext>
            </a:extLst>
          </p:cNvPr>
          <p:cNvSpPr>
            <a:spLocks noChangeArrowheads="1"/>
          </p:cNvSpPr>
          <p:nvPr/>
        </p:nvSpPr>
        <p:spPr bwMode="auto">
          <a:xfrm>
            <a:off x="976044" y="255253"/>
            <a:ext cx="105167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rgbClr val="0563C1"/>
              </a:buClr>
              <a:buSzPct val="70000"/>
            </a:pP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Có</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mấy</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kiểu</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vị</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Nêu</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cụ</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thể</a:t>
            </a:r>
            <a:endPar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C2DABE8-9031-1C6D-B1C7-847CFAF241F7}"/>
              </a:ext>
            </a:extLst>
          </p:cNvPr>
          <p:cNvSpPr txBox="1"/>
          <p:nvPr/>
        </p:nvSpPr>
        <p:spPr>
          <a:xfrm>
            <a:off x="2417175" y="2306590"/>
            <a:ext cx="7781925" cy="1938992"/>
          </a:xfrm>
          <a:prstGeom prst="rect">
            <a:avLst/>
          </a:prstGeom>
          <a:noFill/>
        </p:spPr>
        <p:txBody>
          <a:bodyPr wrap="square" rtlCol="0">
            <a:spAutoFit/>
          </a:bodyPr>
          <a:lstStyle/>
          <a:p>
            <a:pPr lvl="0">
              <a:buClr>
                <a:srgbClr val="0563C1"/>
              </a:buClr>
              <a:buSzPct val="70000"/>
              <a:defRPr/>
            </a:pPr>
            <a:r>
              <a:rPr lang="vi-VN"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Vị </a:t>
            </a:r>
            <a:r>
              <a:rPr lang="vi-VN"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ngữ nêu hoạt động, trạng thái.</a:t>
            </a:r>
          </a:p>
          <a:p>
            <a:pPr lvl="0">
              <a:buClr>
                <a:srgbClr val="0563C1"/>
              </a:buClr>
              <a:buSzPct val="70000"/>
              <a:defRPr/>
            </a:pPr>
            <a:r>
              <a:rPr lang="vi-VN"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Vị </a:t>
            </a:r>
            <a:r>
              <a:rPr lang="vi-VN"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ngữ nêu đặc điểm.</a:t>
            </a:r>
          </a:p>
          <a:p>
            <a:pPr lvl="0">
              <a:buClr>
                <a:srgbClr val="0563C1"/>
              </a:buClr>
              <a:buSzPct val="70000"/>
              <a:defRPr/>
            </a:pPr>
            <a:r>
              <a:rPr lang="vi-VN" alt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Vị </a:t>
            </a:r>
            <a:r>
              <a:rPr lang="vi-VN"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ngữ giới thiệu, nhận xét.</a:t>
            </a:r>
            <a:endParaRPr lang="en-US"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Sun 20">
            <a:hlinkClick r:id="rId7" action="ppaction://hlinksldjump"/>
            <a:extLst>
              <a:ext uri="{FF2B5EF4-FFF2-40B4-BE49-F238E27FC236}">
                <a16:creationId xmlns:a16="http://schemas.microsoft.com/office/drawing/2014/main" id="{79E493C4-8A88-432E-A88F-CE350B1C9A0F}"/>
              </a:ext>
            </a:extLst>
          </p:cNvPr>
          <p:cNvSpPr/>
          <p:nvPr/>
        </p:nvSpPr>
        <p:spPr>
          <a:xfrm>
            <a:off x="150325" y="133435"/>
            <a:ext cx="989045" cy="989045"/>
          </a:xfrm>
          <a:prstGeom prst="sun">
            <a:avLst/>
          </a:prstGeom>
          <a:solidFill>
            <a:srgbClr val="FFFF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84384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grpSp>
        <p:nvGrpSpPr>
          <p:cNvPr id="12"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3"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4"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grpSp>
        <p:nvGrpSpPr>
          <p:cNvPr id="16" name="Group 15">
            <a:extLst>
              <a:ext uri="{FF2B5EF4-FFF2-40B4-BE49-F238E27FC236}">
                <a16:creationId xmlns:a16="http://schemas.microsoft.com/office/drawing/2014/main" id="{1B039190-F0FC-4B48-B3C4-95109CCD53F9}"/>
              </a:ext>
            </a:extLst>
          </p:cNvPr>
          <p:cNvGrpSpPr/>
          <p:nvPr/>
        </p:nvGrpSpPr>
        <p:grpSpPr>
          <a:xfrm>
            <a:off x="644848" y="1743567"/>
            <a:ext cx="10902304" cy="4800094"/>
            <a:chOff x="3552785" y="1248636"/>
            <a:chExt cx="8606557" cy="5353433"/>
          </a:xfrm>
        </p:grpSpPr>
        <p:grpSp>
          <p:nvGrpSpPr>
            <p:cNvPr id="17" name="组合 5">
              <a:extLst>
                <a:ext uri="{FF2B5EF4-FFF2-40B4-BE49-F238E27FC236}">
                  <a16:creationId xmlns:a16="http://schemas.microsoft.com/office/drawing/2014/main" id="{05116000-271E-41A0-A167-5B511242358A}"/>
                </a:ext>
              </a:extLst>
            </p:cNvPr>
            <p:cNvGrpSpPr/>
            <p:nvPr/>
          </p:nvGrpSpPr>
          <p:grpSpPr>
            <a:xfrm>
              <a:off x="3552785" y="1248636"/>
              <a:ext cx="8606557" cy="5353433"/>
              <a:chOff x="1020" y="2328"/>
              <a:chExt cx="11012" cy="6075"/>
            </a:xfrm>
          </p:grpSpPr>
          <p:sp>
            <p:nvSpPr>
              <p:cNvPr id="19" name="圆角矩形 7">
                <a:extLst>
                  <a:ext uri="{FF2B5EF4-FFF2-40B4-BE49-F238E27FC236}">
                    <a16:creationId xmlns:a16="http://schemas.microsoft.com/office/drawing/2014/main" id="{5B7DDE52-FC0A-47AB-946D-B3817E7C32EF}"/>
                  </a:ext>
                </a:extLst>
              </p:cNvPr>
              <p:cNvSpPr/>
              <p:nvPr/>
            </p:nvSpPr>
            <p:spPr>
              <a:xfrm>
                <a:off x="1220" y="2480"/>
                <a:ext cx="10812" cy="5923"/>
              </a:xfrm>
              <a:prstGeom prst="roundRect">
                <a:avLst/>
              </a:prstGeom>
              <a:solidFill>
                <a:srgbClr val="E0E2E3"/>
              </a:solidFill>
              <a:ln w="25400" cap="flat" cmpd="sng" algn="ctr">
                <a:no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F7700"/>
                  </a:solidFill>
                  <a:effectLst/>
                  <a:uLnTx/>
                  <a:uFillTx/>
                  <a:latin typeface="方正卡通简体"/>
                  <a:cs typeface="+mn-cs"/>
                </a:endParaRPr>
              </a:p>
            </p:txBody>
          </p:sp>
          <p:sp>
            <p:nvSpPr>
              <p:cNvPr id="20" name="圆角矩形 36">
                <a:extLst>
                  <a:ext uri="{FF2B5EF4-FFF2-40B4-BE49-F238E27FC236}">
                    <a16:creationId xmlns:a16="http://schemas.microsoft.com/office/drawing/2014/main" id="{2A60C6B6-95FD-4E11-A704-5B2B605B4588}"/>
                  </a:ext>
                </a:extLst>
              </p:cNvPr>
              <p:cNvSpPr/>
              <p:nvPr/>
            </p:nvSpPr>
            <p:spPr>
              <a:xfrm>
                <a:off x="1020" y="2328"/>
                <a:ext cx="10812" cy="5801"/>
              </a:xfrm>
              <a:prstGeom prst="roundRect">
                <a:avLst/>
              </a:prstGeom>
              <a:solidFill>
                <a:sysClr val="window" lastClr="FFFFFF"/>
              </a:solidFill>
              <a:ln w="25400" cap="flat" cmpd="sng" algn="ctr">
                <a:solidFill>
                  <a:srgbClr val="42210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F7700"/>
                  </a:solidFill>
                  <a:effectLst/>
                  <a:uLnTx/>
                  <a:uFillTx/>
                  <a:latin typeface="方正卡通简体"/>
                  <a:cs typeface="+mn-cs"/>
                </a:endParaRPr>
              </a:p>
            </p:txBody>
          </p:sp>
        </p:grpSp>
        <p:sp>
          <p:nvSpPr>
            <p:cNvPr id="18" name="Text Box 3">
              <a:extLst>
                <a:ext uri="{FF2B5EF4-FFF2-40B4-BE49-F238E27FC236}">
                  <a16:creationId xmlns:a16="http://schemas.microsoft.com/office/drawing/2014/main" id="{28823FC2-04EF-4396-8161-B118D438D262}"/>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9654" y="5513832"/>
            <a:ext cx="5471844" cy="1426464"/>
          </a:xfrm>
          <a:prstGeom prst="rect">
            <a:avLst/>
          </a:prstGeom>
        </p:spPr>
      </p:pic>
      <p:sp>
        <p:nvSpPr>
          <p:cNvPr id="24" name="Rectangle 56">
            <a:extLst>
              <a:ext uri="{FF2B5EF4-FFF2-40B4-BE49-F238E27FC236}">
                <a16:creationId xmlns:a16="http://schemas.microsoft.com/office/drawing/2014/main" id="{3EEA5191-DB44-FB4F-84EA-66A2C05CCDCE}"/>
              </a:ext>
            </a:extLst>
          </p:cNvPr>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rgbClr val="0563C1"/>
              </a:buClr>
              <a:buSzPct val="70000"/>
            </a:pP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lang="en-US" alt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algn="ctr">
              <a:lnSpc>
                <a:spcPct val="80000"/>
              </a:lnSpc>
              <a:spcBef>
                <a:spcPct val="20000"/>
              </a:spcBef>
              <a:buClr>
                <a:srgbClr val="0563C1"/>
              </a:buClr>
              <a:buSzPct val="70000"/>
            </a:pPr>
            <a:r>
              <a:rPr lang="pt-BR"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Bông hồng nhung đang toả hương thơm ngát.</a:t>
            </a:r>
            <a:endParaRPr lang="en-US"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2A3E592A-CB5E-EC90-78FF-42F5D9211552}"/>
              </a:ext>
            </a:extLst>
          </p:cNvPr>
          <p:cNvSpPr txBox="1"/>
          <p:nvPr/>
        </p:nvSpPr>
        <p:spPr>
          <a:xfrm>
            <a:off x="971550" y="2305050"/>
            <a:ext cx="10125075" cy="584775"/>
          </a:xfrm>
          <a:prstGeom prst="rect">
            <a:avLst/>
          </a:prstGeom>
          <a:noFill/>
        </p:spPr>
        <p:txBody>
          <a:bodyPr wrap="square" rtlCol="0">
            <a:spAutoFit/>
          </a:bodyPr>
          <a:lstStyle/>
          <a:p>
            <a:pPr algn="ctr">
              <a:lnSpc>
                <a:spcPct val="80000"/>
              </a:lnSpc>
              <a:spcBef>
                <a:spcPct val="20000"/>
              </a:spcBef>
              <a:buClr>
                <a:srgbClr val="0563C1"/>
              </a:buClr>
              <a:buSzPct val="70000"/>
            </a:pPr>
            <a:r>
              <a:rPr lang="vi-VN"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Bông hồng</a:t>
            </a:r>
            <a:r>
              <a:rPr lang="en-US"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nhung</a:t>
            </a:r>
            <a:r>
              <a:rPr lang="vi-VN"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đang toả hương thơm ngát.</a:t>
            </a:r>
          </a:p>
        </p:txBody>
      </p:sp>
      <p:cxnSp>
        <p:nvCxnSpPr>
          <p:cNvPr id="33" name="Straight Connector 32">
            <a:extLst>
              <a:ext uri="{FF2B5EF4-FFF2-40B4-BE49-F238E27FC236}">
                <a16:creationId xmlns:a16="http://schemas.microsoft.com/office/drawing/2014/main" id="{6FCE1DD1-7F1D-F8B6-FBA0-49A5AF352503}"/>
              </a:ext>
            </a:extLst>
          </p:cNvPr>
          <p:cNvCxnSpPr>
            <a:cxnSpLocks/>
          </p:cNvCxnSpPr>
          <p:nvPr/>
        </p:nvCxnSpPr>
        <p:spPr>
          <a:xfrm>
            <a:off x="1409509" y="2843284"/>
            <a:ext cx="3682537" cy="0"/>
          </a:xfrm>
          <a:prstGeom prst="line">
            <a:avLst/>
          </a:prstGeom>
          <a:noFill/>
          <a:ln w="57150" cap="flat" cmpd="sng" algn="ctr">
            <a:solidFill>
              <a:srgbClr val="FF0000"/>
            </a:solidFill>
            <a:prstDash val="solid"/>
            <a:miter lim="800000"/>
          </a:ln>
          <a:effectLst/>
        </p:spPr>
      </p:cxnSp>
      <p:sp>
        <p:nvSpPr>
          <p:cNvPr id="34" name="TextBox 33">
            <a:extLst>
              <a:ext uri="{FF2B5EF4-FFF2-40B4-BE49-F238E27FC236}">
                <a16:creationId xmlns:a16="http://schemas.microsoft.com/office/drawing/2014/main" id="{68751BC7-40FE-710D-7C03-E17F77CCF35D}"/>
              </a:ext>
            </a:extLst>
          </p:cNvPr>
          <p:cNvSpPr txBox="1"/>
          <p:nvPr/>
        </p:nvSpPr>
        <p:spPr>
          <a:xfrm>
            <a:off x="2681555" y="2849046"/>
            <a:ext cx="141783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srgbClr val="FF0000"/>
                </a:solidFill>
                <a:effectLst/>
                <a:uLnTx/>
                <a:uFillTx/>
              </a:rPr>
              <a:t>CN</a:t>
            </a:r>
          </a:p>
        </p:txBody>
      </p:sp>
      <p:cxnSp>
        <p:nvCxnSpPr>
          <p:cNvPr id="35" name="Straight Connector 34">
            <a:extLst>
              <a:ext uri="{FF2B5EF4-FFF2-40B4-BE49-F238E27FC236}">
                <a16:creationId xmlns:a16="http://schemas.microsoft.com/office/drawing/2014/main" id="{C3B23007-4620-23BD-E303-3C5A3C4BD9A3}"/>
              </a:ext>
            </a:extLst>
          </p:cNvPr>
          <p:cNvCxnSpPr>
            <a:cxnSpLocks/>
          </p:cNvCxnSpPr>
          <p:nvPr/>
        </p:nvCxnSpPr>
        <p:spPr>
          <a:xfrm>
            <a:off x="5248275" y="2818972"/>
            <a:ext cx="5572125" cy="0"/>
          </a:xfrm>
          <a:prstGeom prst="line">
            <a:avLst/>
          </a:prstGeom>
          <a:noFill/>
          <a:ln w="57150" cap="flat" cmpd="dbl" algn="ctr">
            <a:solidFill>
              <a:srgbClr val="FF0000"/>
            </a:solidFill>
            <a:prstDash val="solid"/>
            <a:miter lim="800000"/>
          </a:ln>
          <a:effectLst/>
        </p:spPr>
      </p:cxnSp>
      <p:sp>
        <p:nvSpPr>
          <p:cNvPr id="36" name="TextBox 35">
            <a:extLst>
              <a:ext uri="{FF2B5EF4-FFF2-40B4-BE49-F238E27FC236}">
                <a16:creationId xmlns:a16="http://schemas.microsoft.com/office/drawing/2014/main" id="{0CC088B5-3B87-1390-2C8C-609096D6CD26}"/>
              </a:ext>
            </a:extLst>
          </p:cNvPr>
          <p:cNvSpPr txBox="1"/>
          <p:nvPr/>
        </p:nvSpPr>
        <p:spPr>
          <a:xfrm>
            <a:off x="8006030" y="2820471"/>
            <a:ext cx="141783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srgbClr val="FF0000"/>
                </a:solidFill>
                <a:effectLst/>
                <a:uLnTx/>
                <a:uFillTx/>
              </a:rPr>
              <a:t>VN</a:t>
            </a:r>
          </a:p>
        </p:txBody>
      </p:sp>
      <p:sp>
        <p:nvSpPr>
          <p:cNvPr id="21" name="Sun 20">
            <a:hlinkClick r:id="rId7" action="ppaction://hlinksldjump"/>
            <a:extLst>
              <a:ext uri="{FF2B5EF4-FFF2-40B4-BE49-F238E27FC236}">
                <a16:creationId xmlns:a16="http://schemas.microsoft.com/office/drawing/2014/main" id="{79E493C4-8A88-432E-A88F-CE350B1C9A0F}"/>
              </a:ext>
            </a:extLst>
          </p:cNvPr>
          <p:cNvSpPr/>
          <p:nvPr/>
        </p:nvSpPr>
        <p:spPr>
          <a:xfrm>
            <a:off x="150325" y="133435"/>
            <a:ext cx="989045" cy="989045"/>
          </a:xfrm>
          <a:prstGeom prst="sun">
            <a:avLst/>
          </a:prstGeom>
          <a:solidFill>
            <a:srgbClr val="FFFF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6418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4"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grpSp>
        <p:nvGrpSpPr>
          <p:cNvPr id="12"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3"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4"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24" name="图片 8">
            <a:extLst>
              <a:ext uri="{FF2B5EF4-FFF2-40B4-BE49-F238E27FC236}">
                <a16:creationId xmlns:a16="http://schemas.microsoft.com/office/drawing/2014/main" id="{710BF325-EBB1-4A02-9EC5-305E57F2D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764" y="2086795"/>
            <a:ext cx="4366727" cy="5280387"/>
          </a:xfrm>
          <a:prstGeom prst="rect">
            <a:avLst/>
          </a:prstGeom>
        </p:spPr>
      </p:pic>
      <p:sp>
        <p:nvSpPr>
          <p:cNvPr id="27" name="TextBox 26">
            <a:extLst>
              <a:ext uri="{FF2B5EF4-FFF2-40B4-BE49-F238E27FC236}">
                <a16:creationId xmlns:a16="http://schemas.microsoft.com/office/drawing/2014/main" id="{73C5CB3D-ED9C-413C-9872-895E7FADB5C3}"/>
              </a:ext>
            </a:extLst>
          </p:cNvPr>
          <p:cNvSpPr txBox="1"/>
          <p:nvPr/>
        </p:nvSpPr>
        <p:spPr>
          <a:xfrm>
            <a:off x="2162627" y="258004"/>
            <a:ext cx="9096528" cy="1200329"/>
          </a:xfrm>
          <a:prstGeom prst="rect">
            <a:avLst/>
          </a:prstGeom>
          <a:noFill/>
        </p:spPr>
        <p:txBody>
          <a:bodyPr wrap="square" rtlCol="0">
            <a:spAutoFit/>
          </a:bodyPr>
          <a:lstStyle/>
          <a:p>
            <a:pPr algn="ctr">
              <a:defRPr/>
            </a:pPr>
            <a:r>
              <a:rPr lang="en-US" sz="3600" b="1" dirty="0" err="1" smtClean="0">
                <a:solidFill>
                  <a:srgbClr val="0070C0"/>
                </a:solidFill>
                <a:latin typeface="Times New Roman" panose="02020603050405020304" pitchFamily="18" charset="0"/>
                <a:cs typeface="Times New Roman" panose="02020603050405020304" pitchFamily="18" charset="0"/>
              </a:rPr>
              <a:t>Thứ</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hai</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ngày</a:t>
            </a:r>
            <a:r>
              <a:rPr lang="en-US" sz="3600" b="1" dirty="0" smtClean="0">
                <a:solidFill>
                  <a:srgbClr val="0070C0"/>
                </a:solidFill>
                <a:latin typeface="Times New Roman" panose="02020603050405020304" pitchFamily="18" charset="0"/>
                <a:cs typeface="Times New Roman" panose="02020603050405020304" pitchFamily="18" charset="0"/>
              </a:rPr>
              <a:t> </a:t>
            </a:r>
            <a:r>
              <a:rPr lang="vi-VN" sz="3600" b="1" dirty="0" smtClean="0">
                <a:solidFill>
                  <a:srgbClr val="0070C0"/>
                </a:solidFill>
                <a:latin typeface="Times New Roman" panose="02020603050405020304" pitchFamily="18" charset="0"/>
                <a:cs typeface="Times New Roman" panose="02020603050405020304" pitchFamily="18" charset="0"/>
              </a:rPr>
              <a:t>9</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tháng</a:t>
            </a:r>
            <a:r>
              <a:rPr lang="en-US" sz="3600" b="1" dirty="0" smtClean="0">
                <a:solidFill>
                  <a:srgbClr val="0070C0"/>
                </a:solidFill>
                <a:latin typeface="Times New Roman" panose="02020603050405020304" pitchFamily="18" charset="0"/>
                <a:cs typeface="Times New Roman" panose="02020603050405020304" pitchFamily="18" charset="0"/>
              </a:rPr>
              <a:t> 2 </a:t>
            </a:r>
            <a:r>
              <a:rPr lang="en-US" sz="3600" b="1" dirty="0" err="1" smtClean="0">
                <a:solidFill>
                  <a:srgbClr val="0070C0"/>
                </a:solidFill>
                <a:latin typeface="Times New Roman" panose="02020603050405020304" pitchFamily="18" charset="0"/>
                <a:cs typeface="Times New Roman" panose="02020603050405020304" pitchFamily="18" charset="0"/>
              </a:rPr>
              <a:t>năm</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202</a:t>
            </a:r>
            <a:r>
              <a:rPr lang="vi-VN" sz="3600" b="1" dirty="0" smtClean="0">
                <a:solidFill>
                  <a:srgbClr val="0070C0"/>
                </a:solidFill>
                <a:latin typeface="Times New Roman" panose="02020603050405020304" pitchFamily="18" charset="0"/>
                <a:cs typeface="Times New Roman" panose="02020603050405020304" pitchFamily="18" charset="0"/>
              </a:rPr>
              <a:t>6</a:t>
            </a:r>
            <a:endParaRPr lang="en-US" sz="3600" b="1" dirty="0" smtClean="0">
              <a:solidFill>
                <a:srgbClr val="0070C0"/>
              </a:solidFill>
              <a:latin typeface="Times New Roman" panose="02020603050405020304" pitchFamily="18" charset="0"/>
              <a:cs typeface="Times New Roman" panose="02020603050405020304" pitchFamily="18" charset="0"/>
            </a:endParaRPr>
          </a:p>
          <a:p>
            <a:pPr algn="ctr">
              <a:defRPr/>
            </a:pPr>
            <a:r>
              <a:rPr lang="en-US" sz="3600" b="1" dirty="0" err="1" smtClean="0">
                <a:solidFill>
                  <a:srgbClr val="0070C0"/>
                </a:solidFill>
                <a:latin typeface="Times New Roman" panose="02020603050405020304" pitchFamily="18" charset="0"/>
                <a:cs typeface="Times New Roman" panose="02020603050405020304" pitchFamily="18" charset="0"/>
              </a:rPr>
              <a:t>Tiếng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việt</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F7E961A1-BD36-F32A-C934-AB6E17D3E982}"/>
              </a:ext>
            </a:extLst>
          </p:cNvPr>
          <p:cNvPicPr>
            <a:picLocks noChangeAspect="1"/>
          </p:cNvPicPr>
          <p:nvPr/>
        </p:nvPicPr>
        <p:blipFill>
          <a:blip r:embed="rId7"/>
          <a:stretch>
            <a:fillRect/>
          </a:stretch>
        </p:blipFill>
        <p:spPr>
          <a:xfrm>
            <a:off x="3033114" y="1987222"/>
            <a:ext cx="7829382" cy="2566081"/>
          </a:xfrm>
          <a:prstGeom prst="rect">
            <a:avLst/>
          </a:prstGeom>
        </p:spPr>
      </p:pic>
      <p:sp>
        <p:nvSpPr>
          <p:cNvPr id="2" name="TextBox 1"/>
          <p:cNvSpPr txBox="1"/>
          <p:nvPr/>
        </p:nvSpPr>
        <p:spPr>
          <a:xfrm>
            <a:off x="4860319" y="1484410"/>
            <a:ext cx="3701143" cy="923330"/>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Luyện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endParaRPr lang="en-US" sz="3600" b="1"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1283518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grpSp>
        <p:nvGrpSpPr>
          <p:cNvPr id="12"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3"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4"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grpSp>
        <p:nvGrpSpPr>
          <p:cNvPr id="7"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8"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0"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11"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15" name="Rectangle 56"/>
          <p:cNvSpPr>
            <a:spLocks noChangeArrowheads="1"/>
          </p:cNvSpPr>
          <p:nvPr/>
        </p:nvSpPr>
        <p:spPr bwMode="auto">
          <a:xfrm>
            <a:off x="968060" y="615441"/>
            <a:ext cx="102322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Clr>
                <a:srgbClr val="0563C1"/>
              </a:buClr>
              <a:buSzPct val="70000"/>
              <a:defRPr/>
            </a:pPr>
            <a:r>
              <a:rPr lang="en-US"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600" b="1" u="sng"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3600" b="1" u="sng"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1:</a:t>
            </a:r>
            <a:r>
              <a:rPr lang="en-US" altLang="en-US" sz="3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Kết hợp các từ ngữ dưới đây để tạo thành câu. </a:t>
            </a:r>
            <a:endParaRPr lang="en-US"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Rounded Corners 6">
            <a:extLst>
              <a:ext uri="{FF2B5EF4-FFF2-40B4-BE49-F238E27FC236}">
                <a16:creationId xmlns:a16="http://schemas.microsoft.com/office/drawing/2014/main" id="{90D648AF-DD13-4F48-821A-46D93446107A}"/>
              </a:ext>
            </a:extLst>
          </p:cNvPr>
          <p:cNvSpPr/>
          <p:nvPr/>
        </p:nvSpPr>
        <p:spPr>
          <a:xfrm>
            <a:off x="512580" y="1491548"/>
            <a:ext cx="11164300" cy="4523639"/>
          </a:xfrm>
          <a:prstGeom prst="roundRect">
            <a:avLst/>
          </a:prstGeom>
          <a:solidFill>
            <a:sysClr val="window" lastClr="FFFFFF"/>
          </a:solidFill>
          <a:ln w="12700" cap="flat" cmpd="sng" algn="ctr">
            <a:solidFill>
              <a:srgbClr val="E45E4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
            <a:extLst>
              <a:ext uri="{FF2B5EF4-FFF2-40B4-BE49-F238E27FC236}">
                <a16:creationId xmlns:a16="http://schemas.microsoft.com/office/drawing/2014/main" id="{D4E919FC-E519-A0AA-96C2-2912E305D87B}"/>
              </a:ext>
            </a:extLst>
          </p:cNvPr>
          <p:cNvSpPr/>
          <p:nvPr/>
        </p:nvSpPr>
        <p:spPr>
          <a:xfrm>
            <a:off x="4968737" y="1769564"/>
            <a:ext cx="2209800" cy="708628"/>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Vua</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Hùng</a:t>
            </a:r>
            <a:endPar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Rounded Corners 8">
            <a:extLst>
              <a:ext uri="{FF2B5EF4-FFF2-40B4-BE49-F238E27FC236}">
                <a16:creationId xmlns:a16="http://schemas.microsoft.com/office/drawing/2014/main" id="{EFA0996E-C8AB-496A-D2BD-7DA006A32BA6}"/>
              </a:ext>
            </a:extLst>
          </p:cNvPr>
          <p:cNvSpPr/>
          <p:nvPr/>
        </p:nvSpPr>
        <p:spPr>
          <a:xfrm>
            <a:off x="1434963" y="2603471"/>
            <a:ext cx="3533774" cy="704850"/>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Lễ</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hội</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Đền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Hùng</a:t>
            </a:r>
            <a:endPar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Rounded Corners 9">
            <a:extLst>
              <a:ext uri="{FF2B5EF4-FFF2-40B4-BE49-F238E27FC236}">
                <a16:creationId xmlns:a16="http://schemas.microsoft.com/office/drawing/2014/main" id="{81753635-125B-3538-1FD5-82058D3EA9C3}"/>
              </a:ext>
            </a:extLst>
          </p:cNvPr>
          <p:cNvSpPr/>
          <p:nvPr/>
        </p:nvSpPr>
        <p:spPr>
          <a:xfrm>
            <a:off x="7349669" y="2616782"/>
            <a:ext cx="3533774" cy="704850"/>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Đền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thờ</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Vua</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Hùng</a:t>
            </a:r>
            <a:endPar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Rounded Corners 10">
            <a:extLst>
              <a:ext uri="{FF2B5EF4-FFF2-40B4-BE49-F238E27FC236}">
                <a16:creationId xmlns:a16="http://schemas.microsoft.com/office/drawing/2014/main" id="{A0A5D31A-B338-5400-E9CD-1EEE4880BA77}"/>
              </a:ext>
            </a:extLst>
          </p:cNvPr>
          <p:cNvSpPr/>
          <p:nvPr/>
        </p:nvSpPr>
        <p:spPr>
          <a:xfrm>
            <a:off x="709802" y="3618801"/>
            <a:ext cx="4848224" cy="1009649"/>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xây</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dựng</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trên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núi</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Nghĩa</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Lĩnh</a:t>
            </a:r>
            <a:endPar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Rounded Corners 11">
            <a:extLst>
              <a:ext uri="{FF2B5EF4-FFF2-40B4-BE49-F238E27FC236}">
                <a16:creationId xmlns:a16="http://schemas.microsoft.com/office/drawing/2014/main" id="{2B1F3F0D-2276-2A7A-11D4-4B5C964D2E0E}"/>
              </a:ext>
            </a:extLst>
          </p:cNvPr>
          <p:cNvSpPr/>
          <p:nvPr/>
        </p:nvSpPr>
        <p:spPr>
          <a:xfrm>
            <a:off x="5755248" y="3643163"/>
            <a:ext cx="5797388" cy="1009649"/>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con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trưởng</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Lạc</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Long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Quân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Âu</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Cơ</a:t>
            </a:r>
            <a:endPar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Rounded Corners 12">
            <a:extLst>
              <a:ext uri="{FF2B5EF4-FFF2-40B4-BE49-F238E27FC236}">
                <a16:creationId xmlns:a16="http://schemas.microsoft.com/office/drawing/2014/main" id="{37F5BBE0-2890-6C8D-BB11-25CA4C32E59D}"/>
              </a:ext>
            </a:extLst>
          </p:cNvPr>
          <p:cNvSpPr/>
          <p:nvPr/>
        </p:nvSpPr>
        <p:spPr>
          <a:xfrm>
            <a:off x="2050593" y="4978204"/>
            <a:ext cx="8553449" cy="866775"/>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gồm</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nhiều</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hoạt</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văn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hoá</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văn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nghệ</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dân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gian</a:t>
            </a:r>
            <a:endPar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055179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grpSp>
        <p:nvGrpSpPr>
          <p:cNvPr id="12"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13"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14"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11"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grpSp>
        <p:nvGrpSpPr>
          <p:cNvPr id="25" name="组合 2">
            <a:extLst>
              <a:ext uri="{FF2B5EF4-FFF2-40B4-BE49-F238E27FC236}">
                <a16:creationId xmlns:a16="http://schemas.microsoft.com/office/drawing/2014/main" id="{7CA4EC02-AC5F-4477-ADC6-5F70E2A2871B}"/>
              </a:ext>
            </a:extLst>
          </p:cNvPr>
          <p:cNvGrpSpPr/>
          <p:nvPr/>
        </p:nvGrpSpPr>
        <p:grpSpPr>
          <a:xfrm>
            <a:off x="0" y="5434585"/>
            <a:ext cx="12192000" cy="1465261"/>
            <a:chOff x="0" y="7151"/>
            <a:chExt cx="19200" cy="3625"/>
          </a:xfrm>
        </p:grpSpPr>
        <p:pic>
          <p:nvPicPr>
            <p:cNvPr id="26"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2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28"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3377" y="1520999"/>
            <a:ext cx="944642" cy="944642"/>
          </a:xfrm>
          <a:prstGeom prst="rect">
            <a:avLst/>
          </a:prstGeom>
        </p:spPr>
      </p:pic>
      <p:sp>
        <p:nvSpPr>
          <p:cNvPr id="29" name="Rectangle 56"/>
          <p:cNvSpPr>
            <a:spLocks noChangeArrowheads="1"/>
          </p:cNvSpPr>
          <p:nvPr/>
        </p:nvSpPr>
        <p:spPr bwMode="auto">
          <a:xfrm>
            <a:off x="978586" y="686526"/>
            <a:ext cx="102322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Clr>
                <a:srgbClr val="0563C1"/>
              </a:buClr>
              <a:buSzPct val="70000"/>
              <a:defRPr/>
            </a:pPr>
            <a:r>
              <a:rPr lang="en-US"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600" b="1" u="sng"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3600" b="1" u="sng"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1:</a:t>
            </a:r>
            <a:r>
              <a:rPr lang="en-US" altLang="en-US" sz="3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Kết hợp các từ ngữ dưới đây để tạo thành câu. </a:t>
            </a:r>
            <a:endParaRPr lang="en-US"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Rectangle: Rounded Corners 6">
            <a:extLst>
              <a:ext uri="{FF2B5EF4-FFF2-40B4-BE49-F238E27FC236}">
                <a16:creationId xmlns:a16="http://schemas.microsoft.com/office/drawing/2014/main" id="{90D648AF-DD13-4F48-821A-46D93446107A}"/>
              </a:ext>
            </a:extLst>
          </p:cNvPr>
          <p:cNvSpPr/>
          <p:nvPr/>
        </p:nvSpPr>
        <p:spPr>
          <a:xfrm>
            <a:off x="147479" y="1501534"/>
            <a:ext cx="11894502" cy="3954815"/>
          </a:xfrm>
          <a:prstGeom prst="roundRect">
            <a:avLst/>
          </a:prstGeom>
          <a:solidFill>
            <a:sysClr val="window" lastClr="FFFFFF"/>
          </a:solidFill>
          <a:ln w="12700" cap="flat" cmpd="sng" algn="ctr">
            <a:solidFill>
              <a:srgbClr val="E45E4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
            <a:extLst>
              <a:ext uri="{FF2B5EF4-FFF2-40B4-BE49-F238E27FC236}">
                <a16:creationId xmlns:a16="http://schemas.microsoft.com/office/drawing/2014/main" id="{F076FFCA-FEC3-5A54-9CBE-7D5707AFF883}"/>
              </a:ext>
            </a:extLst>
          </p:cNvPr>
          <p:cNvSpPr/>
          <p:nvPr/>
        </p:nvSpPr>
        <p:spPr>
          <a:xfrm>
            <a:off x="613029" y="1988630"/>
            <a:ext cx="2100103" cy="756487"/>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Vua</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Hùng</a:t>
            </a:r>
            <a:endPar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2" name="Rectangle: Rounded Corners 7">
            <a:extLst>
              <a:ext uri="{FF2B5EF4-FFF2-40B4-BE49-F238E27FC236}">
                <a16:creationId xmlns:a16="http://schemas.microsoft.com/office/drawing/2014/main" id="{95F241C4-52E5-A608-EB99-44884B161B6E}"/>
              </a:ext>
            </a:extLst>
          </p:cNvPr>
          <p:cNvSpPr/>
          <p:nvPr/>
        </p:nvSpPr>
        <p:spPr>
          <a:xfrm>
            <a:off x="2713132" y="2016480"/>
            <a:ext cx="7562983" cy="762000"/>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con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trưởng</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Lạc</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Long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Quân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Âu</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Cơ</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33" name="Rectangle: Rounded Corners 13">
            <a:extLst>
              <a:ext uri="{FF2B5EF4-FFF2-40B4-BE49-F238E27FC236}">
                <a16:creationId xmlns:a16="http://schemas.microsoft.com/office/drawing/2014/main" id="{6BF2D58D-186A-E009-83E6-2D0151407167}"/>
              </a:ext>
            </a:extLst>
          </p:cNvPr>
          <p:cNvSpPr/>
          <p:nvPr/>
        </p:nvSpPr>
        <p:spPr>
          <a:xfrm>
            <a:off x="539418" y="3344101"/>
            <a:ext cx="3114674" cy="704850"/>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Lễ</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hội</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Đền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Hùng</a:t>
            </a:r>
            <a:endPar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4" name="Rectangle: Rounded Corners 14">
            <a:extLst>
              <a:ext uri="{FF2B5EF4-FFF2-40B4-BE49-F238E27FC236}">
                <a16:creationId xmlns:a16="http://schemas.microsoft.com/office/drawing/2014/main" id="{A59B323F-986F-3980-4F89-0E0E50D02841}"/>
              </a:ext>
            </a:extLst>
          </p:cNvPr>
          <p:cNvSpPr/>
          <p:nvPr/>
        </p:nvSpPr>
        <p:spPr>
          <a:xfrm>
            <a:off x="3654092" y="3347484"/>
            <a:ext cx="8387889" cy="733425"/>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gồm</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nhiều</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hoạt</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văn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hoá</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văn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nghệ</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dân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gian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35" name="Rectangle: Rounded Corners 15">
            <a:extLst>
              <a:ext uri="{FF2B5EF4-FFF2-40B4-BE49-F238E27FC236}">
                <a16:creationId xmlns:a16="http://schemas.microsoft.com/office/drawing/2014/main" id="{9CF966E0-92BE-1E03-3B48-9215FDE11264}"/>
              </a:ext>
            </a:extLst>
          </p:cNvPr>
          <p:cNvSpPr/>
          <p:nvPr/>
        </p:nvSpPr>
        <p:spPr>
          <a:xfrm>
            <a:off x="613030" y="4479188"/>
            <a:ext cx="3362324" cy="704850"/>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Đền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thờ</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Vua</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Hùng</a:t>
            </a:r>
            <a:endPar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6" name="Rectangle: Rounded Corners 16">
            <a:extLst>
              <a:ext uri="{FF2B5EF4-FFF2-40B4-BE49-F238E27FC236}">
                <a16:creationId xmlns:a16="http://schemas.microsoft.com/office/drawing/2014/main" id="{5D900D64-BE97-5EA1-010E-C738C8027973}"/>
              </a:ext>
            </a:extLst>
          </p:cNvPr>
          <p:cNvSpPr/>
          <p:nvPr/>
        </p:nvSpPr>
        <p:spPr>
          <a:xfrm>
            <a:off x="3975354" y="4480318"/>
            <a:ext cx="6124574" cy="704850"/>
          </a:xfrm>
          <a:prstGeom prst="roundRect">
            <a:avLst/>
          </a:prstGeom>
          <a:solidFill>
            <a:srgbClr val="F9CBF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xây</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dựng</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trên</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núi</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Nghĩa</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Lĩnh</a:t>
            </a: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43170927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inVertical)">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780</Words>
  <Application>Microsoft Office PowerPoint</Application>
  <PresentationFormat>Widescreen</PresentationFormat>
  <Paragraphs>84</Paragraphs>
  <Slides>16</Slides>
  <Notes>15</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微软雅黑</vt:lpstr>
      <vt:lpstr>宋体</vt:lpstr>
      <vt:lpstr>#9Slide02 Noi dung dai</vt:lpstr>
      <vt:lpstr>Arial</vt:lpstr>
      <vt:lpstr>Calibri</vt:lpstr>
      <vt:lpstr>Calibri Light</vt:lpstr>
      <vt:lpstr>Cambria</vt:lpstr>
      <vt:lpstr>等线</vt:lpstr>
      <vt:lpstr>Lucida Bright</vt:lpstr>
      <vt:lpstr>Open Sans</vt:lpstr>
      <vt:lpstr>Times New Roman</vt:lpstr>
      <vt:lpstr>方正卡通简体</vt:lpstr>
      <vt:lpstr>方正大标宋简体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cp:revision>
  <dcterms:created xsi:type="dcterms:W3CDTF">2026-02-11T07:20:44Z</dcterms:created>
  <dcterms:modified xsi:type="dcterms:W3CDTF">2026-02-11T07:52:27Z</dcterms:modified>
</cp:coreProperties>
</file>