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1" r:id="rId4"/>
    <p:sldId id="260" r:id="rId5"/>
    <p:sldId id="259" r:id="rId6"/>
    <p:sldId id="258" r:id="rId7"/>
    <p:sldId id="25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8A4B6D-D0BE-4742-B67F-3EA02F1BF512}"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38625-9F14-4136-BC7A-B50744CFF90F}" type="slidenum">
              <a:rPr lang="en-US" smtClean="0"/>
              <a:t>‹#›</a:t>
            </a:fld>
            <a:endParaRPr lang="en-US"/>
          </a:p>
        </p:txBody>
      </p:sp>
    </p:spTree>
    <p:extLst>
      <p:ext uri="{BB962C8B-B14F-4D97-AF65-F5344CB8AC3E}">
        <p14:creationId xmlns:p14="http://schemas.microsoft.com/office/powerpoint/2010/main" val="134184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A4B6D-D0BE-4742-B67F-3EA02F1BF512}"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38625-9F14-4136-BC7A-B50744CFF90F}" type="slidenum">
              <a:rPr lang="en-US" smtClean="0"/>
              <a:t>‹#›</a:t>
            </a:fld>
            <a:endParaRPr lang="en-US"/>
          </a:p>
        </p:txBody>
      </p:sp>
    </p:spTree>
    <p:extLst>
      <p:ext uri="{BB962C8B-B14F-4D97-AF65-F5344CB8AC3E}">
        <p14:creationId xmlns:p14="http://schemas.microsoft.com/office/powerpoint/2010/main" val="347407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A4B6D-D0BE-4742-B67F-3EA02F1BF512}"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38625-9F14-4136-BC7A-B50744CFF90F}" type="slidenum">
              <a:rPr lang="en-US" smtClean="0"/>
              <a:t>‹#›</a:t>
            </a:fld>
            <a:endParaRPr lang="en-US"/>
          </a:p>
        </p:txBody>
      </p:sp>
    </p:spTree>
    <p:extLst>
      <p:ext uri="{BB962C8B-B14F-4D97-AF65-F5344CB8AC3E}">
        <p14:creationId xmlns:p14="http://schemas.microsoft.com/office/powerpoint/2010/main" val="1282954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257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A4B6D-D0BE-4742-B67F-3EA02F1BF512}"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38625-9F14-4136-BC7A-B50744CFF90F}" type="slidenum">
              <a:rPr lang="en-US" smtClean="0"/>
              <a:t>‹#›</a:t>
            </a:fld>
            <a:endParaRPr lang="en-US"/>
          </a:p>
        </p:txBody>
      </p:sp>
    </p:spTree>
    <p:extLst>
      <p:ext uri="{BB962C8B-B14F-4D97-AF65-F5344CB8AC3E}">
        <p14:creationId xmlns:p14="http://schemas.microsoft.com/office/powerpoint/2010/main" val="381583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8A4B6D-D0BE-4742-B67F-3EA02F1BF512}"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38625-9F14-4136-BC7A-B50744CFF90F}" type="slidenum">
              <a:rPr lang="en-US" smtClean="0"/>
              <a:t>‹#›</a:t>
            </a:fld>
            <a:endParaRPr lang="en-US"/>
          </a:p>
        </p:txBody>
      </p:sp>
    </p:spTree>
    <p:extLst>
      <p:ext uri="{BB962C8B-B14F-4D97-AF65-F5344CB8AC3E}">
        <p14:creationId xmlns:p14="http://schemas.microsoft.com/office/powerpoint/2010/main" val="3787799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8A4B6D-D0BE-4742-B67F-3EA02F1BF512}"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38625-9F14-4136-BC7A-B50744CFF90F}" type="slidenum">
              <a:rPr lang="en-US" smtClean="0"/>
              <a:t>‹#›</a:t>
            </a:fld>
            <a:endParaRPr lang="en-US"/>
          </a:p>
        </p:txBody>
      </p:sp>
    </p:spTree>
    <p:extLst>
      <p:ext uri="{BB962C8B-B14F-4D97-AF65-F5344CB8AC3E}">
        <p14:creationId xmlns:p14="http://schemas.microsoft.com/office/powerpoint/2010/main" val="1082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8A4B6D-D0BE-4742-B67F-3EA02F1BF512}" type="datetimeFigureOut">
              <a:rPr lang="en-US" smtClean="0"/>
              <a:t>2/25/2026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E38625-9F14-4136-BC7A-B50744CFF90F}" type="slidenum">
              <a:rPr lang="en-US" smtClean="0"/>
              <a:t>‹#›</a:t>
            </a:fld>
            <a:endParaRPr lang="en-US"/>
          </a:p>
        </p:txBody>
      </p:sp>
    </p:spTree>
    <p:extLst>
      <p:ext uri="{BB962C8B-B14F-4D97-AF65-F5344CB8AC3E}">
        <p14:creationId xmlns:p14="http://schemas.microsoft.com/office/powerpoint/2010/main" val="29849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8A4B6D-D0BE-4742-B67F-3EA02F1BF512}" type="datetimeFigureOut">
              <a:rPr lang="en-US" smtClean="0"/>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E38625-9F14-4136-BC7A-B50744CFF90F}" type="slidenum">
              <a:rPr lang="en-US" smtClean="0"/>
              <a:t>‹#›</a:t>
            </a:fld>
            <a:endParaRPr lang="en-US"/>
          </a:p>
        </p:txBody>
      </p:sp>
    </p:spTree>
    <p:extLst>
      <p:ext uri="{BB962C8B-B14F-4D97-AF65-F5344CB8AC3E}">
        <p14:creationId xmlns:p14="http://schemas.microsoft.com/office/powerpoint/2010/main" val="252068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A4B6D-D0BE-4742-B67F-3EA02F1BF512}" type="datetimeFigureOut">
              <a:rPr lang="en-US" smtClean="0"/>
              <a:t>2/25/2026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E38625-9F14-4136-BC7A-B50744CFF90F}" type="slidenum">
              <a:rPr lang="en-US" smtClean="0"/>
              <a:t>‹#›</a:t>
            </a:fld>
            <a:endParaRPr lang="en-US"/>
          </a:p>
        </p:txBody>
      </p:sp>
    </p:spTree>
    <p:extLst>
      <p:ext uri="{BB962C8B-B14F-4D97-AF65-F5344CB8AC3E}">
        <p14:creationId xmlns:p14="http://schemas.microsoft.com/office/powerpoint/2010/main" val="197436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8A4B6D-D0BE-4742-B67F-3EA02F1BF512}"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38625-9F14-4136-BC7A-B50744CFF90F}" type="slidenum">
              <a:rPr lang="en-US" smtClean="0"/>
              <a:t>‹#›</a:t>
            </a:fld>
            <a:endParaRPr lang="en-US"/>
          </a:p>
        </p:txBody>
      </p:sp>
    </p:spTree>
    <p:extLst>
      <p:ext uri="{BB962C8B-B14F-4D97-AF65-F5344CB8AC3E}">
        <p14:creationId xmlns:p14="http://schemas.microsoft.com/office/powerpoint/2010/main" val="192368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8A4B6D-D0BE-4742-B67F-3EA02F1BF512}"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38625-9F14-4136-BC7A-B50744CFF90F}" type="slidenum">
              <a:rPr lang="en-US" smtClean="0"/>
              <a:t>‹#›</a:t>
            </a:fld>
            <a:endParaRPr lang="en-US"/>
          </a:p>
        </p:txBody>
      </p:sp>
    </p:spTree>
    <p:extLst>
      <p:ext uri="{BB962C8B-B14F-4D97-AF65-F5344CB8AC3E}">
        <p14:creationId xmlns:p14="http://schemas.microsoft.com/office/powerpoint/2010/main" val="3825149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A4B6D-D0BE-4742-B67F-3EA02F1BF512}" type="datetimeFigureOut">
              <a:rPr lang="en-US" smtClean="0"/>
              <a:t>2/25/2026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38625-9F14-4136-BC7A-B50744CFF90F}" type="slidenum">
              <a:rPr lang="en-US" smtClean="0"/>
              <a:t>‹#›</a:t>
            </a:fld>
            <a:endParaRPr lang="en-US"/>
          </a:p>
        </p:txBody>
      </p:sp>
    </p:spTree>
    <p:extLst>
      <p:ext uri="{BB962C8B-B14F-4D97-AF65-F5344CB8AC3E}">
        <p14:creationId xmlns:p14="http://schemas.microsoft.com/office/powerpoint/2010/main" val="1738267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997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C33B65-7F7D-4640-B835-2DC2CADC344D}"/>
              </a:ext>
            </a:extLst>
          </p:cNvPr>
          <p:cNvSpPr txBox="1"/>
          <p:nvPr/>
        </p:nvSpPr>
        <p:spPr>
          <a:xfrm>
            <a:off x="1524000" y="1"/>
            <a:ext cx="9144000" cy="492443"/>
          </a:xfrm>
          <a:prstGeom prst="rect">
            <a:avLst/>
          </a:prstGeom>
          <a:noFill/>
        </p:spPr>
        <p:txBody>
          <a:bodyPr wrap="square" rtlCol="0">
            <a:spAutoFit/>
          </a:bodyPr>
          <a:lstStyle/>
          <a:p>
            <a:pPr algn="ctr">
              <a:defRPr/>
            </a:pPr>
            <a:r>
              <a:rPr lang="en-US" sz="2600" b="1" dirty="0" err="1">
                <a:solidFill>
                  <a:srgbClr val="0000FF"/>
                </a:solidFill>
                <a:latin typeface="Times New Roman" pitchFamily="18" charset="0"/>
                <a:cs typeface="Times New Roman" pitchFamily="18" charset="0"/>
              </a:rPr>
              <a:t>Thứ</a:t>
            </a:r>
            <a:r>
              <a:rPr lang="en-US" sz="2600" b="1" dirty="0">
                <a:solidFill>
                  <a:srgbClr val="0000FF"/>
                </a:solidFill>
                <a:latin typeface="Times New Roman" pitchFamily="18" charset="0"/>
                <a:cs typeface="Times New Roman" pitchFamily="18" charset="0"/>
              </a:rPr>
              <a:t> Hai </a:t>
            </a:r>
            <a:r>
              <a:rPr lang="en-US" sz="2600" b="1" dirty="0" err="1">
                <a:solidFill>
                  <a:srgbClr val="0000FF"/>
                </a:solidFill>
                <a:latin typeface="Times New Roman" pitchFamily="18" charset="0"/>
                <a:cs typeface="Times New Roman" pitchFamily="18" charset="0"/>
              </a:rPr>
              <a:t>ngày</a:t>
            </a:r>
            <a:r>
              <a:rPr lang="en-US" sz="2600" b="1" dirty="0">
                <a:solidFill>
                  <a:srgbClr val="0000FF"/>
                </a:solidFill>
                <a:latin typeface="Times New Roman" pitchFamily="18" charset="0"/>
                <a:cs typeface="Times New Roman" pitchFamily="18" charset="0"/>
              </a:rPr>
              <a:t> </a:t>
            </a:r>
            <a:r>
              <a:rPr lang="vi-VN" sz="2600" b="1" dirty="0" smtClean="0">
                <a:solidFill>
                  <a:srgbClr val="0000FF"/>
                </a:solidFill>
                <a:latin typeface="Times New Roman" pitchFamily="18" charset="0"/>
                <a:cs typeface="Times New Roman" pitchFamily="18" charset="0"/>
              </a:rPr>
              <a:t>2</a:t>
            </a:r>
            <a:r>
              <a:rPr lang="en-US" sz="2600" b="1" dirty="0" smtClean="0">
                <a:solidFill>
                  <a:srgbClr val="0000FF"/>
                </a:solidFill>
                <a:latin typeface="Times New Roman" pitchFamily="18" charset="0"/>
                <a:cs typeface="Times New Roman" pitchFamily="18" charset="0"/>
              </a:rPr>
              <a:t>3 </a:t>
            </a:r>
            <a:r>
              <a:rPr lang="en-US" sz="2600" b="1" dirty="0" err="1">
                <a:solidFill>
                  <a:srgbClr val="0000FF"/>
                </a:solidFill>
                <a:latin typeface="Times New Roman" pitchFamily="18" charset="0"/>
                <a:cs typeface="Times New Roman" pitchFamily="18" charset="0"/>
              </a:rPr>
              <a:t>tháng</a:t>
            </a:r>
            <a:r>
              <a:rPr lang="en-US" sz="2600" b="1" dirty="0">
                <a:solidFill>
                  <a:srgbClr val="0000FF"/>
                </a:solidFill>
                <a:latin typeface="Times New Roman" pitchFamily="18" charset="0"/>
                <a:cs typeface="Times New Roman" pitchFamily="18" charset="0"/>
              </a:rPr>
              <a:t> </a:t>
            </a:r>
            <a:r>
              <a:rPr lang="vi-VN" sz="2600" b="1" dirty="0" smtClean="0">
                <a:solidFill>
                  <a:srgbClr val="0000FF"/>
                </a:solidFill>
                <a:latin typeface="Times New Roman" pitchFamily="18" charset="0"/>
                <a:cs typeface="Times New Roman" pitchFamily="18" charset="0"/>
              </a:rPr>
              <a:t>2</a:t>
            </a:r>
            <a:r>
              <a:rPr lang="en-US" sz="2600" b="1" dirty="0" smtClean="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năm</a:t>
            </a:r>
            <a:r>
              <a:rPr lang="en-US" sz="2600" b="1" dirty="0">
                <a:solidFill>
                  <a:srgbClr val="0000FF"/>
                </a:solidFill>
                <a:latin typeface="Times New Roman" pitchFamily="18" charset="0"/>
                <a:cs typeface="Times New Roman" pitchFamily="18" charset="0"/>
              </a:rPr>
              <a:t> </a:t>
            </a:r>
            <a:r>
              <a:rPr lang="en-US" sz="2600" b="1" dirty="0" smtClean="0">
                <a:solidFill>
                  <a:srgbClr val="0000FF"/>
                </a:solidFill>
                <a:latin typeface="Times New Roman" pitchFamily="18" charset="0"/>
                <a:cs typeface="Times New Roman" pitchFamily="18" charset="0"/>
              </a:rPr>
              <a:t>202</a:t>
            </a:r>
            <a:r>
              <a:rPr lang="vi-VN" sz="2600" b="1" dirty="0" smtClean="0">
                <a:solidFill>
                  <a:srgbClr val="0000FF"/>
                </a:solidFill>
                <a:latin typeface="Times New Roman" pitchFamily="18" charset="0"/>
                <a:cs typeface="Times New Roman" pitchFamily="18" charset="0"/>
              </a:rPr>
              <a:t>6</a:t>
            </a:r>
            <a:endParaRPr lang="en-US" sz="2600" b="1" dirty="0">
              <a:solidFill>
                <a:srgbClr val="0000FF"/>
              </a:solidFill>
              <a:latin typeface="Times New Roman" pitchFamily="18" charset="0"/>
              <a:cs typeface="Times New Roman" pitchFamily="18" charset="0"/>
            </a:endParaRPr>
          </a:p>
        </p:txBody>
      </p:sp>
      <p:sp>
        <p:nvSpPr>
          <p:cNvPr id="3" name="TextBox 2"/>
          <p:cNvSpPr txBox="1"/>
          <p:nvPr/>
        </p:nvSpPr>
        <p:spPr>
          <a:xfrm>
            <a:off x="1524000" y="857233"/>
            <a:ext cx="9144000" cy="492443"/>
          </a:xfrm>
          <a:prstGeom prst="rect">
            <a:avLst/>
          </a:prstGeom>
          <a:noFill/>
        </p:spPr>
        <p:txBody>
          <a:bodyPr wrap="square" rtlCol="0">
            <a:spAutoFit/>
          </a:bodyPr>
          <a:lstStyle/>
          <a:p>
            <a:pPr algn="ctr"/>
            <a:r>
              <a:rPr lang="en-US" sz="2600" b="1" dirty="0" err="1">
                <a:solidFill>
                  <a:srgbClr val="FF0000"/>
                </a:solidFill>
                <a:latin typeface="Times New Roman" pitchFamily="18" charset="0"/>
                <a:cs typeface="Times New Roman" pitchFamily="18" charset="0"/>
              </a:rPr>
              <a:t>Luyện</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từ</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và</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câu</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Trạng</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ngữ</a:t>
            </a:r>
            <a:r>
              <a:rPr lang="en-US" sz="2600" b="1" dirty="0">
                <a:solidFill>
                  <a:srgbClr val="FF0000"/>
                </a:solidFill>
                <a:latin typeface="Times New Roman" pitchFamily="18" charset="0"/>
                <a:cs typeface="Times New Roman" pitchFamily="18" charset="0"/>
              </a:rPr>
              <a:t>.</a:t>
            </a:r>
          </a:p>
        </p:txBody>
      </p:sp>
      <p:sp>
        <p:nvSpPr>
          <p:cNvPr id="4" name="TextBox 3"/>
          <p:cNvSpPr txBox="1"/>
          <p:nvPr/>
        </p:nvSpPr>
        <p:spPr>
          <a:xfrm>
            <a:off x="1524000" y="428605"/>
            <a:ext cx="9144000" cy="492443"/>
          </a:xfrm>
          <a:prstGeom prst="rect">
            <a:avLst/>
          </a:prstGeom>
          <a:noFill/>
        </p:spPr>
        <p:txBody>
          <a:bodyPr wrap="square" rtlCol="0">
            <a:spAutoFit/>
          </a:bodyPr>
          <a:lstStyle/>
          <a:p>
            <a:pPr lvl="0" algn="ctr"/>
            <a:r>
              <a:rPr lang="en-US" sz="2600" b="1" dirty="0" err="1">
                <a:solidFill>
                  <a:srgbClr val="0000FF"/>
                </a:solidFill>
                <a:latin typeface="Times New Roman" pitchFamily="18" charset="0"/>
                <a:cs typeface="Times New Roman" pitchFamily="18" charset="0"/>
              </a:rPr>
              <a:t>Tiếng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Việt</a:t>
            </a:r>
            <a:endParaRPr lang="en-US" sz="2600" b="1" dirty="0">
              <a:solidFill>
                <a:srgbClr val="0000FF"/>
              </a:solidFill>
              <a:latin typeface="Times New Roman" pitchFamily="18" charset="0"/>
              <a:cs typeface="Times New Roman" pitchFamily="18" charset="0"/>
            </a:endParaRPr>
          </a:p>
        </p:txBody>
      </p:sp>
      <p:sp>
        <p:nvSpPr>
          <p:cNvPr id="6" name="TextBox 5"/>
          <p:cNvSpPr txBox="1"/>
          <p:nvPr/>
        </p:nvSpPr>
        <p:spPr>
          <a:xfrm>
            <a:off x="1524000" y="1357298"/>
            <a:ext cx="9144000" cy="1292662"/>
          </a:xfrm>
          <a:prstGeom prst="rect">
            <a:avLst/>
          </a:prstGeom>
          <a:noFill/>
        </p:spPr>
        <p:txBody>
          <a:bodyPr wrap="square" rtlCol="0">
            <a:spAutoFit/>
          </a:bodyPr>
          <a:lstStyle/>
          <a:p>
            <a:pPr lvl="0">
              <a:defRPr/>
            </a:pPr>
            <a:r>
              <a:rPr lang="vi-VN" sz="2600" b="1" dirty="0">
                <a:solidFill>
                  <a:srgbClr val="008000"/>
                </a:solidFill>
                <a:latin typeface="Times New Roman" panose="02020603050405020304" pitchFamily="18" charset="0"/>
                <a:cs typeface="Times New Roman" panose="02020603050405020304" pitchFamily="18" charset="0"/>
              </a:rPr>
              <a:t>1. </a:t>
            </a:r>
            <a:r>
              <a:rPr lang="vi-VN" altLang="en-US" sz="26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Đọc các câu dưới đây và thực hiện yêu cầu.</a:t>
            </a:r>
          </a:p>
          <a:p>
            <a:pPr lvl="0">
              <a:defRPr/>
            </a:pPr>
            <a:r>
              <a:rPr lang="vi-VN" altLang="en-US" sz="26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Tìm chủ ngữ, vị ngữ của mỗi câu ở cột A.</a:t>
            </a:r>
          </a:p>
          <a:p>
            <a:pPr lvl="0">
              <a:defRPr/>
            </a:pPr>
            <a:r>
              <a:rPr lang="vi-VN" altLang="en-US" sz="26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Tìm thành phần được thêm vào mỗi câu ở cột B.</a:t>
            </a:r>
            <a:endParaRPr lang="en-US" altLang="en-US" sz="26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endParaRPr>
          </a:p>
        </p:txBody>
      </p:sp>
      <p:graphicFrame>
        <p:nvGraphicFramePr>
          <p:cNvPr id="7" name="Table 12">
            <a:extLst>
              <a:ext uri="{FF2B5EF4-FFF2-40B4-BE49-F238E27FC236}">
                <a16:creationId xmlns:a16="http://schemas.microsoft.com/office/drawing/2014/main" id="{D8AC5BB3-02A6-A96C-D560-0C18B83C29CE}"/>
              </a:ext>
            </a:extLst>
          </p:cNvPr>
          <p:cNvGraphicFramePr>
            <a:graphicFrameLocks noGrp="1"/>
          </p:cNvGraphicFramePr>
          <p:nvPr>
            <p:extLst>
              <p:ext uri="{D42A27DB-BD31-4B8C-83A1-F6EECF244321}">
                <p14:modId xmlns:p14="http://schemas.microsoft.com/office/powerpoint/2010/main" val="501186998"/>
              </p:ext>
            </p:extLst>
          </p:nvPr>
        </p:nvGraphicFramePr>
        <p:xfrm>
          <a:off x="378823" y="2996952"/>
          <a:ext cx="5277393" cy="3120819"/>
        </p:xfrm>
        <a:graphic>
          <a:graphicData uri="http://schemas.openxmlformats.org/drawingml/2006/table">
            <a:tbl>
              <a:tblPr firstRow="1" bandRow="1">
                <a:tableStyleId>{5C22544A-7EE6-4342-B048-85BDC9FD1C3A}</a:tableStyleId>
              </a:tblPr>
              <a:tblGrid>
                <a:gridCol w="5277393">
                  <a:extLst>
                    <a:ext uri="{9D8B030D-6E8A-4147-A177-3AD203B41FA5}">
                      <a16:colId xmlns:a16="http://schemas.microsoft.com/office/drawing/2014/main" val="3931057938"/>
                    </a:ext>
                  </a:extLst>
                </a:gridCol>
              </a:tblGrid>
              <a:tr h="545580">
                <a:tc>
                  <a:txBody>
                    <a:bodyPr/>
                    <a:lstStyle/>
                    <a:p>
                      <a:pPr algn="ctr"/>
                      <a:r>
                        <a:rPr lang="en-US" sz="28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A</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DEFF"/>
                    </a:solidFill>
                  </a:tcPr>
                </a:tc>
                <a:extLst>
                  <a:ext uri="{0D108BD9-81ED-4DB2-BD59-A6C34878D82A}">
                    <a16:rowId xmlns:a16="http://schemas.microsoft.com/office/drawing/2014/main" val="980363629"/>
                  </a:ext>
                </a:extLst>
              </a:tr>
              <a:tr h="839259">
                <a:tc>
                  <a:txBody>
                    <a:bodyPr/>
                    <a:lstStyle/>
                    <a:p>
                      <a:pPr algn="just"/>
                      <a:r>
                        <a:rPr lang="en-US" sz="28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Bác</a:t>
                      </a:r>
                      <a:r>
                        <a:rPr lang="en-US" sz="28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đã</a:t>
                      </a:r>
                      <a:r>
                        <a:rPr lang="en-US" sz="28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đi</a:t>
                      </a:r>
                      <a:r>
                        <a:rPr lang="en-US" sz="28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khắp</a:t>
                      </a:r>
                      <a:r>
                        <a:rPr lang="en-US" sz="28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năm</a:t>
                      </a:r>
                      <a:r>
                        <a:rPr lang="en-US" sz="28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châu</a:t>
                      </a:r>
                      <a:r>
                        <a:rPr lang="en-US" sz="28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bốn</a:t>
                      </a:r>
                      <a:r>
                        <a:rPr lang="en-US" sz="28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biển</a:t>
                      </a:r>
                      <a:r>
                        <a:rPr lang="en-US" sz="28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6309324"/>
                  </a:ext>
                </a:extLst>
              </a:tr>
              <a:tr h="685479">
                <a:tc>
                  <a:txBody>
                    <a:bodyPr/>
                    <a:lstStyle/>
                    <a:p>
                      <a:pPr algn="l"/>
                      <a:r>
                        <a:rPr lang="en-US" sz="2800" b="1" kern="1200" dirty="0" err="1">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Bác</a:t>
                      </a:r>
                      <a:r>
                        <a:rPr lang="en-US" sz="2800" b="1" kern="1200"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kern="1200" dirty="0" err="1" smtClean="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Hồ</a:t>
                      </a:r>
                      <a:r>
                        <a:rPr lang="en-US" sz="2800" b="1" kern="1200" dirty="0" smtClean="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kern="1200" dirty="0" err="1">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đọc</a:t>
                      </a:r>
                      <a:r>
                        <a:rPr lang="en-US" sz="2800" b="1" kern="1200"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1" kern="1200" dirty="0" err="1">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Tuyên</a:t>
                      </a:r>
                      <a:r>
                        <a:rPr lang="en-US" sz="2800" b="1" i="1" kern="1200"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1" kern="1200" dirty="0" err="1">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ngôn</a:t>
                      </a:r>
                      <a:r>
                        <a:rPr lang="en-US" sz="2800" b="1" i="1" kern="1200"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1" kern="1200" dirty="0" err="1">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độc</a:t>
                      </a:r>
                      <a:r>
                        <a:rPr lang="en-US" sz="2800" b="1" i="1" kern="1200"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1" kern="1200" dirty="0" err="1">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lập</a:t>
                      </a:r>
                      <a:r>
                        <a:rPr lang="en-US" sz="2800" b="1" i="1" kern="1200"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28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617942"/>
                  </a:ext>
                </a:extLst>
              </a:tr>
              <a:tr h="839259">
                <a:tc>
                  <a:txBody>
                    <a:bodyPr/>
                    <a:lstStyle/>
                    <a:p>
                      <a:pPr algn="just"/>
                      <a:r>
                        <a:rPr lang="en-US" sz="2800" b="1" kern="1200" dirty="0" err="1">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Vườn</a:t>
                      </a:r>
                      <a:r>
                        <a:rPr lang="en-US" sz="2800" b="1" kern="1200"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kern="1200" dirty="0" err="1">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cây</a:t>
                      </a:r>
                      <a:r>
                        <a:rPr lang="en-US" sz="2800" b="1" kern="1200"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kern="1200" dirty="0" err="1">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Bác</a:t>
                      </a:r>
                      <a:r>
                        <a:rPr lang="en-US" sz="2800" b="1" kern="1200"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kern="1200" dirty="0" err="1">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Hồ</a:t>
                      </a:r>
                      <a:r>
                        <a:rPr lang="en-US" sz="2800" b="1" kern="1200"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kern="1200" dirty="0" err="1">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xanh</a:t>
                      </a:r>
                      <a:r>
                        <a:rPr lang="en-US" sz="2800" b="1" kern="1200"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kern="1200" dirty="0" err="1">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tốt</a:t>
                      </a:r>
                      <a:r>
                        <a:rPr lang="en-US" sz="2800" b="1" kern="1200"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kern="1200" dirty="0" err="1">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quanh</a:t>
                      </a:r>
                      <a:r>
                        <a:rPr lang="en-US" sz="2800" b="1" kern="1200"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kern="1200" dirty="0" err="1">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năm</a:t>
                      </a:r>
                      <a:r>
                        <a:rPr lang="en-US" sz="2800" b="1" kern="1200"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28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3133736"/>
                  </a:ext>
                </a:extLst>
              </a:tr>
            </a:tbl>
          </a:graphicData>
        </a:graphic>
      </p:graphicFrame>
      <p:graphicFrame>
        <p:nvGraphicFramePr>
          <p:cNvPr id="8" name="Table 7">
            <a:extLst>
              <a:ext uri="{FF2B5EF4-FFF2-40B4-BE49-F238E27FC236}">
                <a16:creationId xmlns:a16="http://schemas.microsoft.com/office/drawing/2014/main" id="{A60DB381-304D-D768-4F5C-4979DD47DAF0}"/>
              </a:ext>
            </a:extLst>
          </p:cNvPr>
          <p:cNvGraphicFramePr>
            <a:graphicFrameLocks noGrp="1"/>
          </p:cNvGraphicFramePr>
          <p:nvPr>
            <p:extLst>
              <p:ext uri="{D42A27DB-BD31-4B8C-83A1-F6EECF244321}">
                <p14:modId xmlns:p14="http://schemas.microsoft.com/office/powerpoint/2010/main" val="18883021"/>
              </p:ext>
            </p:extLst>
          </p:nvPr>
        </p:nvGraphicFramePr>
        <p:xfrm>
          <a:off x="5859483" y="2996953"/>
          <a:ext cx="5557453" cy="3217969"/>
        </p:xfrm>
        <a:graphic>
          <a:graphicData uri="http://schemas.openxmlformats.org/drawingml/2006/table">
            <a:tbl>
              <a:tblPr firstRow="1" bandRow="1">
                <a:tableStyleId>{5C22544A-7EE6-4342-B048-85BDC9FD1C3A}</a:tableStyleId>
              </a:tblPr>
              <a:tblGrid>
                <a:gridCol w="5557453">
                  <a:extLst>
                    <a:ext uri="{9D8B030D-6E8A-4147-A177-3AD203B41FA5}">
                      <a16:colId xmlns:a16="http://schemas.microsoft.com/office/drawing/2014/main" val="3931057938"/>
                    </a:ext>
                  </a:extLst>
                </a:gridCol>
              </a:tblGrid>
              <a:tr h="566209">
                <a:tc>
                  <a:txBody>
                    <a:bodyPr/>
                    <a:lstStyle/>
                    <a:p>
                      <a:pPr algn="ct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B</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DEFF"/>
                    </a:solidFill>
                  </a:tcPr>
                </a:tc>
                <a:extLst>
                  <a:ext uri="{0D108BD9-81ED-4DB2-BD59-A6C34878D82A}">
                    <a16:rowId xmlns:a16="http://schemas.microsoft.com/office/drawing/2014/main" val="980363629"/>
                  </a:ext>
                </a:extLst>
              </a:tr>
              <a:tr h="839259">
                <a:tc>
                  <a:txBody>
                    <a:bodyPr/>
                    <a:lstStyle/>
                    <a:p>
                      <a:pPr algn="l"/>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Để</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tìm</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đường</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cứu</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nước</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Bác</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đã</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đi</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khắp</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năm</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châu</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bốn</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biển</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6309324"/>
                  </a:ext>
                </a:extLst>
              </a:tr>
              <a:tr h="839259">
                <a:tc>
                  <a:txBody>
                    <a:bodyPr/>
                    <a:lstStyle/>
                    <a:p>
                      <a:pPr algn="l"/>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Ngày</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2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tháng</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9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năm</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1945,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Bác</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Hồ</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đọc</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i="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Tuyên</a:t>
                      </a:r>
                      <a:r>
                        <a:rPr lang="en-US" sz="2600" b="1" i="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i="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ngôn</a:t>
                      </a:r>
                      <a:r>
                        <a:rPr lang="en-US" sz="2600" b="1" i="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i="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độc</a:t>
                      </a:r>
                      <a:r>
                        <a:rPr lang="en-US" sz="2600" b="1" i="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i="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lập</a:t>
                      </a:r>
                      <a:r>
                        <a:rPr lang="en-US" sz="2600" b="1" i="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617942"/>
                  </a:ext>
                </a:extLst>
              </a:tr>
              <a:tr h="839259">
                <a:tc>
                  <a:txBody>
                    <a:bodyPr/>
                    <a:lstStyle/>
                    <a:p>
                      <a:pPr algn="l"/>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Trong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Phủ</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Chủ</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tịch</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vườn</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cây</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Bác</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Hồ</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xanh</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tốt</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quanh</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năm</a:t>
                      </a:r>
                      <a:r>
                        <a:rPr lang="en-US" sz="2600" b="1" kern="12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3133736"/>
                  </a:ext>
                </a:extLst>
              </a:tr>
            </a:tbl>
          </a:graphicData>
        </a:graphic>
      </p:graphicFrame>
      <p:cxnSp>
        <p:nvCxnSpPr>
          <p:cNvPr id="9" name="Straight Connector 8"/>
          <p:cNvCxnSpPr/>
          <p:nvPr/>
        </p:nvCxnSpPr>
        <p:spPr>
          <a:xfrm flipH="1">
            <a:off x="1117827" y="3628843"/>
            <a:ext cx="130683" cy="3146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655474" y="4638140"/>
            <a:ext cx="72008" cy="2632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177459" y="5261122"/>
            <a:ext cx="72008" cy="360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CB3534-C663-8A4C-5397-00507C1B9AAC}"/>
              </a:ext>
            </a:extLst>
          </p:cNvPr>
          <p:cNvCxnSpPr>
            <a:cxnSpLocks/>
          </p:cNvCxnSpPr>
          <p:nvPr/>
        </p:nvCxnSpPr>
        <p:spPr>
          <a:xfrm flipV="1">
            <a:off x="6023992" y="3933056"/>
            <a:ext cx="3168352" cy="104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CB3534-C663-8A4C-5397-00507C1B9AAC}"/>
              </a:ext>
            </a:extLst>
          </p:cNvPr>
          <p:cNvCxnSpPr>
            <a:cxnSpLocks/>
          </p:cNvCxnSpPr>
          <p:nvPr/>
        </p:nvCxnSpPr>
        <p:spPr>
          <a:xfrm flipV="1">
            <a:off x="6023992" y="4869160"/>
            <a:ext cx="3384376" cy="322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ACB3534-C663-8A4C-5397-00507C1B9AAC}"/>
              </a:ext>
            </a:extLst>
          </p:cNvPr>
          <p:cNvCxnSpPr>
            <a:cxnSpLocks/>
          </p:cNvCxnSpPr>
          <p:nvPr/>
        </p:nvCxnSpPr>
        <p:spPr>
          <a:xfrm>
            <a:off x="6023992" y="5733256"/>
            <a:ext cx="26642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949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C33B65-7F7D-4640-B835-2DC2CADC344D}"/>
              </a:ext>
            </a:extLst>
          </p:cNvPr>
          <p:cNvSpPr txBox="1"/>
          <p:nvPr/>
        </p:nvSpPr>
        <p:spPr>
          <a:xfrm>
            <a:off x="1524000" y="1"/>
            <a:ext cx="9144000" cy="492443"/>
          </a:xfrm>
          <a:prstGeom prst="rect">
            <a:avLst/>
          </a:prstGeom>
          <a:noFill/>
        </p:spPr>
        <p:txBody>
          <a:bodyPr wrap="square" rtlCol="0">
            <a:spAutoFit/>
          </a:bodyPr>
          <a:lstStyle/>
          <a:p>
            <a:pPr algn="ctr">
              <a:defRPr/>
            </a:pPr>
            <a:r>
              <a:rPr lang="en-US" sz="2600" b="1" dirty="0" err="1">
                <a:solidFill>
                  <a:srgbClr val="0000FF"/>
                </a:solidFill>
                <a:latin typeface="Times New Roman" pitchFamily="18" charset="0"/>
                <a:cs typeface="Times New Roman" pitchFamily="18" charset="0"/>
              </a:rPr>
              <a:t>Thứ</a:t>
            </a:r>
            <a:r>
              <a:rPr lang="en-US" sz="2600" b="1" dirty="0">
                <a:solidFill>
                  <a:srgbClr val="0000FF"/>
                </a:solidFill>
                <a:latin typeface="Times New Roman" pitchFamily="18" charset="0"/>
                <a:cs typeface="Times New Roman" pitchFamily="18" charset="0"/>
              </a:rPr>
              <a:t> Hai </a:t>
            </a:r>
            <a:r>
              <a:rPr lang="en-US" sz="2600" b="1" dirty="0" err="1">
                <a:solidFill>
                  <a:srgbClr val="0000FF"/>
                </a:solidFill>
                <a:latin typeface="Times New Roman" pitchFamily="18" charset="0"/>
                <a:cs typeface="Times New Roman" pitchFamily="18" charset="0"/>
              </a:rPr>
              <a:t>ngày</a:t>
            </a:r>
            <a:r>
              <a:rPr lang="en-US" sz="2600" b="1" dirty="0">
                <a:solidFill>
                  <a:srgbClr val="0000FF"/>
                </a:solidFill>
                <a:latin typeface="Times New Roman" pitchFamily="18" charset="0"/>
                <a:cs typeface="Times New Roman" pitchFamily="18" charset="0"/>
              </a:rPr>
              <a:t> </a:t>
            </a:r>
            <a:r>
              <a:rPr lang="vi-VN" sz="2600" b="1" dirty="0" smtClean="0">
                <a:solidFill>
                  <a:srgbClr val="0000FF"/>
                </a:solidFill>
                <a:latin typeface="Times New Roman" pitchFamily="18" charset="0"/>
                <a:cs typeface="Times New Roman" pitchFamily="18" charset="0"/>
              </a:rPr>
              <a:t>2</a:t>
            </a:r>
            <a:r>
              <a:rPr lang="en-US" sz="2600" b="1" dirty="0" smtClean="0">
                <a:solidFill>
                  <a:srgbClr val="0000FF"/>
                </a:solidFill>
                <a:latin typeface="Times New Roman" pitchFamily="18" charset="0"/>
                <a:cs typeface="Times New Roman" pitchFamily="18" charset="0"/>
              </a:rPr>
              <a:t>3 </a:t>
            </a:r>
            <a:r>
              <a:rPr lang="en-US" sz="2600" b="1" dirty="0" err="1">
                <a:solidFill>
                  <a:srgbClr val="0000FF"/>
                </a:solidFill>
                <a:latin typeface="Times New Roman" pitchFamily="18" charset="0"/>
                <a:cs typeface="Times New Roman" pitchFamily="18" charset="0"/>
              </a:rPr>
              <a:t>tháng</a:t>
            </a:r>
            <a:r>
              <a:rPr lang="en-US" sz="2600" b="1" dirty="0">
                <a:solidFill>
                  <a:srgbClr val="0000FF"/>
                </a:solidFill>
                <a:latin typeface="Times New Roman" pitchFamily="18" charset="0"/>
                <a:cs typeface="Times New Roman" pitchFamily="18" charset="0"/>
              </a:rPr>
              <a:t> </a:t>
            </a:r>
            <a:r>
              <a:rPr lang="vi-VN" sz="2600" b="1" dirty="0" smtClean="0">
                <a:solidFill>
                  <a:srgbClr val="0000FF"/>
                </a:solidFill>
                <a:latin typeface="Times New Roman" pitchFamily="18" charset="0"/>
                <a:cs typeface="Times New Roman" pitchFamily="18" charset="0"/>
              </a:rPr>
              <a:t>2</a:t>
            </a:r>
            <a:r>
              <a:rPr lang="en-US" sz="2600" b="1" dirty="0" smtClean="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năm</a:t>
            </a:r>
            <a:r>
              <a:rPr lang="en-US" sz="2600" b="1" dirty="0">
                <a:solidFill>
                  <a:srgbClr val="0000FF"/>
                </a:solidFill>
                <a:latin typeface="Times New Roman" pitchFamily="18" charset="0"/>
                <a:cs typeface="Times New Roman" pitchFamily="18" charset="0"/>
              </a:rPr>
              <a:t> </a:t>
            </a:r>
            <a:r>
              <a:rPr lang="en-US" sz="2600" b="1" dirty="0" smtClean="0">
                <a:solidFill>
                  <a:srgbClr val="0000FF"/>
                </a:solidFill>
                <a:latin typeface="Times New Roman" pitchFamily="18" charset="0"/>
                <a:cs typeface="Times New Roman" pitchFamily="18" charset="0"/>
              </a:rPr>
              <a:t>202</a:t>
            </a:r>
            <a:r>
              <a:rPr lang="vi-VN" sz="2600" b="1" dirty="0" smtClean="0">
                <a:solidFill>
                  <a:srgbClr val="0000FF"/>
                </a:solidFill>
                <a:latin typeface="Times New Roman" pitchFamily="18" charset="0"/>
                <a:cs typeface="Times New Roman" pitchFamily="18" charset="0"/>
              </a:rPr>
              <a:t>6</a:t>
            </a:r>
            <a:endParaRPr lang="en-US" sz="2600" b="1" dirty="0">
              <a:solidFill>
                <a:srgbClr val="0000FF"/>
              </a:solidFill>
              <a:latin typeface="Times New Roman" pitchFamily="18" charset="0"/>
              <a:cs typeface="Times New Roman" pitchFamily="18" charset="0"/>
            </a:endParaRPr>
          </a:p>
        </p:txBody>
      </p:sp>
      <p:sp>
        <p:nvSpPr>
          <p:cNvPr id="3" name="TextBox 2"/>
          <p:cNvSpPr txBox="1"/>
          <p:nvPr/>
        </p:nvSpPr>
        <p:spPr>
          <a:xfrm>
            <a:off x="1524000" y="857233"/>
            <a:ext cx="9144000" cy="492443"/>
          </a:xfrm>
          <a:prstGeom prst="rect">
            <a:avLst/>
          </a:prstGeom>
          <a:noFill/>
        </p:spPr>
        <p:txBody>
          <a:bodyPr wrap="square" rtlCol="0">
            <a:spAutoFit/>
          </a:bodyPr>
          <a:lstStyle/>
          <a:p>
            <a:pPr algn="ctr"/>
            <a:r>
              <a:rPr lang="en-US" sz="2600" b="1" dirty="0" err="1">
                <a:solidFill>
                  <a:srgbClr val="FF0000"/>
                </a:solidFill>
                <a:latin typeface="Times New Roman" pitchFamily="18" charset="0"/>
                <a:cs typeface="Times New Roman" pitchFamily="18" charset="0"/>
              </a:rPr>
              <a:t>Luyện</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từ</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và</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câu</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Trạng</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ngữ</a:t>
            </a:r>
            <a:r>
              <a:rPr lang="en-US" sz="2600" b="1" dirty="0">
                <a:solidFill>
                  <a:srgbClr val="FF0000"/>
                </a:solidFill>
                <a:latin typeface="Times New Roman" pitchFamily="18" charset="0"/>
                <a:cs typeface="Times New Roman" pitchFamily="18" charset="0"/>
              </a:rPr>
              <a:t>.</a:t>
            </a:r>
          </a:p>
        </p:txBody>
      </p:sp>
      <p:sp>
        <p:nvSpPr>
          <p:cNvPr id="4" name="TextBox 3"/>
          <p:cNvSpPr txBox="1"/>
          <p:nvPr/>
        </p:nvSpPr>
        <p:spPr>
          <a:xfrm>
            <a:off x="1524000" y="428605"/>
            <a:ext cx="9144000" cy="492443"/>
          </a:xfrm>
          <a:prstGeom prst="rect">
            <a:avLst/>
          </a:prstGeom>
          <a:noFill/>
        </p:spPr>
        <p:txBody>
          <a:bodyPr wrap="square" rtlCol="0">
            <a:spAutoFit/>
          </a:bodyPr>
          <a:lstStyle/>
          <a:p>
            <a:pPr lvl="0" algn="ctr"/>
            <a:r>
              <a:rPr lang="en-US" sz="2600" b="1" dirty="0" err="1">
                <a:solidFill>
                  <a:srgbClr val="0000FF"/>
                </a:solidFill>
                <a:latin typeface="Times New Roman" pitchFamily="18" charset="0"/>
                <a:cs typeface="Times New Roman" pitchFamily="18" charset="0"/>
              </a:rPr>
              <a:t>Tiếng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Việt</a:t>
            </a:r>
            <a:endParaRPr lang="en-US" sz="2600" b="1" dirty="0">
              <a:solidFill>
                <a:srgbClr val="0000FF"/>
              </a:solidFill>
              <a:latin typeface="Times New Roman" pitchFamily="18" charset="0"/>
              <a:cs typeface="Times New Roman" pitchFamily="18" charset="0"/>
            </a:endParaRPr>
          </a:p>
        </p:txBody>
      </p:sp>
      <p:sp>
        <p:nvSpPr>
          <p:cNvPr id="5" name="TextBox 4"/>
          <p:cNvSpPr txBox="1"/>
          <p:nvPr/>
        </p:nvSpPr>
        <p:spPr>
          <a:xfrm>
            <a:off x="1524000" y="1285659"/>
            <a:ext cx="9144000" cy="830997"/>
          </a:xfrm>
          <a:prstGeom prst="rect">
            <a:avLst/>
          </a:prstGeom>
          <a:noFill/>
        </p:spPr>
        <p:txBody>
          <a:bodyPr wrap="square" rtlCol="0">
            <a:spAutoFit/>
          </a:bodyPr>
          <a:lstStyle/>
          <a:p>
            <a:pPr lvl="0"/>
            <a:r>
              <a:rPr lang="en-US" altLang="en-US" sz="2400" b="1" kern="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 </a:t>
            </a:r>
            <a:r>
              <a:rPr lang="en-US" altLang="en-US" sz="2400" b="1" kern="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Thành</a:t>
            </a:r>
            <a:r>
              <a:rPr lang="en-US" altLang="en-US" sz="2400" b="1" kern="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phần</a:t>
            </a:r>
            <a:r>
              <a:rPr lang="en-US" altLang="en-US" sz="2400" b="1" kern="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thêm</a:t>
            </a:r>
            <a:r>
              <a:rPr lang="en-US" altLang="en-US" sz="2400" b="1" kern="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vào</a:t>
            </a:r>
            <a:r>
              <a:rPr lang="en-US" altLang="en-US" sz="2400" b="1" kern="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mỗi</a:t>
            </a:r>
            <a:r>
              <a:rPr lang="en-US" altLang="en-US" sz="2400" b="1" kern="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câu</a:t>
            </a:r>
            <a:r>
              <a:rPr lang="en-US" altLang="en-US" sz="2400" b="1" kern="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ở </a:t>
            </a:r>
            <a:r>
              <a:rPr lang="en-US" altLang="en-US" sz="2400" b="1" kern="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cột</a:t>
            </a:r>
            <a:r>
              <a:rPr lang="en-US" altLang="en-US" sz="2400" b="1" kern="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B </a:t>
            </a:r>
            <a:r>
              <a:rPr lang="en-US" altLang="en-US" sz="2400" b="1" kern="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của</a:t>
            </a:r>
            <a:r>
              <a:rPr lang="en-US" altLang="en-US" sz="2400" b="1" kern="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bài</a:t>
            </a:r>
            <a:r>
              <a:rPr lang="en-US" altLang="en-US" sz="2400" b="1" kern="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tập</a:t>
            </a:r>
            <a:r>
              <a:rPr lang="en-US" altLang="en-US" sz="2400" b="1" kern="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1 </a:t>
            </a:r>
            <a:r>
              <a:rPr lang="en-US" altLang="en-US" sz="2400" b="1" kern="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bổ</a:t>
            </a:r>
            <a:r>
              <a:rPr lang="en-US" altLang="en-US" sz="2400" b="1" kern="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sung </a:t>
            </a:r>
            <a:r>
              <a:rPr lang="en-US" altLang="en-US" sz="2400" b="1" kern="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thông</a:t>
            </a:r>
            <a:r>
              <a:rPr lang="en-US" altLang="en-US" sz="2400" b="1" kern="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tin </a:t>
            </a:r>
            <a:r>
              <a:rPr lang="en-US" altLang="en-US" sz="2400" b="1" kern="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gì</a:t>
            </a:r>
            <a:r>
              <a:rPr lang="en-US" altLang="en-US" sz="2400" b="1" kern="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cho</a:t>
            </a:r>
            <a:r>
              <a:rPr lang="en-US" altLang="en-US" sz="2400" b="1" kern="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câu</a:t>
            </a:r>
            <a:r>
              <a:rPr lang="en-US" altLang="en-US" sz="2400" b="1" kern="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2828934666"/>
              </p:ext>
            </p:extLst>
          </p:nvPr>
        </p:nvGraphicFramePr>
        <p:xfrm>
          <a:off x="770710" y="2116655"/>
          <a:ext cx="10750729" cy="4515359"/>
        </p:xfrm>
        <a:graphic>
          <a:graphicData uri="http://schemas.openxmlformats.org/drawingml/2006/table">
            <a:tbl>
              <a:tblPr firstRow="1" firstCol="1" bandRow="1">
                <a:tableStyleId>{5C22544A-7EE6-4342-B048-85BDC9FD1C3A}</a:tableStyleId>
              </a:tblPr>
              <a:tblGrid>
                <a:gridCol w="3766809">
                  <a:extLst>
                    <a:ext uri="{9D8B030D-6E8A-4147-A177-3AD203B41FA5}">
                      <a16:colId xmlns:a16="http://schemas.microsoft.com/office/drawing/2014/main" val="1997457457"/>
                    </a:ext>
                  </a:extLst>
                </a:gridCol>
                <a:gridCol w="2624486">
                  <a:extLst>
                    <a:ext uri="{9D8B030D-6E8A-4147-A177-3AD203B41FA5}">
                      <a16:colId xmlns:a16="http://schemas.microsoft.com/office/drawing/2014/main" val="135195580"/>
                    </a:ext>
                  </a:extLst>
                </a:gridCol>
                <a:gridCol w="2285842">
                  <a:extLst>
                    <a:ext uri="{9D8B030D-6E8A-4147-A177-3AD203B41FA5}">
                      <a16:colId xmlns:a16="http://schemas.microsoft.com/office/drawing/2014/main" val="2025733862"/>
                    </a:ext>
                  </a:extLst>
                </a:gridCol>
                <a:gridCol w="2073592">
                  <a:extLst>
                    <a:ext uri="{9D8B030D-6E8A-4147-A177-3AD203B41FA5}">
                      <a16:colId xmlns:a16="http://schemas.microsoft.com/office/drawing/2014/main" val="2776291473"/>
                    </a:ext>
                  </a:extLst>
                </a:gridCol>
              </a:tblGrid>
              <a:tr h="376242">
                <a:tc>
                  <a:txBody>
                    <a:bodyPr/>
                    <a:lstStyle/>
                    <a:p>
                      <a:pPr algn="ctr">
                        <a:lnSpc>
                          <a:spcPct val="107000"/>
                        </a:lnSpc>
                        <a:spcAft>
                          <a:spcPts val="0"/>
                        </a:spcAft>
                      </a:pPr>
                      <a:r>
                        <a:rPr lang="en-US" sz="2400" dirty="0" err="1">
                          <a:solidFill>
                            <a:schemeClr val="bg1"/>
                          </a:solidFill>
                          <a:effectLst/>
                          <a:latin typeface="Times New Roman" panose="02020603050405020304" pitchFamily="18" charset="0"/>
                          <a:cs typeface="Times New Roman" panose="02020603050405020304" pitchFamily="18" charset="0"/>
                        </a:rPr>
                        <a:t>Câu</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err="1">
                          <a:solidFill>
                            <a:schemeClr val="bg1"/>
                          </a:solidFill>
                          <a:effectLst/>
                          <a:latin typeface="Times New Roman" panose="02020603050405020304" pitchFamily="18" charset="0"/>
                          <a:cs typeface="Times New Roman" panose="02020603050405020304" pitchFamily="18" charset="0"/>
                        </a:rPr>
                        <a:t>Thành</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phần</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thêm</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vào</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err="1">
                          <a:solidFill>
                            <a:schemeClr val="bg1"/>
                          </a:solidFill>
                          <a:effectLst/>
                          <a:latin typeface="Times New Roman" panose="02020603050405020304" pitchFamily="18" charset="0"/>
                          <a:cs typeface="Times New Roman" panose="02020603050405020304" pitchFamily="18" charset="0"/>
                        </a:rPr>
                        <a:t>Bổ</a:t>
                      </a:r>
                      <a:r>
                        <a:rPr lang="en-US" sz="2400" dirty="0">
                          <a:solidFill>
                            <a:schemeClr val="bg1"/>
                          </a:solidFill>
                          <a:effectLst/>
                          <a:latin typeface="Times New Roman" panose="02020603050405020304" pitchFamily="18" charset="0"/>
                          <a:cs typeface="Times New Roman" panose="02020603050405020304" pitchFamily="18" charset="0"/>
                        </a:rPr>
                        <a:t> sung </a:t>
                      </a:r>
                      <a:r>
                        <a:rPr lang="en-US" sz="2400" dirty="0" err="1">
                          <a:solidFill>
                            <a:schemeClr val="bg1"/>
                          </a:solidFill>
                          <a:effectLst/>
                          <a:latin typeface="Times New Roman" panose="02020603050405020304" pitchFamily="18" charset="0"/>
                          <a:cs typeface="Times New Roman" panose="02020603050405020304" pitchFamily="18" charset="0"/>
                        </a:rPr>
                        <a:t>thông</a:t>
                      </a:r>
                      <a:r>
                        <a:rPr lang="en-US" sz="2400" dirty="0">
                          <a:solidFill>
                            <a:schemeClr val="bg1"/>
                          </a:solidFill>
                          <a:effectLst/>
                          <a:latin typeface="Times New Roman" panose="02020603050405020304" pitchFamily="18" charset="0"/>
                          <a:cs typeface="Times New Roman" panose="02020603050405020304" pitchFamily="18" charset="0"/>
                        </a:rPr>
                        <a:t> tin</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err="1">
                          <a:solidFill>
                            <a:schemeClr val="bg1"/>
                          </a:solidFill>
                          <a:effectLst/>
                          <a:latin typeface="Times New Roman" panose="02020603050405020304" pitchFamily="18" charset="0"/>
                          <a:cs typeface="Times New Roman" panose="02020603050405020304" pitchFamily="18" charset="0"/>
                        </a:rPr>
                        <a:t>Thành</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phần</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câu</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8216677"/>
                  </a:ext>
                </a:extLst>
              </a:tr>
              <a:tr h="1185337">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600" dirty="0">
                          <a:solidFill>
                            <a:srgbClr val="FFFF00"/>
                          </a:solidFill>
                          <a:effectLst/>
                          <a:latin typeface="Times New Roman" panose="020206030504050203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Để</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tìm</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đường</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cứu</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nước</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Bác</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đã</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đi</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khắp</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năm</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châu</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bốn</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biển</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2600" b="1" dirty="0" smtClean="0">
                        <a:solidFill>
                          <a:srgbClr val="FFFF00"/>
                        </a:solidFill>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0516749"/>
                  </a:ext>
                </a:extLst>
              </a:tr>
              <a:tr h="1185337">
                <a:tc>
                  <a:txBody>
                    <a:bodyPr/>
                    <a:lstStyle/>
                    <a:p>
                      <a:pPr algn="l"/>
                      <a:r>
                        <a:rPr lang="en-US" sz="2600" dirty="0">
                          <a:solidFill>
                            <a:srgbClr val="FFFF00"/>
                          </a:solidFill>
                          <a:effectLst/>
                          <a:latin typeface="Times New Roman" panose="020206030504050203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Ngày</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2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tháng</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9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năm</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1945,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Bác</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Hồ</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đọc</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i="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Tuyên</a:t>
                      </a:r>
                      <a:r>
                        <a:rPr lang="en-US" sz="2600" b="1" i="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i="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ngôn</a:t>
                      </a:r>
                      <a:r>
                        <a:rPr lang="en-US" sz="2600" b="1" i="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i="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độc</a:t>
                      </a:r>
                      <a:r>
                        <a:rPr lang="en-US" sz="2600" b="1" i="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i="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lập</a:t>
                      </a:r>
                      <a:r>
                        <a:rPr lang="en-US" sz="2600" b="1" i="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26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978476"/>
                  </a:ext>
                </a:extLst>
              </a:tr>
              <a:tr h="1185337">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600" dirty="0">
                          <a:solidFill>
                            <a:srgbClr val="FFFF00"/>
                          </a:solidFill>
                          <a:effectLst/>
                          <a:latin typeface="Times New Roman" panose="020206030504050203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Trong</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Phủ</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Chủ</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tịch</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vườn</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cây</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Bác</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Hồ</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xanh</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tốt</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quanh</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năm</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2600" b="1" dirty="0" smtClean="0">
                        <a:solidFill>
                          <a:srgbClr val="FFFF00"/>
                        </a:solidFill>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5273731"/>
                  </a:ext>
                </a:extLst>
              </a:tr>
            </a:tbl>
          </a:graphicData>
        </a:graphic>
      </p:graphicFrame>
      <p:sp>
        <p:nvSpPr>
          <p:cNvPr id="7" name="TextBox 6"/>
          <p:cNvSpPr txBox="1"/>
          <p:nvPr/>
        </p:nvSpPr>
        <p:spPr>
          <a:xfrm>
            <a:off x="4727848" y="2996952"/>
            <a:ext cx="2232248" cy="892552"/>
          </a:xfrm>
          <a:prstGeom prst="rect">
            <a:avLst/>
          </a:prstGeom>
          <a:noFill/>
        </p:spPr>
        <p:txBody>
          <a:bodyPr wrap="square" rtlCol="0">
            <a:spAutoFit/>
          </a:bodyPr>
          <a:lstStyle/>
          <a:p>
            <a:pPr algn="ct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Để</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tìm</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đường</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cứu</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nước</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endParaRPr lang="en-US" sz="2600" b="1" dirty="0">
              <a:solidFill>
                <a:srgbClr val="0000FF"/>
              </a:solidFill>
            </a:endParaRPr>
          </a:p>
        </p:txBody>
      </p:sp>
      <p:sp>
        <p:nvSpPr>
          <p:cNvPr id="8" name="TextBox 7"/>
          <p:cNvSpPr txBox="1"/>
          <p:nvPr/>
        </p:nvSpPr>
        <p:spPr>
          <a:xfrm>
            <a:off x="4727848" y="4293096"/>
            <a:ext cx="2232248" cy="892552"/>
          </a:xfrm>
          <a:prstGeom prst="rect">
            <a:avLst/>
          </a:prstGeom>
          <a:noFill/>
        </p:spPr>
        <p:txBody>
          <a:bodyPr wrap="square" rtlCol="0">
            <a:spAutoFit/>
          </a:bodyPr>
          <a:lstStyle/>
          <a:p>
            <a:pPr algn="ct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Ngày</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2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tháng</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9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năm</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1945</a:t>
            </a:r>
            <a:endParaRPr lang="en-US" sz="2600" b="1" dirty="0">
              <a:solidFill>
                <a:srgbClr val="0000FF"/>
              </a:solidFill>
            </a:endParaRPr>
          </a:p>
        </p:txBody>
      </p:sp>
      <p:sp>
        <p:nvSpPr>
          <p:cNvPr id="9" name="TextBox 8"/>
          <p:cNvSpPr txBox="1"/>
          <p:nvPr/>
        </p:nvSpPr>
        <p:spPr>
          <a:xfrm>
            <a:off x="4727848" y="5589240"/>
            <a:ext cx="2232248" cy="892552"/>
          </a:xfrm>
          <a:prstGeom prst="rect">
            <a:avLst/>
          </a:prstGeom>
          <a:noFill/>
        </p:spPr>
        <p:txBody>
          <a:bodyPr wrap="square" rtlCol="0">
            <a:spAutoFit/>
          </a:bodyPr>
          <a:lstStyle/>
          <a:p>
            <a:pPr algn="ct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Trong</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Phủ</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Chủ</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tịch</a:t>
            </a:r>
            <a:endParaRPr lang="en-US" sz="2600" b="1" dirty="0">
              <a:solidFill>
                <a:srgbClr val="0000FF"/>
              </a:solidFill>
            </a:endParaRPr>
          </a:p>
        </p:txBody>
      </p:sp>
      <p:sp>
        <p:nvSpPr>
          <p:cNvPr id="10" name="TextBox 9"/>
          <p:cNvSpPr txBox="1"/>
          <p:nvPr/>
        </p:nvSpPr>
        <p:spPr>
          <a:xfrm>
            <a:off x="6960096" y="2996952"/>
            <a:ext cx="1800200" cy="892552"/>
          </a:xfrm>
          <a:prstGeom prst="rect">
            <a:avLst/>
          </a:prstGeom>
          <a:noFill/>
        </p:spPr>
        <p:txBody>
          <a:bodyPr wrap="square" rtlCol="0">
            <a:spAutoFit/>
          </a:bodyPr>
          <a:lstStyle/>
          <a:p>
            <a:pPr algn="ctr"/>
            <a:r>
              <a:rPr lang="en-US" sz="2600" b="1" dirty="0" err="1">
                <a:solidFill>
                  <a:srgbClr val="D60093"/>
                </a:solidFill>
                <a:latin typeface="Times New Roman" panose="02020603050405020304" pitchFamily="18" charset="0"/>
                <a:cs typeface="Times New Roman" panose="02020603050405020304" pitchFamily="18" charset="0"/>
              </a:rPr>
              <a:t>Chỉ</a:t>
            </a:r>
            <a:r>
              <a:rPr lang="en-US" sz="2600" b="1" dirty="0">
                <a:solidFill>
                  <a:srgbClr val="D60093"/>
                </a:solidFill>
                <a:latin typeface="Times New Roman" panose="02020603050405020304" pitchFamily="18" charset="0"/>
                <a:cs typeface="Times New Roman" panose="02020603050405020304" pitchFamily="18" charset="0"/>
              </a:rPr>
              <a:t> </a:t>
            </a:r>
            <a:r>
              <a:rPr lang="en-US" sz="2600" b="1" dirty="0" err="1">
                <a:solidFill>
                  <a:srgbClr val="D60093"/>
                </a:solidFill>
                <a:latin typeface="Times New Roman" panose="02020603050405020304" pitchFamily="18" charset="0"/>
                <a:cs typeface="Times New Roman" panose="02020603050405020304" pitchFamily="18" charset="0"/>
              </a:rPr>
              <a:t>mục</a:t>
            </a:r>
            <a:r>
              <a:rPr lang="en-US" sz="2600" b="1" dirty="0">
                <a:solidFill>
                  <a:srgbClr val="D60093"/>
                </a:solidFill>
                <a:latin typeface="Times New Roman" panose="02020603050405020304" pitchFamily="18" charset="0"/>
                <a:cs typeface="Times New Roman" panose="02020603050405020304" pitchFamily="18" charset="0"/>
              </a:rPr>
              <a:t> </a:t>
            </a:r>
            <a:r>
              <a:rPr lang="en-US" sz="2600" b="1" dirty="0" err="1">
                <a:solidFill>
                  <a:srgbClr val="D60093"/>
                </a:solidFill>
                <a:latin typeface="Times New Roman" panose="02020603050405020304" pitchFamily="18" charset="0"/>
                <a:cs typeface="Times New Roman" panose="02020603050405020304" pitchFamily="18" charset="0"/>
              </a:rPr>
              <a:t>đích</a:t>
            </a:r>
            <a:endParaRPr lang="en-US" sz="2600" b="1" dirty="0">
              <a:solidFill>
                <a:srgbClr val="D60093"/>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960096" y="4293096"/>
            <a:ext cx="1800200" cy="892552"/>
          </a:xfrm>
          <a:prstGeom prst="rect">
            <a:avLst/>
          </a:prstGeom>
          <a:noFill/>
        </p:spPr>
        <p:txBody>
          <a:bodyPr wrap="square" rtlCol="0">
            <a:spAutoFit/>
          </a:bodyPr>
          <a:lstStyle/>
          <a:p>
            <a:pPr algn="ctr"/>
            <a:r>
              <a:rPr lang="en-US" sz="2600" b="1" dirty="0" err="1">
                <a:solidFill>
                  <a:srgbClr val="D60093"/>
                </a:solidFill>
                <a:latin typeface="Times New Roman" panose="02020603050405020304" pitchFamily="18" charset="0"/>
                <a:cs typeface="Times New Roman" panose="02020603050405020304" pitchFamily="18" charset="0"/>
              </a:rPr>
              <a:t>Chỉ</a:t>
            </a:r>
            <a:r>
              <a:rPr lang="en-US" sz="2600" b="1" dirty="0">
                <a:solidFill>
                  <a:srgbClr val="D60093"/>
                </a:solidFill>
                <a:latin typeface="Times New Roman" panose="02020603050405020304" pitchFamily="18" charset="0"/>
                <a:cs typeface="Times New Roman" panose="02020603050405020304" pitchFamily="18" charset="0"/>
              </a:rPr>
              <a:t> </a:t>
            </a:r>
            <a:r>
              <a:rPr lang="en-US" sz="2600" b="1" dirty="0" err="1">
                <a:solidFill>
                  <a:srgbClr val="D60093"/>
                </a:solidFill>
                <a:latin typeface="Times New Roman" panose="02020603050405020304" pitchFamily="18" charset="0"/>
                <a:cs typeface="Times New Roman" panose="02020603050405020304" pitchFamily="18" charset="0"/>
              </a:rPr>
              <a:t>thời</a:t>
            </a:r>
            <a:r>
              <a:rPr lang="en-US" sz="2600" b="1" dirty="0">
                <a:solidFill>
                  <a:srgbClr val="D60093"/>
                </a:solidFill>
                <a:latin typeface="Times New Roman" panose="02020603050405020304" pitchFamily="18" charset="0"/>
                <a:cs typeface="Times New Roman" panose="02020603050405020304" pitchFamily="18" charset="0"/>
              </a:rPr>
              <a:t> </a:t>
            </a:r>
            <a:r>
              <a:rPr lang="en-US" sz="2600" b="1" dirty="0" err="1">
                <a:solidFill>
                  <a:srgbClr val="D60093"/>
                </a:solidFill>
                <a:latin typeface="Times New Roman" panose="02020603050405020304" pitchFamily="18" charset="0"/>
                <a:cs typeface="Times New Roman" panose="02020603050405020304" pitchFamily="18" charset="0"/>
              </a:rPr>
              <a:t>gian</a:t>
            </a:r>
            <a:endParaRPr lang="en-US" sz="2600" b="1" dirty="0">
              <a:solidFill>
                <a:srgbClr val="D60093"/>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960096" y="5589241"/>
            <a:ext cx="1800200" cy="492443"/>
          </a:xfrm>
          <a:prstGeom prst="rect">
            <a:avLst/>
          </a:prstGeom>
          <a:noFill/>
        </p:spPr>
        <p:txBody>
          <a:bodyPr wrap="square" rtlCol="0">
            <a:spAutoFit/>
          </a:bodyPr>
          <a:lstStyle/>
          <a:p>
            <a:pPr algn="ctr"/>
            <a:r>
              <a:rPr lang="en-US" sz="2600" b="1" dirty="0" err="1">
                <a:solidFill>
                  <a:srgbClr val="D60093"/>
                </a:solidFill>
                <a:latin typeface="Times New Roman" panose="02020603050405020304" pitchFamily="18" charset="0"/>
                <a:cs typeface="Times New Roman" panose="02020603050405020304" pitchFamily="18" charset="0"/>
              </a:rPr>
              <a:t>Nơi</a:t>
            </a:r>
            <a:r>
              <a:rPr lang="en-US" sz="2600" b="1" dirty="0">
                <a:solidFill>
                  <a:srgbClr val="D60093"/>
                </a:solidFill>
                <a:latin typeface="Times New Roman" panose="02020603050405020304" pitchFamily="18" charset="0"/>
                <a:cs typeface="Times New Roman" panose="02020603050405020304" pitchFamily="18" charset="0"/>
              </a:rPr>
              <a:t> </a:t>
            </a:r>
            <a:r>
              <a:rPr lang="en-US" sz="2600" b="1" dirty="0" err="1">
                <a:solidFill>
                  <a:srgbClr val="D60093"/>
                </a:solidFill>
                <a:latin typeface="Times New Roman" panose="02020603050405020304" pitchFamily="18" charset="0"/>
                <a:cs typeface="Times New Roman" panose="02020603050405020304" pitchFamily="18" charset="0"/>
              </a:rPr>
              <a:t>chốn</a:t>
            </a:r>
            <a:endParaRPr lang="en-US" sz="2600" b="1" dirty="0">
              <a:solidFill>
                <a:srgbClr val="D60093"/>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684284" y="3015572"/>
            <a:ext cx="1512168" cy="892552"/>
          </a:xfrm>
          <a:prstGeom prst="rect">
            <a:avLst/>
          </a:prstGeom>
          <a:noFill/>
        </p:spPr>
        <p:txBody>
          <a:bodyPr wrap="square" rtlCol="0">
            <a:spAutoFit/>
          </a:bodyPr>
          <a:lstStyle/>
          <a:p>
            <a:pPr algn="ctr"/>
            <a:r>
              <a:rPr lang="en-US" sz="2600" b="1" dirty="0" err="1">
                <a:solidFill>
                  <a:srgbClr val="0000FF"/>
                </a:solidFill>
                <a:latin typeface="Times New Roman" panose="02020603050405020304" pitchFamily="18" charset="0"/>
                <a:cs typeface="Times New Roman" panose="02020603050405020304" pitchFamily="18" charset="0"/>
              </a:rPr>
              <a:t>Trạng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ngữ</a:t>
            </a:r>
            <a:endParaRPr lang="en-US" sz="2600" b="1"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9684284" y="5574022"/>
            <a:ext cx="1512168" cy="892552"/>
          </a:xfrm>
          <a:prstGeom prst="rect">
            <a:avLst/>
          </a:prstGeom>
          <a:noFill/>
        </p:spPr>
        <p:txBody>
          <a:bodyPr wrap="square" rtlCol="0">
            <a:spAutoFit/>
          </a:bodyPr>
          <a:lstStyle/>
          <a:p>
            <a:pPr algn="ctr"/>
            <a:r>
              <a:rPr lang="en-US" sz="2600" b="1" dirty="0" err="1">
                <a:solidFill>
                  <a:srgbClr val="0000FF"/>
                </a:solidFill>
                <a:latin typeface="Times New Roman" panose="02020603050405020304" pitchFamily="18" charset="0"/>
                <a:cs typeface="Times New Roman" panose="02020603050405020304" pitchFamily="18" charset="0"/>
              </a:rPr>
              <a:t>Trạng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ngữ</a:t>
            </a:r>
            <a:endParaRPr lang="en-US" sz="2600" b="1" dirty="0">
              <a:solidFill>
                <a:srgbClr val="0000F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9717821" y="4228828"/>
            <a:ext cx="1512168" cy="892552"/>
          </a:xfrm>
          <a:prstGeom prst="rect">
            <a:avLst/>
          </a:prstGeom>
          <a:noFill/>
        </p:spPr>
        <p:txBody>
          <a:bodyPr wrap="square" rtlCol="0">
            <a:spAutoFit/>
          </a:bodyPr>
          <a:lstStyle/>
          <a:p>
            <a:pPr algn="ctr"/>
            <a:r>
              <a:rPr lang="en-US" sz="2600" b="1" dirty="0" err="1">
                <a:solidFill>
                  <a:srgbClr val="0000FF"/>
                </a:solidFill>
                <a:latin typeface="Times New Roman" panose="02020603050405020304" pitchFamily="18" charset="0"/>
                <a:cs typeface="Times New Roman" panose="02020603050405020304" pitchFamily="18" charset="0"/>
              </a:rPr>
              <a:t>Trạng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ngữ</a:t>
            </a:r>
            <a:endParaRPr lang="en-US" sz="2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8260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C33B65-7F7D-4640-B835-2DC2CADC344D}"/>
              </a:ext>
            </a:extLst>
          </p:cNvPr>
          <p:cNvSpPr txBox="1"/>
          <p:nvPr/>
        </p:nvSpPr>
        <p:spPr>
          <a:xfrm>
            <a:off x="1524000" y="1"/>
            <a:ext cx="9144000" cy="492443"/>
          </a:xfrm>
          <a:prstGeom prst="rect">
            <a:avLst/>
          </a:prstGeom>
          <a:noFill/>
        </p:spPr>
        <p:txBody>
          <a:bodyPr wrap="square" rtlCol="0">
            <a:spAutoFit/>
          </a:bodyPr>
          <a:lstStyle/>
          <a:p>
            <a:pPr algn="ctr">
              <a:defRPr/>
            </a:pPr>
            <a:r>
              <a:rPr lang="en-US" sz="2600" b="1" dirty="0" err="1">
                <a:solidFill>
                  <a:srgbClr val="0000FF"/>
                </a:solidFill>
                <a:latin typeface="Times New Roman" pitchFamily="18" charset="0"/>
                <a:cs typeface="Times New Roman" pitchFamily="18" charset="0"/>
              </a:rPr>
              <a:t>Thứ</a:t>
            </a:r>
            <a:r>
              <a:rPr lang="en-US" sz="2600" b="1" dirty="0">
                <a:solidFill>
                  <a:srgbClr val="0000FF"/>
                </a:solidFill>
                <a:latin typeface="Times New Roman" pitchFamily="18" charset="0"/>
                <a:cs typeface="Times New Roman" pitchFamily="18" charset="0"/>
              </a:rPr>
              <a:t> Hai </a:t>
            </a:r>
            <a:r>
              <a:rPr lang="en-US" sz="2600" b="1" dirty="0" err="1">
                <a:solidFill>
                  <a:srgbClr val="0000FF"/>
                </a:solidFill>
                <a:latin typeface="Times New Roman" pitchFamily="18" charset="0"/>
                <a:cs typeface="Times New Roman" pitchFamily="18" charset="0"/>
              </a:rPr>
              <a:t>ngày</a:t>
            </a:r>
            <a:r>
              <a:rPr lang="en-US" sz="2600" b="1" dirty="0">
                <a:solidFill>
                  <a:srgbClr val="0000FF"/>
                </a:solidFill>
                <a:latin typeface="Times New Roman" pitchFamily="18" charset="0"/>
                <a:cs typeface="Times New Roman" pitchFamily="18" charset="0"/>
              </a:rPr>
              <a:t> </a:t>
            </a:r>
            <a:r>
              <a:rPr lang="vi-VN" sz="2600" b="1" dirty="0" smtClean="0">
                <a:solidFill>
                  <a:srgbClr val="0000FF"/>
                </a:solidFill>
                <a:latin typeface="Times New Roman" pitchFamily="18" charset="0"/>
                <a:cs typeface="Times New Roman" pitchFamily="18" charset="0"/>
              </a:rPr>
              <a:t>2</a:t>
            </a:r>
            <a:r>
              <a:rPr lang="en-US" sz="2600" b="1" dirty="0" smtClean="0">
                <a:solidFill>
                  <a:srgbClr val="0000FF"/>
                </a:solidFill>
                <a:latin typeface="Times New Roman" pitchFamily="18" charset="0"/>
                <a:cs typeface="Times New Roman" pitchFamily="18" charset="0"/>
              </a:rPr>
              <a:t>3 </a:t>
            </a:r>
            <a:r>
              <a:rPr lang="en-US" sz="2600" b="1" dirty="0" err="1">
                <a:solidFill>
                  <a:srgbClr val="0000FF"/>
                </a:solidFill>
                <a:latin typeface="Times New Roman" pitchFamily="18" charset="0"/>
                <a:cs typeface="Times New Roman" pitchFamily="18" charset="0"/>
              </a:rPr>
              <a:t>tháng</a:t>
            </a:r>
            <a:r>
              <a:rPr lang="en-US" sz="2600" b="1" dirty="0">
                <a:solidFill>
                  <a:srgbClr val="0000FF"/>
                </a:solidFill>
                <a:latin typeface="Times New Roman" pitchFamily="18" charset="0"/>
                <a:cs typeface="Times New Roman" pitchFamily="18" charset="0"/>
              </a:rPr>
              <a:t> </a:t>
            </a:r>
            <a:r>
              <a:rPr lang="vi-VN" sz="2600" b="1" dirty="0" smtClean="0">
                <a:solidFill>
                  <a:srgbClr val="0000FF"/>
                </a:solidFill>
                <a:latin typeface="Times New Roman" pitchFamily="18" charset="0"/>
                <a:cs typeface="Times New Roman" pitchFamily="18" charset="0"/>
              </a:rPr>
              <a:t>2</a:t>
            </a:r>
            <a:r>
              <a:rPr lang="en-US" sz="2600" b="1" dirty="0" smtClean="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năm</a:t>
            </a:r>
            <a:r>
              <a:rPr lang="en-US" sz="2600" b="1" dirty="0">
                <a:solidFill>
                  <a:srgbClr val="0000FF"/>
                </a:solidFill>
                <a:latin typeface="Times New Roman" pitchFamily="18" charset="0"/>
                <a:cs typeface="Times New Roman" pitchFamily="18" charset="0"/>
              </a:rPr>
              <a:t> </a:t>
            </a:r>
            <a:r>
              <a:rPr lang="en-US" sz="2600" b="1" dirty="0" smtClean="0">
                <a:solidFill>
                  <a:srgbClr val="0000FF"/>
                </a:solidFill>
                <a:latin typeface="Times New Roman" pitchFamily="18" charset="0"/>
                <a:cs typeface="Times New Roman" pitchFamily="18" charset="0"/>
              </a:rPr>
              <a:t>202</a:t>
            </a:r>
            <a:r>
              <a:rPr lang="vi-VN" sz="2600" b="1" dirty="0" smtClean="0">
                <a:solidFill>
                  <a:srgbClr val="0000FF"/>
                </a:solidFill>
                <a:latin typeface="Times New Roman" pitchFamily="18" charset="0"/>
                <a:cs typeface="Times New Roman" pitchFamily="18" charset="0"/>
              </a:rPr>
              <a:t>6</a:t>
            </a:r>
            <a:endParaRPr lang="en-US" sz="2600" b="1" dirty="0">
              <a:solidFill>
                <a:srgbClr val="0000FF"/>
              </a:solidFill>
              <a:latin typeface="Times New Roman" pitchFamily="18" charset="0"/>
              <a:cs typeface="Times New Roman" pitchFamily="18" charset="0"/>
            </a:endParaRPr>
          </a:p>
        </p:txBody>
      </p:sp>
      <p:sp>
        <p:nvSpPr>
          <p:cNvPr id="3" name="TextBox 2"/>
          <p:cNvSpPr txBox="1"/>
          <p:nvPr/>
        </p:nvSpPr>
        <p:spPr>
          <a:xfrm>
            <a:off x="1524000" y="857233"/>
            <a:ext cx="9144000" cy="492443"/>
          </a:xfrm>
          <a:prstGeom prst="rect">
            <a:avLst/>
          </a:prstGeom>
          <a:noFill/>
        </p:spPr>
        <p:txBody>
          <a:bodyPr wrap="square" rtlCol="0">
            <a:spAutoFit/>
          </a:bodyPr>
          <a:lstStyle/>
          <a:p>
            <a:pPr algn="ctr"/>
            <a:r>
              <a:rPr lang="en-US" sz="2600" b="1" dirty="0" err="1">
                <a:solidFill>
                  <a:srgbClr val="FF0000"/>
                </a:solidFill>
                <a:latin typeface="Times New Roman" pitchFamily="18" charset="0"/>
                <a:cs typeface="Times New Roman" pitchFamily="18" charset="0"/>
              </a:rPr>
              <a:t>Luyện</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từ</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và</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câu</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Trạng</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ngữ</a:t>
            </a:r>
            <a:r>
              <a:rPr lang="en-US" sz="2600" b="1" dirty="0">
                <a:solidFill>
                  <a:srgbClr val="FF0000"/>
                </a:solidFill>
                <a:latin typeface="Times New Roman" pitchFamily="18" charset="0"/>
                <a:cs typeface="Times New Roman" pitchFamily="18" charset="0"/>
              </a:rPr>
              <a:t>.</a:t>
            </a:r>
          </a:p>
        </p:txBody>
      </p:sp>
      <p:sp>
        <p:nvSpPr>
          <p:cNvPr id="4" name="TextBox 3"/>
          <p:cNvSpPr txBox="1"/>
          <p:nvPr/>
        </p:nvSpPr>
        <p:spPr>
          <a:xfrm>
            <a:off x="1524000" y="428605"/>
            <a:ext cx="9144000" cy="492443"/>
          </a:xfrm>
          <a:prstGeom prst="rect">
            <a:avLst/>
          </a:prstGeom>
          <a:noFill/>
        </p:spPr>
        <p:txBody>
          <a:bodyPr wrap="square" rtlCol="0">
            <a:spAutoFit/>
          </a:bodyPr>
          <a:lstStyle/>
          <a:p>
            <a:pPr lvl="0" algn="ctr"/>
            <a:r>
              <a:rPr lang="en-US" sz="2600" b="1" dirty="0" err="1">
                <a:solidFill>
                  <a:srgbClr val="0000FF"/>
                </a:solidFill>
                <a:latin typeface="Times New Roman" pitchFamily="18" charset="0"/>
                <a:cs typeface="Times New Roman" pitchFamily="18" charset="0"/>
              </a:rPr>
              <a:t>Tiếng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Việt</a:t>
            </a:r>
            <a:endParaRPr lang="en-US" sz="2600" b="1" dirty="0">
              <a:solidFill>
                <a:srgbClr val="0000FF"/>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23108114"/>
              </p:ext>
            </p:extLst>
          </p:nvPr>
        </p:nvGraphicFramePr>
        <p:xfrm>
          <a:off x="836023" y="2178389"/>
          <a:ext cx="10136777" cy="4515359"/>
        </p:xfrm>
        <a:graphic>
          <a:graphicData uri="http://schemas.openxmlformats.org/drawingml/2006/table">
            <a:tbl>
              <a:tblPr firstRow="1" firstCol="1" bandRow="1">
                <a:tableStyleId>{5C22544A-7EE6-4342-B048-85BDC9FD1C3A}</a:tableStyleId>
              </a:tblPr>
              <a:tblGrid>
                <a:gridCol w="3437123">
                  <a:extLst>
                    <a:ext uri="{9D8B030D-6E8A-4147-A177-3AD203B41FA5}">
                      <a16:colId xmlns:a16="http://schemas.microsoft.com/office/drawing/2014/main" val="1997457457"/>
                    </a:ext>
                  </a:extLst>
                </a:gridCol>
                <a:gridCol w="2394781">
                  <a:extLst>
                    <a:ext uri="{9D8B030D-6E8A-4147-A177-3AD203B41FA5}">
                      <a16:colId xmlns:a16="http://schemas.microsoft.com/office/drawing/2014/main" val="135195580"/>
                    </a:ext>
                  </a:extLst>
                </a:gridCol>
                <a:gridCol w="2085777">
                  <a:extLst>
                    <a:ext uri="{9D8B030D-6E8A-4147-A177-3AD203B41FA5}">
                      <a16:colId xmlns:a16="http://schemas.microsoft.com/office/drawing/2014/main" val="2025733862"/>
                    </a:ext>
                  </a:extLst>
                </a:gridCol>
                <a:gridCol w="2219096">
                  <a:extLst>
                    <a:ext uri="{9D8B030D-6E8A-4147-A177-3AD203B41FA5}">
                      <a16:colId xmlns:a16="http://schemas.microsoft.com/office/drawing/2014/main" val="2776291473"/>
                    </a:ext>
                  </a:extLst>
                </a:gridCol>
              </a:tblGrid>
              <a:tr h="376242">
                <a:tc>
                  <a:txBody>
                    <a:bodyPr/>
                    <a:lstStyle/>
                    <a:p>
                      <a:pPr algn="ctr">
                        <a:lnSpc>
                          <a:spcPct val="107000"/>
                        </a:lnSpc>
                        <a:spcAft>
                          <a:spcPts val="0"/>
                        </a:spcAft>
                      </a:pPr>
                      <a:r>
                        <a:rPr lang="en-US" sz="2400" dirty="0" err="1">
                          <a:solidFill>
                            <a:schemeClr val="bg1"/>
                          </a:solidFill>
                          <a:effectLst/>
                          <a:latin typeface="Times New Roman" panose="02020603050405020304" pitchFamily="18" charset="0"/>
                          <a:cs typeface="Times New Roman" panose="02020603050405020304" pitchFamily="18" charset="0"/>
                        </a:rPr>
                        <a:t>Câu</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err="1">
                          <a:solidFill>
                            <a:schemeClr val="bg1"/>
                          </a:solidFill>
                          <a:effectLst/>
                          <a:latin typeface="Times New Roman" panose="02020603050405020304" pitchFamily="18" charset="0"/>
                          <a:cs typeface="Times New Roman" panose="02020603050405020304" pitchFamily="18" charset="0"/>
                        </a:rPr>
                        <a:t>Thành</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phần</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thêm</a:t>
                      </a:r>
                      <a:r>
                        <a:rPr lang="en-US" sz="2400" dirty="0">
                          <a:solidFill>
                            <a:schemeClr val="bg1"/>
                          </a:solidFill>
                          <a:effectLst/>
                          <a:latin typeface="Times New Roman" panose="02020603050405020304" pitchFamily="18" charset="0"/>
                          <a:cs typeface="Times New Roman" panose="02020603050405020304" pitchFamily="18" charset="0"/>
                        </a:rPr>
                        <a:t> </a:t>
                      </a:r>
                      <a:r>
                        <a:rPr lang="en-US" sz="2400" dirty="0" err="1">
                          <a:solidFill>
                            <a:schemeClr val="bg1"/>
                          </a:solidFill>
                          <a:effectLst/>
                          <a:latin typeface="Times New Roman" panose="02020603050405020304" pitchFamily="18" charset="0"/>
                          <a:cs typeface="Times New Roman" panose="02020603050405020304" pitchFamily="18" charset="0"/>
                        </a:rPr>
                        <a:t>vào</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baseline="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trí</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err="1" smtClean="0">
                          <a:solidFill>
                            <a:schemeClr val="bg1"/>
                          </a:solidFill>
                          <a:effectLst/>
                          <a:latin typeface="Times New Roman" panose="02020603050405020304" pitchFamily="18" charset="0"/>
                          <a:cs typeface="Times New Roman" panose="02020603050405020304" pitchFamily="18" charset="0"/>
                        </a:rPr>
                        <a:t>Dấu</a:t>
                      </a:r>
                      <a:r>
                        <a:rPr lang="en-US" sz="2400" baseline="0" dirty="0" smtClean="0">
                          <a:solidFill>
                            <a:schemeClr val="bg1"/>
                          </a:solidFill>
                          <a:effectLst/>
                          <a:latin typeface="Times New Roman" panose="02020603050405020304" pitchFamily="18" charset="0"/>
                          <a:cs typeface="Times New Roman" panose="02020603050405020304" pitchFamily="18" charset="0"/>
                        </a:rPr>
                        <a:t> </a:t>
                      </a:r>
                      <a:r>
                        <a:rPr lang="en-US" sz="2400" baseline="0" dirty="0" err="1" smtClean="0">
                          <a:solidFill>
                            <a:schemeClr val="bg1"/>
                          </a:solidFill>
                          <a:effectLst/>
                          <a:latin typeface="Times New Roman" panose="02020603050405020304" pitchFamily="18" charset="0"/>
                          <a:cs typeface="Times New Roman" panose="02020603050405020304" pitchFamily="18" charset="0"/>
                        </a:rPr>
                        <a:t>hiệu</a:t>
                      </a:r>
                      <a:r>
                        <a:rPr lang="en-US" sz="2400" baseline="0" dirty="0" smtClean="0">
                          <a:solidFill>
                            <a:schemeClr val="bg1"/>
                          </a:solidFill>
                          <a:effectLst/>
                          <a:latin typeface="Times New Roman" panose="02020603050405020304" pitchFamily="18" charset="0"/>
                          <a:cs typeface="Times New Roman" panose="02020603050405020304" pitchFamily="18" charset="0"/>
                        </a:rPr>
                        <a:t> </a:t>
                      </a:r>
                      <a:r>
                        <a:rPr lang="en-US" sz="2400" baseline="0" dirty="0" err="1" smtClean="0">
                          <a:solidFill>
                            <a:schemeClr val="bg1"/>
                          </a:solidFill>
                          <a:effectLst/>
                          <a:latin typeface="Times New Roman" panose="02020603050405020304" pitchFamily="18" charset="0"/>
                          <a:cs typeface="Times New Roman" panose="02020603050405020304" pitchFamily="18" charset="0"/>
                        </a:rPr>
                        <a:t>ngăn</a:t>
                      </a:r>
                      <a:r>
                        <a:rPr lang="en-US" sz="2400" baseline="0" dirty="0" smtClean="0">
                          <a:solidFill>
                            <a:schemeClr val="bg1"/>
                          </a:solidFill>
                          <a:effectLst/>
                          <a:latin typeface="Times New Roman" panose="02020603050405020304" pitchFamily="18" charset="0"/>
                          <a:cs typeface="Times New Roman" panose="02020603050405020304" pitchFamily="18" charset="0"/>
                        </a:rPr>
                        <a:t>  </a:t>
                      </a:r>
                      <a:r>
                        <a:rPr lang="en-US" sz="2400" baseline="0" dirty="0" err="1" smtClean="0">
                          <a:solidFill>
                            <a:schemeClr val="bg1"/>
                          </a:solidFill>
                          <a:effectLst/>
                          <a:latin typeface="Times New Roman" panose="02020603050405020304" pitchFamily="18" charset="0"/>
                          <a:cs typeface="Times New Roman" panose="02020603050405020304" pitchFamily="18" charset="0"/>
                        </a:rPr>
                        <a:t>cách</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8216677"/>
                  </a:ext>
                </a:extLst>
              </a:tr>
              <a:tr h="1185337">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600" dirty="0">
                          <a:solidFill>
                            <a:srgbClr val="FFFF00"/>
                          </a:solidFill>
                          <a:effectLst/>
                          <a:latin typeface="Times New Roman" panose="020206030504050203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Để</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tìm</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đường</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cứu</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nước</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Bác</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đã</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đi</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khắp</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năm</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châu</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bốn</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biển</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2600" b="1" dirty="0" smtClean="0">
                        <a:solidFill>
                          <a:srgbClr val="FFFF00"/>
                        </a:solidFill>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0516749"/>
                  </a:ext>
                </a:extLst>
              </a:tr>
              <a:tr h="1185337">
                <a:tc>
                  <a:txBody>
                    <a:bodyPr/>
                    <a:lstStyle/>
                    <a:p>
                      <a:pPr algn="l"/>
                      <a:r>
                        <a:rPr lang="en-US" sz="2600" dirty="0">
                          <a:solidFill>
                            <a:srgbClr val="FFFF00"/>
                          </a:solidFill>
                          <a:effectLst/>
                          <a:latin typeface="Times New Roman" panose="020206030504050203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Ngày</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2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tháng</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9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năm</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1945,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Bác</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Hồ</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đọc</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i="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Tuyên</a:t>
                      </a:r>
                      <a:r>
                        <a:rPr lang="en-US" sz="2600" b="1" i="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i="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ngôn</a:t>
                      </a:r>
                      <a:r>
                        <a:rPr lang="en-US" sz="2600" b="1" i="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i="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độc</a:t>
                      </a:r>
                      <a:r>
                        <a:rPr lang="en-US" sz="2600" b="1" i="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i="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lập</a:t>
                      </a:r>
                      <a:r>
                        <a:rPr lang="en-US" sz="2600" b="1" i="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26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978476"/>
                  </a:ext>
                </a:extLst>
              </a:tr>
              <a:tr h="1185337">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600" dirty="0">
                          <a:solidFill>
                            <a:srgbClr val="FFFF00"/>
                          </a:solidFill>
                          <a:effectLst/>
                          <a:latin typeface="Times New Roman" panose="020206030504050203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Trong</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Phủ</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Chủ</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tịch</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vườn</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cây</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Bác</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Hồ</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xanh</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tốt</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quanh</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kern="1200" dirty="0" err="1"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năm</a:t>
                      </a:r>
                      <a:r>
                        <a:rPr lang="en-US" sz="2600" b="1" kern="1200" dirty="0" smtClean="0">
                          <a:solidFill>
                            <a:srgbClr val="FFFF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2600" b="1" dirty="0" smtClean="0">
                        <a:solidFill>
                          <a:srgbClr val="FFFF00"/>
                        </a:solidFill>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5273731"/>
                  </a:ext>
                </a:extLst>
              </a:tr>
            </a:tbl>
          </a:graphicData>
        </a:graphic>
      </p:graphicFrame>
      <p:sp>
        <p:nvSpPr>
          <p:cNvPr id="7" name="TextBox 6"/>
          <p:cNvSpPr txBox="1"/>
          <p:nvPr/>
        </p:nvSpPr>
        <p:spPr>
          <a:xfrm>
            <a:off x="4437335" y="2996952"/>
            <a:ext cx="2232248" cy="892552"/>
          </a:xfrm>
          <a:prstGeom prst="rect">
            <a:avLst/>
          </a:prstGeom>
          <a:noFill/>
        </p:spPr>
        <p:txBody>
          <a:bodyPr wrap="square" rtlCol="0">
            <a:spAutoFit/>
          </a:bodyPr>
          <a:lstStyle/>
          <a:p>
            <a:pPr algn="ct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Để</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tìm</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đường</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cứu</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nước</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endParaRPr lang="en-US" sz="2600" b="1" dirty="0">
              <a:solidFill>
                <a:srgbClr val="0000FF"/>
              </a:solidFill>
            </a:endParaRPr>
          </a:p>
        </p:txBody>
      </p:sp>
      <p:sp>
        <p:nvSpPr>
          <p:cNvPr id="8" name="TextBox 7"/>
          <p:cNvSpPr txBox="1"/>
          <p:nvPr/>
        </p:nvSpPr>
        <p:spPr>
          <a:xfrm>
            <a:off x="4228953" y="4282332"/>
            <a:ext cx="2232248" cy="892552"/>
          </a:xfrm>
          <a:prstGeom prst="rect">
            <a:avLst/>
          </a:prstGeom>
          <a:noFill/>
        </p:spPr>
        <p:txBody>
          <a:bodyPr wrap="square" rtlCol="0">
            <a:spAutoFit/>
          </a:bodyPr>
          <a:lstStyle/>
          <a:p>
            <a:pPr algn="ct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Ngày</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2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tháng</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9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năm</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1945,</a:t>
            </a:r>
            <a:endParaRPr lang="en-US" sz="2600" b="1" dirty="0">
              <a:solidFill>
                <a:srgbClr val="0000FF"/>
              </a:solidFill>
            </a:endParaRPr>
          </a:p>
        </p:txBody>
      </p:sp>
      <p:sp>
        <p:nvSpPr>
          <p:cNvPr id="9" name="TextBox 8"/>
          <p:cNvSpPr txBox="1"/>
          <p:nvPr/>
        </p:nvSpPr>
        <p:spPr>
          <a:xfrm>
            <a:off x="4555119" y="5575449"/>
            <a:ext cx="2232248" cy="892552"/>
          </a:xfrm>
          <a:prstGeom prst="rect">
            <a:avLst/>
          </a:prstGeom>
          <a:noFill/>
        </p:spPr>
        <p:txBody>
          <a:bodyPr wrap="square" rtlCol="0">
            <a:spAutoFit/>
          </a:bodyPr>
          <a:lstStyle/>
          <a:p>
            <a:pPr algn="ct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Trong</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Phủ</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Chủ</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tịch</a:t>
            </a:r>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endParaRPr lang="en-US" sz="2600" b="1" dirty="0">
              <a:solidFill>
                <a:srgbClr val="0000FF"/>
              </a:solidFill>
            </a:endParaRPr>
          </a:p>
        </p:txBody>
      </p:sp>
      <p:sp>
        <p:nvSpPr>
          <p:cNvPr id="10" name="TextBox 9"/>
          <p:cNvSpPr txBox="1"/>
          <p:nvPr/>
        </p:nvSpPr>
        <p:spPr>
          <a:xfrm>
            <a:off x="6960096" y="5544845"/>
            <a:ext cx="1656184" cy="892552"/>
          </a:xfrm>
          <a:prstGeom prst="rect">
            <a:avLst/>
          </a:prstGeom>
          <a:noFill/>
        </p:spPr>
        <p:txBody>
          <a:bodyPr wrap="square" rtlCol="0">
            <a:spAutoFit/>
          </a:bodyPr>
          <a:lstStyle/>
          <a:p>
            <a:pPr algn="ctr"/>
            <a:r>
              <a:rPr lang="en-US" sz="2600" b="1" dirty="0" err="1">
                <a:solidFill>
                  <a:srgbClr val="D60093"/>
                </a:solidFill>
                <a:latin typeface="Times New Roman" panose="02020603050405020304" pitchFamily="18" charset="0"/>
                <a:cs typeface="Times New Roman" panose="02020603050405020304" pitchFamily="18" charset="0"/>
              </a:rPr>
              <a:t>Đứng</a:t>
            </a:r>
            <a:r>
              <a:rPr lang="en-US" sz="2600" b="1" dirty="0">
                <a:solidFill>
                  <a:srgbClr val="D60093"/>
                </a:solidFill>
                <a:latin typeface="Times New Roman" panose="02020603050405020304" pitchFamily="18" charset="0"/>
                <a:cs typeface="Times New Roman" panose="02020603050405020304" pitchFamily="18" charset="0"/>
              </a:rPr>
              <a:t> ở </a:t>
            </a:r>
            <a:r>
              <a:rPr lang="en-US" sz="2600" b="1" dirty="0" err="1">
                <a:solidFill>
                  <a:srgbClr val="D60093"/>
                </a:solidFill>
                <a:latin typeface="Times New Roman" panose="02020603050405020304" pitchFamily="18" charset="0"/>
                <a:cs typeface="Times New Roman" panose="02020603050405020304" pitchFamily="18" charset="0"/>
              </a:rPr>
              <a:t>đầu</a:t>
            </a:r>
            <a:r>
              <a:rPr lang="en-US" sz="2600" b="1" dirty="0">
                <a:solidFill>
                  <a:srgbClr val="D60093"/>
                </a:solidFill>
                <a:latin typeface="Times New Roman" panose="02020603050405020304" pitchFamily="18" charset="0"/>
                <a:cs typeface="Times New Roman" panose="02020603050405020304" pitchFamily="18" charset="0"/>
              </a:rPr>
              <a:t> </a:t>
            </a:r>
            <a:r>
              <a:rPr lang="en-US" sz="2600" b="1" dirty="0" err="1">
                <a:solidFill>
                  <a:srgbClr val="D60093"/>
                </a:solidFill>
                <a:latin typeface="Times New Roman" panose="02020603050405020304" pitchFamily="18" charset="0"/>
                <a:cs typeface="Times New Roman" panose="02020603050405020304" pitchFamily="18" charset="0"/>
              </a:rPr>
              <a:t>câu</a:t>
            </a:r>
            <a:endParaRPr lang="en-US" sz="2600" b="1" dirty="0">
              <a:solidFill>
                <a:srgbClr val="D60093"/>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8961738" y="5544845"/>
            <a:ext cx="1391195" cy="892552"/>
          </a:xfrm>
          <a:prstGeom prst="rect">
            <a:avLst/>
          </a:prstGeom>
          <a:noFill/>
        </p:spPr>
        <p:txBody>
          <a:bodyPr wrap="square" rtlCol="0">
            <a:spAutoFit/>
          </a:bodyPr>
          <a:lstStyle/>
          <a:p>
            <a:pPr algn="ctr"/>
            <a:r>
              <a:rPr lang="en-US" sz="2600" b="1" dirty="0" err="1">
                <a:solidFill>
                  <a:srgbClr val="0000FF"/>
                </a:solidFill>
                <a:latin typeface="Times New Roman" panose="02020603050405020304" pitchFamily="18" charset="0"/>
                <a:cs typeface="Times New Roman" panose="02020603050405020304" pitchFamily="18" charset="0"/>
              </a:rPr>
              <a:t>Dấu</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phảy</a:t>
            </a:r>
            <a:endParaRPr lang="en-US" sz="2600" b="1"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509192" y="1285836"/>
            <a:ext cx="9144000" cy="892552"/>
          </a:xfrm>
          <a:prstGeom prst="rect">
            <a:avLst/>
          </a:prstGeom>
          <a:noFill/>
        </p:spPr>
        <p:txBody>
          <a:bodyPr wrap="square" rtlCol="0">
            <a:spAutoFit/>
          </a:bodyPr>
          <a:lstStyle/>
          <a:p>
            <a:r>
              <a:rPr lang="en-US" altLang="en-US" sz="26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3. </a:t>
            </a:r>
            <a:r>
              <a:rPr lang="vi-VN" altLang="en-US" sz="26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Nhận xét các thành phần được thêm vào các câu ở cột B của bài tập</a:t>
            </a:r>
            <a:r>
              <a:rPr lang="en-US" altLang="en-US" sz="26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2600" dirty="0">
              <a:solidFill>
                <a:srgbClr val="008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960096" y="4339449"/>
            <a:ext cx="1800200" cy="892552"/>
          </a:xfrm>
          <a:prstGeom prst="rect">
            <a:avLst/>
          </a:prstGeom>
          <a:noFill/>
        </p:spPr>
        <p:txBody>
          <a:bodyPr wrap="square" rtlCol="0">
            <a:spAutoFit/>
          </a:bodyPr>
          <a:lstStyle/>
          <a:p>
            <a:pPr algn="ctr"/>
            <a:r>
              <a:rPr lang="en-US" sz="2600" b="1" dirty="0" err="1">
                <a:solidFill>
                  <a:srgbClr val="D60093"/>
                </a:solidFill>
                <a:latin typeface="Times New Roman" panose="02020603050405020304" pitchFamily="18" charset="0"/>
                <a:cs typeface="Times New Roman" panose="02020603050405020304" pitchFamily="18" charset="0"/>
              </a:rPr>
              <a:t>Đứng</a:t>
            </a:r>
            <a:r>
              <a:rPr lang="en-US" sz="2600" b="1" dirty="0">
                <a:solidFill>
                  <a:srgbClr val="D60093"/>
                </a:solidFill>
                <a:latin typeface="Times New Roman" panose="02020603050405020304" pitchFamily="18" charset="0"/>
                <a:cs typeface="Times New Roman" panose="02020603050405020304" pitchFamily="18" charset="0"/>
              </a:rPr>
              <a:t> ở </a:t>
            </a:r>
            <a:r>
              <a:rPr lang="en-US" sz="2600" b="1" dirty="0" err="1">
                <a:solidFill>
                  <a:srgbClr val="D60093"/>
                </a:solidFill>
                <a:latin typeface="Times New Roman" panose="02020603050405020304" pitchFamily="18" charset="0"/>
                <a:cs typeface="Times New Roman" panose="02020603050405020304" pitchFamily="18" charset="0"/>
              </a:rPr>
              <a:t>đầu</a:t>
            </a:r>
            <a:r>
              <a:rPr lang="en-US" sz="2600" b="1" dirty="0">
                <a:solidFill>
                  <a:srgbClr val="D60093"/>
                </a:solidFill>
                <a:latin typeface="Times New Roman" panose="02020603050405020304" pitchFamily="18" charset="0"/>
                <a:cs typeface="Times New Roman" panose="02020603050405020304" pitchFamily="18" charset="0"/>
              </a:rPr>
              <a:t> </a:t>
            </a:r>
            <a:r>
              <a:rPr lang="en-US" sz="2600" b="1" dirty="0" err="1">
                <a:solidFill>
                  <a:srgbClr val="D60093"/>
                </a:solidFill>
                <a:latin typeface="Times New Roman" panose="02020603050405020304" pitchFamily="18" charset="0"/>
                <a:cs typeface="Times New Roman" panose="02020603050405020304" pitchFamily="18" charset="0"/>
              </a:rPr>
              <a:t>câu</a:t>
            </a:r>
            <a:endParaRPr lang="en-US" sz="2600" b="1" dirty="0">
              <a:solidFill>
                <a:srgbClr val="D60093"/>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8961737" y="4339449"/>
            <a:ext cx="1512168" cy="892552"/>
          </a:xfrm>
          <a:prstGeom prst="rect">
            <a:avLst/>
          </a:prstGeom>
          <a:noFill/>
        </p:spPr>
        <p:txBody>
          <a:bodyPr wrap="square" rtlCol="0">
            <a:spAutoFit/>
          </a:bodyPr>
          <a:lstStyle/>
          <a:p>
            <a:pPr algn="ctr"/>
            <a:r>
              <a:rPr lang="en-US" sz="2600" b="1" dirty="0" err="1">
                <a:solidFill>
                  <a:srgbClr val="0000FF"/>
                </a:solidFill>
                <a:latin typeface="Times New Roman" panose="02020603050405020304" pitchFamily="18" charset="0"/>
                <a:cs typeface="Times New Roman" panose="02020603050405020304" pitchFamily="18" charset="0"/>
              </a:rPr>
              <a:t>Dấu</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phảy</a:t>
            </a:r>
            <a:endParaRPr lang="en-US" sz="2600" b="1" dirty="0">
              <a:solidFill>
                <a:srgbClr val="0000FF"/>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960096" y="2996952"/>
            <a:ext cx="1800200" cy="892552"/>
          </a:xfrm>
          <a:prstGeom prst="rect">
            <a:avLst/>
          </a:prstGeom>
          <a:noFill/>
        </p:spPr>
        <p:txBody>
          <a:bodyPr wrap="square" rtlCol="0">
            <a:spAutoFit/>
          </a:bodyPr>
          <a:lstStyle/>
          <a:p>
            <a:pPr algn="ctr"/>
            <a:r>
              <a:rPr lang="en-US" sz="2600" b="1" dirty="0" err="1">
                <a:solidFill>
                  <a:srgbClr val="D60093"/>
                </a:solidFill>
                <a:latin typeface="Times New Roman" panose="02020603050405020304" pitchFamily="18" charset="0"/>
                <a:cs typeface="Times New Roman" panose="02020603050405020304" pitchFamily="18" charset="0"/>
              </a:rPr>
              <a:t>Đứng</a:t>
            </a:r>
            <a:r>
              <a:rPr lang="en-US" sz="2600" b="1" dirty="0">
                <a:solidFill>
                  <a:srgbClr val="D60093"/>
                </a:solidFill>
                <a:latin typeface="Times New Roman" panose="02020603050405020304" pitchFamily="18" charset="0"/>
                <a:cs typeface="Times New Roman" panose="02020603050405020304" pitchFamily="18" charset="0"/>
              </a:rPr>
              <a:t> ở </a:t>
            </a:r>
            <a:r>
              <a:rPr lang="en-US" sz="2600" b="1" dirty="0" err="1">
                <a:solidFill>
                  <a:srgbClr val="D60093"/>
                </a:solidFill>
                <a:latin typeface="Times New Roman" panose="02020603050405020304" pitchFamily="18" charset="0"/>
                <a:cs typeface="Times New Roman" panose="02020603050405020304" pitchFamily="18" charset="0"/>
              </a:rPr>
              <a:t>đầu</a:t>
            </a:r>
            <a:r>
              <a:rPr lang="en-US" sz="2600" b="1" dirty="0">
                <a:solidFill>
                  <a:srgbClr val="D60093"/>
                </a:solidFill>
                <a:latin typeface="Times New Roman" panose="02020603050405020304" pitchFamily="18" charset="0"/>
                <a:cs typeface="Times New Roman" panose="02020603050405020304" pitchFamily="18" charset="0"/>
              </a:rPr>
              <a:t> </a:t>
            </a:r>
            <a:r>
              <a:rPr lang="en-US" sz="2600" b="1" dirty="0" err="1">
                <a:solidFill>
                  <a:srgbClr val="D60093"/>
                </a:solidFill>
                <a:latin typeface="Times New Roman" panose="02020603050405020304" pitchFamily="18" charset="0"/>
                <a:cs typeface="Times New Roman" panose="02020603050405020304" pitchFamily="18" charset="0"/>
              </a:rPr>
              <a:t>câu</a:t>
            </a:r>
            <a:endParaRPr lang="en-US" sz="2600" b="1" dirty="0">
              <a:solidFill>
                <a:srgbClr val="D60093"/>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8961737" y="2996952"/>
            <a:ext cx="1512168" cy="892552"/>
          </a:xfrm>
          <a:prstGeom prst="rect">
            <a:avLst/>
          </a:prstGeom>
          <a:noFill/>
        </p:spPr>
        <p:txBody>
          <a:bodyPr wrap="square" rtlCol="0">
            <a:spAutoFit/>
          </a:bodyPr>
          <a:lstStyle/>
          <a:p>
            <a:pPr algn="ctr"/>
            <a:r>
              <a:rPr lang="en-US" sz="2600" b="1" dirty="0" err="1">
                <a:solidFill>
                  <a:srgbClr val="0000FF"/>
                </a:solidFill>
                <a:latin typeface="Times New Roman" panose="02020603050405020304" pitchFamily="18" charset="0"/>
                <a:cs typeface="Times New Roman" panose="02020603050405020304" pitchFamily="18" charset="0"/>
              </a:rPr>
              <a:t>Dấu</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phảy</a:t>
            </a:r>
            <a:endParaRPr lang="en-US" sz="2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3931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454C9E7-5350-B06F-0EE0-E9D5DBDAF941}"/>
              </a:ext>
            </a:extLst>
          </p:cNvPr>
          <p:cNvSpPr/>
          <p:nvPr/>
        </p:nvSpPr>
        <p:spPr>
          <a:xfrm>
            <a:off x="1703513" y="3396234"/>
            <a:ext cx="2156494" cy="923925"/>
          </a:xfrm>
          <a:prstGeom prst="roundRect">
            <a:avLst/>
          </a:prstGeom>
          <a:solidFill>
            <a:schemeClr val="accent6">
              <a:lumMod val="20000"/>
              <a:lumOff val="80000"/>
            </a:schemeClr>
          </a:solidFill>
          <a:ln w="57150">
            <a:prstDash val="sysDo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800" b="1" dirty="0" err="1">
                <a:solidFill>
                  <a:srgbClr val="D60093"/>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2800" b="1" dirty="0">
                <a:solidFill>
                  <a:srgbClr val="D60093"/>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D60093"/>
                </a:solidFill>
                <a:latin typeface="Times New Roman" panose="02020603050405020304" pitchFamily="18" charset="0"/>
                <a:ea typeface="Cambria" panose="02040503050406030204" pitchFamily="18" charset="0"/>
                <a:cs typeface="Times New Roman" panose="02020603050405020304" pitchFamily="18" charset="0"/>
              </a:rPr>
              <a:t>ngữ</a:t>
            </a:r>
            <a:endParaRPr lang="en-US" sz="2800" b="1" dirty="0">
              <a:solidFill>
                <a:srgbClr val="D60093"/>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80818961-F2DB-FE7A-0268-B128AEC80DDD}"/>
              </a:ext>
            </a:extLst>
          </p:cNvPr>
          <p:cNvCxnSpPr>
            <a:cxnSpLocks/>
            <a:stCxn id="2" idx="3"/>
            <a:endCxn id="5" idx="1"/>
          </p:cNvCxnSpPr>
          <p:nvPr/>
        </p:nvCxnSpPr>
        <p:spPr>
          <a:xfrm flipV="1">
            <a:off x="3860007" y="2610422"/>
            <a:ext cx="407194" cy="12477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7FB9886B-AFBE-2A8F-B4A4-5FFEF1BE73AF}"/>
              </a:ext>
            </a:extLst>
          </p:cNvPr>
          <p:cNvSpPr/>
          <p:nvPr/>
        </p:nvSpPr>
        <p:spPr>
          <a:xfrm>
            <a:off x="4267202" y="2148459"/>
            <a:ext cx="5933255" cy="923925"/>
          </a:xfrm>
          <a:prstGeom prst="roundRect">
            <a:avLst/>
          </a:prstGeom>
          <a:solidFill>
            <a:schemeClr val="accent4">
              <a:lumMod val="20000"/>
              <a:lumOff val="80000"/>
            </a:schemeClr>
          </a:solidFill>
          <a:ln w="57150">
            <a:prstDash val="sysDo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Là</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thành</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phần</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phụ</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của</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câu</a:t>
            </a:r>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p:txBody>
      </p:sp>
      <p:cxnSp>
        <p:nvCxnSpPr>
          <p:cNvPr id="7" name="Straight Connector 6">
            <a:extLst>
              <a:ext uri="{FF2B5EF4-FFF2-40B4-BE49-F238E27FC236}">
                <a16:creationId xmlns:a16="http://schemas.microsoft.com/office/drawing/2014/main" id="{F462B1E6-E369-1272-C68C-BE413D09F183}"/>
              </a:ext>
            </a:extLst>
          </p:cNvPr>
          <p:cNvCxnSpPr>
            <a:cxnSpLocks/>
            <a:stCxn id="2" idx="3"/>
            <a:endCxn id="8" idx="1"/>
          </p:cNvCxnSpPr>
          <p:nvPr/>
        </p:nvCxnSpPr>
        <p:spPr>
          <a:xfrm>
            <a:off x="3860007" y="3858196"/>
            <a:ext cx="453628" cy="2286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3761AE4D-753B-4594-07AE-5191B57FF310}"/>
              </a:ext>
            </a:extLst>
          </p:cNvPr>
          <p:cNvSpPr/>
          <p:nvPr/>
        </p:nvSpPr>
        <p:spPr>
          <a:xfrm>
            <a:off x="4313635" y="3396234"/>
            <a:ext cx="6379368" cy="1381125"/>
          </a:xfrm>
          <a:prstGeom prst="roundRect">
            <a:avLst/>
          </a:prstGeom>
          <a:solidFill>
            <a:schemeClr val="accent4">
              <a:lumMod val="20000"/>
              <a:lumOff val="80000"/>
            </a:schemeClr>
          </a:solidFill>
          <a:ln w="57150">
            <a:prstDash val="sysDo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B</a:t>
            </a:r>
            <a:r>
              <a:rPr lang="vi-VN"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ổ sung thông tin về thời gian, nơi chốn, mục đích, nguyên nhân, phương tiện,... của sự việc nếu trong câu.</a:t>
            </a:r>
            <a:endPar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6808EE30-ECFA-1FA0-B491-32FF40FFF701}"/>
              </a:ext>
            </a:extLst>
          </p:cNvPr>
          <p:cNvCxnSpPr>
            <a:cxnSpLocks/>
            <a:stCxn id="2" idx="3"/>
            <a:endCxn id="17" idx="1"/>
          </p:cNvCxnSpPr>
          <p:nvPr/>
        </p:nvCxnSpPr>
        <p:spPr>
          <a:xfrm>
            <a:off x="3860007" y="3858197"/>
            <a:ext cx="403622" cy="2073401"/>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4F2F7E14-B873-D8B8-7C58-36127FC7CE70}"/>
              </a:ext>
            </a:extLst>
          </p:cNvPr>
          <p:cNvSpPr/>
          <p:nvPr/>
        </p:nvSpPr>
        <p:spPr>
          <a:xfrm>
            <a:off x="4263629" y="5101208"/>
            <a:ext cx="6429374" cy="1660778"/>
          </a:xfrm>
          <a:prstGeom prst="roundRect">
            <a:avLst/>
          </a:prstGeom>
          <a:solidFill>
            <a:schemeClr val="accent4">
              <a:lumMod val="20000"/>
              <a:lumOff val="80000"/>
            </a:schemeClr>
          </a:solidFill>
          <a:ln w="57150">
            <a:prstDash val="sysDo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T</a:t>
            </a:r>
            <a:r>
              <a:rPr lang="vi-VN"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hường đứng đầu câu, ngăn cách với hai thành phần chính của câu bằng </a:t>
            </a:r>
            <a:r>
              <a:rPr lang="vi-VN" sz="2800" b="1"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dấu phẩy.</a:t>
            </a:r>
            <a:endParaRPr lang="en-US" sz="2800" b="1"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9DC33B65-7F7D-4640-B835-2DC2CADC344D}"/>
              </a:ext>
            </a:extLst>
          </p:cNvPr>
          <p:cNvSpPr txBox="1"/>
          <p:nvPr/>
        </p:nvSpPr>
        <p:spPr>
          <a:xfrm>
            <a:off x="1524000" y="1"/>
            <a:ext cx="9144000" cy="492443"/>
          </a:xfrm>
          <a:prstGeom prst="rect">
            <a:avLst/>
          </a:prstGeom>
          <a:noFill/>
        </p:spPr>
        <p:txBody>
          <a:bodyPr wrap="square" rtlCol="0">
            <a:spAutoFit/>
          </a:bodyPr>
          <a:lstStyle/>
          <a:p>
            <a:pPr algn="ctr">
              <a:defRPr/>
            </a:pPr>
            <a:r>
              <a:rPr lang="en-US" sz="2600" b="1" dirty="0" err="1">
                <a:solidFill>
                  <a:srgbClr val="0000FF"/>
                </a:solidFill>
                <a:latin typeface="Times New Roman" pitchFamily="18" charset="0"/>
                <a:cs typeface="Times New Roman" pitchFamily="18" charset="0"/>
              </a:rPr>
              <a:t>Thứ</a:t>
            </a:r>
            <a:r>
              <a:rPr lang="en-US" sz="2600" b="1" dirty="0">
                <a:solidFill>
                  <a:srgbClr val="0000FF"/>
                </a:solidFill>
                <a:latin typeface="Times New Roman" pitchFamily="18" charset="0"/>
                <a:cs typeface="Times New Roman" pitchFamily="18" charset="0"/>
              </a:rPr>
              <a:t> Hai </a:t>
            </a:r>
            <a:r>
              <a:rPr lang="en-US" sz="2600" b="1" dirty="0" err="1">
                <a:solidFill>
                  <a:srgbClr val="0000FF"/>
                </a:solidFill>
                <a:latin typeface="Times New Roman" pitchFamily="18" charset="0"/>
                <a:cs typeface="Times New Roman" pitchFamily="18" charset="0"/>
              </a:rPr>
              <a:t>ngày</a:t>
            </a:r>
            <a:r>
              <a:rPr lang="en-US" sz="2600" b="1" dirty="0">
                <a:solidFill>
                  <a:srgbClr val="0000FF"/>
                </a:solidFill>
                <a:latin typeface="Times New Roman" pitchFamily="18" charset="0"/>
                <a:cs typeface="Times New Roman" pitchFamily="18" charset="0"/>
              </a:rPr>
              <a:t> </a:t>
            </a:r>
            <a:r>
              <a:rPr lang="vi-VN" sz="2600" b="1" dirty="0" smtClean="0">
                <a:solidFill>
                  <a:srgbClr val="0000FF"/>
                </a:solidFill>
                <a:latin typeface="Times New Roman" pitchFamily="18" charset="0"/>
                <a:cs typeface="Times New Roman" pitchFamily="18" charset="0"/>
              </a:rPr>
              <a:t>2</a:t>
            </a:r>
            <a:r>
              <a:rPr lang="en-US" sz="2600" b="1" dirty="0" smtClean="0">
                <a:solidFill>
                  <a:srgbClr val="0000FF"/>
                </a:solidFill>
                <a:latin typeface="Times New Roman" pitchFamily="18" charset="0"/>
                <a:cs typeface="Times New Roman" pitchFamily="18" charset="0"/>
              </a:rPr>
              <a:t>3 </a:t>
            </a:r>
            <a:r>
              <a:rPr lang="en-US" sz="2600" b="1" dirty="0" err="1">
                <a:solidFill>
                  <a:srgbClr val="0000FF"/>
                </a:solidFill>
                <a:latin typeface="Times New Roman" pitchFamily="18" charset="0"/>
                <a:cs typeface="Times New Roman" pitchFamily="18" charset="0"/>
              </a:rPr>
              <a:t>tháng</a:t>
            </a:r>
            <a:r>
              <a:rPr lang="en-US" sz="2600" b="1" dirty="0">
                <a:solidFill>
                  <a:srgbClr val="0000FF"/>
                </a:solidFill>
                <a:latin typeface="Times New Roman" pitchFamily="18" charset="0"/>
                <a:cs typeface="Times New Roman" pitchFamily="18" charset="0"/>
              </a:rPr>
              <a:t> 3 </a:t>
            </a:r>
            <a:r>
              <a:rPr lang="en-US" sz="2600" b="1" dirty="0" err="1">
                <a:solidFill>
                  <a:srgbClr val="0000FF"/>
                </a:solidFill>
                <a:latin typeface="Times New Roman" pitchFamily="18" charset="0"/>
                <a:cs typeface="Times New Roman" pitchFamily="18" charset="0"/>
              </a:rPr>
              <a:t>năm</a:t>
            </a:r>
            <a:r>
              <a:rPr lang="en-US" sz="2600" b="1" dirty="0">
                <a:solidFill>
                  <a:srgbClr val="0000FF"/>
                </a:solidFill>
                <a:latin typeface="Times New Roman" pitchFamily="18" charset="0"/>
                <a:cs typeface="Times New Roman" pitchFamily="18" charset="0"/>
              </a:rPr>
              <a:t> </a:t>
            </a:r>
            <a:r>
              <a:rPr lang="en-US" sz="2600" b="1" dirty="0" smtClean="0">
                <a:solidFill>
                  <a:srgbClr val="0000FF"/>
                </a:solidFill>
                <a:latin typeface="Times New Roman" pitchFamily="18" charset="0"/>
                <a:cs typeface="Times New Roman" pitchFamily="18" charset="0"/>
              </a:rPr>
              <a:t>202</a:t>
            </a:r>
            <a:r>
              <a:rPr lang="vi-VN" sz="2600" b="1" dirty="0" smtClean="0">
                <a:solidFill>
                  <a:srgbClr val="0000FF"/>
                </a:solidFill>
                <a:latin typeface="Times New Roman" pitchFamily="18" charset="0"/>
                <a:cs typeface="Times New Roman" pitchFamily="18" charset="0"/>
              </a:rPr>
              <a:t>6</a:t>
            </a:r>
            <a:endParaRPr lang="en-US" sz="2600" b="1" dirty="0">
              <a:solidFill>
                <a:srgbClr val="0000FF"/>
              </a:solidFill>
              <a:latin typeface="Times New Roman" pitchFamily="18" charset="0"/>
              <a:cs typeface="Times New Roman" pitchFamily="18" charset="0"/>
            </a:endParaRPr>
          </a:p>
        </p:txBody>
      </p:sp>
      <p:sp>
        <p:nvSpPr>
          <p:cNvPr id="19" name="TextBox 18"/>
          <p:cNvSpPr txBox="1"/>
          <p:nvPr/>
        </p:nvSpPr>
        <p:spPr>
          <a:xfrm>
            <a:off x="1524000" y="857233"/>
            <a:ext cx="9144000" cy="492443"/>
          </a:xfrm>
          <a:prstGeom prst="rect">
            <a:avLst/>
          </a:prstGeom>
          <a:noFill/>
        </p:spPr>
        <p:txBody>
          <a:bodyPr wrap="square" rtlCol="0">
            <a:spAutoFit/>
          </a:bodyPr>
          <a:lstStyle/>
          <a:p>
            <a:pPr algn="ctr"/>
            <a:r>
              <a:rPr lang="en-US" sz="2600" b="1" dirty="0" err="1">
                <a:solidFill>
                  <a:srgbClr val="FF0000"/>
                </a:solidFill>
                <a:latin typeface="Times New Roman" pitchFamily="18" charset="0"/>
                <a:cs typeface="Times New Roman" pitchFamily="18" charset="0"/>
              </a:rPr>
              <a:t>Luyện</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từ</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và</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câu</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Trạng</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ngữ</a:t>
            </a:r>
            <a:r>
              <a:rPr lang="en-US" sz="2600" b="1" dirty="0">
                <a:solidFill>
                  <a:srgbClr val="FF0000"/>
                </a:solidFill>
                <a:latin typeface="Times New Roman" pitchFamily="18" charset="0"/>
                <a:cs typeface="Times New Roman" pitchFamily="18" charset="0"/>
              </a:rPr>
              <a:t>.</a:t>
            </a:r>
          </a:p>
        </p:txBody>
      </p:sp>
      <p:sp>
        <p:nvSpPr>
          <p:cNvPr id="20" name="TextBox 19"/>
          <p:cNvSpPr txBox="1"/>
          <p:nvPr/>
        </p:nvSpPr>
        <p:spPr>
          <a:xfrm>
            <a:off x="1524000" y="428605"/>
            <a:ext cx="9144000" cy="492443"/>
          </a:xfrm>
          <a:prstGeom prst="rect">
            <a:avLst/>
          </a:prstGeom>
          <a:noFill/>
        </p:spPr>
        <p:txBody>
          <a:bodyPr wrap="square" rtlCol="0">
            <a:spAutoFit/>
          </a:bodyPr>
          <a:lstStyle/>
          <a:p>
            <a:pPr lvl="0" algn="ctr"/>
            <a:r>
              <a:rPr lang="en-US" sz="2600" b="1" dirty="0" err="1">
                <a:solidFill>
                  <a:srgbClr val="0000FF"/>
                </a:solidFill>
                <a:latin typeface="Times New Roman" pitchFamily="18" charset="0"/>
                <a:cs typeface="Times New Roman" pitchFamily="18" charset="0"/>
              </a:rPr>
              <a:t>Tiếng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Việt</a:t>
            </a:r>
            <a:endParaRPr lang="en-US" sz="2600" b="1" dirty="0">
              <a:solidFill>
                <a:srgbClr val="0000FF"/>
              </a:solidFill>
              <a:latin typeface="Times New Roman" pitchFamily="18" charset="0"/>
              <a:cs typeface="Times New Roman" pitchFamily="18" charset="0"/>
            </a:endParaRPr>
          </a:p>
        </p:txBody>
      </p:sp>
      <p:sp>
        <p:nvSpPr>
          <p:cNvPr id="21" name="TextBox 20"/>
          <p:cNvSpPr txBox="1"/>
          <p:nvPr/>
        </p:nvSpPr>
        <p:spPr>
          <a:xfrm>
            <a:off x="1703512" y="1452854"/>
            <a:ext cx="2016224" cy="523220"/>
          </a:xfrm>
          <a:prstGeom prst="rect">
            <a:avLst/>
          </a:prstGeom>
          <a:noFill/>
        </p:spPr>
        <p:txBody>
          <a:bodyPr wrap="square" rtlCol="0">
            <a:spAutoFit/>
          </a:bodyPr>
          <a:lstStyle/>
          <a:p>
            <a:pPr algn="ctr"/>
            <a:r>
              <a:rPr lang="en-US" sz="2800" b="1" dirty="0">
                <a:solidFill>
                  <a:srgbClr val="008000"/>
                </a:solidFill>
                <a:latin typeface="Times New Roman" panose="02020603050405020304" pitchFamily="18" charset="0"/>
                <a:cs typeface="Times New Roman" panose="02020603050405020304" pitchFamily="18" charset="0"/>
              </a:rPr>
              <a:t>GHI NHỚ</a:t>
            </a:r>
          </a:p>
        </p:txBody>
      </p:sp>
    </p:spTree>
    <p:extLst>
      <p:ext uri="{BB962C8B-B14F-4D97-AF65-F5344CB8AC3E}">
        <p14:creationId xmlns:p14="http://schemas.microsoft.com/office/powerpoint/2010/main" val="4293949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17"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C33B65-7F7D-4640-B835-2DC2CADC344D}"/>
              </a:ext>
            </a:extLst>
          </p:cNvPr>
          <p:cNvSpPr txBox="1"/>
          <p:nvPr/>
        </p:nvSpPr>
        <p:spPr>
          <a:xfrm>
            <a:off x="1524000" y="1"/>
            <a:ext cx="9144000" cy="461665"/>
          </a:xfrm>
          <a:prstGeom prst="rect">
            <a:avLst/>
          </a:prstGeom>
          <a:noFill/>
        </p:spPr>
        <p:txBody>
          <a:bodyPr wrap="square" rtlCol="0">
            <a:spAutoFit/>
          </a:bodyPr>
          <a:lstStyle/>
          <a:p>
            <a:pPr algn="ctr">
              <a:defRPr/>
            </a:pPr>
            <a:r>
              <a:rPr lang="en-US" sz="2400" b="1" dirty="0" err="1">
                <a:solidFill>
                  <a:srgbClr val="0000FF"/>
                </a:solidFill>
                <a:latin typeface="Times New Roman" pitchFamily="18" charset="0"/>
                <a:cs typeface="Times New Roman" pitchFamily="18" charset="0"/>
              </a:rPr>
              <a:t>Thứ</a:t>
            </a:r>
            <a:r>
              <a:rPr lang="en-US" sz="2400" b="1" dirty="0">
                <a:solidFill>
                  <a:srgbClr val="0000FF"/>
                </a:solidFill>
                <a:latin typeface="Times New Roman" pitchFamily="18" charset="0"/>
                <a:cs typeface="Times New Roman" pitchFamily="18" charset="0"/>
              </a:rPr>
              <a:t> Hai </a:t>
            </a:r>
            <a:r>
              <a:rPr lang="en-US" sz="2400" b="1" dirty="0" err="1">
                <a:solidFill>
                  <a:srgbClr val="0000FF"/>
                </a:solidFill>
                <a:latin typeface="Times New Roman" pitchFamily="18" charset="0"/>
                <a:cs typeface="Times New Roman" pitchFamily="18" charset="0"/>
              </a:rPr>
              <a:t>ngày</a:t>
            </a:r>
            <a:r>
              <a:rPr lang="en-US" sz="2400" b="1" dirty="0">
                <a:solidFill>
                  <a:srgbClr val="0000FF"/>
                </a:solidFill>
                <a:latin typeface="Times New Roman" pitchFamily="18" charset="0"/>
                <a:cs typeface="Times New Roman" pitchFamily="18" charset="0"/>
              </a:rPr>
              <a:t> </a:t>
            </a:r>
            <a:r>
              <a:rPr lang="vi-VN" sz="2400" b="1" dirty="0" smtClean="0">
                <a:solidFill>
                  <a:srgbClr val="0000FF"/>
                </a:solidFill>
                <a:latin typeface="Times New Roman" pitchFamily="18" charset="0"/>
                <a:cs typeface="Times New Roman" pitchFamily="18" charset="0"/>
              </a:rPr>
              <a:t>2</a:t>
            </a:r>
            <a:r>
              <a:rPr lang="en-US" sz="2400" b="1" dirty="0" smtClean="0">
                <a:solidFill>
                  <a:srgbClr val="0000FF"/>
                </a:solidFill>
                <a:latin typeface="Times New Roman" pitchFamily="18" charset="0"/>
                <a:cs typeface="Times New Roman" pitchFamily="18" charset="0"/>
              </a:rPr>
              <a:t>3 </a:t>
            </a:r>
            <a:r>
              <a:rPr lang="en-US" sz="2400" b="1" dirty="0" err="1">
                <a:solidFill>
                  <a:srgbClr val="0000FF"/>
                </a:solidFill>
                <a:latin typeface="Times New Roman" pitchFamily="18" charset="0"/>
                <a:cs typeface="Times New Roman" pitchFamily="18" charset="0"/>
              </a:rPr>
              <a:t>tháng</a:t>
            </a:r>
            <a:r>
              <a:rPr lang="en-US" sz="2400" b="1" dirty="0">
                <a:solidFill>
                  <a:srgbClr val="0000FF"/>
                </a:solidFill>
                <a:latin typeface="Times New Roman" pitchFamily="18" charset="0"/>
                <a:cs typeface="Times New Roman" pitchFamily="18" charset="0"/>
              </a:rPr>
              <a:t> 3 </a:t>
            </a:r>
            <a:r>
              <a:rPr lang="en-US" sz="2400" b="1" dirty="0" err="1">
                <a:solidFill>
                  <a:srgbClr val="0000FF"/>
                </a:solidFill>
                <a:latin typeface="Times New Roman" pitchFamily="18" charset="0"/>
                <a:cs typeface="Times New Roman" pitchFamily="18" charset="0"/>
              </a:rPr>
              <a:t>năm</a:t>
            </a:r>
            <a:r>
              <a:rPr lang="en-US" sz="2400" b="1" dirty="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202</a:t>
            </a:r>
            <a:r>
              <a:rPr lang="vi-VN" sz="2400" b="1" dirty="0" smtClean="0">
                <a:solidFill>
                  <a:srgbClr val="0000FF"/>
                </a:solidFill>
                <a:latin typeface="Times New Roman" pitchFamily="18" charset="0"/>
                <a:cs typeface="Times New Roman" pitchFamily="18" charset="0"/>
              </a:rPr>
              <a:t>6</a:t>
            </a:r>
            <a:endParaRPr lang="en-US" sz="2400" b="1" dirty="0">
              <a:solidFill>
                <a:srgbClr val="0000FF"/>
              </a:solidFill>
              <a:latin typeface="Times New Roman" pitchFamily="18" charset="0"/>
              <a:cs typeface="Times New Roman" pitchFamily="18" charset="0"/>
            </a:endParaRPr>
          </a:p>
        </p:txBody>
      </p:sp>
      <p:sp>
        <p:nvSpPr>
          <p:cNvPr id="3" name="TextBox 2"/>
          <p:cNvSpPr txBox="1"/>
          <p:nvPr/>
        </p:nvSpPr>
        <p:spPr>
          <a:xfrm>
            <a:off x="1524000" y="720992"/>
            <a:ext cx="9144000" cy="461665"/>
          </a:xfrm>
          <a:prstGeom prst="rect">
            <a:avLst/>
          </a:prstGeom>
          <a:noFill/>
        </p:spPr>
        <p:txBody>
          <a:bodyPr wrap="square" rtlCol="0">
            <a:spAutoFit/>
          </a:bodyPr>
          <a:lstStyle/>
          <a:p>
            <a:pPr algn="ctr"/>
            <a:r>
              <a:rPr lang="en-US" sz="2400" b="1" dirty="0" err="1">
                <a:solidFill>
                  <a:srgbClr val="FF0000"/>
                </a:solidFill>
                <a:latin typeface="Times New Roman" pitchFamily="18" charset="0"/>
                <a:cs typeface="Times New Roman" pitchFamily="18" charset="0"/>
              </a:rPr>
              <a:t>Luyện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từ</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Trạng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ngữ</a:t>
            </a:r>
            <a:r>
              <a:rPr lang="en-US" sz="2400" b="1" dirty="0">
                <a:solidFill>
                  <a:srgbClr val="FF0000"/>
                </a:solidFill>
                <a:latin typeface="Times New Roman" pitchFamily="18" charset="0"/>
                <a:cs typeface="Times New Roman" pitchFamily="18" charset="0"/>
              </a:rPr>
              <a:t>.</a:t>
            </a:r>
          </a:p>
        </p:txBody>
      </p:sp>
      <p:sp>
        <p:nvSpPr>
          <p:cNvPr id="4" name="TextBox 3"/>
          <p:cNvSpPr txBox="1"/>
          <p:nvPr/>
        </p:nvSpPr>
        <p:spPr>
          <a:xfrm>
            <a:off x="1524000" y="334013"/>
            <a:ext cx="9144000" cy="461665"/>
          </a:xfrm>
          <a:prstGeom prst="rect">
            <a:avLst/>
          </a:prstGeom>
          <a:noFill/>
        </p:spPr>
        <p:txBody>
          <a:bodyPr wrap="square" rtlCol="0">
            <a:spAutoFit/>
          </a:bodyPr>
          <a:lstStyle/>
          <a:p>
            <a:pPr lvl="0" algn="ct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endParaRPr lang="en-US" sz="2400" b="1" dirty="0">
              <a:solidFill>
                <a:srgbClr val="0000FF"/>
              </a:solidFill>
              <a:latin typeface="Times New Roman" pitchFamily="18" charset="0"/>
              <a:cs typeface="Times New Roman" pitchFamily="18" charset="0"/>
            </a:endParaRPr>
          </a:p>
        </p:txBody>
      </p:sp>
      <p:sp>
        <p:nvSpPr>
          <p:cNvPr id="6" name="TextBox 5"/>
          <p:cNvSpPr txBox="1"/>
          <p:nvPr/>
        </p:nvSpPr>
        <p:spPr>
          <a:xfrm>
            <a:off x="1533578" y="1041899"/>
            <a:ext cx="9144000" cy="830997"/>
          </a:xfrm>
          <a:prstGeom prst="rect">
            <a:avLst/>
          </a:prstGeom>
          <a:noFill/>
        </p:spPr>
        <p:txBody>
          <a:bodyPr wrap="square" rtlCol="0">
            <a:spAutoFit/>
          </a:bodyPr>
          <a:lstStyle/>
          <a:p>
            <a:pPr lvl="0">
              <a:defRPr/>
            </a:pPr>
            <a:r>
              <a:rPr lang="en-US" altLang="en-US" sz="24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4.Tìm </a:t>
            </a:r>
            <a:r>
              <a:rPr lang="en-US" altLang="en-US" sz="2400" b="1" kern="0"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trạng</a:t>
            </a:r>
            <a:r>
              <a:rPr lang="en-US" altLang="en-US" sz="24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ngữ</a:t>
            </a:r>
            <a:r>
              <a:rPr lang="en-US" altLang="en-US" sz="24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của</a:t>
            </a:r>
            <a:r>
              <a:rPr lang="en-US" altLang="en-US" sz="24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các</a:t>
            </a:r>
            <a:r>
              <a:rPr lang="en-US" altLang="en-US" sz="24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câu</a:t>
            </a:r>
            <a:r>
              <a:rPr lang="en-US" altLang="en-US" sz="24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trong</a:t>
            </a:r>
            <a:r>
              <a:rPr lang="en-US" altLang="en-US" sz="24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đoạn</a:t>
            </a:r>
            <a:r>
              <a:rPr lang="en-US" altLang="en-US" sz="24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văn</a:t>
            </a:r>
            <a:r>
              <a:rPr lang="en-US" altLang="en-US" sz="24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sau</a:t>
            </a:r>
            <a:r>
              <a:rPr lang="en-US" altLang="en-US" sz="24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và</a:t>
            </a:r>
            <a:r>
              <a:rPr lang="en-US" altLang="en-US" sz="24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cho</a:t>
            </a:r>
            <a:r>
              <a:rPr lang="en-US" altLang="en-US" sz="24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biết</a:t>
            </a:r>
            <a:r>
              <a:rPr lang="en-US" altLang="en-US" sz="24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mỗi</a:t>
            </a:r>
            <a:r>
              <a:rPr lang="en-US" altLang="en-US" sz="24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trạng</a:t>
            </a:r>
            <a:r>
              <a:rPr lang="en-US" altLang="en-US" sz="24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ngữ</a:t>
            </a:r>
            <a:r>
              <a:rPr lang="en-US" altLang="en-US" sz="24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bổ</a:t>
            </a:r>
            <a:r>
              <a:rPr lang="en-US" altLang="en-US" sz="24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sung </a:t>
            </a:r>
            <a:r>
              <a:rPr lang="en-US" altLang="en-US" sz="2400" b="1" kern="0"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thông</a:t>
            </a:r>
            <a:r>
              <a:rPr lang="en-US" altLang="en-US" sz="24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tin </a:t>
            </a:r>
            <a:r>
              <a:rPr lang="en-US" altLang="en-US" sz="2400" b="1" kern="0"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gì</a:t>
            </a:r>
            <a:r>
              <a:rPr lang="en-US" altLang="en-US" sz="24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cho</a:t>
            </a:r>
            <a:r>
              <a:rPr lang="en-US" altLang="en-US" sz="24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400" b="1" kern="0"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câu</a:t>
            </a:r>
            <a:r>
              <a:rPr lang="en-US" altLang="en-US" sz="2400" b="1" kern="0"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7" name="TextBox 6"/>
          <p:cNvSpPr txBox="1"/>
          <p:nvPr/>
        </p:nvSpPr>
        <p:spPr>
          <a:xfrm>
            <a:off x="1533578" y="1746932"/>
            <a:ext cx="9896422" cy="1569660"/>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vi-VN"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Năm 938, trên sông Bạch Đằng, Ngô Quyền đã chỉ huy quân dân ta đánh bại quân Nam Hán. Sau chiến thắng oanh liệt đó, ông lên ngôi vua và chọn Cổ Loa làm kinh đô. Ngày nay, đền thờ và lãng Ngô Quyền ở thị xã Sơn Tây đã trở thành một địa chỉ du lịch tâm linh nổi tiếng.</a:t>
            </a:r>
            <a:endPar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653134432"/>
              </p:ext>
            </p:extLst>
          </p:nvPr>
        </p:nvGraphicFramePr>
        <p:xfrm>
          <a:off x="1524000" y="3440304"/>
          <a:ext cx="9121464" cy="3467174"/>
        </p:xfrm>
        <a:graphic>
          <a:graphicData uri="http://schemas.openxmlformats.org/drawingml/2006/table">
            <a:tbl>
              <a:tblPr firstRow="1" firstCol="1" bandRow="1">
                <a:tableStyleId>{5C22544A-7EE6-4342-B048-85BDC9FD1C3A}</a:tableStyleId>
              </a:tblPr>
              <a:tblGrid>
                <a:gridCol w="4909503">
                  <a:extLst>
                    <a:ext uri="{9D8B030D-6E8A-4147-A177-3AD203B41FA5}">
                      <a16:colId xmlns:a16="http://schemas.microsoft.com/office/drawing/2014/main" val="300632772"/>
                    </a:ext>
                  </a:extLst>
                </a:gridCol>
                <a:gridCol w="2059498">
                  <a:extLst>
                    <a:ext uri="{9D8B030D-6E8A-4147-A177-3AD203B41FA5}">
                      <a16:colId xmlns:a16="http://schemas.microsoft.com/office/drawing/2014/main" val="235776956"/>
                    </a:ext>
                  </a:extLst>
                </a:gridCol>
                <a:gridCol w="2152463">
                  <a:extLst>
                    <a:ext uri="{9D8B030D-6E8A-4147-A177-3AD203B41FA5}">
                      <a16:colId xmlns:a16="http://schemas.microsoft.com/office/drawing/2014/main" val="1388559366"/>
                    </a:ext>
                  </a:extLst>
                </a:gridCol>
              </a:tblGrid>
              <a:tr h="795161">
                <a:tc>
                  <a:txBody>
                    <a:bodyPr/>
                    <a:lstStyle/>
                    <a:p>
                      <a:pPr>
                        <a:lnSpc>
                          <a:spcPct val="107000"/>
                        </a:lnSpc>
                        <a:spcAft>
                          <a:spcPts val="0"/>
                        </a:spcAft>
                      </a:pPr>
                      <a:r>
                        <a:rPr lang="en-US" sz="2200" dirty="0" err="1">
                          <a:effectLst/>
                          <a:latin typeface="Times New Roman" panose="02020603050405020304" pitchFamily="18" charset="0"/>
                          <a:cs typeface="Times New Roman" panose="02020603050405020304" pitchFamily="18" charset="0"/>
                        </a:rPr>
                        <a:t>Câu</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dirty="0" err="1">
                          <a:effectLst/>
                          <a:latin typeface="Times New Roman" panose="02020603050405020304" pitchFamily="18" charset="0"/>
                          <a:cs typeface="Times New Roman" panose="02020603050405020304" pitchFamily="18" charset="0"/>
                        </a:rPr>
                        <a:t>Trạng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ngữ</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Bổ</a:t>
                      </a:r>
                      <a:r>
                        <a:rPr lang="en-US" sz="2000" dirty="0">
                          <a:effectLst/>
                          <a:latin typeface="Times New Roman" panose="02020603050405020304" pitchFamily="18" charset="0"/>
                          <a:cs typeface="Times New Roman" panose="02020603050405020304" pitchFamily="18" charset="0"/>
                        </a:rPr>
                        <a:t> sung </a:t>
                      </a:r>
                      <a:r>
                        <a:rPr lang="en-US" sz="2000" dirty="0" err="1">
                          <a:effectLst/>
                          <a:latin typeface="Times New Roman" panose="02020603050405020304" pitchFamily="18" charset="0"/>
                          <a:cs typeface="Times New Roman" panose="02020603050405020304" pitchFamily="18" charset="0"/>
                        </a:rPr>
                        <a:t>thông</a:t>
                      </a:r>
                      <a:r>
                        <a:rPr lang="en-US" sz="2000" dirty="0">
                          <a:effectLst/>
                          <a:latin typeface="Times New Roman" panose="02020603050405020304" pitchFamily="18" charset="0"/>
                          <a:cs typeface="Times New Roman" panose="02020603050405020304" pitchFamily="18" charset="0"/>
                        </a:rPr>
                        <a:t> tin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9953093"/>
                  </a:ext>
                </a:extLst>
              </a:tr>
              <a:tr h="499192">
                <a:tc rowSpan="2">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6792252"/>
                  </a:ext>
                </a:extLst>
              </a:tr>
              <a:tr h="449617">
                <a:tc vMerge="1">
                  <a:txBody>
                    <a:bodyPr/>
                    <a:lstStyle/>
                    <a:p>
                      <a:endParaRPr lang="en-US"/>
                    </a:p>
                  </a:txBody>
                  <a:tcP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9475940"/>
                  </a:ext>
                </a:extLst>
              </a:tr>
              <a:tr h="698622">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2074491"/>
                  </a:ext>
                </a:extLst>
              </a:tr>
              <a:tr h="1024582">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856862"/>
                  </a:ext>
                </a:extLst>
              </a:tr>
            </a:tbl>
          </a:graphicData>
        </a:graphic>
      </p:graphicFrame>
      <p:sp>
        <p:nvSpPr>
          <p:cNvPr id="10" name="TextBox 9"/>
          <p:cNvSpPr txBox="1"/>
          <p:nvPr/>
        </p:nvSpPr>
        <p:spPr>
          <a:xfrm>
            <a:off x="1550617" y="4070681"/>
            <a:ext cx="4837495" cy="1107996"/>
          </a:xfrm>
          <a:prstGeom prst="rect">
            <a:avLst/>
          </a:prstGeom>
          <a:noFill/>
        </p:spPr>
        <p:txBody>
          <a:bodyPr wrap="square" rtlCol="0">
            <a:spAutoFit/>
          </a:bodyPr>
          <a:lstStyle/>
          <a:p>
            <a:r>
              <a:rPr lang="vi-VN" sz="22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Năm 938, trên sông Bạch Đằng, Ngô Quyền đã chỉ huy quân dân ta đánh bại quân Nam Hán.</a:t>
            </a:r>
            <a:endParaRPr lang="en-US" sz="2200" dirty="0">
              <a:solidFill>
                <a:srgbClr val="FFFF00"/>
              </a:solidFill>
            </a:endParaRPr>
          </a:p>
        </p:txBody>
      </p:sp>
      <p:sp>
        <p:nvSpPr>
          <p:cNvPr id="11" name="TextBox 10"/>
          <p:cNvSpPr txBox="1"/>
          <p:nvPr/>
        </p:nvSpPr>
        <p:spPr>
          <a:xfrm>
            <a:off x="1575272" y="5173789"/>
            <a:ext cx="4981511" cy="769441"/>
          </a:xfrm>
          <a:prstGeom prst="rect">
            <a:avLst/>
          </a:prstGeom>
          <a:noFill/>
        </p:spPr>
        <p:txBody>
          <a:bodyPr wrap="square" rtlCol="0">
            <a:spAutoFit/>
          </a:bodyPr>
          <a:lstStyle/>
          <a:p>
            <a:r>
              <a:rPr lang="vi-VN" sz="22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Sau chiến thắng oanh liệt đó, ông lên ngôi vua và chọn Cổ Loa làm kinh đô.</a:t>
            </a:r>
            <a:endParaRPr lang="en-US" sz="2200" dirty="0">
              <a:solidFill>
                <a:srgbClr val="FFFF00"/>
              </a:solidFill>
            </a:endParaRPr>
          </a:p>
        </p:txBody>
      </p:sp>
      <p:sp>
        <p:nvSpPr>
          <p:cNvPr id="12" name="TextBox 11"/>
          <p:cNvSpPr txBox="1"/>
          <p:nvPr/>
        </p:nvSpPr>
        <p:spPr>
          <a:xfrm>
            <a:off x="1566955" y="5873981"/>
            <a:ext cx="4837495" cy="1015663"/>
          </a:xfrm>
          <a:prstGeom prst="rect">
            <a:avLst/>
          </a:prstGeom>
          <a:noFill/>
        </p:spPr>
        <p:txBody>
          <a:bodyPr wrap="square" rtlCol="0">
            <a:spAutoFit/>
          </a:bodyPr>
          <a:lstStyle/>
          <a:p>
            <a:r>
              <a:rPr lang="vi-VN" sz="20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Ngày nay, đền thờ và lãng Ngô Quyền ở thị xã Sơn Tây đã trở thành một địa chỉ du lịch tâm linh nổi tiếng.</a:t>
            </a:r>
            <a:endParaRPr lang="en-US" sz="20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TextBox 12"/>
          <p:cNvSpPr txBox="1"/>
          <p:nvPr/>
        </p:nvSpPr>
        <p:spPr>
          <a:xfrm>
            <a:off x="6556782" y="4250200"/>
            <a:ext cx="1843474"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Năm</a:t>
            </a:r>
            <a:r>
              <a:rPr lang="en-US" b="1" dirty="0">
                <a:latin typeface="Times New Roman" panose="02020603050405020304" pitchFamily="18" charset="0"/>
                <a:cs typeface="Times New Roman" panose="02020603050405020304" pitchFamily="18" charset="0"/>
              </a:rPr>
              <a:t> 938</a:t>
            </a:r>
          </a:p>
        </p:txBody>
      </p:sp>
      <p:sp>
        <p:nvSpPr>
          <p:cNvPr id="14" name="TextBox 13"/>
          <p:cNvSpPr txBox="1"/>
          <p:nvPr/>
        </p:nvSpPr>
        <p:spPr>
          <a:xfrm>
            <a:off x="6312025" y="4707586"/>
            <a:ext cx="2376263"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Đắng</a:t>
            </a:r>
            <a:endParaRPr lang="en-US"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8730772" y="5349303"/>
            <a:ext cx="1584176" cy="430887"/>
          </a:xfrm>
          <a:prstGeom prst="rect">
            <a:avLst/>
          </a:prstGeom>
          <a:noFill/>
        </p:spPr>
        <p:txBody>
          <a:bodyPr wrap="square" rtlCol="0">
            <a:spAutoFit/>
          </a:bodyPr>
          <a:lstStyle/>
          <a:p>
            <a:r>
              <a:rPr lang="en-US" sz="2200" b="1" dirty="0" err="1">
                <a:latin typeface="Times New Roman" panose="02020603050405020304" pitchFamily="18" charset="0"/>
                <a:cs typeface="Times New Roman" panose="02020603050405020304" pitchFamily="18" charset="0"/>
              </a:rPr>
              <a:t>Thời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gian</a:t>
            </a:r>
            <a:endParaRPr lang="en-US" sz="22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8661941" y="4557807"/>
            <a:ext cx="1957177" cy="769441"/>
          </a:xfrm>
          <a:prstGeom prst="rect">
            <a:avLst/>
          </a:prstGeom>
          <a:noFill/>
        </p:spPr>
        <p:txBody>
          <a:bodyPr wrap="square" rtlCol="0">
            <a:spAutoFit/>
          </a:bodyPr>
          <a:lstStyle/>
          <a:p>
            <a:r>
              <a:rPr lang="en-US" sz="2200" b="1" dirty="0" err="1">
                <a:latin typeface="Times New Roman" panose="02020603050405020304" pitchFamily="18" charset="0"/>
                <a:cs typeface="Times New Roman" panose="02020603050405020304" pitchFamily="18" charset="0"/>
              </a:rPr>
              <a:t>Địa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điểm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chốn</a:t>
            </a:r>
            <a:endParaRPr lang="en-US" sz="22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556781" y="5178678"/>
            <a:ext cx="2131506" cy="769441"/>
          </a:xfrm>
          <a:prstGeom prst="rect">
            <a:avLst/>
          </a:prstGeom>
          <a:noFill/>
        </p:spPr>
        <p:txBody>
          <a:bodyPr wrap="square" rtlCol="0">
            <a:spAutoFit/>
          </a:bodyPr>
          <a:lstStyle/>
          <a:p>
            <a:r>
              <a:rPr lang="vi-VN" sz="2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Sau chiến thắng oanh liệt đó,</a:t>
            </a:r>
            <a:endParaRPr lang="en-US" sz="22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533252" y="6131729"/>
            <a:ext cx="1843474" cy="430887"/>
          </a:xfrm>
          <a:prstGeom prst="rect">
            <a:avLst/>
          </a:prstGeom>
          <a:noFill/>
        </p:spPr>
        <p:txBody>
          <a:bodyPr wrap="square" rtlCol="0">
            <a:spAutoFit/>
          </a:bodyPr>
          <a:lstStyle/>
          <a:p>
            <a:r>
              <a:rPr lang="vi-VN" sz="2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Ngày nay,</a:t>
            </a:r>
            <a:endParaRPr lang="en-US" sz="22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8760296" y="6090572"/>
            <a:ext cx="1584176" cy="430887"/>
          </a:xfrm>
          <a:prstGeom prst="rect">
            <a:avLst/>
          </a:prstGeom>
          <a:noFill/>
        </p:spPr>
        <p:txBody>
          <a:bodyPr wrap="square" rtlCol="0">
            <a:spAutoFit/>
          </a:bodyPr>
          <a:lstStyle/>
          <a:p>
            <a:r>
              <a:rPr lang="en-US" sz="2200" b="1" dirty="0" err="1">
                <a:latin typeface="Times New Roman" panose="02020603050405020304" pitchFamily="18" charset="0"/>
                <a:cs typeface="Times New Roman" panose="02020603050405020304" pitchFamily="18" charset="0"/>
              </a:rPr>
              <a:t>Thời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gian</a:t>
            </a:r>
            <a:endParaRPr lang="en-US" sz="22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8765097" y="4118911"/>
            <a:ext cx="1584176" cy="430887"/>
          </a:xfrm>
          <a:prstGeom prst="rect">
            <a:avLst/>
          </a:prstGeom>
          <a:noFill/>
        </p:spPr>
        <p:txBody>
          <a:bodyPr wrap="square" rtlCol="0">
            <a:spAutoFit/>
          </a:bodyPr>
          <a:lstStyle/>
          <a:p>
            <a:r>
              <a:rPr lang="en-US" sz="2200" b="1" dirty="0" err="1">
                <a:latin typeface="Times New Roman" panose="02020603050405020304" pitchFamily="18" charset="0"/>
                <a:cs typeface="Times New Roman" panose="02020603050405020304" pitchFamily="18" charset="0"/>
              </a:rPr>
              <a:t>Thời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gian</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935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ppt_x"/>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500" fill="hold"/>
                                        <p:tgtEl>
                                          <p:spTgt spid="12"/>
                                        </p:tgtEl>
                                        <p:attrNameLst>
                                          <p:attrName>ppt_x</p:attrName>
                                        </p:attrNameLst>
                                      </p:cBhvr>
                                      <p:tavLst>
                                        <p:tav tm="0">
                                          <p:val>
                                            <p:strVal val="#ppt_x"/>
                                          </p:val>
                                        </p:tav>
                                        <p:tav tm="100000">
                                          <p:val>
                                            <p:strVal val="#ppt_x"/>
                                          </p:val>
                                        </p:tav>
                                      </p:tavLst>
                                    </p:anim>
                                    <p:anim calcmode="lin" valueType="num">
                                      <p:cBhvr additive="base">
                                        <p:cTn id="7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ppt_x"/>
                                          </p:val>
                                        </p:tav>
                                        <p:tav tm="100000">
                                          <p:val>
                                            <p:strVal val="#ppt_x"/>
                                          </p:val>
                                        </p:tav>
                                      </p:tavLst>
                                    </p:anim>
                                    <p:anim calcmode="lin" valueType="num">
                                      <p:cBhvr additive="base">
                                        <p:cTn id="8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P spid="13" grpId="0"/>
      <p:bldP spid="14" grpId="0"/>
      <p:bldP spid="15" grpId="0"/>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3557558-05D5-803D-2400-4475950D8E09}"/>
              </a:ext>
            </a:extLst>
          </p:cNvPr>
          <p:cNvSpPr/>
          <p:nvPr/>
        </p:nvSpPr>
        <p:spPr>
          <a:xfrm>
            <a:off x="5351507" y="446788"/>
            <a:ext cx="1445741" cy="46761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 name="TextBox 2">
            <a:extLst>
              <a:ext uri="{FF2B5EF4-FFF2-40B4-BE49-F238E27FC236}">
                <a16:creationId xmlns:a16="http://schemas.microsoft.com/office/drawing/2014/main" id="{F615BA74-121E-9018-2E9F-14C96E5183C6}"/>
              </a:ext>
            </a:extLst>
          </p:cNvPr>
          <p:cNvSpPr txBox="1">
            <a:spLocks noChangeArrowheads="1"/>
          </p:cNvSpPr>
          <p:nvPr/>
        </p:nvSpPr>
        <p:spPr bwMode="auto">
          <a:xfrm>
            <a:off x="2055091" y="3306929"/>
            <a:ext cx="7356383" cy="523220"/>
          </a:xfrm>
          <a:prstGeom prst="rect">
            <a:avLst/>
          </a:prstGeom>
          <a:solidFill>
            <a:srgbClr val="FF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defRPr/>
            </a:pPr>
            <a:r>
              <a:rPr lang="en-US" altLang="en-US" sz="2800" b="1" kern="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Sắp</a:t>
            </a:r>
            <a:r>
              <a:rPr lang="en-US" altLang="en-US" sz="2800" b="1" kern="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xếp</a:t>
            </a:r>
            <a:r>
              <a:rPr lang="en-US" altLang="en-US" sz="2800" b="1" kern="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thành</a:t>
            </a:r>
            <a:r>
              <a:rPr lang="en-US" altLang="en-US" sz="2800" b="1" kern="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câu</a:t>
            </a:r>
            <a:r>
              <a:rPr lang="en-US" altLang="en-US" sz="2800" b="1" kern="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hoàn</a:t>
            </a:r>
            <a:r>
              <a:rPr lang="en-US" altLang="en-US" sz="2800" b="1" kern="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chỉnh</a:t>
            </a:r>
            <a:r>
              <a:rPr lang="en-US" altLang="en-US" sz="2800" b="1" kern="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và</a:t>
            </a:r>
            <a:r>
              <a:rPr lang="en-US" altLang="en-US" sz="2800" b="1" kern="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đúng</a:t>
            </a:r>
            <a:r>
              <a:rPr lang="en-US" altLang="en-US" sz="2800" b="1" kern="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kern="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nghĩa</a:t>
            </a:r>
            <a:r>
              <a:rPr lang="en-US" altLang="en-US" sz="2800" b="1" kern="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2" name="Rectangle: Rounded Corners 11">
            <a:extLst>
              <a:ext uri="{FF2B5EF4-FFF2-40B4-BE49-F238E27FC236}">
                <a16:creationId xmlns:a16="http://schemas.microsoft.com/office/drawing/2014/main" id="{1E121C22-7DF3-CE78-2669-68559F814232}"/>
              </a:ext>
            </a:extLst>
          </p:cNvPr>
          <p:cNvSpPr/>
          <p:nvPr/>
        </p:nvSpPr>
        <p:spPr>
          <a:xfrm>
            <a:off x="2010784" y="4232421"/>
            <a:ext cx="6057899" cy="923925"/>
          </a:xfrm>
          <a:prstGeom prst="roundRect">
            <a:avLst/>
          </a:prstGeom>
          <a:solidFill>
            <a:schemeClr val="accent6">
              <a:lumMod val="20000"/>
              <a:lumOff val="80000"/>
            </a:schemeClr>
          </a:solidFill>
          <a:ln w="57150">
            <a:prstDash val="sys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28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hót,  chim, Trong vườn,  líu lo</a:t>
            </a:r>
            <a:endParaRPr lang="en-US" sz="28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15187D6-0758-A261-2EBB-7E09A01DF568}"/>
              </a:ext>
            </a:extLst>
          </p:cNvPr>
          <p:cNvSpPr txBox="1"/>
          <p:nvPr/>
        </p:nvSpPr>
        <p:spPr>
          <a:xfrm>
            <a:off x="2867025" y="5373216"/>
            <a:ext cx="664368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=&gt; Trong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vườn</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chim</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hót</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líu</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lo.</a:t>
            </a:r>
          </a:p>
        </p:txBody>
      </p:sp>
      <p:pic>
        <p:nvPicPr>
          <p:cNvPr id="14" name="图片 2">
            <a:extLst>
              <a:ext uri="{FF2B5EF4-FFF2-40B4-BE49-F238E27FC236}">
                <a16:creationId xmlns:a16="http://schemas.microsoft.com/office/drawing/2014/main" id="{EE4BFFCF-2EAB-47FE-BB15-FEF18B0210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45" t="8591" r="69242" b="40741"/>
          <a:stretch/>
        </p:blipFill>
        <p:spPr>
          <a:xfrm>
            <a:off x="1858570" y="-8955"/>
            <a:ext cx="1912445" cy="2462428"/>
          </a:xfrm>
          <a:prstGeom prst="rect">
            <a:avLst/>
          </a:prstGeom>
        </p:spPr>
      </p:pic>
      <p:pic>
        <p:nvPicPr>
          <p:cNvPr id="15" name="Picture 14">
            <a:extLst>
              <a:ext uri="{FF2B5EF4-FFF2-40B4-BE49-F238E27FC236}">
                <a16:creationId xmlns:a16="http://schemas.microsoft.com/office/drawing/2014/main" id="{BB3FA131-186B-3583-758C-03B2C65B67BC}"/>
              </a:ext>
            </a:extLst>
          </p:cNvPr>
          <p:cNvPicPr>
            <a:picLocks noChangeAspect="1"/>
          </p:cNvPicPr>
          <p:nvPr/>
        </p:nvPicPr>
        <p:blipFill>
          <a:blip r:embed="rId3"/>
          <a:stretch>
            <a:fillRect/>
          </a:stretch>
        </p:blipFill>
        <p:spPr>
          <a:xfrm>
            <a:off x="2816616" y="1530885"/>
            <a:ext cx="3929280" cy="1845176"/>
          </a:xfrm>
          <a:prstGeom prst="rect">
            <a:avLst/>
          </a:prstGeom>
        </p:spPr>
      </p:pic>
      <p:sp>
        <p:nvSpPr>
          <p:cNvPr id="16" name="TextBox 15">
            <a:extLst>
              <a:ext uri="{FF2B5EF4-FFF2-40B4-BE49-F238E27FC236}">
                <a16:creationId xmlns:a16="http://schemas.microsoft.com/office/drawing/2014/main" id="{9DC33B65-7F7D-4640-B835-2DC2CADC344D}"/>
              </a:ext>
            </a:extLst>
          </p:cNvPr>
          <p:cNvSpPr txBox="1"/>
          <p:nvPr/>
        </p:nvSpPr>
        <p:spPr>
          <a:xfrm>
            <a:off x="1524000" y="1"/>
            <a:ext cx="9144000" cy="492443"/>
          </a:xfrm>
          <a:prstGeom prst="rect">
            <a:avLst/>
          </a:prstGeom>
          <a:noFill/>
        </p:spPr>
        <p:txBody>
          <a:bodyPr wrap="square" rtlCol="0">
            <a:spAutoFit/>
          </a:bodyPr>
          <a:lstStyle/>
          <a:p>
            <a:pPr algn="ctr">
              <a:defRPr/>
            </a:pPr>
            <a:r>
              <a:rPr lang="en-US" sz="2600" b="1" dirty="0" err="1">
                <a:solidFill>
                  <a:srgbClr val="0000FF"/>
                </a:solidFill>
                <a:latin typeface="Times New Roman" pitchFamily="18" charset="0"/>
                <a:cs typeface="Times New Roman" pitchFamily="18" charset="0"/>
              </a:rPr>
              <a:t>Thứ</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Hai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ngày</a:t>
            </a:r>
            <a:r>
              <a:rPr lang="en-US" sz="2600" b="1" dirty="0">
                <a:solidFill>
                  <a:srgbClr val="0000FF"/>
                </a:solidFill>
                <a:latin typeface="Times New Roman" pitchFamily="18" charset="0"/>
                <a:cs typeface="Times New Roman" pitchFamily="18" charset="0"/>
              </a:rPr>
              <a:t> 3 </a:t>
            </a:r>
            <a:r>
              <a:rPr lang="en-US" sz="2600" b="1" dirty="0" err="1">
                <a:solidFill>
                  <a:srgbClr val="0000FF"/>
                </a:solidFill>
                <a:latin typeface="Times New Roman" pitchFamily="18" charset="0"/>
                <a:cs typeface="Times New Roman" pitchFamily="18" charset="0"/>
              </a:rPr>
              <a:t>tháng</a:t>
            </a:r>
            <a:r>
              <a:rPr lang="en-US" sz="2600" b="1" dirty="0">
                <a:solidFill>
                  <a:srgbClr val="0000FF"/>
                </a:solidFill>
                <a:latin typeface="Times New Roman" pitchFamily="18" charset="0"/>
                <a:cs typeface="Times New Roman" pitchFamily="18" charset="0"/>
              </a:rPr>
              <a:t> 3 </a:t>
            </a:r>
            <a:r>
              <a:rPr lang="en-US" sz="2600" b="1" dirty="0" err="1">
                <a:solidFill>
                  <a:srgbClr val="0000FF"/>
                </a:solidFill>
                <a:latin typeface="Times New Roman" pitchFamily="18" charset="0"/>
                <a:cs typeface="Times New Roman" pitchFamily="18" charset="0"/>
              </a:rPr>
              <a:t>năm</a:t>
            </a:r>
            <a:r>
              <a:rPr lang="en-US" sz="2600" b="1" dirty="0">
                <a:solidFill>
                  <a:srgbClr val="0000FF"/>
                </a:solidFill>
                <a:latin typeface="Times New Roman" pitchFamily="18" charset="0"/>
                <a:cs typeface="Times New Roman" pitchFamily="18" charset="0"/>
              </a:rPr>
              <a:t> 2025</a:t>
            </a:r>
          </a:p>
        </p:txBody>
      </p:sp>
      <p:sp>
        <p:nvSpPr>
          <p:cNvPr id="17" name="TextBox 16"/>
          <p:cNvSpPr txBox="1"/>
          <p:nvPr/>
        </p:nvSpPr>
        <p:spPr>
          <a:xfrm>
            <a:off x="1524000" y="857233"/>
            <a:ext cx="9144000" cy="492443"/>
          </a:xfrm>
          <a:prstGeom prst="rect">
            <a:avLst/>
          </a:prstGeom>
          <a:noFill/>
        </p:spPr>
        <p:txBody>
          <a:bodyPr wrap="square" rtlCol="0">
            <a:spAutoFit/>
          </a:bodyPr>
          <a:lstStyle/>
          <a:p>
            <a:pPr algn="ctr"/>
            <a:r>
              <a:rPr lang="en-US" sz="2600" b="1" dirty="0" err="1">
                <a:solidFill>
                  <a:srgbClr val="FF0000"/>
                </a:solidFill>
                <a:latin typeface="Times New Roman" pitchFamily="18" charset="0"/>
                <a:cs typeface="Times New Roman" pitchFamily="18" charset="0"/>
              </a:rPr>
              <a:t>Luyện</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từ</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và</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câu</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Trạng</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ngữ</a:t>
            </a:r>
            <a:r>
              <a:rPr lang="en-US" sz="2600" b="1" dirty="0">
                <a:solidFill>
                  <a:srgbClr val="FF0000"/>
                </a:solidFill>
                <a:latin typeface="Times New Roman" pitchFamily="18" charset="0"/>
                <a:cs typeface="Times New Roman" pitchFamily="18" charset="0"/>
              </a:rPr>
              <a:t>.</a:t>
            </a:r>
          </a:p>
        </p:txBody>
      </p:sp>
      <p:sp>
        <p:nvSpPr>
          <p:cNvPr id="18" name="TextBox 17"/>
          <p:cNvSpPr txBox="1"/>
          <p:nvPr/>
        </p:nvSpPr>
        <p:spPr>
          <a:xfrm>
            <a:off x="1524000" y="428605"/>
            <a:ext cx="9144000" cy="492443"/>
          </a:xfrm>
          <a:prstGeom prst="rect">
            <a:avLst/>
          </a:prstGeom>
          <a:noFill/>
        </p:spPr>
        <p:txBody>
          <a:bodyPr wrap="square" rtlCol="0">
            <a:spAutoFit/>
          </a:bodyPr>
          <a:lstStyle/>
          <a:p>
            <a:pPr lvl="0" algn="ctr"/>
            <a:r>
              <a:rPr lang="en-US" sz="2600" b="1" dirty="0" err="1">
                <a:solidFill>
                  <a:srgbClr val="0000FF"/>
                </a:solidFill>
                <a:latin typeface="Times New Roman" pitchFamily="18" charset="0"/>
                <a:cs typeface="Times New Roman" pitchFamily="18" charset="0"/>
              </a:rPr>
              <a:t>Tiếng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Việt</a:t>
            </a:r>
            <a:endParaRPr lang="en-US" sz="2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25974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wipe(down)">
                                      <p:cBhvr>
                                        <p:cTn id="2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769</Words>
  <Application>Microsoft Office PowerPoint</Application>
  <PresentationFormat>Widescreen</PresentationFormat>
  <Paragraphs>116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cp:revision>
  <dcterms:created xsi:type="dcterms:W3CDTF">2026-02-23T02:51:52Z</dcterms:created>
  <dcterms:modified xsi:type="dcterms:W3CDTF">2026-02-25T14:51:03Z</dcterms:modified>
</cp:coreProperties>
</file>