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0" r:id="rId3"/>
    <p:sldId id="261" r:id="rId4"/>
    <p:sldId id="259" r:id="rId5"/>
    <p:sldId id="262" r:id="rId6"/>
    <p:sldId id="258" r:id="rId7"/>
    <p:sldId id="263" r:id="rId8"/>
    <p:sldId id="257"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2"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94F3733-B5D3-473E-812E-90CF9D60DB0F}"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5E509A-CCA7-431A-934F-5101C252C24D}" type="slidenum">
              <a:rPr lang="en-US" smtClean="0"/>
              <a:t>‹#›</a:t>
            </a:fld>
            <a:endParaRPr lang="en-US"/>
          </a:p>
        </p:txBody>
      </p:sp>
    </p:spTree>
    <p:extLst>
      <p:ext uri="{BB962C8B-B14F-4D97-AF65-F5344CB8AC3E}">
        <p14:creationId xmlns:p14="http://schemas.microsoft.com/office/powerpoint/2010/main" val="1036650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94F3733-B5D3-473E-812E-90CF9D60DB0F}"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5E509A-CCA7-431A-934F-5101C252C24D}" type="slidenum">
              <a:rPr lang="en-US" smtClean="0"/>
              <a:t>‹#›</a:t>
            </a:fld>
            <a:endParaRPr lang="en-US"/>
          </a:p>
        </p:txBody>
      </p:sp>
    </p:spTree>
    <p:extLst>
      <p:ext uri="{BB962C8B-B14F-4D97-AF65-F5344CB8AC3E}">
        <p14:creationId xmlns:p14="http://schemas.microsoft.com/office/powerpoint/2010/main" val="2109320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94F3733-B5D3-473E-812E-90CF9D60DB0F}"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5E509A-CCA7-431A-934F-5101C252C24D}"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985540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94F3733-B5D3-473E-812E-90CF9D60DB0F}"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5E509A-CCA7-431A-934F-5101C252C24D}" type="slidenum">
              <a:rPr lang="en-US" smtClean="0"/>
              <a:t>‹#›</a:t>
            </a:fld>
            <a:endParaRPr lang="en-US"/>
          </a:p>
        </p:txBody>
      </p:sp>
    </p:spTree>
    <p:extLst>
      <p:ext uri="{BB962C8B-B14F-4D97-AF65-F5344CB8AC3E}">
        <p14:creationId xmlns:p14="http://schemas.microsoft.com/office/powerpoint/2010/main" val="2404782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94F3733-B5D3-473E-812E-90CF9D60DB0F}"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5E509A-CCA7-431A-934F-5101C252C24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066462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94F3733-B5D3-473E-812E-90CF9D60DB0F}"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5E509A-CCA7-431A-934F-5101C252C24D}" type="slidenum">
              <a:rPr lang="en-US" smtClean="0"/>
              <a:t>‹#›</a:t>
            </a:fld>
            <a:endParaRPr lang="en-US"/>
          </a:p>
        </p:txBody>
      </p:sp>
    </p:spTree>
    <p:extLst>
      <p:ext uri="{BB962C8B-B14F-4D97-AF65-F5344CB8AC3E}">
        <p14:creationId xmlns:p14="http://schemas.microsoft.com/office/powerpoint/2010/main" val="25663784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4F3733-B5D3-473E-812E-90CF9D60DB0F}"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5E509A-CCA7-431A-934F-5101C252C24D}" type="slidenum">
              <a:rPr lang="en-US" smtClean="0"/>
              <a:t>‹#›</a:t>
            </a:fld>
            <a:endParaRPr lang="en-US"/>
          </a:p>
        </p:txBody>
      </p:sp>
    </p:spTree>
    <p:extLst>
      <p:ext uri="{BB962C8B-B14F-4D97-AF65-F5344CB8AC3E}">
        <p14:creationId xmlns:p14="http://schemas.microsoft.com/office/powerpoint/2010/main" val="24431105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4F3733-B5D3-473E-812E-90CF9D60DB0F}"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5E509A-CCA7-431A-934F-5101C252C24D}" type="slidenum">
              <a:rPr lang="en-US" smtClean="0"/>
              <a:t>‹#›</a:t>
            </a:fld>
            <a:endParaRPr lang="en-US"/>
          </a:p>
        </p:txBody>
      </p:sp>
    </p:spTree>
    <p:extLst>
      <p:ext uri="{BB962C8B-B14F-4D97-AF65-F5344CB8AC3E}">
        <p14:creationId xmlns:p14="http://schemas.microsoft.com/office/powerpoint/2010/main" val="4151197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4F3733-B5D3-473E-812E-90CF9D60DB0F}"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5E509A-CCA7-431A-934F-5101C252C24D}" type="slidenum">
              <a:rPr lang="en-US" smtClean="0"/>
              <a:t>‹#›</a:t>
            </a:fld>
            <a:endParaRPr lang="en-US"/>
          </a:p>
        </p:txBody>
      </p:sp>
    </p:spTree>
    <p:extLst>
      <p:ext uri="{BB962C8B-B14F-4D97-AF65-F5344CB8AC3E}">
        <p14:creationId xmlns:p14="http://schemas.microsoft.com/office/powerpoint/2010/main" val="591560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E94F3733-B5D3-473E-812E-90CF9D60DB0F}" type="datetimeFigureOut">
              <a:rPr lang="en-US" smtClean="0"/>
              <a:t>3/30/2026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5E509A-CCA7-431A-934F-5101C252C24D}" type="slidenum">
              <a:rPr lang="en-US" smtClean="0"/>
              <a:t>‹#›</a:t>
            </a:fld>
            <a:endParaRPr lang="en-US"/>
          </a:p>
        </p:txBody>
      </p:sp>
    </p:spTree>
    <p:extLst>
      <p:ext uri="{BB962C8B-B14F-4D97-AF65-F5344CB8AC3E}">
        <p14:creationId xmlns:p14="http://schemas.microsoft.com/office/powerpoint/2010/main" val="337810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94F3733-B5D3-473E-812E-90CF9D60DB0F}" type="datetimeFigureOut">
              <a:rPr lang="en-US" smtClean="0"/>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5E509A-CCA7-431A-934F-5101C252C24D}" type="slidenum">
              <a:rPr lang="en-US" smtClean="0"/>
              <a:t>‹#›</a:t>
            </a:fld>
            <a:endParaRPr lang="en-US"/>
          </a:p>
        </p:txBody>
      </p:sp>
    </p:spTree>
    <p:extLst>
      <p:ext uri="{BB962C8B-B14F-4D97-AF65-F5344CB8AC3E}">
        <p14:creationId xmlns:p14="http://schemas.microsoft.com/office/powerpoint/2010/main" val="3679853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94F3733-B5D3-473E-812E-90CF9D60DB0F}" type="datetimeFigureOut">
              <a:rPr lang="en-US" smtClean="0"/>
              <a:t>3/30/2026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5E509A-CCA7-431A-934F-5101C252C24D}" type="slidenum">
              <a:rPr lang="en-US" smtClean="0"/>
              <a:t>‹#›</a:t>
            </a:fld>
            <a:endParaRPr lang="en-US"/>
          </a:p>
        </p:txBody>
      </p:sp>
    </p:spTree>
    <p:extLst>
      <p:ext uri="{BB962C8B-B14F-4D97-AF65-F5344CB8AC3E}">
        <p14:creationId xmlns:p14="http://schemas.microsoft.com/office/powerpoint/2010/main" val="31447619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94F3733-B5D3-473E-812E-90CF9D60DB0F}" type="datetimeFigureOut">
              <a:rPr lang="en-US" smtClean="0"/>
              <a:t>3/30/2026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5E509A-CCA7-431A-934F-5101C252C24D}" type="slidenum">
              <a:rPr lang="en-US" smtClean="0"/>
              <a:t>‹#›</a:t>
            </a:fld>
            <a:endParaRPr lang="en-US"/>
          </a:p>
        </p:txBody>
      </p:sp>
    </p:spTree>
    <p:extLst>
      <p:ext uri="{BB962C8B-B14F-4D97-AF65-F5344CB8AC3E}">
        <p14:creationId xmlns:p14="http://schemas.microsoft.com/office/powerpoint/2010/main" val="473066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4F3733-B5D3-473E-812E-90CF9D60DB0F}" type="datetimeFigureOut">
              <a:rPr lang="en-US" smtClean="0"/>
              <a:t>3/30/2026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5E509A-CCA7-431A-934F-5101C252C24D}" type="slidenum">
              <a:rPr lang="en-US" smtClean="0"/>
              <a:t>‹#›</a:t>
            </a:fld>
            <a:endParaRPr lang="en-US"/>
          </a:p>
        </p:txBody>
      </p:sp>
    </p:spTree>
    <p:extLst>
      <p:ext uri="{BB962C8B-B14F-4D97-AF65-F5344CB8AC3E}">
        <p14:creationId xmlns:p14="http://schemas.microsoft.com/office/powerpoint/2010/main" val="19795170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94F3733-B5D3-473E-812E-90CF9D60DB0F}" type="datetimeFigureOut">
              <a:rPr lang="en-US" smtClean="0"/>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5E509A-CCA7-431A-934F-5101C252C24D}" type="slidenum">
              <a:rPr lang="en-US" smtClean="0"/>
              <a:t>‹#›</a:t>
            </a:fld>
            <a:endParaRPr lang="en-US"/>
          </a:p>
        </p:txBody>
      </p:sp>
    </p:spTree>
    <p:extLst>
      <p:ext uri="{BB962C8B-B14F-4D97-AF65-F5344CB8AC3E}">
        <p14:creationId xmlns:p14="http://schemas.microsoft.com/office/powerpoint/2010/main" val="4278784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E94F3733-B5D3-473E-812E-90CF9D60DB0F}" type="datetimeFigureOut">
              <a:rPr lang="en-US" smtClean="0"/>
              <a:t>3/30/2026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5E509A-CCA7-431A-934F-5101C252C24D}" type="slidenum">
              <a:rPr lang="en-US" smtClean="0"/>
              <a:t>‹#›</a:t>
            </a:fld>
            <a:endParaRPr lang="en-US"/>
          </a:p>
        </p:txBody>
      </p:sp>
    </p:spTree>
    <p:extLst>
      <p:ext uri="{BB962C8B-B14F-4D97-AF65-F5344CB8AC3E}">
        <p14:creationId xmlns:p14="http://schemas.microsoft.com/office/powerpoint/2010/main" val="4942515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94F3733-B5D3-473E-812E-90CF9D60DB0F}" type="datetimeFigureOut">
              <a:rPr lang="en-US" smtClean="0"/>
              <a:t>3/30/2026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75E509A-CCA7-431A-934F-5101C252C24D}" type="slidenum">
              <a:rPr lang="en-US" smtClean="0"/>
              <a:t>‹#›</a:t>
            </a:fld>
            <a:endParaRPr lang="en-US"/>
          </a:p>
        </p:txBody>
      </p:sp>
    </p:spTree>
    <p:extLst>
      <p:ext uri="{BB962C8B-B14F-4D97-AF65-F5344CB8AC3E}">
        <p14:creationId xmlns:p14="http://schemas.microsoft.com/office/powerpoint/2010/main" val="13694065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5911871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404950" y="1755407"/>
            <a:ext cx="11639004" cy="5201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vi-VN" altLang="en-US" sz="2800" b="1" dirty="0">
                <a:latin typeface="Times New Roman" panose="02020603050405020304" pitchFamily="18" charset="0"/>
                <a:cs typeface="Times New Roman" panose="02020603050405020304" pitchFamily="18" charset="0"/>
              </a:rPr>
              <a:t>Câu 1</a:t>
            </a:r>
            <a:r>
              <a:rPr lang="vi-VN" altLang="en-US" sz="2800" dirty="0">
                <a:latin typeface="Times New Roman" panose="02020603050405020304" pitchFamily="18" charset="0"/>
                <a:cs typeface="Times New Roman" panose="02020603050405020304" pitchFamily="18" charset="0"/>
              </a:rPr>
              <a:t>: Tên cuốn truyện, bài thơ, bài hát hay tạp chí, tờ báo có trong những câu dưới đây được đánh dấu bằng dấu câu nào?</a:t>
            </a:r>
          </a:p>
          <a:p>
            <a:pPr algn="just" eaLnBrk="1" hangingPunct="1">
              <a:lnSpc>
                <a:spcPct val="150000"/>
              </a:lnSpc>
            </a:pPr>
            <a:r>
              <a:rPr lang="vi-VN" altLang="en-US" sz="2800" dirty="0">
                <a:latin typeface="Times New Roman" panose="02020603050405020304" pitchFamily="18" charset="0"/>
                <a:cs typeface="Times New Roman" panose="02020603050405020304" pitchFamily="18" charset="0"/>
              </a:rPr>
              <a:t>a. Đến với “Dế Mèn phiêu lưu kí”, các bạn nhỏ được lạc vào thế giới của những loài vật gần gũi, thân thương.</a:t>
            </a:r>
          </a:p>
          <a:p>
            <a:pPr algn="just" eaLnBrk="1" hangingPunct="1">
              <a:lnSpc>
                <a:spcPct val="150000"/>
              </a:lnSpc>
            </a:pPr>
            <a:r>
              <a:rPr lang="vi-VN" altLang="en-US" sz="2800" dirty="0">
                <a:latin typeface="Times New Roman" panose="02020603050405020304" pitchFamily="18" charset="0"/>
                <a:cs typeface="Times New Roman" panose="02020603050405020304" pitchFamily="18" charset="0"/>
              </a:rPr>
              <a:t>b. Nhạc sĩ Trần Hoàn đã phổ nhạc bài thơ“Khúc hát ru những em bé lớn trên lưng mẹ” thành bài hát “Lời ru trên nương”.</a:t>
            </a:r>
          </a:p>
          <a:p>
            <a:pPr algn="just" eaLnBrk="1" hangingPunct="1">
              <a:lnSpc>
                <a:spcPct val="150000"/>
              </a:lnSpc>
            </a:pPr>
            <a:r>
              <a:rPr lang="vi-VN" altLang="en-US" sz="2800" dirty="0">
                <a:latin typeface="Times New Roman" panose="02020603050405020304" pitchFamily="18" charset="0"/>
                <a:cs typeface="Times New Roman" panose="02020603050405020304" pitchFamily="18" charset="0"/>
              </a:rPr>
              <a:t>c. Từ thuở ấu thơ, tôi đã có tạp chí“Văn tuổi </a:t>
            </a:r>
            <a:r>
              <a:rPr lang="vi-VN" altLang="en-US" sz="2800" dirty="0" smtClean="0">
                <a:latin typeface="Times New Roman" panose="02020603050405020304" pitchFamily="18" charset="0"/>
                <a:cs typeface="Times New Roman" panose="02020603050405020304" pitchFamily="18" charset="0"/>
              </a:rPr>
              <a:t>thơ”, </a:t>
            </a:r>
            <a:r>
              <a:rPr lang="vi-VN" altLang="en-US" sz="2800" dirty="0">
                <a:latin typeface="Times New Roman" panose="02020603050405020304" pitchFamily="18" charset="0"/>
                <a:cs typeface="Times New Roman" panose="02020603050405020304" pitchFamily="18" charset="0"/>
              </a:rPr>
              <a:t>báo “Nhi đồng” làm bạn đồng hành.</a:t>
            </a:r>
          </a:p>
          <a:p>
            <a:pPr algn="just" eaLnBrk="1" hangingPunct="1"/>
            <a:endParaRPr lang="vi-VN" altLang="en-US" sz="2400" dirty="0">
              <a:latin typeface="Arial" panose="020B0604020202020204" pitchFamily="34" charset="0"/>
            </a:endParaRPr>
          </a:p>
        </p:txBody>
      </p:sp>
      <p:sp>
        <p:nvSpPr>
          <p:cNvPr id="7" name="TextBox 6"/>
          <p:cNvSpPr txBox="1">
            <a:spLocks noChangeArrowheads="1"/>
          </p:cNvSpPr>
          <p:nvPr/>
        </p:nvSpPr>
        <p:spPr bwMode="auto">
          <a:xfrm>
            <a:off x="2621009" y="1109294"/>
            <a:ext cx="751522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vi-VN" altLang="en-US" sz="3200" dirty="0">
                <a:solidFill>
                  <a:srgbClr val="FF0000"/>
                </a:solidFill>
                <a:latin typeface="+mj-lt"/>
              </a:rPr>
              <a:t>Luyện từ và câu: Dấu ngoặc kép</a:t>
            </a:r>
          </a:p>
        </p:txBody>
      </p:sp>
      <p:sp>
        <p:nvSpPr>
          <p:cNvPr id="2" name="TextBox 1"/>
          <p:cNvSpPr txBox="1"/>
          <p:nvPr/>
        </p:nvSpPr>
        <p:spPr>
          <a:xfrm>
            <a:off x="2364377" y="254833"/>
            <a:ext cx="6949440" cy="954107"/>
          </a:xfrm>
          <a:prstGeom prst="rect">
            <a:avLst/>
          </a:prstGeom>
          <a:noFill/>
        </p:spPr>
        <p:txBody>
          <a:bodyPr wrap="square" rtlCol="0">
            <a:spAutoFit/>
          </a:bodyPr>
          <a:lstStyle/>
          <a:p>
            <a:r>
              <a:rPr lang="vi-VN" sz="2800" b="1" dirty="0" smtClean="0">
                <a:latin typeface="+mj-lt"/>
              </a:rPr>
              <a:t>Thứ Hai ngày 30 tháng 3 năm 2026</a:t>
            </a:r>
          </a:p>
          <a:p>
            <a:pPr algn="ctr"/>
            <a:r>
              <a:rPr lang="vi-VN" sz="2800" b="1" dirty="0" smtClean="0">
                <a:latin typeface="+mj-lt"/>
              </a:rPr>
              <a:t>TIẾNG VIỆT</a:t>
            </a:r>
            <a:endParaRPr lang="en-US" sz="2800" b="1" dirty="0">
              <a:latin typeface="+mj-lt"/>
            </a:endParaRPr>
          </a:p>
        </p:txBody>
      </p:sp>
    </p:spTree>
    <p:extLst>
      <p:ext uri="{BB962C8B-B14F-4D97-AF65-F5344CB8AC3E}">
        <p14:creationId xmlns:p14="http://schemas.microsoft.com/office/powerpoint/2010/main" val="42453128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718458" y="462184"/>
            <a:ext cx="11168742" cy="390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vi-VN" altLang="en-US" sz="2800" b="1" dirty="0">
                <a:latin typeface="Times New Roman" panose="02020603050405020304" pitchFamily="18" charset="0"/>
                <a:cs typeface="Times New Roman" panose="02020603050405020304" pitchFamily="18" charset="0"/>
              </a:rPr>
              <a:t>Câu 1</a:t>
            </a:r>
            <a:r>
              <a:rPr lang="vi-VN" altLang="en-US" sz="2800" dirty="0">
                <a:latin typeface="Times New Roman" panose="02020603050405020304" pitchFamily="18" charset="0"/>
                <a:cs typeface="Times New Roman" panose="02020603050405020304" pitchFamily="18" charset="0"/>
              </a:rPr>
              <a:t>: Tên cuốn truyện, bài thơ, bài hát hay tạp chí, tờ báo có trong những câu dưới đây được đánh dấu bằng dấu câu nào?</a:t>
            </a:r>
          </a:p>
          <a:p>
            <a:pPr algn="just" eaLnBrk="1" hangingPunct="1"/>
            <a:r>
              <a:rPr lang="vi-VN" altLang="en-US" sz="2800" dirty="0">
                <a:latin typeface="Times New Roman" panose="02020603050405020304" pitchFamily="18" charset="0"/>
                <a:cs typeface="Times New Roman" panose="02020603050405020304" pitchFamily="18" charset="0"/>
              </a:rPr>
              <a:t>a. Đến với “Dế Mèn phiêu lưu kí”, các bạn nhỏ được lạc vào thế giới của những loài vật gần gũi, thân thương.</a:t>
            </a:r>
          </a:p>
          <a:p>
            <a:pPr algn="just" eaLnBrk="1" hangingPunct="1"/>
            <a:r>
              <a:rPr lang="vi-VN" altLang="en-US" sz="2800" dirty="0">
                <a:latin typeface="Times New Roman" panose="02020603050405020304" pitchFamily="18" charset="0"/>
                <a:cs typeface="Times New Roman" panose="02020603050405020304" pitchFamily="18" charset="0"/>
              </a:rPr>
              <a:t>b. Nhạc sĩ Trần Hoàn đã phổ nhạc bài thơ“Khúc hát ru những em bé lớn trên lưng mẹ” thành bài hát “Lời ru trên nương”.</a:t>
            </a:r>
          </a:p>
          <a:p>
            <a:pPr algn="just" eaLnBrk="1" hangingPunct="1"/>
            <a:r>
              <a:rPr lang="vi-VN" altLang="en-US" sz="2800" dirty="0">
                <a:latin typeface="Times New Roman" panose="02020603050405020304" pitchFamily="18" charset="0"/>
                <a:cs typeface="Times New Roman" panose="02020603050405020304" pitchFamily="18" charset="0"/>
              </a:rPr>
              <a:t>c. Từ thuở ấu thơ, tôi đã có tạp chí“Văn tuổi thơ, báo “Nhi đồng” làm bạn đồng hành.</a:t>
            </a:r>
          </a:p>
          <a:p>
            <a:pPr algn="just" eaLnBrk="1" hangingPunct="1"/>
            <a:endParaRPr lang="vi-VN" altLang="en-US" sz="2400" dirty="0">
              <a:latin typeface="Arial" panose="020B0604020202020204" pitchFamily="34" charset="0"/>
            </a:endParaRPr>
          </a:p>
        </p:txBody>
      </p:sp>
      <p:sp>
        <p:nvSpPr>
          <p:cNvPr id="3" name="TextBox 2"/>
          <p:cNvSpPr txBox="1">
            <a:spLocks noChangeArrowheads="1"/>
          </p:cNvSpPr>
          <p:nvPr/>
        </p:nvSpPr>
        <p:spPr bwMode="auto">
          <a:xfrm>
            <a:off x="1173527" y="4255998"/>
            <a:ext cx="9707833"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vi-VN" altLang="en-US" sz="2800" dirty="0">
                <a:solidFill>
                  <a:srgbClr val="FF0000"/>
                </a:solidFill>
                <a:latin typeface="+mj-lt"/>
              </a:rPr>
              <a:t>Tên cuốn truyện, bài thơ, bài hát hay tạp chí, tờ bào có trong những câu văn được đánh dấu bằng dấu ngoặc kép.</a:t>
            </a:r>
            <a:r>
              <a:rPr lang="vi-VN" altLang="en-US" sz="3200" dirty="0">
                <a:solidFill>
                  <a:srgbClr val="0070C0"/>
                </a:solidFill>
                <a:latin typeface="Arial" panose="020B0604020202020204" pitchFamily="34" charset="0"/>
              </a:rPr>
              <a:t> </a:t>
            </a:r>
          </a:p>
        </p:txBody>
      </p:sp>
    </p:spTree>
    <p:extLst>
      <p:ext uri="{BB962C8B-B14F-4D97-AF65-F5344CB8AC3E}">
        <p14:creationId xmlns:p14="http://schemas.microsoft.com/office/powerpoint/2010/main" val="11514063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Box 2"/>
          <p:cNvSpPr txBox="1">
            <a:spLocks noChangeArrowheads="1"/>
          </p:cNvSpPr>
          <p:nvPr/>
        </p:nvSpPr>
        <p:spPr bwMode="auto">
          <a:xfrm>
            <a:off x="261257" y="843647"/>
            <a:ext cx="11769635" cy="57400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vi-VN" altLang="en-US" sz="2400" b="1" dirty="0">
                <a:latin typeface="Arial" panose="020B0604020202020204" pitchFamily="34" charset="0"/>
              </a:rPr>
              <a:t>Câu 2</a:t>
            </a:r>
            <a:r>
              <a:rPr lang="vi-VN" altLang="en-US" sz="2400" dirty="0">
                <a:latin typeface="Arial" panose="020B0604020202020204" pitchFamily="34" charset="0"/>
              </a:rPr>
              <a:t>:Tìm công dụng của dấu ngoặc kép trong những câu dưới đây:</a:t>
            </a:r>
          </a:p>
          <a:p>
            <a:pPr algn="just">
              <a:spcBef>
                <a:spcPts val="600"/>
              </a:spcBef>
              <a:spcAft>
                <a:spcPts val="600"/>
              </a:spcAft>
            </a:pPr>
            <a:r>
              <a:rPr lang="vi-VN" altLang="en-US" sz="2400" dirty="0" smtClean="0">
                <a:latin typeface="Arial" panose="020B0604020202020204" pitchFamily="34" charset="0"/>
              </a:rPr>
              <a:t>	a</a:t>
            </a:r>
            <a:r>
              <a:rPr lang="vi-VN" altLang="en-US" sz="2400" dirty="0">
                <a:latin typeface="Arial" panose="020B0604020202020204" pitchFamily="34" charset="0"/>
              </a:rPr>
              <a:t>. Nhiều câu thơ trong trẻo, hồn nhiên như lời đồng dao:“Hạt gạo làng ta/ Có vị phù sa/ Của sông Kinh Thầy</a:t>
            </a:r>
            <a:r>
              <a:rPr lang="vi-VN" altLang="en-US" sz="2400" dirty="0" smtClean="0">
                <a:latin typeface="Arial" panose="020B0604020202020204" pitchFamily="34" charset="0"/>
              </a:rPr>
              <a:t>...”</a:t>
            </a:r>
            <a:endParaRPr lang="vi-VN" altLang="en-US" sz="2400" dirty="0">
              <a:latin typeface="Arial" panose="020B0604020202020204" pitchFamily="34" charset="0"/>
            </a:endParaRPr>
          </a:p>
          <a:p>
            <a:pPr algn="just">
              <a:spcBef>
                <a:spcPts val="600"/>
              </a:spcBef>
              <a:spcAft>
                <a:spcPts val="600"/>
              </a:spcAft>
            </a:pPr>
            <a:r>
              <a:rPr lang="vi-VN" altLang="en-US" sz="2400" dirty="0">
                <a:latin typeface="Arial" panose="020B0604020202020204" pitchFamily="34" charset="0"/>
              </a:rPr>
              <a:t>			</a:t>
            </a:r>
            <a:r>
              <a:rPr lang="vi-VN" altLang="en-US" sz="2400" dirty="0" smtClean="0">
                <a:latin typeface="Arial" panose="020B0604020202020204" pitchFamily="34" charset="0"/>
              </a:rPr>
              <a:t>                                 </a:t>
            </a:r>
            <a:r>
              <a:rPr lang="vi-VN" altLang="en-US" sz="2400" dirty="0" smtClean="0">
                <a:latin typeface="Arial" panose="020B0604020202020204" pitchFamily="34" charset="0"/>
              </a:rPr>
              <a:t>                    (</a:t>
            </a:r>
            <a:r>
              <a:rPr lang="vi-VN" altLang="en-US" sz="2400" dirty="0" smtClean="0">
                <a:latin typeface="Arial" panose="020B0604020202020204" pitchFamily="34" charset="0"/>
              </a:rPr>
              <a:t>Theo </a:t>
            </a:r>
            <a:r>
              <a:rPr lang="vi-VN" altLang="en-US" sz="2400" dirty="0">
                <a:latin typeface="Arial" panose="020B0604020202020204" pitchFamily="34" charset="0"/>
              </a:rPr>
              <a:t>Nguyễn Trọng)</a:t>
            </a:r>
          </a:p>
          <a:p>
            <a:pPr algn="just">
              <a:spcBef>
                <a:spcPts val="600"/>
              </a:spcBef>
              <a:spcAft>
                <a:spcPts val="600"/>
              </a:spcAft>
            </a:pPr>
            <a:r>
              <a:rPr lang="vi-VN" altLang="en-US" sz="2400" dirty="0" smtClean="0">
                <a:latin typeface="Arial" panose="020B0604020202020204" pitchFamily="34" charset="0"/>
              </a:rPr>
              <a:t>	b</a:t>
            </a:r>
            <a:r>
              <a:rPr lang="vi-VN" altLang="en-US" sz="2400" dirty="0">
                <a:latin typeface="Arial" panose="020B0604020202020204" pitchFamily="34" charset="0"/>
              </a:rPr>
              <a:t>. Một hôm, trên đường đi học về, Hùng, Quý và Nam trao đổi với nhau xem ở trên đời này, cái gì quý nhất. Hùng nói:“Theo tớ, quý nhất là lúa gạo. Đi được mươi bước, Quý vội reo lên: “Theo tớ, quý nhất phải là vàng...”. Nam vội tiếp ngay: “Quý nhất là thì giờ. Thầy giáo thường nói thì giờ quý hơn vàng bạc. Có thì giờ mới làm ra lúa gạo, vàng bạc!”.</a:t>
            </a:r>
          </a:p>
          <a:p>
            <a:pPr algn="just">
              <a:spcBef>
                <a:spcPts val="600"/>
              </a:spcBef>
              <a:spcAft>
                <a:spcPts val="600"/>
              </a:spcAft>
            </a:pPr>
            <a:r>
              <a:rPr lang="vi-VN" altLang="en-US" sz="2400" dirty="0">
                <a:latin typeface="Arial" panose="020B0604020202020204" pitchFamily="34" charset="0"/>
              </a:rPr>
              <a:t>							</a:t>
            </a:r>
            <a:r>
              <a:rPr lang="vi-VN" altLang="en-US" sz="2400" dirty="0" smtClean="0">
                <a:latin typeface="Arial" panose="020B0604020202020204" pitchFamily="34" charset="0"/>
              </a:rPr>
              <a:t>                            </a:t>
            </a:r>
            <a:r>
              <a:rPr lang="vi-VN" altLang="en-US" sz="2400" dirty="0">
                <a:latin typeface="Arial" panose="020B0604020202020204" pitchFamily="34" charset="0"/>
              </a:rPr>
              <a:t>	</a:t>
            </a:r>
            <a:r>
              <a:rPr lang="vi-VN" altLang="en-US" sz="2400" dirty="0" smtClean="0">
                <a:latin typeface="Arial" panose="020B0604020202020204" pitchFamily="34" charset="0"/>
              </a:rPr>
              <a:t>(</a:t>
            </a:r>
            <a:r>
              <a:rPr lang="vi-VN" altLang="en-US" sz="2400" dirty="0">
                <a:latin typeface="Arial" panose="020B0604020202020204" pitchFamily="34" charset="0"/>
              </a:rPr>
              <a:t>Theo Trịnh Mạnh)</a:t>
            </a:r>
          </a:p>
          <a:p>
            <a:pPr algn="just">
              <a:spcBef>
                <a:spcPts val="600"/>
              </a:spcBef>
              <a:spcAft>
                <a:spcPts val="600"/>
              </a:spcAft>
            </a:pPr>
            <a:r>
              <a:rPr lang="vi-VN" altLang="en-US" sz="2400" dirty="0" smtClean="0">
                <a:latin typeface="Arial" panose="020B0604020202020204" pitchFamily="34" charset="0"/>
              </a:rPr>
              <a:t>	c</a:t>
            </a:r>
            <a:r>
              <a:rPr lang="vi-VN" altLang="en-US" sz="2400" dirty="0">
                <a:latin typeface="Arial" panose="020B0604020202020204" pitchFamily="34" charset="0"/>
              </a:rPr>
              <a:t>. Cuốn sách “Đất rừng phương Nam” giúp tôi hiểu thêm vẻ đẹp của con người và vùng đất Nam Bộ.</a:t>
            </a:r>
          </a:p>
          <a:p>
            <a:pPr algn="just">
              <a:spcBef>
                <a:spcPts val="600"/>
              </a:spcBef>
              <a:spcAft>
                <a:spcPts val="600"/>
              </a:spcAft>
            </a:pPr>
            <a:r>
              <a:rPr lang="vi-VN" altLang="en-US" sz="2400" dirty="0">
                <a:latin typeface="Arial" panose="020B0604020202020204" pitchFamily="34" charset="0"/>
              </a:rPr>
              <a:t>							</a:t>
            </a:r>
            <a:r>
              <a:rPr lang="vi-VN" altLang="en-US" sz="2400" dirty="0" smtClean="0">
                <a:latin typeface="Arial" panose="020B0604020202020204" pitchFamily="34" charset="0"/>
              </a:rPr>
              <a:t>                                 (</a:t>
            </a:r>
            <a:r>
              <a:rPr lang="vi-VN" altLang="en-US" sz="2400" dirty="0">
                <a:latin typeface="Arial" panose="020B0604020202020204" pitchFamily="34" charset="0"/>
              </a:rPr>
              <a:t>Theo Vũ Phương Thu) </a:t>
            </a:r>
          </a:p>
        </p:txBody>
      </p:sp>
    </p:spTree>
    <p:extLst>
      <p:ext uri="{BB962C8B-B14F-4D97-AF65-F5344CB8AC3E}">
        <p14:creationId xmlns:p14="http://schemas.microsoft.com/office/powerpoint/2010/main" val="36318043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7507" y="182880"/>
            <a:ext cx="9144000" cy="88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a:spLocks noChangeArrowheads="1"/>
          </p:cNvSpPr>
          <p:nvPr/>
        </p:nvSpPr>
        <p:spPr bwMode="auto">
          <a:xfrm>
            <a:off x="1097507" y="3132773"/>
            <a:ext cx="2436812"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vi-VN" altLang="en-US" sz="2800" dirty="0">
                <a:solidFill>
                  <a:srgbClr val="0070C0"/>
                </a:solidFill>
                <a:latin typeface="Arial" panose="020B0604020202020204" pitchFamily="34" charset="0"/>
              </a:rPr>
              <a:t>c. Đánh dấu tên tác phẩm, tài liệu.</a:t>
            </a:r>
          </a:p>
        </p:txBody>
      </p:sp>
      <p:sp>
        <p:nvSpPr>
          <p:cNvPr id="4" name="TextBox 3"/>
          <p:cNvSpPr txBox="1">
            <a:spLocks noChangeArrowheads="1"/>
          </p:cNvSpPr>
          <p:nvPr/>
        </p:nvSpPr>
        <p:spPr bwMode="auto">
          <a:xfrm>
            <a:off x="3920060" y="3132773"/>
            <a:ext cx="2732087"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vi-VN" altLang="en-US" sz="2800" dirty="0">
                <a:solidFill>
                  <a:srgbClr val="0070C0"/>
                </a:solidFill>
                <a:latin typeface="Arial" panose="020B0604020202020204" pitchFamily="34" charset="0"/>
              </a:rPr>
              <a:t>b. Đánh dấu lời đối thoại.</a:t>
            </a:r>
          </a:p>
        </p:txBody>
      </p:sp>
      <p:sp>
        <p:nvSpPr>
          <p:cNvPr id="5" name="TextBox 4"/>
          <p:cNvSpPr txBox="1">
            <a:spLocks noChangeArrowheads="1"/>
          </p:cNvSpPr>
          <p:nvPr/>
        </p:nvSpPr>
        <p:spPr bwMode="auto">
          <a:xfrm>
            <a:off x="6657704" y="3132774"/>
            <a:ext cx="320040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vi-VN" altLang="en-US" sz="2800" dirty="0">
                <a:solidFill>
                  <a:srgbClr val="0070C0"/>
                </a:solidFill>
                <a:latin typeface="Arial" panose="020B0604020202020204" pitchFamily="34" charset="0"/>
              </a:rPr>
              <a:t>a. Đánh dấu phần trích dẫn trực tiếp.</a:t>
            </a:r>
          </a:p>
        </p:txBody>
      </p:sp>
      <p:cxnSp>
        <p:nvCxnSpPr>
          <p:cNvPr id="9" name="Straight Arrow Connector 8"/>
          <p:cNvCxnSpPr/>
          <p:nvPr/>
        </p:nvCxnSpPr>
        <p:spPr>
          <a:xfrm>
            <a:off x="4767943" y="1065530"/>
            <a:ext cx="339634" cy="1965053"/>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endCxn id="5" idx="0"/>
          </p:cNvCxnSpPr>
          <p:nvPr/>
        </p:nvCxnSpPr>
        <p:spPr>
          <a:xfrm>
            <a:off x="7772400" y="1065530"/>
            <a:ext cx="485504" cy="2067244"/>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2129246" y="1065530"/>
            <a:ext cx="431074" cy="2067243"/>
          </a:xfrm>
          <a:prstGeom prst="straightConnector1">
            <a:avLst/>
          </a:prstGeom>
          <a:ln w="28575">
            <a:solidFill>
              <a:schemeClr val="tx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9475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5"/>
                                        </p:tgtEl>
                                        <p:attrNameLst>
                                          <p:attrName>style.visibility</p:attrName>
                                        </p:attrNameLst>
                                      </p:cBhvr>
                                      <p:to>
                                        <p:strVal val="visible"/>
                                      </p:to>
                                    </p:set>
                                    <p:anim calcmode="lin" valueType="num">
                                      <p:cBhvr additive="base">
                                        <p:cTn id="11" dur="500" fill="hold"/>
                                        <p:tgtEl>
                                          <p:spTgt spid="15"/>
                                        </p:tgtEl>
                                        <p:attrNameLst>
                                          <p:attrName>ppt_x</p:attrName>
                                        </p:attrNameLst>
                                      </p:cBhvr>
                                      <p:tavLst>
                                        <p:tav tm="0">
                                          <p:val>
                                            <p:strVal val="#ppt_x"/>
                                          </p:val>
                                        </p:tav>
                                        <p:tav tm="100000">
                                          <p:val>
                                            <p:strVal val="#ppt_x"/>
                                          </p:val>
                                        </p:tav>
                                      </p:tavLst>
                                    </p:anim>
                                    <p:anim calcmode="lin" valueType="num">
                                      <p:cBhvr additive="base">
                                        <p:cTn id="1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anim calcmode="lin" valueType="num">
                                      <p:cBhvr>
                                        <p:cTn id="18" dur="1000" fill="hold"/>
                                        <p:tgtEl>
                                          <p:spTgt spid="4"/>
                                        </p:tgtEl>
                                        <p:attrNameLst>
                                          <p:attrName>ppt_x</p:attrName>
                                        </p:attrNameLst>
                                      </p:cBhvr>
                                      <p:tavLst>
                                        <p:tav tm="0">
                                          <p:val>
                                            <p:strVal val="#ppt_x"/>
                                          </p:val>
                                        </p:tav>
                                        <p:tav tm="100000">
                                          <p:val>
                                            <p:strVal val="#ppt_x"/>
                                          </p:val>
                                        </p:tav>
                                      </p:tavLst>
                                    </p:anim>
                                    <p:anim calcmode="lin" valueType="num">
                                      <p:cBhvr>
                                        <p:cTn id="19" dur="1000" fill="hold"/>
                                        <p:tgtEl>
                                          <p:spTgt spid="4"/>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1000"/>
                                        <p:tgtEl>
                                          <p:spTgt spid="9"/>
                                        </p:tgtEl>
                                      </p:cBhvr>
                                    </p:animEffect>
                                    <p:anim calcmode="lin" valueType="num">
                                      <p:cBhvr>
                                        <p:cTn id="23" dur="1000" fill="hold"/>
                                        <p:tgtEl>
                                          <p:spTgt spid="9"/>
                                        </p:tgtEl>
                                        <p:attrNameLst>
                                          <p:attrName>ppt_x</p:attrName>
                                        </p:attrNameLst>
                                      </p:cBhvr>
                                      <p:tavLst>
                                        <p:tav tm="0">
                                          <p:val>
                                            <p:strVal val="#ppt_x"/>
                                          </p:val>
                                        </p:tav>
                                        <p:tav tm="100000">
                                          <p:val>
                                            <p:strVal val="#ppt_x"/>
                                          </p:val>
                                        </p:tav>
                                      </p:tavLst>
                                    </p:anim>
                                    <p:anim calcmode="lin" valueType="num">
                                      <p:cBhvr>
                                        <p:cTn id="2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barn(inVertical)">
                                      <p:cBhvr>
                                        <p:cTn id="29" dur="500"/>
                                        <p:tgtEl>
                                          <p:spTgt spid="5"/>
                                        </p:tgtEl>
                                      </p:cBhvr>
                                    </p:animEffect>
                                  </p:childTnLst>
                                </p:cTn>
                              </p:par>
                              <p:par>
                                <p:cTn id="30" presetID="16" presetClass="entr" presetSubtype="21" fill="hold" nodeType="with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arn(inVertical)">
                                      <p:cBhvr>
                                        <p:cTn id="3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a:spLocks noChangeArrowheads="1"/>
          </p:cNvSpPr>
          <p:nvPr/>
        </p:nvSpPr>
        <p:spPr bwMode="auto">
          <a:xfrm>
            <a:off x="1014547" y="2532743"/>
            <a:ext cx="9605555"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vi-VN" altLang="en-US" sz="2400" dirty="0">
                <a:latin typeface="Arial" panose="020B0604020202020204" pitchFamily="34" charset="0"/>
              </a:rPr>
              <a:t>Ghi </a:t>
            </a:r>
            <a:r>
              <a:rPr lang="vi-VN" altLang="en-US" sz="2400" dirty="0" smtClean="0">
                <a:latin typeface="Arial" panose="020B0604020202020204" pitchFamily="34" charset="0"/>
              </a:rPr>
              <a:t>nhớ: Ngoài </a:t>
            </a:r>
            <a:r>
              <a:rPr lang="vi-VN" altLang="en-US" sz="2400" dirty="0">
                <a:latin typeface="Arial" panose="020B0604020202020204" pitchFamily="34" charset="0"/>
              </a:rPr>
              <a:t>công dụng đánh dấu phần trích dẫn trực tiếp hoặc lời đối thoại, dấu ngoặc kép có thể được dùng để đánh dấu tên tác phẩm (cuốn truyện, bài thơ, bài hát,...), tên tài liệu (tạp chí, báo,...).</a:t>
            </a:r>
          </a:p>
        </p:txBody>
      </p:sp>
      <p:sp>
        <p:nvSpPr>
          <p:cNvPr id="8" name="TextBox 7"/>
          <p:cNvSpPr txBox="1">
            <a:spLocks noChangeArrowheads="1"/>
          </p:cNvSpPr>
          <p:nvPr/>
        </p:nvSpPr>
        <p:spPr bwMode="auto">
          <a:xfrm>
            <a:off x="2621009" y="1109294"/>
            <a:ext cx="7515225"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vi-VN" altLang="en-US" sz="3200" dirty="0">
                <a:solidFill>
                  <a:srgbClr val="FF0000"/>
                </a:solidFill>
                <a:latin typeface="+mj-lt"/>
              </a:rPr>
              <a:t>Luyện từ và câu: Dấu ngoặc kép</a:t>
            </a:r>
          </a:p>
        </p:txBody>
      </p:sp>
      <p:sp>
        <p:nvSpPr>
          <p:cNvPr id="10" name="TextBox 9"/>
          <p:cNvSpPr txBox="1"/>
          <p:nvPr/>
        </p:nvSpPr>
        <p:spPr>
          <a:xfrm>
            <a:off x="2364376" y="254833"/>
            <a:ext cx="7511143" cy="954107"/>
          </a:xfrm>
          <a:prstGeom prst="rect">
            <a:avLst/>
          </a:prstGeom>
          <a:noFill/>
        </p:spPr>
        <p:txBody>
          <a:bodyPr wrap="square" rtlCol="0">
            <a:spAutoFit/>
          </a:bodyPr>
          <a:lstStyle/>
          <a:p>
            <a:pPr algn="ctr"/>
            <a:r>
              <a:rPr lang="vi-VN" sz="2800" b="1" dirty="0" smtClean="0">
                <a:latin typeface="Times New Roman" panose="02020603050405020304" pitchFamily="18" charset="0"/>
                <a:cs typeface="Times New Roman" panose="02020603050405020304" pitchFamily="18" charset="0"/>
              </a:rPr>
              <a:t>Thứ Hai ngày 30 tháng 3 năm 2026</a:t>
            </a:r>
          </a:p>
          <a:p>
            <a:pPr algn="ctr"/>
            <a:r>
              <a:rPr lang="vi-VN" sz="2800" b="1" dirty="0" smtClean="0">
                <a:latin typeface="Times New Roman" panose="02020603050405020304" pitchFamily="18" charset="0"/>
                <a:cs typeface="Times New Roman" panose="02020603050405020304" pitchFamily="18" charset="0"/>
              </a:rPr>
              <a:t>TIẾNG VIỆT</a:t>
            </a:r>
            <a:endParaRPr 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5185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8"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770709" y="1263378"/>
            <a:ext cx="11247120" cy="4616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vi-VN" altLang="en-US" sz="2800" dirty="0">
                <a:latin typeface="Arial" panose="020B0604020202020204" pitchFamily="34" charset="0"/>
              </a:rPr>
              <a:t>Câu 3:Chép lại đoạn văn sau vào vở, chú ý dùng dấu ngoặc kép đánh dấu tên tác phẩm, tài liệu.</a:t>
            </a:r>
          </a:p>
          <a:p>
            <a:pPr algn="just" eaLnBrk="1" hangingPunct="1">
              <a:lnSpc>
                <a:spcPct val="150000"/>
              </a:lnSpc>
            </a:pPr>
            <a:r>
              <a:rPr lang="vi-VN" altLang="en-US" sz="2800" dirty="0">
                <a:latin typeface="Arial" panose="020B0604020202020204" pitchFamily="34" charset="0"/>
              </a:rPr>
              <a:t>	Đi học là bài thơ do Hoàng Minh Chính sáng tác, được Nhà xuất bản Kim Đồng đưa vào tuyển tập thơ thiếu nhi Mặt trời xanh (năm 1971). Năm 1976, nhạc sĩ Bùi Đình Thảo phổ nhạc cho bài thơ đó bằng một giai điệu mang âm hưởng dân ca Tày, Nùng. Từ đó trở đi, bài hát Đi học gần như đã trở thành “ca khúc của ngày tựu trường".  </a:t>
            </a:r>
          </a:p>
          <a:p>
            <a:pPr algn="just" eaLnBrk="1" hangingPunct="1"/>
            <a:r>
              <a:rPr lang="vi-VN" altLang="en-US" sz="2800" dirty="0">
                <a:latin typeface="Arial" panose="020B0604020202020204" pitchFamily="34" charset="0"/>
              </a:rPr>
              <a:t>                                                                             </a:t>
            </a:r>
            <a:r>
              <a:rPr lang="vi-VN" altLang="en-US" sz="2800" dirty="0" smtClean="0">
                <a:latin typeface="Arial" panose="020B0604020202020204" pitchFamily="34" charset="0"/>
              </a:rPr>
              <a:t>(</a:t>
            </a:r>
            <a:r>
              <a:rPr lang="vi-VN" altLang="en-US" sz="2800" dirty="0">
                <a:latin typeface="Arial" panose="020B0604020202020204" pitchFamily="34" charset="0"/>
              </a:rPr>
              <a:t>Theo Phạm Quý Hải)</a:t>
            </a:r>
          </a:p>
        </p:txBody>
      </p:sp>
    </p:spTree>
    <p:extLst>
      <p:ext uri="{BB962C8B-B14F-4D97-AF65-F5344CB8AC3E}">
        <p14:creationId xmlns:p14="http://schemas.microsoft.com/office/powerpoint/2010/main" val="4278820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2"/>
          <p:cNvSpPr txBox="1">
            <a:spLocks noChangeArrowheads="1"/>
          </p:cNvSpPr>
          <p:nvPr/>
        </p:nvSpPr>
        <p:spPr bwMode="auto">
          <a:xfrm>
            <a:off x="483326" y="1619795"/>
            <a:ext cx="10293531"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lnSpc>
                <a:spcPct val="150000"/>
              </a:lnSpc>
            </a:pPr>
            <a:r>
              <a:rPr lang="vi-VN" altLang="en-US" sz="2400" dirty="0">
                <a:latin typeface="Times New Roman" panose="02020603050405020304" pitchFamily="18" charset="0"/>
                <a:cs typeface="Times New Roman" panose="02020603050405020304" pitchFamily="18" charset="0"/>
              </a:rPr>
              <a:t>"Đi học" là bài thơ do Hoàng Minh Chính sáng tác, được Nhà xuất bản Kim Đồng đưa vào tuyển tập thơ thiếu nhi “Mặt trời xanh” ( năm 1971). Năm 1976, nhạc sĩ Bùi Đình Thảo phổ nhạc cho bài thơ đó bằng một giai điệu mang âm hưởng dân ca Tày, Nùng. Từ đó trở đi, bài hát "Đi học" gần như đã trở thành "ca khúc của ngày tựu trường.".</a:t>
            </a:r>
          </a:p>
        </p:txBody>
      </p:sp>
      <p:sp>
        <p:nvSpPr>
          <p:cNvPr id="2" name="Rectangle 1"/>
          <p:cNvSpPr/>
          <p:nvPr/>
        </p:nvSpPr>
        <p:spPr>
          <a:xfrm>
            <a:off x="2698840" y="4851065"/>
            <a:ext cx="5862502" cy="369332"/>
          </a:xfrm>
          <a:prstGeom prst="rect">
            <a:avLst/>
          </a:prstGeom>
        </p:spPr>
        <p:txBody>
          <a:bodyPr wrap="none">
            <a:spAutoFit/>
          </a:bodyPr>
          <a:lstStyle/>
          <a:p>
            <a:r>
              <a:rPr lang="en-US" dirty="0"/>
              <a:t>https://youtu.be/xWbM_UK4who?si=vjssoqyMso89-HTv</a:t>
            </a:r>
          </a:p>
        </p:txBody>
      </p:sp>
    </p:spTree>
    <p:extLst>
      <p:ext uri="{BB962C8B-B14F-4D97-AF65-F5344CB8AC3E}">
        <p14:creationId xmlns:p14="http://schemas.microsoft.com/office/powerpoint/2010/main" val="24658586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635726" y="2036355"/>
            <a:ext cx="91440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vi-VN" altLang="en-US" sz="2400" dirty="0">
                <a:latin typeface="Arial" panose="020B0604020202020204" pitchFamily="34" charset="0"/>
              </a:rPr>
              <a:t>Câu </a:t>
            </a:r>
            <a:r>
              <a:rPr lang="vi-VN" altLang="en-US" sz="2400" dirty="0" smtClean="0">
                <a:latin typeface="Arial" panose="020B0604020202020204" pitchFamily="34" charset="0"/>
              </a:rPr>
              <a:t>4: Viết </a:t>
            </a:r>
            <a:r>
              <a:rPr lang="vi-VN" altLang="en-US" sz="2400" dirty="0">
                <a:latin typeface="Arial" panose="020B0604020202020204" pitchFamily="34" charset="0"/>
              </a:rPr>
              <a:t>1 – 2 câu có sử dụng dấu ngoặc kép để đánh dấu tên tác phẩm mà em yêu thích. </a:t>
            </a:r>
          </a:p>
        </p:txBody>
      </p:sp>
      <p:sp>
        <p:nvSpPr>
          <p:cNvPr id="3" name="TextBox 2"/>
          <p:cNvSpPr txBox="1">
            <a:spLocks noChangeArrowheads="1"/>
          </p:cNvSpPr>
          <p:nvPr/>
        </p:nvSpPr>
        <p:spPr bwMode="auto">
          <a:xfrm>
            <a:off x="721451" y="3413217"/>
            <a:ext cx="90582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vi-VN" altLang="en-US" sz="2400" dirty="0">
                <a:solidFill>
                  <a:srgbClr val="0070C0"/>
                </a:solidFill>
                <a:latin typeface="Arial" panose="020B0604020202020204" pitchFamily="34" charset="0"/>
              </a:rPr>
              <a:t>"Lão Hạc" là tác phẩm nổi tiếng của nhà văn Nam Cao. </a:t>
            </a:r>
          </a:p>
        </p:txBody>
      </p:sp>
    </p:spTree>
    <p:extLst>
      <p:ext uri="{BB962C8B-B14F-4D97-AF65-F5344CB8AC3E}">
        <p14:creationId xmlns:p14="http://schemas.microsoft.com/office/powerpoint/2010/main" val="3918988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56</TotalTime>
  <Words>831</Words>
  <Application>Microsoft Office PowerPoint</Application>
  <PresentationFormat>Widescreen</PresentationFormat>
  <Paragraphs>33</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Tahoma</vt:lpstr>
      <vt:lpstr>Times New Roman</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6</cp:revision>
  <dcterms:created xsi:type="dcterms:W3CDTF">2026-03-30T03:18:48Z</dcterms:created>
  <dcterms:modified xsi:type="dcterms:W3CDTF">2026-03-30T07:43:45Z</dcterms:modified>
</cp:coreProperties>
</file>