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5" r:id="rId2"/>
  </p:sldMasterIdLst>
  <p:sldIdLst>
    <p:sldId id="361" r:id="rId3"/>
    <p:sldId id="299" r:id="rId4"/>
    <p:sldId id="300" r:id="rId5"/>
    <p:sldId id="301" r:id="rId6"/>
    <p:sldId id="4411" r:id="rId7"/>
    <p:sldId id="364" r:id="rId8"/>
    <p:sldId id="362" r:id="rId9"/>
    <p:sldId id="366" r:id="rId10"/>
    <p:sldId id="367" r:id="rId11"/>
    <p:sldId id="368" r:id="rId12"/>
    <p:sldId id="370" r:id="rId13"/>
    <p:sldId id="371" r:id="rId14"/>
    <p:sldId id="377" r:id="rId15"/>
    <p:sldId id="378" r:id="rId16"/>
    <p:sldId id="379" r:id="rId17"/>
    <p:sldId id="381" r:id="rId18"/>
    <p:sldId id="382" r:id="rId19"/>
    <p:sldId id="383" r:id="rId20"/>
    <p:sldId id="3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427540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9"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0"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5331229" y="61452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0B050"/>
                </a:solidFill>
                <a:latin typeface="#9Slide07 HoneyCream" pitchFamily="2" charset="0"/>
              </a:rPr>
              <a:t>Măng</a:t>
            </a:r>
            <a:r>
              <a:rPr lang="en-US" sz="1800" b="0" dirty="0">
                <a:solidFill>
                  <a:srgbClr val="00B050"/>
                </a:solidFill>
                <a:latin typeface="#9Slide07 HoneyCream" pitchFamily="2" charset="0"/>
              </a:rPr>
              <a:t> Non</a:t>
            </a:r>
          </a:p>
        </p:txBody>
      </p:sp>
      <p:sp>
        <p:nvSpPr>
          <p:cNvPr id="12" name="TextBox 11"/>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12219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7" presetClass="entr" presetSubtype="0" fill="hold"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1/14/2026</a:t>
            </a:fld>
            <a:endParaRPr lang="en-US"/>
          </a:p>
        </p:txBody>
      </p:sp>
      <p:pic>
        <p:nvPicPr>
          <p:cNvPr id="10"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2"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13"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4"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301256" y="-20011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16" name="TextBox 15"/>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4594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7" presetClass="entr" presetSubtype="0" fill="hold"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1/14/2026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spTree>
    <p:extLst>
      <p:ext uri="{BB962C8B-B14F-4D97-AF65-F5344CB8AC3E}">
        <p14:creationId xmlns:p14="http://schemas.microsoft.com/office/powerpoint/2010/main" val="908155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1/14/2026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273676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24647436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157160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6434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959830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72083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4088699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965302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321277" y="-23711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39531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459014" y="-3975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rgbClr val="00B050"/>
                </a:solidFill>
                <a:latin typeface="#9Slide07 HoneyCream" pitchFamily="2" charset="0"/>
              </a:rPr>
              <a:t>Măng</a:t>
            </a:r>
            <a:r>
              <a:rPr lang="en-US" sz="24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4242700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91033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4793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70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01</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F9CE9299-9FC8-4D08-5CF4-513C644EE6D0}"/>
              </a:ext>
            </a:extLst>
          </p:cNvPr>
          <p:cNvPicPr>
            <a:picLocks noChangeAspect="1"/>
          </p:cNvPicPr>
          <p:nvPr/>
        </p:nvPicPr>
        <p:blipFill>
          <a:blip r:embed="rId3"/>
          <a:stretch>
            <a:fillRect/>
          </a:stretch>
        </p:blipFill>
        <p:spPr>
          <a:xfrm>
            <a:off x="5157776" y="1871297"/>
            <a:ext cx="4657748" cy="4029805"/>
          </a:xfrm>
          <a:prstGeom prst="rect">
            <a:avLst/>
          </a:prstGeom>
        </p:spPr>
      </p:pic>
    </p:spTree>
    <p:extLst>
      <p:ext uri="{BB962C8B-B14F-4D97-AF65-F5344CB8AC3E}">
        <p14:creationId xmlns:p14="http://schemas.microsoft.com/office/powerpoint/2010/main" val="95374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3BB62B-7C74-1A41-9486-066564926D7E}"/>
              </a:ext>
            </a:extLst>
          </p:cNvPr>
          <p:cNvSpPr/>
          <p:nvPr/>
        </p:nvSpPr>
        <p:spPr>
          <a:xfrm>
            <a:off x="7368261" y="1028149"/>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Không</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phải</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sp>
        <p:nvSpPr>
          <p:cNvPr id="21" name="Rectangle 20">
            <a:extLst>
              <a:ext uri="{FF2B5EF4-FFF2-40B4-BE49-F238E27FC236}">
                <a16:creationId xmlns:a16="http://schemas.microsoft.com/office/drawing/2014/main" id="{53C88DFC-69CF-1A44-9041-097A27E9B415}"/>
              </a:ext>
            </a:extLst>
          </p:cNvPr>
          <p:cNvSpPr/>
          <p:nvPr/>
        </p:nvSpPr>
        <p:spPr>
          <a:xfrm>
            <a:off x="1348219" y="1047200"/>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cxnSp>
        <p:nvCxnSpPr>
          <p:cNvPr id="22" name="Straight Connector 21">
            <a:extLst>
              <a:ext uri="{FF2B5EF4-FFF2-40B4-BE49-F238E27FC236}">
                <a16:creationId xmlns:a16="http://schemas.microsoft.com/office/drawing/2014/main" id="{8BEFA11E-F0EA-A048-88CC-B750E73E413F}"/>
              </a:ext>
            </a:extLst>
          </p:cNvPr>
          <p:cNvCxnSpPr>
            <a:cxnSpLocks/>
          </p:cNvCxnSpPr>
          <p:nvPr/>
        </p:nvCxnSpPr>
        <p:spPr>
          <a:xfrm>
            <a:off x="6321729" y="990600"/>
            <a:ext cx="0" cy="4229100"/>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Rounded Corners 2">
            <a:extLst>
              <a:ext uri="{FF2B5EF4-FFF2-40B4-BE49-F238E27FC236}">
                <a16:creationId xmlns:a16="http://schemas.microsoft.com/office/drawing/2014/main" id="{9F3DFB42-ABA5-0636-6FFF-E367D5BB8BA3}"/>
              </a:ext>
            </a:extLst>
          </p:cNvPr>
          <p:cNvSpPr/>
          <p:nvPr/>
        </p:nvSpPr>
        <p:spPr>
          <a:xfrm>
            <a:off x="1095375" y="199072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rgbClr val="000000"/>
                </a:solidFill>
                <a:effectLst/>
                <a:latin typeface="Cambria" panose="02040503050406030204" pitchFamily="18" charset="0"/>
                <a:ea typeface="Cambria" panose="02040503050406030204" pitchFamily="18" charset="0"/>
              </a:rPr>
              <a:t>Nam dẫn bà cụ sang đường.</a:t>
            </a:r>
            <a:endParaRPr lang="en-US" sz="24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2E8A6A57-D8F0-D524-C3B2-791788A132C6}"/>
              </a:ext>
            </a:extLst>
          </p:cNvPr>
          <p:cNvSpPr/>
          <p:nvPr/>
        </p:nvSpPr>
        <p:spPr>
          <a:xfrm>
            <a:off x="1114425" y="28860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Bà cụ rất cảm động.</a:t>
            </a:r>
            <a:endParaRPr lang="en-US" sz="2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FCFC1D6-C61F-B589-83EC-9ED8FC0A3856}"/>
              </a:ext>
            </a:extLst>
          </p:cNvPr>
          <p:cNvSpPr/>
          <p:nvPr/>
        </p:nvSpPr>
        <p:spPr>
          <a:xfrm>
            <a:off x="1123950" y="3686175"/>
            <a:ext cx="4371975" cy="6953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 Bà muốn sang đường phải không ạ?</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7F6F36E-924F-64E4-FE13-7E017A405B49}"/>
              </a:ext>
            </a:extLst>
          </p:cNvPr>
          <p:cNvSpPr/>
          <p:nvPr/>
        </p:nvSpPr>
        <p:spPr>
          <a:xfrm>
            <a:off x="1114425" y="468630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Cambria" panose="02040503050406030204" pitchFamily="18" charset="0"/>
                <a:ea typeface="Cambria" panose="02040503050406030204" pitchFamily="18" charset="0"/>
              </a:rPr>
              <a:t>Cảm ơn cháu nhé!</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4AC14793-684C-98B0-0EE1-DF2C0E8F9FF2}"/>
              </a:ext>
            </a:extLst>
          </p:cNvPr>
          <p:cNvSpPr/>
          <p:nvPr/>
        </p:nvSpPr>
        <p:spPr>
          <a:xfrm>
            <a:off x="6915150" y="19335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 giúp đỡ người già</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3342C7A-BD8E-A4FD-68CA-9A5648DB5EDD}"/>
              </a:ext>
            </a:extLst>
          </p:cNvPr>
          <p:cNvSpPr/>
          <p:nvPr/>
        </p:nvSpPr>
        <p:spPr>
          <a:xfrm>
            <a:off x="6962775" y="27336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Nam và bà cụ</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3547952-2D82-B065-C9D6-BA9AD0F57691}"/>
              </a:ext>
            </a:extLst>
          </p:cNvPr>
          <p:cNvSpPr/>
          <p:nvPr/>
        </p:nvSpPr>
        <p:spPr>
          <a:xfrm>
            <a:off x="6991350" y="360045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đã già yếu</a:t>
            </a:r>
            <a:endParaRPr lang="en-US" sz="28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DA0E811-C46E-7143-63A9-00799D200C85}"/>
              </a:ext>
            </a:extLst>
          </p:cNvPr>
          <p:cNvSpPr txBox="1"/>
          <p:nvPr/>
        </p:nvSpPr>
        <p:spPr>
          <a:xfrm>
            <a:off x="6591301" y="4343400"/>
            <a:ext cx="4972050" cy="1200329"/>
          </a:xfrm>
          <a:prstGeom prst="rect">
            <a:avLst/>
          </a:prstGeom>
          <a:noFill/>
        </p:spPr>
        <p:txBody>
          <a:bodyPr wrap="square" rtlCol="0">
            <a:spAutoFit/>
          </a:bodyPr>
          <a:lstStyle/>
          <a:p>
            <a:pPr algn="just"/>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hợp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từ</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trên</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có</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dấu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thúc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và</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chữ</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đầu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viết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hoa</a:t>
            </a:r>
            <a:r>
              <a:rPr lang="en-US" sz="2400" b="1" i="1" dirty="0">
                <a:solidFill>
                  <a:srgbClr val="FF0000"/>
                </a:solidFill>
                <a:effectLst/>
                <a:latin typeface="Cambria" panose="02040503050406030204" pitchFamily="18" charset="0"/>
                <a:ea typeface="Cambria" panose="02040503050406030204" pitchFamily="18" charset="0"/>
              </a:rPr>
              <a:t>.</a:t>
            </a:r>
            <a:endParaRPr lang="en-US" sz="24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99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barn(inVertical)">
                                      <p:cBhvr>
                                        <p:cTn id="4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Kết</a:t>
              </a:r>
              <a:r>
                <a:rPr lang="en-US" sz="2800" b="1" dirty="0">
                  <a:solidFill>
                    <a:srgbClr val="498329"/>
                  </a:solidFill>
                  <a:latin typeface="Cambria" panose="02040503050406030204" pitchFamily="18" charset="0"/>
                </a:rPr>
                <a:t> </a:t>
              </a:r>
              <a:r>
                <a:rPr lang="en-US" sz="2800" b="1" dirty="0" err="1">
                  <a:solidFill>
                    <a:srgbClr val="498329"/>
                  </a:solidFill>
                  <a:latin typeface="Cambria" panose="02040503050406030204" pitchFamily="18" charset="0"/>
                </a:rPr>
                <a:t>luận</a:t>
              </a:r>
              <a:endParaRPr lang="en-US" sz="2800" b="1" dirty="0">
                <a:solidFill>
                  <a:srgbClr val="498329"/>
                </a:solidFill>
                <a:latin typeface="Cambria" panose="02040503050406030204" pitchFamily="18" charset="0"/>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6"/>
            <a:ext cx="8945042" cy="2643149"/>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4113036"/>
            </a:xfrm>
            <a:prstGeom prst="rect">
              <a:avLst/>
            </a:prstGeom>
            <a:noFill/>
          </p:spPr>
          <p:txBody>
            <a:bodyPr wrap="square">
              <a:spAutoFit/>
            </a:bodyPr>
            <a:lstStyle/>
            <a:p>
              <a:pPr marL="457200" indent="-457200" algn="just">
                <a:buFont typeface="Arial" panose="020B0604020202020204" pitchFamily="34" charset="0"/>
                <a:buChar char="•"/>
              </a:pPr>
              <a:r>
                <a:rPr lang="en-US" sz="3200" b="1" dirty="0">
                  <a:solidFill>
                    <a:srgbClr val="222222"/>
                  </a:solidFill>
                  <a:latin typeface="Cambria" panose="02040503050406030204" pitchFamily="18" charset="0"/>
                </a:rPr>
                <a:t>N</a:t>
              </a:r>
              <a:r>
                <a:rPr lang="vi-VN" sz="3200" b="1" i="0" dirty="0">
                  <a:solidFill>
                    <a:srgbClr val="222222"/>
                  </a:solidFill>
                  <a:effectLst/>
                  <a:latin typeface="Cambria" panose="02040503050406030204" pitchFamily="18" charset="0"/>
                </a:rPr>
                <a:t>goài những hình thức thì câu phải diễn đạt một ý</a:t>
              </a:r>
              <a:r>
                <a:rPr lang="en-US" sz="3200" b="1" dirty="0">
                  <a:solidFill>
                    <a:srgbClr val="222222"/>
                  </a:solidFill>
                  <a:latin typeface="Cambria" panose="02040503050406030204" pitchFamily="18" charset="0"/>
                </a:rPr>
                <a:t> tr</a:t>
              </a:r>
              <a:r>
                <a:rPr lang="vi-VN" sz="3200" b="1" i="0" dirty="0">
                  <a:solidFill>
                    <a:srgbClr val="222222"/>
                  </a:solidFill>
                  <a:effectLst/>
                  <a:latin typeface="Cambria" panose="02040503050406030204" pitchFamily="18" charset="0"/>
                </a:rPr>
                <a:t>ọn </a:t>
              </a:r>
              <a:r>
                <a:rPr lang="en-US" sz="3200" b="1" i="0" dirty="0" err="1">
                  <a:solidFill>
                    <a:srgbClr val="222222"/>
                  </a:solidFill>
                  <a:effectLst/>
                  <a:latin typeface="Cambria" panose="02040503050406030204" pitchFamily="18" charset="0"/>
                </a:rPr>
                <a:t>vẹn</a:t>
              </a:r>
              <a:r>
                <a:rPr lang="en-US" sz="3200" b="1" dirty="0">
                  <a:solidFill>
                    <a:srgbClr val="222222"/>
                  </a:solidFill>
                  <a:latin typeface="Cambria" panose="02040503050406030204" pitchFamily="18" charset="0"/>
                </a:rPr>
                <a:t>, </a:t>
              </a:r>
              <a:r>
                <a:rPr lang="vi-VN" sz="3200" b="1" i="0" dirty="0">
                  <a:solidFill>
                    <a:srgbClr val="222222"/>
                  </a:solidFill>
                  <a:effectLst/>
                  <a:latin typeface="Cambria" panose="02040503050406030204" pitchFamily="18" charset="0"/>
                </a:rPr>
                <a:t>chúng ta có thể hỏi và trả lời được các câu hỏi liên quan đến câu.</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Để người khác hiểu được mình thì ta phải nói hoặc viết câu có đầy đủ ý.</a:t>
              </a:r>
            </a:p>
          </p:txBody>
        </p:sp>
      </p:grpSp>
    </p:spTree>
    <p:extLst>
      <p:ext uri="{BB962C8B-B14F-4D97-AF65-F5344CB8AC3E}">
        <p14:creationId xmlns:p14="http://schemas.microsoft.com/office/powerpoint/2010/main" val="180335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2034814" y="1871965"/>
              <a:ext cx="8808960" cy="53384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800" b="1" i="0" dirty="0">
                  <a:solidFill>
                    <a:srgbClr val="000000"/>
                  </a:solidFill>
                  <a:effectLst/>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3. </a:t>
              </a:r>
              <a:r>
                <a:rPr lang="vi-VN" sz="2800" b="1" i="0" dirty="0">
                  <a:solidFill>
                    <a:srgbClr val="000000"/>
                  </a:solidFill>
                  <a:effectLst/>
                  <a:latin typeface="Cambria" panose="02040503050406030204" pitchFamily="18" charset="0"/>
                  <a:ea typeface="Cambria" panose="02040503050406030204" pitchFamily="18" charset="0"/>
                </a:rPr>
                <a:t>Sắp xếp các từ ngữ dưới đây thành câu. Viết câu vào vở.</a:t>
              </a:r>
              <a:endParaRPr kumimoji="0" lang="en-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sp>
        <p:nvSpPr>
          <p:cNvPr id="4" name="Rectangle: Rounded Corners 3">
            <a:extLst>
              <a:ext uri="{FF2B5EF4-FFF2-40B4-BE49-F238E27FC236}">
                <a16:creationId xmlns:a16="http://schemas.microsoft.com/office/drawing/2014/main" id="{0719DDBA-BE39-82E8-C04C-D749A7B87B1B}"/>
              </a:ext>
            </a:extLst>
          </p:cNvPr>
          <p:cNvSpPr/>
          <p:nvPr/>
        </p:nvSpPr>
        <p:spPr>
          <a:xfrm>
            <a:off x="1457325" y="1485900"/>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a. chữa bệnh/ ông/ cứu người/ để</a:t>
            </a:r>
            <a:endParaRPr lang="en-US" sz="32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B1DDE6A5-29A2-01D6-A9EB-192E5C29C915}"/>
              </a:ext>
            </a:extLst>
          </p:cNvPr>
          <p:cNvSpPr/>
          <p:nvPr/>
        </p:nvSpPr>
        <p:spPr>
          <a:xfrm>
            <a:off x="1485900" y="27336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b. khám bệnh/ miễn phí/ ông/ cho ai</a:t>
            </a:r>
            <a:endParaRPr lang="en-US" sz="3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73A8CFD-0C84-B894-D739-F2888D651865}"/>
              </a:ext>
            </a:extLst>
          </p:cNvPr>
          <p:cNvSpPr/>
          <p:nvPr/>
        </p:nvSpPr>
        <p:spPr>
          <a:xfrm>
            <a:off x="1533525" y="38385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c. phải tập thể dục/ cháu/ nhé/ thường xuyên</a:t>
            </a:r>
            <a:endParaRPr lang="en-US" sz="32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069D5D4D-4397-7554-BE0F-71D52141DC73}"/>
              </a:ext>
            </a:extLst>
          </p:cNvPr>
          <p:cNvSpPr/>
          <p:nvPr/>
        </p:nvSpPr>
        <p:spPr>
          <a:xfrm>
            <a:off x="1504950" y="507682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d. lắm/ ông ấy/ thương người</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1A11E7A-9C0E-0D23-CE66-C169E95E1CA1}"/>
              </a:ext>
            </a:extLst>
          </p:cNvPr>
          <p:cNvSpPr txBox="1"/>
          <p:nvPr/>
        </p:nvSpPr>
        <p:spPr>
          <a:xfrm>
            <a:off x="1219199" y="2074327"/>
            <a:ext cx="11430001"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chữa bệnh để cứu người.</a:t>
            </a:r>
            <a:endParaRPr lang="en-US" sz="3600" i="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7AB029D-BC65-CE33-477D-7E5D2C3D90C1}"/>
              </a:ext>
            </a:extLst>
          </p:cNvPr>
          <p:cNvSpPr txBox="1"/>
          <p:nvPr/>
        </p:nvSpPr>
        <p:spPr>
          <a:xfrm>
            <a:off x="1219200" y="3226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en-US" sz="3600" i="1" dirty="0" err="1">
                <a:solidFill>
                  <a:srgbClr val="C00000"/>
                </a:solidFill>
                <a:latin typeface="Cambria" panose="02040503050406030204" pitchFamily="18" charset="0"/>
                <a:ea typeface="Cambria" panose="02040503050406030204" pitchFamily="18" charset="0"/>
              </a:rPr>
              <a:t>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khám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bệnh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miễn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phí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ai?</a:t>
            </a:r>
          </a:p>
        </p:txBody>
      </p:sp>
      <p:sp>
        <p:nvSpPr>
          <p:cNvPr id="16" name="TextBox 15">
            <a:extLst>
              <a:ext uri="{FF2B5EF4-FFF2-40B4-BE49-F238E27FC236}">
                <a16:creationId xmlns:a16="http://schemas.microsoft.com/office/drawing/2014/main" id="{14B04DB7-45F8-292F-1A1A-F7717C5907E7}"/>
              </a:ext>
            </a:extLst>
          </p:cNvPr>
          <p:cNvSpPr txBox="1"/>
          <p:nvPr/>
        </p:nvSpPr>
        <p:spPr>
          <a:xfrm>
            <a:off x="1219200" y="4369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Cháu phải tập thể dục thường xuyên nhé!</a:t>
            </a:r>
            <a:endParaRPr lang="en-US" sz="3600" i="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58E2243-2008-837C-44CE-76BF49CE02FD}"/>
              </a:ext>
            </a:extLst>
          </p:cNvPr>
          <p:cNvSpPr txBox="1"/>
          <p:nvPr/>
        </p:nvSpPr>
        <p:spPr>
          <a:xfrm>
            <a:off x="1352550" y="56271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ấy thương người lắm!</a:t>
            </a:r>
            <a:endParaRPr lang="en-US" sz="3600" i="1" dirty="0">
              <a:solidFill>
                <a:srgbClr val="C0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F991A6B9-DE28-8DD6-EAF5-4E98B1ACBB94}"/>
              </a:ext>
            </a:extLst>
          </p:cNvPr>
          <p:cNvSpPr/>
          <p:nvPr/>
        </p:nvSpPr>
        <p:spPr>
          <a:xfrm>
            <a:off x="7753350" y="211455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kể</a:t>
            </a:r>
            <a:endParaRPr lang="en-US" sz="3200" b="1" dirty="0">
              <a:solidFill>
                <a:srgbClr val="FF0000"/>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0A979E4-BFA1-DBC5-E70D-BE1DD4C4D3A6}"/>
              </a:ext>
            </a:extLst>
          </p:cNvPr>
          <p:cNvSpPr/>
          <p:nvPr/>
        </p:nvSpPr>
        <p:spPr>
          <a:xfrm>
            <a:off x="8296275" y="331470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hỏi</a:t>
            </a:r>
            <a:endParaRPr lang="en-US" sz="3200" b="1" dirty="0">
              <a:solidFill>
                <a:srgbClr val="FF000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766B92C-57D5-6C11-5B93-89CBE93C8C0F}"/>
              </a:ext>
            </a:extLst>
          </p:cNvPr>
          <p:cNvSpPr/>
          <p:nvPr/>
        </p:nvSpPr>
        <p:spPr>
          <a:xfrm>
            <a:off x="9791700" y="4429125"/>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khiến</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C1A81144-1BD5-2780-28D2-40BB0EE07EC6}"/>
              </a:ext>
            </a:extLst>
          </p:cNvPr>
          <p:cNvSpPr/>
          <p:nvPr/>
        </p:nvSpPr>
        <p:spPr>
          <a:xfrm>
            <a:off x="7219950" y="5695950"/>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379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strVal val="#ppt_w*0.70"/>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strVal val="#ppt_w*0.70"/>
                                          </p:val>
                                        </p:tav>
                                        <p:tav tm="100000">
                                          <p:val>
                                            <p:strVal val="#ppt_w"/>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p:bldP spid="14" grpId="0"/>
      <p:bldP spid="16" grpId="0"/>
      <p:bldP spid="17" grpId="0"/>
      <p:bldP spid="18" grpId="0" animBg="1"/>
      <p:bldP spid="20"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Kết</a:t>
              </a:r>
              <a:r>
                <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luận</a:t>
              </a:r>
              <a:endPar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7"/>
            <a:ext cx="8945042" cy="2233574"/>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341927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222222"/>
                  </a:solidFill>
                  <a:effectLst/>
                  <a:uLnTx/>
                  <a:uFillTx/>
                  <a:latin typeface="Cambria" panose="02040503050406030204" pitchFamily="18" charset="0"/>
                  <a:cs typeface="+mn-cs"/>
                </a:rPr>
                <a:t>Các từ ngữ trong câu phải được sắp xếp theo một trật tự hợp lý thì mới có nghĩa</a:t>
              </a:r>
            </a:p>
          </p:txBody>
        </p:sp>
      </p:grpSp>
    </p:spTree>
    <p:extLst>
      <p:ext uri="{BB962C8B-B14F-4D97-AF65-F5344CB8AC3E}">
        <p14:creationId xmlns:p14="http://schemas.microsoft.com/office/powerpoint/2010/main" val="232927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D2ABE9-ED02-8714-0BBC-66F61259478A}"/>
              </a:ext>
            </a:extLst>
          </p:cNvPr>
          <p:cNvGrpSpPr/>
          <p:nvPr/>
        </p:nvGrpSpPr>
        <p:grpSpPr>
          <a:xfrm>
            <a:off x="1453339" y="1095375"/>
            <a:ext cx="9061557" cy="5342320"/>
            <a:chOff x="1777189" y="809927"/>
            <a:chExt cx="9061557" cy="5742068"/>
          </a:xfrm>
        </p:grpSpPr>
        <p:grpSp>
          <p:nvGrpSpPr>
            <p:cNvPr id="9" name="组合 15">
              <a:extLst>
                <a:ext uri="{FF2B5EF4-FFF2-40B4-BE49-F238E27FC236}">
                  <a16:creationId xmlns:a16="http://schemas.microsoft.com/office/drawing/2014/main" id="{E5771449-B1E8-6BCD-4252-991B2526BE59}"/>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id="{18DC36A9-ADFD-CD61-2C80-5716ED4B3911}"/>
                  </a:ext>
                </a:extLst>
              </p:cNvPr>
              <p:cNvPicPr>
                <a:picLocks noChangeAspect="1"/>
              </p:cNvPicPr>
              <p:nvPr/>
            </p:nvPicPr>
            <p:blipFill rotWithShape="1">
              <a:blip r:embed="rId2">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id="{5E2AB034-8A2A-1573-914F-3D4EAAD6CCF6}"/>
                  </a:ext>
                </a:extLst>
              </p:cNvPr>
              <p:cNvPicPr>
                <a:picLocks noChangeAspect="1"/>
              </p:cNvPicPr>
              <p:nvPr/>
            </p:nvPicPr>
            <p:blipFill rotWithShape="1">
              <a:blip r:embed="rId2">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id="{A84805F1-8D3E-5170-A172-9AA510C12D11}"/>
                </a:ext>
              </a:extLst>
            </p:cNvPr>
            <p:cNvSpPr txBox="1"/>
            <p:nvPr/>
          </p:nvSpPr>
          <p:spPr>
            <a:xfrm>
              <a:off x="2781301" y="2104219"/>
              <a:ext cx="7277099" cy="3046988"/>
            </a:xfrm>
            <a:prstGeom prst="rect">
              <a:avLst/>
            </a:prstGeom>
            <a:noFill/>
          </p:spPr>
          <p:txBody>
            <a:bodyPr wrap="square">
              <a:spAutoFit/>
            </a:bodyPr>
            <a:lstStyle/>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Câu là một tập hợp từ,thường diễn đạt một ý </a:t>
              </a:r>
              <a:r>
                <a:rPr lang="en-US" sz="3200" b="1" i="0" dirty="0">
                  <a:solidFill>
                    <a:srgbClr val="222222"/>
                  </a:solidFill>
                  <a:effectLst/>
                  <a:latin typeface="Cambria" panose="02040503050406030204" pitchFamily="18" charset="0"/>
                </a:rPr>
                <a:t>tr</a:t>
              </a:r>
              <a:r>
                <a:rPr lang="vi-VN" sz="3200" b="1" i="0" dirty="0">
                  <a:solidFill>
                    <a:srgbClr val="222222"/>
                  </a:solidFill>
                  <a:effectLst/>
                  <a:latin typeface="Cambria" panose="02040503050406030204" pitchFamily="18" charset="0"/>
                </a:rPr>
                <a:t>ọn vẹn.</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Các từ trong câu được sắp xếp theo một trật tự hợp lý.</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Chữ cái đầu câu phải viết ho,cuối câu phải có dấu kết thúc câu.</a:t>
              </a:r>
            </a:p>
          </p:txBody>
        </p:sp>
      </p:grpSp>
      <p:pic>
        <p:nvPicPr>
          <p:cNvPr id="14" name="Picture 13">
            <a:extLst>
              <a:ext uri="{FF2B5EF4-FFF2-40B4-BE49-F238E27FC236}">
                <a16:creationId xmlns:a16="http://schemas.microsoft.com/office/drawing/2014/main" id="{3F440A49-4C33-319C-7975-3272E0ED8BF9}"/>
              </a:ext>
            </a:extLst>
          </p:cNvPr>
          <p:cNvPicPr>
            <a:picLocks noChangeAspect="1"/>
          </p:cNvPicPr>
          <p:nvPr/>
        </p:nvPicPr>
        <p:blipFill>
          <a:blip r:embed="rId3"/>
          <a:stretch>
            <a:fillRect/>
          </a:stretch>
        </p:blipFill>
        <p:spPr>
          <a:xfrm>
            <a:off x="4831717" y="528391"/>
            <a:ext cx="2871465" cy="1286367"/>
          </a:xfrm>
          <a:prstGeom prst="rect">
            <a:avLst/>
          </a:prstGeom>
        </p:spPr>
      </p:pic>
    </p:spTree>
    <p:extLst>
      <p:ext uri="{BB962C8B-B14F-4D97-AF65-F5344CB8AC3E}">
        <p14:creationId xmlns:p14="http://schemas.microsoft.com/office/powerpoint/2010/main" val="12032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1982956" y="1745240"/>
              <a:ext cx="8808960" cy="66138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4.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Dựa vào tranh để đặt câu:</a:t>
              </a:r>
              <a:endParaRPr kumimoji="0" lang="en-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530A1FFB-0F77-588F-5A2A-E1F54551CDBF}"/>
              </a:ext>
            </a:extLst>
          </p:cNvPr>
          <p:cNvPicPr>
            <a:picLocks noChangeAspect="1"/>
          </p:cNvPicPr>
          <p:nvPr/>
        </p:nvPicPr>
        <p:blipFill>
          <a:blip r:embed="rId3"/>
          <a:stretch>
            <a:fillRect/>
          </a:stretch>
        </p:blipFill>
        <p:spPr>
          <a:xfrm>
            <a:off x="6730501" y="1714500"/>
            <a:ext cx="4632824" cy="3343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30F60A06-B58A-B157-64C7-B23B0025F350}"/>
              </a:ext>
            </a:extLst>
          </p:cNvPr>
          <p:cNvSpPr txBox="1"/>
          <p:nvPr/>
        </p:nvSpPr>
        <p:spPr>
          <a:xfrm>
            <a:off x="1171575" y="1666875"/>
            <a:ext cx="5086350" cy="331359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kể</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khiến</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d.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cảm</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834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algn="ctr">
              <a:spcBef>
                <a:spcPts val="1200"/>
              </a:spcBef>
            </a:pPr>
            <a:r>
              <a:rPr lang="en-US" sz="4000" dirty="0" err="1">
                <a:solidFill>
                  <a:srgbClr val="C00000"/>
                </a:solidFill>
                <a:latin typeface="Cambria" panose="02040503050406030204" pitchFamily="18" charset="0"/>
                <a:ea typeface="Cambria" panose="02040503050406030204" pitchFamily="18" charset="0"/>
              </a:rPr>
              <a:t>Bác</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sĩ</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đang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khám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răng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cho</a:t>
            </a:r>
            <a:r>
              <a:rPr lang="en-US" sz="4000" dirty="0">
                <a:solidFill>
                  <a:srgbClr val="C00000"/>
                </a:solidFill>
                <a:latin typeface="Cambria" panose="02040503050406030204" pitchFamily="18" charset="0"/>
                <a:ea typeface="Cambria" panose="02040503050406030204" pitchFamily="18" charset="0"/>
              </a:rPr>
              <a:t> Nga.</a:t>
            </a:r>
            <a:endParaRPr lang="en-VN" sz="2800"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774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lvl="0" algn="ctr">
              <a:spcBef>
                <a:spcPts val="1200"/>
              </a:spcBef>
            </a:pPr>
            <a:r>
              <a:rPr lang="en-US" sz="4000">
                <a:solidFill>
                  <a:srgbClr val="C00000"/>
                </a:solidFill>
                <a:latin typeface="Cambria" panose="02040503050406030204" pitchFamily="18" charset="0"/>
                <a:ea typeface="Cambria" panose="02040503050406030204" pitchFamily="18" charset="0"/>
              </a:rPr>
              <a:t> Cháu có thấy đau răng không?</a:t>
            </a:r>
            <a:endParaRPr kumimoji="0" lang="en-VN"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lvl="0" algn="just">
              <a:lnSpc>
                <a:spcPct val="150000"/>
              </a:lnSpc>
            </a:pPr>
            <a:r>
              <a:rPr lang="en-US" sz="3600" dirty="0">
                <a:solidFill>
                  <a:srgbClr val="000000"/>
                </a:solidFill>
                <a:latin typeface="Cambria" panose="02040503050406030204" pitchFamily="18" charset="0"/>
                <a:ea typeface="Cambria" panose="02040503050406030204" pitchFamily="18" charset="0"/>
              </a:rPr>
              <a:t>b.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câu</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hỏi</a:t>
            </a:r>
            <a:r>
              <a:rPr lang="en-US" sz="3600" dirty="0">
                <a:solidFill>
                  <a:srgbClr val="00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1249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68530" y="2909848"/>
            <a:ext cx="4741820" cy="1446550"/>
          </a:xfrm>
          <a:prstGeom prst="rect">
            <a:avLst/>
          </a:prstGeom>
          <a:noFill/>
        </p:spPr>
        <p:txBody>
          <a:bodyPr wrap="square" rtlCol="0">
            <a:spAutoFit/>
          </a:bodyPr>
          <a:lstStyle/>
          <a:p>
            <a:pPr lvl="0" algn="ctr">
              <a:spcBef>
                <a:spcPts val="1200"/>
              </a:spcBef>
            </a:pPr>
            <a:r>
              <a:rPr lang="en-US" sz="4400" dirty="0" err="1">
                <a:solidFill>
                  <a:srgbClr val="C00000"/>
                </a:solidFill>
                <a:latin typeface="Cambria" panose="02040503050406030204" pitchFamily="18" charset="0"/>
                <a:ea typeface="Cambria" panose="02040503050406030204" pitchFamily="18" charset="0"/>
              </a:rPr>
              <a:t>Cháu</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hãy</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há</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miệng</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thật</a:t>
            </a:r>
            <a:r>
              <a:rPr lang="en-US" sz="4400" dirty="0">
                <a:solidFill>
                  <a:srgbClr val="C00000"/>
                </a:solidFill>
                <a:latin typeface="Cambria" panose="02040503050406030204" pitchFamily="18" charset="0"/>
                <a:ea typeface="Cambria" panose="02040503050406030204" pitchFamily="18" charset="0"/>
              </a:rPr>
              <a:t> to </a:t>
            </a:r>
            <a:r>
              <a:rPr lang="en-US" sz="4400" dirty="0" err="1">
                <a:solidFill>
                  <a:srgbClr val="C00000"/>
                </a:solidFill>
                <a:latin typeface="Cambria" panose="02040503050406030204" pitchFamily="18" charset="0"/>
                <a:ea typeface="Cambria" panose="02040503050406030204" pitchFamily="18" charset="0"/>
              </a:rPr>
              <a:t>nhé</a:t>
            </a:r>
            <a:r>
              <a:rPr lang="en-US" sz="4400" dirty="0">
                <a:solidFill>
                  <a:srgbClr val="C00000"/>
                </a:solidFill>
                <a:latin typeface="Cambria" panose="02040503050406030204" pitchFamily="18" charset="0"/>
                <a:ea typeface="Cambria" panose="02040503050406030204" pitchFamily="18" charset="0"/>
              </a:rPr>
              <a:t>!</a:t>
            </a:r>
            <a:endParaRPr kumimoji="0" lang="en-VN"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043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30430" y="2671723"/>
            <a:ext cx="4475119" cy="1754326"/>
          </a:xfrm>
          <a:prstGeom prst="rect">
            <a:avLst/>
          </a:prstGeom>
          <a:noFill/>
        </p:spPr>
        <p:txBody>
          <a:bodyPr wrap="square" rtlCol="0">
            <a:spAutoFit/>
          </a:bodyPr>
          <a:lstStyle/>
          <a:p>
            <a:pPr lvl="0" algn="ctr">
              <a:spcBef>
                <a:spcPts val="1200"/>
              </a:spcBef>
            </a:pPr>
            <a:r>
              <a:rPr lang="pt-BR" sz="5400" dirty="0">
                <a:solidFill>
                  <a:srgbClr val="C00000"/>
                </a:solidFill>
                <a:latin typeface="Cambria" panose="02040503050406030204" pitchFamily="18" charset="0"/>
                <a:ea typeface="Cambria" panose="02040503050406030204" pitchFamily="18" charset="0"/>
              </a:rPr>
              <a:t>Ôi, sâu răng thật rồi!</a:t>
            </a:r>
            <a:endParaRPr kumimoji="0" lang="en-VN"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73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53C45A-B5D6-449D-95DE-B5F4E0CA7A2A}"/>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cây</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cối</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16"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81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32558-A39A-DE13-D5A9-9FA0D9B0E4D9}"/>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2" descr="Cute fluffy squirrel holding nut, funny cartoon character Premium Vector">
            <a:extLst>
              <a:ext uri="{FF2B5EF4-FFF2-40B4-BE49-F238E27FC236}">
                <a16:creationId xmlns:a16="http://schemas.microsoft.com/office/drawing/2014/main" id="{596AAB77-6285-AB1A-3435-524E2DEE89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699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F152D-210C-D7F2-61D3-96C3D634C58E}"/>
              </a:ext>
            </a:extLst>
          </p:cNvPr>
          <p:cNvSpPr txBox="1"/>
          <p:nvPr/>
        </p:nvSpPr>
        <p:spPr>
          <a:xfrm>
            <a:off x="1047749" y="1082403"/>
            <a:ext cx="10520545" cy="1957923"/>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Câu 3: 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danh từ chỉ hiện tượng.</a:t>
            </a:r>
            <a:endPar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fluffy squirrel holding nut, funny cartoon character Premium Vector">
            <a:extLst>
              <a:ext uri="{FF2B5EF4-FFF2-40B4-BE49-F238E27FC236}">
                <a16:creationId xmlns:a16="http://schemas.microsoft.com/office/drawing/2014/main" id="{9B4AD0EA-4132-6C00-6BC5-A57BA3D678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663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15" name="Picture 2"/>
          <p:cNvPicPr>
            <a:picLocks noChangeAspect="1"/>
          </p:cNvPicPr>
          <p:nvPr/>
        </p:nvPicPr>
        <p:blipFill rotWithShape="1">
          <a:blip r:embed="rId4">
            <a:duotone>
              <a:schemeClr val="bg2">
                <a:shade val="45000"/>
                <a:satMod val="135000"/>
              </a:schemeClr>
              <a:prstClr val="white"/>
            </a:duotone>
          </a:blip>
          <a:srcRect r="14372"/>
          <a:stretch>
            <a:fillRect/>
          </a:stretch>
        </p:blipFill>
        <p:spPr>
          <a:xfrm>
            <a:off x="7113779" y="879452"/>
            <a:ext cx="5078221" cy="6892949"/>
          </a:xfrm>
          <a:prstGeom prst="rect">
            <a:avLst/>
          </a:prstGeom>
        </p:spPr>
      </p:pic>
      <p:pic>
        <p:nvPicPr>
          <p:cNvPr id="14" name="Picture 2"/>
          <p:cNvPicPr>
            <a:picLocks noChangeAspect="1"/>
          </p:cNvPicPr>
          <p:nvPr/>
        </p:nvPicPr>
        <p:blipFill>
          <a:blip r:embed="rId4"/>
          <a:srcRect/>
          <a:stretch>
            <a:fillRect/>
          </a:stretch>
        </p:blipFill>
        <p:spPr>
          <a:xfrm>
            <a:off x="7472826" y="1726802"/>
            <a:ext cx="4712814" cy="5131198"/>
          </a:xfrm>
          <a:prstGeom prst="rect">
            <a:avLst/>
          </a:prstGeom>
        </p:spPr>
      </p:pic>
      <p:pic>
        <p:nvPicPr>
          <p:cNvPr id="18"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sp>
        <p:nvSpPr>
          <p:cNvPr id="2" name="TextBox 1"/>
          <p:cNvSpPr txBox="1"/>
          <p:nvPr/>
        </p:nvSpPr>
        <p:spPr>
          <a:xfrm>
            <a:off x="3382327" y="285274"/>
            <a:ext cx="8415757" cy="1200329"/>
          </a:xfrm>
          <a:prstGeom prst="rect">
            <a:avLst/>
          </a:prstGeom>
          <a:noFill/>
        </p:spPr>
        <p:txBody>
          <a:bodyPr wrap="square" rtlCol="0">
            <a:spAutoFit/>
          </a:bodyPr>
          <a:lstStyle/>
          <a:p>
            <a:r>
              <a:rPr lang="en-US" sz="3600" dirty="0" err="1">
                <a:solidFill>
                  <a:srgbClr val="0070C0"/>
                </a:solidFill>
                <a:latin typeface="HP001 5 hàng 1 ô ly" panose="020B0603050302020204" pitchFamily="34" charset="0"/>
              </a:rPr>
              <a:t>Thứ</a:t>
            </a:r>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hai</a:t>
            </a:r>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ngày</a:t>
            </a:r>
            <a:r>
              <a:rPr lang="en-US" sz="3600" dirty="0">
                <a:solidFill>
                  <a:srgbClr val="0070C0"/>
                </a:solidFill>
                <a:latin typeface="HP001 5 hàng 1 ô ly" panose="020B0603050302020204" pitchFamily="34" charset="0"/>
              </a:rPr>
              <a:t> 12 </a:t>
            </a:r>
            <a:r>
              <a:rPr lang="en-US" sz="3600" dirty="0" err="1">
                <a:solidFill>
                  <a:srgbClr val="0070C0"/>
                </a:solidFill>
                <a:latin typeface="HP001 5 hàng 1 ô ly" panose="020B0603050302020204" pitchFamily="34" charset="0"/>
              </a:rPr>
              <a:t>tháng</a:t>
            </a:r>
            <a:r>
              <a:rPr lang="en-US" sz="3600" dirty="0">
                <a:solidFill>
                  <a:srgbClr val="0070C0"/>
                </a:solidFill>
                <a:latin typeface="HP001 5 hàng 1 ô ly" panose="020B0603050302020204" pitchFamily="34" charset="0"/>
              </a:rPr>
              <a:t> 01 </a:t>
            </a:r>
            <a:r>
              <a:rPr lang="en-US" sz="3600" dirty="0" err="1">
                <a:solidFill>
                  <a:srgbClr val="0070C0"/>
                </a:solidFill>
                <a:latin typeface="HP001 5 hàng 1 ô ly" panose="020B0603050302020204" pitchFamily="34" charset="0"/>
              </a:rPr>
              <a:t>năm</a:t>
            </a:r>
            <a:r>
              <a:rPr lang="en-US" sz="3600" dirty="0">
                <a:solidFill>
                  <a:srgbClr val="0070C0"/>
                </a:solidFill>
                <a:latin typeface="HP001 5 hàng 1 ô ly" panose="020B0603050302020204" pitchFamily="34" charset="0"/>
              </a:rPr>
              <a:t> 2026</a:t>
            </a:r>
          </a:p>
          <a:p>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Tiếng</a:t>
            </a:r>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việt</a:t>
            </a:r>
            <a:endParaRPr lang="en-US" sz="3600" dirty="0">
              <a:solidFill>
                <a:srgbClr val="0070C0"/>
              </a:solidFill>
              <a:latin typeface="HP001 5 hàng 1 ô ly" panose="020B0603050302020204" pitchFamily="34" charset="0"/>
            </a:endParaRPr>
          </a:p>
        </p:txBody>
      </p:sp>
      <p:pic>
        <p:nvPicPr>
          <p:cNvPr id="13" name="Picture 12">
            <a:extLst>
              <a:ext uri="{FF2B5EF4-FFF2-40B4-BE49-F238E27FC236}">
                <a16:creationId xmlns:a16="http://schemas.microsoft.com/office/drawing/2014/main" id="{2C215B20-8E36-EF06-6361-AE8AB780A5F3}"/>
              </a:ext>
            </a:extLst>
          </p:cNvPr>
          <p:cNvPicPr>
            <a:picLocks noChangeAspect="1"/>
          </p:cNvPicPr>
          <p:nvPr/>
        </p:nvPicPr>
        <p:blipFill>
          <a:blip r:embed="rId6"/>
          <a:stretch>
            <a:fillRect/>
          </a:stretch>
        </p:blipFill>
        <p:spPr>
          <a:xfrm>
            <a:off x="1339090" y="2718271"/>
            <a:ext cx="6992718" cy="2377646"/>
          </a:xfrm>
          <a:prstGeom prst="rect">
            <a:avLst/>
          </a:prstGeom>
        </p:spPr>
      </p:pic>
    </p:spTree>
    <p:extLst>
      <p:ext uri="{BB962C8B-B14F-4D97-AF65-F5344CB8AC3E}">
        <p14:creationId xmlns:p14="http://schemas.microsoft.com/office/powerpoint/2010/main" val="37911398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02</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31331AB6-D43D-8796-A780-07C8FFD4E040}"/>
              </a:ext>
            </a:extLst>
          </p:cNvPr>
          <p:cNvPicPr>
            <a:picLocks noChangeAspect="1"/>
          </p:cNvPicPr>
          <p:nvPr/>
        </p:nvPicPr>
        <p:blipFill>
          <a:blip r:embed="rId3"/>
          <a:stretch>
            <a:fillRect/>
          </a:stretch>
        </p:blipFill>
        <p:spPr>
          <a:xfrm>
            <a:off x="4927262" y="1947497"/>
            <a:ext cx="4871126" cy="4029805"/>
          </a:xfrm>
          <a:prstGeom prst="rect">
            <a:avLst/>
          </a:prstGeom>
        </p:spPr>
      </p:pic>
    </p:spTree>
    <p:extLst>
      <p:ext uri="{BB962C8B-B14F-4D97-AF65-F5344CB8AC3E}">
        <p14:creationId xmlns:p14="http://schemas.microsoft.com/office/powerpoint/2010/main" val="25213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494635" y="452372"/>
            <a:ext cx="2770767" cy="74032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167245" y="541742"/>
            <a:ext cx="10824730" cy="584775"/>
          </a:xfrm>
          <a:prstGeom prst="rect">
            <a:avLst/>
          </a:prstGeom>
          <a:noFill/>
        </p:spPr>
        <p:txBody>
          <a:bodyPr wrap="square" rtlCol="0">
            <a:spAutoFit/>
          </a:bodyPr>
          <a:lstStyle/>
          <a:p>
            <a:pPr lvl="0">
              <a:defRPr/>
            </a:pPr>
            <a:r>
              <a:rPr lang="en-US" sz="3200" dirty="0">
                <a:solidFill>
                  <a:srgbClr val="000000"/>
                </a:solidFill>
                <a:latin typeface="Cambria" panose="02040503050406030204" pitchFamily="18" charset="0"/>
                <a:ea typeface="Cambria" panose="02040503050406030204" pitchFamily="18" charset="0"/>
              </a:rPr>
              <a:t>1. </a:t>
            </a:r>
            <a:r>
              <a:rPr lang="vi-VN" sz="3200" dirty="0">
                <a:solidFill>
                  <a:srgbClr val="000000"/>
                </a:solidFill>
                <a:latin typeface="Cambria" panose="02040503050406030204" pitchFamily="18" charset="0"/>
                <a:ea typeface="Cambria" panose="02040503050406030204" pitchFamily="18" charset="0"/>
              </a:rPr>
              <a:t>Đoạn văn dưới đây có mấy câu? Nhờ đâu em biết như vậy?</a:t>
            </a:r>
            <a:endParaRPr kumimoji="0" lang="zh-CN" altLang="en-US" sz="3200" b="0"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sp>
        <p:nvSpPr>
          <p:cNvPr id="2" name="Rectangle: Rounded Corners 1">
            <a:extLst>
              <a:ext uri="{FF2B5EF4-FFF2-40B4-BE49-F238E27FC236}">
                <a16:creationId xmlns:a16="http://schemas.microsoft.com/office/drawing/2014/main" id="{8332DFA0-B1D0-E154-E1CD-CFCB5C5A9B7E}"/>
              </a:ext>
            </a:extLst>
          </p:cNvPr>
          <p:cNvSpPr/>
          <p:nvPr/>
        </p:nvSpPr>
        <p:spPr>
          <a:xfrm>
            <a:off x="971550" y="1695450"/>
            <a:ext cx="10572750" cy="2914650"/>
          </a:xfrm>
          <a:prstGeom prst="roundRect">
            <a:avLst/>
          </a:prstGeom>
          <a:ln w="3810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a:t>
            </a:r>
            <a:r>
              <a:rPr lang="en-US" sz="2800" dirty="0" err="1">
                <a:solidFill>
                  <a:srgbClr val="000000"/>
                </a:solidFill>
                <a:latin typeface="Cambria" panose="02040503050406030204" pitchFamily="18" charset="0"/>
                <a:ea typeface="Cambria" panose="02040503050406030204" pitchFamily="18" charset="0"/>
              </a:rPr>
              <a:t>áo</a:t>
            </a:r>
            <a:r>
              <a:rPr lang="vi-VN" sz="2800" b="0" i="0" dirty="0">
                <a:solidFill>
                  <a:srgbClr val="000000"/>
                </a:solidFill>
                <a:effectLst/>
                <a:latin typeface="Cambria" panose="02040503050406030204" pitchFamily="18" charset="0"/>
                <a:ea typeface="Cambria" panose="02040503050406030204" pitchFamily="18" charset="0"/>
              </a:rPr>
              <a:t> hức mỗi lần được nghe bà kể chuyện?</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Phương Trung)</a:t>
            </a:r>
          </a:p>
        </p:txBody>
      </p:sp>
      <p:sp>
        <p:nvSpPr>
          <p:cNvPr id="4" name="Rectangle 3">
            <a:extLst>
              <a:ext uri="{FF2B5EF4-FFF2-40B4-BE49-F238E27FC236}">
                <a16:creationId xmlns:a16="http://schemas.microsoft.com/office/drawing/2014/main" id="{FA23EB85-5B20-B90A-DF6F-D3A6DC8E0043}"/>
              </a:ext>
            </a:extLst>
          </p:cNvPr>
          <p:cNvSpPr/>
          <p:nvPr/>
        </p:nvSpPr>
        <p:spPr>
          <a:xfrm>
            <a:off x="3709222" y="5008076"/>
            <a:ext cx="5025203" cy="7164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0000"/>
                </a:solidFill>
                <a:latin typeface="Cambria" panose="02040503050406030204" pitchFamily="18" charset="0"/>
                <a:ea typeface="Cambria" panose="02040503050406030204" pitchFamily="18" charset="0"/>
              </a:rPr>
              <a:t>Đoạn văn có 6 câu</a:t>
            </a:r>
            <a:endParaRPr kumimoji="0" lang="en-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590AE266-2B3A-0CF3-31D5-D19FB02E0F9C}"/>
              </a:ext>
            </a:extLst>
          </p:cNvPr>
          <p:cNvSpPr/>
          <p:nvPr/>
        </p:nvSpPr>
        <p:spPr>
          <a:xfrm>
            <a:off x="762000" y="178117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a:t>
            </a:r>
          </a:p>
        </p:txBody>
      </p:sp>
      <p:sp>
        <p:nvSpPr>
          <p:cNvPr id="6" name="Oval 5">
            <a:extLst>
              <a:ext uri="{FF2B5EF4-FFF2-40B4-BE49-F238E27FC236}">
                <a16:creationId xmlns:a16="http://schemas.microsoft.com/office/drawing/2014/main" id="{61888041-A530-9341-1737-C2F89E84AF5F}"/>
              </a:ext>
            </a:extLst>
          </p:cNvPr>
          <p:cNvSpPr/>
          <p:nvPr/>
        </p:nvSpPr>
        <p:spPr>
          <a:xfrm>
            <a:off x="6191250" y="16097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a:t>
            </a:r>
          </a:p>
        </p:txBody>
      </p:sp>
      <p:sp>
        <p:nvSpPr>
          <p:cNvPr id="7" name="Oval 6">
            <a:extLst>
              <a:ext uri="{FF2B5EF4-FFF2-40B4-BE49-F238E27FC236}">
                <a16:creationId xmlns:a16="http://schemas.microsoft.com/office/drawing/2014/main" id="{8DAC586A-BAEC-7DF5-1082-3B92169A2418}"/>
              </a:ext>
            </a:extLst>
          </p:cNvPr>
          <p:cNvSpPr/>
          <p:nvPr/>
        </p:nvSpPr>
        <p:spPr>
          <a:xfrm>
            <a:off x="4391025" y="2143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a:t>
            </a:r>
          </a:p>
        </p:txBody>
      </p:sp>
      <p:sp>
        <p:nvSpPr>
          <p:cNvPr id="8" name="Oval 7">
            <a:extLst>
              <a:ext uri="{FF2B5EF4-FFF2-40B4-BE49-F238E27FC236}">
                <a16:creationId xmlns:a16="http://schemas.microsoft.com/office/drawing/2014/main" id="{AA41DD54-67AC-F911-CF05-9CDDD65C06CA}"/>
              </a:ext>
            </a:extLst>
          </p:cNvPr>
          <p:cNvSpPr/>
          <p:nvPr/>
        </p:nvSpPr>
        <p:spPr>
          <a:xfrm>
            <a:off x="2028825" y="2524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706D7B28-7603-E530-2B3A-C3F50C224ABA}"/>
              </a:ext>
            </a:extLst>
          </p:cNvPr>
          <p:cNvSpPr/>
          <p:nvPr/>
        </p:nvSpPr>
        <p:spPr>
          <a:xfrm>
            <a:off x="7277100" y="257175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FB47BC8-6AF9-EBC2-809E-2BE9DD588AD1}"/>
              </a:ext>
            </a:extLst>
          </p:cNvPr>
          <p:cNvSpPr/>
          <p:nvPr/>
        </p:nvSpPr>
        <p:spPr>
          <a:xfrm>
            <a:off x="4819650" y="297180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a:t>
            </a:r>
          </a:p>
        </p:txBody>
      </p:sp>
      <p:sp>
        <p:nvSpPr>
          <p:cNvPr id="18" name="Rectangle 17">
            <a:extLst>
              <a:ext uri="{FF2B5EF4-FFF2-40B4-BE49-F238E27FC236}">
                <a16:creationId xmlns:a16="http://schemas.microsoft.com/office/drawing/2014/main" id="{8A4478E0-FAFA-6A1A-53D0-6A105C8D5B11}"/>
              </a:ext>
            </a:extLst>
          </p:cNvPr>
          <p:cNvSpPr/>
          <p:nvPr/>
        </p:nvSpPr>
        <p:spPr>
          <a:xfrm>
            <a:off x="1928047" y="4752976"/>
            <a:ext cx="8778053" cy="18097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0000"/>
                </a:solidFill>
                <a:latin typeface="Cambria" panose="02040503050406030204" pitchFamily="18" charset="0"/>
                <a:ea typeface="Cambria" panose="02040503050406030204" pitchFamily="18" charset="0"/>
              </a:rPr>
              <a:t>Các câu được nhận diện nhờ vào dấu hiệu hình thức:</a:t>
            </a:r>
            <a:r>
              <a:rPr lang="en-US" sz="4000" dirty="0">
                <a:solidFill>
                  <a:srgbClr val="000000"/>
                </a:solidFill>
                <a:latin typeface="Cambria" panose="02040503050406030204" pitchFamily="18" charset="0"/>
                <a:ea typeface="Cambria" panose="02040503050406030204" pitchFamily="18" charset="0"/>
              </a:rPr>
              <a:t> </a:t>
            </a:r>
            <a:r>
              <a:rPr lang="vi-VN" sz="4000" b="1" dirty="0">
                <a:solidFill>
                  <a:srgbClr val="000000"/>
                </a:solidFill>
                <a:latin typeface="Cambria" panose="02040503050406030204" pitchFamily="18" charset="0"/>
                <a:ea typeface="Cambria" panose="02040503050406030204" pitchFamily="18" charset="0"/>
              </a:rPr>
              <a:t>Chữ cái đầu câu viết hoa,cuối câu có dấu kết thúc.</a:t>
            </a:r>
            <a:endParaRPr kumimoji="0" lang="en-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id="{D24BE190-7452-D21E-48E4-2F6720480F44}"/>
              </a:ext>
            </a:extLst>
          </p:cNvPr>
          <p:cNvSpPr/>
          <p:nvPr/>
        </p:nvSpPr>
        <p:spPr>
          <a:xfrm>
            <a:off x="1171575" y="1924050"/>
            <a:ext cx="285750" cy="3905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DFB542-0337-5915-4343-54A29FA93505}"/>
              </a:ext>
            </a:extLst>
          </p:cNvPr>
          <p:cNvSpPr/>
          <p:nvPr/>
        </p:nvSpPr>
        <p:spPr>
          <a:xfrm>
            <a:off x="6229350" y="2066925"/>
            <a:ext cx="152400" cy="2381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4" grpId="0" animBg="1"/>
      <p:bldP spid="5" grpId="0" animBg="1"/>
      <p:bldP spid="6" grpId="0" animBg="1"/>
      <p:bldP spid="7" grpId="0" animBg="1"/>
      <p:bldP spid="8" grpId="0" animBg="1"/>
      <p:bldP spid="16" grpId="0" animBg="1"/>
      <p:bldP spid="17" grpId="0" animBg="1"/>
      <p:bldP spid="18"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773104" y="1081403"/>
            <a:ext cx="2770767" cy="740323"/>
          </a:xfrm>
          <a:prstGeom prst="rect">
            <a:avLst/>
          </a:prstGeom>
        </p:spPr>
      </p:pic>
      <p:sp>
        <p:nvSpPr>
          <p:cNvPr id="9" name="文本框 19">
            <a:extLst>
              <a:ext uri="{FF2B5EF4-FFF2-40B4-BE49-F238E27FC236}">
                <a16:creationId xmlns:a16="http://schemas.microsoft.com/office/drawing/2014/main" id="{CA201851-E135-4CDA-A9E8-D190411254FE}"/>
              </a:ext>
            </a:extLst>
          </p:cNvPr>
          <p:cNvSpPr txBox="1"/>
          <p:nvPr/>
        </p:nvSpPr>
        <p:spPr>
          <a:xfrm>
            <a:off x="1678131" y="733072"/>
            <a:ext cx="934229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2. </a:t>
            </a:r>
            <a:r>
              <a:rPr kumimoji="0" lang="vi-VN"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Xét các kết hợp từ dưới đây, cho biết trường hợp nào là câu, trường hợp nào chưa phải là câu. Vì sao?</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pic>
        <p:nvPicPr>
          <p:cNvPr id="3" name="Picture 2">
            <a:extLst>
              <a:ext uri="{FF2B5EF4-FFF2-40B4-BE49-F238E27FC236}">
                <a16:creationId xmlns:a16="http://schemas.microsoft.com/office/drawing/2014/main" id="{AEF95543-E7E6-BBF2-7FA7-E88A067DAC2C}"/>
              </a:ext>
            </a:extLst>
          </p:cNvPr>
          <p:cNvPicPr>
            <a:picLocks noChangeAspect="1"/>
          </p:cNvPicPr>
          <p:nvPr/>
        </p:nvPicPr>
        <p:blipFill>
          <a:blip r:embed="rId3"/>
          <a:stretch>
            <a:fillRect/>
          </a:stretch>
        </p:blipFill>
        <p:spPr>
          <a:xfrm>
            <a:off x="1728787" y="2181225"/>
            <a:ext cx="9210129" cy="3619500"/>
          </a:xfrm>
          <a:prstGeom prst="rect">
            <a:avLst/>
          </a:prstGeom>
        </p:spPr>
      </p:pic>
    </p:spTree>
    <p:extLst>
      <p:ext uri="{BB962C8B-B14F-4D97-AF65-F5344CB8AC3E}">
        <p14:creationId xmlns:p14="http://schemas.microsoft.com/office/powerpoint/2010/main" val="21417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FA7888E7-9A75-FC4C-AB40-F2F4D13C5980}"/>
              </a:ext>
            </a:extLst>
          </p:cNvPr>
          <p:cNvGrpSpPr/>
          <p:nvPr/>
        </p:nvGrpSpPr>
        <p:grpSpPr>
          <a:xfrm>
            <a:off x="1223850" y="202484"/>
            <a:ext cx="9662359" cy="1938736"/>
            <a:chOff x="1546893" y="1544627"/>
            <a:chExt cx="9662359" cy="1938736"/>
          </a:xfrm>
        </p:grpSpPr>
        <p:pic>
          <p:nvPicPr>
            <p:cNvPr id="29" name="图片 6">
              <a:extLst>
                <a:ext uri="{FF2B5EF4-FFF2-40B4-BE49-F238E27FC236}">
                  <a16:creationId xmlns:a16="http://schemas.microsoft.com/office/drawing/2014/main" id="{F000A019-9625-2844-967C-0F103B835545}"/>
                </a:ext>
              </a:extLst>
            </p:cNvPr>
            <p:cNvPicPr>
              <a:picLocks noChangeAspect="1"/>
            </p:cNvPicPr>
            <p:nvPr/>
          </p:nvPicPr>
          <p:blipFill>
            <a:blip r:embed="rId2"/>
            <a:stretch>
              <a:fillRect/>
            </a:stretch>
          </p:blipFill>
          <p:spPr>
            <a:xfrm>
              <a:off x="1546893" y="1544627"/>
              <a:ext cx="9662359" cy="1938736"/>
            </a:xfrm>
            <a:prstGeom prst="rect">
              <a:avLst/>
            </a:prstGeom>
          </p:spPr>
        </p:pic>
        <p:sp>
          <p:nvSpPr>
            <p:cNvPr id="30" name="文本框 7">
              <a:extLst>
                <a:ext uri="{FF2B5EF4-FFF2-40B4-BE49-F238E27FC236}">
                  <a16:creationId xmlns:a16="http://schemas.microsoft.com/office/drawing/2014/main" id="{0CA10EBC-2C00-134A-A7C3-4C76FC245329}"/>
                </a:ext>
              </a:extLst>
            </p:cNvPr>
            <p:cNvSpPr txBox="1"/>
            <p:nvPr/>
          </p:nvSpPr>
          <p:spPr>
            <a:xfrm>
              <a:off x="2034814" y="1871965"/>
              <a:ext cx="9174438" cy="997709"/>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rPr>
                <a:t>Trò chơi: Ai nhanh, ai </a:t>
              </a:r>
              <a:endParaRPr kumimoji="0" lang="en-VN"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grpSp>
      <p:sp>
        <p:nvSpPr>
          <p:cNvPr id="2" name="TextBox 1">
            <a:extLst>
              <a:ext uri="{FF2B5EF4-FFF2-40B4-BE49-F238E27FC236}">
                <a16:creationId xmlns:a16="http://schemas.microsoft.com/office/drawing/2014/main" id="{7D2001E4-0A48-4554-E2BB-3F7FD04E2CAB}"/>
              </a:ext>
            </a:extLst>
          </p:cNvPr>
          <p:cNvSpPr txBox="1"/>
          <p:nvPr/>
        </p:nvSpPr>
        <p:spPr>
          <a:xfrm>
            <a:off x="952500" y="2819400"/>
            <a:ext cx="10325100" cy="1569660"/>
          </a:xfrm>
          <a:prstGeom prst="rect">
            <a:avLst/>
          </a:prstGeom>
          <a:noFill/>
        </p:spPr>
        <p:txBody>
          <a:bodyPr wrap="square" rtlCol="0">
            <a:spAutoFit/>
          </a:bodyPr>
          <a:lstStyle/>
          <a:p>
            <a:pPr algn="just"/>
            <a:r>
              <a:rPr lang="en-US" sz="3200" b="1" dirty="0" err="1">
                <a:solidFill>
                  <a:srgbClr val="FF0000"/>
                </a:solidFill>
                <a:effectLst/>
                <a:latin typeface="Cambria" panose="02040503050406030204" pitchFamily="18" charset="0"/>
                <a:ea typeface="Cambria" panose="02040503050406030204" pitchFamily="18" charset="0"/>
              </a:rPr>
              <a:t>Luật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chơi</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a:t>
            </a:r>
            <a:r>
              <a:rPr lang="en-US" sz="3200" dirty="0" err="1">
                <a:solidFill>
                  <a:srgbClr val="FF0000"/>
                </a:solidFill>
                <a:effectLst/>
                <a:latin typeface="Cambria" panose="02040503050406030204" pitchFamily="18" charset="0"/>
                <a:ea typeface="Cambria" panose="02040503050406030204" pitchFamily="18" charset="0"/>
              </a:rPr>
              <a:t>ập</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tham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7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1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chữ</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bấm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thời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gắn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nội</a:t>
            </a:r>
            <a:r>
              <a:rPr lang="en-US" sz="3200" dirty="0">
                <a:solidFill>
                  <a:srgbClr val="FF0000"/>
                </a:solidFill>
                <a:effectLst/>
                <a:latin typeface="Cambria" panose="02040503050406030204" pitchFamily="18" charset="0"/>
                <a:ea typeface="Cambria" panose="02040503050406030204" pitchFamily="18" charset="0"/>
              </a:rPr>
              <a:t> dung </a:t>
            </a:r>
            <a:r>
              <a:rPr lang="en-US" sz="3200" dirty="0" err="1">
                <a:solidFill>
                  <a:srgbClr val="FF0000"/>
                </a:solidFill>
                <a:effectLst/>
                <a:latin typeface="Cambria" panose="02040503050406030204" pitchFamily="18" charset="0"/>
                <a:ea typeface="Cambria" panose="02040503050406030204" pitchFamily="18" charset="0"/>
              </a:rPr>
              <a:t>cột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a:t>
            </a:r>
            <a:r>
              <a:rPr lang="en-US" sz="3200" dirty="0" err="1">
                <a:solidFill>
                  <a:srgbClr val="FF0000"/>
                </a:solidFill>
                <a:effectLst/>
                <a:latin typeface="Cambria" panose="02040503050406030204" pitchFamily="18" charset="0"/>
                <a:ea typeface="Cambria" panose="02040503050406030204" pitchFamily="18" charset="0"/>
              </a:rPr>
              <a:t>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nhanh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sẽ</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cuộc</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8005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641</Words>
  <Application>Microsoft Office PowerPoint</Application>
  <PresentationFormat>Màn hình rộng</PresentationFormat>
  <Paragraphs>65</Paragraphs>
  <Slides>19</Slides>
  <Notes>0</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19</vt:i4>
      </vt:variant>
    </vt:vector>
  </HeadingPairs>
  <TitlesOfParts>
    <vt:vector size="30" baseType="lpstr">
      <vt:lpstr>KaiTi</vt:lpstr>
      <vt:lpstr>#9Slide07 Cadena</vt:lpstr>
      <vt:lpstr>#9Slide07 HoneyCream</vt:lpstr>
      <vt:lpstr>Arial</vt:lpstr>
      <vt:lpstr>Cambria</vt:lpstr>
      <vt:lpstr>HP001 5 hàng 1 ô ly</vt:lpstr>
      <vt:lpstr>Times New Roman</vt:lpstr>
      <vt:lpstr>UTM Wedding K&amp;T</vt:lpstr>
      <vt:lpstr>字魂131号-酷乐潮玩体</vt:lpstr>
      <vt:lpstr>未定义</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Phuong Vu Thi</cp:lastModifiedBy>
  <cp:revision>48</cp:revision>
  <dcterms:created xsi:type="dcterms:W3CDTF">2023-10-22T11:54:16Z</dcterms:created>
  <dcterms:modified xsi:type="dcterms:W3CDTF">2026-01-14T07:46:51Z</dcterms:modified>
</cp:coreProperties>
</file>