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60" r:id="rId2"/>
    <p:sldId id="258" r:id="rId3"/>
    <p:sldId id="361" r:id="rId4"/>
    <p:sldId id="341" r:id="rId5"/>
    <p:sldId id="362" r:id="rId6"/>
    <p:sldId id="363" r:id="rId7"/>
    <p:sldId id="282" r:id="rId8"/>
    <p:sldId id="345" r:id="rId9"/>
    <p:sldId id="356" r:id="rId10"/>
    <p:sldId id="344" r:id="rId11"/>
    <p:sldId id="364" r:id="rId12"/>
    <p:sldId id="343" r:id="rId13"/>
    <p:sldId id="346" r:id="rId14"/>
    <p:sldId id="365" r:id="rId15"/>
    <p:sldId id="367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4EA51-04C2-4AE6-B4C8-B6C46CD2E4F2}" type="datetimeFigureOut">
              <a:rPr lang="en-US" smtClean="0"/>
              <a:t>29/04/2026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9FDB4-6333-49C6-BFF8-9B5F7CD2B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1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1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4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82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29/04/2026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29/04/2026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29/04/2026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29/04/2026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29/04/2026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1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CEB69A8-54B9-2F02-2A0D-72C1140EACB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745C2C-A21A-8D74-CFD4-A4AA420D0B0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20" y="293606"/>
            <a:ext cx="1469207" cy="14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31395-1DFD-67B7-431D-32ACA082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362" y="1228055"/>
            <a:ext cx="3036071" cy="841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25DB3-069F-552E-9758-1E121B6E5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04" y="1773978"/>
            <a:ext cx="9327585" cy="40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01130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22623F-3BE9-2C2E-098F-E2301407D927}"/>
              </a:ext>
            </a:extLst>
          </p:cNvPr>
          <p:cNvSpPr/>
          <p:nvPr/>
        </p:nvSpPr>
        <p:spPr>
          <a:xfrm>
            <a:off x="444063" y="294289"/>
            <a:ext cx="11240814" cy="6117021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498107-45F1-A479-A79C-09EDDC25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24" y="169856"/>
            <a:ext cx="4035902" cy="1603387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51092FA-BEEF-6DEB-C022-75C59EC6F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8796"/>
              </p:ext>
            </p:extLst>
          </p:nvPr>
        </p:nvGraphicFramePr>
        <p:xfrm>
          <a:off x="1352550" y="1600200"/>
          <a:ext cx="9601200" cy="30358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03490">
                  <a:extLst>
                    <a:ext uri="{9D8B030D-6E8A-4147-A177-3AD203B41FA5}">
                      <a16:colId xmlns:a16="http://schemas.microsoft.com/office/drawing/2014/main" val="3039056493"/>
                    </a:ext>
                  </a:extLst>
                </a:gridCol>
                <a:gridCol w="4897710">
                  <a:extLst>
                    <a:ext uri="{9D8B030D-6E8A-4147-A177-3AD203B41FA5}">
                      <a16:colId xmlns:a16="http://schemas.microsoft.com/office/drawing/2014/main" val="933977285"/>
                    </a:ext>
                  </a:extLst>
                </a:gridCol>
              </a:tblGrid>
              <a:tr h="1236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Kì có nghĩa là “lạ”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Kì có nghĩa là “thời hạn”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11809"/>
                  </a:ext>
                </a:extLst>
              </a:tr>
              <a:tr h="17989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548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427F890-E8EB-2163-F44F-A8EA3A084770}"/>
              </a:ext>
            </a:extLst>
          </p:cNvPr>
          <p:cNvSpPr txBox="1"/>
          <p:nvPr/>
        </p:nvSpPr>
        <p:spPr>
          <a:xfrm>
            <a:off x="1533526" y="302895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kì tài, kì diệu, kì ảo, kì quan, kì tích, kì vĩ.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090743-BD40-6846-7005-9991B3BAB8C2}"/>
              </a:ext>
            </a:extLst>
          </p:cNvPr>
          <p:cNvSpPr txBox="1"/>
          <p:nvPr/>
        </p:nvSpPr>
        <p:spPr>
          <a:xfrm>
            <a:off x="6343651" y="3038475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kì, học kì, thời kì, định kì.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6881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4C383C-7211-8824-F6A4-1BAFEC63B081}"/>
              </a:ext>
            </a:extLst>
          </p:cNvPr>
          <p:cNvSpPr/>
          <p:nvPr/>
        </p:nvSpPr>
        <p:spPr>
          <a:xfrm>
            <a:off x="444063" y="294289"/>
            <a:ext cx="11240814" cy="6117021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7C185-5D65-C939-FBC3-7E427C101053}"/>
              </a:ext>
            </a:extLst>
          </p:cNvPr>
          <p:cNvSpPr txBox="1"/>
          <p:nvPr/>
        </p:nvSpPr>
        <p:spPr>
          <a:xfrm>
            <a:off x="581025" y="456166"/>
            <a:ext cx="11129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từ thích hợp ở bài tập 1 để hoàn thành câu.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5CEA4-07D9-2D16-157C-6FB380D24EB7}"/>
              </a:ext>
            </a:extLst>
          </p:cNvPr>
          <p:cNvSpPr txBox="1"/>
          <p:nvPr/>
        </p:nvSpPr>
        <p:spPr>
          <a:xfrm>
            <a:off x="685801" y="1619250"/>
            <a:ext cx="107251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Vịnh Hạ Long (Quảng Ninh) được UNESCO công nhận là một trong những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thiên nhiên mới của thế giới.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Chinh phục được ngọn núi E-vơ-rét là một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của đoàn thám hiểm.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Người Ai Cập cổ đại là những công nhân xây dựng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Chỉ với công cụ lao động đơn giản, họ đã xây dựng được các công trình đồ sộ bằng đá với độ chính xác cao.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Ở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tiền sử, con người dùng đá làm công cụ cắt gọt, phương tiện săn bắt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287927235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4C383C-7211-8824-F6A4-1BAFEC63B081}"/>
              </a:ext>
            </a:extLst>
          </p:cNvPr>
          <p:cNvSpPr/>
          <p:nvPr/>
        </p:nvSpPr>
        <p:spPr>
          <a:xfrm>
            <a:off x="444063" y="294289"/>
            <a:ext cx="11240814" cy="6117021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13" name="Hình ảnh 3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7AD3B2D-1306-3702-CD14-8DFFCD11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79" y="1491557"/>
            <a:ext cx="6726657" cy="50001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D4FA62-E428-506E-AD3A-1BF7038700FC}"/>
              </a:ext>
            </a:extLst>
          </p:cNvPr>
          <p:cNvSpPr txBox="1"/>
          <p:nvPr/>
        </p:nvSpPr>
        <p:spPr>
          <a:xfrm>
            <a:off x="2933700" y="624141"/>
            <a:ext cx="6753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trong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nhóm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nhỏ</a:t>
            </a:r>
          </a:p>
        </p:txBody>
      </p:sp>
    </p:spTree>
    <p:extLst>
      <p:ext uri="{BB962C8B-B14F-4D97-AF65-F5344CB8AC3E}">
        <p14:creationId xmlns:p14="http://schemas.microsoft.com/office/powerpoint/2010/main" val="3030932838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C56D13-D5FA-B534-0C2A-98D7F2A41130}"/>
              </a:ext>
            </a:extLst>
          </p:cNvPr>
          <p:cNvSpPr/>
          <p:nvPr/>
        </p:nvSpPr>
        <p:spPr>
          <a:xfrm>
            <a:off x="444063" y="294289"/>
            <a:ext cx="11240814" cy="6117021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820792-658C-5A39-2A23-04DA0C67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74" y="-76200"/>
            <a:ext cx="4035902" cy="1609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944A9C-D979-3960-0C26-786B1DE4EE52}"/>
              </a:ext>
            </a:extLst>
          </p:cNvPr>
          <p:cNvSpPr txBox="1"/>
          <p:nvPr/>
        </p:nvSpPr>
        <p:spPr>
          <a:xfrm>
            <a:off x="733749" y="1267911"/>
            <a:ext cx="10781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Vịnh Hạ Long (Quảng Ninh) được UNESCO công nhận là một trong những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 quan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 nhiên mới của thế giới.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1557A1-0A6B-207A-C81E-3BBDE5879F34}"/>
              </a:ext>
            </a:extLst>
          </p:cNvPr>
          <p:cNvSpPr txBox="1"/>
          <p:nvPr/>
        </p:nvSpPr>
        <p:spPr>
          <a:xfrm>
            <a:off x="714699" y="2420436"/>
            <a:ext cx="10781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Chinh phục được ngọn núi E-vơ-rét là một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 tích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đoàn thám hiểm.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E9C2D1-D2B4-9DAE-0651-69BF405D4632}"/>
              </a:ext>
            </a:extLst>
          </p:cNvPr>
          <p:cNvSpPr txBox="1"/>
          <p:nvPr/>
        </p:nvSpPr>
        <p:spPr>
          <a:xfrm>
            <a:off x="705174" y="3468186"/>
            <a:ext cx="10781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Người Ai Cập cổ đại là những công nhân xây dựng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 tài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Chỉ với công cụ lao động đơn giản, họ đã xây dựng được các công trình đồ sộ bằng đá với độ cính xác cao.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E679AD-4792-8E22-5F0D-E0301BEC394C}"/>
              </a:ext>
            </a:extLst>
          </p:cNvPr>
          <p:cNvSpPr txBox="1"/>
          <p:nvPr/>
        </p:nvSpPr>
        <p:spPr>
          <a:xfrm>
            <a:off x="686124" y="5116011"/>
            <a:ext cx="10781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Ở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kì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sử,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 dùng đá làm công cụ cắt gọt, phương tiện săn bắt động vật.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9035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4C383C-7211-8824-F6A4-1BAFEC63B081}"/>
              </a:ext>
            </a:extLst>
          </p:cNvPr>
          <p:cNvSpPr/>
          <p:nvPr/>
        </p:nvSpPr>
        <p:spPr>
          <a:xfrm>
            <a:off x="444063" y="161925"/>
            <a:ext cx="11240814" cy="6249385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7C185-5D65-C939-FBC3-7E427C101053}"/>
              </a:ext>
            </a:extLst>
          </p:cNvPr>
          <p:cNvSpPr txBox="1"/>
          <p:nvPr/>
        </p:nvSpPr>
        <p:spPr>
          <a:xfrm>
            <a:off x="581025" y="284716"/>
            <a:ext cx="111293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1797F-3B25-7BA8-8D78-22AAB43F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228850"/>
            <a:ext cx="9839325" cy="1207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7528B-598B-AE4C-EA4F-9E5D9C3A2B38}"/>
              </a:ext>
            </a:extLst>
          </p:cNvPr>
          <p:cNvSpPr txBox="1"/>
          <p:nvPr/>
        </p:nvSpPr>
        <p:spPr>
          <a:xfrm>
            <a:off x="790575" y="11430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Ruộng bậc thang là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lao động của những người nông dân vùng Tây Bắc.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AD98C-4423-32C1-3ABD-9AAA71E28B69}"/>
              </a:ext>
            </a:extLst>
          </p:cNvPr>
          <p:cNvSpPr txBox="1"/>
          <p:nvPr/>
        </p:nvSpPr>
        <p:spPr>
          <a:xfrm>
            <a:off x="885824" y="3352800"/>
            <a:ext cx="100107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Vào năm 1990, một người dân Quảng Bình đã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hang Sơn Đoòng.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7783C-C6CE-53DB-B87B-17F81749A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4857750"/>
            <a:ext cx="9168854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0616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4C383C-7211-8824-F6A4-1BAFEC63B081}"/>
              </a:ext>
            </a:extLst>
          </p:cNvPr>
          <p:cNvSpPr/>
          <p:nvPr/>
        </p:nvSpPr>
        <p:spPr>
          <a:xfrm>
            <a:off x="444063" y="161925"/>
            <a:ext cx="11240814" cy="6249385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7528B-598B-AE4C-EA4F-9E5D9C3A2B38}"/>
              </a:ext>
            </a:extLst>
          </p:cNvPr>
          <p:cNvSpPr txBox="1"/>
          <p:nvPr/>
        </p:nvSpPr>
        <p:spPr>
          <a:xfrm>
            <a:off x="790574" y="1143000"/>
            <a:ext cx="1052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Các vận động viên khuyết tật đã nêu ca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B9F69-8B07-4B33-EC4B-71A1F170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2495551"/>
            <a:ext cx="9446960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7816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C56D13-D5FA-B534-0C2A-98D7F2A41130}"/>
              </a:ext>
            </a:extLst>
          </p:cNvPr>
          <p:cNvSpPr/>
          <p:nvPr/>
        </p:nvSpPr>
        <p:spPr>
          <a:xfrm>
            <a:off x="444063" y="294289"/>
            <a:ext cx="11240814" cy="6117021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820792-658C-5A39-2A23-04DA0C67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74" y="85725"/>
            <a:ext cx="4035902" cy="1609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E96755-A84F-EC61-1BAF-0D6F38E1B23F}"/>
              </a:ext>
            </a:extLst>
          </p:cNvPr>
          <p:cNvSpPr txBox="1"/>
          <p:nvPr/>
        </p:nvSpPr>
        <p:spPr>
          <a:xfrm>
            <a:off x="819150" y="1495425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Ruộng bậc thang là </a:t>
            </a:r>
            <a:r>
              <a:rPr lang="nl-NL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 quả </a:t>
            </a: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lao động của những người nông dân vùng Tây Bắc.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9BF58-D1C5-D1D4-34D9-B14BAA2C68EA}"/>
              </a:ext>
            </a:extLst>
          </p:cNvPr>
          <p:cNvSpPr txBox="1"/>
          <p:nvPr/>
        </p:nvSpPr>
        <p:spPr>
          <a:xfrm>
            <a:off x="819150" y="2943225"/>
            <a:ext cx="10753725" cy="121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Vào năm 1990, một người dân Quảng Bình đã </a:t>
            </a:r>
            <a:r>
              <a:rPr lang="nl-NL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 hiện ra </a:t>
            </a: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hang Sơn Đoòng.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15DC1-C1AD-0654-7A89-D4937944AFFA}"/>
              </a:ext>
            </a:extLst>
          </p:cNvPr>
          <p:cNvSpPr txBox="1"/>
          <p:nvPr/>
        </p:nvSpPr>
        <p:spPr>
          <a:xfrm>
            <a:off x="781050" y="4524375"/>
            <a:ext cx="10972800" cy="121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Các vận động viên khuyết tật đã nêu cao </a:t>
            </a:r>
            <a:r>
              <a:rPr lang="vi-VN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 tâm 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vượt lên số phận.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81214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E9B471-B11D-3042-03D1-9B9E3FBDF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13" y="380994"/>
            <a:ext cx="6096012" cy="60960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BA0C70-04BA-E269-8C9D-FA8C34AE9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271" y="2545731"/>
            <a:ext cx="905944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391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F3263-4A4F-C048-F01C-334430028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2" b="89926" l="10000" r="90000">
                        <a14:foregroundMark x1="49375" y1="56889" x2="49375" y2="56889"/>
                        <a14:foregroundMark x1="46875" y1="52296" x2="48750" y2="59407"/>
                        <a14:foregroundMark x1="40938" y1="51111" x2="41875" y2="51556"/>
                        <a14:foregroundMark x1="55781" y1="51111" x2="58594" y2="54222"/>
                        <a14:foregroundMark x1="39531" y1="74222" x2="36094" y2="76444"/>
                        <a14:foregroundMark x1="37031" y1="74222" x2="43281" y2="71556"/>
                        <a14:foregroundMark x1="35625" y1="74667" x2="40469" y2="71556"/>
                        <a14:foregroundMark x1="35313" y1="74519" x2="39375" y2="70963"/>
                        <a14:foregroundMark x1="51094" y1="75407" x2="55000" y2="82963"/>
                        <a14:foregroundMark x1="50625" y1="76296" x2="50313" y2="80296"/>
                        <a14:backgroundMark x1="57813" y1="49333" x2="64844" y2="4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4667" r="26955" b="12667"/>
          <a:stretch/>
        </p:blipFill>
        <p:spPr>
          <a:xfrm>
            <a:off x="252248" y="1567446"/>
            <a:ext cx="2915727" cy="46737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5C019-00BD-72B5-7DD6-BF37BBF797C8}"/>
              </a:ext>
            </a:extLst>
          </p:cNvPr>
          <p:cNvGrpSpPr/>
          <p:nvPr/>
        </p:nvGrpSpPr>
        <p:grpSpPr>
          <a:xfrm>
            <a:off x="3324225" y="1282261"/>
            <a:ext cx="8029575" cy="4385114"/>
            <a:chOff x="5181600" y="2806261"/>
            <a:chExt cx="5959365" cy="3121573"/>
          </a:xfrm>
          <a:solidFill>
            <a:schemeClr val="bg1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2FC488-CDA7-7B9C-36AB-BF8BFA49A5A0}"/>
                </a:ext>
              </a:extLst>
            </p:cNvPr>
            <p:cNvSpPr/>
            <p:nvPr/>
          </p:nvSpPr>
          <p:spPr>
            <a:xfrm>
              <a:off x="5181600" y="2806261"/>
              <a:ext cx="5959365" cy="3121573"/>
            </a:xfrm>
            <a:prstGeom prst="roundRect">
              <a:avLst/>
            </a:prstGeom>
            <a:grpFill/>
            <a:ln w="38100">
              <a:solidFill>
                <a:srgbClr val="E68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6C62EB-8025-408E-C474-9C79D1F218D2}"/>
                </a:ext>
              </a:extLst>
            </p:cNvPr>
            <p:cNvSpPr txBox="1"/>
            <p:nvPr/>
          </p:nvSpPr>
          <p:spPr>
            <a:xfrm>
              <a:off x="5386608" y="3028219"/>
              <a:ext cx="5754357" cy="234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ngoặc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 )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trống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an,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yên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hòa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413187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F3263-4A4F-C048-F01C-334430028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2" b="89926" l="10000" r="90000">
                        <a14:foregroundMark x1="49375" y1="56889" x2="49375" y2="56889"/>
                        <a14:foregroundMark x1="46875" y1="52296" x2="48750" y2="59407"/>
                        <a14:foregroundMark x1="40938" y1="51111" x2="41875" y2="51556"/>
                        <a14:foregroundMark x1="55781" y1="51111" x2="58594" y2="54222"/>
                        <a14:foregroundMark x1="39531" y1="74222" x2="36094" y2="76444"/>
                        <a14:foregroundMark x1="37031" y1="74222" x2="43281" y2="71556"/>
                        <a14:foregroundMark x1="35625" y1="74667" x2="40469" y2="71556"/>
                        <a14:foregroundMark x1="35313" y1="74519" x2="39375" y2="70963"/>
                        <a14:foregroundMark x1="51094" y1="75407" x2="55000" y2="82963"/>
                        <a14:foregroundMark x1="50625" y1="76296" x2="50313" y2="80296"/>
                        <a14:backgroundMark x1="57813" y1="49333" x2="64844" y2="4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4667" r="26955" b="12667"/>
          <a:stretch/>
        </p:blipFill>
        <p:spPr>
          <a:xfrm>
            <a:off x="252248" y="1567446"/>
            <a:ext cx="2915727" cy="46737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88688C-A9BD-C24F-6001-735F465EADB7}"/>
              </a:ext>
            </a:extLst>
          </p:cNvPr>
          <p:cNvGrpSpPr/>
          <p:nvPr/>
        </p:nvGrpSpPr>
        <p:grpSpPr>
          <a:xfrm>
            <a:off x="2571941" y="693124"/>
            <a:ext cx="8472575" cy="1497626"/>
            <a:chOff x="2858813" y="672663"/>
            <a:chExt cx="7073463" cy="100899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AAEADF07-D9F3-036F-7D1F-D9083B95B8D5}"/>
                </a:ext>
              </a:extLst>
            </p:cNvPr>
            <p:cNvSpPr/>
            <p:nvPr/>
          </p:nvSpPr>
          <p:spPr>
            <a:xfrm>
              <a:off x="2858813" y="672663"/>
              <a:ext cx="6894786" cy="1008992"/>
            </a:xfrm>
            <a:prstGeom prst="wedgeRoundRectCallout">
              <a:avLst>
                <a:gd name="adj1" fmla="val -47528"/>
                <a:gd name="adj2" fmla="val 7499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318F7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0789B-CA25-7CAB-6005-361BA969E29A}"/>
                </a:ext>
              </a:extLst>
            </p:cNvPr>
            <p:cNvSpPr txBox="1"/>
            <p:nvPr/>
          </p:nvSpPr>
          <p:spPr>
            <a:xfrm>
              <a:off x="3037490" y="736449"/>
              <a:ext cx="6894786" cy="91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……,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ngước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"Ở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?”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88CA-2B99-3012-B35A-BF6229BAC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77" r="93462">
                        <a14:foregroundMark x1="3077" y1="37500" x2="9231" y2="58125"/>
                        <a14:foregroundMark x1="86154" y1="48125" x2="93462" y2="4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975" y="3824349"/>
            <a:ext cx="1763767" cy="10853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5C019-00BD-72B5-7DD6-BF37BBF797C8}"/>
              </a:ext>
            </a:extLst>
          </p:cNvPr>
          <p:cNvGrpSpPr/>
          <p:nvPr/>
        </p:nvGrpSpPr>
        <p:grpSpPr>
          <a:xfrm>
            <a:off x="5238750" y="3539686"/>
            <a:ext cx="4467225" cy="1308539"/>
            <a:chOff x="5181600" y="2806261"/>
            <a:chExt cx="5959365" cy="31215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2FC488-CDA7-7B9C-36AB-BF8BFA49A5A0}"/>
                </a:ext>
              </a:extLst>
            </p:cNvPr>
            <p:cNvSpPr/>
            <p:nvPr/>
          </p:nvSpPr>
          <p:spPr>
            <a:xfrm>
              <a:off x="5181600" y="2806261"/>
              <a:ext cx="5959365" cy="3121573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rgbClr val="E68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6C62EB-8025-408E-C474-9C79D1F218D2}"/>
                </a:ext>
              </a:extLst>
            </p:cNvPr>
            <p:cNvSpPr txBox="1"/>
            <p:nvPr/>
          </p:nvSpPr>
          <p:spPr>
            <a:xfrm>
              <a:off x="5181600" y="3028219"/>
              <a:ext cx="5959365" cy="227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kumimoji="0" lang="en-US" sz="5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an</a:t>
              </a:r>
              <a:endPara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064835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F3263-4A4F-C048-F01C-334430028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2" b="89926" l="10000" r="90000">
                        <a14:foregroundMark x1="49375" y1="56889" x2="49375" y2="56889"/>
                        <a14:foregroundMark x1="46875" y1="52296" x2="48750" y2="59407"/>
                        <a14:foregroundMark x1="40938" y1="51111" x2="41875" y2="51556"/>
                        <a14:foregroundMark x1="55781" y1="51111" x2="58594" y2="54222"/>
                        <a14:foregroundMark x1="39531" y1="74222" x2="36094" y2="76444"/>
                        <a14:foregroundMark x1="37031" y1="74222" x2="43281" y2="71556"/>
                        <a14:foregroundMark x1="35625" y1="74667" x2="40469" y2="71556"/>
                        <a14:foregroundMark x1="35313" y1="74519" x2="39375" y2="70963"/>
                        <a14:foregroundMark x1="51094" y1="75407" x2="55000" y2="82963"/>
                        <a14:foregroundMark x1="50625" y1="76296" x2="50313" y2="80296"/>
                        <a14:backgroundMark x1="57813" y1="49333" x2="64844" y2="4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4667" r="26955" b="12667"/>
          <a:stretch/>
        </p:blipFill>
        <p:spPr>
          <a:xfrm>
            <a:off x="252248" y="1567446"/>
            <a:ext cx="2915727" cy="46737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88688C-A9BD-C24F-6001-735F465EADB7}"/>
              </a:ext>
            </a:extLst>
          </p:cNvPr>
          <p:cNvGrpSpPr/>
          <p:nvPr/>
        </p:nvGrpSpPr>
        <p:grpSpPr>
          <a:xfrm>
            <a:off x="2571941" y="693124"/>
            <a:ext cx="8501150" cy="1497626"/>
            <a:chOff x="2858813" y="672663"/>
            <a:chExt cx="7097319" cy="100899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AAEADF07-D9F3-036F-7D1F-D9083B95B8D5}"/>
                </a:ext>
              </a:extLst>
            </p:cNvPr>
            <p:cNvSpPr/>
            <p:nvPr/>
          </p:nvSpPr>
          <p:spPr>
            <a:xfrm>
              <a:off x="2858813" y="672663"/>
              <a:ext cx="6894786" cy="1008992"/>
            </a:xfrm>
            <a:prstGeom prst="wedgeRoundRectCallout">
              <a:avLst>
                <a:gd name="adj1" fmla="val -47528"/>
                <a:gd name="adj2" fmla="val 7499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318F7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0789B-CA25-7CAB-6005-361BA969E29A}"/>
                </a:ext>
              </a:extLst>
            </p:cNvPr>
            <p:cNvSpPr txBox="1"/>
            <p:nvPr/>
          </p:nvSpPr>
          <p:spPr>
            <a:xfrm>
              <a:off x="3061346" y="884046"/>
              <a:ext cx="6894786" cy="468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…….,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ghét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88CA-2B99-3012-B35A-BF6229BAC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77" r="93462">
                        <a14:foregroundMark x1="3077" y1="37500" x2="9231" y2="58125"/>
                        <a14:foregroundMark x1="86154" y1="48125" x2="93462" y2="4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975" y="3824349"/>
            <a:ext cx="1763767" cy="10853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5C019-00BD-72B5-7DD6-BF37BBF797C8}"/>
              </a:ext>
            </a:extLst>
          </p:cNvPr>
          <p:cNvGrpSpPr/>
          <p:nvPr/>
        </p:nvGrpSpPr>
        <p:grpSpPr>
          <a:xfrm>
            <a:off x="5238750" y="3539686"/>
            <a:ext cx="4467225" cy="1308539"/>
            <a:chOff x="5181600" y="2806261"/>
            <a:chExt cx="5959365" cy="31215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2FC488-CDA7-7B9C-36AB-BF8BFA49A5A0}"/>
                </a:ext>
              </a:extLst>
            </p:cNvPr>
            <p:cNvSpPr/>
            <p:nvPr/>
          </p:nvSpPr>
          <p:spPr>
            <a:xfrm>
              <a:off x="5181600" y="2806261"/>
              <a:ext cx="5959365" cy="3121573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rgbClr val="E68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6C62EB-8025-408E-C474-9C79D1F218D2}"/>
                </a:ext>
              </a:extLst>
            </p:cNvPr>
            <p:cNvSpPr txBox="1"/>
            <p:nvPr/>
          </p:nvSpPr>
          <p:spPr>
            <a:xfrm>
              <a:off x="5181600" y="3028219"/>
              <a:ext cx="5959365" cy="227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</a:t>
              </a:r>
              <a:r>
                <a:rPr kumimoji="0" lang="en-US" sz="5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endPara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837549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F3263-4A4F-C048-F01C-334430028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2" b="89926" l="10000" r="90000">
                        <a14:foregroundMark x1="49375" y1="56889" x2="49375" y2="56889"/>
                        <a14:foregroundMark x1="46875" y1="52296" x2="48750" y2="59407"/>
                        <a14:foregroundMark x1="40938" y1="51111" x2="41875" y2="51556"/>
                        <a14:foregroundMark x1="55781" y1="51111" x2="58594" y2="54222"/>
                        <a14:foregroundMark x1="39531" y1="74222" x2="36094" y2="76444"/>
                        <a14:foregroundMark x1="37031" y1="74222" x2="43281" y2="71556"/>
                        <a14:foregroundMark x1="35625" y1="74667" x2="40469" y2="71556"/>
                        <a14:foregroundMark x1="35313" y1="74519" x2="39375" y2="70963"/>
                        <a14:foregroundMark x1="51094" y1="75407" x2="55000" y2="82963"/>
                        <a14:foregroundMark x1="50625" y1="76296" x2="50313" y2="80296"/>
                        <a14:backgroundMark x1="57813" y1="49333" x2="64844" y2="4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4667" r="26955" b="12667"/>
          <a:stretch/>
        </p:blipFill>
        <p:spPr>
          <a:xfrm>
            <a:off x="252248" y="1567446"/>
            <a:ext cx="2915727" cy="46737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88688C-A9BD-C24F-6001-735F465EADB7}"/>
              </a:ext>
            </a:extLst>
          </p:cNvPr>
          <p:cNvGrpSpPr/>
          <p:nvPr/>
        </p:nvGrpSpPr>
        <p:grpSpPr>
          <a:xfrm>
            <a:off x="2571941" y="228600"/>
            <a:ext cx="8258556" cy="1962150"/>
            <a:chOff x="2858813" y="672663"/>
            <a:chExt cx="6894786" cy="100899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AAEADF07-D9F3-036F-7D1F-D9083B95B8D5}"/>
                </a:ext>
              </a:extLst>
            </p:cNvPr>
            <p:cNvSpPr/>
            <p:nvPr/>
          </p:nvSpPr>
          <p:spPr>
            <a:xfrm>
              <a:off x="2858813" y="672663"/>
              <a:ext cx="6894786" cy="1008992"/>
            </a:xfrm>
            <a:prstGeom prst="wedgeRoundRectCallout">
              <a:avLst>
                <a:gd name="adj1" fmla="val -47528"/>
                <a:gd name="adj2" fmla="val 7499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318F7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0789B-CA25-7CAB-6005-361BA969E29A}"/>
                </a:ext>
              </a:extLst>
            </p:cNvPr>
            <p:cNvSpPr txBox="1"/>
            <p:nvPr/>
          </p:nvSpPr>
          <p:spPr>
            <a:xfrm>
              <a:off x="3037490" y="736449"/>
              <a:ext cx="6540685" cy="93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náo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ban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sớm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phố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…….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88CA-2B99-3012-B35A-BF6229BAC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77" r="93462">
                        <a14:foregroundMark x1="3077" y1="37500" x2="9231" y2="58125"/>
                        <a14:foregroundMark x1="86154" y1="48125" x2="93462" y2="4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975" y="3824349"/>
            <a:ext cx="1763767" cy="10853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5C019-00BD-72B5-7DD6-BF37BBF797C8}"/>
              </a:ext>
            </a:extLst>
          </p:cNvPr>
          <p:cNvGrpSpPr/>
          <p:nvPr/>
        </p:nvGrpSpPr>
        <p:grpSpPr>
          <a:xfrm>
            <a:off x="5238750" y="3539686"/>
            <a:ext cx="4467225" cy="1308539"/>
            <a:chOff x="5181600" y="2806261"/>
            <a:chExt cx="5959365" cy="31215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2FC488-CDA7-7B9C-36AB-BF8BFA49A5A0}"/>
                </a:ext>
              </a:extLst>
            </p:cNvPr>
            <p:cNvSpPr/>
            <p:nvPr/>
          </p:nvSpPr>
          <p:spPr>
            <a:xfrm>
              <a:off x="5181600" y="2806261"/>
              <a:ext cx="5959365" cy="3121573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rgbClr val="E68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6C62EB-8025-408E-C474-9C79D1F218D2}"/>
                </a:ext>
              </a:extLst>
            </p:cNvPr>
            <p:cNvSpPr txBox="1"/>
            <p:nvPr/>
          </p:nvSpPr>
          <p:spPr>
            <a:xfrm>
              <a:off x="5181600" y="3028219"/>
              <a:ext cx="5959365" cy="227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5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yên</a:t>
              </a:r>
              <a:endPara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56200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7B440C-B86C-4FD5-87C2-9572558C7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1943101"/>
            <a:ext cx="4582900" cy="458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B1C00-78D7-FD26-103D-CF1C9D8A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" y="1145556"/>
            <a:ext cx="1160779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3386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4C383C-7211-8824-F6A4-1BAFEC63B081}"/>
              </a:ext>
            </a:extLst>
          </p:cNvPr>
          <p:cNvSpPr/>
          <p:nvPr/>
        </p:nvSpPr>
        <p:spPr>
          <a:xfrm>
            <a:off x="444063" y="294289"/>
            <a:ext cx="11240814" cy="6117021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7C185-5D65-C939-FBC3-7E427C101053}"/>
              </a:ext>
            </a:extLst>
          </p:cNvPr>
          <p:cNvSpPr txBox="1"/>
          <p:nvPr/>
        </p:nvSpPr>
        <p:spPr>
          <a:xfrm>
            <a:off x="581025" y="456166"/>
            <a:ext cx="1112932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300" dirty="0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các từ có tiếng kì dưới đây vào nhóm thích hợp.</a:t>
            </a:r>
          </a:p>
          <a:p>
            <a:pPr lvl="0"/>
            <a:r>
              <a:rPr lang="vi-VN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 tài, chu kì, học kì, kì diệu, thời kì, kì ảo, kì quan, kì tích, định kì, kì vĩ</a:t>
            </a:r>
            <a:endParaRPr kumimoji="0" lang="en-US" sz="33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9F7C40-8794-542C-7803-710963085648}"/>
              </a:ext>
            </a:extLst>
          </p:cNvPr>
          <p:cNvSpPr/>
          <p:nvPr/>
        </p:nvSpPr>
        <p:spPr>
          <a:xfrm>
            <a:off x="628649" y="2390775"/>
            <a:ext cx="4486275" cy="1457325"/>
          </a:xfrm>
          <a:prstGeom prst="roundRect">
            <a:avLst>
              <a:gd name="adj" fmla="val 290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D8F07D-773B-F514-FC0A-CF987A1CC048}"/>
              </a:ext>
            </a:extLst>
          </p:cNvPr>
          <p:cNvSpPr/>
          <p:nvPr/>
        </p:nvSpPr>
        <p:spPr>
          <a:xfrm>
            <a:off x="6505574" y="2476500"/>
            <a:ext cx="4486275" cy="1457325"/>
          </a:xfrm>
          <a:prstGeom prst="roundRect">
            <a:avLst>
              <a:gd name="adj" fmla="val 2908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828709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A19B0E-C80C-7D78-CE8D-A909DC33876C}"/>
              </a:ext>
            </a:extLst>
          </p:cNvPr>
          <p:cNvSpPr/>
          <p:nvPr/>
        </p:nvSpPr>
        <p:spPr>
          <a:xfrm>
            <a:off x="444063" y="294289"/>
            <a:ext cx="11240814" cy="6117021"/>
          </a:xfrm>
          <a:prstGeom prst="roundRect">
            <a:avLst>
              <a:gd name="adj" fmla="val 10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3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1F4CDBC-65AE-1F93-770F-6CE26E5B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290183"/>
            <a:ext cx="6778844" cy="5038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BBC66-0BAA-4D8F-40DE-6B51DF90F57A}"/>
              </a:ext>
            </a:extLst>
          </p:cNvPr>
          <p:cNvSpPr txBox="1"/>
          <p:nvPr/>
        </p:nvSpPr>
        <p:spPr>
          <a:xfrm>
            <a:off x="2044375" y="475265"/>
            <a:ext cx="7753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Thảo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luận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nhóm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theo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bàn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iCiel Cadena" panose="02000503000000020004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4363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580</Words>
  <Application>Microsoft Office PowerPoint</Application>
  <PresentationFormat>Widescreen</PresentationFormat>
  <Paragraphs>37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宋体</vt:lpstr>
      <vt:lpstr>Arial</vt:lpstr>
      <vt:lpstr>Calibri</vt:lpstr>
      <vt:lpstr>Cambria</vt:lpstr>
      <vt:lpstr>Cambria Math</vt:lpstr>
      <vt:lpstr>等线</vt:lpstr>
      <vt:lpstr>iCiel Cadena</vt:lpstr>
      <vt:lpstr>UTM Avo</vt:lpstr>
      <vt:lpstr>Wingdings-Regular</vt:lpstr>
      <vt:lpstr>字魂59号-创粗黑</vt:lpstr>
      <vt:lpstr>6_Office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2024-01-11T10:37:24Z</dcterms:created>
  <dcterms:modified xsi:type="dcterms:W3CDTF">2026-04-29T02:31:26Z</dcterms:modified>
</cp:coreProperties>
</file>