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0" r:id="rId2"/>
    <p:sldId id="279" r:id="rId3"/>
    <p:sldId id="2007577194" r:id="rId4"/>
    <p:sldId id="265" r:id="rId5"/>
    <p:sldId id="281" r:id="rId6"/>
    <p:sldId id="282" r:id="rId7"/>
    <p:sldId id="283" r:id="rId8"/>
    <p:sldId id="268" r:id="rId9"/>
    <p:sldId id="269"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50" d="100"/>
          <a:sy n="50" d="100"/>
        </p:scale>
        <p:origin x="23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108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58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67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10</a:t>
            </a:fld>
            <a:endParaRPr lang="en-US"/>
          </a:p>
        </p:txBody>
      </p:sp>
    </p:spTree>
    <p:extLst>
      <p:ext uri="{BB962C8B-B14F-4D97-AF65-F5344CB8AC3E}">
        <p14:creationId xmlns:p14="http://schemas.microsoft.com/office/powerpoint/2010/main" val="387606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4" name="Picture 3" descr="A round pink circle with white text and a black background&#10;&#10;AI-generated content may be incorrect.">
            <a:extLst>
              <a:ext uri="{FF2B5EF4-FFF2-40B4-BE49-F238E27FC236}">
                <a16:creationId xmlns:a16="http://schemas.microsoft.com/office/drawing/2014/main" id="{CE9468CF-4A8A-6DF6-841E-06AD2FE5709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75738" y="0"/>
            <a:ext cx="1566041" cy="1566041"/>
          </a:xfrm>
          <a:prstGeom prst="rect">
            <a:avLst/>
          </a:prstGeom>
        </p:spPr>
      </p:pic>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2"/>
          <a:stretch>
            <a:fillRect/>
          </a:stretch>
        </p:blipFill>
        <p:spPr>
          <a:xfrm>
            <a:off x="2565687" y="463564"/>
            <a:ext cx="10022693" cy="3865199"/>
          </a:xfrm>
          <a:prstGeom prst="rect">
            <a:avLst/>
          </a:prstGeom>
        </p:spPr>
      </p:pic>
      <p:pic>
        <p:nvPicPr>
          <p:cNvPr id="5" name="Picture 4" descr="A cartoon of a child in a sailor outfit&#10;&#10;AI-generated content may be incorrect.">
            <a:extLst>
              <a:ext uri="{FF2B5EF4-FFF2-40B4-BE49-F238E27FC236}">
                <a16:creationId xmlns:a16="http://schemas.microsoft.com/office/drawing/2014/main" id="{488373FD-DC8E-131C-1D87-2A2E94A71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608" y="393405"/>
            <a:ext cx="6855009" cy="6858000"/>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_video_hot_202511120902_vyfpe">
            <a:hlinkClick r:id="" action="ppaction://media"/>
            <a:extLst>
              <a:ext uri="{FF2B5EF4-FFF2-40B4-BE49-F238E27FC236}">
                <a16:creationId xmlns:a16="http://schemas.microsoft.com/office/drawing/2014/main" id="{293971AC-E939-F0CD-58C1-4BA3BD34F9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831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reading a book in bed&#10;&#10;AI-generated content may be incorrect.">
            <a:extLst>
              <a:ext uri="{FF2B5EF4-FFF2-40B4-BE49-F238E27FC236}">
                <a16:creationId xmlns:a16="http://schemas.microsoft.com/office/drawing/2014/main" id="{31A86ACE-9559-193A-FC0E-923CBB084ADF}"/>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6998F06-BCDE-3252-55A7-4381D1B354E2}"/>
              </a:ext>
            </a:extLst>
          </p:cNvPr>
          <p:cNvPicPr>
            <a:picLocks noChangeAspect="1"/>
          </p:cNvPicPr>
          <p:nvPr/>
        </p:nvPicPr>
        <p:blipFill>
          <a:blip r:embed="rId3"/>
          <a:stretch>
            <a:fillRect/>
          </a:stretch>
        </p:blipFill>
        <p:spPr>
          <a:xfrm>
            <a:off x="4752849" y="114541"/>
            <a:ext cx="2895851" cy="1993565"/>
          </a:xfrm>
          <a:prstGeom prst="rect">
            <a:avLst/>
          </a:prstGeom>
        </p:spPr>
      </p:pic>
      <p:pic>
        <p:nvPicPr>
          <p:cNvPr id="5" name="Picture 4">
            <a:extLst>
              <a:ext uri="{FF2B5EF4-FFF2-40B4-BE49-F238E27FC236}">
                <a16:creationId xmlns:a16="http://schemas.microsoft.com/office/drawing/2014/main" id="{582C8080-663C-F857-2B98-8218B809AB68}"/>
              </a:ext>
            </a:extLst>
          </p:cNvPr>
          <p:cNvPicPr>
            <a:picLocks noChangeAspect="1"/>
          </p:cNvPicPr>
          <p:nvPr/>
        </p:nvPicPr>
        <p:blipFill>
          <a:blip r:embed="rId4"/>
          <a:stretch>
            <a:fillRect/>
          </a:stretch>
        </p:blipFill>
        <p:spPr>
          <a:xfrm>
            <a:off x="1811829" y="4027544"/>
            <a:ext cx="7783390" cy="3808484"/>
          </a:xfrm>
          <a:prstGeom prst="rect">
            <a:avLst/>
          </a:prstGeom>
        </p:spPr>
      </p:pic>
      <p:pic>
        <p:nvPicPr>
          <p:cNvPr id="6" name="Picture 5">
            <a:extLst>
              <a:ext uri="{FF2B5EF4-FFF2-40B4-BE49-F238E27FC236}">
                <a16:creationId xmlns:a16="http://schemas.microsoft.com/office/drawing/2014/main" id="{E0962702-1910-8740-AD00-0149D967E763}"/>
              </a:ext>
            </a:extLst>
          </p:cNvPr>
          <p:cNvPicPr>
            <a:picLocks noChangeAspect="1"/>
          </p:cNvPicPr>
          <p:nvPr/>
        </p:nvPicPr>
        <p:blipFill>
          <a:blip r:embed="rId5"/>
          <a:stretch>
            <a:fillRect/>
          </a:stretch>
        </p:blipFill>
        <p:spPr>
          <a:xfrm>
            <a:off x="6905424" y="-282672"/>
            <a:ext cx="3549111" cy="1401749"/>
          </a:xfrm>
          <a:prstGeom prst="rect">
            <a:avLst/>
          </a:prstGeom>
        </p:spPr>
      </p:pic>
    </p:spTree>
    <p:extLst>
      <p:ext uri="{BB962C8B-B14F-4D97-AF65-F5344CB8AC3E}">
        <p14:creationId xmlns:p14="http://schemas.microsoft.com/office/powerpoint/2010/main" val="336014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a:extLst>
              <a:ext uri="{FF2B5EF4-FFF2-40B4-BE49-F238E27FC236}">
                <a16:creationId xmlns:a16="http://schemas.microsoft.com/office/drawing/2014/main" id="{C20F3CDE-4AEE-DF11-080C-CDAC87285514}"/>
              </a:ext>
            </a:extLst>
          </p:cNvPr>
          <p:cNvPicPr>
            <a:picLocks noChangeAspect="1"/>
          </p:cNvPicPr>
          <p:nvPr/>
        </p:nvPicPr>
        <p:blipFill>
          <a:blip r:embed="rId4"/>
          <a:stretch>
            <a:fillRect/>
          </a:stretch>
        </p:blipFill>
        <p:spPr>
          <a:xfrm>
            <a:off x="333820" y="1204856"/>
            <a:ext cx="8401016" cy="2249619"/>
          </a:xfrm>
          <a:prstGeom prst="rect">
            <a:avLst/>
          </a:prstGeom>
        </p:spPr>
      </p:pic>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Thời gian trôi qua, cậu bé lớn khôn. Bạn bè anh đều tiếp quản công việc của cha mẹ mình. Còn anh vẫn giữ nguyên tình yêu với biển,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năm sau, khi đã là một thuyền trưởng, anh trở về thăm cha. Nhìn anh tràn trề sinh lực, sắc mặt tươi tắn, bờ vai to khoẻ, người cha cảm động rơi nước mắt:</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trai, bằng lòng kiên trì, con đã chứng minh được ước mơ của con không phải là hão huyền. Cha đã sai rồi.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Thuyền trưởng cao lớn cũng rơi lệ. Đó là những giọt nước mắt của niềm tự hào, hạnh phúc.</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 </a:t>
            </a:r>
            <a:r>
              <a:rPr lang="vi-VN" sz="2400" b="0" i="0" dirty="0">
                <a:solidFill>
                  <a:srgbClr val="000000"/>
                </a:solidFill>
                <a:effectLst/>
                <a:latin typeface="Cambria" panose="02040503050406030204" pitchFamily="18" charset="0"/>
                <a:ea typeface="Cambria" panose="02040503050406030204" pitchFamily="18" charset="0"/>
              </a:rPr>
              <a:t>Lô Trân Trân, Thiện Minh </a:t>
            </a:r>
            <a:r>
              <a:rPr lang="vi-VN" sz="2400" b="0" i="1" dirty="0">
                <a:solidFill>
                  <a:srgbClr val="000000"/>
                </a:solidFill>
                <a:effectLst/>
                <a:latin typeface="Cambria" panose="02040503050406030204" pitchFamily="18" charset="0"/>
                <a:ea typeface="Cambria" panose="02040503050406030204" pitchFamily="18" charset="0"/>
              </a:rPr>
              <a:t>dịch</a:t>
            </a:r>
            <a:r>
              <a:rPr lang="vi-VN" sz="2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81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8"/>
            <a:ext cx="11923642" cy="66095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894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TRAI NGƯỜI LÀM VƯỜN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Có một cậu bé vô cùng yêu biển. Cậu biết đến biển qua sách báo. Cậu nói với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muốn trở thành thuyền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trai, cha mong con trở thành người làm vườn giống cha. −  Người cha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Để con kế thừa công việc của mình, ngày nào ông cũng đưa cậu ra vườn để giảng giải về các loại cây. Thấy con không chú ý nghe, ông hỏi:</a:t>
            </a:r>
            <a:endPar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Con đang nghĩ gì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Con đang nghĩ biển trông như thế nào cha ạ. – Ánh mắt cậu hướng về phía xa xăm, chất chứa niềm khát khao mãnh liệt.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Công việc làm vườn không phải rất tốt hay sao? – Người cha buồn bã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cậu bé vẫn rất thích biển. Cậu tìm báo, tạp chí giới thiệu về các loại tàu thuyền. Cậu cắt hình những con tàu dán lên đầu giường để hễ mở mắt là nhìn thấy chúng.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89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ipe(down)">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Thời gian trôi qua, cậu bé lớn khôn. Bạn bè anh đều tiếp quản công việc của cha mẹ mình. Còn anh vẫn giữ nguyên tình yêu với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Nhiều năm sau, khi đã là một thuyền trưởng, anh trở về thăm cha. Nhìn anh tràn trề sinh lực, sắc mặt tươi tắn, bờ vai to khoẻ, người cha cảm động rơi nước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trai, bằng lòng kiên trì, con đã chứng minh được ước mơ của con không phải là hão huyền. Cha đã sai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Thuyền trưởng cao lớn cũng rơi lệ. Đó là những giọt nước mắt của niềm tự hào, hạnh phúc.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Lô Trân Trân, Thiện Minh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50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down)">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009999"/>
                </a:solidFill>
                <a:effectLst/>
                <a:uLnTx/>
                <a:uFillTx/>
                <a:latin typeface="Cambria" panose="02040503050406030204" pitchFamily="18" charset="0"/>
                <a:ea typeface="Cambria" panose="02040503050406030204" pitchFamily="18" charset="0"/>
              </a:rPr>
              <a:t>vườn</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mãnh</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liệt</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giảng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giải</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phục</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cstate="hq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pic>
        <p:nvPicPr>
          <p:cNvPr id="2" name="Picture 1">
            <a:extLst>
              <a:ext uri="{FF2B5EF4-FFF2-40B4-BE49-F238E27FC236}">
                <a16:creationId xmlns:a16="http://schemas.microsoft.com/office/drawing/2014/main" id="{58470A79-996A-0DB4-1554-F48FD7968449}"/>
              </a:ext>
            </a:extLst>
          </p:cNvPr>
          <p:cNvPicPr>
            <a:picLocks noChangeAspect="1"/>
          </p:cNvPicPr>
          <p:nvPr/>
        </p:nvPicPr>
        <p:blipFill>
          <a:blip r:embed="rId5"/>
          <a:stretch>
            <a:fillRect/>
          </a:stretch>
        </p:blipFill>
        <p:spPr>
          <a:xfrm>
            <a:off x="3554557" y="306586"/>
            <a:ext cx="6151397" cy="145707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1AE601E8-6170-30A9-9123-1423AC2C92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5738" y="0"/>
            <a:ext cx="1566041" cy="1566041"/>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a16="http://schemas.microsoft.com/office/drawing/2014/main" id="{51731EB4-C2AB-C260-4022-F17ACF11D584}"/>
              </a:ext>
            </a:extLst>
          </p:cNvPr>
          <p:cNvPicPr>
            <a:picLocks noChangeAspect="1"/>
          </p:cNvPicPr>
          <p:nvPr/>
        </p:nvPicPr>
        <p:blipFill>
          <a:blip r:embed="rId4"/>
          <a:stretch>
            <a:fillRect/>
          </a:stretch>
        </p:blipFill>
        <p:spPr>
          <a:xfrm>
            <a:off x="916759" y="890084"/>
            <a:ext cx="9577646" cy="2365453"/>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565</Words>
  <Application>Microsoft Office PowerPoint</Application>
  <PresentationFormat>Widescreen</PresentationFormat>
  <Paragraphs>31</Paragraphs>
  <Slides>10</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#9Slide07 HoneyCream</vt:lpstr>
      <vt:lpstr>等线</vt:lpstr>
      <vt:lpstr>思源黑体 CN Bold</vt: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68</cp:revision>
  <dcterms:created xsi:type="dcterms:W3CDTF">2023-10-09T10:55:10Z</dcterms:created>
  <dcterms:modified xsi:type="dcterms:W3CDTF">2026-01-14T10:06:04Z</dcterms:modified>
</cp:coreProperties>
</file>