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97" r:id="rId4"/>
    <p:sldId id="315" r:id="rId5"/>
    <p:sldId id="376" r:id="rId6"/>
    <p:sldId id="398" r:id="rId7"/>
    <p:sldId id="399" r:id="rId8"/>
    <p:sldId id="379" r:id="rId9"/>
    <p:sldId id="377" r:id="rId10"/>
    <p:sldId id="378" r:id="rId11"/>
    <p:sldId id="400" r:id="rId12"/>
    <p:sldId id="401" r:id="rId13"/>
    <p:sldId id="402" r:id="rId14"/>
    <p:sldId id="403" r:id="rId15"/>
    <p:sldId id="404" r:id="rId16"/>
    <p:sldId id="405" r:id="rId17"/>
    <p:sldId id="406" r:id="rId18"/>
    <p:sldId id="380" r:id="rId19"/>
    <p:sldId id="407" r:id="rId20"/>
    <p:sldId id="410" r:id="rId21"/>
    <p:sldId id="409" r:id="rId22"/>
    <p:sldId id="408" r:id="rId23"/>
    <p:sldId id="411" r:id="rId24"/>
    <p:sldId id="271" r:id="rId25"/>
    <p:sldId id="412" r:id="rId26"/>
    <p:sldId id="276" r:id="rId27"/>
    <p:sldId id="4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7" d="100"/>
          <a:sy n="87" d="100"/>
        </p:scale>
        <p:origin x="-43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2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410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779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671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93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47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64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302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91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820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571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5497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576596" y="1891023"/>
            <a:ext cx="6096000" cy="1938992"/>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 Sơ đồ mạng điện trong nhà là một bản vẽ thiết kế, trong đó các thiết bị được thể hiện bằng các kí hiệu và nối với nhau bằng dây dẫn.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Có hai loại sơ đồ mạng điện đó là sơ đồ nguyên lí và sơ đồ lắp đặt.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mạng điện trong nhà là một bản vẽ thiết kế, trong đó các thiết bị được thể hiện bằng các kí hiệu và nối với nhau bằng dây dẫn.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hai loại sơ đồ mạng điện đó là sơ đồ nguyên lí và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6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5"/>
            <a:ext cx="4736273" cy="4246161"/>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Tree>
    <p:extLst>
      <p:ext uri="{BB962C8B-B14F-4D97-AF65-F5344CB8AC3E}">
        <p14:creationId xmlns:p14="http://schemas.microsoft.com/office/powerpoint/2010/main" val="26775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4376790"/>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
        <p:nvSpPr>
          <p:cNvPr id="2" name="Rectangle 1"/>
          <p:cNvSpPr/>
          <p:nvPr/>
        </p:nvSpPr>
        <p:spPr>
          <a:xfrm>
            <a:off x="5511282" y="1082552"/>
            <a:ext cx="5890726"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Sơ đồ mạch điện gồm 1 aptomat, 1 ổ điện, 1 công tắc hai cực điều khiển một đèn. Aptomat bảo vệ mạch điện. Công tắc được mắc nối tiếp với đèn và mắc song song với ổ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43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265" y="93026"/>
            <a:ext cx="4736273" cy="3464922"/>
          </a:xfrm>
          <a:prstGeom prst="rect">
            <a:avLst/>
          </a:prstGeom>
        </p:spPr>
      </p:pic>
      <p:pic>
        <p:nvPicPr>
          <p:cNvPr id="6" name="Picture 5"/>
          <p:cNvPicPr>
            <a:picLocks noChangeAspect="1"/>
          </p:cNvPicPr>
          <p:nvPr/>
        </p:nvPicPr>
        <p:blipFill>
          <a:blip r:embed="rId3"/>
          <a:stretch>
            <a:fillRect/>
          </a:stretch>
        </p:blipFill>
        <p:spPr>
          <a:xfrm>
            <a:off x="274265" y="3641923"/>
            <a:ext cx="4624454" cy="3094779"/>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
        <p:nvSpPr>
          <p:cNvPr id="2" name="Rectangle 1"/>
          <p:cNvSpPr/>
          <p:nvPr/>
        </p:nvSpPr>
        <p:spPr>
          <a:xfrm>
            <a:off x="5371322" y="1825487"/>
            <a:ext cx="6096000" cy="1938992"/>
          </a:xfrm>
          <a:prstGeom prst="rect">
            <a:avLst/>
          </a:prstGeom>
        </p:spPr>
        <p:txBody>
          <a:bodyPr>
            <a:spAutoFit/>
          </a:bodyPr>
          <a:lstStyle/>
          <a:p>
            <a:pPr>
              <a:spcAft>
                <a:spcPts val="0"/>
              </a:spcAft>
            </a:pPr>
            <a:r>
              <a:rPr lang="vi-VN" smtClean="0">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 Sơ đồ nguyên lý được trình bày một cách tổng quát và chi tiết cấu tạo của một thiết bị.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lắp đặt được trình bày cụ thể vị trí chính xác từng linh kiện (bộ phận) từng mạch điện trong một thiết bị.</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5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1399" y="93026"/>
            <a:ext cx="4736273" cy="3464922"/>
          </a:xfrm>
          <a:prstGeom prst="rect">
            <a:avLst/>
          </a:prstGeom>
        </p:spPr>
      </p:pic>
      <p:pic>
        <p:nvPicPr>
          <p:cNvPr id="6" name="Picture 5"/>
          <p:cNvPicPr>
            <a:picLocks noChangeAspect="1"/>
          </p:cNvPicPr>
          <p:nvPr/>
        </p:nvPicPr>
        <p:blipFill>
          <a:blip r:embed="rId3"/>
          <a:stretch>
            <a:fillRect/>
          </a:stretch>
        </p:blipFill>
        <p:spPr>
          <a:xfrm>
            <a:off x="451399" y="3679246"/>
            <a:ext cx="4624454" cy="3066787"/>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Tree>
    <p:extLst>
      <p:ext uri="{BB962C8B-B14F-4D97-AF65-F5344CB8AC3E}">
        <p14:creationId xmlns:p14="http://schemas.microsoft.com/office/powerpoint/2010/main" val="259090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cs typeface="Times New Roman" panose="02020603050405020304" pitchFamily="18" charset="0"/>
              </a:rPr>
              <a:t>. Sơ </a:t>
            </a:r>
            <a:r>
              <a:rPr lang="vi-VN" sz="2400">
                <a:latin typeface="Times New Roman" panose="02020603050405020304" pitchFamily="18" charset="0"/>
                <a:cs typeface="Times New Roman" panose="02020603050405020304" pitchFamily="18" charset="0"/>
              </a:rPr>
              <a:t>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Sơ đồ nguyên lí thể hiện mối liên hệ điện giữa các thiết bị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nguyên lí được dùng để nghiên cứu nguyên lí làm việc và là cơ sở để thiết kế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Sơ đồ lắp đặt mạng điện trong nhà biểu thị rõ vị trí, cách lắp đặt của các thiết bị và đồ dùng điện của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lắp đặt được sử dụng để dự trù vật liệu, lắp đặt, sửa chữa và số lượng các thiết bị điện có trong mạng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8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6" y="183893"/>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6338357"/>
              </p:ext>
            </p:extLst>
          </p:nvPr>
        </p:nvGraphicFramePr>
        <p:xfrm>
          <a:off x="439606" y="687356"/>
          <a:ext cx="11139683" cy="4310080"/>
        </p:xfrm>
        <a:graphic>
          <a:graphicData uri="http://schemas.openxmlformats.org/drawingml/2006/table">
            <a:tbl>
              <a:tblPr firstRow="1" firstCol="1" bandRow="1"/>
              <a:tblGrid>
                <a:gridCol w="7055377">
                  <a:extLst>
                    <a:ext uri="{9D8B030D-6E8A-4147-A177-3AD203B41FA5}">
                      <a16:colId xmlns:a16="http://schemas.microsoft.com/office/drawing/2014/main" xmlns="" val="4224668773"/>
                    </a:ext>
                  </a:extLst>
                </a:gridCol>
                <a:gridCol w="4084306">
                  <a:extLst>
                    <a:ext uri="{9D8B030D-6E8A-4147-A177-3AD203B41FA5}">
                      <a16:colId xmlns:a16="http://schemas.microsoft.com/office/drawing/2014/main" xmlns=""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6368568"/>
                  </a:ext>
                </a:extLst>
              </a:tr>
            </a:tbl>
          </a:graphicData>
        </a:graphic>
      </p:graphicFrame>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0623365"/>
              </p:ext>
            </p:extLst>
          </p:nvPr>
        </p:nvGraphicFramePr>
        <p:xfrm>
          <a:off x="453199" y="1172548"/>
          <a:ext cx="11139683" cy="5396640"/>
        </p:xfrm>
        <a:graphic>
          <a:graphicData uri="http://schemas.openxmlformats.org/drawingml/2006/table">
            <a:tbl>
              <a:tblPr firstRow="1" firstCol="1" bandRow="1"/>
              <a:tblGrid>
                <a:gridCol w="3773568">
                  <a:extLst>
                    <a:ext uri="{9D8B030D-6E8A-4147-A177-3AD203B41FA5}">
                      <a16:colId xmlns:a16="http://schemas.microsoft.com/office/drawing/2014/main" xmlns="" val="4224668773"/>
                    </a:ext>
                  </a:extLst>
                </a:gridCol>
                <a:gridCol w="7366115">
                  <a:extLst>
                    <a:ext uri="{9D8B030D-6E8A-4147-A177-3AD203B41FA5}">
                      <a16:colId xmlns:a16="http://schemas.microsoft.com/office/drawing/2014/main" xmlns=""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về đồ dùng điện của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Phạm vi của mạng điện: số lượng phòng và khu vực cần được cung cấp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số lượng các thiết bị và đồ dùng diện cần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công suất tải của mạng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 đặt bảng điện chính, bảng điện nhánh, ổ cắm lấy điện, công tắc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Hệ thống đấu nối và dây dẫn điện từ bảng phân phối đến các ổ cắm điện và thiết bị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 các thiết bị và các đường nối thể hiện mối liên hệ giữa các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6368568"/>
                  </a:ext>
                </a:extLst>
              </a:tr>
            </a:tbl>
          </a:graphicData>
        </a:graphic>
      </p:graphicFrame>
    </p:spTree>
    <p:extLst>
      <p:ext uri="{BB962C8B-B14F-4D97-AF65-F5344CB8AC3E}">
        <p14:creationId xmlns:p14="http://schemas.microsoft.com/office/powerpoint/2010/main" val="40885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557886"/>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1.Thiết kế sơ đồ nguyên lí</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Xác định nhiệm vụ thiết kế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nguyên lí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7" y="183893"/>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0207081"/>
              </p:ext>
            </p:extLst>
          </p:nvPr>
        </p:nvGraphicFramePr>
        <p:xfrm>
          <a:off x="439606" y="687356"/>
          <a:ext cx="11139683" cy="4198880"/>
        </p:xfrm>
        <a:graphic>
          <a:graphicData uri="http://schemas.openxmlformats.org/drawingml/2006/table">
            <a:tbl>
              <a:tblPr firstRow="1" firstCol="1" bandRow="1"/>
              <a:tblGrid>
                <a:gridCol w="7055377">
                  <a:extLst>
                    <a:ext uri="{9D8B030D-6E8A-4147-A177-3AD203B41FA5}">
                      <a16:colId xmlns:a16="http://schemas.microsoft.com/office/drawing/2014/main" xmlns="" val="4224668773"/>
                    </a:ext>
                  </a:extLst>
                </a:gridCol>
                <a:gridCol w="4084306">
                  <a:extLst>
                    <a:ext uri="{9D8B030D-6E8A-4147-A177-3AD203B41FA5}">
                      <a16:colId xmlns:a16="http://schemas.microsoft.com/office/drawing/2014/main" xmlns=""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6368568"/>
                  </a:ext>
                </a:extLst>
              </a:tr>
            </a:tbl>
          </a:graphicData>
        </a:graphic>
      </p:graphicFrame>
    </p:spTree>
    <p:extLst>
      <p:ext uri="{BB962C8B-B14F-4D97-AF65-F5344CB8AC3E}">
        <p14:creationId xmlns:p14="http://schemas.microsoft.com/office/powerpoint/2010/main" val="17968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61771013"/>
              </p:ext>
            </p:extLst>
          </p:nvPr>
        </p:nvGraphicFramePr>
        <p:xfrm>
          <a:off x="453199" y="1172548"/>
          <a:ext cx="11139683" cy="4898240"/>
        </p:xfrm>
        <a:graphic>
          <a:graphicData uri="http://schemas.openxmlformats.org/drawingml/2006/table">
            <a:tbl>
              <a:tblPr firstRow="1" firstCol="1" bandRow="1"/>
              <a:tblGrid>
                <a:gridCol w="3773568">
                  <a:extLst>
                    <a:ext uri="{9D8B030D-6E8A-4147-A177-3AD203B41FA5}">
                      <a16:colId xmlns:a16="http://schemas.microsoft.com/office/drawing/2014/main" xmlns="" val="4224668773"/>
                    </a:ext>
                  </a:extLst>
                </a:gridCol>
                <a:gridCol w="7366115">
                  <a:extLst>
                    <a:ext uri="{9D8B030D-6E8A-4147-A177-3AD203B41FA5}">
                      <a16:colId xmlns:a16="http://schemas.microsoft.com/office/drawing/2014/main" xmlns=""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a:t>
                      </a:r>
                      <a:r>
                        <a:rPr lang="vi-VN" sz="24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mạng </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sơ đồ nguyên lí, đưa ra cách nối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kí hiệu thiết bị và đồ dùng điện theo đúng vị trí thực tế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án nối dây cho các thiết bị và đồ dùng điện theo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nguồn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dẫn kết nối các thiết bị và đồ dùng điện theo sơ đồ nguyên lí và cách nối dây đã lựa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6368568"/>
                  </a:ext>
                </a:extLst>
              </a:tr>
            </a:tbl>
          </a:graphicData>
        </a:graphic>
      </p:graphicFrame>
    </p:spTree>
    <p:extLst>
      <p:ext uri="{BB962C8B-B14F-4D97-AF65-F5344CB8AC3E}">
        <p14:creationId xmlns:p14="http://schemas.microsoft.com/office/powerpoint/2010/main" val="16990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Thiết kế sơ đồ lắp đặt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Nghiên cứu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vị trí lắp đặt các thiết bị,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thiết kế sơ đồ nguyên lí, sơ đồ lắp đặt mạng điện gồm: nguồn điện, aptomat, công tắc hai cực và bóng đèn, trong đó công tắc bật tắt bóng đèn và aptomat bảo vệ mạng điện.</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thiết kế sơ đồ nguyên lí, sơ đồ lắp đặt mạng điện gồm: nguồn điện, aptomat, công tắc hai cực và bóng đèn, trong đó công tắc bật tắt bóng đèn và aptomat bảo vệ mạng điện.</a:t>
            </a:r>
          </a:p>
        </p:txBody>
      </p:sp>
      <p:pic>
        <p:nvPicPr>
          <p:cNvPr id="5" name="Picture 4" descr="C:\Users\DELL\Desktop\image_29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667" y="2369879"/>
            <a:ext cx="4653321" cy="2444717"/>
          </a:xfrm>
          <a:prstGeom prst="rect">
            <a:avLst/>
          </a:prstGeom>
          <a:noFill/>
          <a:ln>
            <a:noFill/>
          </a:ln>
        </p:spPr>
      </p:pic>
      <p:pic>
        <p:nvPicPr>
          <p:cNvPr id="6" name="Picture 5" descr="C:\Users\DELL\Desktop\image_29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5486" y="2265738"/>
            <a:ext cx="4354636" cy="2548858"/>
          </a:xfrm>
          <a:prstGeom prst="rect">
            <a:avLst/>
          </a:prstGeom>
          <a:noFill/>
          <a:ln>
            <a:noFill/>
          </a:ln>
        </p:spPr>
      </p:pic>
      <p:sp>
        <p:nvSpPr>
          <p:cNvPr id="2" name="TextBox 1"/>
          <p:cNvSpPr txBox="1"/>
          <p:nvPr/>
        </p:nvSpPr>
        <p:spPr>
          <a:xfrm>
            <a:off x="2406643" y="4999261"/>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nguyên lý</a:t>
            </a:r>
            <a:endParaRPr lang="en-US" sz="20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8185402" y="4895120"/>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6130" y="584775"/>
            <a:ext cx="11825869"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 thiết kế sơ đồ nguyên lí, sơ đồ lắp đặt mạng điện trong nhà gồm các thiết bị và phân tử như sau:</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aptomat, bảo vệ chung toàn mạch.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cắm điện.</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bóng đèn sợi đốt được điều khiển sáng luân phiên từ một công tắc 3 cực.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1485" y="275901"/>
            <a:ext cx="11825869"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 thiết kế sơ đồ nguyên lí, sơ đồ lắp đặt mạng điện trong nhà gồm các thiết bị và phân tử như sau:</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aptomat, bảo vệ chung toàn mạch.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cắm điện.</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bóng đèn sợi đốt được điều khiển sáng luân phiên từ một công tắc 3 cực.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C:\Users\DELL\Desktop\image_293.png"/>
          <p:cNvPicPr/>
          <p:nvPr/>
        </p:nvPicPr>
        <p:blipFill>
          <a:blip r:embed="rId3">
            <a:extLst>
              <a:ext uri="{28A0092B-C50C-407E-A947-70E740481C1C}">
                <a14:useLocalDpi xmlns:a14="http://schemas.microsoft.com/office/drawing/2010/main" val="0"/>
              </a:ext>
            </a:extLst>
          </a:blip>
          <a:srcRect/>
          <a:stretch>
            <a:fillRect/>
          </a:stretch>
        </p:blipFill>
        <p:spPr bwMode="auto">
          <a:xfrm>
            <a:off x="676152" y="2809963"/>
            <a:ext cx="4782256" cy="3973392"/>
          </a:xfrm>
          <a:prstGeom prst="rect">
            <a:avLst/>
          </a:prstGeom>
          <a:noFill/>
          <a:ln>
            <a:noFill/>
          </a:ln>
        </p:spPr>
      </p:pic>
      <p:pic>
        <p:nvPicPr>
          <p:cNvPr id="6" name="Picture 5" descr="C:\Users\DELL\Desktop\image_29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496" y="2949438"/>
            <a:ext cx="6358365" cy="3339395"/>
          </a:xfrm>
          <a:prstGeom prst="rect">
            <a:avLst/>
          </a:prstGeom>
          <a:noFill/>
          <a:ln>
            <a:noFill/>
          </a:ln>
        </p:spPr>
      </p:pic>
      <p:sp>
        <p:nvSpPr>
          <p:cNvPr id="8" name="TextBox 7"/>
          <p:cNvSpPr txBox="1"/>
          <p:nvPr/>
        </p:nvSpPr>
        <p:spPr>
          <a:xfrm>
            <a:off x="7961467" y="6314394"/>
            <a:ext cx="232332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3" name="Rectangle 2"/>
          <p:cNvSpPr/>
          <p:nvPr/>
        </p:nvSpPr>
        <p:spPr>
          <a:xfrm>
            <a:off x="1800144" y="5969949"/>
            <a:ext cx="7935186"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Mạng điện trong nhà gồm có các thiết bị: ổ cắm, đèn, công </a:t>
            </a:r>
            <a:r>
              <a:rPr lang="vi-VN" sz="2400">
                <a:solidFill>
                  <a:srgbClr val="FF0000"/>
                </a:solidFill>
                <a:latin typeface="Times New Roman" panose="02020603050405020304" pitchFamily="18" charset="0"/>
                <a:ea typeface="Times New Roman" panose="02020603050405020304" pitchFamily="18" charset="0"/>
              </a:rPr>
              <a:t>tắc.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8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764691" y="3493055"/>
            <a:ext cx="4052596"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Quạt điện 220V - 50W.</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 16A - 250V.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43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8141677" y="2001712"/>
            <a:ext cx="341500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Mạng điện trong nhà là mạng điện điện nhận điện năng từ lưới điện phân phối để cung cấp điện cho các đồ dùng điện trong gia đình</a:t>
            </a:r>
            <a:r>
              <a:rPr lang="vi-VN" sz="2400" smtClean="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smtClean="0">
                <a:solidFill>
                  <a:srgbClr val="FF0000"/>
                </a:solidFill>
                <a:effectLst/>
                <a:latin typeface="Times New Roman" panose="02020603050405020304" pitchFamily="18" charset="0"/>
                <a:ea typeface="Times New Roman" panose="02020603050405020304" pitchFamily="18" charset="0"/>
              </a:rPr>
              <a:t>- Mạng điện trong nhà gồm aptomat, công tắc, đèn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19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là mạng điện nhận điện năng từ mạng phân phối để cung cấp điện cho các đồ dùng điện trong gia đình qua hệ thống dây pha, dây trung tính và công tơ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có điện áp 220V.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7278" y="535639"/>
            <a:ext cx="9753514" cy="5730737"/>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TotalTime>
  <Words>1711</Words>
  <Application>Microsoft Office PowerPoint</Application>
  <PresentationFormat>Custom</PresentationFormat>
  <Paragraphs>132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HALINHTRAM</cp:lastModifiedBy>
  <cp:revision>129</cp:revision>
  <dcterms:created xsi:type="dcterms:W3CDTF">2023-06-21T22:05:51Z</dcterms:created>
  <dcterms:modified xsi:type="dcterms:W3CDTF">2024-09-01T13:54:45Z</dcterms:modified>
</cp:coreProperties>
</file>