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377" r:id="rId4"/>
    <p:sldId id="344" r:id="rId5"/>
    <p:sldId id="378" r:id="rId6"/>
    <p:sldId id="379" r:id="rId7"/>
    <p:sldId id="359" r:id="rId8"/>
    <p:sldId id="367" r:id="rId9"/>
    <p:sldId id="366" r:id="rId10"/>
    <p:sldId id="372" r:id="rId11"/>
    <p:sldId id="360" r:id="rId12"/>
    <p:sldId id="380" r:id="rId13"/>
    <p:sldId id="381" r:id="rId14"/>
    <p:sldId id="345" r:id="rId15"/>
    <p:sldId id="368" r:id="rId16"/>
    <p:sldId id="361" r:id="rId17"/>
    <p:sldId id="382" r:id="rId18"/>
    <p:sldId id="383" r:id="rId19"/>
    <p:sldId id="373" r:id="rId20"/>
    <p:sldId id="384" r:id="rId21"/>
    <p:sldId id="375" r:id="rId22"/>
    <p:sldId id="3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3" autoAdjust="0"/>
    <p:restoredTop sz="94660"/>
  </p:normalViewPr>
  <p:slideViewPr>
    <p:cSldViewPr snapToGrid="0">
      <p:cViewPr varScale="1">
        <p:scale>
          <a:sx n="87" d="100"/>
          <a:sy n="87" d="100"/>
        </p:scale>
        <p:origin x="-437" y="-8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35113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17459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96173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7493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6518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2173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4594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5640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8479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9551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01/09/2024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9214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01/09/2024</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093622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50502" y="196567"/>
            <a:ext cx="8854081" cy="461665"/>
          </a:xfrm>
          <a:prstGeom prst="rect">
            <a:avLst/>
          </a:prstGeom>
        </p:spPr>
        <p:txBody>
          <a:bodyPr wrap="square">
            <a:spAutoFit/>
          </a:bodyPr>
          <a:lstStyle/>
          <a:p>
            <a:r>
              <a:rPr lang="vi-VN" sz="2400" b="1" smtClean="0">
                <a:solidFill>
                  <a:srgbClr val="FF0000"/>
                </a:solidFill>
                <a:latin typeface="Times New Roman" panose="02020603050405020304" pitchFamily="18" charset="0"/>
                <a:cs typeface="Times New Roman" panose="02020603050405020304" pitchFamily="18" charset="0"/>
              </a:rPr>
              <a:t>BÀI 5. TÍNH TOÁN CHI PHÍ MẠNG ĐIỆN TRONG NHÀ</a:t>
            </a:r>
            <a:endParaRPr lang="en-US" sz="2400" b="1">
              <a:solidFill>
                <a:srgbClr val="FF000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547" y="763740"/>
            <a:ext cx="11240599" cy="5909255"/>
          </a:xfrm>
          <a:prstGeom prst="rect">
            <a:avLst/>
          </a:prstGeom>
        </p:spPr>
      </p:pic>
    </p:spTree>
    <p:extLst>
      <p:ext uri="{BB962C8B-B14F-4D97-AF65-F5344CB8AC3E}">
        <p14:creationId xmlns:p14="http://schemas.microsoft.com/office/powerpoint/2010/main" val="7705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6139" y="129370"/>
            <a:ext cx="6096000" cy="830997"/>
          </a:xfrm>
          <a:prstGeom prst="rect">
            <a:avLst/>
          </a:prstGeom>
        </p:spPr>
        <p:txBody>
          <a:bodyPr>
            <a:spAutoFit/>
          </a:bodyPr>
          <a:lstStyle/>
          <a:p>
            <a:pPr>
              <a:spcAft>
                <a:spcPts val="0"/>
              </a:spcAft>
            </a:pPr>
            <a:r>
              <a:rPr lang="vi-VN" sz="2400" b="1" smtClean="0">
                <a:solidFill>
                  <a:srgbClr val="000000"/>
                </a:solidFill>
                <a:latin typeface="Times New Roman" panose="02020603050405020304" pitchFamily="18" charset="0"/>
                <a:ea typeface="Times New Roman" panose="02020603050405020304" pitchFamily="18" charset="0"/>
              </a:rPr>
              <a:t>1.Nội dung thực hành</a:t>
            </a:r>
            <a:endParaRPr lang="en-US" sz="2400" b="1" smtClean="0">
              <a:latin typeface="Times New Roman" panose="02020603050405020304" pitchFamily="18" charset="0"/>
              <a:ea typeface="Times New Roman" panose="02020603050405020304" pitchFamily="18" charset="0"/>
            </a:endParaRPr>
          </a:p>
          <a:p>
            <a:pPr>
              <a:spcAft>
                <a:spcPts val="0"/>
              </a:spcAft>
            </a:pPr>
            <a:r>
              <a:rPr lang="vi-VN" sz="2400" smtClean="0">
                <a:solidFill>
                  <a:srgbClr val="000000"/>
                </a:solidFill>
                <a:latin typeface="Times New Roman" panose="02020603050405020304" pitchFamily="18" charset="0"/>
                <a:ea typeface="Times New Roman" panose="02020603050405020304" pitchFamily="18" charset="0"/>
              </a:rPr>
              <a:t>Tính toán chi phí lắp đặt mạng điện hình 5.2</a:t>
            </a:r>
            <a:endParaRPr lang="en-US" sz="2400">
              <a:effectLst/>
              <a:latin typeface="Times New Roman" panose="02020603050405020304" pitchFamily="18" charset="0"/>
              <a:ea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497083" y="1123008"/>
            <a:ext cx="4821366" cy="5212478"/>
          </a:xfrm>
          <a:prstGeom prst="rect">
            <a:avLst/>
          </a:prstGeom>
        </p:spPr>
      </p:pic>
      <p:pic>
        <p:nvPicPr>
          <p:cNvPr id="5" name="Picture 4"/>
          <p:cNvPicPr>
            <a:picLocks noChangeAspect="1"/>
          </p:cNvPicPr>
          <p:nvPr/>
        </p:nvPicPr>
        <p:blipFill>
          <a:blip r:embed="rId3"/>
          <a:stretch>
            <a:fillRect/>
          </a:stretch>
        </p:blipFill>
        <p:spPr>
          <a:xfrm>
            <a:off x="5579706" y="1123008"/>
            <a:ext cx="5701004" cy="5212478"/>
          </a:xfrm>
          <a:prstGeom prst="rect">
            <a:avLst/>
          </a:prstGeom>
        </p:spPr>
      </p:pic>
    </p:spTree>
    <p:extLst>
      <p:ext uri="{BB962C8B-B14F-4D97-AF65-F5344CB8AC3E}">
        <p14:creationId xmlns:p14="http://schemas.microsoft.com/office/powerpoint/2010/main" val="3615483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938992"/>
          </a:xfrm>
          <a:prstGeom prst="rect">
            <a:avLst/>
          </a:prstGeom>
        </p:spPr>
        <p:txBody>
          <a:bodyPr wrap="square">
            <a:spAutoFit/>
          </a:bodyPr>
          <a:lstStyle/>
          <a:p>
            <a:pPr>
              <a:spcAft>
                <a:spcPts val="0"/>
              </a:spcAft>
            </a:pPr>
            <a:r>
              <a:rPr lang="vi-VN" sz="2400" b="1">
                <a:solidFill>
                  <a:srgbClr val="000000"/>
                </a:solidFill>
                <a:latin typeface="Times New Roman" panose="02020603050405020304" pitchFamily="18" charset="0"/>
                <a:ea typeface="Times New Roman" panose="02020603050405020304" pitchFamily="18" charset="0"/>
              </a:rPr>
              <a:t>2. Tiêu chí đánh giá</a:t>
            </a:r>
            <a:endParaRPr lang="en-US" sz="2400" b="1">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Tiến hành đúng trình tự: tuân thủ đúng và đủ các bước tính toán chi phí lắp đặt mạng điện.</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Xác định đúng thông số, số lượng vật tư và thiết bị điện.</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Tính chính xác chi phí lắp đặt.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310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569660"/>
          </a:xfrm>
          <a:prstGeom prst="rect">
            <a:avLst/>
          </a:prstGeom>
        </p:spPr>
        <p:txBody>
          <a:bodyPr wrap="square">
            <a:spAutoFit/>
          </a:bodyPr>
          <a:lstStyle/>
          <a:p>
            <a:r>
              <a:rPr lang="vi-VN" sz="2400" b="1" smtClean="0">
                <a:latin typeface="Times New Roman" panose="02020603050405020304" pitchFamily="18" charset="0"/>
                <a:cs typeface="Times New Roman" panose="02020603050405020304" pitchFamily="18" charset="0"/>
              </a:rPr>
              <a:t>3</a:t>
            </a:r>
            <a:r>
              <a:rPr lang="vi-VN" sz="2400" b="1">
                <a:latin typeface="Times New Roman" panose="02020603050405020304" pitchFamily="18" charset="0"/>
                <a:cs typeface="Times New Roman" panose="02020603050405020304" pitchFamily="18" charset="0"/>
              </a:rPr>
              <a:t>. Thiết bị, dụng cụ</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Sơ đồ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Bảng chọn vật liệu và thiết bị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Bảng giá vật liệu và thiết bị điện</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789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569660"/>
          </a:xfrm>
          <a:prstGeom prst="rect">
            <a:avLst/>
          </a:prstGeom>
        </p:spPr>
        <p:txBody>
          <a:bodyPr wrap="square">
            <a:spAutoFit/>
          </a:bodyPr>
          <a:lstStyle/>
          <a:p>
            <a:r>
              <a:rPr lang="vi-VN" sz="2400" b="1" smtClean="0">
                <a:latin typeface="Times New Roman" panose="02020603050405020304" pitchFamily="18" charset="0"/>
                <a:cs typeface="Times New Roman" panose="02020603050405020304" pitchFamily="18" charset="0"/>
              </a:rPr>
              <a:t>4</a:t>
            </a:r>
            <a:r>
              <a:rPr lang="vi-VN" sz="2400" b="1">
                <a:latin typeface="Times New Roman" panose="02020603050405020304" pitchFamily="18" charset="0"/>
                <a:cs typeface="Times New Roman" panose="02020603050405020304" pitchFamily="18" charset="0"/>
              </a:rPr>
              <a:t>. Các bước tiến hành</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1. Nghiên cứu sơ đồ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2. Lập bảng kê số lượng thiết bị, vật liệu</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3. Lập bảng tính toán chi phí</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121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1860" y="277199"/>
            <a:ext cx="5867440" cy="400110"/>
          </a:xfrm>
          <a:prstGeom prst="rect">
            <a:avLst/>
          </a:prstGeom>
        </p:spPr>
        <p:txBody>
          <a:bodyPr wrap="none">
            <a:spAutoFit/>
          </a:bodyPr>
          <a:lstStyle/>
          <a:p>
            <a:pPr>
              <a:spcAft>
                <a:spcPts val="0"/>
              </a:spcAft>
            </a:pPr>
            <a:r>
              <a:rPr lang="vi-VN" sz="2000" i="1">
                <a:solidFill>
                  <a:srgbClr val="000000"/>
                </a:solidFill>
                <a:latin typeface="Times New Roman" panose="02020603050405020304" pitchFamily="18" charset="0"/>
                <a:ea typeface="Times New Roman" panose="02020603050405020304" pitchFamily="18" charset="0"/>
              </a:rPr>
              <a:t>Bảng 5.2. Vật liệu, thiết bị lắp đặt mạng điện trong nhà</a:t>
            </a:r>
            <a:endParaRPr lang="en-US" sz="20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101457597"/>
              </p:ext>
            </p:extLst>
          </p:nvPr>
        </p:nvGraphicFramePr>
        <p:xfrm>
          <a:off x="1306446" y="822183"/>
          <a:ext cx="10328826" cy="4876800"/>
        </p:xfrm>
        <a:graphic>
          <a:graphicData uri="http://schemas.openxmlformats.org/drawingml/2006/table">
            <a:tbl>
              <a:tblPr firstRow="1" firstCol="1" bandRow="1"/>
              <a:tblGrid>
                <a:gridCol w="747571">
                  <a:extLst>
                    <a:ext uri="{9D8B030D-6E8A-4147-A177-3AD203B41FA5}">
                      <a16:colId xmlns:a16="http://schemas.microsoft.com/office/drawing/2014/main" xmlns="" val="2190992541"/>
                    </a:ext>
                  </a:extLst>
                </a:gridCol>
                <a:gridCol w="2328566">
                  <a:extLst>
                    <a:ext uri="{9D8B030D-6E8A-4147-A177-3AD203B41FA5}">
                      <a16:colId xmlns:a16="http://schemas.microsoft.com/office/drawing/2014/main" xmlns="" val="322712062"/>
                    </a:ext>
                  </a:extLst>
                </a:gridCol>
                <a:gridCol w="1638582">
                  <a:extLst>
                    <a:ext uri="{9D8B030D-6E8A-4147-A177-3AD203B41FA5}">
                      <a16:colId xmlns:a16="http://schemas.microsoft.com/office/drawing/2014/main" xmlns="" val="916353151"/>
                    </a:ext>
                  </a:extLst>
                </a:gridCol>
                <a:gridCol w="1261656">
                  <a:extLst>
                    <a:ext uri="{9D8B030D-6E8A-4147-A177-3AD203B41FA5}">
                      <a16:colId xmlns:a16="http://schemas.microsoft.com/office/drawing/2014/main" xmlns="" val="32359101"/>
                    </a:ext>
                  </a:extLst>
                </a:gridCol>
                <a:gridCol w="1854268">
                  <a:extLst>
                    <a:ext uri="{9D8B030D-6E8A-4147-A177-3AD203B41FA5}">
                      <a16:colId xmlns:a16="http://schemas.microsoft.com/office/drawing/2014/main" xmlns="" val="2510355587"/>
                    </a:ext>
                  </a:extLst>
                </a:gridCol>
                <a:gridCol w="1484671">
                  <a:extLst>
                    <a:ext uri="{9D8B030D-6E8A-4147-A177-3AD203B41FA5}">
                      <a16:colId xmlns:a16="http://schemas.microsoft.com/office/drawing/2014/main" xmlns="" val="3169188006"/>
                    </a:ext>
                  </a:extLst>
                </a:gridCol>
                <a:gridCol w="1013512">
                  <a:extLst>
                    <a:ext uri="{9D8B030D-6E8A-4147-A177-3AD203B41FA5}">
                      <a16:colId xmlns:a16="http://schemas.microsoft.com/office/drawing/2014/main" xmlns="" val="4118497607"/>
                    </a:ext>
                  </a:extLst>
                </a:gridCol>
              </a:tblGrid>
              <a:tr h="0">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thiết bị</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tham khảo</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Ghi chú</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43189043"/>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07273589"/>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2x2,5mm2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1682209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2x1,5mm2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264968"/>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cách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5212901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Ø20mm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5293748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Ø16mm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80547494"/>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 bị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91642299"/>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Aptomat20A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77786095"/>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 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53741889"/>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 5A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451505"/>
                  </a:ext>
                </a:extLst>
              </a:tr>
              <a:tr h="0">
                <a:tc gridSpan="5">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73698699"/>
                  </a:ext>
                </a:extLst>
              </a:tr>
            </a:tbl>
          </a:graphicData>
        </a:graphic>
      </p:graphicFrame>
      <p:sp>
        <p:nvSpPr>
          <p:cNvPr id="5" name="TextBox 4"/>
          <p:cNvSpPr txBox="1"/>
          <p:nvPr/>
        </p:nvSpPr>
        <p:spPr>
          <a:xfrm>
            <a:off x="1623528" y="5784980"/>
            <a:ext cx="4917232" cy="461665"/>
          </a:xfrm>
          <a:prstGeom prst="rect">
            <a:avLst/>
          </a:prstGeom>
          <a:noFill/>
        </p:spPr>
        <p:txBody>
          <a:bodyPr wrap="square" rtlCol="0">
            <a:spAutoFit/>
          </a:bodyPr>
          <a:lstStyle/>
          <a:p>
            <a:r>
              <a:rPr lang="vi-VN" sz="2400" b="1" smtClean="0">
                <a:solidFill>
                  <a:srgbClr val="0000FF"/>
                </a:solidFill>
                <a:latin typeface="Times New Roman" panose="02020603050405020304" pitchFamily="18" charset="0"/>
                <a:cs typeface="Times New Roman" panose="02020603050405020304" pitchFamily="18" charset="0"/>
              </a:rPr>
              <a:t>Bước 1. Nghiên cứu sơ đồ lắp đặt</a:t>
            </a:r>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958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8376" y="298780"/>
            <a:ext cx="9610529" cy="461665"/>
          </a:xfrm>
          <a:prstGeom prst="rect">
            <a:avLst/>
          </a:prstGeom>
        </p:spPr>
        <p:txBody>
          <a:bodyPr wrap="square">
            <a:spAutoFit/>
          </a:bodyPr>
          <a:lstStyle/>
          <a:p>
            <a:pPr>
              <a:spcAft>
                <a:spcPts val="0"/>
              </a:spcAft>
            </a:pPr>
            <a:r>
              <a:rPr lang="vi-VN">
                <a:solidFill>
                  <a:srgbClr val="000000"/>
                </a:solidFill>
                <a:latin typeface="Times New Roman" panose="02020603050405020304" pitchFamily="18" charset="0"/>
                <a:ea typeface="Times New Roman" panose="02020603050405020304" pitchFamily="18" charset="0"/>
              </a:rPr>
              <a:t> </a:t>
            </a:r>
            <a:r>
              <a:rPr lang="vi-VN" sz="2400" i="1" smtClean="0">
                <a:solidFill>
                  <a:srgbClr val="000000"/>
                </a:solidFill>
                <a:latin typeface="Times New Roman" panose="02020603050405020304" pitchFamily="18" charset="0"/>
                <a:ea typeface="Times New Roman" panose="02020603050405020304" pitchFamily="18" charset="0"/>
              </a:rPr>
              <a:t>Bảng </a:t>
            </a:r>
            <a:r>
              <a:rPr lang="vi-VN" sz="2400" i="1">
                <a:solidFill>
                  <a:srgbClr val="000000"/>
                </a:solidFill>
                <a:latin typeface="Times New Roman" panose="02020603050405020304" pitchFamily="18" charset="0"/>
                <a:ea typeface="Times New Roman" panose="02020603050405020304" pitchFamily="18" charset="0"/>
              </a:rPr>
              <a:t>5.3. Bảng kê số lượng vật liệu, thiết bị lắp đặt mạng điện trong nhà</a:t>
            </a:r>
            <a:endParaRPr lang="en-US" sz="2400">
              <a:effectLst/>
              <a:latin typeface="Times New Roman" panose="02020603050405020304" pitchFamily="18" charset="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739515557"/>
              </p:ext>
            </p:extLst>
          </p:nvPr>
        </p:nvGraphicFramePr>
        <p:xfrm>
          <a:off x="425125" y="934149"/>
          <a:ext cx="11182157" cy="4876800"/>
        </p:xfrm>
        <a:graphic>
          <a:graphicData uri="http://schemas.openxmlformats.org/drawingml/2006/table">
            <a:tbl>
              <a:tblPr firstRow="1" firstCol="1" bandRow="1"/>
              <a:tblGrid>
                <a:gridCol w="809332">
                  <a:extLst>
                    <a:ext uri="{9D8B030D-6E8A-4147-A177-3AD203B41FA5}">
                      <a16:colId xmlns:a16="http://schemas.microsoft.com/office/drawing/2014/main" xmlns="" val="677204538"/>
                    </a:ext>
                  </a:extLst>
                </a:gridCol>
                <a:gridCol w="2520944">
                  <a:extLst>
                    <a:ext uri="{9D8B030D-6E8A-4147-A177-3AD203B41FA5}">
                      <a16:colId xmlns:a16="http://schemas.microsoft.com/office/drawing/2014/main" xmlns="" val="2997206968"/>
                    </a:ext>
                  </a:extLst>
                </a:gridCol>
                <a:gridCol w="1773956">
                  <a:extLst>
                    <a:ext uri="{9D8B030D-6E8A-4147-A177-3AD203B41FA5}">
                      <a16:colId xmlns:a16="http://schemas.microsoft.com/office/drawing/2014/main" xmlns="" val="4030807674"/>
                    </a:ext>
                  </a:extLst>
                </a:gridCol>
                <a:gridCol w="1365889">
                  <a:extLst>
                    <a:ext uri="{9D8B030D-6E8A-4147-A177-3AD203B41FA5}">
                      <a16:colId xmlns:a16="http://schemas.microsoft.com/office/drawing/2014/main" xmlns="" val="3684808418"/>
                    </a:ext>
                  </a:extLst>
                </a:gridCol>
                <a:gridCol w="2007461">
                  <a:extLst>
                    <a:ext uri="{9D8B030D-6E8A-4147-A177-3AD203B41FA5}">
                      <a16:colId xmlns:a16="http://schemas.microsoft.com/office/drawing/2014/main" xmlns="" val="3400691995"/>
                    </a:ext>
                  </a:extLst>
                </a:gridCol>
                <a:gridCol w="1607329">
                  <a:extLst>
                    <a:ext uri="{9D8B030D-6E8A-4147-A177-3AD203B41FA5}">
                      <a16:colId xmlns:a16="http://schemas.microsoft.com/office/drawing/2014/main" xmlns="" val="2640731649"/>
                    </a:ext>
                  </a:extLst>
                </a:gridCol>
                <a:gridCol w="1097246">
                  <a:extLst>
                    <a:ext uri="{9D8B030D-6E8A-4147-A177-3AD203B41FA5}">
                      <a16:colId xmlns:a16="http://schemas.microsoft.com/office/drawing/2014/main" xmlns="" val="3920881279"/>
                    </a:ext>
                  </a:extLst>
                </a:gridCol>
              </a:tblGrid>
              <a:tr h="0">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thiết bị</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tham khảo</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Ghi chú</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42514437"/>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23435411"/>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2x2,5mm2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44946763"/>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2x1,5mm2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845013"/>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cách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14756591"/>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Ø20mm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13766441"/>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Ø16mm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79264288"/>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 bị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76563994"/>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Aptomat20A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16274470"/>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 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5707075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 5A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06110207"/>
                  </a:ext>
                </a:extLst>
              </a:tr>
              <a:tr h="0">
                <a:tc gridSpan="5">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40353692"/>
                  </a:ext>
                </a:extLst>
              </a:tr>
            </a:tbl>
          </a:graphicData>
        </a:graphic>
      </p:graphicFrame>
      <p:sp>
        <p:nvSpPr>
          <p:cNvPr id="8" name="TextBox 7"/>
          <p:cNvSpPr txBox="1"/>
          <p:nvPr/>
        </p:nvSpPr>
        <p:spPr>
          <a:xfrm>
            <a:off x="1642188" y="6111552"/>
            <a:ext cx="7501811" cy="461665"/>
          </a:xfrm>
          <a:prstGeom prst="rect">
            <a:avLst/>
          </a:prstGeom>
          <a:noFill/>
        </p:spPr>
        <p:txBody>
          <a:bodyPr wrap="square" rtlCol="0">
            <a:spAutoFit/>
          </a:bodyPr>
          <a:lstStyle/>
          <a:p>
            <a:r>
              <a:rPr lang="vi-VN" sz="2400" b="1" smtClean="0">
                <a:solidFill>
                  <a:srgbClr val="0000FF"/>
                </a:solidFill>
                <a:latin typeface="Times New Roman" panose="02020603050405020304" pitchFamily="18" charset="0"/>
                <a:cs typeface="Times New Roman" panose="02020603050405020304" pitchFamily="18" charset="0"/>
              </a:rPr>
              <a:t>Bước 2. Lập bảng kê số lượng vật liệu, thiết bị</a:t>
            </a:r>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569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22" presetClass="entr" presetSubtype="4"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0058" y="213345"/>
            <a:ext cx="9769150" cy="461665"/>
          </a:xfrm>
          <a:prstGeom prst="rect">
            <a:avLst/>
          </a:prstGeom>
        </p:spPr>
        <p:txBody>
          <a:bodyPr wrap="square">
            <a:spAutoFit/>
          </a:bodyPr>
          <a:lstStyle/>
          <a:p>
            <a:pPr>
              <a:spcAft>
                <a:spcPts val="0"/>
              </a:spcAft>
            </a:pPr>
            <a:r>
              <a:rPr lang="vi-VN" sz="2400" i="1">
                <a:solidFill>
                  <a:srgbClr val="000000"/>
                </a:solidFill>
                <a:latin typeface="Times New Roman" panose="02020603050405020304" pitchFamily="18" charset="0"/>
                <a:ea typeface="Times New Roman" panose="02020603050405020304" pitchFamily="18" charset="0"/>
              </a:rPr>
              <a:t>Bảng 5.4. Bảng kê số lượng vật liệu, thiết bị lắp đặt mạng điện trong nhà</a:t>
            </a:r>
            <a:endParaRPr lang="en-US" sz="24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777560124"/>
              </p:ext>
            </p:extLst>
          </p:nvPr>
        </p:nvGraphicFramePr>
        <p:xfrm>
          <a:off x="419880" y="915488"/>
          <a:ext cx="11131419" cy="4876800"/>
        </p:xfrm>
        <a:graphic>
          <a:graphicData uri="http://schemas.openxmlformats.org/drawingml/2006/table">
            <a:tbl>
              <a:tblPr firstRow="1" firstCol="1" bandRow="1"/>
              <a:tblGrid>
                <a:gridCol w="805660">
                  <a:extLst>
                    <a:ext uri="{9D8B030D-6E8A-4147-A177-3AD203B41FA5}">
                      <a16:colId xmlns:a16="http://schemas.microsoft.com/office/drawing/2014/main" xmlns="" val="596058745"/>
                    </a:ext>
                  </a:extLst>
                </a:gridCol>
                <a:gridCol w="2509507">
                  <a:extLst>
                    <a:ext uri="{9D8B030D-6E8A-4147-A177-3AD203B41FA5}">
                      <a16:colId xmlns:a16="http://schemas.microsoft.com/office/drawing/2014/main" xmlns="" val="223847936"/>
                    </a:ext>
                  </a:extLst>
                </a:gridCol>
                <a:gridCol w="1765906">
                  <a:extLst>
                    <a:ext uri="{9D8B030D-6E8A-4147-A177-3AD203B41FA5}">
                      <a16:colId xmlns:a16="http://schemas.microsoft.com/office/drawing/2014/main" xmlns="" val="3085151965"/>
                    </a:ext>
                  </a:extLst>
                </a:gridCol>
                <a:gridCol w="1359692">
                  <a:extLst>
                    <a:ext uri="{9D8B030D-6E8A-4147-A177-3AD203B41FA5}">
                      <a16:colId xmlns:a16="http://schemas.microsoft.com/office/drawing/2014/main" xmlns="" val="965394235"/>
                    </a:ext>
                  </a:extLst>
                </a:gridCol>
                <a:gridCol w="1998352">
                  <a:extLst>
                    <a:ext uri="{9D8B030D-6E8A-4147-A177-3AD203B41FA5}">
                      <a16:colId xmlns:a16="http://schemas.microsoft.com/office/drawing/2014/main" xmlns="" val="2745566854"/>
                    </a:ext>
                  </a:extLst>
                </a:gridCol>
                <a:gridCol w="1600035">
                  <a:extLst>
                    <a:ext uri="{9D8B030D-6E8A-4147-A177-3AD203B41FA5}">
                      <a16:colId xmlns:a16="http://schemas.microsoft.com/office/drawing/2014/main" xmlns="" val="169654116"/>
                    </a:ext>
                  </a:extLst>
                </a:gridCol>
                <a:gridCol w="1092267">
                  <a:extLst>
                    <a:ext uri="{9D8B030D-6E8A-4147-A177-3AD203B41FA5}">
                      <a16:colId xmlns:a16="http://schemas.microsoft.com/office/drawing/2014/main" xmlns="" val="3014276122"/>
                    </a:ext>
                  </a:extLst>
                </a:gridCol>
              </a:tblGrid>
              <a:tr h="0">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thiết bị</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tham khảo</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Ghi chú</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66739578"/>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18462735"/>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2x2,5mm2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25 000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75 000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1706135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2x1,5mm2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17684871"/>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cách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28134575"/>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Ø20mm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20 000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60 000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5794679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Ø16mm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27379087"/>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 bị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7846592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Aptomat20A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401576"/>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 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60 000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60 000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3433899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 5A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87448583"/>
                  </a:ext>
                </a:extLst>
              </a:tr>
              <a:tr h="0">
                <a:tc gridSpan="5">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645 000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95517831"/>
                  </a:ext>
                </a:extLst>
              </a:tr>
            </a:tbl>
          </a:graphicData>
        </a:graphic>
      </p:graphicFrame>
      <p:sp>
        <p:nvSpPr>
          <p:cNvPr id="8" name="TextBox 7"/>
          <p:cNvSpPr txBox="1"/>
          <p:nvPr/>
        </p:nvSpPr>
        <p:spPr>
          <a:xfrm>
            <a:off x="1716834" y="6102221"/>
            <a:ext cx="4917232" cy="461665"/>
          </a:xfrm>
          <a:prstGeom prst="rect">
            <a:avLst/>
          </a:prstGeom>
          <a:noFill/>
        </p:spPr>
        <p:txBody>
          <a:bodyPr wrap="square" rtlCol="0">
            <a:spAutoFit/>
          </a:bodyPr>
          <a:lstStyle/>
          <a:p>
            <a:r>
              <a:rPr lang="vi-VN" sz="2400" b="1" smtClean="0">
                <a:solidFill>
                  <a:srgbClr val="0000FF"/>
                </a:solidFill>
                <a:latin typeface="Times New Roman" panose="02020603050405020304" pitchFamily="18" charset="0"/>
                <a:cs typeface="Times New Roman" panose="02020603050405020304" pitchFamily="18" charset="0"/>
              </a:rPr>
              <a:t>Bước 3. Lập bảng tính toán chi phí</a:t>
            </a:r>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2177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569660"/>
          </a:xfrm>
          <a:prstGeom prst="rect">
            <a:avLst/>
          </a:prstGeom>
        </p:spPr>
        <p:txBody>
          <a:bodyPr wrap="square">
            <a:spAutoFit/>
          </a:bodyPr>
          <a:lstStyle/>
          <a:p>
            <a:r>
              <a:rPr lang="vi-VN" sz="2400" b="1" smtClean="0">
                <a:latin typeface="Times New Roman" panose="02020603050405020304" pitchFamily="18" charset="0"/>
                <a:cs typeface="Times New Roman" panose="02020603050405020304" pitchFamily="18" charset="0"/>
              </a:rPr>
              <a:t>4</a:t>
            </a:r>
            <a:r>
              <a:rPr lang="vi-VN" sz="2400" b="1">
                <a:latin typeface="Times New Roman" panose="02020603050405020304" pitchFamily="18" charset="0"/>
                <a:cs typeface="Times New Roman" panose="02020603050405020304" pitchFamily="18" charset="0"/>
              </a:rPr>
              <a:t>. Các bước tiến hành</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1. Nghiên cứu sơ đồ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2. Lập bảng kê số lượng thiết bị, vật liệu</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3. Lập bảng tính toán chi phí</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5160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200329"/>
          </a:xfrm>
          <a:prstGeom prst="rect">
            <a:avLst/>
          </a:prstGeom>
        </p:spPr>
        <p:txBody>
          <a:bodyPr wrap="square">
            <a:spAutoFit/>
          </a:bodyPr>
          <a:lstStyle/>
          <a:p>
            <a:r>
              <a:rPr lang="vi-VN" sz="2400" b="1" smtClean="0">
                <a:latin typeface="Times New Roman" panose="02020603050405020304" pitchFamily="18" charset="0"/>
                <a:cs typeface="Times New Roman" panose="02020603050405020304" pitchFamily="18" charset="0"/>
              </a:rPr>
              <a:t>5</a:t>
            </a:r>
            <a:r>
              <a:rPr lang="vi-VN" sz="2400" b="1">
                <a:latin typeface="Times New Roman" panose="02020603050405020304" pitchFamily="18" charset="0"/>
                <a:cs typeface="Times New Roman" panose="02020603050405020304" pitchFamily="18" charset="0"/>
              </a:rPr>
              <a:t>. Đánh giá thực hành</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Thực hiện đủ và đúng trình tự các bước tính toán chi phí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Kết quả tính toán chính xác</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3437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LUYỆN TẬP</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164122" y="584775"/>
            <a:ext cx="11594123" cy="3046988"/>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chi phí lắp đặt mạng điện trong Hình 5.3.</a:t>
            </a:r>
          </a:p>
          <a:p>
            <a:r>
              <a:rPr lang="en-US" sz="2400" b="1">
                <a:solidFill>
                  <a:srgbClr val="0000FF"/>
                </a:solidFill>
                <a:latin typeface="Times New Roman" panose="02020603050405020304" pitchFamily="18" charset="0"/>
                <a:cs typeface="Times New Roman" panose="02020603050405020304" pitchFamily="18" charset="0"/>
              </a:rPr>
              <a:t>- Đồ dùng điện bao gồm: 2 đèn, mỗi đèn có công suất 100 W, 2 quạt trần, mỗi quạt có công suất 250 W. Bảng điện gồm công tắc chung cho các đèn, công tắc chung cho các quạt, ổ cắm lấy điện cung cấp điện cho đồ dùng là máy tính để bàn công suất 500 W.</a:t>
            </a:r>
          </a:p>
          <a:p>
            <a:r>
              <a:rPr lang="en-US" sz="2400" b="1">
                <a:solidFill>
                  <a:srgbClr val="0000FF"/>
                </a:solidFill>
                <a:latin typeface="Times New Roman" panose="02020603050405020304" pitchFamily="18" charset="0"/>
                <a:cs typeface="Times New Roman" panose="02020603050405020304" pitchFamily="18" charset="0"/>
              </a:rPr>
              <a:t>- Khoảng cách từ nguồn điện đến bảng điện là 7 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đèn 1 là 10m, đến đèn 2 là 15m.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quạt trần thứ nhất là 12 m, đến quạt trần thứ hai là 20 m.</a:t>
            </a:r>
          </a:p>
        </p:txBody>
      </p:sp>
      <p:pic>
        <p:nvPicPr>
          <p:cNvPr id="5" name="Picture 4" descr="C:\Users\DELL\Desktop\image_307.png"/>
          <p:cNvPicPr/>
          <p:nvPr/>
        </p:nvPicPr>
        <p:blipFill>
          <a:blip r:embed="rId3">
            <a:extLst>
              <a:ext uri="{28A0092B-C50C-407E-A947-70E740481C1C}">
                <a14:useLocalDpi xmlns:a14="http://schemas.microsoft.com/office/drawing/2010/main" val="0"/>
              </a:ext>
            </a:extLst>
          </a:blip>
          <a:srcRect/>
          <a:stretch>
            <a:fillRect/>
          </a:stretch>
        </p:blipFill>
        <p:spPr bwMode="auto">
          <a:xfrm>
            <a:off x="324873" y="3566448"/>
            <a:ext cx="4788301" cy="3123600"/>
          </a:xfrm>
          <a:prstGeom prst="rect">
            <a:avLst/>
          </a:prstGeom>
          <a:noFill/>
          <a:ln>
            <a:noFill/>
          </a:ln>
        </p:spPr>
      </p:pic>
    </p:spTree>
    <p:extLst>
      <p:ext uri="{BB962C8B-B14F-4D97-AF65-F5344CB8AC3E}">
        <p14:creationId xmlns:p14="http://schemas.microsoft.com/office/powerpoint/2010/main" val="402459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8706678" y="390293"/>
            <a:ext cx="3485322" cy="5363736"/>
          </a:xfrm>
          <a:prstGeom prst="cloudCallout">
            <a:avLst>
              <a:gd name="adj1" fmla="val -55497"/>
              <a:gd name="adj2" fmla="val 47682"/>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00FF"/>
                </a:solidFill>
                <a:latin typeface="Times New Roman" panose="02020603050405020304" pitchFamily="18" charset="0"/>
                <a:cs typeface="Times New Roman" panose="02020603050405020304" pitchFamily="18" charset="0"/>
              </a:rPr>
              <a:t>Sắp xếp các thiết bị trong Hình 5.1 thành hai nhóm theo tiêu chí giá thành.</a:t>
            </a:r>
          </a:p>
        </p:txBody>
      </p:sp>
      <p:pic>
        <p:nvPicPr>
          <p:cNvPr id="5" name="Picture 4" descr="C:\Users\DELL\Desktop\image_306.png"/>
          <p:cNvPicPr/>
          <p:nvPr/>
        </p:nvPicPr>
        <p:blipFill>
          <a:blip r:embed="rId2">
            <a:extLst>
              <a:ext uri="{28A0092B-C50C-407E-A947-70E740481C1C}">
                <a14:useLocalDpi xmlns:a14="http://schemas.microsoft.com/office/drawing/2010/main" val="0"/>
              </a:ext>
            </a:extLst>
          </a:blip>
          <a:srcRect/>
          <a:stretch>
            <a:fillRect/>
          </a:stretch>
        </p:blipFill>
        <p:spPr bwMode="auto">
          <a:xfrm>
            <a:off x="2159048" y="1173625"/>
            <a:ext cx="5331998" cy="3653351"/>
          </a:xfrm>
          <a:prstGeom prst="rect">
            <a:avLst/>
          </a:prstGeom>
          <a:noFill/>
          <a:ln>
            <a:noFill/>
          </a:ln>
        </p:spPr>
      </p:pic>
    </p:spTree>
    <p:extLst>
      <p:ext uri="{BB962C8B-B14F-4D97-AF65-F5344CB8AC3E}">
        <p14:creationId xmlns:p14="http://schemas.microsoft.com/office/powerpoint/2010/main" val="399994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LUYỆN TẬP</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164122" y="584775"/>
            <a:ext cx="11594123" cy="3046988"/>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chi phí lắp đặt mạng điện trong Hình 5.3.</a:t>
            </a:r>
          </a:p>
          <a:p>
            <a:r>
              <a:rPr lang="en-US" sz="2400" b="1">
                <a:solidFill>
                  <a:srgbClr val="0000FF"/>
                </a:solidFill>
                <a:latin typeface="Times New Roman" panose="02020603050405020304" pitchFamily="18" charset="0"/>
                <a:cs typeface="Times New Roman" panose="02020603050405020304" pitchFamily="18" charset="0"/>
              </a:rPr>
              <a:t>- Đồ dùng điện bao gồm: 2 đèn, mỗi đèn có công suất 100 W, 2 quạt trần, mỗi quạt có công suất 250 W. Bảng điện gồm công tắc chung cho các đèn, công tắc chung cho các quạt, ổ cắm lấy điện cung cấp điện cho đồ dùng là máy tính để bàn công suất 500 W.</a:t>
            </a:r>
          </a:p>
          <a:p>
            <a:r>
              <a:rPr lang="en-US" sz="2400" b="1">
                <a:solidFill>
                  <a:srgbClr val="0000FF"/>
                </a:solidFill>
                <a:latin typeface="Times New Roman" panose="02020603050405020304" pitchFamily="18" charset="0"/>
                <a:cs typeface="Times New Roman" panose="02020603050405020304" pitchFamily="18" charset="0"/>
              </a:rPr>
              <a:t>- Khoảng cách từ nguồn điện đến bảng điện là 7 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đèn 1 là 10m, đến đèn 2 là 15m.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quạt trần thứ nhất là 12 m, đến quạt trần thứ hai là 20 m.</a:t>
            </a:r>
          </a:p>
        </p:txBody>
      </p:sp>
      <p:pic>
        <p:nvPicPr>
          <p:cNvPr id="5" name="Picture 4" descr="C:\Users\DELL\Desktop\image_307.png"/>
          <p:cNvPicPr/>
          <p:nvPr/>
        </p:nvPicPr>
        <p:blipFill>
          <a:blip r:embed="rId3">
            <a:extLst>
              <a:ext uri="{28A0092B-C50C-407E-A947-70E740481C1C}">
                <a14:useLocalDpi xmlns:a14="http://schemas.microsoft.com/office/drawing/2010/main" val="0"/>
              </a:ext>
            </a:extLst>
          </a:blip>
          <a:srcRect/>
          <a:stretch>
            <a:fillRect/>
          </a:stretch>
        </p:blipFill>
        <p:spPr bwMode="auto">
          <a:xfrm>
            <a:off x="324873" y="3566448"/>
            <a:ext cx="4788301" cy="3123600"/>
          </a:xfrm>
          <a:prstGeom prst="rect">
            <a:avLst/>
          </a:prstGeom>
          <a:noFill/>
          <a:ln>
            <a:noFill/>
          </a:ln>
        </p:spPr>
      </p:pic>
      <p:graphicFrame>
        <p:nvGraphicFramePr>
          <p:cNvPr id="2" name="Table 1"/>
          <p:cNvGraphicFramePr>
            <a:graphicFrameLocks noGrp="1"/>
          </p:cNvGraphicFramePr>
          <p:nvPr>
            <p:extLst>
              <p:ext uri="{D42A27DB-BD31-4B8C-83A1-F6EECF244321}">
                <p14:modId xmlns:p14="http://schemas.microsoft.com/office/powerpoint/2010/main" val="1857886579"/>
              </p:ext>
            </p:extLst>
          </p:nvPr>
        </p:nvGraphicFramePr>
        <p:xfrm>
          <a:off x="5273925" y="3631763"/>
          <a:ext cx="6756516" cy="2614676"/>
        </p:xfrm>
        <a:graphic>
          <a:graphicData uri="http://schemas.openxmlformats.org/drawingml/2006/table">
            <a:tbl>
              <a:tblPr firstRow="1" firstCol="1" bandRow="1"/>
              <a:tblGrid>
                <a:gridCol w="487153">
                  <a:extLst>
                    <a:ext uri="{9D8B030D-6E8A-4147-A177-3AD203B41FA5}">
                      <a16:colId xmlns:a16="http://schemas.microsoft.com/office/drawing/2014/main" xmlns="" val="780342083"/>
                    </a:ext>
                  </a:extLst>
                </a:gridCol>
                <a:gridCol w="1305769">
                  <a:extLst>
                    <a:ext uri="{9D8B030D-6E8A-4147-A177-3AD203B41FA5}">
                      <a16:colId xmlns:a16="http://schemas.microsoft.com/office/drawing/2014/main" xmlns="" val="3363954987"/>
                    </a:ext>
                  </a:extLst>
                </a:gridCol>
                <a:gridCol w="1078096">
                  <a:extLst>
                    <a:ext uri="{9D8B030D-6E8A-4147-A177-3AD203B41FA5}">
                      <a16:colId xmlns:a16="http://schemas.microsoft.com/office/drawing/2014/main" xmlns="" val="1012989874"/>
                    </a:ext>
                  </a:extLst>
                </a:gridCol>
                <a:gridCol w="873860">
                  <a:extLst>
                    <a:ext uri="{9D8B030D-6E8A-4147-A177-3AD203B41FA5}">
                      <a16:colId xmlns:a16="http://schemas.microsoft.com/office/drawing/2014/main" xmlns="" val="3099833052"/>
                    </a:ext>
                  </a:extLst>
                </a:gridCol>
                <a:gridCol w="828661">
                  <a:extLst>
                    <a:ext uri="{9D8B030D-6E8A-4147-A177-3AD203B41FA5}">
                      <a16:colId xmlns:a16="http://schemas.microsoft.com/office/drawing/2014/main" xmlns="" val="2227136868"/>
                    </a:ext>
                  </a:extLst>
                </a:gridCol>
                <a:gridCol w="1116600">
                  <a:extLst>
                    <a:ext uri="{9D8B030D-6E8A-4147-A177-3AD203B41FA5}">
                      <a16:colId xmlns:a16="http://schemas.microsoft.com/office/drawing/2014/main" xmlns="" val="1469575505"/>
                    </a:ext>
                  </a:extLst>
                </a:gridCol>
                <a:gridCol w="1066377">
                  <a:extLst>
                    <a:ext uri="{9D8B030D-6E8A-4147-A177-3AD203B41FA5}">
                      <a16:colId xmlns:a16="http://schemas.microsoft.com/office/drawing/2014/main" xmlns="" val="2986811330"/>
                    </a:ext>
                  </a:extLst>
                </a:gridCol>
              </a:tblGrid>
              <a:tr h="370840">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Tên thiết bị, vật liệu</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 số kĩ thuật</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(VNĐ)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 (VNĐ)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51609213"/>
                  </a:ext>
                </a:extLst>
              </a:tr>
              <a:tr h="213995">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Quạt trần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250 W</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859.000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1.718.000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7158524"/>
                  </a:ext>
                </a:extLst>
              </a:tr>
              <a:tr h="213995">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Bóng đèn led</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 W</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63.000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126.000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201725208"/>
                  </a:ext>
                </a:extLst>
              </a:tr>
              <a:tr h="181610">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500 W</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527815557"/>
                  </a:ext>
                </a:extLst>
              </a:tr>
              <a:tr h="175260">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 A - 250 V</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27.000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54.000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077628840"/>
                  </a:ext>
                </a:extLst>
              </a:tr>
              <a:tr h="181610">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2×2,5 mm2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15.900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222.600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4233892721"/>
                  </a:ext>
                </a:extLst>
              </a:tr>
              <a:tr h="213995">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2×1,5 mm2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94</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9.800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921.200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4229301989"/>
                  </a:ext>
                </a:extLst>
              </a:tr>
              <a:tr h="213995">
                <a:tc gridSpan="6">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chi phí</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3.091.800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21298642"/>
                  </a:ext>
                </a:extLst>
              </a:tr>
            </a:tbl>
          </a:graphicData>
        </a:graphic>
      </p:graphicFrame>
    </p:spTree>
    <p:extLst>
      <p:ext uri="{BB962C8B-B14F-4D97-AF65-F5344CB8AC3E}">
        <p14:creationId xmlns:p14="http://schemas.microsoft.com/office/powerpoint/2010/main" val="1740407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VẬN DỤNG</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460916" y="584775"/>
            <a:ext cx="11537795"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toán chi phí cho mạng ở lên trong lớp học của em (giá thiết bị, vật liệu tính theo giá thị trường). </a:t>
            </a:r>
          </a:p>
        </p:txBody>
      </p:sp>
    </p:spTree>
    <p:extLst>
      <p:ext uri="{BB962C8B-B14F-4D97-AF65-F5344CB8AC3E}">
        <p14:creationId xmlns:p14="http://schemas.microsoft.com/office/powerpoint/2010/main" val="1002283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VẬN DỤNG</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460916" y="584775"/>
            <a:ext cx="11537795"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toán chi phí cho mạng ở lên trong lớp học của em (giá thiết bị, vật liệu tính theo giá thị trường). </a:t>
            </a:r>
          </a:p>
        </p:txBody>
      </p:sp>
      <p:sp>
        <p:nvSpPr>
          <p:cNvPr id="2" name="Rectangle 1"/>
          <p:cNvSpPr/>
          <p:nvPr/>
        </p:nvSpPr>
        <p:spPr>
          <a:xfrm>
            <a:off x="401253" y="1415772"/>
            <a:ext cx="11597457" cy="5078313"/>
          </a:xfrm>
          <a:prstGeom prst="rect">
            <a:avLst/>
          </a:prstGeom>
        </p:spPr>
        <p:txBody>
          <a:bodyPr wrap="square">
            <a:spAutoFit/>
          </a:bodyPr>
          <a:lstStyle/>
          <a:p>
            <a:pPr>
              <a:spcAft>
                <a:spcPts val="0"/>
              </a:spcAft>
            </a:pPr>
            <a:r>
              <a:rPr lang="en-US">
                <a:solidFill>
                  <a:srgbClr val="FF0000"/>
                </a:solidFill>
                <a:latin typeface="Times New Roman" panose="02020603050405020304" pitchFamily="18" charset="0"/>
                <a:ea typeface="Times New Roman" panose="02020603050405020304" pitchFamily="18" charset="0"/>
              </a:rPr>
              <a:t>Để tính toán chi phí cho mạng điện trong lớp học, trước tiên chúng ta cần xác định các thiết bị và vật liệu cụ thể cần sử dụng, sau đó tìm kiếm giá cả của chúng trên thị trường. Dưới đây là một danh sách các thiết bị và vật liệu điện thông thường cần thiết trong một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1. Đèn chiếu sáng (hoặc đèn panel): Số lượng và công suất của đèn sẽ phụ thuộc vào diện tích và mức độ sáng cần thiết cho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2. Ổ cắm điện: Số lượng và loại ổ cắm điện cần tùy thuộc vào nhu cầu sử dụng của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3. Công tắc điện: Số lượng và loại công tắc cần thiết để điều khiển ánh sáng trong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4. Aptomat và thiết bị bảo vệ: Aptomat được sử dụng để bảo vệ mạng điện khỏi quá tải và ngắn mạch.</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5. Dây dẫn điện và ống ruột gà: Dây dẫn điện và ống ruột gà dùng để dẫn điện từ nguồn cung cấp đến các thiết bị điện trong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6. Các thiết bị điện khác: Bao gồm các thiết bị như quạt, máy chiếu, máy tính, loa, và các thiết bị điện tử khác có thể cần thiết cho môi trường học tập.</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Để tính toán chi phí cho mạng điện trong lớp học, bạn có thể thực hiện các bước sau:</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1. Xác định số lượng và loại thiết bị và vật liệu cần thiết.</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2. Tìm kiếm giá cả của từng loại thiết bị và vật liệu trên thị trường hoặc từ các nhà cung cấp.</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3. Tính tổng chi phí bằng cách nhân số lượng của mỗi loại thiết bị và vật liệu với giá cả tương ứng.</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4. Nếu có, tính thêm chi phí lắp đặt và công suất tiêu thụ điện của các thiết bị để ước lượng chi phí hoạt động trong thời gian dài.</a:t>
            </a:r>
            <a:endParaRPr lang="en-US" sz="16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86130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arn(inVertical)">
                                      <p:cBhvr>
                                        <p:cTn id="22" dur="500"/>
                                        <p:tgtEl>
                                          <p:spTgt spid="2">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barn(inVertical)">
                                      <p:cBhvr>
                                        <p:cTn id="25" dur="500"/>
                                        <p:tgtEl>
                                          <p:spTgt spid="2">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barn(inVertical)">
                                      <p:cBhvr>
                                        <p:cTn id="28" dur="500"/>
                                        <p:tgtEl>
                                          <p:spTgt spid="2">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barn(inVertical)">
                                      <p:cBhvr>
                                        <p:cTn id="31" dur="500"/>
                                        <p:tgtEl>
                                          <p:spTgt spid="2">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2">
                                            <p:txEl>
                                              <p:pRg st="9" end="9"/>
                                            </p:txEl>
                                          </p:spTgt>
                                        </p:tgtEl>
                                        <p:attrNameLst>
                                          <p:attrName>style.visibility</p:attrName>
                                        </p:attrNameLst>
                                      </p:cBhvr>
                                      <p:to>
                                        <p:strVal val="visible"/>
                                      </p:to>
                                    </p:set>
                                    <p:animEffect transition="in" filter="barn(inVertical)">
                                      <p:cBhvr>
                                        <p:cTn id="34" dur="500"/>
                                        <p:tgtEl>
                                          <p:spTgt spid="2">
                                            <p:txEl>
                                              <p:pRg st="9" end="9"/>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Effect transition="in" filter="barn(inVertical)">
                                      <p:cBhvr>
                                        <p:cTn id="37" dur="500"/>
                                        <p:tgtEl>
                                          <p:spTgt spid="2">
                                            <p:txEl>
                                              <p:pRg st="10" end="10"/>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2">
                                            <p:txEl>
                                              <p:pRg st="11" end="11"/>
                                            </p:txEl>
                                          </p:spTgt>
                                        </p:tgtEl>
                                        <p:attrNameLst>
                                          <p:attrName>style.visibility</p:attrName>
                                        </p:attrNameLst>
                                      </p:cBhvr>
                                      <p:to>
                                        <p:strVal val="visible"/>
                                      </p:to>
                                    </p:set>
                                    <p:animEffect transition="in" filter="barn(inVertical)">
                                      <p:cBhvr>
                                        <p:cTn id="40"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6684447" y="316522"/>
            <a:ext cx="3485322" cy="4443975"/>
          </a:xfrm>
          <a:prstGeom prst="cloudCallout">
            <a:avLst>
              <a:gd name="adj1" fmla="val -55497"/>
              <a:gd name="adj2" fmla="val 47682"/>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00FF"/>
                </a:solidFill>
                <a:latin typeface="Times New Roman" panose="02020603050405020304" pitchFamily="18" charset="0"/>
                <a:cs typeface="Times New Roman" panose="02020603050405020304" pitchFamily="18" charset="0"/>
              </a:rPr>
              <a:t>Sắp xếp các thiết bị trong Hình 5.1 thành hai nhóm theo tiêu chí giá thành.</a:t>
            </a:r>
          </a:p>
        </p:txBody>
      </p:sp>
      <p:pic>
        <p:nvPicPr>
          <p:cNvPr id="5" name="Picture 4" descr="C:\Users\DELL\Desktop\image_306.png"/>
          <p:cNvPicPr/>
          <p:nvPr/>
        </p:nvPicPr>
        <p:blipFill>
          <a:blip r:embed="rId2">
            <a:extLst>
              <a:ext uri="{28A0092B-C50C-407E-A947-70E740481C1C}">
                <a14:useLocalDpi xmlns:a14="http://schemas.microsoft.com/office/drawing/2010/main" val="0"/>
              </a:ext>
            </a:extLst>
          </a:blip>
          <a:srcRect/>
          <a:stretch>
            <a:fillRect/>
          </a:stretch>
        </p:blipFill>
        <p:spPr bwMode="auto">
          <a:xfrm>
            <a:off x="734694" y="390293"/>
            <a:ext cx="5331998" cy="3653351"/>
          </a:xfrm>
          <a:prstGeom prst="rect">
            <a:avLst/>
          </a:prstGeom>
          <a:noFill/>
          <a:ln>
            <a:noFill/>
          </a:ln>
        </p:spPr>
      </p:pic>
      <p:sp>
        <p:nvSpPr>
          <p:cNvPr id="3" name="Rectangle 2"/>
          <p:cNvSpPr/>
          <p:nvPr/>
        </p:nvSpPr>
        <p:spPr>
          <a:xfrm>
            <a:off x="1878623" y="4437331"/>
            <a:ext cx="6096000" cy="830997"/>
          </a:xfrm>
          <a:prstGeom prst="rect">
            <a:avLst/>
          </a:prstGeom>
        </p:spPr>
        <p:txBody>
          <a:bodyPr>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 Giá rẻ: a), b), d)</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a:t>
            </a:r>
            <a:r>
              <a:rPr lang="vi-VN" sz="2400" smtClean="0">
                <a:solidFill>
                  <a:srgbClr val="FF0000"/>
                </a:solidFill>
                <a:latin typeface="Times New Roman" panose="02020603050405020304" pitchFamily="18" charset="0"/>
                <a:ea typeface="Times New Roman" panose="02020603050405020304" pitchFamily="18" charset="0"/>
              </a:rPr>
              <a:t>Giá cao</a:t>
            </a:r>
            <a:r>
              <a:rPr lang="en-US" sz="2400" smtClean="0">
                <a:solidFill>
                  <a:srgbClr val="FF0000"/>
                </a:solidFill>
                <a:latin typeface="Times New Roman" panose="02020603050405020304" pitchFamily="18" charset="0"/>
                <a:ea typeface="Times New Roman" panose="02020603050405020304" pitchFamily="18" charset="0"/>
              </a:rPr>
              <a:t>: </a:t>
            </a:r>
            <a:r>
              <a:rPr lang="en-US" sz="2400">
                <a:solidFill>
                  <a:srgbClr val="FF0000"/>
                </a:solidFill>
                <a:latin typeface="Times New Roman" panose="02020603050405020304" pitchFamily="18" charset="0"/>
                <a:ea typeface="Times New Roman" panose="02020603050405020304" pitchFamily="18" charset="0"/>
              </a:rPr>
              <a:t>c), e), g)</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09795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48842" y="239877"/>
            <a:ext cx="3163688" cy="461665"/>
          </a:xfrm>
          <a:prstGeom prst="rect">
            <a:avLst/>
          </a:prstGeom>
        </p:spPr>
        <p:txBody>
          <a:bodyPr wrap="none">
            <a:spAutoFit/>
          </a:bodyPr>
          <a:lstStyle/>
          <a:p>
            <a:pPr algn="ctr">
              <a:spcAft>
                <a:spcPts val="0"/>
              </a:spcAft>
            </a:pPr>
            <a:r>
              <a:rPr lang="vi-VN" sz="2400">
                <a:solidFill>
                  <a:srgbClr val="000000"/>
                </a:solidFill>
                <a:latin typeface="Times New Roman" panose="02020603050405020304" pitchFamily="18" charset="0"/>
                <a:ea typeface="Times New Roman" panose="02020603050405020304" pitchFamily="18" charset="0"/>
              </a:rPr>
              <a:t>PHIẾU HỌC TẬP SỐ 1</a:t>
            </a:r>
            <a:endParaRPr lang="en-US" sz="2400">
              <a:effectLst/>
              <a:latin typeface="Times New Roman" panose="02020603050405020304" pitchFamily="18" charset="0"/>
              <a:ea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743439770"/>
              </p:ext>
            </p:extLst>
          </p:nvPr>
        </p:nvGraphicFramePr>
        <p:xfrm>
          <a:off x="405481" y="701542"/>
          <a:ext cx="10233211" cy="3893045"/>
        </p:xfrm>
        <a:graphic>
          <a:graphicData uri="http://schemas.openxmlformats.org/drawingml/2006/table">
            <a:tbl>
              <a:tblPr firstRow="1" firstCol="1" bandRow="1"/>
              <a:tblGrid>
                <a:gridCol w="6481258">
                  <a:extLst>
                    <a:ext uri="{9D8B030D-6E8A-4147-A177-3AD203B41FA5}">
                      <a16:colId xmlns:a16="http://schemas.microsoft.com/office/drawing/2014/main" xmlns="" val="815736510"/>
                    </a:ext>
                  </a:extLst>
                </a:gridCol>
                <a:gridCol w="3751953">
                  <a:extLst>
                    <a:ext uri="{9D8B030D-6E8A-4147-A177-3AD203B41FA5}">
                      <a16:colId xmlns:a16="http://schemas.microsoft.com/office/drawing/2014/main" xmlns="" val="1152857227"/>
                    </a:ext>
                  </a:extLst>
                </a:gridCol>
              </a:tblGrid>
              <a:tr h="344430">
                <a:tc gridSpan="2">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xmlns="" val="4042161692"/>
                  </a:ext>
                </a:extLst>
              </a:tr>
              <a:tr h="602753">
                <a:tc gridSpan="2">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hãy đọc thông tin trong SGK , hình 5.1 và hoàn thành bảng dưới đây để được các bước tính toán chi phí cho một mạng điện trong nhà đơn </a:t>
                      </a:r>
                      <a:r>
                        <a:rPr lang="vi-VN" sz="200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01511579"/>
                  </a:ext>
                </a:extLst>
              </a:tr>
              <a:tr h="587803">
                <a:tc gridSpan="2">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 tính toán chi phí cho một mạng điện trong nhà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xmlns="" val="1896809252"/>
                  </a:ext>
                </a:extLst>
              </a:tr>
              <a:tr h="587803">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 dung thực hiện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69183327"/>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1. Nghiên cứu sơ đồ lắp đặt mạng điện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61373999"/>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2. Lập bảng kê số lượng thiết bị, vật liệu</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57273481"/>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3. Tính toán chi phí</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62415216"/>
                  </a:ext>
                </a:extLst>
              </a:tr>
            </a:tbl>
          </a:graphicData>
        </a:graphic>
      </p:graphicFrame>
    </p:spTree>
    <p:extLst>
      <p:ext uri="{BB962C8B-B14F-4D97-AF65-F5344CB8AC3E}">
        <p14:creationId xmlns:p14="http://schemas.microsoft.com/office/powerpoint/2010/main" val="337533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691006" y="239877"/>
            <a:ext cx="5427320" cy="830997"/>
          </a:xfrm>
          <a:prstGeom prst="rect">
            <a:avLst/>
          </a:prstGeom>
        </p:spPr>
        <p:txBody>
          <a:bodyPr wrap="none">
            <a:spAutoFit/>
          </a:bodyPr>
          <a:lstStyle/>
          <a:p>
            <a:pPr algn="ctr"/>
            <a:r>
              <a:rPr lang="vi-VN" sz="2400">
                <a:latin typeface="Times New Roman" panose="02020603050405020304" pitchFamily="18" charset="0"/>
                <a:cs typeface="Times New Roman" panose="02020603050405020304" pitchFamily="18" charset="0"/>
              </a:rPr>
              <a:t>HƯỚNG DẪN CHẤM PHIẾU HỌC TẬP</a:t>
            </a:r>
            <a:endParaRPr lang="en-US" sz="2400">
              <a:latin typeface="Times New Roman" panose="02020603050405020304" pitchFamily="18" charset="0"/>
              <a:cs typeface="Times New Roman" panose="02020603050405020304" pitchFamily="18" charset="0"/>
            </a:endParaRPr>
          </a:p>
          <a:p>
            <a:pPr algn="ctr"/>
            <a:r>
              <a:rPr lang="vi-VN" sz="2400">
                <a:latin typeface="Times New Roman" panose="02020603050405020304" pitchFamily="18" charset="0"/>
                <a:cs typeface="Times New Roman" panose="02020603050405020304" pitchFamily="18" charset="0"/>
              </a:rPr>
              <a:t>PHIẾU HỌC TẬP SỐ 1</a:t>
            </a:r>
            <a:endParaRPr lang="en-US" sz="2400">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51959879"/>
              </p:ext>
            </p:extLst>
          </p:nvPr>
        </p:nvGraphicFramePr>
        <p:xfrm>
          <a:off x="405481" y="1105988"/>
          <a:ext cx="10233211" cy="5482436"/>
        </p:xfrm>
        <a:graphic>
          <a:graphicData uri="http://schemas.openxmlformats.org/drawingml/2006/table">
            <a:tbl>
              <a:tblPr firstRow="1" firstCol="1" bandRow="1"/>
              <a:tblGrid>
                <a:gridCol w="3454342">
                  <a:extLst>
                    <a:ext uri="{9D8B030D-6E8A-4147-A177-3AD203B41FA5}">
                      <a16:colId xmlns:a16="http://schemas.microsoft.com/office/drawing/2014/main" xmlns="" val="815736510"/>
                    </a:ext>
                  </a:extLst>
                </a:gridCol>
                <a:gridCol w="6778869">
                  <a:extLst>
                    <a:ext uri="{9D8B030D-6E8A-4147-A177-3AD203B41FA5}">
                      <a16:colId xmlns:a16="http://schemas.microsoft.com/office/drawing/2014/main" xmlns="" val="1152857227"/>
                    </a:ext>
                  </a:extLst>
                </a:gridCol>
              </a:tblGrid>
              <a:tr h="344430">
                <a:tc gridSpan="2">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xmlns="" val="4042161692"/>
                  </a:ext>
                </a:extLst>
              </a:tr>
              <a:tr h="602753">
                <a:tc gridSpan="2">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hãy đọc thông tin trong SGK , hình 5.1 và hoàn thành bảng dưới đây để được các bước tính toán chi phí cho một mạng điện trong nhà đơn </a:t>
                      </a:r>
                      <a:r>
                        <a:rPr lang="vi-VN" sz="200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01511579"/>
                  </a:ext>
                </a:extLst>
              </a:tr>
              <a:tr h="587803">
                <a:tc gridSpan="2">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 tính toán chi phí cho một mạng điện trong nhà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xmlns="" val="1896809252"/>
                  </a:ext>
                </a:extLst>
              </a:tr>
              <a:tr h="587803">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 dung thực hiện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69183327"/>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1. Nghiên cứu sơ đồ lắp đặt mạng điện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Xác định dây dẫn, thiết bị và dụng cụ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Dây dẫn điện: loại dây, tiết diện lõi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Thiết bị điện: thiết bị đóng, cắt bảo vệ, ổ cắm diện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Công tơ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Lập bảng tính toán chi phí lắp đặt mạng điện trong nhà.</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61373999"/>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2. Lập bảng kê số lượng thiết bị, vật liệu</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Xác định số lượng vật liệu, thiết bị và dụng cụ điện theo thống số của từng loại.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Điền số lượng mỗi loại thiết bị, vật liệu.</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57273481"/>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3. Tính toán chi phí</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Tham khảo đơn giá từng loại thiết bị, dụng cụ và vật liệu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Điền thông tin vào các cột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Tính tổng chi phí cho mạng điện trong nhà.</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62415216"/>
                  </a:ext>
                </a:extLst>
              </a:tr>
            </a:tbl>
          </a:graphicData>
        </a:graphic>
      </p:graphicFrame>
    </p:spTree>
    <p:extLst>
      <p:ext uri="{BB962C8B-B14F-4D97-AF65-F5344CB8AC3E}">
        <p14:creationId xmlns:p14="http://schemas.microsoft.com/office/powerpoint/2010/main" val="146631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50502" y="196567"/>
            <a:ext cx="8854081" cy="461665"/>
          </a:xfrm>
          <a:prstGeom prst="rect">
            <a:avLst/>
          </a:prstGeom>
        </p:spPr>
        <p:txBody>
          <a:bodyPr wrap="square">
            <a:spAutoFit/>
          </a:bodyPr>
          <a:lstStyle/>
          <a:p>
            <a:r>
              <a:rPr lang="vi-VN" sz="2400" b="1" smtClean="0">
                <a:solidFill>
                  <a:srgbClr val="FF0000"/>
                </a:solidFill>
                <a:latin typeface="Times New Roman" panose="02020603050405020304" pitchFamily="18" charset="0"/>
                <a:cs typeface="Times New Roman" panose="02020603050405020304" pitchFamily="18" charset="0"/>
              </a:rPr>
              <a:t>BÀI 5. TÍNH TOÁN CHI PHÍ MẠNG ĐIỆN TRONG NHÀ</a:t>
            </a:r>
            <a:endParaRPr lang="en-US" sz="2400" b="1">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612710" y="748109"/>
            <a:ext cx="10723983" cy="1569660"/>
          </a:xfrm>
          <a:prstGeom prst="rect">
            <a:avLst/>
          </a:prstGeom>
        </p:spPr>
        <p:txBody>
          <a:bodyPr wrap="square">
            <a:spAutoFit/>
          </a:bodyPr>
          <a:lstStyle/>
          <a:p>
            <a:pPr>
              <a:spcAft>
                <a:spcPts val="0"/>
              </a:spcAft>
            </a:pPr>
            <a:r>
              <a:rPr lang="vi-VN" sz="2400" b="1">
                <a:solidFill>
                  <a:srgbClr val="000000"/>
                </a:solidFill>
                <a:latin typeface="Times New Roman" panose="02020603050405020304" pitchFamily="18" charset="0"/>
                <a:ea typeface="Times New Roman" panose="02020603050405020304" pitchFamily="18" charset="0"/>
              </a:rPr>
              <a:t>I. Các bước tính toán chi phí cho mạng điện trong nhà đơn giản</a:t>
            </a:r>
            <a:endParaRPr lang="en-US" sz="2400" b="1">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Bước 1. Nghiên cứu sơ đồ lắp đặt mạng điện</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Bước 2. Lập bảng kê số lượng thiết bị, vật liệu</a:t>
            </a:r>
            <a:endParaRPr lang="en-US" sz="2400">
              <a:latin typeface="Times New Roman" panose="02020603050405020304" pitchFamily="18" charset="0"/>
              <a:ea typeface="Times New Roman" panose="02020603050405020304" pitchFamily="18" charset="0"/>
            </a:endParaRPr>
          </a:p>
          <a:p>
            <a:r>
              <a:rPr lang="vi-VN" sz="2400">
                <a:solidFill>
                  <a:srgbClr val="000000"/>
                </a:solidFill>
                <a:latin typeface="Times New Roman" panose="02020603050405020304" pitchFamily="18" charset="0"/>
                <a:ea typeface="Times New Roman" panose="02020603050405020304" pitchFamily="18" charset="0"/>
              </a:rPr>
              <a:t>Bước 3. Lập bảng tính toán chi phí</a:t>
            </a:r>
            <a:endParaRPr lang="en-US" sz="2400"/>
          </a:p>
        </p:txBody>
      </p:sp>
    </p:spTree>
    <p:extLst>
      <p:ext uri="{BB962C8B-B14F-4D97-AF65-F5344CB8AC3E}">
        <p14:creationId xmlns:p14="http://schemas.microsoft.com/office/powerpoint/2010/main" val="2419807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469" y="110708"/>
            <a:ext cx="11517085" cy="830997"/>
          </a:xfrm>
          <a:prstGeom prst="rect">
            <a:avLst/>
          </a:prstGeom>
        </p:spPr>
        <p:txBody>
          <a:bodyPr wrap="square">
            <a:spAutoFit/>
          </a:bodyPr>
          <a:lstStyle/>
          <a:p>
            <a:pPr algn="just">
              <a:spcAft>
                <a:spcPts val="0"/>
              </a:spcAft>
            </a:pPr>
            <a:r>
              <a:rPr lang="en-US" sz="2400" b="1">
                <a:solidFill>
                  <a:srgbClr val="0000FF"/>
                </a:solidFill>
                <a:latin typeface="Times New Roman" panose="02020603050405020304" pitchFamily="18" charset="0"/>
                <a:ea typeface="Times New Roman" panose="02020603050405020304" pitchFamily="18" charset="0"/>
              </a:rPr>
              <a:t>Vì sao khi tính toán chi phí mạng điện lại cần phải xác định số lượng, loại thiết bị và vật liệu dùng trong mạng điện?</a:t>
            </a:r>
            <a:endParaRPr lang="en-US" sz="2400" b="1">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7388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469" y="110708"/>
            <a:ext cx="11517085" cy="830997"/>
          </a:xfrm>
          <a:prstGeom prst="rect">
            <a:avLst/>
          </a:prstGeom>
        </p:spPr>
        <p:txBody>
          <a:bodyPr wrap="square">
            <a:spAutoFit/>
          </a:bodyPr>
          <a:lstStyle/>
          <a:p>
            <a:pPr algn="just">
              <a:spcAft>
                <a:spcPts val="0"/>
              </a:spcAft>
            </a:pPr>
            <a:r>
              <a:rPr lang="en-US" sz="2400" b="1">
                <a:solidFill>
                  <a:srgbClr val="0000FF"/>
                </a:solidFill>
                <a:latin typeface="Times New Roman" panose="02020603050405020304" pitchFamily="18" charset="0"/>
                <a:ea typeface="Times New Roman" panose="02020603050405020304" pitchFamily="18" charset="0"/>
              </a:rPr>
              <a:t>Vì sao khi tính toán chi phí mạng điện lại cần phải xác định số lượng, loại thiết bị và vật liệu dùng trong mạng điện?</a:t>
            </a:r>
            <a:endParaRPr lang="en-US" sz="2400" b="1">
              <a:solidFill>
                <a:srgbClr val="0000FF"/>
              </a:solidFill>
              <a:effectLst/>
              <a:latin typeface="Times New Roman" panose="02020603050405020304" pitchFamily="18" charset="0"/>
              <a:ea typeface="Times New Roman" panose="02020603050405020304" pitchFamily="18" charset="0"/>
            </a:endParaRPr>
          </a:p>
        </p:txBody>
      </p:sp>
      <p:sp>
        <p:nvSpPr>
          <p:cNvPr id="3" name="Rectangle 2"/>
          <p:cNvSpPr/>
          <p:nvPr/>
        </p:nvSpPr>
        <p:spPr>
          <a:xfrm>
            <a:off x="538065" y="941705"/>
            <a:ext cx="10602685" cy="5324535"/>
          </a:xfrm>
          <a:prstGeom prst="rect">
            <a:avLst/>
          </a:prstGeom>
        </p:spPr>
        <p:txBody>
          <a:bodyPr wrap="square">
            <a:spAutoFit/>
          </a:bodyPr>
          <a:lstStyle/>
          <a:p>
            <a:r>
              <a:rPr lang="en-US" sz="2000">
                <a:solidFill>
                  <a:srgbClr val="FF0000"/>
                </a:solidFill>
                <a:latin typeface="Times New Roman" panose="02020603050405020304" pitchFamily="18" charset="0"/>
                <a:cs typeface="Times New Roman" panose="02020603050405020304" pitchFamily="18" charset="0"/>
              </a:rPr>
              <a:t>Việc xác định số lượng, loại thiết bị và vật liệu dùng trong mạng điện là rất quan trọng khi tính toán chi phí, vì có những lý do sau</a:t>
            </a:r>
            <a:r>
              <a:rPr lang="en-US" sz="2000" smtClean="0">
                <a:solidFill>
                  <a:srgbClr val="FF0000"/>
                </a:solidFill>
                <a:latin typeface="Times New Roman" panose="02020603050405020304" pitchFamily="18" charset="0"/>
                <a:cs typeface="Times New Roman" panose="02020603050405020304" pitchFamily="18" charset="0"/>
              </a:rPr>
              <a:t>:</a:t>
            </a:r>
            <a:endParaRPr lang="vi-VN" sz="200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Tính chính xác của chi phí: Mỗi thiết bị và vật liệu điện đều có giá thành riêng, và chi phí của mạng điện sẽ tăng lên tùy thuộc vào số lượng và loại thiết bị cũng như vật liệu được sử dụng. Do đó, việc xác định chính xác số lượng và loại thiết bị và vật liệu sẽ giúp tính toán chi phí mạng điện một cách chính xác và hiệu quả.</a:t>
            </a:r>
          </a:p>
          <a:p>
            <a:pPr>
              <a:spcAft>
                <a:spcPts val="0"/>
              </a:spcAft>
            </a:pPr>
            <a:r>
              <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Đảm bảo hiệu suất và an toàn: Việc sử dụng các thiết bị và vật liệu điện phù hợp và chất lượng cao sẽ đảm bảo hiệu suất và an toàn cho mạng điện. Việc tính toán số lượng và loại thiết bị cần thiết sẽ giúp đảm bảo rằng mạng điện hoạt động một cách hiệu quả và an toàn.</a:t>
            </a:r>
          </a:p>
          <a:p>
            <a:pPr>
              <a:spcAft>
                <a:spcPts val="0"/>
              </a:spcAft>
            </a:pPr>
            <a:r>
              <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Thiết kế mạng điện phù hợp: Việc xác định số lượng và loại thiết bị và vật liệu cần thiết cũng giúp trong quá trình thiết kế mạng điện. Dựa vào yêu cầu và nhu cầu sử dụng, các chuyên gia có thể thiết kế một mạng điện phù hợp và hiệu quả với chi phí hợp lý.</a:t>
            </a:r>
          </a:p>
          <a:p>
            <a:pPr>
              <a:spcAft>
                <a:spcPts val="0"/>
              </a:spcAft>
            </a:pPr>
            <a:r>
              <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Dự báo và quản lý chi phí: Bằng việc xác định số lượng và loại thiết bị và vật liệu cần thiết, người quản lý có thể dự báo và quản lý chi phí một cách hiệu quả hơn. Việc này giúp tránh tình trạng thiếu hụt hoặc lãng phí thiết bị và vật liệu điện.</a:t>
            </a:r>
          </a:p>
          <a:p>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Vì vậy, việc xác định số lượng và loại thiết bị và vật liệu dùng trong mạng điện là cần thiết để tính toán và quản lý chi phí một cách hiệu quả và chính xác.</a:t>
            </a:r>
            <a:endParaRPr lang="en-US" sz="200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31759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720258" y="362864"/>
            <a:ext cx="9252542" cy="3695951"/>
          </a:xfrm>
          <a:prstGeom prst="rect">
            <a:avLst/>
          </a:prstGeom>
        </p:spPr>
      </p:pic>
    </p:spTree>
    <p:extLst>
      <p:ext uri="{BB962C8B-B14F-4D97-AF65-F5344CB8AC3E}">
        <p14:creationId xmlns:p14="http://schemas.microsoft.com/office/powerpoint/2010/main" val="4147608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582</TotalTime>
  <Words>2266</Words>
  <Application>Microsoft Office PowerPoint</Application>
  <PresentationFormat>Custom</PresentationFormat>
  <Paragraphs>422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HALINHTRAM</cp:lastModifiedBy>
  <cp:revision>153</cp:revision>
  <dcterms:created xsi:type="dcterms:W3CDTF">2023-06-21T22:05:51Z</dcterms:created>
  <dcterms:modified xsi:type="dcterms:W3CDTF">2024-09-01T13:55:13Z</dcterms:modified>
</cp:coreProperties>
</file>