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59" r:id="rId4"/>
    <p:sldId id="317" r:id="rId5"/>
    <p:sldId id="360" r:id="rId6"/>
    <p:sldId id="291" r:id="rId7"/>
    <p:sldId id="361" r:id="rId8"/>
    <p:sldId id="349" r:id="rId9"/>
    <p:sldId id="350" r:id="rId10"/>
    <p:sldId id="362" r:id="rId11"/>
    <p:sldId id="363" r:id="rId12"/>
    <p:sldId id="364" r:id="rId13"/>
    <p:sldId id="352" r:id="rId14"/>
    <p:sldId id="320" r:id="rId15"/>
    <p:sldId id="365" r:id="rId16"/>
    <p:sldId id="354" r:id="rId17"/>
    <p:sldId id="321" r:id="rId18"/>
    <p:sldId id="355" r:id="rId19"/>
    <p:sldId id="335" r:id="rId20"/>
    <p:sldId id="356" r:id="rId21"/>
    <p:sldId id="271" r:id="rId22"/>
    <p:sldId id="366" r:id="rId23"/>
    <p:sldId id="276" r:id="rId24"/>
    <p:sldId id="3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81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67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69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95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505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0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276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39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80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75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59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08542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92" y="1013344"/>
            <a:ext cx="5263662" cy="2485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83" y="1013343"/>
            <a:ext cx="5836181" cy="2485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62" y="3604846"/>
            <a:ext cx="5380892" cy="3068516"/>
          </a:xfrm>
          <a:prstGeom prst="rect">
            <a:avLst/>
          </a:prstGeom>
        </p:spPr>
      </p:pic>
      <p:pic>
        <p:nvPicPr>
          <p:cNvPr id="8" name="Picture 7"/>
          <p:cNvPicPr>
            <a:picLocks noChangeAspect="1"/>
          </p:cNvPicPr>
          <p:nvPr/>
        </p:nvPicPr>
        <p:blipFill>
          <a:blip r:embed="rId5"/>
          <a:stretch>
            <a:fillRect/>
          </a:stretch>
        </p:blipFill>
        <p:spPr>
          <a:xfrm>
            <a:off x="5770682" y="3604846"/>
            <a:ext cx="5836181" cy="306851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
        <p:nvSpPr>
          <p:cNvPr id="2" name="Rectangle 1"/>
          <p:cNvSpPr/>
          <p:nvPr/>
        </p:nvSpPr>
        <p:spPr>
          <a:xfrm>
            <a:off x="1884783" y="5111917"/>
            <a:ext cx="9713167"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Đối tượng lao động của công việc trong hình: </a:t>
            </a:r>
            <a:r>
              <a:rPr lang="vi-VN" sz="2400" smtClean="0">
                <a:solidFill>
                  <a:srgbClr val="FF0000"/>
                </a:solidFill>
                <a:latin typeface="Times New Roman" panose="02020603050405020304" pitchFamily="18" charset="0"/>
                <a:ea typeface="Times New Roman" panose="02020603050405020304" pitchFamily="18" charset="0"/>
              </a:rPr>
              <a:t>Thiết bị, vật liệu, dụng cụ dùng cho lắp đặt mạng điện trong nhà; các loại đồ dùng điện; nguồn điện một chiều và xoay chiều; thiết bị đóng cắt và lấy điện trong nhà.</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97072" y="1108756"/>
            <a:ext cx="8146927" cy="3873791"/>
          </a:xfrm>
          <a:prstGeom prst="rect">
            <a:avLst/>
          </a:prstGeom>
          <a:noFill/>
          <a:ln>
            <a:noFill/>
          </a:ln>
        </p:spPr>
      </p:pic>
    </p:spTree>
    <p:extLst>
      <p:ext uri="{BB962C8B-B14F-4D97-AF65-F5344CB8AC3E}">
        <p14:creationId xmlns:p14="http://schemas.microsoft.com/office/powerpoint/2010/main" val="499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381253" y="1034111"/>
            <a:ext cx="3714886" cy="2903407"/>
          </a:xfrm>
          <a:prstGeom prst="rect">
            <a:avLst/>
          </a:prstGeom>
          <a:noFill/>
          <a:ln>
            <a:noFill/>
          </a:ln>
        </p:spPr>
      </p:pic>
      <p:sp>
        <p:nvSpPr>
          <p:cNvPr id="2" name="Rectangle 1"/>
          <p:cNvSpPr/>
          <p:nvPr/>
        </p:nvSpPr>
        <p:spPr>
          <a:xfrm>
            <a:off x="4096138" y="1034111"/>
            <a:ext cx="7893699" cy="489364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Sản phẩm lao động:</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Bản thiết kế sơ đồ nguyên lí, sơ đồ lắp đặt mạng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Mạng điện được lắp đặt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Đối tượng lao động</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Thiết bị đóng cắt và lấy điện trong gia đình</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Nguồn điện một chiều và xoay chiều điện áp thấp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Dụng cụ đo điện cơ bản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Thiết bị, vật liệu, dụng cụ dùng trong lắp đặt mạng điện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Các loại đồ dùng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Điều kiện làm việc</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Làm việc trong nhà, ngoài trời và có nguy cơ mất an toàn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4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Đặc điểm chung của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Sản phẩm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Bản thiết kế sơ đồ nguyên lí, sơ đồ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được lắp đặt trong nhà.</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2.  </a:t>
            </a:r>
            <a:r>
              <a:rPr lang="vi-VN" sz="2400">
                <a:latin typeface="Times New Roman" panose="02020603050405020304" pitchFamily="18" charset="0"/>
                <a:cs typeface="Times New Roman" panose="02020603050405020304" pitchFamily="18" charset="0"/>
              </a:rPr>
              <a:t>Đối tượng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đóng cắt và lấy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Nguồn điện một chiều và xoay chiều điện áp thấp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đo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vật liệu, dụng cụ dùng trong lắp đặt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Các loại đồ dùng điện</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3.  </a:t>
            </a:r>
            <a:r>
              <a:rPr lang="vi-VN" sz="2400">
                <a:latin typeface="Times New Roman" panose="02020603050405020304" pitchFamily="18" charset="0"/>
                <a:cs typeface="Times New Roman" panose="02020603050405020304" pitchFamily="18" charset="0"/>
              </a:rPr>
              <a:t>Điều kiện làm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việc trong nhà, ngoài trời và có nguy cơ mất an toàn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74845"/>
            <a:ext cx="1197117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thông tin trong Hình 7.3, cho biết những yêu cầu chung về năng lực của một số ngành nghề liên quan đến lắp đặt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1813735" y="905842"/>
            <a:ext cx="6117285" cy="5821529"/>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74845"/>
            <a:ext cx="1197117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thông tin trong Hình 7.3, cho biết những yêu cầu chung về năng lực của một số ngành nghề liên quan đến lắp đặt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339498" y="971156"/>
            <a:ext cx="6117285" cy="5821529"/>
          </a:xfrm>
          <a:prstGeom prst="rect">
            <a:avLst/>
          </a:prstGeom>
          <a:noFill/>
          <a:ln>
            <a:noFill/>
          </a:ln>
        </p:spPr>
      </p:pic>
      <p:sp>
        <p:nvSpPr>
          <p:cNvPr id="4" name="Rectangle 3"/>
          <p:cNvSpPr/>
          <p:nvPr/>
        </p:nvSpPr>
        <p:spPr>
          <a:xfrm>
            <a:off x="6456783" y="905842"/>
            <a:ext cx="4211216" cy="230832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yêu cầu chung: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Kiến thức chuyên môn.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thiết kế và tính toán.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Hiểu biết về các tiêu chuẩn an toàn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thực hành.</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9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Yêu cầu đối với người lao động thuộc ngành nghề có liên quan đế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Về phẩm </a:t>
            </a:r>
            <a:r>
              <a:rPr lang="vi-VN" sz="2400">
                <a:latin typeface="Times New Roman" panose="02020603050405020304" pitchFamily="18" charset="0"/>
                <a:cs typeface="Times New Roman" panose="02020603050405020304" pitchFamily="18" charset="0"/>
              </a:rPr>
              <a:t>chất: cẩn thật, chưm chỉ, trung thực; có ý thức rèn luyện nâng cao trìnhd dộ chuyên môn đáp ứng yêu cầu công việc; có tính thần hợp tác và ý thức tuân thủ quy trình kĩ thuật và công nghệ</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Về năng </a:t>
            </a:r>
            <a:r>
              <a:rPr lang="vi-VN" sz="2400">
                <a:latin typeface="Times New Roman" panose="02020603050405020304" pitchFamily="18" charset="0"/>
                <a:cs typeface="Times New Roman" panose="02020603050405020304" pitchFamily="18" charset="0"/>
              </a:rPr>
              <a:t>lực: có kiến thức chuyên môn về an toàn điện, kĩ thuật điện; sử dụng thành thạo thiết bị đo lường điện; có kĩ năng lắp đặt, bảo dưỡng và sửa chữa các hệ thống, thiết bị điện; có tư duy sáng tạo trong tư vấn, thiết kế mạng điện; có sức khỏe tốt, không mắc bệnh về tim mạch, huyết áp và thấp khớp.</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6545306" cy="5152090"/>
          </a:xfrm>
          <a:prstGeom prst="rect">
            <a:avLst/>
          </a:prstGeom>
          <a:noFill/>
          <a:ln>
            <a:noFill/>
          </a:ln>
        </p:spPr>
      </p:pic>
      <p:sp>
        <p:nvSpPr>
          <p:cNvPr id="3" name="Rectangle 2"/>
          <p:cNvSpPr/>
          <p:nvPr/>
        </p:nvSpPr>
        <p:spPr>
          <a:xfrm>
            <a:off x="6889104" y="166359"/>
            <a:ext cx="4820816" cy="1569660"/>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a:t>
            </a:r>
            <a:r>
              <a:rPr lang="vi-VN" sz="2400" b="1" smtClean="0">
                <a:solidFill>
                  <a:srgbClr val="0000FF"/>
                </a:solidFill>
                <a:latin typeface="Times New Roman" panose="02020603050405020304" pitchFamily="18" charset="0"/>
                <a:ea typeface="Times New Roman" panose="02020603050405020304" pitchFamily="18" charset="0"/>
              </a:rPr>
              <a:t>. </a:t>
            </a:r>
            <a:r>
              <a:rPr lang="en-US" sz="2400" b="1" smtClean="0">
                <a:solidFill>
                  <a:srgbClr val="0000FF"/>
                </a:solidFill>
                <a:latin typeface="Times New Roman" panose="02020603050405020304" pitchFamily="18" charset="0"/>
                <a:ea typeface="Times New Roman" panose="02020603050405020304" pitchFamily="18" charset="0"/>
              </a:rPr>
              <a:t>Hãy </a:t>
            </a:r>
            <a:r>
              <a:rPr lang="en-US" sz="2400" b="1">
                <a:solidFill>
                  <a:srgbClr val="0000FF"/>
                </a:solidFill>
                <a:latin typeface="Times New Roman" panose="02020603050405020304" pitchFamily="18" charset="0"/>
                <a:ea typeface="Times New Roman" panose="02020603050405020304" pitchFamily="18" charset="0"/>
              </a:rPr>
              <a:t>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7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4903118" cy="5152090"/>
          </a:xfrm>
          <a:prstGeom prst="rect">
            <a:avLst/>
          </a:prstGeom>
          <a:noFill/>
          <a:ln>
            <a:noFill/>
          </a:ln>
        </p:spPr>
      </p:pic>
      <p:sp>
        <p:nvSpPr>
          <p:cNvPr id="3" name="Rectangle 2"/>
          <p:cNvSpPr/>
          <p:nvPr/>
        </p:nvSpPr>
        <p:spPr>
          <a:xfrm>
            <a:off x="5262465" y="166359"/>
            <a:ext cx="6447455" cy="1200329"/>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a:t>
            </a:r>
            <a:r>
              <a:rPr lang="vi-VN" sz="2400" b="1" smtClean="0">
                <a:solidFill>
                  <a:srgbClr val="0000FF"/>
                </a:solidFill>
                <a:latin typeface="Times New Roman" panose="02020603050405020304" pitchFamily="18" charset="0"/>
                <a:ea typeface="Times New Roman" panose="02020603050405020304" pitchFamily="18" charset="0"/>
              </a:rPr>
              <a:t>. </a:t>
            </a:r>
            <a:r>
              <a:rPr lang="en-US" sz="2400" b="1" smtClean="0">
                <a:solidFill>
                  <a:srgbClr val="0000FF"/>
                </a:solidFill>
                <a:latin typeface="Times New Roman" panose="02020603050405020304" pitchFamily="18" charset="0"/>
                <a:ea typeface="Times New Roman" panose="02020603050405020304" pitchFamily="18" charset="0"/>
              </a:rPr>
              <a:t>Hãy </a:t>
            </a:r>
            <a:r>
              <a:rPr lang="en-US" sz="2400" b="1">
                <a:solidFill>
                  <a:srgbClr val="0000FF"/>
                </a:solidFill>
                <a:latin typeface="Times New Roman" panose="02020603050405020304" pitchFamily="18" charset="0"/>
                <a:ea typeface="Times New Roman" panose="02020603050405020304" pitchFamily="18" charset="0"/>
              </a:rPr>
              <a:t>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262465" y="1366688"/>
            <a:ext cx="6755364" cy="5324535"/>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1.</a:t>
            </a:r>
            <a:r>
              <a:rPr lang="en-US" sz="2000">
                <a:solidFill>
                  <a:srgbClr val="FF0000"/>
                </a:solidFill>
                <a:latin typeface="Times New Roman" panose="02020603050405020304" pitchFamily="18" charset="0"/>
                <a:ea typeface="Times New Roman" panose="02020603050405020304" pitchFamily="18" charset="0"/>
              </a:rPr>
              <a:t> Dưới đây là một số công việc liên quan đến lắp đặt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ổ cắm và công tắc điện: Bao gồm việc lắp đặt các ổ cắm điện và công tắc điện trong các vị trí được thiết kế trước để cung cấp điện cho các thiết bị và ánh sáng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đèn và bóng đèn: Công việc này bao gồm lắp đặt các loại đèn khác nhau, bao gồm cả đèn trần, đèn treo, đèn sàn, và các loại bóng đèn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Kết nối dây dẫn điện: Làm việc với các loại dây dẫn điện để kết nối các thiết bị điện với nguồn cung cấp điện chính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hệ thống aptomat và bảo vệ: Cài đặt các thiết bị bảo vệ như aptomat và các thiết bị khác để đảm bảo an toàn cho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Kiểm tra và sửa chữa lỗi mạng điện: Thực hiện kiểm tra hệ thống điện và sửa chữa các lỗi hoặc hỏng hóc để đảm bảo hoạt động ổn định của mạng điện trong nhà.</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21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4" y="0"/>
            <a:ext cx="8307354" cy="646331"/>
          </a:xfrm>
          <a:prstGeom prst="rect">
            <a:avLst/>
          </a:prstGeom>
        </p:spPr>
        <p:txBody>
          <a:bodyPr wrap="square">
            <a:spAutoFit/>
          </a:bodyPr>
          <a:lstStyle/>
          <a:p>
            <a:pPr>
              <a:spcAft>
                <a:spcPts val="0"/>
              </a:spcAft>
            </a:pPr>
            <a:r>
              <a:rPr lang="vi-VN" i="1">
                <a:solidFill>
                  <a:srgbClr val="000000"/>
                </a:solidFill>
                <a:latin typeface="Times New Roman" panose="02020603050405020304" pitchFamily="18" charset="0"/>
                <a:ea typeface="Times New Roman" panose="02020603050405020304" pitchFamily="18" charset="0"/>
              </a:rPr>
              <a:t>Bảng 7.1. Minh hoạt bảng tiêu chí đánh giá mức độ phù hợp về khả năng, sở thích của bản thân đối với ngành nghề liên quan đến lắp đặt mạng điện trong nhà</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3759356"/>
              </p:ext>
            </p:extLst>
          </p:nvPr>
        </p:nvGraphicFramePr>
        <p:xfrm>
          <a:off x="211494" y="646331"/>
          <a:ext cx="8230772" cy="5895474"/>
        </p:xfrm>
        <a:graphic>
          <a:graphicData uri="http://schemas.openxmlformats.org/drawingml/2006/table">
            <a:tbl>
              <a:tblPr firstRow="1" firstCol="1" bandRow="1"/>
              <a:tblGrid>
                <a:gridCol w="996603">
                  <a:extLst>
                    <a:ext uri="{9D8B030D-6E8A-4147-A177-3AD203B41FA5}">
                      <a16:colId xmlns:a16="http://schemas.microsoft.com/office/drawing/2014/main" xmlns="" val="1618045412"/>
                    </a:ext>
                  </a:extLst>
                </a:gridCol>
                <a:gridCol w="3379853">
                  <a:extLst>
                    <a:ext uri="{9D8B030D-6E8A-4147-A177-3AD203B41FA5}">
                      <a16:colId xmlns:a16="http://schemas.microsoft.com/office/drawing/2014/main" xmlns="" val="3141416215"/>
                    </a:ext>
                  </a:extLst>
                </a:gridCol>
                <a:gridCol w="996603">
                  <a:extLst>
                    <a:ext uri="{9D8B030D-6E8A-4147-A177-3AD203B41FA5}">
                      <a16:colId xmlns:a16="http://schemas.microsoft.com/office/drawing/2014/main" xmlns="" val="2595131849"/>
                    </a:ext>
                  </a:extLst>
                </a:gridCol>
                <a:gridCol w="900461">
                  <a:extLst>
                    <a:ext uri="{9D8B030D-6E8A-4147-A177-3AD203B41FA5}">
                      <a16:colId xmlns:a16="http://schemas.microsoft.com/office/drawing/2014/main" xmlns="" val="2910191225"/>
                    </a:ext>
                  </a:extLst>
                </a:gridCol>
                <a:gridCol w="978626">
                  <a:extLst>
                    <a:ext uri="{9D8B030D-6E8A-4147-A177-3AD203B41FA5}">
                      <a16:colId xmlns:a16="http://schemas.microsoft.com/office/drawing/2014/main" xmlns="" val="1968375706"/>
                    </a:ext>
                  </a:extLst>
                </a:gridCol>
                <a:gridCol w="978626">
                  <a:extLst>
                    <a:ext uri="{9D8B030D-6E8A-4147-A177-3AD203B41FA5}">
                      <a16:colId xmlns:a16="http://schemas.microsoft.com/office/drawing/2014/main" xmlns="" val="788706247"/>
                    </a:ext>
                  </a:extLst>
                </a:gridCol>
              </a:tblGrid>
              <a:tr h="102268">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độ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58798244"/>
                  </a:ext>
                </a:extLst>
              </a:tr>
              <a:tr h="511342">
                <a:tc vMerge="1">
                  <a:txBody>
                    <a:bodyPr/>
                    <a:lstStyle/>
                    <a:p>
                      <a:endParaRPr lang="en-US"/>
                    </a:p>
                  </a:txBody>
                  <a:tcPr/>
                </a:tc>
                <a:tc vMerge="1">
                  <a:txBody>
                    <a:bodyPr/>
                    <a:lstStyle/>
                    <a:p>
                      <a:endParaRPr lang="en-US"/>
                    </a:p>
                  </a:txBody>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hoàn toàn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phần lớn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một phần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toàn không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485966"/>
                  </a:ext>
                </a:extLst>
              </a:tr>
              <a:tr h="102268">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958031"/>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quan sát và tìm hiểu về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5533254"/>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hoạt động thiết kế, lắp ráp mạch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2807957"/>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tìm hiểu và thích tham gia vào các hoạt động sửa chữa, bảo dưỡng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24349"/>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làm các công việc ở trong nhà hơn ngoài trời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2730796"/>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tính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4410322"/>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sự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756789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luyện tập thể thao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0175049"/>
                  </a:ext>
                </a:extLst>
              </a:tr>
              <a:tr h="102268">
                <a:tc>
                  <a:txBody>
                    <a:bodyPr/>
                    <a:lstStyle/>
                    <a:p>
                      <a:pPr algn="ct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0321176"/>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các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2500340"/>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đề xuất được phương án thiết kế, lắp đặt hợp lí cho một mạng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9251445"/>
                  </a:ext>
                </a:extLst>
              </a:tr>
              <a:tr h="409074">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một số thiết bị đo lường đinej và có thể tự bảo dưỡng, sửa chữa đơn giản một thiết bị,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17097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việc trong nhà thường xuyên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7363785"/>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người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4352188"/>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sáng tạo để tìm ra các giải pháp mới trong xử lí công việc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455202"/>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các công việc nặng nhọc, đỏi hỏi sức khỏe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8973981"/>
                  </a:ext>
                </a:extLst>
              </a:tr>
            </a:tbl>
          </a:graphicData>
        </a:graphic>
      </p:graphicFrame>
      <p:pic>
        <p:nvPicPr>
          <p:cNvPr id="5" name="Picture 4"/>
          <p:cNvPicPr>
            <a:picLocks noChangeAspect="1"/>
          </p:cNvPicPr>
          <p:nvPr/>
        </p:nvPicPr>
        <p:blipFill>
          <a:blip r:embed="rId2"/>
          <a:stretch>
            <a:fillRect/>
          </a:stretch>
        </p:blipFill>
        <p:spPr>
          <a:xfrm>
            <a:off x="8518848" y="795563"/>
            <a:ext cx="3592287" cy="3085972"/>
          </a:xfrm>
          <a:prstGeom prst="rect">
            <a:avLst/>
          </a:prstGeom>
        </p:spPr>
      </p:pic>
    </p:spTree>
    <p:extLst>
      <p:ext uri="{BB962C8B-B14F-4D97-AF65-F5344CB8AC3E}">
        <p14:creationId xmlns:p14="http://schemas.microsoft.com/office/powerpoint/2010/main" val="1979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cho biết yêu cầu đối với người thợ điện khi thực hiện công việc ở Hình 7.1. Em thấy mình có đáp ứng được những yêu cầu đó không?</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1481576" y="576220"/>
            <a:ext cx="5719324" cy="377597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Đánh giá khả năng và sở thích của bản thân đối với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vai trò, vị trí của ngành nghề, tìm hiểu đặc điểm, yêu cầu của ngành nghề liên quan đến lắp đặt mạng điện tỏng nhà đối với người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Tự đánh giá khả năng, sở thích của bản thân xem có phù hợp với đặc điểm và yêu cầu đối với người lao động làm trong ngành ngề liên quan đến lắp đặt mạng điện trong nhà thông qua bảng tiêu chí 7.1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Tự đánh giá khả năng và sở thích của bản thân có phù hợp với ngành nghề liên quan đến lắp đặt mạng điện trong nhà theo Bảng 7.1, sau đó chia sẻ với các bạn trước lớp. </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trên việc đánh giá sở thích và khả năng đối với ngành nghề liên quan đến lắp đặt mạng điện trong nhà, em hãy xây dựng kế hoạch học tập của bản thân để đáp ứng được các yêu cầu của một ngành nghề mà em thích.</a:t>
            </a:r>
          </a:p>
        </p:txBody>
      </p:sp>
      <p:sp>
        <p:nvSpPr>
          <p:cNvPr id="5" name="Rectangle 4"/>
          <p:cNvSpPr/>
          <p:nvPr/>
        </p:nvSpPr>
        <p:spPr>
          <a:xfrm>
            <a:off x="402845" y="1855855"/>
            <a:ext cx="11653935" cy="4524315"/>
          </a:xfrm>
          <a:prstGeom prst="rect">
            <a:avLst/>
          </a:prstGeom>
        </p:spPr>
        <p:txBody>
          <a:bodyPr wrap="square">
            <a:spAutoFit/>
          </a:bodyPr>
          <a:lstStyle/>
          <a:p>
            <a:pPr>
              <a:spcAft>
                <a:spcPts val="0"/>
              </a:spcAft>
            </a:pPr>
            <a:r>
              <a:rPr lang="en-US" smtClean="0">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Dựa trên việc đánh giá sở thích và khả năng đối với ngành nghề liên quan đến lắp đặt mạng điện trong nhà, dưới đây là một kế hoạch học tập có thể giúp bạn đáp ứng được các yêu cầu của ngành nghề này: - Nắm vững kiến thức cơ bản về điện: Bắt đầu bằng việc học về nguyên lý hoạt động của hệ thống điện, các loại thiết bị điện và cách hoạt động của chúng. - Học về kỹ năng lắp đặt và kết nối điện: Tham gia các khóa học hoặc chương trình đào tạo để học cách lắp đặt và kết nối các thiết bị điện một cách an toàn và hiệu quả. - Tìm hiểu về quy định và tiêu chuẩn an toàn điện: Hiểu rõ về các quy định và tiêu chuẩn an toàn trong lĩnh vực điện để đảm bảo tuân thủ và an toàn khi làm việc. - Thực hành và trải nghiệm: Tìm kiếm cơ hội thực hành và trải nghiệm thực tế trong việc lắp đặt mạng điện, có thể thông qua việc thực tập hoặc làm việc với các chuyên gia trong lĩnh vực này. - Phát triển kỹ năng mềm: Bên cạnh kiến thức kỹ thuật, cũng quan trọng là phát triển kỹ năng mềm như kỹ năng giao tiếp, làm việc nhóm, và giải quyết vấn đề để trở thành một người thợ điện thành công.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83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
        <p:nvSpPr>
          <p:cNvPr id="2" name="Rectangle 1"/>
          <p:cNvSpPr/>
          <p:nvPr/>
        </p:nvSpPr>
        <p:spPr>
          <a:xfrm>
            <a:off x="3107168" y="2234024"/>
            <a:ext cx="7968269"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cơ sở giáo dục nghề nghiệp, đại học có đào tạo về các chuyên ngành liên quan đến lắp đặt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Đại học Công nghiệp điện lực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Đại học Bách khoa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Học viện Công nghệ Bưu chính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Trường Đại học Công nghiệp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Đại học Mỏ - Địa chất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Đại học Kinh doanh và Công nghệ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Đại học Thủy Lợi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Đại học Kinh tế Kỹ thuật Công nghiệp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9. Đại học Bách khoa (Đại học Quốc gia TP.HCM)</a:t>
            </a:r>
          </a:p>
          <a:p>
            <a:r>
              <a:rPr lang="en-US" sz="2400">
                <a:solidFill>
                  <a:srgbClr val="FF0000"/>
                </a:solidFill>
                <a:latin typeface="Times New Roman" panose="02020603050405020304" pitchFamily="18" charset="0"/>
                <a:ea typeface="Times New Roman" panose="02020603050405020304" pitchFamily="18" charset="0"/>
              </a:rPr>
              <a:t>10. Đại học Sư phạm Kỹ thuật TP.HCM</a:t>
            </a:r>
            <a:endParaRPr lang="en-US" sz="2400">
              <a:solidFill>
                <a:srgbClr val="FF0000"/>
              </a:solidFill>
            </a:endParaRPr>
          </a:p>
        </p:txBody>
      </p:sp>
    </p:spTree>
    <p:extLst>
      <p:ext uri="{BB962C8B-B14F-4D97-AF65-F5344CB8AC3E}">
        <p14:creationId xmlns:p14="http://schemas.microsoft.com/office/powerpoint/2010/main" val="2317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605346" y="390293"/>
            <a:ext cx="4586654" cy="4058615"/>
          </a:xfrm>
          <a:prstGeom prst="cloudCallout">
            <a:avLst>
              <a:gd name="adj1" fmla="val -113817"/>
              <a:gd name="adj2" fmla="val 479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cho biết yêu cầu đối với người thợ điện khi thực hiện công việc ở Hình 7.1. Em thấy mình có đáp ứng được những yêu cầu đó không?</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830945" y="259697"/>
            <a:ext cx="5719324" cy="3775972"/>
          </a:xfrm>
          <a:prstGeom prst="rect">
            <a:avLst/>
          </a:prstGeom>
          <a:noFill/>
          <a:ln>
            <a:noFill/>
          </a:ln>
        </p:spPr>
      </p:pic>
      <p:sp>
        <p:nvSpPr>
          <p:cNvPr id="3" name="Rectangle 2"/>
          <p:cNvSpPr/>
          <p:nvPr/>
        </p:nvSpPr>
        <p:spPr>
          <a:xfrm>
            <a:off x="1564431" y="4035669"/>
            <a:ext cx="9035143" cy="258532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Yêu cầu đối với người thợ điện khi lắp đặt thiết bị đóng cắt mạng điện trong nhà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Hiểu biết về hệ thống điện: Người thợ điện cần có kiến thức vững về cách hoạt động của hệ thống điện, các loại thiết bị điện và cách kết nối chúng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Tuân thủ quy định và tiêu chuẩn an toàn: Phải tuân thủ các quy định và tiêu chuẩn an toàn khi lắp đặt và kết nối thiết bị điện để đảm bảo tính an toàn cho hệ thống và người sử dụng.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Kỹ năng thực hành và kỹ thuật: Có kỹ năng thực hành và kỹ thuật tốt để lắp đặt và kết nối các thiết bị đóng cắt mạng điện một cách chính xác và hiệu quả.</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Sự cẩn thận và tỉ mỉ: Phải làm việc một cách cẩn thận và tỉ mỉ để đảm bảo rằng các kết nối và lắp đặt được thực hiện đúng cách và không gây ra rủi ro cho hệ thống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0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a:t>
            </a:r>
            <a:r>
              <a:rPr lang="vi-VN" b="1" i="1" smtClean="0">
                <a:latin typeface="Times New Roman" panose="02020603050405020304" pitchFamily="18" charset="0"/>
                <a:cs typeface="Times New Roman" panose="02020603050405020304" pitchFamily="18" charset="0"/>
              </a:rPr>
              <a:t>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7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a:t>
            </a:r>
            <a:r>
              <a:rPr lang="vi-VN" b="1" i="1" smtClean="0">
                <a:latin typeface="Times New Roman" panose="02020603050405020304" pitchFamily="18" charset="0"/>
                <a:cs typeface="Times New Roman" panose="02020603050405020304" pitchFamily="18" charset="0"/>
              </a:rPr>
              <a:t>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8378890" y="4412267"/>
            <a:ext cx="3262605"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Thợ lắp đặt mạng điện sản xuất và sinh </a:t>
            </a:r>
            <a:r>
              <a:rPr lang="vi-VN" sz="2400">
                <a:solidFill>
                  <a:srgbClr val="FF0000"/>
                </a:solidFill>
                <a:latin typeface="Times New Roman" panose="02020603050405020304" pitchFamily="18" charset="0"/>
                <a:ea typeface="Times New Roman" panose="02020603050405020304" pitchFamily="18" charset="0"/>
              </a:rPr>
              <a:t>hoạt, kĩ sư điện, </a:t>
            </a:r>
            <a:r>
              <a:rPr lang="vi-VN" sz="2400" smtClean="0">
                <a:solidFill>
                  <a:srgbClr val="FF0000"/>
                </a:solidFill>
                <a:latin typeface="Times New Roman" panose="02020603050405020304" pitchFamily="18" charset="0"/>
                <a:ea typeface="Times New Roman" panose="02020603050405020304" pitchFamily="18" charset="0"/>
              </a:rPr>
              <a:t>thợ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66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1930" y="230546"/>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2725261"/>
              </p:ext>
            </p:extLst>
          </p:nvPr>
        </p:nvGraphicFramePr>
        <p:xfrm>
          <a:off x="771279" y="747239"/>
          <a:ext cx="10910647" cy="3425825"/>
        </p:xfrm>
        <a:graphic>
          <a:graphicData uri="http://schemas.openxmlformats.org/drawingml/2006/table">
            <a:tbl>
              <a:tblPr firstRow="1" firstCol="1" bandRow="1"/>
              <a:tblGrid>
                <a:gridCol w="1878615">
                  <a:extLst>
                    <a:ext uri="{9D8B030D-6E8A-4147-A177-3AD203B41FA5}">
                      <a16:colId xmlns:a16="http://schemas.microsoft.com/office/drawing/2014/main" xmlns="" val="2253561127"/>
                    </a:ext>
                  </a:extLst>
                </a:gridCol>
                <a:gridCol w="1707502">
                  <a:extLst>
                    <a:ext uri="{9D8B030D-6E8A-4147-A177-3AD203B41FA5}">
                      <a16:colId xmlns:a16="http://schemas.microsoft.com/office/drawing/2014/main" xmlns="" val="3455464902"/>
                    </a:ext>
                  </a:extLst>
                </a:gridCol>
                <a:gridCol w="2519265">
                  <a:extLst>
                    <a:ext uri="{9D8B030D-6E8A-4147-A177-3AD203B41FA5}">
                      <a16:colId xmlns:a16="http://schemas.microsoft.com/office/drawing/2014/main" xmlns="" val="1048500147"/>
                    </a:ext>
                  </a:extLst>
                </a:gridCol>
                <a:gridCol w="1847461">
                  <a:extLst>
                    <a:ext uri="{9D8B030D-6E8A-4147-A177-3AD203B41FA5}">
                      <a16:colId xmlns:a16="http://schemas.microsoft.com/office/drawing/2014/main" xmlns="" val="1823702612"/>
                    </a:ext>
                  </a:extLst>
                </a:gridCol>
                <a:gridCol w="1446245">
                  <a:extLst>
                    <a:ext uri="{9D8B030D-6E8A-4147-A177-3AD203B41FA5}">
                      <a16:colId xmlns:a16="http://schemas.microsoft.com/office/drawing/2014/main" xmlns="" val="1085009901"/>
                    </a:ext>
                  </a:extLst>
                </a:gridCol>
                <a:gridCol w="1511559">
                  <a:extLst>
                    <a:ext uri="{9D8B030D-6E8A-4147-A177-3AD203B41FA5}">
                      <a16:colId xmlns:a16="http://schemas.microsoft.com/office/drawing/2014/main" xmlns="" val="1171783005"/>
                    </a:ext>
                  </a:extLst>
                </a:gridCol>
              </a:tblGrid>
              <a:tr h="0">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61989801"/>
                  </a:ext>
                </a:extLst>
              </a:tr>
              <a:tr h="624205">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đặc điểm, nhiệm vụ của 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9829907"/>
                  </a:ext>
                </a:extLst>
              </a:tr>
              <a:tr h="624205">
                <a:tc gridSpan="6">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7191660"/>
                  </a:ext>
                </a:extLst>
              </a:tr>
              <a:tr h="624205">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724014533"/>
                  </a:ext>
                </a:extLst>
              </a:tr>
              <a:tr h="624205">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816454"/>
                  </a:ext>
                </a:extLst>
              </a:tr>
              <a:tr h="62420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885191"/>
                  </a:ext>
                </a:extLst>
              </a:tr>
            </a:tbl>
          </a:graphicData>
        </a:graphic>
      </p:graphicFrame>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2367" y="71926"/>
            <a:ext cx="5691674"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88089236"/>
              </p:ext>
            </p:extLst>
          </p:nvPr>
        </p:nvGraphicFramePr>
        <p:xfrm>
          <a:off x="702880" y="1101802"/>
          <a:ext cx="10910647" cy="5627436"/>
        </p:xfrm>
        <a:graphic>
          <a:graphicData uri="http://schemas.openxmlformats.org/drawingml/2006/table">
            <a:tbl>
              <a:tblPr firstRow="1" firstCol="1" bandRow="1"/>
              <a:tblGrid>
                <a:gridCol w="1060606">
                  <a:extLst>
                    <a:ext uri="{9D8B030D-6E8A-4147-A177-3AD203B41FA5}">
                      <a16:colId xmlns:a16="http://schemas.microsoft.com/office/drawing/2014/main" xmlns="" val="2253561127"/>
                    </a:ext>
                  </a:extLst>
                </a:gridCol>
                <a:gridCol w="2071396">
                  <a:extLst>
                    <a:ext uri="{9D8B030D-6E8A-4147-A177-3AD203B41FA5}">
                      <a16:colId xmlns:a16="http://schemas.microsoft.com/office/drawing/2014/main" xmlns="" val="3455464902"/>
                    </a:ext>
                  </a:extLst>
                </a:gridCol>
                <a:gridCol w="1091681">
                  <a:extLst>
                    <a:ext uri="{9D8B030D-6E8A-4147-A177-3AD203B41FA5}">
                      <a16:colId xmlns:a16="http://schemas.microsoft.com/office/drawing/2014/main" xmlns="" val="1048500147"/>
                    </a:ext>
                  </a:extLst>
                </a:gridCol>
                <a:gridCol w="2174033">
                  <a:extLst>
                    <a:ext uri="{9D8B030D-6E8A-4147-A177-3AD203B41FA5}">
                      <a16:colId xmlns:a16="http://schemas.microsoft.com/office/drawing/2014/main" xmlns="" val="1823702612"/>
                    </a:ext>
                  </a:extLst>
                </a:gridCol>
                <a:gridCol w="923731">
                  <a:extLst>
                    <a:ext uri="{9D8B030D-6E8A-4147-A177-3AD203B41FA5}">
                      <a16:colId xmlns:a16="http://schemas.microsoft.com/office/drawing/2014/main" xmlns="" val="1085009901"/>
                    </a:ext>
                  </a:extLst>
                </a:gridCol>
                <a:gridCol w="3589200">
                  <a:extLst>
                    <a:ext uri="{9D8B030D-6E8A-4147-A177-3AD203B41FA5}">
                      <a16:colId xmlns:a16="http://schemas.microsoft.com/office/drawing/2014/main" xmlns="" val="1171783005"/>
                    </a:ext>
                  </a:extLst>
                </a:gridCol>
              </a:tblGrid>
              <a:tr h="0">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61989801"/>
                  </a:ext>
                </a:extLst>
              </a:tr>
              <a:tr h="624205">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đặc điểm, nhiệm vụ của 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9829907"/>
                  </a:ext>
                </a:extLst>
              </a:tr>
              <a:tr h="339169">
                <a:tc gridSpan="6">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7191660"/>
                  </a:ext>
                </a:extLst>
              </a:tr>
              <a:tr h="335902">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724014533"/>
                  </a:ext>
                </a:extLst>
              </a:tr>
              <a:tr h="261257">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816454"/>
                  </a:ext>
                </a:extLst>
              </a:tr>
              <a:tr h="624205">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 là người tiến hành nghiên cứu, tư vấn, thiết kế, chỉ đạo xây dựng, vận hành, bảo dưỡng và sửa chữa hệ thống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hệ thống cho thiết bị điện gia dụng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 à người thực hiện nhiệm vụ kĩ thuật để hỗ trợ nghiên cứu và thiết kế, vận hành, bảo trì và sửa chữa hệ thống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 là người thực hiện lắp đặt, kiểm tra, bảo trì và sửa chữa hệ thống dây điện, thiết bị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885191"/>
                  </a:ext>
                </a:extLst>
              </a:tr>
            </a:tbl>
          </a:graphicData>
        </a:graphic>
      </p:graphicFrame>
    </p:spTree>
    <p:extLst>
      <p:ext uri="{BB962C8B-B14F-4D97-AF65-F5344CB8AC3E}">
        <p14:creationId xmlns:p14="http://schemas.microsoft.com/office/powerpoint/2010/main" val="33645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6247864"/>
          </a:xfrm>
          <a:prstGeom prst="rect">
            <a:avLst/>
          </a:prstGeom>
        </p:spPr>
        <p:txBody>
          <a:bodyPr wrap="square">
            <a:spAutoFit/>
          </a:bodyPr>
          <a:lstStyle/>
          <a:p>
            <a:r>
              <a:rPr lang="vi-VN" sz="1600" b="1">
                <a:latin typeface="Times New Roman" panose="02020603050405020304" pitchFamily="18" charset="0"/>
                <a:cs typeface="Times New Roman" panose="02020603050405020304" pitchFamily="18" charset="0"/>
              </a:rPr>
              <a:t>I. Giới thiệu một số ngành nghề liên quan đến lắp đặt mạng điện trong nhà</a:t>
            </a:r>
            <a:endParaRPr lang="en-US" sz="1600" b="1">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1.Kĩ sư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Kĩ sư điện là người tiến hành nghiên cứu, tư vấn, thiết kế, chỉ đạo xây dựng, vận hành, bảo dưỡng và sửa chữa hệ thống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 chủ yếu của kĩ sư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Tư vấn, thiết kế hệ thống cho thiết bị điện gia dụng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2. Kĩ thuật viên kĩ thuật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Kĩ thuật viên kĩ thuật điện à người thực hiện nhiệm vụ kĩ thuật để hỗ trợ nghiên cứu và thiết kế, vận hành, bảo trì và sửa chữa hệ thống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3. Thợ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Thợ điện là người thực hiện lắp đặt, kiểm tra, bảo trì và sửa chữa hệ thống dây điện, thiết bị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barn(inVertical)">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barn(inVertical)">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barn(inVertical)">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barn(inVertical)">
                                      <p:cBhvr>
                                        <p:cTn id="82" dur="500"/>
                                        <p:tgtEl>
                                          <p:spTgt spid="2">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animEffect transition="in" filter="barn(inVertical)">
                                      <p:cBhvr>
                                        <p:cTn id="87" dur="500"/>
                                        <p:tgtEl>
                                          <p:spTgt spid="2">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17" end="17"/>
                                            </p:txEl>
                                          </p:spTgt>
                                        </p:tgtEl>
                                        <p:attrNameLst>
                                          <p:attrName>style.visibility</p:attrName>
                                        </p:attrNameLst>
                                      </p:cBhvr>
                                      <p:to>
                                        <p:strVal val="visible"/>
                                      </p:to>
                                    </p:set>
                                    <p:animEffect transition="in" filter="barn(inVertical)">
                                      <p:cBhvr>
                                        <p:cTn id="92" dur="500"/>
                                        <p:tgtEl>
                                          <p:spTgt spid="2">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18" end="18"/>
                                            </p:txEl>
                                          </p:spTgt>
                                        </p:tgtEl>
                                        <p:attrNameLst>
                                          <p:attrName>style.visibility</p:attrName>
                                        </p:attrNameLst>
                                      </p:cBhvr>
                                      <p:to>
                                        <p:strVal val="visible"/>
                                      </p:to>
                                    </p:set>
                                    <p:animEffect transition="in" filter="barn(inVertical)">
                                      <p:cBhvr>
                                        <p:cTn id="97" dur="500"/>
                                        <p:tgtEl>
                                          <p:spTgt spid="2">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19" end="19"/>
                                            </p:txEl>
                                          </p:spTgt>
                                        </p:tgtEl>
                                        <p:attrNameLst>
                                          <p:attrName>style.visibility</p:attrName>
                                        </p:attrNameLst>
                                      </p:cBhvr>
                                      <p:to>
                                        <p:strVal val="visible"/>
                                      </p:to>
                                    </p:set>
                                    <p:animEffect transition="in" filter="barn(inVertical)">
                                      <p:cBhvr>
                                        <p:cTn id="102" dur="500"/>
                                        <p:tgtEl>
                                          <p:spTgt spid="2">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
                                            <p:txEl>
                                              <p:pRg st="20" end="20"/>
                                            </p:txEl>
                                          </p:spTgt>
                                        </p:tgtEl>
                                        <p:attrNameLst>
                                          <p:attrName>style.visibility</p:attrName>
                                        </p:attrNameLst>
                                      </p:cBhvr>
                                      <p:to>
                                        <p:strVal val="visible"/>
                                      </p:to>
                                    </p:set>
                                    <p:animEffect transition="in" filter="barn(inVertical)">
                                      <p:cBhvr>
                                        <p:cTn id="107"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Tree>
    <p:extLst>
      <p:ext uri="{BB962C8B-B14F-4D97-AF65-F5344CB8AC3E}">
        <p14:creationId xmlns:p14="http://schemas.microsoft.com/office/powerpoint/2010/main" val="23816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3468</Words>
  <Application>Microsoft Office PowerPoint</Application>
  <PresentationFormat>Custom</PresentationFormat>
  <Paragraphs>274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HALINHTRAM</cp:lastModifiedBy>
  <cp:revision>120</cp:revision>
  <dcterms:created xsi:type="dcterms:W3CDTF">2023-06-21T22:05:51Z</dcterms:created>
  <dcterms:modified xsi:type="dcterms:W3CDTF">2024-09-01T13:55:53Z</dcterms:modified>
</cp:coreProperties>
</file>