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2.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30517d808ef8484f" Type="http://schemas.microsoft.com/office/2007/relationships/ui/extensibility" Target="customUI/customUI14.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001" r:id="rId2"/>
    <p:sldMasterId id="2147484192" r:id="rId3"/>
    <p:sldMasterId id="2147484205" r:id="rId4"/>
    <p:sldMasterId id="2147484218" r:id="rId5"/>
    <p:sldMasterId id="2147484231" r:id="rId6"/>
    <p:sldMasterId id="2147484244" r:id="rId7"/>
    <p:sldMasterId id="2147484263" r:id="rId8"/>
    <p:sldMasterId id="2147484312" r:id="rId9"/>
    <p:sldMasterId id="2147484331" r:id="rId10"/>
    <p:sldMasterId id="2147484344" r:id="rId11"/>
    <p:sldMasterId id="2147484357" r:id="rId12"/>
    <p:sldMasterId id="2147484376" r:id="rId13"/>
    <p:sldMasterId id="2147484395" r:id="rId14"/>
  </p:sldMasterIdLst>
  <p:notesMasterIdLst>
    <p:notesMasterId r:id="rId34"/>
  </p:notesMasterIdLst>
  <p:sldIdLst>
    <p:sldId id="472" r:id="rId15"/>
    <p:sldId id="501" r:id="rId16"/>
    <p:sldId id="502" r:id="rId17"/>
    <p:sldId id="503" r:id="rId18"/>
    <p:sldId id="506" r:id="rId19"/>
    <p:sldId id="504" r:id="rId20"/>
    <p:sldId id="505" r:id="rId21"/>
    <p:sldId id="516" r:id="rId22"/>
    <p:sldId id="517" r:id="rId23"/>
    <p:sldId id="507" r:id="rId24"/>
    <p:sldId id="508" r:id="rId25"/>
    <p:sldId id="509" r:id="rId26"/>
    <p:sldId id="281" r:id="rId27"/>
    <p:sldId id="490" r:id="rId28"/>
    <p:sldId id="491" r:id="rId29"/>
    <p:sldId id="492" r:id="rId30"/>
    <p:sldId id="493" r:id="rId31"/>
    <p:sldId id="511" r:id="rId32"/>
    <p:sldId id="464"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ạ Thị Mai" initials="TTM" lastIdx="13" clrIdx="0">
    <p:extLst>
      <p:ext uri="{19B8F6BF-5375-455C-9EA6-DF929625EA0E}">
        <p15:presenceInfo xmlns:p15="http://schemas.microsoft.com/office/powerpoint/2012/main" userId="Tạ Thị M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BA2E5"/>
    <a:srgbClr val="BC7A1A"/>
    <a:srgbClr val="C47812"/>
    <a:srgbClr val="4E32F4"/>
    <a:srgbClr val="5D2E7A"/>
    <a:srgbClr val="9A8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050" autoAdjust="0"/>
  </p:normalViewPr>
  <p:slideViewPr>
    <p:cSldViewPr snapToGrid="0">
      <p:cViewPr varScale="1">
        <p:scale>
          <a:sx n="66" d="100"/>
          <a:sy n="66" d="100"/>
        </p:scale>
        <p:origin x="668" y="44"/>
      </p:cViewPr>
      <p:guideLst>
        <p:guide orient="horz" pos="2160"/>
        <p:guide pos="3840"/>
      </p:guideLst>
    </p:cSldViewPr>
  </p:slideViewPr>
  <p:notesTextViewPr>
    <p:cViewPr>
      <p:scale>
        <a:sx n="1" d="1"/>
        <a:sy n="1" d="1"/>
      </p:scale>
      <p:origin x="0" y="0"/>
    </p:cViewPr>
  </p:notesTextViewPr>
  <p:sorterViewPr>
    <p:cViewPr>
      <p:scale>
        <a:sx n="124" d="100"/>
        <a:sy n="124" d="100"/>
      </p:scale>
      <p:origin x="0" y="-23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1</a:t>
            </a:fld>
            <a:endParaRPr lang="zh-CN" altLang="en-US">
              <a:solidFill>
                <a:prstClr val="black"/>
              </a:solidFill>
              <a:ea typeface="宋体"/>
            </a:endParaRPr>
          </a:p>
        </p:txBody>
      </p:sp>
    </p:spTree>
    <p:extLst>
      <p:ext uri="{BB962C8B-B14F-4D97-AF65-F5344CB8AC3E}">
        <p14:creationId xmlns:p14="http://schemas.microsoft.com/office/powerpoint/2010/main" val="1323957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10</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11</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12</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t>13</a:t>
            </a:fld>
            <a:endParaRPr lang="zh-CN" altLang="en-US"/>
          </a:p>
        </p:txBody>
      </p:sp>
    </p:spTree>
    <p:extLst>
      <p:ext uri="{BB962C8B-B14F-4D97-AF65-F5344CB8AC3E}">
        <p14:creationId xmlns:p14="http://schemas.microsoft.com/office/powerpoint/2010/main" val="420089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CF96FE-4BFD-4EB0-860E-F76DA2601899}" type="slidenum">
              <a:rPr lang="zh-CN" altLang="en-US" smtClean="0">
                <a:solidFill>
                  <a:prstClr val="black"/>
                </a:solidFill>
                <a:ea typeface="宋体"/>
              </a:rPr>
              <a:pPr/>
              <a:t>14</a:t>
            </a:fld>
            <a:endParaRPr lang="zh-CN" altLang="en-US">
              <a:solidFill>
                <a:prstClr val="black"/>
              </a:solidFill>
              <a:ea typeface="宋体"/>
            </a:endParaRPr>
          </a:p>
        </p:txBody>
      </p:sp>
    </p:spTree>
    <p:extLst>
      <p:ext uri="{BB962C8B-B14F-4D97-AF65-F5344CB8AC3E}">
        <p14:creationId xmlns:p14="http://schemas.microsoft.com/office/powerpoint/2010/main" val="334247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1464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2</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3</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4</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5</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6</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7</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8</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F96FE-4BFD-4EB0-860E-F76DA2601899}"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235691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1/13/2026</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1/13/2026</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solidFill>
                  <a:prstClr val="black">
                    <a:tint val="75000"/>
                  </a:prstClr>
                </a:solidFill>
              </a:rPr>
              <a:pPr/>
              <a:t>1/13/2026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3922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solidFill>
                  <a:prstClr val="black">
                    <a:tint val="75000"/>
                  </a:prstClr>
                </a:solidFill>
              </a:rPr>
              <a:pPr/>
              <a:t>1/13/2026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9711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193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350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0544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2144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1464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1791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3"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00836657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37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1/13/2026</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7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022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858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4526232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386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1133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1205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80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solidFill>
                  <a:prstClr val="black">
                    <a:tint val="75000"/>
                  </a:prstClr>
                </a:solidFill>
              </a:rPr>
              <a:pPr/>
              <a:t>1/13/2026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7611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solidFill>
                  <a:prstClr val="black">
                    <a:tint val="75000"/>
                  </a:prstClr>
                </a:solidFill>
              </a:rPr>
              <a:pPr/>
              <a:t>1/13/2026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5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1/13/2026</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557805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34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2513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1155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318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001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6455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3"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627469895"/>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9087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6591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9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1/13/2026</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871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6877457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19937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4290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74177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62850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32655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28630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33806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771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1/13/2026</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50992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30398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23197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35016871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19937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4290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74177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62850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32655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286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1/13/2026</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33806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77114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50992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30398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23197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35016871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4861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0869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5519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3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1/13/2026</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solidFill>
                  <a:prstClr val="black">
                    <a:tint val="75000"/>
                  </a:prstClr>
                </a:solidFill>
              </a:rPr>
              <a:pPr/>
              <a:t>1/13/2026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070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solidFill>
                  <a:prstClr val="black">
                    <a:tint val="75000"/>
                  </a:prstClr>
                </a:solidFill>
              </a:rPr>
              <a:pPr/>
              <a:t>1/13/2026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2681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6783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6069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029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1163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823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30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3"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51123501"/>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747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51331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1186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1532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3881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31932456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02518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1960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0396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8216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solidFill>
                  <a:prstClr val="black">
                    <a:tint val="75000"/>
                  </a:prstClr>
                </a:solidFill>
              </a:rPr>
              <a:pPr/>
              <a:t>1/13/2026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0183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solidFill>
                  <a:prstClr val="black">
                    <a:tint val="75000"/>
                  </a:prstClr>
                </a:solidFill>
              </a:rPr>
              <a:pPr/>
              <a:t>1/13/2026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2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433574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763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068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2429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232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8599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413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3"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557698685"/>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8335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037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818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599066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5970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6347544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4745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815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0805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1537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solidFill>
                  <a:prstClr val="black">
                    <a:tint val="75000"/>
                  </a:prstClr>
                </a:solidFill>
              </a:rPr>
              <a:pPr/>
              <a:t>1/13/2026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33573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solidFill>
                  <a:prstClr val="black">
                    <a:tint val="75000"/>
                  </a:prstClr>
                </a:solidFill>
              </a:rPr>
              <a:pPr/>
              <a:t>1/13/2026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7755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6790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0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1/13/2026</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597954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357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4177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0238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2577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3"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95243270"/>
      </p:ext>
    </p:extLst>
  </p:cSld>
  <p:clrMapOvr>
    <a:masterClrMapping/>
  </p:clrMapOvr>
  <p:transition spd="slow">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9628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2613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3624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92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409209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1850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89220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95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9834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44074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1701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75687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91953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7" y="5472813"/>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46" name="AutoShape 16"/>
          <p:cNvSpPr>
            <a:spLocks/>
          </p:cNvSpPr>
          <p:nvPr userDrawn="1"/>
        </p:nvSpPr>
        <p:spPr bwMode="auto">
          <a:xfrm>
            <a:off x="637748" y="235083"/>
            <a:ext cx="220041"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AutoShape 17"/>
          <p:cNvSpPr>
            <a:spLocks/>
          </p:cNvSpPr>
          <p:nvPr userDrawn="1"/>
        </p:nvSpPr>
        <p:spPr bwMode="auto">
          <a:xfrm>
            <a:off x="367688" y="343981"/>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AutoShape 18"/>
          <p:cNvSpPr>
            <a:spLocks/>
          </p:cNvSpPr>
          <p:nvPr userDrawn="1"/>
        </p:nvSpPr>
        <p:spPr bwMode="auto">
          <a:xfrm>
            <a:off x="721092"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AutoShape 15"/>
          <p:cNvSpPr>
            <a:spLocks/>
          </p:cNvSpPr>
          <p:nvPr userDrawn="1"/>
        </p:nvSpPr>
        <p:spPr bwMode="auto">
          <a:xfrm>
            <a:off x="1097711" y="196940"/>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27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67553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1/13/2026</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7757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7610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735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5603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3256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6655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4683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3680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71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503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1/13/2026</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7058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1392159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9715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5765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038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230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3685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9858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3081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841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1/13/2026</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5035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4607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3584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1794644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59130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110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4203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6863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0559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599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1/13/2026</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7568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0828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62346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51727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24225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660532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3801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580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4459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717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1/13/2026</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8137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2342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7804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1523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0061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2399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98565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076487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81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50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1/13/2026</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299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366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solidFill>
                  <a:prstClr val="black">
                    <a:tint val="75000"/>
                  </a:prstClr>
                </a:solidFill>
              </a:rPr>
              <a:pPr/>
              <a:t>1/13/2026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3922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solidFill>
                  <a:prstClr val="black">
                    <a:tint val="75000"/>
                  </a:prstClr>
                </a:solidFill>
              </a:rPr>
              <a:pPr/>
              <a:t>1/13/2026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9711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193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35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0544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2144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146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17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1/13/2026</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5"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83"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008366570"/>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379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7619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022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solidFill>
                  <a:prstClr val="black">
                    <a:tint val="75000"/>
                  </a:prstClr>
                </a:solidFill>
              </a:rPr>
              <a:pPr/>
              <a:t>1/13/2026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85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24526232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819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509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299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solidFill>
                  <a:prstClr val="black">
                    <a:tint val="75000"/>
                  </a:prstClr>
                </a:solidFill>
              </a:rPr>
              <a:pPr/>
              <a:t>1/13/2026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36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0.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19" Type="http://schemas.openxmlformats.org/officeDocument/2006/relationships/theme" Target="../theme/theme12.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theme" Target="../theme/theme1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10" Type="http://schemas.openxmlformats.org/officeDocument/2006/relationships/slideLayout" Target="../slideLayouts/slideLayout201.xml"/><Relationship Id="rId19" Type="http://schemas.openxmlformats.org/officeDocument/2006/relationships/theme" Target="../theme/theme14.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theme" Target="../theme/theme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9.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1/13/2026</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78" r:id="rId12"/>
    <p:sldLayoutId id="2147483650" r:id="rId13"/>
    <p:sldLayoutId id="2147483656" r:id="rId14"/>
    <p:sldLayoutId id="2147483657" r:id="rId15"/>
    <p:sldLayoutId id="214748365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784208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784208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326013"/>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 id="2147484374" r:id="rId17"/>
    <p:sldLayoutId id="2147484375"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84851"/>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0" r:id="rId14"/>
    <p:sldLayoutId id="2147484391" r:id="rId15"/>
    <p:sldLayoutId id="2147484392" r:id="rId16"/>
    <p:sldLayoutId id="2147484393" r:id="rId17"/>
    <p:sldLayoutId id="2147484394"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252238"/>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 id="2147484410" r:id="rId15"/>
    <p:sldLayoutId id="2147484411" r:id="rId16"/>
    <p:sldLayoutId id="2147484412" r:id="rId17"/>
    <p:sldLayoutId id="2147484413"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55C5F4-8241-4297-A607-2414451469E3}"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2026/1/13</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C163BE-6298-434B-9B1B-48173C57E4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54241709"/>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2789720"/>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3024989"/>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726054"/>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5C5F4-8241-4297-A607-2414451469E3}" type="datetimeFigureOut">
              <a:rPr lang="zh-CN" altLang="en-US" smtClean="0">
                <a:solidFill>
                  <a:prstClr val="black">
                    <a:tint val="75000"/>
                  </a:prstClr>
                </a:solidFill>
              </a:rPr>
              <a:pPr/>
              <a:t>2026/1/13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163BE-6298-434B-9B1B-48173C57E4B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8721435"/>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9985"/>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9985"/>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solidFill>
                  <a:prstClr val="black">
                    <a:tint val="75000"/>
                  </a:prstClr>
                </a:solidFill>
              </a:rPr>
              <a:pPr/>
              <a:t>1/13/2026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85249"/>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29" r:id="rId17"/>
    <p:sldLayoutId id="2147484330"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132.xml"/><Relationship Id="rId6" Type="http://schemas.openxmlformats.org/officeDocument/2006/relationships/image" Target="../media/image10.png"/><Relationship Id="rId11" Type="http://schemas.openxmlformats.org/officeDocument/2006/relationships/oleObject" Target="../embeddings/oleObject4.bin"/><Relationship Id="rId5" Type="http://schemas.openxmlformats.org/officeDocument/2006/relationships/image" Target="../media/image9.png"/><Relationship Id="rId10" Type="http://schemas.openxmlformats.org/officeDocument/2006/relationships/image" Target="../media/image34.wmf"/><Relationship Id="rId4" Type="http://schemas.openxmlformats.org/officeDocument/2006/relationships/image" Target="../media/image8.png"/><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2.png"/><Relationship Id="rId18" Type="http://schemas.microsoft.com/office/2007/relationships/hdphoto" Target="../media/hdphoto6.wdp"/><Relationship Id="rId3" Type="http://schemas.openxmlformats.org/officeDocument/2006/relationships/slideLayout" Target="../slideLayouts/slideLayout30.xml"/><Relationship Id="rId21" Type="http://schemas.openxmlformats.org/officeDocument/2006/relationships/image" Target="../media/image46.png"/><Relationship Id="rId7" Type="http://schemas.openxmlformats.org/officeDocument/2006/relationships/image" Target="../media/image39.png"/><Relationship Id="rId12" Type="http://schemas.microsoft.com/office/2007/relationships/hdphoto" Target="../media/hdphoto3.wdp"/><Relationship Id="rId17" Type="http://schemas.openxmlformats.org/officeDocument/2006/relationships/image" Target="../media/image44.png"/><Relationship Id="rId25" Type="http://schemas.openxmlformats.org/officeDocument/2006/relationships/image" Target="../media/image49.png"/><Relationship Id="rId2" Type="http://schemas.openxmlformats.org/officeDocument/2006/relationships/audio" Target="../media/media1.MP3"/><Relationship Id="rId16" Type="http://schemas.microsoft.com/office/2007/relationships/hdphoto" Target="../media/hdphoto5.wdp"/><Relationship Id="rId20" Type="http://schemas.microsoft.com/office/2007/relationships/hdphoto" Target="../media/hdphoto7.wdp"/><Relationship Id="rId1" Type="http://schemas.microsoft.com/office/2007/relationships/media" Target="../media/media1.MP3"/><Relationship Id="rId6" Type="http://schemas.openxmlformats.org/officeDocument/2006/relationships/image" Target="../media/image38.png"/><Relationship Id="rId11" Type="http://schemas.openxmlformats.org/officeDocument/2006/relationships/image" Target="../media/image41.png"/><Relationship Id="rId24" Type="http://schemas.openxmlformats.org/officeDocument/2006/relationships/image" Target="../media/image48.png"/><Relationship Id="rId5" Type="http://schemas.openxmlformats.org/officeDocument/2006/relationships/image" Target="../media/image37.jpeg"/><Relationship Id="rId15" Type="http://schemas.openxmlformats.org/officeDocument/2006/relationships/image" Target="../media/image43.png"/><Relationship Id="rId23" Type="http://schemas.openxmlformats.org/officeDocument/2006/relationships/slide" Target="slide15.xml"/><Relationship Id="rId10" Type="http://schemas.microsoft.com/office/2007/relationships/hdphoto" Target="../media/hdphoto2.wdp"/><Relationship Id="rId19" Type="http://schemas.openxmlformats.org/officeDocument/2006/relationships/image" Target="../media/image45.png"/><Relationship Id="rId4" Type="http://schemas.openxmlformats.org/officeDocument/2006/relationships/notesSlide" Target="../notesSlides/notesSlide14.xml"/><Relationship Id="rId9" Type="http://schemas.openxmlformats.org/officeDocument/2006/relationships/image" Target="../media/image40.png"/><Relationship Id="rId14" Type="http://schemas.microsoft.com/office/2007/relationships/hdphoto" Target="../media/hdphoto4.wdp"/><Relationship Id="rId22"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1.gif"/><Relationship Id="rId13" Type="http://schemas.microsoft.com/office/2007/relationships/hdphoto" Target="../media/hdphoto9.wdp"/><Relationship Id="rId18" Type="http://schemas.openxmlformats.org/officeDocument/2006/relationships/image" Target="../media/image57.png"/><Relationship Id="rId26" Type="http://schemas.openxmlformats.org/officeDocument/2006/relationships/oleObject" Target="../embeddings/oleObject8.bin"/><Relationship Id="rId3" Type="http://schemas.openxmlformats.org/officeDocument/2006/relationships/slideLayout" Target="../slideLayouts/slideLayout42.xml"/><Relationship Id="rId21" Type="http://schemas.openxmlformats.org/officeDocument/2006/relationships/image" Target="../media/image58.wmf"/><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56.png"/><Relationship Id="rId25" Type="http://schemas.openxmlformats.org/officeDocument/2006/relationships/image" Target="../media/image60.wmf"/><Relationship Id="rId2" Type="http://schemas.openxmlformats.org/officeDocument/2006/relationships/audio" Target="../media/media2.mp3"/><Relationship Id="rId16" Type="http://schemas.openxmlformats.org/officeDocument/2006/relationships/image" Target="../media/image47.png"/><Relationship Id="rId20" Type="http://schemas.openxmlformats.org/officeDocument/2006/relationships/oleObject" Target="../embeddings/oleObject5.bin"/><Relationship Id="rId1" Type="http://schemas.microsoft.com/office/2007/relationships/media" Target="../media/media2.mp3"/><Relationship Id="rId6" Type="http://schemas.openxmlformats.org/officeDocument/2006/relationships/image" Target="../media/image37.jpeg"/><Relationship Id="rId11" Type="http://schemas.microsoft.com/office/2007/relationships/hdphoto" Target="../media/hdphoto8.wdp"/><Relationship Id="rId24" Type="http://schemas.openxmlformats.org/officeDocument/2006/relationships/oleObject" Target="../embeddings/oleObject7.bin"/><Relationship Id="rId5" Type="http://schemas.openxmlformats.org/officeDocument/2006/relationships/audio" Target="../media/audio2.wav"/><Relationship Id="rId15" Type="http://schemas.openxmlformats.org/officeDocument/2006/relationships/image" Target="../media/image55.png"/><Relationship Id="rId23" Type="http://schemas.openxmlformats.org/officeDocument/2006/relationships/image" Target="../media/image59.wmf"/><Relationship Id="rId28" Type="http://schemas.openxmlformats.org/officeDocument/2006/relationships/image" Target="../media/image62.png"/><Relationship Id="rId10" Type="http://schemas.openxmlformats.org/officeDocument/2006/relationships/image" Target="../media/image53.png"/><Relationship Id="rId19" Type="http://schemas.openxmlformats.org/officeDocument/2006/relationships/image" Target="../media/image49.png"/><Relationship Id="rId4" Type="http://schemas.openxmlformats.org/officeDocument/2006/relationships/audio" Target="../media/audio1.wav"/><Relationship Id="rId9" Type="http://schemas.openxmlformats.org/officeDocument/2006/relationships/image" Target="../media/image52.png"/><Relationship Id="rId14" Type="http://schemas.openxmlformats.org/officeDocument/2006/relationships/image" Target="../media/image46.png"/><Relationship Id="rId22" Type="http://schemas.openxmlformats.org/officeDocument/2006/relationships/oleObject" Target="../embeddings/oleObject6.bin"/><Relationship Id="rId27" Type="http://schemas.openxmlformats.org/officeDocument/2006/relationships/image" Target="../media/image61.wmf"/></Relationships>
</file>

<file path=ppt/slides/_rels/slide16.xml.rels><?xml version="1.0" encoding="UTF-8" standalone="yes"?>
<Relationships xmlns="http://schemas.openxmlformats.org/package/2006/relationships"><Relationship Id="rId8" Type="http://schemas.openxmlformats.org/officeDocument/2006/relationships/image" Target="../media/image51.gif"/><Relationship Id="rId13" Type="http://schemas.microsoft.com/office/2007/relationships/hdphoto" Target="../media/hdphoto9.wdp"/><Relationship Id="rId18" Type="http://schemas.openxmlformats.org/officeDocument/2006/relationships/image" Target="../media/image57.png"/><Relationship Id="rId26" Type="http://schemas.openxmlformats.org/officeDocument/2006/relationships/image" Target="../media/image68.wmf"/><Relationship Id="rId3" Type="http://schemas.openxmlformats.org/officeDocument/2006/relationships/slideLayout" Target="../slideLayouts/slideLayout54.xml"/><Relationship Id="rId21" Type="http://schemas.openxmlformats.org/officeDocument/2006/relationships/oleObject" Target="../embeddings/oleObject9.bin"/><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56.png"/><Relationship Id="rId25" Type="http://schemas.openxmlformats.org/officeDocument/2006/relationships/oleObject" Target="../embeddings/oleObject11.bin"/><Relationship Id="rId2" Type="http://schemas.openxmlformats.org/officeDocument/2006/relationships/audio" Target="../media/media2.mp3"/><Relationship Id="rId16" Type="http://schemas.openxmlformats.org/officeDocument/2006/relationships/image" Target="../media/image47.png"/><Relationship Id="rId20" Type="http://schemas.openxmlformats.org/officeDocument/2006/relationships/image" Target="../media/image49.png"/><Relationship Id="rId29" Type="http://schemas.openxmlformats.org/officeDocument/2006/relationships/image" Target="../media/image62.png"/><Relationship Id="rId1" Type="http://schemas.microsoft.com/office/2007/relationships/media" Target="../media/media2.mp3"/><Relationship Id="rId6" Type="http://schemas.openxmlformats.org/officeDocument/2006/relationships/image" Target="../media/image63.jpeg"/><Relationship Id="rId11" Type="http://schemas.microsoft.com/office/2007/relationships/hdphoto" Target="../media/hdphoto10.wdp"/><Relationship Id="rId24" Type="http://schemas.openxmlformats.org/officeDocument/2006/relationships/image" Target="../media/image67.wmf"/><Relationship Id="rId5" Type="http://schemas.openxmlformats.org/officeDocument/2006/relationships/audio" Target="../media/audio2.wav"/><Relationship Id="rId15" Type="http://schemas.openxmlformats.org/officeDocument/2006/relationships/image" Target="../media/image46.png"/><Relationship Id="rId23" Type="http://schemas.openxmlformats.org/officeDocument/2006/relationships/oleObject" Target="../embeddings/oleObject10.bin"/><Relationship Id="rId28" Type="http://schemas.openxmlformats.org/officeDocument/2006/relationships/image" Target="../media/image69.wmf"/><Relationship Id="rId10" Type="http://schemas.openxmlformats.org/officeDocument/2006/relationships/image" Target="../media/image64.png"/><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2.png"/><Relationship Id="rId14" Type="http://schemas.openxmlformats.org/officeDocument/2006/relationships/image" Target="../media/image55.png"/><Relationship Id="rId22" Type="http://schemas.openxmlformats.org/officeDocument/2006/relationships/image" Target="../media/image66.wmf"/><Relationship Id="rId27"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hdphoto" Target="../media/hdphoto9.wdp"/><Relationship Id="rId18" Type="http://schemas.openxmlformats.org/officeDocument/2006/relationships/image" Target="../media/image56.png"/><Relationship Id="rId26" Type="http://schemas.openxmlformats.org/officeDocument/2006/relationships/oleObject" Target="../embeddings/oleObject16.bin"/><Relationship Id="rId3" Type="http://schemas.openxmlformats.org/officeDocument/2006/relationships/slideLayout" Target="../slideLayouts/slideLayout66.xml"/><Relationship Id="rId21" Type="http://schemas.openxmlformats.org/officeDocument/2006/relationships/image" Target="../media/image73.wmf"/><Relationship Id="rId7" Type="http://schemas.microsoft.com/office/2007/relationships/hdphoto" Target="../media/hdphoto11.wdp"/><Relationship Id="rId12" Type="http://schemas.openxmlformats.org/officeDocument/2006/relationships/image" Target="../media/image54.png"/><Relationship Id="rId17" Type="http://schemas.openxmlformats.org/officeDocument/2006/relationships/slide" Target="slide19.xml"/><Relationship Id="rId25" Type="http://schemas.openxmlformats.org/officeDocument/2006/relationships/image" Target="../media/image75.wmf"/><Relationship Id="rId2" Type="http://schemas.openxmlformats.org/officeDocument/2006/relationships/audio" Target="../media/media2.mp3"/><Relationship Id="rId16" Type="http://schemas.openxmlformats.org/officeDocument/2006/relationships/image" Target="../media/image47.png"/><Relationship Id="rId20" Type="http://schemas.openxmlformats.org/officeDocument/2006/relationships/oleObject" Target="../embeddings/oleObject13.bin"/><Relationship Id="rId29" Type="http://schemas.openxmlformats.org/officeDocument/2006/relationships/image" Target="../media/image65.png"/><Relationship Id="rId1" Type="http://schemas.microsoft.com/office/2007/relationships/media" Target="../media/media2.mp3"/><Relationship Id="rId6" Type="http://schemas.openxmlformats.org/officeDocument/2006/relationships/image" Target="../media/image70.jpeg"/><Relationship Id="rId11" Type="http://schemas.openxmlformats.org/officeDocument/2006/relationships/image" Target="../media/image71.png"/><Relationship Id="rId24" Type="http://schemas.openxmlformats.org/officeDocument/2006/relationships/oleObject" Target="../embeddings/oleObject15.bin"/><Relationship Id="rId5" Type="http://schemas.openxmlformats.org/officeDocument/2006/relationships/audio" Target="../media/audio2.wav"/><Relationship Id="rId15" Type="http://schemas.openxmlformats.org/officeDocument/2006/relationships/image" Target="../media/image72.png"/><Relationship Id="rId23" Type="http://schemas.openxmlformats.org/officeDocument/2006/relationships/image" Target="../media/image74.wmf"/><Relationship Id="rId28" Type="http://schemas.openxmlformats.org/officeDocument/2006/relationships/slide" Target="slide16.xml"/><Relationship Id="rId10" Type="http://schemas.openxmlformats.org/officeDocument/2006/relationships/image" Target="../media/image52.png"/><Relationship Id="rId19" Type="http://schemas.openxmlformats.org/officeDocument/2006/relationships/image" Target="../media/image49.png"/><Relationship Id="rId4" Type="http://schemas.openxmlformats.org/officeDocument/2006/relationships/audio" Target="../media/audio1.wav"/><Relationship Id="rId9" Type="http://schemas.openxmlformats.org/officeDocument/2006/relationships/image" Target="../media/image51.gif"/><Relationship Id="rId14" Type="http://schemas.openxmlformats.org/officeDocument/2006/relationships/image" Target="../media/image55.png"/><Relationship Id="rId22" Type="http://schemas.openxmlformats.org/officeDocument/2006/relationships/oleObject" Target="../embeddings/oleObject14.bin"/><Relationship Id="rId27" Type="http://schemas.openxmlformats.org/officeDocument/2006/relationships/image" Target="../media/image76.wmf"/><Relationship Id="rId30"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microsoft.com/office/2007/relationships/hdphoto" Target="../media/hdphoto9.wdp"/><Relationship Id="rId18" Type="http://schemas.openxmlformats.org/officeDocument/2006/relationships/image" Target="../media/image56.png"/><Relationship Id="rId26" Type="http://schemas.openxmlformats.org/officeDocument/2006/relationships/oleObject" Target="../embeddings/oleObject17.bin"/><Relationship Id="rId3" Type="http://schemas.openxmlformats.org/officeDocument/2006/relationships/slideLayout" Target="../slideLayouts/slideLayout66.xml"/><Relationship Id="rId21" Type="http://schemas.openxmlformats.org/officeDocument/2006/relationships/image" Target="../media/image73.wmf"/><Relationship Id="rId7" Type="http://schemas.microsoft.com/office/2007/relationships/hdphoto" Target="../media/hdphoto11.wdp"/><Relationship Id="rId12" Type="http://schemas.openxmlformats.org/officeDocument/2006/relationships/image" Target="../media/image54.png"/><Relationship Id="rId17" Type="http://schemas.openxmlformats.org/officeDocument/2006/relationships/slide" Target="slide19.xml"/><Relationship Id="rId25" Type="http://schemas.openxmlformats.org/officeDocument/2006/relationships/image" Target="../media/image75.wmf"/><Relationship Id="rId2" Type="http://schemas.openxmlformats.org/officeDocument/2006/relationships/audio" Target="../media/media2.mp3"/><Relationship Id="rId16" Type="http://schemas.openxmlformats.org/officeDocument/2006/relationships/image" Target="../media/image47.png"/><Relationship Id="rId20" Type="http://schemas.openxmlformats.org/officeDocument/2006/relationships/oleObject" Target="../embeddings/oleObject13.bin"/><Relationship Id="rId29" Type="http://schemas.openxmlformats.org/officeDocument/2006/relationships/image" Target="../media/image65.png"/><Relationship Id="rId1" Type="http://schemas.microsoft.com/office/2007/relationships/media" Target="../media/media2.mp3"/><Relationship Id="rId6" Type="http://schemas.openxmlformats.org/officeDocument/2006/relationships/image" Target="../media/image70.jpeg"/><Relationship Id="rId11" Type="http://schemas.openxmlformats.org/officeDocument/2006/relationships/image" Target="../media/image71.png"/><Relationship Id="rId24" Type="http://schemas.openxmlformats.org/officeDocument/2006/relationships/oleObject" Target="../embeddings/oleObject15.bin"/><Relationship Id="rId5" Type="http://schemas.openxmlformats.org/officeDocument/2006/relationships/audio" Target="../media/audio2.wav"/><Relationship Id="rId15" Type="http://schemas.openxmlformats.org/officeDocument/2006/relationships/image" Target="../media/image72.png"/><Relationship Id="rId23" Type="http://schemas.openxmlformats.org/officeDocument/2006/relationships/image" Target="../media/image74.wmf"/><Relationship Id="rId28" Type="http://schemas.openxmlformats.org/officeDocument/2006/relationships/slide" Target="slide16.xml"/><Relationship Id="rId10" Type="http://schemas.openxmlformats.org/officeDocument/2006/relationships/image" Target="../media/image52.png"/><Relationship Id="rId19" Type="http://schemas.openxmlformats.org/officeDocument/2006/relationships/image" Target="../media/image49.png"/><Relationship Id="rId4" Type="http://schemas.openxmlformats.org/officeDocument/2006/relationships/audio" Target="../media/audio1.wav"/><Relationship Id="rId9" Type="http://schemas.openxmlformats.org/officeDocument/2006/relationships/image" Target="../media/image51.gif"/><Relationship Id="rId14" Type="http://schemas.openxmlformats.org/officeDocument/2006/relationships/image" Target="../media/image55.png"/><Relationship Id="rId22" Type="http://schemas.openxmlformats.org/officeDocument/2006/relationships/oleObject" Target="../embeddings/oleObject14.bin"/><Relationship Id="rId27" Type="http://schemas.openxmlformats.org/officeDocument/2006/relationships/image" Target="../media/image77.wmf"/><Relationship Id="rId30"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132.xml"/><Relationship Id="rId6" Type="http://schemas.openxmlformats.org/officeDocument/2006/relationships/image" Target="../media/image10.png"/><Relationship Id="rId11" Type="http://schemas.openxmlformats.org/officeDocument/2006/relationships/oleObject" Target="../embeddings/oleObject2.bin"/><Relationship Id="rId5" Type="http://schemas.openxmlformats.org/officeDocument/2006/relationships/image" Target="../media/image9.png"/><Relationship Id="rId10" Type="http://schemas.openxmlformats.org/officeDocument/2006/relationships/image" Target="../media/image13.wmf"/><Relationship Id="rId4" Type="http://schemas.openxmlformats.org/officeDocument/2006/relationships/image" Target="../media/image8.png"/><Relationship Id="rId9" Type="http://schemas.openxmlformats.org/officeDocument/2006/relationships/oleObject" Target="../embeddings/oleObject1.bin"/><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2.xml"/><Relationship Id="rId6" Type="http://schemas.openxmlformats.org/officeDocument/2006/relationships/image" Target="../media/image9.png"/><Relationship Id="rId11" Type="http://schemas.openxmlformats.org/officeDocument/2006/relationships/image" Target="../media/image23.emf"/><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4.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emf"/><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32.xml"/><Relationship Id="rId6" Type="http://schemas.openxmlformats.org/officeDocument/2006/relationships/image" Target="../media/image10.png"/><Relationship Id="rId11" Type="http://schemas.openxmlformats.org/officeDocument/2006/relationships/image" Target="../media/image23.emf"/><Relationship Id="rId5" Type="http://schemas.openxmlformats.org/officeDocument/2006/relationships/image" Target="../media/image9.png"/><Relationship Id="rId15" Type="http://schemas.openxmlformats.org/officeDocument/2006/relationships/image" Target="../media/image29.emf"/><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9.png"/><Relationship Id="rId1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820272" y="2248721"/>
            <a:ext cx="658907"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 y="3698502"/>
            <a:ext cx="4601523" cy="171547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475" y="636302"/>
            <a:ext cx="6235600" cy="2691732"/>
          </a:xfrm>
          <a:prstGeom prst="rect">
            <a:avLst/>
          </a:prstGeom>
        </p:spPr>
      </p:pic>
      <p:sp>
        <p:nvSpPr>
          <p:cNvPr id="32" name="文本框 31"/>
          <p:cNvSpPr txBox="1"/>
          <p:nvPr/>
        </p:nvSpPr>
        <p:spPr>
          <a:xfrm>
            <a:off x="1905364" y="2019198"/>
            <a:ext cx="1826141" cy="1862048"/>
          </a:xfrm>
          <a:prstGeom prst="rect">
            <a:avLst/>
          </a:prstGeom>
          <a:noFill/>
        </p:spPr>
        <p:txBody>
          <a:bodyPr wrap="none" rtlCol="0">
            <a:spAutoFit/>
          </a:bodyPr>
          <a:lstStyle/>
          <a:p>
            <a:r>
              <a:rPr lang="en-US" altLang="zh-CN" sz="11500" b="1" dirty="0">
                <a:solidFill>
                  <a:srgbClr val="2A3D52"/>
                </a:solidFill>
                <a:latin typeface="Agency FB" panose="020B0503020202020204" pitchFamily="34" charset="0"/>
                <a:ea typeface="微软雅黑" panose="020B0503020204020204" pitchFamily="34" charset="-122"/>
              </a:rPr>
              <a:t>01</a:t>
            </a:r>
            <a:endParaRPr lang="zh-CN" altLang="en-US" sz="11500" b="1" dirty="0">
              <a:solidFill>
                <a:srgbClr val="2A3D52"/>
              </a:solidFill>
              <a:latin typeface="Agency FB" panose="020B0503020202020204" pitchFamily="34" charset="0"/>
              <a:ea typeface="微软雅黑" panose="020B0503020204020204" pitchFamily="34" charset="-122"/>
            </a:endParaRPr>
          </a:p>
        </p:txBody>
      </p:sp>
      <p:sp>
        <p:nvSpPr>
          <p:cNvPr id="33" name="文本框 32"/>
          <p:cNvSpPr txBox="1"/>
          <p:nvPr/>
        </p:nvSpPr>
        <p:spPr>
          <a:xfrm>
            <a:off x="6140560" y="1504632"/>
            <a:ext cx="3535703" cy="1015663"/>
          </a:xfrm>
          <a:prstGeom prst="rect">
            <a:avLst/>
          </a:prstGeom>
          <a:noFill/>
        </p:spPr>
        <p:txBody>
          <a:bodyPr wrap="square" rtlCol="0">
            <a:spAutoFit/>
          </a:bodyPr>
          <a:lstStyle/>
          <a:p>
            <a:r>
              <a:rPr lang="en-US" altLang="zh-CN" sz="60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endParaRPr lang="en-US" altLang="zh-CN" sz="6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8" name="文本框 32"/>
          <p:cNvSpPr txBox="1"/>
          <p:nvPr/>
        </p:nvSpPr>
        <p:spPr>
          <a:xfrm>
            <a:off x="4230808" y="3720703"/>
            <a:ext cx="7792875" cy="1938992"/>
          </a:xfrm>
          <a:prstGeom prst="rect">
            <a:avLst/>
          </a:prstGeom>
          <a:noFill/>
        </p:spPr>
        <p:txBody>
          <a:bodyPr wrap="square" rtlCol="0">
            <a:spAutoFit/>
          </a:bodyPr>
          <a:lstStyle/>
          <a:p>
            <a:r>
              <a:rPr lang="en-US" altLang="zh-CN" sz="24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 Quan sát hình vẽ và hoàn thành phiếu học tập</a:t>
            </a:r>
          </a:p>
          <a:p>
            <a:endParaRPr lang="en-US" altLang="zh-CN" sz="4800" b="1">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a:p>
            <a:endParaRPr lang="en-US" altLang="zh-CN" sz="2400" b="1">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a:p>
            <a:endParaRPr lang="en-US" altLang="zh-CN" sz="2400" b="1" dirty="0">
              <a:solidFill>
                <a:srgbClr val="0000FF"/>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0" name="Picture 10" descr="bieu tuong 23"/>
          <p:cNvPicPr>
            <a:picLocks noChangeAspect="1" noChangeArrowheads="1" noCrop="1"/>
          </p:cNvPicPr>
          <p:nvPr/>
        </p:nvPicPr>
        <p:blipFill>
          <a:blip r:embed="rId5" cstate="print"/>
          <a:srcRect/>
          <a:stretch>
            <a:fillRect/>
          </a:stretch>
        </p:blipFill>
        <p:spPr bwMode="auto">
          <a:xfrm>
            <a:off x="243218" y="343459"/>
            <a:ext cx="1860551" cy="1368425"/>
          </a:xfrm>
          <a:prstGeom prst="rect">
            <a:avLst/>
          </a:prstGeom>
          <a:noFill/>
          <a:ln w="9525">
            <a:noFill/>
            <a:miter lim="800000"/>
            <a:headEnd/>
            <a:tailEnd/>
          </a:ln>
        </p:spPr>
      </p:pic>
      <p:pic>
        <p:nvPicPr>
          <p:cNvPr id="11" name="Picture 10" descr="bieu tuong 23"/>
          <p:cNvPicPr>
            <a:picLocks noChangeAspect="1" noChangeArrowheads="1" noCrop="1"/>
          </p:cNvPicPr>
          <p:nvPr/>
        </p:nvPicPr>
        <p:blipFill>
          <a:blip r:embed="rId5" cstate="print"/>
          <a:srcRect/>
          <a:stretch>
            <a:fillRect/>
          </a:stretch>
        </p:blipFill>
        <p:spPr bwMode="auto">
          <a:xfrm>
            <a:off x="202274" y="5406867"/>
            <a:ext cx="1860551" cy="1368425"/>
          </a:xfrm>
          <a:prstGeom prst="rect">
            <a:avLst/>
          </a:prstGeom>
          <a:noFill/>
          <a:ln w="9525">
            <a:noFill/>
            <a:miter lim="800000"/>
            <a:headEnd/>
            <a:tailEnd/>
          </a:ln>
        </p:spPr>
      </p:pic>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4836923" y="4339778"/>
            <a:ext cx="3679280" cy="2183851"/>
          </a:xfrm>
          <a:prstGeom prst="rect">
            <a:avLst/>
          </a:prstGeom>
          <a:noFill/>
        </p:spPr>
      </p:pic>
      <p:pic>
        <p:nvPicPr>
          <p:cNvPr id="13" name="Hình ảnh 7">
            <a:extLst>
              <a:ext uri="{FF2B5EF4-FFF2-40B4-BE49-F238E27FC236}">
                <a16:creationId xmlns:a16="http://schemas.microsoft.com/office/drawing/2014/main" id="{BA7CBF01-4069-4699-B6B4-566D373388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6764" y="5346495"/>
            <a:ext cx="1460311" cy="1210863"/>
          </a:xfrm>
          <a:prstGeom prst="rect">
            <a:avLst/>
          </a:prstGeom>
        </p:spPr>
      </p:pic>
    </p:spTree>
    <p:extLst>
      <p:ext uri="{BB962C8B-B14F-4D97-AF65-F5344CB8AC3E}">
        <p14:creationId xmlns:p14="http://schemas.microsoft.com/office/powerpoint/2010/main" val="3158320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164368"/>
            <a:ext cx="3171061"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2. SỐ ĐO CUNG</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5828840"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II. CUNG. SỐ ĐO CUNG</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9" name="文本框 13">
            <a:extLst>
              <a:ext uri="{FF2B5EF4-FFF2-40B4-BE49-F238E27FC236}">
                <a16:creationId xmlns:a16="http://schemas.microsoft.com/office/drawing/2014/main" id="{BD4E581D-1198-DC61-AC64-4E9582D2DDC4}"/>
              </a:ext>
            </a:extLst>
          </p:cNvPr>
          <p:cNvSpPr txBox="1"/>
          <p:nvPr/>
        </p:nvSpPr>
        <p:spPr>
          <a:xfrm>
            <a:off x="1508120" y="1813201"/>
            <a:ext cx="3135602"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Ví dụ 3 SGK/113</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0" name="文本框 13">
            <a:extLst>
              <a:ext uri="{FF2B5EF4-FFF2-40B4-BE49-F238E27FC236}">
                <a16:creationId xmlns:a16="http://schemas.microsoft.com/office/drawing/2014/main" id="{BD4E581D-1198-DC61-AC64-4E9582D2DDC4}"/>
              </a:ext>
            </a:extLst>
          </p:cNvPr>
          <p:cNvSpPr txBox="1"/>
          <p:nvPr/>
        </p:nvSpPr>
        <p:spPr>
          <a:xfrm>
            <a:off x="1660520" y="2275097"/>
            <a:ext cx="10099816" cy="1077218"/>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Trong hình 52, coi mỗi vành đồng hồ là một đường tròn. </a:t>
            </a:r>
          </a:p>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Tìm số đo cung nhỏ AB và cung lớn CD.</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1986" name="2024_04_14_1e138176de0e36220273g-04.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188" y="3235556"/>
            <a:ext cx="1446897" cy="149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image-89eedcd5294894149c938fbfba6e24ae946afdd6.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0947" y="3272773"/>
            <a:ext cx="1483051" cy="145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23006" y="4756649"/>
            <a:ext cx="738455" cy="369332"/>
          </a:xfrm>
          <a:prstGeom prst="rect">
            <a:avLst/>
          </a:prstGeom>
          <a:noFill/>
        </p:spPr>
        <p:txBody>
          <a:bodyPr wrap="square" rtlCol="0">
            <a:spAutoFit/>
          </a:bodyPr>
          <a:lstStyle/>
          <a:p>
            <a:pPr algn="ctr"/>
            <a:r>
              <a:rPr lang="en-US" b="1">
                <a:solidFill>
                  <a:schemeClr val="bg1"/>
                </a:solidFill>
                <a:latin typeface="Times New Roman" pitchFamily="18" charset="0"/>
                <a:cs typeface="Times New Roman" pitchFamily="18" charset="0"/>
              </a:rPr>
              <a:t>a)</a:t>
            </a:r>
          </a:p>
        </p:txBody>
      </p:sp>
      <p:sp>
        <p:nvSpPr>
          <p:cNvPr id="18" name="TextBox 17"/>
          <p:cNvSpPr txBox="1"/>
          <p:nvPr/>
        </p:nvSpPr>
        <p:spPr>
          <a:xfrm>
            <a:off x="8818445" y="4743807"/>
            <a:ext cx="738455" cy="369332"/>
          </a:xfrm>
          <a:prstGeom prst="rect">
            <a:avLst/>
          </a:prstGeom>
          <a:noFill/>
        </p:spPr>
        <p:txBody>
          <a:bodyPr wrap="square" rtlCol="0">
            <a:spAutoFit/>
          </a:bodyPr>
          <a:lstStyle/>
          <a:p>
            <a:pPr algn="ctr"/>
            <a:r>
              <a:rPr lang="en-US" b="1">
                <a:solidFill>
                  <a:schemeClr val="bg1"/>
                </a:solidFill>
                <a:latin typeface="Times New Roman" pitchFamily="18" charset="0"/>
                <a:cs typeface="Times New Roman" pitchFamily="18" charset="0"/>
              </a:rPr>
              <a:t>b)</a:t>
            </a:r>
          </a:p>
        </p:txBody>
      </p:sp>
      <p:sp>
        <p:nvSpPr>
          <p:cNvPr id="22" name="TextBox 21"/>
          <p:cNvSpPr txBox="1"/>
          <p:nvPr/>
        </p:nvSpPr>
        <p:spPr>
          <a:xfrm>
            <a:off x="154746" y="5300582"/>
            <a:ext cx="5838092" cy="1015663"/>
          </a:xfrm>
          <a:prstGeom prst="rect">
            <a:avLst/>
          </a:prstGeom>
          <a:noFill/>
        </p:spPr>
        <p:txBody>
          <a:bodyPr wrap="square" rtlCol="0">
            <a:spAutoFit/>
          </a:bodyPr>
          <a:lstStyle/>
          <a:p>
            <a:pPr algn="ctr"/>
            <a:r>
              <a:rPr lang="en-US" sz="2000" b="1">
                <a:solidFill>
                  <a:schemeClr val="bg1"/>
                </a:solidFill>
                <a:latin typeface="Times New Roman" pitchFamily="18" charset="0"/>
                <a:cs typeface="Times New Roman" pitchFamily="18" charset="0"/>
              </a:rPr>
              <a:t>Vì số đo cung cả đường tròn gấp 6 lần số đo cung nhỏ AB và cung cả đường tròn có số đo 360 độ nên số đo cung AB bằng 60 độ. </a:t>
            </a:r>
          </a:p>
        </p:txBody>
      </p:sp>
      <p:sp>
        <p:nvSpPr>
          <p:cNvPr id="23" name="TextBox 22"/>
          <p:cNvSpPr txBox="1"/>
          <p:nvPr/>
        </p:nvSpPr>
        <p:spPr>
          <a:xfrm>
            <a:off x="6145238" y="5278439"/>
            <a:ext cx="5838092" cy="1323439"/>
          </a:xfrm>
          <a:prstGeom prst="rect">
            <a:avLst/>
          </a:prstGeom>
          <a:noFill/>
        </p:spPr>
        <p:txBody>
          <a:bodyPr wrap="square" rtlCol="0">
            <a:spAutoFit/>
          </a:bodyPr>
          <a:lstStyle/>
          <a:p>
            <a:pPr algn="ctr"/>
            <a:r>
              <a:rPr lang="en-US" sz="2000" b="1">
                <a:solidFill>
                  <a:schemeClr val="bg1"/>
                </a:solidFill>
                <a:latin typeface="Times New Roman" pitchFamily="18" charset="0"/>
                <a:cs typeface="Times New Roman" pitchFamily="18" charset="0"/>
              </a:rPr>
              <a:t>Vì số đo cung cả đường tròn gấp 4 lần số đo cung nhỏ CD và cung cả đường tròn có số đo 360 độ nên số đo cung CD bằng 90 độ. Vậy số đo cung lớn CD bằng 270 độ.</a:t>
            </a:r>
          </a:p>
        </p:txBody>
      </p:sp>
      <p:pic>
        <p:nvPicPr>
          <p:cNvPr id="21" name="Hình ảnh 7">
            <a:extLst>
              <a:ext uri="{FF2B5EF4-FFF2-40B4-BE49-F238E27FC236}">
                <a16:creationId xmlns:a16="http://schemas.microsoft.com/office/drawing/2014/main" id="{BA7CBF01-4069-4699-B6B4-566D373388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6788" y="385749"/>
            <a:ext cx="1423548" cy="1180379"/>
          </a:xfrm>
          <a:prstGeom prst="rect">
            <a:avLst/>
          </a:prstGeom>
        </p:spPr>
      </p:pic>
    </p:spTree>
    <p:extLst>
      <p:ext uri="{BB962C8B-B14F-4D97-AF65-F5344CB8AC3E}">
        <p14:creationId xmlns:p14="http://schemas.microsoft.com/office/powerpoint/2010/main" val="3359088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86"/>
                                        </p:tgtEl>
                                        <p:attrNameLst>
                                          <p:attrName>style.visibility</p:attrName>
                                        </p:attrNameLst>
                                      </p:cBhvr>
                                      <p:to>
                                        <p:strVal val="visible"/>
                                      </p:to>
                                    </p:set>
                                    <p:animEffect transition="in" filter="fade">
                                      <p:cBhvr>
                                        <p:cTn id="27" dur="500"/>
                                        <p:tgtEl>
                                          <p:spTgt spid="4198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987"/>
                                        </p:tgtEl>
                                        <p:attrNameLst>
                                          <p:attrName>style.visibility</p:attrName>
                                        </p:attrNameLst>
                                      </p:cBhvr>
                                      <p:to>
                                        <p:strVal val="visible"/>
                                      </p:to>
                                    </p:set>
                                    <p:animEffect transition="in" filter="fade">
                                      <p:cBhvr>
                                        <p:cTn id="35" dur="500"/>
                                        <p:tgtEl>
                                          <p:spTgt spid="4198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19" grpId="0"/>
      <p:bldP spid="20" grpId="0"/>
      <p:bldP spid="2" grpId="0"/>
      <p:bldP spid="18"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2818793" y="939280"/>
            <a:ext cx="3171061"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2. SỐ ĐO CUNG</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123315"/>
            <a:ext cx="5828840"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II. CUNG. SỐ ĐO CUNG</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9" name="文本框 13">
            <a:extLst>
              <a:ext uri="{FF2B5EF4-FFF2-40B4-BE49-F238E27FC236}">
                <a16:creationId xmlns:a16="http://schemas.microsoft.com/office/drawing/2014/main" id="{BD4E581D-1198-DC61-AC64-4E9582D2DDC4}"/>
              </a:ext>
            </a:extLst>
          </p:cNvPr>
          <p:cNvSpPr txBox="1"/>
          <p:nvPr/>
        </p:nvSpPr>
        <p:spPr>
          <a:xfrm>
            <a:off x="1508120" y="1517773"/>
            <a:ext cx="2769733" cy="523220"/>
          </a:xfrm>
          <a:prstGeom prst="rect">
            <a:avLst/>
          </a:prstGeom>
          <a:noFill/>
          <a:effectLst/>
        </p:spPr>
        <p:txBody>
          <a:bodyPr wrap="none" rtlCol="0">
            <a:spAutoFit/>
          </a:bodyPr>
          <a:lstStyle/>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Ví dụ 4 SGK/113</a:t>
            </a:r>
            <a:endParaRPr lang="zh-CN" altLang="en-US" sz="28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0" name="文本框 13">
            <a:extLst>
              <a:ext uri="{FF2B5EF4-FFF2-40B4-BE49-F238E27FC236}">
                <a16:creationId xmlns:a16="http://schemas.microsoft.com/office/drawing/2014/main" id="{BD4E581D-1198-DC61-AC64-4E9582D2DDC4}"/>
              </a:ext>
            </a:extLst>
          </p:cNvPr>
          <p:cNvSpPr txBox="1"/>
          <p:nvPr/>
        </p:nvSpPr>
        <p:spPr>
          <a:xfrm>
            <a:off x="407962" y="2078145"/>
            <a:ext cx="11784037" cy="2739211"/>
          </a:xfrm>
          <a:prstGeom prst="rect">
            <a:avLst/>
          </a:prstGeom>
          <a:noFill/>
          <a:effectLst/>
        </p:spPr>
        <p:txBody>
          <a:bodyPr wrap="square" rtlCol="0">
            <a:spAutoFit/>
          </a:bodyPr>
          <a:lstStyle/>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Biểu đồ hình quạt tròn Hình 53 biểu diễn kết quả thống kê (tính theo tỉ số phần trăm) chọn môn thể thao ưa thích nhất trong 4 môn: Cầu lông, bóng bàn, bóng chuyền, bóng đá của 300 học sinh khối 9 ở một trường THCS, mỗi HS chỉ được chọn một môn thể thao khi được hỏi ý kiến. Tìm số đo của các góc ở tâm AOB, COD.</a:t>
            </a:r>
          </a:p>
          <a:p>
            <a:r>
              <a:rPr lang="en-US" altLang="zh-CN" sz="3200" b="1">
                <a:solidFill>
                  <a:srgbClr val="0000FF"/>
                </a:solidFill>
                <a:latin typeface="Times New Roman" panose="02020603050405020304" pitchFamily="18" charset="0"/>
                <a:ea typeface="幼圆" panose="02010509060101010101" pitchFamily="49" charset="-122"/>
                <a:cs typeface="Times New Roman" panose="02020603050405020304" pitchFamily="18" charset="0"/>
              </a:rPr>
              <a:t> </a:t>
            </a:r>
          </a:p>
        </p:txBody>
      </p:sp>
      <p:sp>
        <p:nvSpPr>
          <p:cNvPr id="18" name="TextBox 17"/>
          <p:cNvSpPr txBox="1"/>
          <p:nvPr/>
        </p:nvSpPr>
        <p:spPr>
          <a:xfrm>
            <a:off x="6443006" y="6038611"/>
            <a:ext cx="1519311" cy="369332"/>
          </a:xfrm>
          <a:prstGeom prst="rect">
            <a:avLst/>
          </a:prstGeom>
          <a:noFill/>
        </p:spPr>
        <p:txBody>
          <a:bodyPr wrap="square" rtlCol="0">
            <a:spAutoFit/>
          </a:bodyPr>
          <a:lstStyle/>
          <a:p>
            <a:pPr algn="ctr"/>
            <a:r>
              <a:rPr lang="en-US" b="1">
                <a:solidFill>
                  <a:schemeClr val="bg1"/>
                </a:solidFill>
                <a:latin typeface="Times New Roman" pitchFamily="18" charset="0"/>
                <a:cs typeface="Times New Roman" pitchFamily="18" charset="0"/>
              </a:rPr>
              <a:t>Hình 53</a:t>
            </a:r>
          </a:p>
        </p:txBody>
      </p:sp>
      <p:pic>
        <p:nvPicPr>
          <p:cNvPr id="21" name="image-0cb1ebb40b15a1c368537882faa2e689b17a49c8.jpeg"/>
          <p:cNvPicPr/>
          <p:nvPr/>
        </p:nvPicPr>
        <p:blipFill>
          <a:blip r:embed="rId9" cstate="print"/>
          <a:srcRect/>
          <a:stretch>
            <a:fillRect/>
          </a:stretch>
        </p:blipFill>
        <p:spPr>
          <a:xfrm>
            <a:off x="6096000" y="3778984"/>
            <a:ext cx="2180478" cy="2076743"/>
          </a:xfrm>
          <a:prstGeom prst="rect">
            <a:avLst/>
          </a:prstGeom>
        </p:spPr>
      </p:pic>
      <p:pic>
        <p:nvPicPr>
          <p:cNvPr id="14" name="Hình ảnh 5">
            <a:extLst>
              <a:ext uri="{FF2B5EF4-FFF2-40B4-BE49-F238E27FC236}">
                <a16:creationId xmlns:a16="http://schemas.microsoft.com/office/drawing/2014/main" id="{35E04B13-6D6D-4505-8345-1B030B5759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87075" y="5595645"/>
            <a:ext cx="1465878" cy="885931"/>
          </a:xfrm>
          <a:prstGeom prst="rect">
            <a:avLst/>
          </a:prstGeom>
        </p:spPr>
      </p:pic>
    </p:spTree>
    <p:extLst>
      <p:ext uri="{BB962C8B-B14F-4D97-AF65-F5344CB8AC3E}">
        <p14:creationId xmlns:p14="http://schemas.microsoft.com/office/powerpoint/2010/main" val="2235456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19" grpId="0"/>
      <p:bldP spid="2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2818793" y="939280"/>
            <a:ext cx="3171061"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2. SỐ ĐO CUNG</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123315"/>
            <a:ext cx="5828840"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II. CUNG. SỐ ĐO CUNG</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9" name="文本框 13">
            <a:extLst>
              <a:ext uri="{FF2B5EF4-FFF2-40B4-BE49-F238E27FC236}">
                <a16:creationId xmlns:a16="http://schemas.microsoft.com/office/drawing/2014/main" id="{BD4E581D-1198-DC61-AC64-4E9582D2DDC4}"/>
              </a:ext>
            </a:extLst>
          </p:cNvPr>
          <p:cNvSpPr txBox="1"/>
          <p:nvPr/>
        </p:nvSpPr>
        <p:spPr>
          <a:xfrm>
            <a:off x="1508120" y="1517773"/>
            <a:ext cx="4037644" cy="523220"/>
          </a:xfrm>
          <a:prstGeom prst="rect">
            <a:avLst/>
          </a:prstGeom>
          <a:noFill/>
          <a:effectLst/>
        </p:spPr>
        <p:txBody>
          <a:bodyPr wrap="none" rtlCol="0">
            <a:spAutoFit/>
          </a:bodyPr>
          <a:lstStyle/>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Lời giải Ví dụ 4 SGK/113</a:t>
            </a:r>
            <a:endParaRPr lang="zh-CN" altLang="en-US" sz="28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7" name="文本框 13">
            <a:extLst>
              <a:ext uri="{FF2B5EF4-FFF2-40B4-BE49-F238E27FC236}">
                <a16:creationId xmlns:a16="http://schemas.microsoft.com/office/drawing/2014/main" id="{BD4E581D-1198-DC61-AC64-4E9582D2DDC4}"/>
              </a:ext>
            </a:extLst>
          </p:cNvPr>
          <p:cNvSpPr txBox="1"/>
          <p:nvPr/>
        </p:nvSpPr>
        <p:spPr>
          <a:xfrm>
            <a:off x="1069664" y="2078145"/>
            <a:ext cx="10708381" cy="1815882"/>
          </a:xfrm>
          <a:prstGeom prst="rect">
            <a:avLst/>
          </a:prstGeom>
          <a:noFill/>
          <a:effectLst/>
        </p:spPr>
        <p:txBody>
          <a:bodyPr wrap="none" rtlCol="0">
            <a:spAutoFit/>
          </a:bodyPr>
          <a:lstStyle/>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Do số HS chọn môn cầu lông chiếm 25% số lượng HS nên số đo cung</a:t>
            </a:r>
          </a:p>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 nhỏ AB bằng 25% số đo cung của đường tròn</a:t>
            </a:r>
          </a:p>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Do đó sđ </a:t>
            </a:r>
          </a:p>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Vậy góc AOB bằng 90 độ.</a:t>
            </a:r>
            <a:endParaRPr lang="zh-CN" altLang="en-US" sz="28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2" name="文本框 13">
            <a:extLst>
              <a:ext uri="{FF2B5EF4-FFF2-40B4-BE49-F238E27FC236}">
                <a16:creationId xmlns:a16="http://schemas.microsoft.com/office/drawing/2014/main" id="{BD4E581D-1198-DC61-AC64-4E9582D2DDC4}"/>
              </a:ext>
            </a:extLst>
          </p:cNvPr>
          <p:cNvSpPr txBox="1"/>
          <p:nvPr/>
        </p:nvSpPr>
        <p:spPr>
          <a:xfrm>
            <a:off x="1067316" y="3946841"/>
            <a:ext cx="11368818" cy="2246769"/>
          </a:xfrm>
          <a:prstGeom prst="rect">
            <a:avLst/>
          </a:prstGeom>
          <a:noFill/>
          <a:effectLst/>
        </p:spPr>
        <p:txBody>
          <a:bodyPr wrap="none" rtlCol="0">
            <a:spAutoFit/>
          </a:bodyPr>
          <a:lstStyle/>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Do số HS chọn môn bóng chuyền chiếm 20% số lượng HS nên số đo cung</a:t>
            </a:r>
          </a:p>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 nhỏ CD bằng 20% số đo cung của đường tròn</a:t>
            </a:r>
          </a:p>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Do đó sđ </a:t>
            </a:r>
          </a:p>
          <a:p>
            <a:endPar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a:p>
            <a:r>
              <a:rPr lang="en-US" altLang="zh-CN" sz="28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Vậy góc COD bằng 72 độ.</a:t>
            </a:r>
            <a:endParaRPr lang="zh-CN" altLang="en-US" sz="28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0776732"/>
              </p:ext>
            </p:extLst>
          </p:nvPr>
        </p:nvGraphicFramePr>
        <p:xfrm>
          <a:off x="2659063" y="2858140"/>
          <a:ext cx="2199540" cy="690411"/>
        </p:xfrm>
        <a:graphic>
          <a:graphicData uri="http://schemas.openxmlformats.org/presentationml/2006/ole">
            <mc:AlternateContent xmlns:mc="http://schemas.openxmlformats.org/markup-compatibility/2006">
              <mc:Choice xmlns:v="urn:schemas-microsoft-com:vml" Requires="v">
                <p:oleObj name="Equation" r:id="rId9" imgW="1333440" imgH="419040" progId="Equation.DSMT4">
                  <p:embed/>
                </p:oleObj>
              </mc:Choice>
              <mc:Fallback>
                <p:oleObj name="Equation" r:id="rId9" imgW="1333440" imgH="419040" progId="Equation.DSMT4">
                  <p:embed/>
                  <p:pic>
                    <p:nvPicPr>
                      <p:cNvPr id="0" name=""/>
                      <p:cNvPicPr/>
                      <p:nvPr/>
                    </p:nvPicPr>
                    <p:blipFill>
                      <a:blip r:embed="rId10"/>
                      <a:stretch>
                        <a:fillRect/>
                      </a:stretch>
                    </p:blipFill>
                    <p:spPr>
                      <a:xfrm>
                        <a:off x="2659063" y="2858140"/>
                        <a:ext cx="2199540" cy="69041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0478438"/>
              </p:ext>
            </p:extLst>
          </p:nvPr>
        </p:nvGraphicFramePr>
        <p:xfrm>
          <a:off x="2662238" y="4752975"/>
          <a:ext cx="2308225" cy="717550"/>
        </p:xfrm>
        <a:graphic>
          <a:graphicData uri="http://schemas.openxmlformats.org/presentationml/2006/ole">
            <mc:AlternateContent xmlns:mc="http://schemas.openxmlformats.org/markup-compatibility/2006">
              <mc:Choice xmlns:v="urn:schemas-microsoft-com:vml" Requires="v">
                <p:oleObj name="Equation" r:id="rId11" imgW="1346040" imgH="419040" progId="Equation.DSMT4">
                  <p:embed/>
                </p:oleObj>
              </mc:Choice>
              <mc:Fallback>
                <p:oleObj name="Equation" r:id="rId11" imgW="1346040" imgH="419040" progId="Equation.DSMT4">
                  <p:embed/>
                  <p:pic>
                    <p:nvPicPr>
                      <p:cNvPr id="0" name="Object 2"/>
                      <p:cNvPicPr>
                        <a:picLocks noChangeAspect="1" noChangeArrowheads="1"/>
                      </p:cNvPicPr>
                      <p:nvPr/>
                    </p:nvPicPr>
                    <p:blipFill>
                      <a:blip r:embed="rId12"/>
                      <a:srcRect/>
                      <a:stretch>
                        <a:fillRect/>
                      </a:stretch>
                    </p:blipFill>
                    <p:spPr bwMode="auto">
                      <a:xfrm>
                        <a:off x="2662238" y="4752975"/>
                        <a:ext cx="23082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7226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19" grpId="0"/>
      <p:bldP spid="17"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20272" y="2248721"/>
            <a:ext cx="658907"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901" y="3698502"/>
            <a:ext cx="4601523" cy="1715470"/>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1523" y="1427893"/>
            <a:ext cx="5479696" cy="2330665"/>
          </a:xfrm>
          <a:prstGeom prst="rect">
            <a:avLst/>
          </a:prstGeom>
        </p:spPr>
      </p:pic>
      <p:sp>
        <p:nvSpPr>
          <p:cNvPr id="32" name="文本框 31"/>
          <p:cNvSpPr txBox="1"/>
          <p:nvPr/>
        </p:nvSpPr>
        <p:spPr>
          <a:xfrm>
            <a:off x="1905364" y="2019198"/>
            <a:ext cx="1826141" cy="1862048"/>
          </a:xfrm>
          <a:prstGeom prst="rect">
            <a:avLst/>
          </a:prstGeom>
          <a:noFill/>
        </p:spPr>
        <p:txBody>
          <a:bodyPr wrap="none" rtlCol="0">
            <a:spAutoFit/>
          </a:bodyPr>
          <a:lstStyle/>
          <a:p>
            <a:r>
              <a:rPr lang="en-US" altLang="zh-CN" sz="11500" b="1" dirty="0">
                <a:solidFill>
                  <a:srgbClr val="2A3D52"/>
                </a:solidFill>
                <a:latin typeface="Agency FB" panose="020B0503020202020204" pitchFamily="34" charset="0"/>
                <a:ea typeface="微软雅黑" panose="020B0503020204020204" pitchFamily="34" charset="-122"/>
              </a:rPr>
              <a:t>03</a:t>
            </a:r>
            <a:endParaRPr lang="zh-CN" altLang="en-US" sz="11500" b="1" dirty="0">
              <a:solidFill>
                <a:srgbClr val="2A3D52"/>
              </a:solidFill>
              <a:latin typeface="Agency FB" panose="020B0503020202020204" pitchFamily="34" charset="0"/>
              <a:ea typeface="微软雅黑" panose="020B0503020204020204" pitchFamily="34" charset="-122"/>
            </a:endParaRPr>
          </a:p>
        </p:txBody>
      </p:sp>
      <p:sp>
        <p:nvSpPr>
          <p:cNvPr id="33" name="文本框 32"/>
          <p:cNvSpPr txBox="1"/>
          <p:nvPr/>
        </p:nvSpPr>
        <p:spPr>
          <a:xfrm>
            <a:off x="5083185" y="2268924"/>
            <a:ext cx="4596643" cy="1015663"/>
          </a:xfrm>
          <a:prstGeom prst="rect">
            <a:avLst/>
          </a:prstGeom>
          <a:noFill/>
        </p:spPr>
        <p:txBody>
          <a:bodyPr wrap="none" rtlCol="0">
            <a:spAutoFit/>
          </a:bodyPr>
          <a:lstStyle/>
          <a:p>
            <a:r>
              <a:rPr lang="en-US" altLang="zh-CN" sz="6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p>
        </p:txBody>
      </p:sp>
      <p:pic>
        <p:nvPicPr>
          <p:cNvPr id="8" name="Picture 11" descr="bieu tuong 23"/>
          <p:cNvPicPr>
            <a:picLocks noChangeAspect="1" noChangeArrowheads="1" noCrop="1"/>
          </p:cNvPicPr>
          <p:nvPr/>
        </p:nvPicPr>
        <p:blipFill>
          <a:blip r:embed="rId6" cstate="print"/>
          <a:srcRect/>
          <a:stretch>
            <a:fillRect/>
          </a:stretch>
        </p:blipFill>
        <p:spPr bwMode="auto">
          <a:xfrm>
            <a:off x="301632" y="219432"/>
            <a:ext cx="2017184" cy="1223963"/>
          </a:xfrm>
          <a:prstGeom prst="rect">
            <a:avLst/>
          </a:prstGeom>
          <a:noFill/>
          <a:ln w="9525">
            <a:noFill/>
            <a:miter lim="800000"/>
            <a:headEnd/>
            <a:tailEnd/>
          </a:ln>
        </p:spPr>
      </p:pic>
      <p:pic>
        <p:nvPicPr>
          <p:cNvPr id="9" name="Picture 8" descr="1111"/>
          <p:cNvPicPr>
            <a:picLocks noChangeAspect="1" noChangeArrowheads="1" noCrop="1"/>
          </p:cNvPicPr>
          <p:nvPr/>
        </p:nvPicPr>
        <p:blipFill>
          <a:blip r:embed="rId7" cstate="print"/>
          <a:srcRect/>
          <a:stretch>
            <a:fillRect/>
          </a:stretch>
        </p:blipFill>
        <p:spPr bwMode="auto">
          <a:xfrm>
            <a:off x="4930496" y="3608388"/>
            <a:ext cx="3217333" cy="3249612"/>
          </a:xfrm>
          <a:prstGeom prst="rect">
            <a:avLst/>
          </a:prstGeom>
          <a:noFill/>
          <a:ln w="9525">
            <a:noFill/>
            <a:miter lim="800000"/>
            <a:headEnd/>
            <a:tailEnd/>
          </a:ln>
        </p:spPr>
      </p:pic>
      <p:pic>
        <p:nvPicPr>
          <p:cNvPr id="11" name="Picture 10" descr="bieu tuong 23"/>
          <p:cNvPicPr>
            <a:picLocks noChangeAspect="1" noChangeArrowheads="1" noCrop="1"/>
          </p:cNvPicPr>
          <p:nvPr/>
        </p:nvPicPr>
        <p:blipFill>
          <a:blip r:embed="rId6" cstate="print"/>
          <a:srcRect/>
          <a:stretch>
            <a:fillRect/>
          </a:stretch>
        </p:blipFill>
        <p:spPr bwMode="auto">
          <a:xfrm>
            <a:off x="10067506" y="68227"/>
            <a:ext cx="1860551" cy="1368425"/>
          </a:xfrm>
          <a:prstGeom prst="rect">
            <a:avLst/>
          </a:prstGeom>
          <a:noFill/>
          <a:ln w="9525">
            <a:noFill/>
            <a:miter lim="800000"/>
            <a:headEnd/>
            <a:tailEnd/>
          </a:ln>
        </p:spPr>
      </p:pic>
      <p:pic>
        <p:nvPicPr>
          <p:cNvPr id="12" name="Picture 10" descr="bieu tuong 23"/>
          <p:cNvPicPr>
            <a:picLocks noChangeAspect="1" noChangeArrowheads="1" noCrop="1"/>
          </p:cNvPicPr>
          <p:nvPr/>
        </p:nvPicPr>
        <p:blipFill>
          <a:blip r:embed="rId6" cstate="print"/>
          <a:srcRect/>
          <a:stretch>
            <a:fillRect/>
          </a:stretch>
        </p:blipFill>
        <p:spPr bwMode="auto">
          <a:xfrm>
            <a:off x="227298" y="5431891"/>
            <a:ext cx="1860551" cy="1368425"/>
          </a:xfrm>
          <a:prstGeom prst="rect">
            <a:avLst/>
          </a:prstGeom>
          <a:noFill/>
          <a:ln w="9525">
            <a:noFill/>
            <a:miter lim="800000"/>
            <a:headEnd/>
            <a:tailEnd/>
          </a:ln>
        </p:spPr>
      </p:pic>
      <p:pic>
        <p:nvPicPr>
          <p:cNvPr id="13" name="Picture 10" descr="bieu tuong 23"/>
          <p:cNvPicPr>
            <a:picLocks noChangeAspect="1" noChangeArrowheads="1" noCrop="1"/>
          </p:cNvPicPr>
          <p:nvPr/>
        </p:nvPicPr>
        <p:blipFill>
          <a:blip r:embed="rId6" cstate="print"/>
          <a:srcRect/>
          <a:stretch>
            <a:fillRect/>
          </a:stretch>
        </p:blipFill>
        <p:spPr bwMode="auto">
          <a:xfrm>
            <a:off x="10026562" y="5404595"/>
            <a:ext cx="1860551" cy="1368425"/>
          </a:xfrm>
          <a:prstGeom prst="rect">
            <a:avLst/>
          </a:prstGeom>
          <a:noFill/>
          <a:ln w="9525">
            <a:noFill/>
            <a:miter lim="800000"/>
            <a:headEnd/>
            <a:tailEnd/>
          </a:ln>
        </p:spPr>
      </p:pic>
    </p:spTree>
    <p:extLst>
      <p:ext uri="{BB962C8B-B14F-4D97-AF65-F5344CB8AC3E}">
        <p14:creationId xmlns:p14="http://schemas.microsoft.com/office/powerpoint/2010/main" val="1502745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Scale>
                                      <p:cBhvr>
                                        <p:cTn id="1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
                                        </p:tgtEl>
                                        <p:attrNameLst>
                                          <p:attrName>ppt_x</p:attrName>
                                          <p:attrName>ppt_y</p:attrName>
                                        </p:attrNameLst>
                                      </p:cBhvr>
                                    </p:animMotion>
                                    <p:animEffect transition="in" filter="fade">
                                      <p:cBhvr>
                                        <p:cTn id="15" dur="1000"/>
                                        <p:tgtEl>
                                          <p:spTgt spid="32"/>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
                                        </p:tgtEl>
                                        <p:attrNameLst>
                                          <p:attrName>ppt_y</p:attrName>
                                        </p:attrNameLst>
                                      </p:cBhvr>
                                      <p:tavLst>
                                        <p:tav tm="0">
                                          <p:val>
                                            <p:strVal val="#ppt_y"/>
                                          </p:val>
                                        </p:tav>
                                        <p:tav tm="100000">
                                          <p:val>
                                            <p:strVal val="#ppt_y"/>
                                          </p:val>
                                        </p:tav>
                                      </p:tavLst>
                                    </p:anim>
                                    <p:anim calcmode="lin" valueType="num">
                                      <p:cBhvr>
                                        <p:cTn id="2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54774f4bc8287c7337fadd5fbb419da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Bach tuyet\Snow_white_transpa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8400" y="2722179"/>
            <a:ext cx="1243539" cy="2680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Bach tuyet\43ebd44d263606f876d42fd2f199ea61 (4).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8837">
                        <a14:foregroundMark x1="40116" y1="26626" x2="70349" y2="59553"/>
                        <a14:foregroundMark x1="64535" y1="35366" x2="77035" y2="44715"/>
                        <a14:foregroundMark x1="45640" y1="16463" x2="28198" y2="36585"/>
                        <a14:foregroundMark x1="44186" y1="40244" x2="60174" y2="57724"/>
                        <a14:foregroundMark x1="67151" y1="58943" x2="86628" y2="57317"/>
                      </a14:backgroundRemoval>
                    </a14:imgEffect>
                  </a14:imgLayer>
                </a14:imgProps>
              </a:ext>
              <a:ext uri="{28A0092B-C50C-407E-A947-70E740481C1C}">
                <a14:useLocalDpi xmlns:a14="http://schemas.microsoft.com/office/drawing/2010/main" val="0"/>
              </a:ext>
            </a:extLst>
          </a:blip>
          <a:srcRect/>
          <a:stretch>
            <a:fillRect/>
          </a:stretch>
        </p:blipFill>
        <p:spPr bwMode="auto">
          <a:xfrm rot="338519">
            <a:off x="10592437" y="4662277"/>
            <a:ext cx="1880249" cy="26891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Bach tuyet\43ebd44d263606f876d42fd2f199ea61 (7).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6022" y1="32480" x2="72849" y2="4153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148075" y="4667665"/>
            <a:ext cx="1913197" cy="25519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Desktop\Bach tuyet\RjAwOTQ4MTUyNEI3QjJCRTc2RjA6ZDA1ZjJmYTY2MjBkNDYzY2ZlZDNiOTA1Y2YxYTk1NzA6Ojo6OjA=.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50431" y1="17647" x2="56466" y2="31120"/>
                        <a14:foregroundMark x1="79526" y1="14611" x2="53879" y2="29412"/>
                        <a14:foregroundMark x1="77586" y1="15180" x2="59914" y2="22960"/>
                        <a14:foregroundMark x1="53017" y1="6641" x2="44397" y2="25427"/>
                        <a14:foregroundMark x1="57328" y1="8918" x2="88793" y2="17837"/>
                        <a14:foregroundMark x1="54526" y1="6072" x2="66810" y2="9488"/>
                        <a14:foregroundMark x1="76509" y1="31499" x2="69397" y2="43643"/>
                        <a14:foregroundMark x1="95690" y1="16698" x2="76940" y2="10247"/>
                        <a14:foregroundMark x1="77586" y1="33776" x2="74353" y2="40417"/>
                      </a14:backgroundRemoval>
                    </a14:imgEffect>
                  </a14:imgLayer>
                </a14:imgProps>
              </a:ext>
              <a:ext uri="{28A0092B-C50C-407E-A947-70E740481C1C}">
                <a14:useLocalDpi xmlns:a14="http://schemas.microsoft.com/office/drawing/2010/main" val="0"/>
              </a:ext>
            </a:extLst>
          </a:blip>
          <a:srcRect/>
          <a:stretch>
            <a:fillRect/>
          </a:stretch>
        </p:blipFill>
        <p:spPr bwMode="auto">
          <a:xfrm rot="20593735">
            <a:off x="9011" y="4789835"/>
            <a:ext cx="2123621" cy="241195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Desktop\Bach tuyet\43ebd44d263606f876d42fd2f199ea61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44267" y1="18935" x2="28800" y2="43984"/>
                        <a14:foregroundMark x1="27200" y1="21696" x2="14667" y2="33728"/>
                        <a14:foregroundMark x1="36533" y1="32150" x2="35467" y2="44576"/>
                        <a14:foregroundMark x1="32533" y1="42801" x2="63733" y2="38462"/>
                      </a14:backgroundRemoval>
                    </a14:imgEffect>
                  </a14:imgLayer>
                </a14:imgProps>
              </a:ext>
              <a:ext uri="{28A0092B-C50C-407E-A947-70E740481C1C}">
                <a14:useLocalDpi xmlns:a14="http://schemas.microsoft.com/office/drawing/2010/main" val="0"/>
              </a:ext>
            </a:extLst>
          </a:blip>
          <a:srcRect/>
          <a:stretch>
            <a:fillRect/>
          </a:stretch>
        </p:blipFill>
        <p:spPr bwMode="auto">
          <a:xfrm rot="20172978">
            <a:off x="7736843" y="4957294"/>
            <a:ext cx="1831975" cy="247682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Bach tuyet\43ebd44d263606f876d42fd2f199ea61 (3).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47640" y1="33252" x2="54382" y2="60391"/>
                      </a14:backgroundRemoval>
                    </a14:imgEffect>
                  </a14:imgLayer>
                </a14:imgProps>
              </a:ext>
              <a:ext uri="{28A0092B-C50C-407E-A947-70E740481C1C}">
                <a14:useLocalDpi xmlns:a14="http://schemas.microsoft.com/office/drawing/2010/main" val="0"/>
              </a:ext>
            </a:extLst>
          </a:blip>
          <a:srcRect/>
          <a:stretch>
            <a:fillRect/>
          </a:stretch>
        </p:blipFill>
        <p:spPr bwMode="auto">
          <a:xfrm>
            <a:off x="2082524" y="5232399"/>
            <a:ext cx="2212453" cy="203346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Bach tuyet\43ebd44d263606f876d42fd2f199ea61 (5).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50482" y1="26157" x2="67203" y2="63581"/>
                        <a14:foregroundMark x1="38907" y1="22133" x2="24116" y2="46680"/>
                      </a14:backgroundRemoval>
                    </a14:imgEffect>
                  </a14:imgLayer>
                </a14:imgProps>
              </a:ext>
              <a:ext uri="{28A0092B-C50C-407E-A947-70E740481C1C}">
                <a14:useLocalDpi xmlns:a14="http://schemas.microsoft.com/office/drawing/2010/main" val="0"/>
              </a:ext>
            </a:extLst>
          </a:blip>
          <a:srcRect/>
          <a:stretch>
            <a:fillRect/>
          </a:stretch>
        </p:blipFill>
        <p:spPr bwMode="auto">
          <a:xfrm rot="1608799">
            <a:off x="1408602" y="4577567"/>
            <a:ext cx="1656967" cy="26479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ADMIN\Desktop\Bach tuyet\43ebd44d263606f876d42fd2f199ea61 (8).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53350" y1="9206" x2="64268" y2="52888"/>
                        <a14:foregroundMark x1="50372" y1="21841" x2="42432" y2="44585"/>
                        <a14:foregroundMark x1="38462" y1="36643" x2="57320" y2="45668"/>
                        <a14:foregroundMark x1="75682" y1="36282" x2="60298" y2="47834"/>
                        <a14:foregroundMark x1="71712" y1="29422" x2="76179" y2="37365"/>
                        <a14:foregroundMark x1="44417" y1="31949" x2="32506" y2="47112"/>
                        <a14:foregroundMark x1="35484" y1="33755" x2="44417" y2="42780"/>
                        <a14:foregroundMark x1="48387" y1="85740" x2="36476" y2="93321"/>
                        <a14:foregroundMark x1="46402" y1="14982" x2="37965" y2="30505"/>
                        <a14:foregroundMark x1="61787" y1="20397" x2="71216" y2="32310"/>
                        <a14:foregroundMark x1="50656" y1="20076" x2="55381" y2="26769"/>
                        <a14:foregroundMark x1="57743" y1="14532" x2="70341" y2="25048"/>
                      </a14:backgroundRemoval>
                    </a14:imgEffect>
                  </a14:imgLayer>
                </a14:imgProps>
              </a:ext>
              <a:ext uri="{28A0092B-C50C-407E-A947-70E740481C1C}">
                <a14:useLocalDpi xmlns:a14="http://schemas.microsoft.com/office/drawing/2010/main" val="0"/>
              </a:ext>
            </a:extLst>
          </a:blip>
          <a:srcRect/>
          <a:stretch>
            <a:fillRect/>
          </a:stretch>
        </p:blipFill>
        <p:spPr bwMode="auto">
          <a:xfrm>
            <a:off x="9448800" y="4363395"/>
            <a:ext cx="2111365" cy="2902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Bach tuyet\511929473-photo-clip-tre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5200" y="-2947963"/>
            <a:ext cx="9770739"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ADMIN\Desktop\Bach tuyet\511929473-photo-clip-tre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19199" y="-2825162"/>
            <a:ext cx="6078553" cy="10307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ADMIN\Desktop\Tai nguyen thiet ke tro choi\Bảng gỗ\wooden-blank-sign-clipart-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84883" y="-1955800"/>
            <a:ext cx="9187917" cy="4079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644461" y="584200"/>
            <a:ext cx="7515539" cy="1036309"/>
          </a:xfrm>
          <a:prstGeom prst="rect">
            <a:avLst/>
          </a:prstGeom>
          <a:noFill/>
        </p:spPr>
        <p:txBody>
          <a:bodyPr wrap="square" rtlCol="0">
            <a:spAutoFit/>
          </a:bodyPr>
          <a:lstStyle/>
          <a:p>
            <a:pPr algn="ctr"/>
            <a:r>
              <a:rPr lang="en-US" sz="3067" b="1" dirty="0">
                <a:solidFill>
                  <a:prstClr val="white"/>
                </a:solidFill>
                <a:latin typeface="Times New Roman" panose="02020603050405020304" pitchFamily="18" charset="0"/>
                <a:cs typeface="Times New Roman" panose="02020603050405020304" pitchFamily="18" charset="0"/>
              </a:rPr>
              <a:t>CHƠI TRỐN TÌM </a:t>
            </a:r>
          </a:p>
          <a:p>
            <a:pPr algn="ctr"/>
            <a:r>
              <a:rPr lang="en-US" sz="3067" b="1" dirty="0">
                <a:solidFill>
                  <a:prstClr val="white"/>
                </a:solidFill>
                <a:latin typeface="Times New Roman" panose="02020603050405020304" pitchFamily="18" charset="0"/>
                <a:cs typeface="Times New Roman" panose="02020603050405020304" pitchFamily="18" charset="0"/>
              </a:rPr>
              <a:t>CÙNG BẠCH TUYẾT VÀ CÁC CHÚ LÙN</a:t>
            </a:r>
          </a:p>
        </p:txBody>
      </p:sp>
      <p:pic>
        <p:nvPicPr>
          <p:cNvPr id="15" name="Picture 11" descr="C:\Users\ADMIN\Desktop\Tai nguyen thiet ke tro choi\Angry birds epic birds\1505573783630 (2).png">
            <a:hlinkClick r:id="rId23"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00170" y="5901542"/>
            <a:ext cx="1426197" cy="780844"/>
          </a:xfrm>
          <a:prstGeom prst="rect">
            <a:avLst/>
          </a:prstGeom>
          <a:noFill/>
          <a:extLst>
            <a:ext uri="{909E8E84-426E-40DD-AFC4-6F175D3DCCD1}">
              <a14:hiddenFill xmlns:a14="http://schemas.microsoft.com/office/drawing/2010/main">
                <a:solidFill>
                  <a:srgbClr val="FFFFFF"/>
                </a:solidFill>
              </a14:hiddenFill>
            </a:ext>
          </a:extLst>
        </p:spPr>
      </p:pic>
      <p:pic>
        <p:nvPicPr>
          <p:cNvPr id="2"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2903200" y="6006875"/>
            <a:ext cx="812800" cy="812800"/>
          </a:xfrm>
          <a:prstGeom prst="rect">
            <a:avLst/>
          </a:prstGeom>
        </p:spPr>
      </p:pic>
      <p:sp>
        <p:nvSpPr>
          <p:cNvPr id="4" name="Rectangle 3">
            <a:extLst>
              <a:ext uri="{FF2B5EF4-FFF2-40B4-BE49-F238E27FC236}">
                <a16:creationId xmlns:a16="http://schemas.microsoft.com/office/drawing/2014/main" id="{07114AE8-6730-A79E-8819-0971D468D8F0}"/>
              </a:ext>
            </a:extLst>
          </p:cNvPr>
          <p:cNvSpPr/>
          <p:nvPr/>
        </p:nvSpPr>
        <p:spPr>
          <a:xfrm>
            <a:off x="225083" y="2599377"/>
            <a:ext cx="11718387" cy="26076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3" name="TextBox 2">
            <a:extLst>
              <a:ext uri="{FF2B5EF4-FFF2-40B4-BE49-F238E27FC236}">
                <a16:creationId xmlns:a16="http://schemas.microsoft.com/office/drawing/2014/main" id="{9F634999-8F48-30BF-4570-C750C67BF5EC}"/>
              </a:ext>
            </a:extLst>
          </p:cNvPr>
          <p:cNvSpPr txBox="1"/>
          <p:nvPr/>
        </p:nvSpPr>
        <p:spPr>
          <a:xfrm>
            <a:off x="267287" y="2567250"/>
            <a:ext cx="11718387" cy="2677656"/>
          </a:xfrm>
          <a:prstGeom prst="rect">
            <a:avLst/>
          </a:prstGeom>
          <a:noFill/>
        </p:spPr>
        <p:txBody>
          <a:bodyPr wrap="square" rtlCol="0">
            <a:spAutoFit/>
          </a:bodyPr>
          <a:lstStyle/>
          <a:p>
            <a:pPr algn="ctr"/>
            <a:r>
              <a:rPr lang="en-US" sz="2800" b="1" dirty="0" err="1">
                <a:solidFill>
                  <a:prstClr val="black"/>
                </a:solidFill>
                <a:latin typeface="Times New Roman" panose="02020603050405020304" pitchFamily="18" charset="0"/>
                <a:cs typeface="Times New Roman" panose="02020603050405020304" pitchFamily="18" charset="0"/>
              </a:rPr>
              <a:t>Luật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chơi</a:t>
            </a:r>
            <a:r>
              <a:rPr lang="en-US" sz="2800" b="1" dirty="0">
                <a:solidFill>
                  <a:prstClr val="black"/>
                </a:solidFill>
                <a:latin typeface="Times New Roman" panose="02020603050405020304" pitchFamily="18" charset="0"/>
                <a:cs typeface="Times New Roman" panose="02020603050405020304" pitchFamily="18" charset="0"/>
              </a:rPr>
              <a:t>:</a:t>
            </a:r>
          </a:p>
          <a:p>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tất</a:t>
            </a:r>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cả</a:t>
            </a:r>
            <a:r>
              <a:rPr lang="en-US" sz="2800">
                <a:solidFill>
                  <a:prstClr val="black"/>
                </a:solidFill>
                <a:latin typeface="Times New Roman" panose="02020603050405020304" pitchFamily="18" charset="0"/>
                <a:cs typeface="Times New Roman" panose="02020603050405020304" pitchFamily="18" charset="0"/>
              </a:rPr>
              <a:t> 4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hỏi</a:t>
            </a:r>
            <a:r>
              <a:rPr lang="en-US" sz="2800">
                <a:solidFill>
                  <a:prstClr val="black"/>
                </a:solidFill>
                <a:latin typeface="Times New Roman" panose="02020603050405020304" pitchFamily="18" charset="0"/>
                <a:cs typeface="Times New Roman" panose="02020603050405020304" pitchFamily="18" charset="0"/>
              </a:rPr>
              <a:t>, các nhóm thảo luận, sau đó đại diện mỗi nhóm  trình bày vào bảng nhóm và giơ đáp án lên theo hiệu lệnh của GV.</a:t>
            </a: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Mỗi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hỏi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10 </a:t>
            </a:r>
            <a:r>
              <a:rPr lang="en-US" sz="2800" dirty="0" err="1">
                <a:solidFill>
                  <a:prstClr val="black"/>
                </a:solidFill>
                <a:latin typeface="Times New Roman" panose="02020603050405020304" pitchFamily="18" charset="0"/>
                <a:cs typeface="Times New Roman" panose="02020603050405020304" pitchFamily="18" charset="0"/>
              </a:rPr>
              <a:t>giây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và</a:t>
            </a:r>
            <a:r>
              <a:rPr lang="en-US" sz="2800">
                <a:solidFill>
                  <a:prstClr val="black"/>
                </a:solidFill>
                <a:latin typeface="Times New Roman" panose="02020603050405020304" pitchFamily="18" charset="0"/>
                <a:cs typeface="Times New Roman" panose="02020603050405020304" pitchFamily="18" charset="0"/>
              </a:rPr>
              <a:t> 3 phút để trình bày vào bảng nhóm.</a:t>
            </a: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Nếu</a:t>
            </a:r>
            <a:r>
              <a:rPr lang="en-US" sz="2800">
                <a:solidFill>
                  <a:prstClr val="black"/>
                </a:solidFill>
                <a:latin typeface="Times New Roman" panose="02020603050405020304" pitchFamily="18" charset="0"/>
                <a:cs typeface="Times New Roman" panose="02020603050405020304" pitchFamily="18" charset="0"/>
              </a:rPr>
              <a:t> HS các nhóm </a:t>
            </a:r>
            <a:r>
              <a:rPr lang="en-US" sz="2800" dirty="0" err="1">
                <a:solidFill>
                  <a:prstClr val="black"/>
                </a:solidFill>
                <a:latin typeface="Times New Roman" panose="02020603050405020304" pitchFamily="18" charset="0"/>
                <a:cs typeface="Times New Roman" panose="02020603050405020304" pitchFamily="18" charset="0"/>
              </a:rPr>
              <a:t>trả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đúng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lùn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tương</a:t>
            </a:r>
            <a:r>
              <a:rPr lang="en-US" sz="2800">
                <a:solidFill>
                  <a:prstClr val="black"/>
                </a:solidFill>
                <a:latin typeface="Times New Roman" panose="02020603050405020304" pitchFamily="18" charset="0"/>
                <a:cs typeface="Times New Roman" panose="02020603050405020304" pitchFamily="18" charset="0"/>
              </a:rPr>
              <a:t> ứng trao quà</a:t>
            </a: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Nếu</a:t>
            </a:r>
            <a:r>
              <a:rPr lang="en-US" sz="2800">
                <a:solidFill>
                  <a:prstClr val="black"/>
                </a:solidFill>
                <a:latin typeface="Times New Roman" panose="02020603050405020304" pitchFamily="18" charset="0"/>
                <a:cs typeface="Times New Roman" panose="02020603050405020304" pitchFamily="18" charset="0"/>
              </a:rPr>
              <a:t> HS các nhóm </a:t>
            </a:r>
            <a:r>
              <a:rPr lang="en-US" sz="2800" dirty="0" err="1">
                <a:solidFill>
                  <a:prstClr val="black"/>
                </a:solidFill>
                <a:latin typeface="Times New Roman" panose="02020603050405020304" pitchFamily="18" charset="0"/>
                <a:cs typeface="Times New Roman" panose="02020603050405020304" pitchFamily="18" charset="0"/>
              </a:rPr>
              <a:t>trả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sẽ</a:t>
            </a:r>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xuất</a:t>
            </a:r>
            <a:r>
              <a:rPr lang="en-US" sz="2800">
                <a:solidFill>
                  <a:prstClr val="black"/>
                </a:solidFill>
                <a:latin typeface="Times New Roman" panose="02020603050405020304" pitchFamily="18" charset="0"/>
                <a:cs typeface="Times New Roman" panose="02020603050405020304" pitchFamily="18" charset="0"/>
              </a:rPr>
              <a:t> hiện và xử  phạt chung.</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9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7"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subTnLst>
                                    <p:cmd type="evt" cmd="onstopaudio">
                                      <p:cBhvr>
                                        <p:cTn display="0" masterRel="sameClick">
                                          <p:stCondLst>
                                            <p:cond evt="begin" delay="0">
                                              <p:tn val="7"/>
                                            </p:cond>
                                          </p:stCondLst>
                                        </p:cTn>
                                        <p:tgtEl>
                                          <p:sldTgt/>
                                        </p:tgtEl>
                                      </p:cBhvr>
                                    </p:cmd>
                                  </p:subTnLst>
                                </p:cTn>
                              </p:par>
                              <p:par>
                                <p:cTn id="12" presetID="47"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4" presetClass="exit" presetSubtype="10" fill="hold" grpId="1" nodeType="withEffect">
                                  <p:stCondLst>
                                    <p:cond delay="0"/>
                                  </p:stCondLst>
                                  <p:childTnLst>
                                    <p:animEffect transition="out" filter="randombar(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38" repeatCount="indefinite" fill="hold" display="0">
                  <p:stCondLst>
                    <p:cond delay="indefinite"/>
                  </p:stCondLst>
                  <p:endCondLst>
                    <p:cond evt="onStopAudio" delay="0">
                      <p:tgtEl>
                        <p:sldTgt/>
                      </p:tgtEl>
                    </p:cond>
                  </p:endCondLst>
                </p:cTn>
                <p:tgtEl>
                  <p:spTgt spid="2"/>
                </p:tgtEl>
              </p:cMediaNode>
            </p:audio>
          </p:childTnLst>
        </p:cTn>
      </p:par>
    </p:tnLst>
    <p:bldLst>
      <p:bldP spid="20" grpId="0"/>
      <p:bldP spid="4" grpId="0" animBg="1"/>
      <p:bldP spid="4" grpId="1" animBg="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54774f4bc8287c7337fadd5fbb419da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Bach tuyet\Bamb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5339" flipH="1">
            <a:off x="3835675" y="4063363"/>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ADMIN\Desktop\Bach tuyet\esquilo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471667" flipH="1">
            <a:off x="10368615" y="4415267"/>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C:\Users\ADMIN\Desktop\Bach tuyet\767e08fbae2de8679fbba6d8cecba19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52524" flipH="1">
            <a:off x="8504048" y="4385149"/>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Bach tuyet\43ebd44d263606f876d42fd2f199ea61 (7).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6022" y1="33071" x2="71505" y2="40157"/>
                      </a14:backgroundRemoval>
                    </a14:imgEffect>
                  </a14:imgLayer>
                </a14:imgProps>
              </a:ext>
              <a:ext uri="{28A0092B-C50C-407E-A947-70E740481C1C}">
                <a14:useLocalDpi xmlns:a14="http://schemas.microsoft.com/office/drawing/2010/main" val="0"/>
              </a:ext>
            </a:extLst>
          </a:blip>
          <a:srcRect/>
          <a:stretch>
            <a:fillRect/>
          </a:stretch>
        </p:blipFill>
        <p:spPr bwMode="auto">
          <a:xfrm rot="20483591" flipH="1">
            <a:off x="5873242" y="3818719"/>
            <a:ext cx="1789713" cy="24138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625600" y="-65702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9375" y="-1222614"/>
            <a:ext cx="7213600" cy="8309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ADMIN\Desktop\Bach tuyet\511929473-photo-clip-tre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6248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6063816" y="-657027"/>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ADMIN\Desktop\Tai nguyen thiet ke tro choi\Bảng gỗ\wooden-blank-sign-clipar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1001" y="-1955800"/>
            <a:ext cx="11924321" cy="40798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2458793" y="398577"/>
            <a:ext cx="9626046" cy="1077218"/>
          </a:xfrm>
          <a:prstGeom prst="rect">
            <a:avLst/>
          </a:prstGeom>
          <a:noFill/>
        </p:spPr>
        <p:txBody>
          <a:bodyPr wrap="square" rtlCol="0">
            <a:spAutoFit/>
          </a:bodyPr>
          <a:lstStyle/>
          <a:p>
            <a:pPr algn="just"/>
            <a:r>
              <a:rPr lang="en-US" sz="2600" b="1" dirty="0" err="1">
                <a:solidFill>
                  <a:prstClr val="white"/>
                </a:solidFill>
                <a:latin typeface="Times New Roman" panose="02020603050405020304" pitchFamily="18" charset="0"/>
                <a:cs typeface="Times New Roman" panose="02020603050405020304" pitchFamily="18" charset="0"/>
              </a:rPr>
              <a:t>Câu</a:t>
            </a:r>
            <a:r>
              <a:rPr lang="en-US" sz="2600" b="1" dirty="0">
                <a:solidFill>
                  <a:prstClr val="white"/>
                </a:solidFill>
                <a:latin typeface="Times New Roman" panose="02020603050405020304" pitchFamily="18" charset="0"/>
                <a:cs typeface="Times New Roman" panose="02020603050405020304" pitchFamily="18" charset="0"/>
              </a:rPr>
              <a:t> </a:t>
            </a:r>
            <a:r>
              <a:rPr lang="en-US" sz="2600" b="1">
                <a:solidFill>
                  <a:prstClr val="white"/>
                </a:solidFill>
                <a:latin typeface="Times New Roman" panose="02020603050405020304" pitchFamily="18" charset="0"/>
                <a:cs typeface="Times New Roman" panose="02020603050405020304" pitchFamily="18" charset="0"/>
              </a:rPr>
              <a:t>1.</a:t>
            </a:r>
            <a:r>
              <a:rPr lang="en-US" sz="3200">
                <a:latin typeface="Times New Roman"/>
                <a:ea typeface="Times New Roman"/>
                <a:cs typeface="Times New Roman"/>
              </a:rPr>
              <a:t> </a:t>
            </a:r>
            <a:r>
              <a:rPr lang="en-US" sz="3200" b="1">
                <a:solidFill>
                  <a:schemeClr val="bg1"/>
                </a:solidFill>
                <a:latin typeface="Times New Roman"/>
                <a:ea typeface="Times New Roman"/>
                <a:cs typeface="Times New Roman"/>
              </a:rPr>
              <a:t>Cho đường tròn (O; R).Trên (O; R) lấy 2 điểm  A, B sao cho AB = R. Số đo góc AOB là</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47" name="Picture 11" descr="C:\Users\ADMIN\Desktop\Tai nguyen thiet ke tro choi\Bảng gỗ\Picture1 (2).png">
            <a:hlinkClick r:id="" action="ppaction://hlinkshowjump?jump=next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084839" y="550174"/>
            <a:ext cx="1617133" cy="687477"/>
          </a:xfrm>
          <a:prstGeom prst="rect">
            <a:avLst/>
          </a:prstGeom>
          <a:noFill/>
          <a:extLst>
            <a:ext uri="{909E8E84-426E-40DD-AFC4-6F175D3DCCD1}">
              <a14:hiddenFill xmlns:a14="http://schemas.microsoft.com/office/drawing/2010/main">
                <a:solidFill>
                  <a:srgbClr val="FFFFFF"/>
                </a:solidFill>
              </a14:hiddenFill>
            </a:ext>
          </a:extLst>
        </p:spPr>
      </p:pic>
      <p:sp>
        <p:nvSpPr>
          <p:cNvPr id="48" name="Explosion 1 47"/>
          <p:cNvSpPr/>
          <p:nvPr/>
        </p:nvSpPr>
        <p:spPr>
          <a:xfrm>
            <a:off x="5250697" y="4439014"/>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ĐÚNG RỒI</a:t>
            </a:r>
          </a:p>
        </p:txBody>
      </p:sp>
      <p:sp>
        <p:nvSpPr>
          <p:cNvPr id="49" name="Rounded Rectangle 48"/>
          <p:cNvSpPr/>
          <p:nvPr/>
        </p:nvSpPr>
        <p:spPr>
          <a:xfrm>
            <a:off x="438425" y="2168570"/>
            <a:ext cx="2533763" cy="1526186"/>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00FF"/>
                </a:solidFill>
                <a:latin typeface="Times New Roman" panose="02020603050405020304" pitchFamily="18" charset="0"/>
                <a:cs typeface="Times New Roman" panose="02020603050405020304" pitchFamily="18" charset="0"/>
              </a:rPr>
              <a:t>A.</a:t>
            </a:r>
          </a:p>
        </p:txBody>
      </p:sp>
      <p:sp>
        <p:nvSpPr>
          <p:cNvPr id="50" name="Rounded Rectangle 49"/>
          <p:cNvSpPr/>
          <p:nvPr/>
        </p:nvSpPr>
        <p:spPr>
          <a:xfrm>
            <a:off x="3360522" y="2174166"/>
            <a:ext cx="2659666" cy="1492454"/>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B. </a:t>
            </a:r>
          </a:p>
        </p:txBody>
      </p:sp>
      <p:sp>
        <p:nvSpPr>
          <p:cNvPr id="51" name="Rounded Rectangle 50"/>
          <p:cNvSpPr/>
          <p:nvPr/>
        </p:nvSpPr>
        <p:spPr>
          <a:xfrm>
            <a:off x="6275718" y="2202302"/>
            <a:ext cx="2629119" cy="146431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C.</a:t>
            </a:r>
          </a:p>
        </p:txBody>
      </p:sp>
      <p:sp>
        <p:nvSpPr>
          <p:cNvPr id="52" name="Rounded Rectangle 51"/>
          <p:cNvSpPr/>
          <p:nvPr/>
        </p:nvSpPr>
        <p:spPr>
          <a:xfrm>
            <a:off x="9282772" y="2244506"/>
            <a:ext cx="2490970" cy="1393978"/>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D.</a:t>
            </a:r>
          </a:p>
        </p:txBody>
      </p:sp>
      <p:pic>
        <p:nvPicPr>
          <p:cNvPr id="53" name="Picture 4" descr="C:\Users\ADMIN\Desktop\Bach tuyet\Blanca_Nieves.8.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227371" y="3638116"/>
            <a:ext cx="2287981" cy="3969859"/>
          </a:xfrm>
          <a:prstGeom prst="rect">
            <a:avLst/>
          </a:prstGeom>
          <a:noFill/>
          <a:extLst>
            <a:ext uri="{909E8E84-426E-40DD-AFC4-6F175D3DCCD1}">
              <a14:hiddenFill xmlns:a14="http://schemas.microsoft.com/office/drawing/2010/main">
                <a:solidFill>
                  <a:srgbClr val="FFFFFF"/>
                </a:solidFill>
              </a14:hiddenFill>
            </a:ext>
          </a:extLst>
        </p:spPr>
      </p:pic>
      <p:pic>
        <p:nvPicPr>
          <p:cNvPr id="70"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903200" y="5669037"/>
            <a:ext cx="812800" cy="812800"/>
          </a:xfrm>
          <a:prstGeom prst="rect">
            <a:avLst/>
          </a:prstGeom>
        </p:spPr>
      </p:pic>
      <p:graphicFrame>
        <p:nvGraphicFramePr>
          <p:cNvPr id="3" name="Object 2">
            <a:extLst>
              <a:ext uri="{FF2B5EF4-FFF2-40B4-BE49-F238E27FC236}">
                <a16:creationId xmlns:a16="http://schemas.microsoft.com/office/drawing/2014/main" id="{048BFFD8-7ED1-DB22-8F22-2D09EF7900F2}"/>
              </a:ext>
            </a:extLst>
          </p:cNvPr>
          <p:cNvGraphicFramePr>
            <a:graphicFrameLocks noChangeAspect="1"/>
          </p:cNvGraphicFramePr>
          <p:nvPr>
            <p:extLst>
              <p:ext uri="{D42A27DB-BD31-4B8C-83A1-F6EECF244321}">
                <p14:modId xmlns:p14="http://schemas.microsoft.com/office/powerpoint/2010/main" val="615280566"/>
              </p:ext>
            </p:extLst>
          </p:nvPr>
        </p:nvGraphicFramePr>
        <p:xfrm>
          <a:off x="1568450" y="2698750"/>
          <a:ext cx="800100" cy="609600"/>
        </p:xfrm>
        <a:graphic>
          <a:graphicData uri="http://schemas.openxmlformats.org/presentationml/2006/ole">
            <mc:AlternateContent xmlns:mc="http://schemas.openxmlformats.org/markup-compatibility/2006">
              <mc:Choice xmlns:v="urn:schemas-microsoft-com:vml" Requires="v">
                <p:oleObj name="Equation" r:id="rId20" imgW="799920" imgH="609480" progId="Equation.DSMT4">
                  <p:embed/>
                </p:oleObj>
              </mc:Choice>
              <mc:Fallback>
                <p:oleObj name="Equation" r:id="rId20" imgW="799920" imgH="609480" progId="Equation.DSMT4">
                  <p:embed/>
                  <p:pic>
                    <p:nvPicPr>
                      <p:cNvPr id="0" name=""/>
                      <p:cNvPicPr/>
                      <p:nvPr/>
                    </p:nvPicPr>
                    <p:blipFill>
                      <a:blip r:embed="rId21"/>
                      <a:stretch>
                        <a:fillRect/>
                      </a:stretch>
                    </p:blipFill>
                    <p:spPr>
                      <a:xfrm>
                        <a:off x="1568450" y="2698750"/>
                        <a:ext cx="800100" cy="609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E9E3D9E-7E57-8C76-BD2E-51093407F8C2}"/>
              </a:ext>
            </a:extLst>
          </p:cNvPr>
          <p:cNvGraphicFramePr>
            <a:graphicFrameLocks noChangeAspect="1"/>
          </p:cNvGraphicFramePr>
          <p:nvPr>
            <p:extLst>
              <p:ext uri="{D42A27DB-BD31-4B8C-83A1-F6EECF244321}">
                <p14:modId xmlns:p14="http://schemas.microsoft.com/office/powerpoint/2010/main" val="2881284730"/>
              </p:ext>
            </p:extLst>
          </p:nvPr>
        </p:nvGraphicFramePr>
        <p:xfrm>
          <a:off x="7440613" y="2693988"/>
          <a:ext cx="812800" cy="609600"/>
        </p:xfrm>
        <a:graphic>
          <a:graphicData uri="http://schemas.openxmlformats.org/presentationml/2006/ole">
            <mc:AlternateContent xmlns:mc="http://schemas.openxmlformats.org/markup-compatibility/2006">
              <mc:Choice xmlns:v="urn:schemas-microsoft-com:vml" Requires="v">
                <p:oleObj name="Equation" r:id="rId22" imgW="812520" imgH="609480" progId="Equation.DSMT4">
                  <p:embed/>
                </p:oleObj>
              </mc:Choice>
              <mc:Fallback>
                <p:oleObj name="Equation" r:id="rId22" imgW="812520" imgH="609480" progId="Equation.DSMT4">
                  <p:embed/>
                  <p:pic>
                    <p:nvPicPr>
                      <p:cNvPr id="0" name=""/>
                      <p:cNvPicPr/>
                      <p:nvPr/>
                    </p:nvPicPr>
                    <p:blipFill>
                      <a:blip r:embed="rId23"/>
                      <a:stretch>
                        <a:fillRect/>
                      </a:stretch>
                    </p:blipFill>
                    <p:spPr>
                      <a:xfrm>
                        <a:off x="7440613" y="2693988"/>
                        <a:ext cx="812800" cy="609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C55A782-744C-C453-24E5-035D03EEB557}"/>
              </a:ext>
            </a:extLst>
          </p:cNvPr>
          <p:cNvGraphicFramePr>
            <a:graphicFrameLocks noChangeAspect="1"/>
          </p:cNvGraphicFramePr>
          <p:nvPr>
            <p:extLst>
              <p:ext uri="{D42A27DB-BD31-4B8C-83A1-F6EECF244321}">
                <p14:modId xmlns:p14="http://schemas.microsoft.com/office/powerpoint/2010/main" val="1096648094"/>
              </p:ext>
            </p:extLst>
          </p:nvPr>
        </p:nvGraphicFramePr>
        <p:xfrm>
          <a:off x="4460875" y="2682875"/>
          <a:ext cx="812800" cy="609600"/>
        </p:xfrm>
        <a:graphic>
          <a:graphicData uri="http://schemas.openxmlformats.org/presentationml/2006/ole">
            <mc:AlternateContent xmlns:mc="http://schemas.openxmlformats.org/markup-compatibility/2006">
              <mc:Choice xmlns:v="urn:schemas-microsoft-com:vml" Requires="v">
                <p:oleObj name="Equation" r:id="rId24" imgW="812520" imgH="609480" progId="Equation.DSMT4">
                  <p:embed/>
                </p:oleObj>
              </mc:Choice>
              <mc:Fallback>
                <p:oleObj name="Equation" r:id="rId24" imgW="812520" imgH="609480" progId="Equation.DSMT4">
                  <p:embed/>
                  <p:pic>
                    <p:nvPicPr>
                      <p:cNvPr id="0" name=""/>
                      <p:cNvPicPr/>
                      <p:nvPr/>
                    </p:nvPicPr>
                    <p:blipFill>
                      <a:blip r:embed="rId25"/>
                      <a:stretch>
                        <a:fillRect/>
                      </a:stretch>
                    </p:blipFill>
                    <p:spPr>
                      <a:xfrm>
                        <a:off x="4460875" y="2682875"/>
                        <a:ext cx="812800" cy="609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C78BBA5-7238-8BD0-2F9D-443372F8C237}"/>
              </a:ext>
            </a:extLst>
          </p:cNvPr>
          <p:cNvGraphicFramePr>
            <a:graphicFrameLocks noChangeAspect="1"/>
          </p:cNvGraphicFramePr>
          <p:nvPr>
            <p:extLst>
              <p:ext uri="{D42A27DB-BD31-4B8C-83A1-F6EECF244321}">
                <p14:modId xmlns:p14="http://schemas.microsoft.com/office/powerpoint/2010/main" val="3022800752"/>
              </p:ext>
            </p:extLst>
          </p:nvPr>
        </p:nvGraphicFramePr>
        <p:xfrm>
          <a:off x="10458450" y="2738438"/>
          <a:ext cx="812800" cy="609600"/>
        </p:xfrm>
        <a:graphic>
          <a:graphicData uri="http://schemas.openxmlformats.org/presentationml/2006/ole">
            <mc:AlternateContent xmlns:mc="http://schemas.openxmlformats.org/markup-compatibility/2006">
              <mc:Choice xmlns:v="urn:schemas-microsoft-com:vml" Requires="v">
                <p:oleObj name="Equation" r:id="rId26" imgW="812520" imgH="609480" progId="Equation.DSMT4">
                  <p:embed/>
                </p:oleObj>
              </mc:Choice>
              <mc:Fallback>
                <p:oleObj name="Equation" r:id="rId26" imgW="812520" imgH="609480" progId="Equation.DSMT4">
                  <p:embed/>
                  <p:pic>
                    <p:nvPicPr>
                      <p:cNvPr id="0" name=""/>
                      <p:cNvPicPr/>
                      <p:nvPr/>
                    </p:nvPicPr>
                    <p:blipFill>
                      <a:blip r:embed="rId27"/>
                      <a:stretch>
                        <a:fillRect/>
                      </a:stretch>
                    </p:blipFill>
                    <p:spPr>
                      <a:xfrm>
                        <a:off x="10458450" y="2738438"/>
                        <a:ext cx="812800" cy="609600"/>
                      </a:xfrm>
                      <a:prstGeom prst="rect">
                        <a:avLst/>
                      </a:prstGeom>
                    </p:spPr>
                  </p:pic>
                </p:oleObj>
              </mc:Fallback>
            </mc:AlternateContent>
          </a:graphicData>
        </a:graphic>
      </p:graphicFrame>
      <p:grpSp>
        <p:nvGrpSpPr>
          <p:cNvPr id="95" name="times up">
            <a:extLst>
              <a:ext uri="{FF2B5EF4-FFF2-40B4-BE49-F238E27FC236}">
                <a16:creationId xmlns:a16="http://schemas.microsoft.com/office/drawing/2014/main" id="{654FE748-5E29-7D17-E9A4-3C806DA636A1}"/>
              </a:ext>
            </a:extLst>
          </p:cNvPr>
          <p:cNvGrpSpPr/>
          <p:nvPr/>
        </p:nvGrpSpPr>
        <p:grpSpPr>
          <a:xfrm>
            <a:off x="11564675" y="-814232"/>
            <a:ext cx="1546257" cy="587610"/>
            <a:chOff x="4317476" y="-304827"/>
            <a:chExt cx="2690461" cy="725914"/>
          </a:xfrm>
        </p:grpSpPr>
        <p:sp>
          <p:nvSpPr>
            <p:cNvPr id="96" name="Rounded Rectangle 203">
              <a:extLst>
                <a:ext uri="{FF2B5EF4-FFF2-40B4-BE49-F238E27FC236}">
                  <a16:creationId xmlns:a16="http://schemas.microsoft.com/office/drawing/2014/main" id="{62EA01B5-EECD-54C6-3F05-8D3B643C78EC}"/>
                </a:ext>
              </a:extLst>
            </p:cNvPr>
            <p:cNvSpPr/>
            <p:nvPr/>
          </p:nvSpPr>
          <p:spPr>
            <a:xfrm>
              <a:off x="4317476" y="-304827"/>
              <a:ext cx="2636839"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white"/>
                </a:solidFill>
                <a:latin typeface="Arial" panose="020B0604020202020204" pitchFamily="34" charset="0"/>
                <a:cs typeface="Arial" panose="020B0604020202020204" pitchFamily="34" charset="0"/>
              </a:endParaRPr>
            </a:p>
          </p:txBody>
        </p:sp>
        <p:sp>
          <p:nvSpPr>
            <p:cNvPr id="97" name="Rounded Rectangle 204">
              <a:extLst>
                <a:ext uri="{FF2B5EF4-FFF2-40B4-BE49-F238E27FC236}">
                  <a16:creationId xmlns:a16="http://schemas.microsoft.com/office/drawing/2014/main" id="{B920A942-88F2-D3CC-FF9C-7E0420846360}"/>
                </a:ext>
              </a:extLst>
            </p:cNvPr>
            <p:cNvSpPr/>
            <p:nvPr/>
          </p:nvSpPr>
          <p:spPr>
            <a:xfrm>
              <a:off x="4371099" y="-276473"/>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prstClr val="white"/>
                  </a:solidFill>
                  <a:latin typeface="Arial" panose="020B0604020202020204" pitchFamily="34" charset="0"/>
                  <a:cs typeface="Arial" panose="020B0604020202020204" pitchFamily="34" charset="0"/>
                </a:rPr>
                <a:t>Hết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Giờ</a:t>
              </a:r>
              <a:endParaRPr lang="en-GB" sz="2800" dirty="0">
                <a:solidFill>
                  <a:prstClr val="white"/>
                </a:solidFill>
                <a:latin typeface="Arial" panose="020B0604020202020204" pitchFamily="34" charset="0"/>
                <a:cs typeface="Arial" panose="020B0604020202020204" pitchFamily="34" charset="0"/>
              </a:endParaRPr>
            </a:p>
          </p:txBody>
        </p:sp>
      </p:grpSp>
      <p:sp>
        <p:nvSpPr>
          <p:cNvPr id="98" name="Rectangle 97">
            <a:extLst>
              <a:ext uri="{FF2B5EF4-FFF2-40B4-BE49-F238E27FC236}">
                <a16:creationId xmlns:a16="http://schemas.microsoft.com/office/drawing/2014/main" id="{790531DE-BB67-850C-065D-183DB89AFE81}"/>
              </a:ext>
            </a:extLst>
          </p:cNvPr>
          <p:cNvSpPr/>
          <p:nvPr/>
        </p:nvSpPr>
        <p:spPr>
          <a:xfrm>
            <a:off x="1132714" y="-10800"/>
            <a:ext cx="797700"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rPr>
              <a:t>START</a:t>
            </a:r>
          </a:p>
        </p:txBody>
      </p:sp>
      <p:pic>
        <p:nvPicPr>
          <p:cNvPr id="99" name="Picture 98">
            <a:extLst>
              <a:ext uri="{FF2B5EF4-FFF2-40B4-BE49-F238E27FC236}">
                <a16:creationId xmlns:a16="http://schemas.microsoft.com/office/drawing/2014/main" id="{8B916F17-5C76-9B6B-A484-06B386B4CB9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65037" y="311188"/>
            <a:ext cx="1893756" cy="1887749"/>
          </a:xfrm>
          <a:prstGeom prst="rect">
            <a:avLst/>
          </a:prstGeom>
        </p:spPr>
      </p:pic>
      <p:grpSp>
        <p:nvGrpSpPr>
          <p:cNvPr id="100" name="Clock hand spin">
            <a:extLst>
              <a:ext uri="{FF2B5EF4-FFF2-40B4-BE49-F238E27FC236}">
                <a16:creationId xmlns:a16="http://schemas.microsoft.com/office/drawing/2014/main" id="{E7BB057D-4DB4-82D2-4764-22B31D587F0E}"/>
              </a:ext>
            </a:extLst>
          </p:cNvPr>
          <p:cNvGrpSpPr/>
          <p:nvPr/>
        </p:nvGrpSpPr>
        <p:grpSpPr>
          <a:xfrm rot="1786145">
            <a:off x="1002925" y="876747"/>
            <a:ext cx="1028323" cy="1035235"/>
            <a:chOff x="861199" y="2357528"/>
            <a:chExt cx="3829048" cy="3849975"/>
          </a:xfrm>
        </p:grpSpPr>
        <p:sp>
          <p:nvSpPr>
            <p:cNvPr id="101" name="Oval 28">
              <a:extLst>
                <a:ext uri="{FF2B5EF4-FFF2-40B4-BE49-F238E27FC236}">
                  <a16:creationId xmlns:a16="http://schemas.microsoft.com/office/drawing/2014/main" id="{6FA89240-E7AA-5E70-FD15-EAA96FB305A1}"/>
                </a:ext>
              </a:extLst>
            </p:cNvPr>
            <p:cNvSpPr>
              <a:spLocks noChangeArrowheads="1"/>
            </p:cNvSpPr>
            <p:nvPr/>
          </p:nvSpPr>
          <p:spPr bwMode="auto">
            <a:xfrm>
              <a:off x="861199" y="2357528"/>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2" name="hour hand">
              <a:extLst>
                <a:ext uri="{FF2B5EF4-FFF2-40B4-BE49-F238E27FC236}">
                  <a16:creationId xmlns:a16="http://schemas.microsoft.com/office/drawing/2014/main" id="{7C952D96-5DC2-3E92-3445-9F57A075B421}"/>
                </a:ext>
              </a:extLst>
            </p:cNvPr>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3" name="TextBox 102">
            <a:extLst>
              <a:ext uri="{FF2B5EF4-FFF2-40B4-BE49-F238E27FC236}">
                <a16:creationId xmlns:a16="http://schemas.microsoft.com/office/drawing/2014/main" id="{5F845D68-7C4E-662B-DFCB-05241F83506D}"/>
              </a:ext>
            </a:extLst>
          </p:cNvPr>
          <p:cNvSpPr txBox="1"/>
          <p:nvPr/>
        </p:nvSpPr>
        <p:spPr>
          <a:xfrm>
            <a:off x="1787312" y="1185222"/>
            <a:ext cx="281032" cy="369332"/>
          </a:xfrm>
          <a:prstGeom prst="rect">
            <a:avLst/>
          </a:prstGeom>
          <a:noFill/>
        </p:spPr>
        <p:txBody>
          <a:bodyPr wrap="square" rtlCol="0">
            <a:spAutoFit/>
          </a:bodyPr>
          <a:lstStyle/>
          <a:p>
            <a:r>
              <a:rPr lang="en-US" b="1" dirty="0">
                <a:solidFill>
                  <a:srgbClr val="99B2C8"/>
                </a:solidFill>
              </a:rPr>
              <a:t>3</a:t>
            </a:r>
          </a:p>
        </p:txBody>
      </p:sp>
      <p:sp>
        <p:nvSpPr>
          <p:cNvPr id="104" name="TextBox 103">
            <a:extLst>
              <a:ext uri="{FF2B5EF4-FFF2-40B4-BE49-F238E27FC236}">
                <a16:creationId xmlns:a16="http://schemas.microsoft.com/office/drawing/2014/main" id="{C309A86C-E53A-AABD-13A4-EA3C637C9EB2}"/>
              </a:ext>
            </a:extLst>
          </p:cNvPr>
          <p:cNvSpPr txBox="1"/>
          <p:nvPr/>
        </p:nvSpPr>
        <p:spPr>
          <a:xfrm>
            <a:off x="1412544" y="1584507"/>
            <a:ext cx="341087" cy="369332"/>
          </a:xfrm>
          <a:prstGeom prst="rect">
            <a:avLst/>
          </a:prstGeom>
          <a:noFill/>
        </p:spPr>
        <p:txBody>
          <a:bodyPr wrap="square" rtlCol="0">
            <a:spAutoFit/>
          </a:bodyPr>
          <a:lstStyle/>
          <a:p>
            <a:r>
              <a:rPr lang="en-US" b="1" dirty="0">
                <a:solidFill>
                  <a:srgbClr val="99B2C8"/>
                </a:solidFill>
              </a:rPr>
              <a:t>6</a:t>
            </a:r>
          </a:p>
        </p:txBody>
      </p:sp>
      <p:sp>
        <p:nvSpPr>
          <p:cNvPr id="105" name="TextBox 104">
            <a:extLst>
              <a:ext uri="{FF2B5EF4-FFF2-40B4-BE49-F238E27FC236}">
                <a16:creationId xmlns:a16="http://schemas.microsoft.com/office/drawing/2014/main" id="{B81DDC62-FF02-9629-0B97-5B70497DAFBE}"/>
              </a:ext>
            </a:extLst>
          </p:cNvPr>
          <p:cNvSpPr txBox="1"/>
          <p:nvPr/>
        </p:nvSpPr>
        <p:spPr>
          <a:xfrm>
            <a:off x="953960" y="1222963"/>
            <a:ext cx="308455" cy="369332"/>
          </a:xfrm>
          <a:prstGeom prst="rect">
            <a:avLst/>
          </a:prstGeom>
          <a:noFill/>
        </p:spPr>
        <p:txBody>
          <a:bodyPr wrap="square" rtlCol="0">
            <a:spAutoFit/>
          </a:bodyPr>
          <a:lstStyle/>
          <a:p>
            <a:r>
              <a:rPr lang="en-US" b="1" dirty="0">
                <a:solidFill>
                  <a:srgbClr val="99B2C8"/>
                </a:solidFill>
              </a:rPr>
              <a:t>9</a:t>
            </a:r>
          </a:p>
        </p:txBody>
      </p:sp>
      <p:sp>
        <p:nvSpPr>
          <p:cNvPr id="106" name="TextBox 105">
            <a:extLst>
              <a:ext uri="{FF2B5EF4-FFF2-40B4-BE49-F238E27FC236}">
                <a16:creationId xmlns:a16="http://schemas.microsoft.com/office/drawing/2014/main" id="{DA800899-1CD2-1F0E-E99A-D219BC7D6F31}"/>
              </a:ext>
            </a:extLst>
          </p:cNvPr>
          <p:cNvSpPr txBox="1"/>
          <p:nvPr/>
        </p:nvSpPr>
        <p:spPr>
          <a:xfrm>
            <a:off x="1322620" y="815890"/>
            <a:ext cx="495547" cy="369332"/>
          </a:xfrm>
          <a:prstGeom prst="rect">
            <a:avLst/>
          </a:prstGeom>
          <a:noFill/>
        </p:spPr>
        <p:txBody>
          <a:bodyPr wrap="square" rtlCol="0">
            <a:spAutoFit/>
          </a:bodyPr>
          <a:lstStyle/>
          <a:p>
            <a:r>
              <a:rPr lang="en-US" b="1" dirty="0">
                <a:solidFill>
                  <a:srgbClr val="99B2C8"/>
                </a:solidFill>
              </a:rPr>
              <a:t>12</a:t>
            </a:r>
          </a:p>
        </p:txBody>
      </p:sp>
    </p:spTree>
    <p:extLst>
      <p:ext uri="{BB962C8B-B14F-4D97-AF65-F5344CB8AC3E}">
        <p14:creationId xmlns:p14="http://schemas.microsoft.com/office/powerpoint/2010/main" val="38901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1000"/>
                                        <p:tgtEl>
                                          <p:spTgt spid="51"/>
                                        </p:tgtEl>
                                      </p:cBhvr>
                                    </p:animEffect>
                                    <p:anim calcmode="lin" valueType="num">
                                      <p:cBhvr>
                                        <p:cTn id="39" dur="1000" fill="hold"/>
                                        <p:tgtEl>
                                          <p:spTgt spid="51"/>
                                        </p:tgtEl>
                                        <p:attrNameLst>
                                          <p:attrName>ppt_x</p:attrName>
                                        </p:attrNameLst>
                                      </p:cBhvr>
                                      <p:tavLst>
                                        <p:tav tm="0">
                                          <p:val>
                                            <p:strVal val="#ppt_x"/>
                                          </p:val>
                                        </p:tav>
                                        <p:tav tm="100000">
                                          <p:val>
                                            <p:strVal val="#ppt_x"/>
                                          </p:val>
                                        </p:tav>
                                      </p:tavLst>
                                    </p:anim>
                                    <p:anim calcmode="lin" valueType="num">
                                      <p:cBhvr>
                                        <p:cTn id="40" dur="1000" fill="hold"/>
                                        <p:tgtEl>
                                          <p:spTgt spid="5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1000"/>
                                        <p:tgtEl>
                                          <p:spTgt spid="52"/>
                                        </p:tgtEl>
                                      </p:cBhvr>
                                    </p:animEffect>
                                    <p:anim calcmode="lin" valueType="num">
                                      <p:cBhvr>
                                        <p:cTn id="49" dur="1000" fill="hold"/>
                                        <p:tgtEl>
                                          <p:spTgt spid="52"/>
                                        </p:tgtEl>
                                        <p:attrNameLst>
                                          <p:attrName>ppt_x</p:attrName>
                                        </p:attrNameLst>
                                      </p:cBhvr>
                                      <p:tavLst>
                                        <p:tav tm="0">
                                          <p:val>
                                            <p:strVal val="#ppt_x"/>
                                          </p:val>
                                        </p:tav>
                                        <p:tav tm="100000">
                                          <p:val>
                                            <p:strVal val="#ppt_x"/>
                                          </p:val>
                                        </p:tav>
                                      </p:tavLst>
                                    </p:anim>
                                    <p:anim calcmode="lin" valueType="num">
                                      <p:cBhvr>
                                        <p:cTn id="50" dur="1000" fill="hold"/>
                                        <p:tgtEl>
                                          <p:spTgt spid="5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9"/>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32" presetClass="emph" presetSubtype="0" repeatCount="indefinite" fill="hold" nodeType="withEffect">
                                  <p:stCondLst>
                                    <p:cond delay="0"/>
                                  </p:stCondLst>
                                  <p:childTnLst>
                                    <p:animRot by="120000">
                                      <p:cBhvr>
                                        <p:cTn id="62" dur="300" fill="hold">
                                          <p:stCondLst>
                                            <p:cond delay="0"/>
                                          </p:stCondLst>
                                        </p:cTn>
                                        <p:tgtEl>
                                          <p:spTgt spid="21"/>
                                        </p:tgtEl>
                                        <p:attrNameLst>
                                          <p:attrName>r</p:attrName>
                                        </p:attrNameLst>
                                      </p:cBhvr>
                                    </p:animRot>
                                    <p:animRot by="-240000">
                                      <p:cBhvr>
                                        <p:cTn id="63" dur="600" fill="hold">
                                          <p:stCondLst>
                                            <p:cond delay="600"/>
                                          </p:stCondLst>
                                        </p:cTn>
                                        <p:tgtEl>
                                          <p:spTgt spid="21"/>
                                        </p:tgtEl>
                                        <p:attrNameLst>
                                          <p:attrName>r</p:attrName>
                                        </p:attrNameLst>
                                      </p:cBhvr>
                                    </p:animRot>
                                    <p:animRot by="240000">
                                      <p:cBhvr>
                                        <p:cTn id="64" dur="600" fill="hold">
                                          <p:stCondLst>
                                            <p:cond delay="1200"/>
                                          </p:stCondLst>
                                        </p:cTn>
                                        <p:tgtEl>
                                          <p:spTgt spid="21"/>
                                        </p:tgtEl>
                                        <p:attrNameLst>
                                          <p:attrName>r</p:attrName>
                                        </p:attrNameLst>
                                      </p:cBhvr>
                                    </p:animRot>
                                    <p:animRot by="-240000">
                                      <p:cBhvr>
                                        <p:cTn id="65" dur="600" fill="hold">
                                          <p:stCondLst>
                                            <p:cond delay="1800"/>
                                          </p:stCondLst>
                                        </p:cTn>
                                        <p:tgtEl>
                                          <p:spTgt spid="21"/>
                                        </p:tgtEl>
                                        <p:attrNameLst>
                                          <p:attrName>r</p:attrName>
                                        </p:attrNameLst>
                                      </p:cBhvr>
                                    </p:animRot>
                                    <p:animRot by="120000">
                                      <p:cBhvr>
                                        <p:cTn id="66" dur="600" fill="hold">
                                          <p:stCondLst>
                                            <p:cond delay="2400"/>
                                          </p:stCondLst>
                                        </p:cTn>
                                        <p:tgtEl>
                                          <p:spTgt spid="21"/>
                                        </p:tgtEl>
                                        <p:attrNameLst>
                                          <p:attrName>r</p:attrName>
                                        </p:attrNameLst>
                                      </p:cBhvr>
                                    </p:animRo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50"/>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mediacall" presetSubtype="0" fill="hold" nodeType="withEffect">
                                  <p:stCondLst>
                                    <p:cond delay="0"/>
                                  </p:stCondLst>
                                  <p:childTnLst>
                                    <p:cmd type="call" cmd="playFrom(0.0)">
                                      <p:cBhvr>
                                        <p:cTn id="73" dur="5595" fill="hold"/>
                                        <p:tgtEl>
                                          <p:spTgt spid="70"/>
                                        </p:tgtEl>
                                      </p:cBhvr>
                                    </p:cmd>
                                  </p:childTnLst>
                                </p:cTn>
                              </p:par>
                              <p:par>
                                <p:cTn id="74" presetID="32" presetClass="emph" presetSubtype="0" repeatCount="indefinite" fill="hold" nodeType="withEffect">
                                  <p:stCondLst>
                                    <p:cond delay="0"/>
                                  </p:stCondLst>
                                  <p:childTnLst>
                                    <p:animRot by="120000">
                                      <p:cBhvr>
                                        <p:cTn id="75" dur="200" fill="hold">
                                          <p:stCondLst>
                                            <p:cond delay="0"/>
                                          </p:stCondLst>
                                        </p:cTn>
                                        <p:tgtEl>
                                          <p:spTgt spid="27"/>
                                        </p:tgtEl>
                                        <p:attrNameLst>
                                          <p:attrName>r</p:attrName>
                                        </p:attrNameLst>
                                      </p:cBhvr>
                                    </p:animRot>
                                    <p:animRot by="-240000">
                                      <p:cBhvr>
                                        <p:cTn id="76" dur="400" fill="hold">
                                          <p:stCondLst>
                                            <p:cond delay="400"/>
                                          </p:stCondLst>
                                        </p:cTn>
                                        <p:tgtEl>
                                          <p:spTgt spid="27"/>
                                        </p:tgtEl>
                                        <p:attrNameLst>
                                          <p:attrName>r</p:attrName>
                                        </p:attrNameLst>
                                      </p:cBhvr>
                                    </p:animRot>
                                    <p:animRot by="240000">
                                      <p:cBhvr>
                                        <p:cTn id="77" dur="400" fill="hold">
                                          <p:stCondLst>
                                            <p:cond delay="800"/>
                                          </p:stCondLst>
                                        </p:cTn>
                                        <p:tgtEl>
                                          <p:spTgt spid="27"/>
                                        </p:tgtEl>
                                        <p:attrNameLst>
                                          <p:attrName>r</p:attrName>
                                        </p:attrNameLst>
                                      </p:cBhvr>
                                    </p:animRot>
                                    <p:animRot by="-240000">
                                      <p:cBhvr>
                                        <p:cTn id="78" dur="400" fill="hold">
                                          <p:stCondLst>
                                            <p:cond delay="1200"/>
                                          </p:stCondLst>
                                        </p:cTn>
                                        <p:tgtEl>
                                          <p:spTgt spid="27"/>
                                        </p:tgtEl>
                                        <p:attrNameLst>
                                          <p:attrName>r</p:attrName>
                                        </p:attrNameLst>
                                      </p:cBhvr>
                                    </p:animRot>
                                    <p:animRot by="120000">
                                      <p:cBhvr>
                                        <p:cTn id="79" dur="400" fill="hold">
                                          <p:stCondLst>
                                            <p:cond delay="1600"/>
                                          </p:stCondLst>
                                        </p:cTn>
                                        <p:tgtEl>
                                          <p:spTgt spid="27"/>
                                        </p:tgtEl>
                                        <p:attrNameLst>
                                          <p:attrName>r</p:attrName>
                                        </p:attrNameLst>
                                      </p:cBhvr>
                                    </p:animRot>
                                  </p:childTnLst>
                                </p:cTn>
                              </p:par>
                              <p:par>
                                <p:cTn id="80" presetID="1"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par>
                                <p:cTn id="82" presetID="26" presetClass="emph" presetSubtype="0" repeatCount="3000" fill="hold" grpId="1" nodeType="withEffect">
                                  <p:stCondLst>
                                    <p:cond delay="0"/>
                                  </p:stCondLst>
                                  <p:childTnLst>
                                    <p:animEffect transition="out" filter="fade">
                                      <p:cBhvr>
                                        <p:cTn id="83" dur="500" tmFilter="0, 0; .2, .5; .8, .5; 1, 0"/>
                                        <p:tgtEl>
                                          <p:spTgt spid="48"/>
                                        </p:tgtEl>
                                      </p:cBhvr>
                                    </p:animEffect>
                                    <p:animScale>
                                      <p:cBhvr>
                                        <p:cTn id="84" dur="250" autoRev="1" fill="hold"/>
                                        <p:tgtEl>
                                          <p:spTgt spid="48"/>
                                        </p:tgtEl>
                                      </p:cBhvr>
                                      <p:by x="105000" y="105000"/>
                                    </p:animScale>
                                  </p:childTnLst>
                                </p:cTn>
                              </p:par>
                              <p:par>
                                <p:cTn id="85" presetID="1" presetClass="exit" presetSubtype="0" fill="hold" grpId="2" nodeType="withEffect">
                                  <p:stCondLst>
                                    <p:cond delay="2500"/>
                                  </p:stCondLst>
                                  <p:childTnLst>
                                    <p:set>
                                      <p:cBhvr>
                                        <p:cTn id="8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7" restart="whenNotActive" fill="hold" evtFilter="cancelBubble" nodeType="interactiveSeq">
                <p:stCondLst>
                  <p:cond evt="onClick" delay="0">
                    <p:tgtEl>
                      <p:spTgt spid="5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4" name="whoosh.wav"/>
                                        </p:tgtEl>
                                      </p:cMediaNode>
                                    </p:audio>
                                  </p:subTnLst>
                                </p:cTn>
                              </p:par>
                              <p:par>
                                <p:cTn id="92" presetID="32" presetClass="emph" presetSubtype="0" repeatCount="indefinite" fill="hold" nodeType="withEffect">
                                  <p:stCondLst>
                                    <p:cond delay="0"/>
                                  </p:stCondLst>
                                  <p:childTnLst>
                                    <p:animRot by="120000">
                                      <p:cBhvr>
                                        <p:cTn id="93" dur="300" fill="hold">
                                          <p:stCondLst>
                                            <p:cond delay="0"/>
                                          </p:stCondLst>
                                        </p:cTn>
                                        <p:tgtEl>
                                          <p:spTgt spid="26"/>
                                        </p:tgtEl>
                                        <p:attrNameLst>
                                          <p:attrName>r</p:attrName>
                                        </p:attrNameLst>
                                      </p:cBhvr>
                                    </p:animRot>
                                    <p:animRot by="-240000">
                                      <p:cBhvr>
                                        <p:cTn id="94" dur="600" fill="hold">
                                          <p:stCondLst>
                                            <p:cond delay="600"/>
                                          </p:stCondLst>
                                        </p:cTn>
                                        <p:tgtEl>
                                          <p:spTgt spid="26"/>
                                        </p:tgtEl>
                                        <p:attrNameLst>
                                          <p:attrName>r</p:attrName>
                                        </p:attrNameLst>
                                      </p:cBhvr>
                                    </p:animRot>
                                    <p:animRot by="240000">
                                      <p:cBhvr>
                                        <p:cTn id="95" dur="600" fill="hold">
                                          <p:stCondLst>
                                            <p:cond delay="1200"/>
                                          </p:stCondLst>
                                        </p:cTn>
                                        <p:tgtEl>
                                          <p:spTgt spid="26"/>
                                        </p:tgtEl>
                                        <p:attrNameLst>
                                          <p:attrName>r</p:attrName>
                                        </p:attrNameLst>
                                      </p:cBhvr>
                                    </p:animRot>
                                    <p:animRot by="-240000">
                                      <p:cBhvr>
                                        <p:cTn id="96" dur="600" fill="hold">
                                          <p:stCondLst>
                                            <p:cond delay="1800"/>
                                          </p:stCondLst>
                                        </p:cTn>
                                        <p:tgtEl>
                                          <p:spTgt spid="26"/>
                                        </p:tgtEl>
                                        <p:attrNameLst>
                                          <p:attrName>r</p:attrName>
                                        </p:attrNameLst>
                                      </p:cBhvr>
                                    </p:animRot>
                                    <p:animRot by="120000">
                                      <p:cBhvr>
                                        <p:cTn id="97"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51"/>
                  </p:tgtEl>
                </p:cond>
              </p:nextCondLst>
            </p:seq>
            <p:seq concurrent="1" nextAc="seek">
              <p:cTn id="98" restart="whenNotActive" fill="hold" evtFilter="cancelBubble" nodeType="interactiveSeq">
                <p:stCondLst>
                  <p:cond evt="onClick" delay="0">
                    <p:tgtEl>
                      <p:spTgt spid="52"/>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32" presetClass="emph" presetSubtype="0" repeatCount="indefinite" fill="hold" nodeType="withEffect">
                                  <p:stCondLst>
                                    <p:cond delay="0"/>
                                  </p:stCondLst>
                                  <p:childTnLst>
                                    <p:animRot by="120000">
                                      <p:cBhvr>
                                        <p:cTn id="104" dur="300" fill="hold">
                                          <p:stCondLst>
                                            <p:cond delay="0"/>
                                          </p:stCondLst>
                                        </p:cTn>
                                        <p:tgtEl>
                                          <p:spTgt spid="25"/>
                                        </p:tgtEl>
                                        <p:attrNameLst>
                                          <p:attrName>r</p:attrName>
                                        </p:attrNameLst>
                                      </p:cBhvr>
                                    </p:animRot>
                                    <p:animRot by="-240000">
                                      <p:cBhvr>
                                        <p:cTn id="105" dur="600" fill="hold">
                                          <p:stCondLst>
                                            <p:cond delay="600"/>
                                          </p:stCondLst>
                                        </p:cTn>
                                        <p:tgtEl>
                                          <p:spTgt spid="25"/>
                                        </p:tgtEl>
                                        <p:attrNameLst>
                                          <p:attrName>r</p:attrName>
                                        </p:attrNameLst>
                                      </p:cBhvr>
                                    </p:animRot>
                                    <p:animRot by="240000">
                                      <p:cBhvr>
                                        <p:cTn id="106" dur="600" fill="hold">
                                          <p:stCondLst>
                                            <p:cond delay="1200"/>
                                          </p:stCondLst>
                                        </p:cTn>
                                        <p:tgtEl>
                                          <p:spTgt spid="25"/>
                                        </p:tgtEl>
                                        <p:attrNameLst>
                                          <p:attrName>r</p:attrName>
                                        </p:attrNameLst>
                                      </p:cBhvr>
                                    </p:animRot>
                                    <p:animRot by="-240000">
                                      <p:cBhvr>
                                        <p:cTn id="107" dur="600" fill="hold">
                                          <p:stCondLst>
                                            <p:cond delay="1800"/>
                                          </p:stCondLst>
                                        </p:cTn>
                                        <p:tgtEl>
                                          <p:spTgt spid="25"/>
                                        </p:tgtEl>
                                        <p:attrNameLst>
                                          <p:attrName>r</p:attrName>
                                        </p:attrNameLst>
                                      </p:cBhvr>
                                    </p:animRot>
                                    <p:animRot by="120000">
                                      <p:cBhvr>
                                        <p:cTn id="108" dur="600" fill="hold">
                                          <p:stCondLst>
                                            <p:cond delay="2400"/>
                                          </p:stCondLst>
                                        </p:cTn>
                                        <p:tgtEl>
                                          <p:spTgt spid="25"/>
                                        </p:tgtEl>
                                        <p:attrNameLst>
                                          <p:attrName>r</p:attrName>
                                        </p:attrNameLst>
                                      </p:cBhvr>
                                    </p:animRot>
                                  </p:childTnLst>
                                </p:cTn>
                              </p:par>
                            </p:childTnLst>
                          </p:cTn>
                        </p:par>
                      </p:childTnLst>
                    </p:cTn>
                  </p:par>
                </p:childTnLst>
              </p:cTn>
              <p:nextCondLst>
                <p:cond evt="onClick" delay="0">
                  <p:tgtEl>
                    <p:spTgt spid="52"/>
                  </p:tgtEl>
                </p:cond>
              </p:nextCondLst>
            </p:seq>
            <p:audio>
              <p:cMediaNode vol="80000">
                <p:cTn id="109" fill="hold" display="0">
                  <p:stCondLst>
                    <p:cond delay="indefinite"/>
                  </p:stCondLst>
                  <p:endCondLst>
                    <p:cond evt="onStopAudio" delay="0">
                      <p:tgtEl>
                        <p:sldTgt/>
                      </p:tgtEl>
                    </p:cond>
                  </p:endCondLst>
                </p:cTn>
                <p:tgtEl>
                  <p:spTgt spid="70"/>
                </p:tgtEl>
              </p:cMediaNode>
            </p:audio>
            <p:seq concurrent="1" nextAc="seek">
              <p:cTn id="110" restart="whenNotActive" fill="hold" evtFilter="cancelBubble" nodeType="interactiveSeq">
                <p:stCondLst>
                  <p:cond evt="onClick" delay="0">
                    <p:tgtEl>
                      <p:spTgt spid="98"/>
                    </p:tgtEl>
                  </p:cond>
                </p:stCondLst>
                <p:endSync evt="end" delay="0">
                  <p:rtn val="all"/>
                </p:endSync>
                <p:childTnLst>
                  <p:par>
                    <p:cTn id="111" fill="hold">
                      <p:stCondLst>
                        <p:cond delay="0"/>
                      </p:stCondLst>
                      <p:childTnLst>
                        <p:par>
                          <p:cTn id="112" fill="hold">
                            <p:stCondLst>
                              <p:cond delay="0"/>
                            </p:stCondLst>
                            <p:childTnLst>
                              <p:par>
                                <p:cTn id="113" presetID="8" presetClass="emph" presetSubtype="0" fill="hold" nodeType="clickEffect">
                                  <p:stCondLst>
                                    <p:cond delay="0"/>
                                  </p:stCondLst>
                                  <p:childTnLst>
                                    <p:animRot by="21600000">
                                      <p:cBhvr>
                                        <p:cTn id="114" dur="10000" fill="hold"/>
                                        <p:tgtEl>
                                          <p:spTgt spid="100"/>
                                        </p:tgtEl>
                                        <p:attrNameLst>
                                          <p:attrName>r</p:attrName>
                                        </p:attrNameLst>
                                      </p:cBhvr>
                                    </p:animRot>
                                  </p:childTnLst>
                                </p:cTn>
                              </p:par>
                            </p:childTnLst>
                          </p:cTn>
                        </p:par>
                        <p:par>
                          <p:cTn id="115" fill="hold">
                            <p:stCondLst>
                              <p:cond delay="10000"/>
                            </p:stCondLst>
                            <p:childTnLst>
                              <p:par>
                                <p:cTn id="116" presetID="53" presetClass="entr" presetSubtype="16" fill="hold" nodeType="afterEffect">
                                  <p:stCondLst>
                                    <p:cond delay="0"/>
                                  </p:stCondLst>
                                  <p:childTnLst>
                                    <p:set>
                                      <p:cBhvr>
                                        <p:cTn id="117" dur="1" fill="hold">
                                          <p:stCondLst>
                                            <p:cond delay="0"/>
                                          </p:stCondLst>
                                        </p:cTn>
                                        <p:tgtEl>
                                          <p:spTgt spid="95"/>
                                        </p:tgtEl>
                                        <p:attrNameLst>
                                          <p:attrName>style.visibility</p:attrName>
                                        </p:attrNameLst>
                                      </p:cBhvr>
                                      <p:to>
                                        <p:strVal val="visible"/>
                                      </p:to>
                                    </p:set>
                                    <p:anim calcmode="lin" valueType="num">
                                      <p:cBhvr>
                                        <p:cTn id="118" dur="3000" fill="hold"/>
                                        <p:tgtEl>
                                          <p:spTgt spid="95"/>
                                        </p:tgtEl>
                                        <p:attrNameLst>
                                          <p:attrName>ppt_w</p:attrName>
                                        </p:attrNameLst>
                                      </p:cBhvr>
                                      <p:tavLst>
                                        <p:tav tm="0">
                                          <p:val>
                                            <p:fltVal val="0"/>
                                          </p:val>
                                        </p:tav>
                                        <p:tav tm="100000">
                                          <p:val>
                                            <p:strVal val="#ppt_w"/>
                                          </p:val>
                                        </p:tav>
                                      </p:tavLst>
                                    </p:anim>
                                    <p:anim calcmode="lin" valueType="num">
                                      <p:cBhvr>
                                        <p:cTn id="119" dur="3000" fill="hold"/>
                                        <p:tgtEl>
                                          <p:spTgt spid="95"/>
                                        </p:tgtEl>
                                        <p:attrNameLst>
                                          <p:attrName>ppt_h</p:attrName>
                                        </p:attrNameLst>
                                      </p:cBhvr>
                                      <p:tavLst>
                                        <p:tav tm="0">
                                          <p:val>
                                            <p:fltVal val="0"/>
                                          </p:val>
                                        </p:tav>
                                        <p:tav tm="100000">
                                          <p:val>
                                            <p:strVal val="#ppt_h"/>
                                          </p:val>
                                        </p:tav>
                                      </p:tavLst>
                                    </p:anim>
                                    <p:animEffect transition="in" filter="fade">
                                      <p:cBhvr>
                                        <p:cTn id="120" dur="3000"/>
                                        <p:tgtEl>
                                          <p:spTgt spid="95"/>
                                        </p:tgtEl>
                                      </p:cBhvr>
                                    </p:animEffect>
                                  </p:childTnLst>
                                  <p:subTnLst>
                                    <p:audio>
                                      <p:cMediaNode>
                                        <p:cTn display="0" masterRel="sameClick">
                                          <p:stCondLst>
                                            <p:cond evt="begin" delay="0">
                                              <p:tn val="11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8"/>
                  </p:tgtEl>
                </p:cond>
              </p:nextCondLst>
            </p:seq>
          </p:childTnLst>
        </p:cTn>
      </p:par>
    </p:tnLst>
    <p:bldLst>
      <p:bldP spid="46" grpId="0"/>
      <p:bldP spid="48" grpId="0" animBg="1"/>
      <p:bldP spid="48" grpId="1" animBg="1"/>
      <p:bldP spid="48" grpId="2" animBg="1"/>
      <p:bldP spid="49" grpId="0" animBg="1"/>
      <p:bldP spid="50"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Bach tuyet\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ADMIN\Desktop\Bach tuyet\Bamb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55339" flipH="1">
            <a:off x="2283599" y="4335261"/>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Bach tuyet\esquilo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471667" flipH="1">
            <a:off x="7340875" y="4702316"/>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ADMIN\Desktop\Bach tuyet\767e08fbae2de8679fbba6d8cecba19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52524" flipH="1">
            <a:off x="9480777" y="4575162"/>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Bach tuyet\RjAwOTQ4MTUyNEI3QjJCRTc2RjA6ZDA1ZjJmYTY2MjBkNDYzY2ZlZDNiOTA1Y2YxYTk1NzA6Ojo6OjA=.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56897" y1="16888" x2="50647" y2="30550"/>
                        <a14:foregroundMark x1="50647" y1="10816" x2="87284" y2="15939"/>
                        <a14:foregroundMark x1="74784" y1="17457" x2="73060" y2="41176"/>
                        <a14:foregroundMark x1="92457" y1="18406" x2="81681" y2="10816"/>
                        <a14:foregroundMark x1="63793" y1="10436" x2="51724" y2="6831"/>
                        <a14:foregroundMark x1="49353" y1="11954" x2="48922" y2="21442"/>
                        <a14:foregroundMark x1="59267" y1="19924" x2="66164" y2="24478"/>
                        <a14:foregroundMark x1="67241" y1="19924" x2="57974" y2="26565"/>
                        <a14:foregroundMark x1="94181" y1="15939" x2="84483" y2="9298"/>
                        <a14:foregroundMark x1="48276" y1="9867" x2="45474" y2="21442"/>
                        <a14:foregroundMark x1="77586" y1="32638" x2="71336" y2="43264"/>
                      </a14:backgroundRemoval>
                    </a14:imgEffect>
                  </a14:imgLayer>
                </a14:imgProps>
              </a:ext>
              <a:ext uri="{28A0092B-C50C-407E-A947-70E740481C1C}">
                <a14:useLocalDpi xmlns:a14="http://schemas.microsoft.com/office/drawing/2010/main" val="0"/>
              </a:ext>
            </a:extLst>
          </a:blip>
          <a:srcRect/>
          <a:stretch>
            <a:fillRect/>
          </a:stretch>
        </p:blipFill>
        <p:spPr bwMode="auto">
          <a:xfrm rot="19596141">
            <a:off x="4085616" y="4181401"/>
            <a:ext cx="2032000" cy="23078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101600" y="-828882"/>
            <a:ext cx="7010400" cy="84234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9200" y="-854282"/>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4953275" y="-585195"/>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ADMIN\Desktop\Bach tuyet\511929473-photo-clip-tre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2000" y="-828882"/>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Users\ADMIN\Desktop\Tai nguyen thiet ke tro choi\Bảng gỗ\wooden-blank-sign-clipar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6800" y="-1955800"/>
            <a:ext cx="8934450" cy="407987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944000" y="277961"/>
            <a:ext cx="7520800" cy="2677656"/>
          </a:xfrm>
          <a:prstGeom prst="rect">
            <a:avLst/>
          </a:prstGeom>
          <a:noFill/>
        </p:spPr>
        <p:txBody>
          <a:bodyPr wrap="square" rtlCol="0">
            <a:spAutoFit/>
          </a:bodyPr>
          <a:lstStyle/>
          <a:p>
            <a:r>
              <a:rPr lang="en-US" sz="2800" b="1" dirty="0" err="1">
                <a:solidFill>
                  <a:prstClr val="white"/>
                </a:solidFill>
                <a:latin typeface="Times New Roman" panose="02020603050405020304" pitchFamily="18" charset="0"/>
                <a:cs typeface="Times New Roman" panose="02020603050405020304" pitchFamily="18" charset="0"/>
              </a:rPr>
              <a:t>Câu</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a:solidFill>
                  <a:prstClr val="white"/>
                </a:solidFill>
                <a:latin typeface="Times New Roman" panose="02020603050405020304" pitchFamily="18" charset="0"/>
                <a:cs typeface="Times New Roman" panose="02020603050405020304" pitchFamily="18" charset="0"/>
              </a:rPr>
              <a:t>2.</a:t>
            </a:r>
            <a:r>
              <a:rPr lang="vi-VN" sz="2800"/>
              <a:t> </a:t>
            </a:r>
            <a:r>
              <a:rPr lang="vi-VN" sz="2800" b="1">
                <a:solidFill>
                  <a:schemeClr val="bg1"/>
                </a:solidFill>
                <a:latin typeface="+mj-lt"/>
              </a:rPr>
              <a:t>Cho đường tròn tâm O và ba điểm A, B, C</a:t>
            </a:r>
            <a:r>
              <a:rPr lang="en-US" sz="2800" b="1">
                <a:solidFill>
                  <a:schemeClr val="bg1"/>
                </a:solidFill>
                <a:latin typeface="+mj-lt"/>
              </a:rPr>
              <a:t> </a:t>
            </a:r>
            <a:r>
              <a:rPr lang="en-US" sz="2800" b="1">
                <a:solidFill>
                  <a:schemeClr val="bg1"/>
                </a:solidFill>
                <a:latin typeface="Times New Roman" pitchFamily="18" charset="0"/>
                <a:cs typeface="Times New Roman" pitchFamily="18" charset="0"/>
              </a:rPr>
              <a:t>phân biệt</a:t>
            </a:r>
            <a:r>
              <a:rPr lang="vi-VN" sz="2800" b="1">
                <a:solidFill>
                  <a:schemeClr val="bg1"/>
                </a:solidFill>
                <a:latin typeface="Times New Roman" pitchFamily="18" charset="0"/>
                <a:cs typeface="Times New Roman" pitchFamily="18" charset="0"/>
              </a:rPr>
              <a:t> </a:t>
            </a:r>
            <a:r>
              <a:rPr lang="vi-VN" sz="2800" b="1">
                <a:solidFill>
                  <a:schemeClr val="bg1"/>
                </a:solidFill>
                <a:latin typeface="+mj-lt"/>
              </a:rPr>
              <a:t>nằm trên đường tròn đó. Hãy xác định số đo của góc AOB khi biết số đo của cung</a:t>
            </a:r>
            <a:r>
              <a:rPr lang="en-US" sz="2800" b="1">
                <a:solidFill>
                  <a:schemeClr val="bg1"/>
                </a:solidFill>
                <a:latin typeface="+mj-lt"/>
              </a:rPr>
              <a:t> </a:t>
            </a:r>
            <a:r>
              <a:rPr lang="en-US" sz="2800" b="1">
                <a:solidFill>
                  <a:schemeClr val="bg1"/>
                </a:solidFill>
                <a:latin typeface="Times New Roman" pitchFamily="18" charset="0"/>
                <a:cs typeface="Times New Roman" pitchFamily="18" charset="0"/>
              </a:rPr>
              <a:t>AB chắn góc ở tâm</a:t>
            </a:r>
            <a:r>
              <a:rPr lang="vi-VN" sz="2800" b="1">
                <a:solidFill>
                  <a:schemeClr val="bg1"/>
                </a:solidFill>
                <a:latin typeface="Times New Roman" pitchFamily="18" charset="0"/>
                <a:cs typeface="Times New Roman" pitchFamily="18" charset="0"/>
              </a:rPr>
              <a:t> là 60 độ.</a:t>
            </a:r>
          </a:p>
          <a:p>
            <a:pPr lvl="0" algn="ctr"/>
            <a:r>
              <a:rPr lang="en-US" sz="2800" b="1">
                <a:solidFill>
                  <a:schemeClr val="bg1"/>
                </a:solidFill>
                <a:latin typeface="Times New Roman" pitchFamily="18" charset="0"/>
                <a:cs typeface="Times New Roman" pitchFamily="18" charset="0"/>
              </a:rPr>
              <a:t>?</a:t>
            </a:r>
          </a:p>
          <a:p>
            <a:pPr algn="just"/>
            <a:r>
              <a:rPr lang="en-US" sz="2800" b="1">
                <a:solidFill>
                  <a:schemeClr val="bg1"/>
                </a:solidFill>
                <a:latin typeface="Times New Roman" pitchFamily="18" charset="0"/>
                <a:cs typeface="Times New Roman" pitchFamily="18" charset="0"/>
              </a:rPr>
              <a:t> </a:t>
            </a:r>
            <a:r>
              <a:rPr lang="en-US" sz="280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406400" y="2119512"/>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00FF"/>
                </a:solidFill>
                <a:latin typeface="Times New Roman" panose="02020603050405020304" pitchFamily="18" charset="0"/>
                <a:cs typeface="Times New Roman" panose="02020603050405020304" pitchFamily="18" charset="0"/>
              </a:rPr>
              <a:t>A.</a:t>
            </a:r>
          </a:p>
        </p:txBody>
      </p:sp>
      <p:sp>
        <p:nvSpPr>
          <p:cNvPr id="47" name="Rounded Rectangle 46"/>
          <p:cNvSpPr/>
          <p:nvPr/>
        </p:nvSpPr>
        <p:spPr>
          <a:xfrm>
            <a:off x="3454400" y="215324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B.</a:t>
            </a:r>
          </a:p>
        </p:txBody>
      </p:sp>
      <p:sp>
        <p:nvSpPr>
          <p:cNvPr id="48" name="Rounded Rectangle 47"/>
          <p:cNvSpPr/>
          <p:nvPr/>
        </p:nvSpPr>
        <p:spPr>
          <a:xfrm>
            <a:off x="6591755" y="215324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C.</a:t>
            </a:r>
          </a:p>
        </p:txBody>
      </p:sp>
      <p:sp>
        <p:nvSpPr>
          <p:cNvPr id="49" name="Rounded Rectangle 48"/>
          <p:cNvSpPr/>
          <p:nvPr/>
        </p:nvSpPr>
        <p:spPr>
          <a:xfrm>
            <a:off x="9347200" y="2119512"/>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D.</a:t>
            </a:r>
          </a:p>
        </p:txBody>
      </p:sp>
      <p:pic>
        <p:nvPicPr>
          <p:cNvPr id="50" name="Picture 11" descr="C:\Users\ADMIN\Desktop\Tai nguyen thiet ke tro choi\Bảng gỗ\Picture1 (2).png">
            <a:hlinkClick r:id="" action="ppaction://hlinkshowjump?jump=nextslid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74867" y="564658"/>
            <a:ext cx="1574015" cy="687477"/>
          </a:xfrm>
          <a:prstGeom prst="rect">
            <a:avLst/>
          </a:prstGeom>
          <a:noFill/>
          <a:extLst>
            <a:ext uri="{909E8E84-426E-40DD-AFC4-6F175D3DCCD1}">
              <a14:hiddenFill xmlns:a14="http://schemas.microsoft.com/office/drawing/2010/main">
                <a:solidFill>
                  <a:srgbClr val="FFFFFF"/>
                </a:solidFill>
              </a14:hiddenFill>
            </a:ext>
          </a:extLst>
        </p:spPr>
      </p:pic>
      <p:sp>
        <p:nvSpPr>
          <p:cNvPr id="51" name="Explosion 1 50"/>
          <p:cNvSpPr/>
          <p:nvPr/>
        </p:nvSpPr>
        <p:spPr>
          <a:xfrm>
            <a:off x="6447696" y="3945049"/>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ĐÚNG RỒI</a:t>
            </a:r>
          </a:p>
        </p:txBody>
      </p:sp>
      <p:pic>
        <p:nvPicPr>
          <p:cNvPr id="3076" name="Picture 4" descr="C:\Users\ADMIN\Desktop\Bach tuyet\Blanca_Nieves.8.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flipH="1">
            <a:off x="-227371" y="3455232"/>
            <a:ext cx="2287981" cy="39698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ADMIN\Desktop\Tai nguyen thiet ke tro choi\Bảng gỗ\Picture1 (2).png">
            <a:hlinkClick r:id="" action="ppaction://hlinkshowjump?jump=previousslide"/>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0" y="506323"/>
            <a:ext cx="1422400" cy="687477"/>
          </a:xfrm>
          <a:prstGeom prst="rect">
            <a:avLst/>
          </a:prstGeom>
          <a:noFill/>
          <a:extLst>
            <a:ext uri="{909E8E84-426E-40DD-AFC4-6F175D3DCCD1}">
              <a14:hiddenFill xmlns:a14="http://schemas.microsoft.com/office/drawing/2010/main">
                <a:solidFill>
                  <a:srgbClr val="FFFFFF"/>
                </a:solidFill>
              </a14:hiddenFill>
            </a:ext>
          </a:extLst>
        </p:spPr>
      </p:pic>
      <p:pic>
        <p:nvPicPr>
          <p:cNvPr id="57"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903200" y="5669037"/>
            <a:ext cx="812800" cy="812800"/>
          </a:xfrm>
          <a:prstGeom prst="rect">
            <a:avLst/>
          </a:prstGeom>
        </p:spPr>
      </p:pic>
      <p:graphicFrame>
        <p:nvGraphicFramePr>
          <p:cNvPr id="2" name="Object 1">
            <a:extLst>
              <a:ext uri="{FF2B5EF4-FFF2-40B4-BE49-F238E27FC236}">
                <a16:creationId xmlns:a16="http://schemas.microsoft.com/office/drawing/2014/main" id="{DBDF7F4D-9B48-B17B-95D9-63D676C9A367}"/>
              </a:ext>
            </a:extLst>
          </p:cNvPr>
          <p:cNvGraphicFramePr>
            <a:graphicFrameLocks noChangeAspect="1"/>
          </p:cNvGraphicFramePr>
          <p:nvPr>
            <p:extLst>
              <p:ext uri="{D42A27DB-BD31-4B8C-83A1-F6EECF244321}">
                <p14:modId xmlns:p14="http://schemas.microsoft.com/office/powerpoint/2010/main" val="4181564879"/>
              </p:ext>
            </p:extLst>
          </p:nvPr>
        </p:nvGraphicFramePr>
        <p:xfrm>
          <a:off x="1157288" y="2354263"/>
          <a:ext cx="812800" cy="609600"/>
        </p:xfrm>
        <a:graphic>
          <a:graphicData uri="http://schemas.openxmlformats.org/presentationml/2006/ole">
            <mc:AlternateContent xmlns:mc="http://schemas.openxmlformats.org/markup-compatibility/2006">
              <mc:Choice xmlns:v="urn:schemas-microsoft-com:vml" Requires="v">
                <p:oleObj name="Equation" r:id="rId21" imgW="812520" imgH="609480" progId="Equation.DSMT4">
                  <p:embed/>
                </p:oleObj>
              </mc:Choice>
              <mc:Fallback>
                <p:oleObj name="Equation" r:id="rId21" imgW="812520" imgH="609480" progId="Equation.DSMT4">
                  <p:embed/>
                  <p:pic>
                    <p:nvPicPr>
                      <p:cNvPr id="0" name=""/>
                      <p:cNvPicPr/>
                      <p:nvPr/>
                    </p:nvPicPr>
                    <p:blipFill>
                      <a:blip r:embed="rId22"/>
                      <a:stretch>
                        <a:fillRect/>
                      </a:stretch>
                    </p:blipFill>
                    <p:spPr>
                      <a:xfrm>
                        <a:off x="1157288" y="2354263"/>
                        <a:ext cx="812800" cy="6096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2B2790E-F79D-EE93-B302-20C187660185}"/>
              </a:ext>
            </a:extLst>
          </p:cNvPr>
          <p:cNvGraphicFramePr>
            <a:graphicFrameLocks noChangeAspect="1"/>
          </p:cNvGraphicFramePr>
          <p:nvPr>
            <p:extLst>
              <p:ext uri="{D42A27DB-BD31-4B8C-83A1-F6EECF244321}">
                <p14:modId xmlns:p14="http://schemas.microsoft.com/office/powerpoint/2010/main" val="1678518745"/>
              </p:ext>
            </p:extLst>
          </p:nvPr>
        </p:nvGraphicFramePr>
        <p:xfrm>
          <a:off x="4367213" y="2403475"/>
          <a:ext cx="812800" cy="609600"/>
        </p:xfrm>
        <a:graphic>
          <a:graphicData uri="http://schemas.openxmlformats.org/presentationml/2006/ole">
            <mc:AlternateContent xmlns:mc="http://schemas.openxmlformats.org/markup-compatibility/2006">
              <mc:Choice xmlns:v="urn:schemas-microsoft-com:vml" Requires="v">
                <p:oleObj name="Equation" r:id="rId23" imgW="812520" imgH="609480" progId="Equation.DSMT4">
                  <p:embed/>
                </p:oleObj>
              </mc:Choice>
              <mc:Fallback>
                <p:oleObj name="Equation" r:id="rId23" imgW="812520" imgH="609480" progId="Equation.DSMT4">
                  <p:embed/>
                  <p:pic>
                    <p:nvPicPr>
                      <p:cNvPr id="0" name=""/>
                      <p:cNvPicPr/>
                      <p:nvPr/>
                    </p:nvPicPr>
                    <p:blipFill>
                      <a:blip r:embed="rId24"/>
                      <a:stretch>
                        <a:fillRect/>
                      </a:stretch>
                    </p:blipFill>
                    <p:spPr>
                      <a:xfrm>
                        <a:off x="4367213" y="2403475"/>
                        <a:ext cx="812800" cy="609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CE76033-74DD-F5DF-0FDA-894E02218F0B}"/>
              </a:ext>
            </a:extLst>
          </p:cNvPr>
          <p:cNvGraphicFramePr>
            <a:graphicFrameLocks noChangeAspect="1"/>
          </p:cNvGraphicFramePr>
          <p:nvPr>
            <p:extLst>
              <p:ext uri="{D42A27DB-BD31-4B8C-83A1-F6EECF244321}">
                <p14:modId xmlns:p14="http://schemas.microsoft.com/office/powerpoint/2010/main" val="2741100811"/>
              </p:ext>
            </p:extLst>
          </p:nvPr>
        </p:nvGraphicFramePr>
        <p:xfrm>
          <a:off x="7358063" y="2376488"/>
          <a:ext cx="812800" cy="609600"/>
        </p:xfrm>
        <a:graphic>
          <a:graphicData uri="http://schemas.openxmlformats.org/presentationml/2006/ole">
            <mc:AlternateContent xmlns:mc="http://schemas.openxmlformats.org/markup-compatibility/2006">
              <mc:Choice xmlns:v="urn:schemas-microsoft-com:vml" Requires="v">
                <p:oleObj name="Equation" r:id="rId25" imgW="812520" imgH="609480" progId="Equation.DSMT4">
                  <p:embed/>
                </p:oleObj>
              </mc:Choice>
              <mc:Fallback>
                <p:oleObj name="Equation" r:id="rId25" imgW="812520" imgH="609480" progId="Equation.DSMT4">
                  <p:embed/>
                  <p:pic>
                    <p:nvPicPr>
                      <p:cNvPr id="0" name=""/>
                      <p:cNvPicPr/>
                      <p:nvPr/>
                    </p:nvPicPr>
                    <p:blipFill>
                      <a:blip r:embed="rId26"/>
                      <a:stretch>
                        <a:fillRect/>
                      </a:stretch>
                    </p:blipFill>
                    <p:spPr>
                      <a:xfrm>
                        <a:off x="7358063" y="2376488"/>
                        <a:ext cx="812800" cy="609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6A79645-6D27-590B-9EE0-C12B17DB46F7}"/>
              </a:ext>
            </a:extLst>
          </p:cNvPr>
          <p:cNvGraphicFramePr>
            <a:graphicFrameLocks noChangeAspect="1"/>
          </p:cNvGraphicFramePr>
          <p:nvPr>
            <p:extLst>
              <p:ext uri="{D42A27DB-BD31-4B8C-83A1-F6EECF244321}">
                <p14:modId xmlns:p14="http://schemas.microsoft.com/office/powerpoint/2010/main" val="3631820718"/>
              </p:ext>
            </p:extLst>
          </p:nvPr>
        </p:nvGraphicFramePr>
        <p:xfrm>
          <a:off x="10318750" y="2354263"/>
          <a:ext cx="800100" cy="609600"/>
        </p:xfrm>
        <a:graphic>
          <a:graphicData uri="http://schemas.openxmlformats.org/presentationml/2006/ole">
            <mc:AlternateContent xmlns:mc="http://schemas.openxmlformats.org/markup-compatibility/2006">
              <mc:Choice xmlns:v="urn:schemas-microsoft-com:vml" Requires="v">
                <p:oleObj name="Equation" r:id="rId27" imgW="799920" imgH="609480" progId="Equation.DSMT4">
                  <p:embed/>
                </p:oleObj>
              </mc:Choice>
              <mc:Fallback>
                <p:oleObj name="Equation" r:id="rId27" imgW="799920" imgH="609480" progId="Equation.DSMT4">
                  <p:embed/>
                  <p:pic>
                    <p:nvPicPr>
                      <p:cNvPr id="0" name=""/>
                      <p:cNvPicPr/>
                      <p:nvPr/>
                    </p:nvPicPr>
                    <p:blipFill>
                      <a:blip r:embed="rId28"/>
                      <a:stretch>
                        <a:fillRect/>
                      </a:stretch>
                    </p:blipFill>
                    <p:spPr>
                      <a:xfrm>
                        <a:off x="10318750" y="2354263"/>
                        <a:ext cx="800100" cy="609600"/>
                      </a:xfrm>
                      <a:prstGeom prst="rect">
                        <a:avLst/>
                      </a:prstGeom>
                    </p:spPr>
                  </p:pic>
                </p:oleObj>
              </mc:Fallback>
            </mc:AlternateContent>
          </a:graphicData>
        </a:graphic>
      </p:graphicFrame>
      <p:grpSp>
        <p:nvGrpSpPr>
          <p:cNvPr id="82" name="times up">
            <a:extLst>
              <a:ext uri="{FF2B5EF4-FFF2-40B4-BE49-F238E27FC236}">
                <a16:creationId xmlns:a16="http://schemas.microsoft.com/office/drawing/2014/main" id="{024F8B4A-142D-368C-7A4B-9D08C514BF62}"/>
              </a:ext>
            </a:extLst>
          </p:cNvPr>
          <p:cNvGrpSpPr/>
          <p:nvPr/>
        </p:nvGrpSpPr>
        <p:grpSpPr>
          <a:xfrm>
            <a:off x="10593090" y="-66099"/>
            <a:ext cx="1555792" cy="564658"/>
            <a:chOff x="4317476" y="-304827"/>
            <a:chExt cx="2707052" cy="697560"/>
          </a:xfrm>
        </p:grpSpPr>
        <p:sp>
          <p:nvSpPr>
            <p:cNvPr id="83" name="Rounded Rectangle 203">
              <a:extLst>
                <a:ext uri="{FF2B5EF4-FFF2-40B4-BE49-F238E27FC236}">
                  <a16:creationId xmlns:a16="http://schemas.microsoft.com/office/drawing/2014/main" id="{CC207564-FF1E-446B-445A-08885F0395BA}"/>
                </a:ext>
              </a:extLst>
            </p:cNvPr>
            <p:cNvSpPr/>
            <p:nvPr/>
          </p:nvSpPr>
          <p:spPr>
            <a:xfrm>
              <a:off x="4317476" y="-304827"/>
              <a:ext cx="2636839"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white"/>
                </a:solidFill>
                <a:latin typeface="Arial" panose="020B0604020202020204" pitchFamily="34" charset="0"/>
                <a:cs typeface="Arial" panose="020B0604020202020204" pitchFamily="34" charset="0"/>
              </a:endParaRPr>
            </a:p>
          </p:txBody>
        </p:sp>
        <p:sp>
          <p:nvSpPr>
            <p:cNvPr id="84" name="Rounded Rectangle 204">
              <a:extLst>
                <a:ext uri="{FF2B5EF4-FFF2-40B4-BE49-F238E27FC236}">
                  <a16:creationId xmlns:a16="http://schemas.microsoft.com/office/drawing/2014/main" id="{E5A4D18C-8C40-FECB-2A68-1CC515747100}"/>
                </a:ext>
              </a:extLst>
            </p:cNvPr>
            <p:cNvSpPr/>
            <p:nvPr/>
          </p:nvSpPr>
          <p:spPr>
            <a:xfrm>
              <a:off x="4387690" y="-304827"/>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prstClr val="white"/>
                  </a:solidFill>
                  <a:latin typeface="Arial" panose="020B0604020202020204" pitchFamily="34" charset="0"/>
                  <a:cs typeface="Arial" panose="020B0604020202020204" pitchFamily="34" charset="0"/>
                </a:rPr>
                <a:t>Hết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Giờ</a:t>
              </a:r>
              <a:endParaRPr lang="en-GB" sz="2800" dirty="0">
                <a:solidFill>
                  <a:prstClr val="white"/>
                </a:solidFill>
                <a:latin typeface="Arial" panose="020B0604020202020204" pitchFamily="34" charset="0"/>
                <a:cs typeface="Arial" panose="020B0604020202020204" pitchFamily="34" charset="0"/>
              </a:endParaRPr>
            </a:p>
          </p:txBody>
        </p:sp>
      </p:grpSp>
      <p:sp>
        <p:nvSpPr>
          <p:cNvPr id="85" name="Rectangle 84">
            <a:extLst>
              <a:ext uri="{FF2B5EF4-FFF2-40B4-BE49-F238E27FC236}">
                <a16:creationId xmlns:a16="http://schemas.microsoft.com/office/drawing/2014/main" id="{263DC9D4-D01C-B30B-F15F-16C7E99ADCF3}"/>
              </a:ext>
            </a:extLst>
          </p:cNvPr>
          <p:cNvSpPr/>
          <p:nvPr/>
        </p:nvSpPr>
        <p:spPr>
          <a:xfrm>
            <a:off x="1691500" y="21530"/>
            <a:ext cx="797700"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rPr>
              <a:t>START</a:t>
            </a:r>
          </a:p>
        </p:txBody>
      </p:sp>
      <p:pic>
        <p:nvPicPr>
          <p:cNvPr id="86" name="Picture 85">
            <a:extLst>
              <a:ext uri="{FF2B5EF4-FFF2-40B4-BE49-F238E27FC236}">
                <a16:creationId xmlns:a16="http://schemas.microsoft.com/office/drawing/2014/main" id="{89CF3688-535C-6068-FDE3-DE7F7A718B20}"/>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56902" y="356913"/>
            <a:ext cx="1893756" cy="1887749"/>
          </a:xfrm>
          <a:prstGeom prst="rect">
            <a:avLst/>
          </a:prstGeom>
        </p:spPr>
      </p:pic>
      <p:grpSp>
        <p:nvGrpSpPr>
          <p:cNvPr id="87" name="Clock hand spin">
            <a:extLst>
              <a:ext uri="{FF2B5EF4-FFF2-40B4-BE49-F238E27FC236}">
                <a16:creationId xmlns:a16="http://schemas.microsoft.com/office/drawing/2014/main" id="{4442C77C-A7B1-25F5-C34C-17E7BB62F765}"/>
              </a:ext>
            </a:extLst>
          </p:cNvPr>
          <p:cNvGrpSpPr/>
          <p:nvPr/>
        </p:nvGrpSpPr>
        <p:grpSpPr>
          <a:xfrm rot="1786145">
            <a:off x="1594790" y="922472"/>
            <a:ext cx="1028323" cy="1035235"/>
            <a:chOff x="861199" y="2357528"/>
            <a:chExt cx="3829048" cy="3849975"/>
          </a:xfrm>
        </p:grpSpPr>
        <p:sp>
          <p:nvSpPr>
            <p:cNvPr id="88" name="Oval 28">
              <a:extLst>
                <a:ext uri="{FF2B5EF4-FFF2-40B4-BE49-F238E27FC236}">
                  <a16:creationId xmlns:a16="http://schemas.microsoft.com/office/drawing/2014/main" id="{EA6E0913-12F4-B6FD-069C-7A8E30CF8732}"/>
                </a:ext>
              </a:extLst>
            </p:cNvPr>
            <p:cNvSpPr>
              <a:spLocks noChangeArrowheads="1"/>
            </p:cNvSpPr>
            <p:nvPr/>
          </p:nvSpPr>
          <p:spPr bwMode="auto">
            <a:xfrm>
              <a:off x="861199" y="2357528"/>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9" name="hour hand">
              <a:extLst>
                <a:ext uri="{FF2B5EF4-FFF2-40B4-BE49-F238E27FC236}">
                  <a16:creationId xmlns:a16="http://schemas.microsoft.com/office/drawing/2014/main" id="{52D26882-D7D2-086A-C706-6E81F9D09FBA}"/>
                </a:ext>
              </a:extLst>
            </p:cNvPr>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0" name="TextBox 89">
            <a:extLst>
              <a:ext uri="{FF2B5EF4-FFF2-40B4-BE49-F238E27FC236}">
                <a16:creationId xmlns:a16="http://schemas.microsoft.com/office/drawing/2014/main" id="{5D86CDBA-A61E-B1CA-F897-DBE268715ABC}"/>
              </a:ext>
            </a:extLst>
          </p:cNvPr>
          <p:cNvSpPr txBox="1"/>
          <p:nvPr/>
        </p:nvSpPr>
        <p:spPr>
          <a:xfrm>
            <a:off x="2379177" y="1230947"/>
            <a:ext cx="281032" cy="369332"/>
          </a:xfrm>
          <a:prstGeom prst="rect">
            <a:avLst/>
          </a:prstGeom>
          <a:noFill/>
        </p:spPr>
        <p:txBody>
          <a:bodyPr wrap="square" rtlCol="0">
            <a:spAutoFit/>
          </a:bodyPr>
          <a:lstStyle/>
          <a:p>
            <a:r>
              <a:rPr lang="en-US" b="1" dirty="0">
                <a:solidFill>
                  <a:srgbClr val="99B2C8"/>
                </a:solidFill>
              </a:rPr>
              <a:t>3</a:t>
            </a:r>
          </a:p>
        </p:txBody>
      </p:sp>
      <p:sp>
        <p:nvSpPr>
          <p:cNvPr id="91" name="TextBox 90">
            <a:extLst>
              <a:ext uri="{FF2B5EF4-FFF2-40B4-BE49-F238E27FC236}">
                <a16:creationId xmlns:a16="http://schemas.microsoft.com/office/drawing/2014/main" id="{27C0B4FB-BB7A-CE8E-01D5-7490EACB2110}"/>
              </a:ext>
            </a:extLst>
          </p:cNvPr>
          <p:cNvSpPr txBox="1"/>
          <p:nvPr/>
        </p:nvSpPr>
        <p:spPr>
          <a:xfrm>
            <a:off x="2004409" y="1630232"/>
            <a:ext cx="341087" cy="369332"/>
          </a:xfrm>
          <a:prstGeom prst="rect">
            <a:avLst/>
          </a:prstGeom>
          <a:noFill/>
        </p:spPr>
        <p:txBody>
          <a:bodyPr wrap="square" rtlCol="0">
            <a:spAutoFit/>
          </a:bodyPr>
          <a:lstStyle/>
          <a:p>
            <a:r>
              <a:rPr lang="en-US" b="1" dirty="0">
                <a:solidFill>
                  <a:srgbClr val="99B2C8"/>
                </a:solidFill>
              </a:rPr>
              <a:t>6</a:t>
            </a:r>
          </a:p>
        </p:txBody>
      </p:sp>
      <p:sp>
        <p:nvSpPr>
          <p:cNvPr id="92" name="TextBox 91">
            <a:extLst>
              <a:ext uri="{FF2B5EF4-FFF2-40B4-BE49-F238E27FC236}">
                <a16:creationId xmlns:a16="http://schemas.microsoft.com/office/drawing/2014/main" id="{10D58880-AB41-B13D-E48E-50DE9FFE7F24}"/>
              </a:ext>
            </a:extLst>
          </p:cNvPr>
          <p:cNvSpPr txBox="1"/>
          <p:nvPr/>
        </p:nvSpPr>
        <p:spPr>
          <a:xfrm>
            <a:off x="1545825" y="1268688"/>
            <a:ext cx="308455" cy="369332"/>
          </a:xfrm>
          <a:prstGeom prst="rect">
            <a:avLst/>
          </a:prstGeom>
          <a:noFill/>
        </p:spPr>
        <p:txBody>
          <a:bodyPr wrap="square" rtlCol="0">
            <a:spAutoFit/>
          </a:bodyPr>
          <a:lstStyle/>
          <a:p>
            <a:r>
              <a:rPr lang="en-US" b="1" dirty="0">
                <a:solidFill>
                  <a:srgbClr val="99B2C8"/>
                </a:solidFill>
              </a:rPr>
              <a:t>9</a:t>
            </a:r>
          </a:p>
        </p:txBody>
      </p:sp>
      <p:sp>
        <p:nvSpPr>
          <p:cNvPr id="93" name="TextBox 92">
            <a:extLst>
              <a:ext uri="{FF2B5EF4-FFF2-40B4-BE49-F238E27FC236}">
                <a16:creationId xmlns:a16="http://schemas.microsoft.com/office/drawing/2014/main" id="{400934C9-DF0C-11ED-891B-71EED7C01B76}"/>
              </a:ext>
            </a:extLst>
          </p:cNvPr>
          <p:cNvSpPr txBox="1"/>
          <p:nvPr/>
        </p:nvSpPr>
        <p:spPr>
          <a:xfrm>
            <a:off x="1914485" y="861615"/>
            <a:ext cx="495547" cy="369332"/>
          </a:xfrm>
          <a:prstGeom prst="rect">
            <a:avLst/>
          </a:prstGeom>
          <a:noFill/>
        </p:spPr>
        <p:txBody>
          <a:bodyPr wrap="square" rtlCol="0">
            <a:spAutoFit/>
          </a:bodyPr>
          <a:lstStyle/>
          <a:p>
            <a:r>
              <a:rPr lang="en-US" b="1" dirty="0">
                <a:solidFill>
                  <a:srgbClr val="99B2C8"/>
                </a:solidFill>
              </a:rPr>
              <a:t>12</a:t>
            </a:r>
          </a:p>
        </p:txBody>
      </p:sp>
    </p:spTree>
    <p:extLst>
      <p:ext uri="{BB962C8B-B14F-4D97-AF65-F5344CB8AC3E}">
        <p14:creationId xmlns:p14="http://schemas.microsoft.com/office/powerpoint/2010/main" val="37474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anim calcmode="lin" valueType="num">
                                      <p:cBhvr>
                                        <p:cTn id="39" dur="1000" fill="hold"/>
                                        <p:tgtEl>
                                          <p:spTgt spid="48"/>
                                        </p:tgtEl>
                                        <p:attrNameLst>
                                          <p:attrName>ppt_x</p:attrName>
                                        </p:attrNameLst>
                                      </p:cBhvr>
                                      <p:tavLst>
                                        <p:tav tm="0">
                                          <p:val>
                                            <p:strVal val="#ppt_x"/>
                                          </p:val>
                                        </p:tav>
                                        <p:tav tm="100000">
                                          <p:val>
                                            <p:strVal val="#ppt_x"/>
                                          </p:val>
                                        </p:tav>
                                      </p:tavLst>
                                    </p:anim>
                                    <p:anim calcmode="lin" valueType="num">
                                      <p:cBhvr>
                                        <p:cTn id="40" dur="1000" fill="hold"/>
                                        <p:tgtEl>
                                          <p:spTgt spid="4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32" presetClass="emph" presetSubtype="0" repeatCount="indefinite" fill="hold" nodeType="withEffect">
                                  <p:stCondLst>
                                    <p:cond delay="0"/>
                                  </p:stCondLst>
                                  <p:childTnLst>
                                    <p:animRot by="120000">
                                      <p:cBhvr>
                                        <p:cTn id="62" dur="300" fill="hold">
                                          <p:stCondLst>
                                            <p:cond delay="0"/>
                                          </p:stCondLst>
                                        </p:cTn>
                                        <p:tgtEl>
                                          <p:spTgt spid="22"/>
                                        </p:tgtEl>
                                        <p:attrNameLst>
                                          <p:attrName>r</p:attrName>
                                        </p:attrNameLst>
                                      </p:cBhvr>
                                    </p:animRot>
                                    <p:animRot by="-240000">
                                      <p:cBhvr>
                                        <p:cTn id="63" dur="600" fill="hold">
                                          <p:stCondLst>
                                            <p:cond delay="600"/>
                                          </p:stCondLst>
                                        </p:cTn>
                                        <p:tgtEl>
                                          <p:spTgt spid="22"/>
                                        </p:tgtEl>
                                        <p:attrNameLst>
                                          <p:attrName>r</p:attrName>
                                        </p:attrNameLst>
                                      </p:cBhvr>
                                    </p:animRot>
                                    <p:animRot by="240000">
                                      <p:cBhvr>
                                        <p:cTn id="64" dur="600" fill="hold">
                                          <p:stCondLst>
                                            <p:cond delay="1200"/>
                                          </p:stCondLst>
                                        </p:cTn>
                                        <p:tgtEl>
                                          <p:spTgt spid="22"/>
                                        </p:tgtEl>
                                        <p:attrNameLst>
                                          <p:attrName>r</p:attrName>
                                        </p:attrNameLst>
                                      </p:cBhvr>
                                    </p:animRot>
                                    <p:animRot by="-240000">
                                      <p:cBhvr>
                                        <p:cTn id="65" dur="600" fill="hold">
                                          <p:stCondLst>
                                            <p:cond delay="1800"/>
                                          </p:stCondLst>
                                        </p:cTn>
                                        <p:tgtEl>
                                          <p:spTgt spid="22"/>
                                        </p:tgtEl>
                                        <p:attrNameLst>
                                          <p:attrName>r</p:attrName>
                                        </p:attrNameLst>
                                      </p:cBhvr>
                                    </p:animRot>
                                    <p:animRot by="120000">
                                      <p:cBhvr>
                                        <p:cTn id="66" dur="600" fill="hold">
                                          <p:stCondLst>
                                            <p:cond delay="2400"/>
                                          </p:stCondLst>
                                        </p:cTn>
                                        <p:tgtEl>
                                          <p:spTgt spid="22"/>
                                        </p:tgtEl>
                                        <p:attrNameLst>
                                          <p:attrName>r</p:attrName>
                                        </p:attrNameLst>
                                      </p:cBhvr>
                                    </p:animRot>
                                  </p:childTnLst>
                                </p:cTn>
                              </p:par>
                            </p:childTnLst>
                          </p:cTn>
                        </p:par>
                      </p:childTnLst>
                    </p:cTn>
                  </p:par>
                </p:childTnLst>
              </p:cTn>
              <p:nextCondLst>
                <p:cond evt="onClick" delay="0">
                  <p:tgtEl>
                    <p:spTgt spid="46"/>
                  </p:tgtEl>
                </p:cond>
              </p:nextCondLst>
            </p:seq>
            <p:seq concurrent="1" nextAc="seek">
              <p:cTn id="67" restart="whenNotActive" fill="hold" evtFilter="cancelBubble" nodeType="interactiveSeq">
                <p:stCondLst>
                  <p:cond evt="onClick" delay="0">
                    <p:tgtEl>
                      <p:spTgt spid="49"/>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whoosh.wav"/>
                                        </p:tgtEl>
                                      </p:cMediaNode>
                                    </p:audio>
                                  </p:subTnLst>
                                </p:cTn>
                              </p:par>
                              <p:par>
                                <p:cTn id="72" presetID="32" presetClass="emph" presetSubtype="0" repeatCount="indefinite" fill="hold" nodeType="withEffect">
                                  <p:stCondLst>
                                    <p:cond delay="0"/>
                                  </p:stCondLst>
                                  <p:childTnLst>
                                    <p:animRot by="120000">
                                      <p:cBhvr>
                                        <p:cTn id="73" dur="300" fill="hold">
                                          <p:stCondLst>
                                            <p:cond delay="0"/>
                                          </p:stCondLst>
                                        </p:cTn>
                                        <p:tgtEl>
                                          <p:spTgt spid="24"/>
                                        </p:tgtEl>
                                        <p:attrNameLst>
                                          <p:attrName>r</p:attrName>
                                        </p:attrNameLst>
                                      </p:cBhvr>
                                    </p:animRot>
                                    <p:animRot by="-240000">
                                      <p:cBhvr>
                                        <p:cTn id="74" dur="600" fill="hold">
                                          <p:stCondLst>
                                            <p:cond delay="600"/>
                                          </p:stCondLst>
                                        </p:cTn>
                                        <p:tgtEl>
                                          <p:spTgt spid="24"/>
                                        </p:tgtEl>
                                        <p:attrNameLst>
                                          <p:attrName>r</p:attrName>
                                        </p:attrNameLst>
                                      </p:cBhvr>
                                    </p:animRot>
                                    <p:animRot by="240000">
                                      <p:cBhvr>
                                        <p:cTn id="75" dur="600" fill="hold">
                                          <p:stCondLst>
                                            <p:cond delay="1200"/>
                                          </p:stCondLst>
                                        </p:cTn>
                                        <p:tgtEl>
                                          <p:spTgt spid="24"/>
                                        </p:tgtEl>
                                        <p:attrNameLst>
                                          <p:attrName>r</p:attrName>
                                        </p:attrNameLst>
                                      </p:cBhvr>
                                    </p:animRot>
                                    <p:animRot by="-240000">
                                      <p:cBhvr>
                                        <p:cTn id="76" dur="600" fill="hold">
                                          <p:stCondLst>
                                            <p:cond delay="1800"/>
                                          </p:stCondLst>
                                        </p:cTn>
                                        <p:tgtEl>
                                          <p:spTgt spid="24"/>
                                        </p:tgtEl>
                                        <p:attrNameLst>
                                          <p:attrName>r</p:attrName>
                                        </p:attrNameLst>
                                      </p:cBhvr>
                                    </p:animRot>
                                    <p:animRot by="120000">
                                      <p:cBhvr>
                                        <p:cTn id="77" dur="600" fill="hold">
                                          <p:stCondLst>
                                            <p:cond delay="2400"/>
                                          </p:stCondLst>
                                        </p:cTn>
                                        <p:tgtEl>
                                          <p:spTgt spid="24"/>
                                        </p:tgtEl>
                                        <p:attrNameLst>
                                          <p:attrName>r</p:attrName>
                                        </p:attrNameLst>
                                      </p:cBhvr>
                                    </p:animRot>
                                  </p:childTnLst>
                                </p:cTn>
                              </p:par>
                            </p:childTnLst>
                          </p:cTn>
                        </p:par>
                      </p:childTnLst>
                    </p:cTn>
                  </p:par>
                </p:childTnLst>
              </p:cTn>
              <p:nextCondLst>
                <p:cond evt="onClick" delay="0">
                  <p:tgtEl>
                    <p:spTgt spid="49"/>
                  </p:tgtEl>
                </p:cond>
              </p:nextCondLst>
            </p:seq>
            <p:seq concurrent="1" nextAc="seek">
              <p:cTn id="78" restart="whenNotActive" fill="hold" evtFilter="cancelBubble" nodeType="interactiveSeq">
                <p:stCondLst>
                  <p:cond evt="onClick" delay="0">
                    <p:tgtEl>
                      <p:spTgt spid="48"/>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whoosh.wav"/>
                                        </p:tgtEl>
                                      </p:cMediaNode>
                                    </p:audio>
                                  </p:subTnLst>
                                </p:cTn>
                              </p:par>
                              <p:par>
                                <p:cTn id="83" presetID="32" presetClass="emph" presetSubtype="0" repeatCount="indefinite" fill="hold" nodeType="withEffect">
                                  <p:stCondLst>
                                    <p:cond delay="0"/>
                                  </p:stCondLst>
                                  <p:childTnLst>
                                    <p:animRot by="120000">
                                      <p:cBhvr>
                                        <p:cTn id="84" dur="300" fill="hold">
                                          <p:stCondLst>
                                            <p:cond delay="0"/>
                                          </p:stCondLst>
                                        </p:cTn>
                                        <p:tgtEl>
                                          <p:spTgt spid="23"/>
                                        </p:tgtEl>
                                        <p:attrNameLst>
                                          <p:attrName>r</p:attrName>
                                        </p:attrNameLst>
                                      </p:cBhvr>
                                    </p:animRot>
                                    <p:animRot by="-240000">
                                      <p:cBhvr>
                                        <p:cTn id="85" dur="600" fill="hold">
                                          <p:stCondLst>
                                            <p:cond delay="600"/>
                                          </p:stCondLst>
                                        </p:cTn>
                                        <p:tgtEl>
                                          <p:spTgt spid="23"/>
                                        </p:tgtEl>
                                        <p:attrNameLst>
                                          <p:attrName>r</p:attrName>
                                        </p:attrNameLst>
                                      </p:cBhvr>
                                    </p:animRot>
                                    <p:animRot by="240000">
                                      <p:cBhvr>
                                        <p:cTn id="86" dur="600" fill="hold">
                                          <p:stCondLst>
                                            <p:cond delay="1200"/>
                                          </p:stCondLst>
                                        </p:cTn>
                                        <p:tgtEl>
                                          <p:spTgt spid="23"/>
                                        </p:tgtEl>
                                        <p:attrNameLst>
                                          <p:attrName>r</p:attrName>
                                        </p:attrNameLst>
                                      </p:cBhvr>
                                    </p:animRot>
                                    <p:animRot by="-240000">
                                      <p:cBhvr>
                                        <p:cTn id="87" dur="600" fill="hold">
                                          <p:stCondLst>
                                            <p:cond delay="1800"/>
                                          </p:stCondLst>
                                        </p:cTn>
                                        <p:tgtEl>
                                          <p:spTgt spid="23"/>
                                        </p:tgtEl>
                                        <p:attrNameLst>
                                          <p:attrName>r</p:attrName>
                                        </p:attrNameLst>
                                      </p:cBhvr>
                                    </p:animRot>
                                    <p:animRot by="120000">
                                      <p:cBhvr>
                                        <p:cTn id="88" dur="600" fill="hold">
                                          <p:stCondLst>
                                            <p:cond delay="2400"/>
                                          </p:stCondLst>
                                        </p:cTn>
                                        <p:tgtEl>
                                          <p:spTgt spid="23"/>
                                        </p:tgtEl>
                                        <p:attrNameLst>
                                          <p:attrName>r</p:attrName>
                                        </p:attrNameLst>
                                      </p:cBhvr>
                                    </p:animRot>
                                  </p:childTnLst>
                                </p:cTn>
                              </p:par>
                            </p:childTnLst>
                          </p:cTn>
                        </p:par>
                      </p:childTnLst>
                    </p:cTn>
                  </p:par>
                </p:childTnLst>
              </p:cTn>
              <p:nextCondLst>
                <p:cond evt="onClick" delay="0">
                  <p:tgtEl>
                    <p:spTgt spid="48"/>
                  </p:tgtEl>
                </p:cond>
              </p:nextCondLst>
            </p:seq>
            <p:seq concurrent="1" nextAc="seek">
              <p:cTn id="89" restart="whenNotActive" fill="hold" evtFilter="cancelBubble" nodeType="interactiveSeq">
                <p:stCondLst>
                  <p:cond evt="onClick" delay="0">
                    <p:tgtEl>
                      <p:spTgt spid="47"/>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mediacall" presetSubtype="0" fill="hold" nodeType="withEffect">
                                  <p:stCondLst>
                                    <p:cond delay="0"/>
                                  </p:stCondLst>
                                  <p:childTnLst>
                                    <p:cmd type="call" cmd="playFrom(0.0)">
                                      <p:cBhvr>
                                        <p:cTn id="95" dur="5595" fill="hold"/>
                                        <p:tgtEl>
                                          <p:spTgt spid="57"/>
                                        </p:tgtEl>
                                      </p:cBhvr>
                                    </p:cmd>
                                  </p:childTnLst>
                                </p:cTn>
                              </p:par>
                              <p:par>
                                <p:cTn id="96" presetID="21" presetClass="emph" presetSubtype="0" repeatCount="indefinite" fill="hold" grpId="1" nodeType="withEffect">
                                  <p:stCondLst>
                                    <p:cond delay="0"/>
                                  </p:stCondLst>
                                  <p:childTnLst>
                                    <p:animClr clrSpc="hsl" dir="cw">
                                      <p:cBhvr override="childStyle">
                                        <p:cTn id="97" dur="500" fill="hold"/>
                                        <p:tgtEl>
                                          <p:spTgt spid="47"/>
                                        </p:tgtEl>
                                        <p:attrNameLst>
                                          <p:attrName>style.color</p:attrName>
                                        </p:attrNameLst>
                                      </p:cBhvr>
                                      <p:by>
                                        <p:hsl h="7200000" s="0" l="0"/>
                                      </p:by>
                                    </p:animClr>
                                    <p:animClr clrSpc="hsl" dir="cw">
                                      <p:cBhvr>
                                        <p:cTn id="98" dur="500" fill="hold"/>
                                        <p:tgtEl>
                                          <p:spTgt spid="47"/>
                                        </p:tgtEl>
                                        <p:attrNameLst>
                                          <p:attrName>fillcolor</p:attrName>
                                        </p:attrNameLst>
                                      </p:cBhvr>
                                      <p:by>
                                        <p:hsl h="7200000" s="0" l="0"/>
                                      </p:by>
                                    </p:animClr>
                                    <p:animClr clrSpc="hsl" dir="cw">
                                      <p:cBhvr>
                                        <p:cTn id="99" dur="500" fill="hold"/>
                                        <p:tgtEl>
                                          <p:spTgt spid="47"/>
                                        </p:tgtEl>
                                        <p:attrNameLst>
                                          <p:attrName>stroke.color</p:attrName>
                                        </p:attrNameLst>
                                      </p:cBhvr>
                                      <p:by>
                                        <p:hsl h="7200000" s="0" l="0"/>
                                      </p:by>
                                    </p:animClr>
                                    <p:set>
                                      <p:cBhvr>
                                        <p:cTn id="100" dur="500" fill="hold"/>
                                        <p:tgtEl>
                                          <p:spTgt spid="47"/>
                                        </p:tgtEl>
                                        <p:attrNameLst>
                                          <p:attrName>fill.type</p:attrName>
                                        </p:attrNameLst>
                                      </p:cBhvr>
                                      <p:to>
                                        <p:strVal val="solid"/>
                                      </p:to>
                                    </p:set>
                                  </p:childTnLst>
                                </p:cTn>
                              </p:par>
                              <p:par>
                                <p:cTn id="101" presetID="32" presetClass="emph" presetSubtype="0" repeatCount="indefinite" fill="hold" nodeType="withEffect">
                                  <p:stCondLst>
                                    <p:cond delay="0"/>
                                  </p:stCondLst>
                                  <p:childTnLst>
                                    <p:animRot by="120000">
                                      <p:cBhvr>
                                        <p:cTn id="102" dur="200" fill="hold">
                                          <p:stCondLst>
                                            <p:cond delay="0"/>
                                          </p:stCondLst>
                                        </p:cTn>
                                        <p:tgtEl>
                                          <p:spTgt spid="25"/>
                                        </p:tgtEl>
                                        <p:attrNameLst>
                                          <p:attrName>r</p:attrName>
                                        </p:attrNameLst>
                                      </p:cBhvr>
                                    </p:animRot>
                                    <p:animRot by="-240000">
                                      <p:cBhvr>
                                        <p:cTn id="103" dur="400" fill="hold">
                                          <p:stCondLst>
                                            <p:cond delay="400"/>
                                          </p:stCondLst>
                                        </p:cTn>
                                        <p:tgtEl>
                                          <p:spTgt spid="25"/>
                                        </p:tgtEl>
                                        <p:attrNameLst>
                                          <p:attrName>r</p:attrName>
                                        </p:attrNameLst>
                                      </p:cBhvr>
                                    </p:animRot>
                                    <p:animRot by="240000">
                                      <p:cBhvr>
                                        <p:cTn id="104" dur="400" fill="hold">
                                          <p:stCondLst>
                                            <p:cond delay="800"/>
                                          </p:stCondLst>
                                        </p:cTn>
                                        <p:tgtEl>
                                          <p:spTgt spid="25"/>
                                        </p:tgtEl>
                                        <p:attrNameLst>
                                          <p:attrName>r</p:attrName>
                                        </p:attrNameLst>
                                      </p:cBhvr>
                                    </p:animRot>
                                    <p:animRot by="-240000">
                                      <p:cBhvr>
                                        <p:cTn id="105" dur="400" fill="hold">
                                          <p:stCondLst>
                                            <p:cond delay="1200"/>
                                          </p:stCondLst>
                                        </p:cTn>
                                        <p:tgtEl>
                                          <p:spTgt spid="25"/>
                                        </p:tgtEl>
                                        <p:attrNameLst>
                                          <p:attrName>r</p:attrName>
                                        </p:attrNameLst>
                                      </p:cBhvr>
                                    </p:animRot>
                                    <p:animRot by="120000">
                                      <p:cBhvr>
                                        <p:cTn id="106" dur="400" fill="hold">
                                          <p:stCondLst>
                                            <p:cond delay="1600"/>
                                          </p:stCondLst>
                                        </p:cTn>
                                        <p:tgtEl>
                                          <p:spTgt spid="25"/>
                                        </p:tgtEl>
                                        <p:attrNameLst>
                                          <p:attrName>r</p:attrName>
                                        </p:attrNameLst>
                                      </p:cBhvr>
                                    </p:animRot>
                                  </p:childTnLst>
                                </p:cTn>
                              </p:par>
                              <p:par>
                                <p:cTn id="107" presetID="1"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childTnLst>
                                </p:cTn>
                              </p:par>
                              <p:par>
                                <p:cTn id="109" presetID="26" presetClass="emph" presetSubtype="0" repeatCount="3000" fill="hold" grpId="1" nodeType="withEffect">
                                  <p:stCondLst>
                                    <p:cond delay="0"/>
                                  </p:stCondLst>
                                  <p:childTnLst>
                                    <p:animEffect transition="out" filter="fade">
                                      <p:cBhvr>
                                        <p:cTn id="110" dur="500" tmFilter="0, 0; .2, .5; .8, .5; 1, 0"/>
                                        <p:tgtEl>
                                          <p:spTgt spid="51"/>
                                        </p:tgtEl>
                                      </p:cBhvr>
                                    </p:animEffect>
                                    <p:animScale>
                                      <p:cBhvr>
                                        <p:cTn id="111" dur="250" autoRev="1" fill="hold"/>
                                        <p:tgtEl>
                                          <p:spTgt spid="51"/>
                                        </p:tgtEl>
                                      </p:cBhvr>
                                      <p:by x="105000" y="105000"/>
                                    </p:animScale>
                                  </p:childTnLst>
                                </p:cTn>
                              </p:par>
                              <p:par>
                                <p:cTn id="112" presetID="1" presetClass="exit" presetSubtype="0" fill="hold" grpId="2" nodeType="withEffect">
                                  <p:stCondLst>
                                    <p:cond delay="2500"/>
                                  </p:stCondLst>
                                  <p:childTnLst>
                                    <p:set>
                                      <p:cBhvr>
                                        <p:cTn id="113"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audio>
              <p:cMediaNode vol="80000">
                <p:cTn id="114" fill="hold" display="0">
                  <p:stCondLst>
                    <p:cond delay="indefinite"/>
                  </p:stCondLst>
                  <p:endCondLst>
                    <p:cond evt="onStopAudio" delay="0">
                      <p:tgtEl>
                        <p:sldTgt/>
                      </p:tgtEl>
                    </p:cond>
                  </p:endCondLst>
                </p:cTn>
                <p:tgtEl>
                  <p:spTgt spid="57"/>
                </p:tgtEl>
              </p:cMediaNode>
            </p:audio>
            <p:seq concurrent="1" nextAc="seek">
              <p:cTn id="115" restart="whenNotActive" fill="hold" evtFilter="cancelBubble" nodeType="interactiveSeq">
                <p:stCondLst>
                  <p:cond evt="onClick" delay="0">
                    <p:tgtEl>
                      <p:spTgt spid="85"/>
                    </p:tgtEl>
                  </p:cond>
                </p:stCondLst>
                <p:endSync evt="end" delay="0">
                  <p:rtn val="all"/>
                </p:endSync>
                <p:childTnLst>
                  <p:par>
                    <p:cTn id="116" fill="hold">
                      <p:stCondLst>
                        <p:cond delay="0"/>
                      </p:stCondLst>
                      <p:childTnLst>
                        <p:par>
                          <p:cTn id="117" fill="hold">
                            <p:stCondLst>
                              <p:cond delay="0"/>
                            </p:stCondLst>
                            <p:childTnLst>
                              <p:par>
                                <p:cTn id="118" presetID="8" presetClass="emph" presetSubtype="0" fill="hold" nodeType="clickEffect">
                                  <p:stCondLst>
                                    <p:cond delay="0"/>
                                  </p:stCondLst>
                                  <p:childTnLst>
                                    <p:animRot by="21600000">
                                      <p:cBhvr>
                                        <p:cTn id="119" dur="10000" fill="hold"/>
                                        <p:tgtEl>
                                          <p:spTgt spid="87"/>
                                        </p:tgtEl>
                                        <p:attrNameLst>
                                          <p:attrName>r</p:attrName>
                                        </p:attrNameLst>
                                      </p:cBhvr>
                                    </p:animRot>
                                  </p:childTnLst>
                                </p:cTn>
                              </p:par>
                            </p:childTnLst>
                          </p:cTn>
                        </p:par>
                        <p:par>
                          <p:cTn id="120" fill="hold">
                            <p:stCondLst>
                              <p:cond delay="10000"/>
                            </p:stCondLst>
                            <p:childTnLst>
                              <p:par>
                                <p:cTn id="121" presetID="53" presetClass="entr" presetSubtype="16" fill="hold" nodeType="afterEffect">
                                  <p:stCondLst>
                                    <p:cond delay="0"/>
                                  </p:stCondLst>
                                  <p:childTnLst>
                                    <p:set>
                                      <p:cBhvr>
                                        <p:cTn id="122" dur="1" fill="hold">
                                          <p:stCondLst>
                                            <p:cond delay="0"/>
                                          </p:stCondLst>
                                        </p:cTn>
                                        <p:tgtEl>
                                          <p:spTgt spid="82"/>
                                        </p:tgtEl>
                                        <p:attrNameLst>
                                          <p:attrName>style.visibility</p:attrName>
                                        </p:attrNameLst>
                                      </p:cBhvr>
                                      <p:to>
                                        <p:strVal val="visible"/>
                                      </p:to>
                                    </p:set>
                                    <p:anim calcmode="lin" valueType="num">
                                      <p:cBhvr>
                                        <p:cTn id="123" dur="3000" fill="hold"/>
                                        <p:tgtEl>
                                          <p:spTgt spid="82"/>
                                        </p:tgtEl>
                                        <p:attrNameLst>
                                          <p:attrName>ppt_w</p:attrName>
                                        </p:attrNameLst>
                                      </p:cBhvr>
                                      <p:tavLst>
                                        <p:tav tm="0">
                                          <p:val>
                                            <p:fltVal val="0"/>
                                          </p:val>
                                        </p:tav>
                                        <p:tav tm="100000">
                                          <p:val>
                                            <p:strVal val="#ppt_w"/>
                                          </p:val>
                                        </p:tav>
                                      </p:tavLst>
                                    </p:anim>
                                    <p:anim calcmode="lin" valueType="num">
                                      <p:cBhvr>
                                        <p:cTn id="124" dur="3000" fill="hold"/>
                                        <p:tgtEl>
                                          <p:spTgt spid="82"/>
                                        </p:tgtEl>
                                        <p:attrNameLst>
                                          <p:attrName>ppt_h</p:attrName>
                                        </p:attrNameLst>
                                      </p:cBhvr>
                                      <p:tavLst>
                                        <p:tav tm="0">
                                          <p:val>
                                            <p:fltVal val="0"/>
                                          </p:val>
                                        </p:tav>
                                        <p:tav tm="100000">
                                          <p:val>
                                            <p:strVal val="#ppt_h"/>
                                          </p:val>
                                        </p:tav>
                                      </p:tavLst>
                                    </p:anim>
                                    <p:animEffect transition="in" filter="fade">
                                      <p:cBhvr>
                                        <p:cTn id="125" dur="3000"/>
                                        <p:tgtEl>
                                          <p:spTgt spid="82"/>
                                        </p:tgtEl>
                                      </p:cBhvr>
                                    </p:animEffect>
                                  </p:childTnLst>
                                  <p:subTnLst>
                                    <p:audio>
                                      <p:cMediaNode>
                                        <p:cTn display="0" masterRel="sameClick">
                                          <p:stCondLst>
                                            <p:cond evt="begin" delay="0">
                                              <p:tn val="12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85"/>
                  </p:tgtEl>
                </p:cond>
              </p:nextCondLst>
            </p:seq>
          </p:childTnLst>
        </p:cTn>
      </p:par>
    </p:tnLst>
    <p:bldLst>
      <p:bldP spid="45" grpId="0"/>
      <p:bldP spid="46" grpId="0" animBg="1"/>
      <p:bldP spid="47" grpId="0" animBg="1"/>
      <p:bldP spid="47" grpId="1" animBg="1"/>
      <p:bldP spid="48" grpId="0" animBg="1"/>
      <p:bldP spid="49" grpId="0" animBg="1"/>
      <p:bldP spid="51" grpId="0" animBg="1"/>
      <p:bldP spid="51" grpId="1" animBg="1"/>
      <p:bldP spid="51"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 a.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616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Bach tuyet\Bamb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339" flipH="1">
            <a:off x="7779459" y="3997351"/>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Bach tuyet\esquilo00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71667" flipH="1">
            <a:off x="5085415" y="4860489"/>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Bach tuyet\767e08fbae2de8679fbba6d8cecba19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52524" flipH="1">
            <a:off x="2470377" y="4994982"/>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Bach tuyet\Doc2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772646">
            <a:off x="10020325" y="4028629"/>
            <a:ext cx="1543159" cy="22867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24077" y="-2738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689600" y="-6802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4665" y="-9296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Bach tuyet\Snow_white_transparen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359" y="3430814"/>
            <a:ext cx="1825347" cy="39342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Tai nguyen thiet ke tro choi\Bảng gỗ\wooden-blank-sign-clipar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2452" y="-2214717"/>
            <a:ext cx="9671638" cy="407987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6400" y="2147892"/>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00FF"/>
                </a:solidFill>
                <a:latin typeface="Times New Roman" panose="02020603050405020304" pitchFamily="18" charset="0"/>
                <a:cs typeface="Times New Roman" panose="02020603050405020304" pitchFamily="18" charset="0"/>
              </a:rPr>
              <a:t>A.</a:t>
            </a:r>
          </a:p>
        </p:txBody>
      </p:sp>
      <p:sp>
        <p:nvSpPr>
          <p:cNvPr id="25" name="Rounded Rectangle 24"/>
          <p:cNvSpPr/>
          <p:nvPr/>
        </p:nvSpPr>
        <p:spPr>
          <a:xfrm>
            <a:off x="3454400" y="218162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B.</a:t>
            </a:r>
          </a:p>
        </p:txBody>
      </p:sp>
      <p:sp>
        <p:nvSpPr>
          <p:cNvPr id="26" name="Rounded Rectangle 25"/>
          <p:cNvSpPr/>
          <p:nvPr/>
        </p:nvSpPr>
        <p:spPr>
          <a:xfrm>
            <a:off x="6493279" y="2153488"/>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C.</a:t>
            </a:r>
          </a:p>
        </p:txBody>
      </p:sp>
      <p:sp>
        <p:nvSpPr>
          <p:cNvPr id="27" name="Rounded Rectangle 26"/>
          <p:cNvSpPr/>
          <p:nvPr/>
        </p:nvSpPr>
        <p:spPr>
          <a:xfrm>
            <a:off x="9347200" y="213382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00FF"/>
                </a:solidFill>
                <a:latin typeface="Times New Roman" panose="02020603050405020304" pitchFamily="18" charset="0"/>
                <a:cs typeface="Times New Roman" panose="02020603050405020304" pitchFamily="18" charset="0"/>
              </a:rPr>
              <a:t>D. </a:t>
            </a:r>
          </a:p>
        </p:txBody>
      </p:sp>
      <p:sp>
        <p:nvSpPr>
          <p:cNvPr id="6" name="Explosion 1 5"/>
          <p:cNvSpPr/>
          <p:nvPr/>
        </p:nvSpPr>
        <p:spPr>
          <a:xfrm>
            <a:off x="5080000" y="4356706"/>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ĐÚNG RỒI</a:t>
            </a:r>
          </a:p>
        </p:txBody>
      </p:sp>
      <p:pic>
        <p:nvPicPr>
          <p:cNvPr id="1035" name="Picture 11" descr="C:\Users\ADMIN\Desktop\Tai nguyen thiet ke tro choi\Bảng gỗ\Picture1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722325" y="537059"/>
            <a:ext cx="1362741" cy="687477"/>
          </a:xfrm>
          <a:prstGeom prst="rect">
            <a:avLst/>
          </a:prstGeom>
          <a:noFill/>
          <a:extLst>
            <a:ext uri="{909E8E84-426E-40DD-AFC4-6F175D3DCCD1}">
              <a14:hiddenFill xmlns:a14="http://schemas.microsoft.com/office/drawing/2010/main">
                <a:solidFill>
                  <a:srgbClr val="FFFFFF"/>
                </a:solidFill>
              </a14:hiddenFill>
            </a:ext>
          </a:extLst>
        </p:spPr>
      </p:pic>
      <p:sp>
        <p:nvSpPr>
          <p:cNvPr id="54" name="Oval 107"/>
          <p:cNvSpPr>
            <a:spLocks noChangeArrowheads="1"/>
          </p:cNvSpPr>
          <p:nvPr/>
        </p:nvSpPr>
        <p:spPr bwMode="auto">
          <a:xfrm>
            <a:off x="1423419" y="1278686"/>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pic>
        <p:nvPicPr>
          <p:cNvPr id="2"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903200" y="5669037"/>
            <a:ext cx="812800" cy="812800"/>
          </a:xfrm>
          <a:prstGeom prst="rect">
            <a:avLst/>
          </a:prstGeom>
        </p:spPr>
      </p:pic>
      <p:sp>
        <p:nvSpPr>
          <p:cNvPr id="57" name="TextBox 56">
            <a:extLst>
              <a:ext uri="{FF2B5EF4-FFF2-40B4-BE49-F238E27FC236}">
                <a16:creationId xmlns:a16="http://schemas.microsoft.com/office/drawing/2014/main" id="{95DF2630-C877-0445-05E7-3A6E2E4FDD68}"/>
              </a:ext>
            </a:extLst>
          </p:cNvPr>
          <p:cNvSpPr txBox="1"/>
          <p:nvPr/>
        </p:nvSpPr>
        <p:spPr>
          <a:xfrm>
            <a:off x="2258129" y="17127"/>
            <a:ext cx="8166068" cy="1384995"/>
          </a:xfrm>
          <a:prstGeom prst="rect">
            <a:avLst/>
          </a:prstGeom>
          <a:noFill/>
        </p:spPr>
        <p:txBody>
          <a:bodyPr wrap="square" rtlCol="0">
            <a:spAutoFit/>
          </a:bodyPr>
          <a:lstStyle/>
          <a:p>
            <a:pPr lvl="0" algn="ctr">
              <a:defRPr/>
            </a:pPr>
            <a:r>
              <a:rPr lang="en-US" sz="2800" b="1" dirty="0" err="1">
                <a:solidFill>
                  <a:prstClr val="white"/>
                </a:solidFill>
                <a:latin typeface="Times New Roman" panose="02020603050405020304" pitchFamily="18" charset="0"/>
                <a:cs typeface="Times New Roman" panose="02020603050405020304" pitchFamily="18" charset="0"/>
              </a:rPr>
              <a:t>Câu</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a:solidFill>
                  <a:prstClr val="white"/>
                </a:solidFill>
                <a:latin typeface="Times New Roman" panose="02020603050405020304" pitchFamily="18" charset="0"/>
                <a:cs typeface="Times New Roman" panose="02020603050405020304" pitchFamily="18" charset="0"/>
              </a:rPr>
              <a:t>3.</a:t>
            </a:r>
            <a:r>
              <a:rPr lang="vi-VN" sz="2800"/>
              <a:t> </a:t>
            </a:r>
            <a:r>
              <a:rPr lang="vi-VN" sz="2800" b="1">
                <a:solidFill>
                  <a:schemeClr val="bg1">
                    <a:lumMod val="95000"/>
                  </a:schemeClr>
                </a:solidFill>
                <a:latin typeface="+mj-lt"/>
              </a:rPr>
              <a:t>Một chiếc bánh pizza tròn được cắt thành 8 miếng bằng nhau.</a:t>
            </a:r>
            <a:r>
              <a:rPr lang="en-US" sz="2800" b="1">
                <a:solidFill>
                  <a:schemeClr val="bg1">
                    <a:lumMod val="95000"/>
                  </a:schemeClr>
                </a:solidFill>
                <a:latin typeface="+mj-lt"/>
              </a:rPr>
              <a:t> </a:t>
            </a:r>
            <a:r>
              <a:rPr lang="en-US" sz="2800" b="1">
                <a:solidFill>
                  <a:schemeClr val="bg1">
                    <a:lumMod val="95000"/>
                  </a:schemeClr>
                </a:solidFill>
                <a:latin typeface="Times New Roman" pitchFamily="18" charset="0"/>
                <a:cs typeface="Times New Roman" pitchFamily="18" charset="0"/>
              </a:rPr>
              <a:t>S</a:t>
            </a:r>
            <a:r>
              <a:rPr lang="vi-VN" sz="2800" b="1">
                <a:solidFill>
                  <a:schemeClr val="bg1">
                    <a:lumMod val="95000"/>
                  </a:schemeClr>
                </a:solidFill>
                <a:latin typeface="+mj-lt"/>
              </a:rPr>
              <a:t>ố đo của góc ở tâm tương ứng với mỗi miếng pizza</a:t>
            </a:r>
            <a:r>
              <a:rPr lang="vi-VN" sz="2800"/>
              <a:t>.</a:t>
            </a:r>
            <a:r>
              <a:rPr lang="en-US" sz="2800" b="1">
                <a:solidFill>
                  <a:schemeClr val="bg1"/>
                </a:solidFill>
                <a:latin typeface="Times New Roman" panose="02020603050405020304" pitchFamily="18" charset="0"/>
                <a:cs typeface="Times New Roman" panose="02020603050405020304" pitchFamily="18" charset="0"/>
              </a:rPr>
              <a:t>là </a:t>
            </a:r>
            <a:r>
              <a:rPr lang="en-US" sz="2800">
                <a:solidFill>
                  <a:srgbClr val="000000"/>
                </a:solidFill>
                <a:latin typeface="Times New Roman" panose="02020603050405020304" pitchFamily="18" charset="0"/>
                <a:cs typeface="Times New Roman" panose="02020603050405020304" pitchFamily="18" charset="0"/>
              </a:rPr>
              <a:t> </a:t>
            </a:r>
            <a:endParaRPr lang="en-US" sz="2800" dirty="0">
              <a:solidFill>
                <a:prstClr val="white"/>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C8F335D0-789D-0582-47F6-33D7A979ACCB}"/>
              </a:ext>
            </a:extLst>
          </p:cNvPr>
          <p:cNvGraphicFramePr>
            <a:graphicFrameLocks noChangeAspect="1"/>
          </p:cNvGraphicFramePr>
          <p:nvPr>
            <p:extLst>
              <p:ext uri="{D42A27DB-BD31-4B8C-83A1-F6EECF244321}">
                <p14:modId xmlns:p14="http://schemas.microsoft.com/office/powerpoint/2010/main" val="1640676166"/>
              </p:ext>
            </p:extLst>
          </p:nvPr>
        </p:nvGraphicFramePr>
        <p:xfrm>
          <a:off x="1377950" y="2417763"/>
          <a:ext cx="812800" cy="609600"/>
        </p:xfrm>
        <a:graphic>
          <a:graphicData uri="http://schemas.openxmlformats.org/presentationml/2006/ole">
            <mc:AlternateContent xmlns:mc="http://schemas.openxmlformats.org/markup-compatibility/2006">
              <mc:Choice xmlns:v="urn:schemas-microsoft-com:vml" Requires="v">
                <p:oleObj name="Equation" r:id="rId20" imgW="812520" imgH="609480" progId="Equation.DSMT4">
                  <p:embed/>
                </p:oleObj>
              </mc:Choice>
              <mc:Fallback>
                <p:oleObj name="Equation" r:id="rId20" imgW="812520" imgH="609480" progId="Equation.DSMT4">
                  <p:embed/>
                  <p:pic>
                    <p:nvPicPr>
                      <p:cNvPr id="0" name=""/>
                      <p:cNvPicPr/>
                      <p:nvPr/>
                    </p:nvPicPr>
                    <p:blipFill>
                      <a:blip r:embed="rId21"/>
                      <a:stretch>
                        <a:fillRect/>
                      </a:stretch>
                    </p:blipFill>
                    <p:spPr>
                      <a:xfrm>
                        <a:off x="1377950" y="2417763"/>
                        <a:ext cx="812800" cy="609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6AE4703-A61A-C3FE-7EF1-AF18A38D2284}"/>
              </a:ext>
            </a:extLst>
          </p:cNvPr>
          <p:cNvGraphicFramePr>
            <a:graphicFrameLocks noChangeAspect="1"/>
          </p:cNvGraphicFramePr>
          <p:nvPr>
            <p:extLst>
              <p:ext uri="{D42A27DB-BD31-4B8C-83A1-F6EECF244321}">
                <p14:modId xmlns:p14="http://schemas.microsoft.com/office/powerpoint/2010/main" val="3950196316"/>
              </p:ext>
            </p:extLst>
          </p:nvPr>
        </p:nvGraphicFramePr>
        <p:xfrm>
          <a:off x="4486275" y="2417763"/>
          <a:ext cx="812800" cy="609600"/>
        </p:xfrm>
        <a:graphic>
          <a:graphicData uri="http://schemas.openxmlformats.org/presentationml/2006/ole">
            <mc:AlternateContent xmlns:mc="http://schemas.openxmlformats.org/markup-compatibility/2006">
              <mc:Choice xmlns:v="urn:schemas-microsoft-com:vml" Requires="v">
                <p:oleObj name="Equation" r:id="rId22" imgW="812520" imgH="609480" progId="Equation.DSMT4">
                  <p:embed/>
                </p:oleObj>
              </mc:Choice>
              <mc:Fallback>
                <p:oleObj name="Equation" r:id="rId22" imgW="812520" imgH="609480" progId="Equation.DSMT4">
                  <p:embed/>
                  <p:pic>
                    <p:nvPicPr>
                      <p:cNvPr id="0" name=""/>
                      <p:cNvPicPr/>
                      <p:nvPr/>
                    </p:nvPicPr>
                    <p:blipFill>
                      <a:blip r:embed="rId23"/>
                      <a:stretch>
                        <a:fillRect/>
                      </a:stretch>
                    </p:blipFill>
                    <p:spPr>
                      <a:xfrm>
                        <a:off x="4486275" y="2417763"/>
                        <a:ext cx="812800" cy="609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43F16E9-A624-7258-D395-54703F0877AF}"/>
              </a:ext>
            </a:extLst>
          </p:cNvPr>
          <p:cNvGraphicFramePr>
            <a:graphicFrameLocks noChangeAspect="1"/>
          </p:cNvGraphicFramePr>
          <p:nvPr>
            <p:extLst>
              <p:ext uri="{D42A27DB-BD31-4B8C-83A1-F6EECF244321}">
                <p14:modId xmlns:p14="http://schemas.microsoft.com/office/powerpoint/2010/main" val="3135705944"/>
              </p:ext>
            </p:extLst>
          </p:nvPr>
        </p:nvGraphicFramePr>
        <p:xfrm>
          <a:off x="7596188" y="2413000"/>
          <a:ext cx="812800" cy="609600"/>
        </p:xfrm>
        <a:graphic>
          <a:graphicData uri="http://schemas.openxmlformats.org/presentationml/2006/ole">
            <mc:AlternateContent xmlns:mc="http://schemas.openxmlformats.org/markup-compatibility/2006">
              <mc:Choice xmlns:v="urn:schemas-microsoft-com:vml" Requires="v">
                <p:oleObj name="Equation" r:id="rId24" imgW="812520" imgH="609480" progId="Equation.DSMT4">
                  <p:embed/>
                </p:oleObj>
              </mc:Choice>
              <mc:Fallback>
                <p:oleObj name="Equation" r:id="rId24" imgW="812520" imgH="609480" progId="Equation.DSMT4">
                  <p:embed/>
                  <p:pic>
                    <p:nvPicPr>
                      <p:cNvPr id="0" name=""/>
                      <p:cNvPicPr/>
                      <p:nvPr/>
                    </p:nvPicPr>
                    <p:blipFill>
                      <a:blip r:embed="rId25"/>
                      <a:stretch>
                        <a:fillRect/>
                      </a:stretch>
                    </p:blipFill>
                    <p:spPr>
                      <a:xfrm>
                        <a:off x="7596188" y="2413000"/>
                        <a:ext cx="812800" cy="609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63C6817-41EF-0D5A-5BD8-73B3FE2DEAF8}"/>
              </a:ext>
            </a:extLst>
          </p:cNvPr>
          <p:cNvGraphicFramePr>
            <a:graphicFrameLocks noChangeAspect="1"/>
          </p:cNvGraphicFramePr>
          <p:nvPr>
            <p:extLst>
              <p:ext uri="{D42A27DB-BD31-4B8C-83A1-F6EECF244321}">
                <p14:modId xmlns:p14="http://schemas.microsoft.com/office/powerpoint/2010/main" val="2717265702"/>
              </p:ext>
            </p:extLst>
          </p:nvPr>
        </p:nvGraphicFramePr>
        <p:xfrm>
          <a:off x="10488613" y="2382838"/>
          <a:ext cx="800100" cy="609600"/>
        </p:xfrm>
        <a:graphic>
          <a:graphicData uri="http://schemas.openxmlformats.org/presentationml/2006/ole">
            <mc:AlternateContent xmlns:mc="http://schemas.openxmlformats.org/markup-compatibility/2006">
              <mc:Choice xmlns:v="urn:schemas-microsoft-com:vml" Requires="v">
                <p:oleObj name="Equation" r:id="rId26" imgW="799920" imgH="609480" progId="Equation.DSMT4">
                  <p:embed/>
                </p:oleObj>
              </mc:Choice>
              <mc:Fallback>
                <p:oleObj name="Equation" r:id="rId26" imgW="799920" imgH="609480" progId="Equation.DSMT4">
                  <p:embed/>
                  <p:pic>
                    <p:nvPicPr>
                      <p:cNvPr id="0" name=""/>
                      <p:cNvPicPr/>
                      <p:nvPr/>
                    </p:nvPicPr>
                    <p:blipFill>
                      <a:blip r:embed="rId27"/>
                      <a:stretch>
                        <a:fillRect/>
                      </a:stretch>
                    </p:blipFill>
                    <p:spPr>
                      <a:xfrm>
                        <a:off x="10488613" y="2382838"/>
                        <a:ext cx="800100" cy="609600"/>
                      </a:xfrm>
                      <a:prstGeom prst="rect">
                        <a:avLst/>
                      </a:prstGeom>
                    </p:spPr>
                  </p:pic>
                </p:oleObj>
              </mc:Fallback>
            </mc:AlternateContent>
          </a:graphicData>
        </a:graphic>
      </p:graphicFrame>
      <p:pic>
        <p:nvPicPr>
          <p:cNvPr id="58" name="Picture 11" descr="C:\Users\ADMIN\Desktop\Tai nguyen thiet ke tro choi\Bảng gỗ\Picture1 (2).png">
            <a:hlinkClick r:id="rId28" action="ppaction://hlinksldjump"/>
            <a:extLst>
              <a:ext uri="{FF2B5EF4-FFF2-40B4-BE49-F238E27FC236}">
                <a16:creationId xmlns:a16="http://schemas.microsoft.com/office/drawing/2014/main" id="{77244E40-6A16-2B4C-4DA5-AA248706A8D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4502" y="506287"/>
            <a:ext cx="1009445" cy="6874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times up">
            <a:extLst>
              <a:ext uri="{FF2B5EF4-FFF2-40B4-BE49-F238E27FC236}">
                <a16:creationId xmlns:a16="http://schemas.microsoft.com/office/drawing/2014/main" id="{7A1B7D6B-11C9-852D-84AA-F3B8A0B3233D}"/>
              </a:ext>
            </a:extLst>
          </p:cNvPr>
          <p:cNvGrpSpPr/>
          <p:nvPr/>
        </p:nvGrpSpPr>
        <p:grpSpPr>
          <a:xfrm>
            <a:off x="10563227" y="42296"/>
            <a:ext cx="1555792" cy="564658"/>
            <a:chOff x="4317476" y="-304827"/>
            <a:chExt cx="2707052" cy="697560"/>
          </a:xfrm>
        </p:grpSpPr>
        <p:sp>
          <p:nvSpPr>
            <p:cNvPr id="60" name="Rounded Rectangle 203">
              <a:extLst>
                <a:ext uri="{FF2B5EF4-FFF2-40B4-BE49-F238E27FC236}">
                  <a16:creationId xmlns:a16="http://schemas.microsoft.com/office/drawing/2014/main" id="{E2B1F195-05A4-70D0-876F-4BA6516B50E5}"/>
                </a:ext>
              </a:extLst>
            </p:cNvPr>
            <p:cNvSpPr/>
            <p:nvPr/>
          </p:nvSpPr>
          <p:spPr>
            <a:xfrm>
              <a:off x="4317476" y="-304827"/>
              <a:ext cx="2636839"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white"/>
                </a:solidFill>
                <a:latin typeface="Arial" panose="020B0604020202020204" pitchFamily="34" charset="0"/>
                <a:cs typeface="Arial" panose="020B0604020202020204" pitchFamily="34" charset="0"/>
              </a:endParaRPr>
            </a:p>
          </p:txBody>
        </p:sp>
        <p:sp>
          <p:nvSpPr>
            <p:cNvPr id="61" name="Rounded Rectangle 204">
              <a:extLst>
                <a:ext uri="{FF2B5EF4-FFF2-40B4-BE49-F238E27FC236}">
                  <a16:creationId xmlns:a16="http://schemas.microsoft.com/office/drawing/2014/main" id="{889BF5AD-66E2-CDCC-177E-AA661FAD35E2}"/>
                </a:ext>
              </a:extLst>
            </p:cNvPr>
            <p:cNvSpPr/>
            <p:nvPr/>
          </p:nvSpPr>
          <p:spPr>
            <a:xfrm>
              <a:off x="4387690" y="-304827"/>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prstClr val="white"/>
                  </a:solidFill>
                  <a:latin typeface="Arial" panose="020B0604020202020204" pitchFamily="34" charset="0"/>
                  <a:cs typeface="Arial" panose="020B0604020202020204" pitchFamily="34" charset="0"/>
                </a:rPr>
                <a:t>Hết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Giờ</a:t>
              </a:r>
              <a:endParaRPr lang="en-GB" sz="2800" dirty="0">
                <a:solidFill>
                  <a:prstClr val="white"/>
                </a:solidFill>
                <a:latin typeface="Arial" panose="020B0604020202020204" pitchFamily="34" charset="0"/>
                <a:cs typeface="Arial" panose="020B0604020202020204" pitchFamily="34" charset="0"/>
              </a:endParaRPr>
            </a:p>
          </p:txBody>
        </p:sp>
      </p:grpSp>
      <p:sp>
        <p:nvSpPr>
          <p:cNvPr id="62" name="Rectangle 61">
            <a:extLst>
              <a:ext uri="{FF2B5EF4-FFF2-40B4-BE49-F238E27FC236}">
                <a16:creationId xmlns:a16="http://schemas.microsoft.com/office/drawing/2014/main" id="{D924F7E3-055A-E5C0-A327-20BB876883F7}"/>
              </a:ext>
            </a:extLst>
          </p:cNvPr>
          <p:cNvSpPr/>
          <p:nvPr/>
        </p:nvSpPr>
        <p:spPr>
          <a:xfrm>
            <a:off x="1268482" y="0"/>
            <a:ext cx="797700"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rPr>
              <a:t>START</a:t>
            </a:r>
          </a:p>
        </p:txBody>
      </p:sp>
      <p:pic>
        <p:nvPicPr>
          <p:cNvPr id="63" name="Picture 62">
            <a:extLst>
              <a:ext uri="{FF2B5EF4-FFF2-40B4-BE49-F238E27FC236}">
                <a16:creationId xmlns:a16="http://schemas.microsoft.com/office/drawing/2014/main" id="{E69A4204-66C6-5B73-AD23-3A200E1B495F}"/>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32404" y="355866"/>
            <a:ext cx="1893756" cy="1887749"/>
          </a:xfrm>
          <a:prstGeom prst="rect">
            <a:avLst/>
          </a:prstGeom>
        </p:spPr>
      </p:pic>
      <p:grpSp>
        <p:nvGrpSpPr>
          <p:cNvPr id="64" name="Clock hand spin">
            <a:extLst>
              <a:ext uri="{FF2B5EF4-FFF2-40B4-BE49-F238E27FC236}">
                <a16:creationId xmlns:a16="http://schemas.microsoft.com/office/drawing/2014/main" id="{023C1AEC-4195-C759-82C3-E587FABAB1BA}"/>
              </a:ext>
            </a:extLst>
          </p:cNvPr>
          <p:cNvGrpSpPr/>
          <p:nvPr/>
        </p:nvGrpSpPr>
        <p:grpSpPr>
          <a:xfrm rot="1786145">
            <a:off x="1170292" y="921425"/>
            <a:ext cx="1028323" cy="1035235"/>
            <a:chOff x="861199" y="2357528"/>
            <a:chExt cx="3829048" cy="3849975"/>
          </a:xfrm>
        </p:grpSpPr>
        <p:sp>
          <p:nvSpPr>
            <p:cNvPr id="65" name="Oval 28">
              <a:extLst>
                <a:ext uri="{FF2B5EF4-FFF2-40B4-BE49-F238E27FC236}">
                  <a16:creationId xmlns:a16="http://schemas.microsoft.com/office/drawing/2014/main" id="{E965948A-93DF-5EB0-0D4B-7697FAEA5CFA}"/>
                </a:ext>
              </a:extLst>
            </p:cNvPr>
            <p:cNvSpPr>
              <a:spLocks noChangeArrowheads="1"/>
            </p:cNvSpPr>
            <p:nvPr/>
          </p:nvSpPr>
          <p:spPr bwMode="auto">
            <a:xfrm>
              <a:off x="861199" y="2357528"/>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6" name="hour hand">
              <a:extLst>
                <a:ext uri="{FF2B5EF4-FFF2-40B4-BE49-F238E27FC236}">
                  <a16:creationId xmlns:a16="http://schemas.microsoft.com/office/drawing/2014/main" id="{192607EB-4D33-DED7-0197-9368EDA41BA3}"/>
                </a:ext>
              </a:extLst>
            </p:cNvPr>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67" name="TextBox 66">
            <a:extLst>
              <a:ext uri="{FF2B5EF4-FFF2-40B4-BE49-F238E27FC236}">
                <a16:creationId xmlns:a16="http://schemas.microsoft.com/office/drawing/2014/main" id="{C6B577EA-D468-C257-3F19-0FF2781EC21E}"/>
              </a:ext>
            </a:extLst>
          </p:cNvPr>
          <p:cNvSpPr txBox="1"/>
          <p:nvPr/>
        </p:nvSpPr>
        <p:spPr>
          <a:xfrm>
            <a:off x="1954679" y="1229900"/>
            <a:ext cx="281032" cy="369332"/>
          </a:xfrm>
          <a:prstGeom prst="rect">
            <a:avLst/>
          </a:prstGeom>
          <a:noFill/>
        </p:spPr>
        <p:txBody>
          <a:bodyPr wrap="square" rtlCol="0">
            <a:spAutoFit/>
          </a:bodyPr>
          <a:lstStyle/>
          <a:p>
            <a:r>
              <a:rPr lang="en-US" b="1" dirty="0">
                <a:solidFill>
                  <a:srgbClr val="99B2C8"/>
                </a:solidFill>
              </a:rPr>
              <a:t>3</a:t>
            </a:r>
          </a:p>
        </p:txBody>
      </p:sp>
      <p:sp>
        <p:nvSpPr>
          <p:cNvPr id="68" name="TextBox 67">
            <a:extLst>
              <a:ext uri="{FF2B5EF4-FFF2-40B4-BE49-F238E27FC236}">
                <a16:creationId xmlns:a16="http://schemas.microsoft.com/office/drawing/2014/main" id="{0FBC7DC5-3536-7365-F3D4-F23B70023EC2}"/>
              </a:ext>
            </a:extLst>
          </p:cNvPr>
          <p:cNvSpPr txBox="1"/>
          <p:nvPr/>
        </p:nvSpPr>
        <p:spPr>
          <a:xfrm>
            <a:off x="1579911" y="1629185"/>
            <a:ext cx="341087" cy="369332"/>
          </a:xfrm>
          <a:prstGeom prst="rect">
            <a:avLst/>
          </a:prstGeom>
          <a:noFill/>
        </p:spPr>
        <p:txBody>
          <a:bodyPr wrap="square" rtlCol="0">
            <a:spAutoFit/>
          </a:bodyPr>
          <a:lstStyle/>
          <a:p>
            <a:r>
              <a:rPr lang="en-US" b="1" dirty="0">
                <a:solidFill>
                  <a:srgbClr val="99B2C8"/>
                </a:solidFill>
              </a:rPr>
              <a:t>6</a:t>
            </a:r>
          </a:p>
        </p:txBody>
      </p:sp>
      <p:sp>
        <p:nvSpPr>
          <p:cNvPr id="69" name="TextBox 68">
            <a:extLst>
              <a:ext uri="{FF2B5EF4-FFF2-40B4-BE49-F238E27FC236}">
                <a16:creationId xmlns:a16="http://schemas.microsoft.com/office/drawing/2014/main" id="{A20EC666-75D9-B938-D9F3-8DDF39E77C0B}"/>
              </a:ext>
            </a:extLst>
          </p:cNvPr>
          <p:cNvSpPr txBox="1"/>
          <p:nvPr/>
        </p:nvSpPr>
        <p:spPr>
          <a:xfrm>
            <a:off x="1121327" y="1267641"/>
            <a:ext cx="308455" cy="369332"/>
          </a:xfrm>
          <a:prstGeom prst="rect">
            <a:avLst/>
          </a:prstGeom>
          <a:noFill/>
        </p:spPr>
        <p:txBody>
          <a:bodyPr wrap="square" rtlCol="0">
            <a:spAutoFit/>
          </a:bodyPr>
          <a:lstStyle/>
          <a:p>
            <a:r>
              <a:rPr lang="en-US" b="1" dirty="0">
                <a:solidFill>
                  <a:srgbClr val="99B2C8"/>
                </a:solidFill>
              </a:rPr>
              <a:t>9</a:t>
            </a:r>
          </a:p>
        </p:txBody>
      </p:sp>
      <p:sp>
        <p:nvSpPr>
          <p:cNvPr id="70" name="TextBox 69">
            <a:extLst>
              <a:ext uri="{FF2B5EF4-FFF2-40B4-BE49-F238E27FC236}">
                <a16:creationId xmlns:a16="http://schemas.microsoft.com/office/drawing/2014/main" id="{A7DB15FB-48F6-46C3-1A06-4948DB1C2521}"/>
              </a:ext>
            </a:extLst>
          </p:cNvPr>
          <p:cNvSpPr txBox="1"/>
          <p:nvPr/>
        </p:nvSpPr>
        <p:spPr>
          <a:xfrm>
            <a:off x="1489987" y="860568"/>
            <a:ext cx="495547" cy="369332"/>
          </a:xfrm>
          <a:prstGeom prst="rect">
            <a:avLst/>
          </a:prstGeom>
          <a:noFill/>
        </p:spPr>
        <p:txBody>
          <a:bodyPr wrap="square" rtlCol="0">
            <a:spAutoFit/>
          </a:bodyPr>
          <a:lstStyle/>
          <a:p>
            <a:r>
              <a:rPr lang="en-US" b="1" dirty="0">
                <a:solidFill>
                  <a:srgbClr val="99B2C8"/>
                </a:solidFill>
              </a:rPr>
              <a:t>12</a:t>
            </a:r>
          </a:p>
        </p:txBody>
      </p:sp>
    </p:spTree>
    <p:extLst>
      <p:ext uri="{BB962C8B-B14F-4D97-AF65-F5344CB8AC3E}">
        <p14:creationId xmlns:p14="http://schemas.microsoft.com/office/powerpoint/2010/main" val="36496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32" presetClass="emph" presetSubtype="0" repeatCount="indefinite" fill="hold" nodeType="withEffect">
                                  <p:stCondLst>
                                    <p:cond delay="0"/>
                                  </p:stCondLst>
                                  <p:childTnLst>
                                    <p:animRot by="120000">
                                      <p:cBhvr>
                                        <p:cTn id="62" dur="300" fill="hold">
                                          <p:stCondLst>
                                            <p:cond delay="0"/>
                                          </p:stCondLst>
                                        </p:cTn>
                                        <p:tgtEl>
                                          <p:spTgt spid="1031"/>
                                        </p:tgtEl>
                                        <p:attrNameLst>
                                          <p:attrName>r</p:attrName>
                                        </p:attrNameLst>
                                      </p:cBhvr>
                                    </p:animRot>
                                    <p:animRot by="-240000">
                                      <p:cBhvr>
                                        <p:cTn id="63" dur="600" fill="hold">
                                          <p:stCondLst>
                                            <p:cond delay="600"/>
                                          </p:stCondLst>
                                        </p:cTn>
                                        <p:tgtEl>
                                          <p:spTgt spid="1031"/>
                                        </p:tgtEl>
                                        <p:attrNameLst>
                                          <p:attrName>r</p:attrName>
                                        </p:attrNameLst>
                                      </p:cBhvr>
                                    </p:animRot>
                                    <p:animRot by="240000">
                                      <p:cBhvr>
                                        <p:cTn id="64" dur="600" fill="hold">
                                          <p:stCondLst>
                                            <p:cond delay="1200"/>
                                          </p:stCondLst>
                                        </p:cTn>
                                        <p:tgtEl>
                                          <p:spTgt spid="1031"/>
                                        </p:tgtEl>
                                        <p:attrNameLst>
                                          <p:attrName>r</p:attrName>
                                        </p:attrNameLst>
                                      </p:cBhvr>
                                    </p:animRot>
                                    <p:animRot by="-240000">
                                      <p:cBhvr>
                                        <p:cTn id="65" dur="600" fill="hold">
                                          <p:stCondLst>
                                            <p:cond delay="1800"/>
                                          </p:stCondLst>
                                        </p:cTn>
                                        <p:tgtEl>
                                          <p:spTgt spid="1031"/>
                                        </p:tgtEl>
                                        <p:attrNameLst>
                                          <p:attrName>r</p:attrName>
                                        </p:attrNameLst>
                                      </p:cBhvr>
                                    </p:animRot>
                                    <p:animRot by="120000">
                                      <p:cBhvr>
                                        <p:cTn id="66" dur="600" fill="hold">
                                          <p:stCondLst>
                                            <p:cond delay="2400"/>
                                          </p:stCondLst>
                                        </p:cTn>
                                        <p:tgtEl>
                                          <p:spTgt spid="1031"/>
                                        </p:tgtEl>
                                        <p:attrNameLst>
                                          <p:attrName>r</p:attrName>
                                        </p:attrNameLst>
                                      </p:cBhvr>
                                    </p:animRot>
                                  </p:childTnLst>
                                </p:cTn>
                              </p:par>
                            </p:childTnLst>
                          </p:cTn>
                        </p:par>
                      </p:childTnLst>
                    </p:cTn>
                  </p:par>
                </p:childTnLst>
              </p:cTn>
              <p:nextCondLst>
                <p:cond evt="onClick" delay="0">
                  <p:tgtEl>
                    <p:spTgt spid="4"/>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3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whoosh.wav"/>
                                        </p:tgtEl>
                                      </p:cMediaNode>
                                    </p:audio>
                                  </p:subTnLst>
                                </p:cTn>
                              </p:par>
                              <p:par>
                                <p:cTn id="72" presetID="32" presetClass="emph" presetSubtype="0" repeatCount="indefinite" fill="hold" nodeType="withEffect">
                                  <p:stCondLst>
                                    <p:cond delay="0"/>
                                  </p:stCondLst>
                                  <p:childTnLst>
                                    <p:animRot by="120000">
                                      <p:cBhvr>
                                        <p:cTn id="73" dur="300" fill="hold">
                                          <p:stCondLst>
                                            <p:cond delay="0"/>
                                          </p:stCondLst>
                                        </p:cTn>
                                        <p:tgtEl>
                                          <p:spTgt spid="1030"/>
                                        </p:tgtEl>
                                        <p:attrNameLst>
                                          <p:attrName>r</p:attrName>
                                        </p:attrNameLst>
                                      </p:cBhvr>
                                    </p:animRot>
                                    <p:animRot by="-240000">
                                      <p:cBhvr>
                                        <p:cTn id="74" dur="600" fill="hold">
                                          <p:stCondLst>
                                            <p:cond delay="600"/>
                                          </p:stCondLst>
                                        </p:cTn>
                                        <p:tgtEl>
                                          <p:spTgt spid="1030"/>
                                        </p:tgtEl>
                                        <p:attrNameLst>
                                          <p:attrName>r</p:attrName>
                                        </p:attrNameLst>
                                      </p:cBhvr>
                                    </p:animRot>
                                    <p:animRot by="240000">
                                      <p:cBhvr>
                                        <p:cTn id="75" dur="600" fill="hold">
                                          <p:stCondLst>
                                            <p:cond delay="1200"/>
                                          </p:stCondLst>
                                        </p:cTn>
                                        <p:tgtEl>
                                          <p:spTgt spid="1030"/>
                                        </p:tgtEl>
                                        <p:attrNameLst>
                                          <p:attrName>r</p:attrName>
                                        </p:attrNameLst>
                                      </p:cBhvr>
                                    </p:animRot>
                                    <p:animRot by="-240000">
                                      <p:cBhvr>
                                        <p:cTn id="76" dur="600" fill="hold">
                                          <p:stCondLst>
                                            <p:cond delay="1800"/>
                                          </p:stCondLst>
                                        </p:cTn>
                                        <p:tgtEl>
                                          <p:spTgt spid="1030"/>
                                        </p:tgtEl>
                                        <p:attrNameLst>
                                          <p:attrName>r</p:attrName>
                                        </p:attrNameLst>
                                      </p:cBhvr>
                                    </p:animRot>
                                    <p:animRot by="120000">
                                      <p:cBhvr>
                                        <p:cTn id="77" dur="600" fill="hold">
                                          <p:stCondLst>
                                            <p:cond delay="2400"/>
                                          </p:stCondLst>
                                        </p:cTn>
                                        <p:tgtEl>
                                          <p:spTgt spid="1030"/>
                                        </p:tgtEl>
                                        <p:attrNameLst>
                                          <p:attrName>r</p:attrName>
                                        </p:attrNameLst>
                                      </p:cBhvr>
                                    </p:animRot>
                                  </p:childTnLst>
                                </p:cTn>
                              </p:par>
                            </p:childTnLst>
                          </p:cTn>
                        </p:par>
                      </p:childTnLst>
                    </p:cTn>
                  </p:par>
                </p:childTnLst>
              </p:cTn>
              <p:nextCondLst>
                <p:cond evt="onClick" delay="0">
                  <p:tgtEl>
                    <p:spTgt spid="25"/>
                  </p:tgtEl>
                </p:cond>
              </p:nextCondLst>
            </p:seq>
            <p:seq concurrent="1" nextAc="seek">
              <p:cTn id="78" restart="whenNotActive" fill="hold" evtFilter="cancelBubble" nodeType="interactiveSeq">
                <p:stCondLst>
                  <p:cond evt="onClick" delay="0">
                    <p:tgtEl>
                      <p:spTgt spid="26"/>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whoosh.wav"/>
                                        </p:tgtEl>
                                      </p:cMediaNode>
                                    </p:audio>
                                  </p:subTnLst>
                                </p:cTn>
                              </p:par>
                              <p:par>
                                <p:cTn id="83" presetID="32" presetClass="emph" presetSubtype="0" repeatCount="indefinite" fill="hold" nodeType="withEffect">
                                  <p:stCondLst>
                                    <p:cond delay="0"/>
                                  </p:stCondLst>
                                  <p:childTnLst>
                                    <p:animRot by="120000">
                                      <p:cBhvr>
                                        <p:cTn id="84" dur="300" fill="hold">
                                          <p:stCondLst>
                                            <p:cond delay="0"/>
                                          </p:stCondLst>
                                        </p:cTn>
                                        <p:tgtEl>
                                          <p:spTgt spid="1029"/>
                                        </p:tgtEl>
                                        <p:attrNameLst>
                                          <p:attrName>r</p:attrName>
                                        </p:attrNameLst>
                                      </p:cBhvr>
                                    </p:animRot>
                                    <p:animRot by="-240000">
                                      <p:cBhvr>
                                        <p:cTn id="85" dur="600" fill="hold">
                                          <p:stCondLst>
                                            <p:cond delay="600"/>
                                          </p:stCondLst>
                                        </p:cTn>
                                        <p:tgtEl>
                                          <p:spTgt spid="1029"/>
                                        </p:tgtEl>
                                        <p:attrNameLst>
                                          <p:attrName>r</p:attrName>
                                        </p:attrNameLst>
                                      </p:cBhvr>
                                    </p:animRot>
                                    <p:animRot by="240000">
                                      <p:cBhvr>
                                        <p:cTn id="86" dur="600" fill="hold">
                                          <p:stCondLst>
                                            <p:cond delay="1200"/>
                                          </p:stCondLst>
                                        </p:cTn>
                                        <p:tgtEl>
                                          <p:spTgt spid="1029"/>
                                        </p:tgtEl>
                                        <p:attrNameLst>
                                          <p:attrName>r</p:attrName>
                                        </p:attrNameLst>
                                      </p:cBhvr>
                                    </p:animRot>
                                    <p:animRot by="-240000">
                                      <p:cBhvr>
                                        <p:cTn id="87" dur="600" fill="hold">
                                          <p:stCondLst>
                                            <p:cond delay="1800"/>
                                          </p:stCondLst>
                                        </p:cTn>
                                        <p:tgtEl>
                                          <p:spTgt spid="1029"/>
                                        </p:tgtEl>
                                        <p:attrNameLst>
                                          <p:attrName>r</p:attrName>
                                        </p:attrNameLst>
                                      </p:cBhvr>
                                    </p:animRot>
                                    <p:animRot by="120000">
                                      <p:cBhvr>
                                        <p:cTn id="88" dur="600" fill="hold">
                                          <p:stCondLst>
                                            <p:cond delay="2400"/>
                                          </p:stCondLst>
                                        </p:cTn>
                                        <p:tgtEl>
                                          <p:spTgt spid="1029"/>
                                        </p:tgtEl>
                                        <p:attrNameLst>
                                          <p:attrName>r</p:attrName>
                                        </p:attrNameLst>
                                      </p:cBhvr>
                                    </p:animRot>
                                  </p:childTnLst>
                                </p:cTn>
                              </p:par>
                            </p:childTnLst>
                          </p:cTn>
                        </p:par>
                      </p:childTnLst>
                    </p:cTn>
                  </p:par>
                </p:childTnLst>
              </p:cTn>
              <p:nextCondLst>
                <p:cond evt="onClick" delay="0">
                  <p:tgtEl>
                    <p:spTgt spid="26"/>
                  </p:tgtEl>
                </p:cond>
              </p:nextCondLst>
            </p:seq>
            <p:seq concurrent="1" nextAc="seek">
              <p:cTn id="89" restart="whenNotActive" fill="hold" evtFilter="cancelBubble" nodeType="interactiveSeq">
                <p:stCondLst>
                  <p:cond evt="onClick" delay="0">
                    <p:tgtEl>
                      <p:spTgt spid="27"/>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032"/>
                                        </p:tgtEl>
                                        <p:attrNameLst>
                                          <p:attrName>style.visibility</p:attrName>
                                        </p:attrNameLst>
                                      </p:cBhvr>
                                      <p:to>
                                        <p:strVal val="visible"/>
                                      </p:to>
                                    </p:set>
                                  </p:childTnLst>
                                </p:cTn>
                              </p:par>
                              <p:par>
                                <p:cTn id="94" presetID="1" presetClass="mediacall" presetSubtype="0" fill="hold" nodeType="withEffect">
                                  <p:stCondLst>
                                    <p:cond delay="0"/>
                                  </p:stCondLst>
                                  <p:childTnLst>
                                    <p:cmd type="call" cmd="playFrom(0.0)">
                                      <p:cBhvr>
                                        <p:cTn id="95" dur="5595" fill="hold"/>
                                        <p:tgtEl>
                                          <p:spTgt spid="2"/>
                                        </p:tgtEl>
                                      </p:cBhvr>
                                    </p:cmd>
                                  </p:childTnLst>
                                </p:cTn>
                              </p:par>
                              <p:par>
                                <p:cTn id="96" presetID="21" presetClass="emph" presetSubtype="0" repeatCount="indefinite" fill="hold" grpId="1" nodeType="withEffect">
                                  <p:stCondLst>
                                    <p:cond delay="0"/>
                                  </p:stCondLst>
                                  <p:childTnLst>
                                    <p:animClr clrSpc="hsl" dir="cw">
                                      <p:cBhvr override="childStyle">
                                        <p:cTn id="97" dur="500" fill="hold"/>
                                        <p:tgtEl>
                                          <p:spTgt spid="27"/>
                                        </p:tgtEl>
                                        <p:attrNameLst>
                                          <p:attrName>style.color</p:attrName>
                                        </p:attrNameLst>
                                      </p:cBhvr>
                                      <p:by>
                                        <p:hsl h="7200000" s="0" l="0"/>
                                      </p:by>
                                    </p:animClr>
                                    <p:animClr clrSpc="hsl" dir="cw">
                                      <p:cBhvr>
                                        <p:cTn id="98" dur="500" fill="hold"/>
                                        <p:tgtEl>
                                          <p:spTgt spid="27"/>
                                        </p:tgtEl>
                                        <p:attrNameLst>
                                          <p:attrName>fillcolor</p:attrName>
                                        </p:attrNameLst>
                                      </p:cBhvr>
                                      <p:by>
                                        <p:hsl h="7200000" s="0" l="0"/>
                                      </p:by>
                                    </p:animClr>
                                    <p:animClr clrSpc="hsl" dir="cw">
                                      <p:cBhvr>
                                        <p:cTn id="99" dur="500" fill="hold"/>
                                        <p:tgtEl>
                                          <p:spTgt spid="27"/>
                                        </p:tgtEl>
                                        <p:attrNameLst>
                                          <p:attrName>stroke.color</p:attrName>
                                        </p:attrNameLst>
                                      </p:cBhvr>
                                      <p:by>
                                        <p:hsl h="7200000" s="0" l="0"/>
                                      </p:by>
                                    </p:animClr>
                                    <p:set>
                                      <p:cBhvr>
                                        <p:cTn id="100" dur="500" fill="hold"/>
                                        <p:tgtEl>
                                          <p:spTgt spid="27"/>
                                        </p:tgtEl>
                                        <p:attrNameLst>
                                          <p:attrName>fill.type</p:attrName>
                                        </p:attrNameLst>
                                      </p:cBhvr>
                                      <p:to>
                                        <p:strVal val="solid"/>
                                      </p:to>
                                    </p:set>
                                  </p:childTnLst>
                                </p:cTn>
                              </p:par>
                              <p:par>
                                <p:cTn id="101" presetID="32" presetClass="emph" presetSubtype="0" repeatCount="indefinite" fill="hold" nodeType="withEffect">
                                  <p:stCondLst>
                                    <p:cond delay="0"/>
                                  </p:stCondLst>
                                  <p:childTnLst>
                                    <p:animRot by="120000">
                                      <p:cBhvr>
                                        <p:cTn id="102" dur="300" fill="hold">
                                          <p:stCondLst>
                                            <p:cond delay="0"/>
                                          </p:stCondLst>
                                        </p:cTn>
                                        <p:tgtEl>
                                          <p:spTgt spid="1032"/>
                                        </p:tgtEl>
                                        <p:attrNameLst>
                                          <p:attrName>r</p:attrName>
                                        </p:attrNameLst>
                                      </p:cBhvr>
                                    </p:animRot>
                                    <p:animRot by="-240000">
                                      <p:cBhvr>
                                        <p:cTn id="103" dur="600" fill="hold">
                                          <p:stCondLst>
                                            <p:cond delay="600"/>
                                          </p:stCondLst>
                                        </p:cTn>
                                        <p:tgtEl>
                                          <p:spTgt spid="1032"/>
                                        </p:tgtEl>
                                        <p:attrNameLst>
                                          <p:attrName>r</p:attrName>
                                        </p:attrNameLst>
                                      </p:cBhvr>
                                    </p:animRot>
                                    <p:animRot by="240000">
                                      <p:cBhvr>
                                        <p:cTn id="104" dur="600" fill="hold">
                                          <p:stCondLst>
                                            <p:cond delay="1200"/>
                                          </p:stCondLst>
                                        </p:cTn>
                                        <p:tgtEl>
                                          <p:spTgt spid="1032"/>
                                        </p:tgtEl>
                                        <p:attrNameLst>
                                          <p:attrName>r</p:attrName>
                                        </p:attrNameLst>
                                      </p:cBhvr>
                                    </p:animRot>
                                    <p:animRot by="-240000">
                                      <p:cBhvr>
                                        <p:cTn id="105" dur="600" fill="hold">
                                          <p:stCondLst>
                                            <p:cond delay="1800"/>
                                          </p:stCondLst>
                                        </p:cTn>
                                        <p:tgtEl>
                                          <p:spTgt spid="1032"/>
                                        </p:tgtEl>
                                        <p:attrNameLst>
                                          <p:attrName>r</p:attrName>
                                        </p:attrNameLst>
                                      </p:cBhvr>
                                    </p:animRot>
                                    <p:animRot by="120000">
                                      <p:cBhvr>
                                        <p:cTn id="106" dur="600" fill="hold">
                                          <p:stCondLst>
                                            <p:cond delay="2400"/>
                                          </p:stCondLst>
                                        </p:cTn>
                                        <p:tgtEl>
                                          <p:spTgt spid="1032"/>
                                        </p:tgtEl>
                                        <p:attrNameLst>
                                          <p:attrName>r</p:attrName>
                                        </p:attrNameLst>
                                      </p:cBhvr>
                                    </p:animRot>
                                  </p:childTnLst>
                                </p:cTn>
                              </p:par>
                              <p:par>
                                <p:cTn id="107" presetID="1" presetClass="entr" presetSubtype="0" fill="hold" grpId="0"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26" presetClass="emph" presetSubtype="0" repeatCount="3000" fill="hold" grpId="1" nodeType="withEffect">
                                  <p:stCondLst>
                                    <p:cond delay="0"/>
                                  </p:stCondLst>
                                  <p:childTnLst>
                                    <p:animEffect transition="out" filter="fade">
                                      <p:cBhvr>
                                        <p:cTn id="110" dur="500" tmFilter="0, 0; .2, .5; .8, .5; 1, 0"/>
                                        <p:tgtEl>
                                          <p:spTgt spid="6"/>
                                        </p:tgtEl>
                                      </p:cBhvr>
                                    </p:animEffect>
                                    <p:animScale>
                                      <p:cBhvr>
                                        <p:cTn id="111" dur="250" autoRev="1" fill="hold"/>
                                        <p:tgtEl>
                                          <p:spTgt spid="6"/>
                                        </p:tgtEl>
                                      </p:cBhvr>
                                      <p:by x="105000" y="105000"/>
                                    </p:animScale>
                                  </p:childTnLst>
                                </p:cTn>
                              </p:par>
                              <p:par>
                                <p:cTn id="112" presetID="1" presetClass="exit" presetSubtype="0" fill="hold" grpId="2" nodeType="withEffect">
                                  <p:stCondLst>
                                    <p:cond delay="2500"/>
                                  </p:stCondLst>
                                  <p:childTnLst>
                                    <p:set>
                                      <p:cBhvr>
                                        <p:cTn id="11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114" fill="hold" display="0">
                  <p:stCondLst>
                    <p:cond delay="indefinite"/>
                  </p:stCondLst>
                  <p:endCondLst>
                    <p:cond evt="onStopAudio" delay="0">
                      <p:tgtEl>
                        <p:sldTgt/>
                      </p:tgtEl>
                    </p:cond>
                  </p:endCondLst>
                </p:cTn>
                <p:tgtEl>
                  <p:spTgt spid="2"/>
                </p:tgtEl>
              </p:cMediaNode>
            </p:audio>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8" presetClass="emph" presetSubtype="0" fill="hold" nodeType="clickEffect">
                                  <p:stCondLst>
                                    <p:cond delay="0"/>
                                  </p:stCondLst>
                                  <p:childTnLst>
                                    <p:animRot by="21600000">
                                      <p:cBhvr>
                                        <p:cTn id="119" dur="10000" fill="hold"/>
                                        <p:tgtEl>
                                          <p:spTgt spid="64"/>
                                        </p:tgtEl>
                                        <p:attrNameLst>
                                          <p:attrName>r</p:attrName>
                                        </p:attrNameLst>
                                      </p:cBhvr>
                                    </p:animRot>
                                  </p:childTnLst>
                                </p:cTn>
                              </p:par>
                            </p:childTnLst>
                          </p:cTn>
                        </p:par>
                        <p:par>
                          <p:cTn id="120" fill="hold">
                            <p:stCondLst>
                              <p:cond delay="10000"/>
                            </p:stCondLst>
                            <p:childTnLst>
                              <p:par>
                                <p:cTn id="121" presetID="53" presetClass="entr" presetSubtype="16" fill="hold"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3000" fill="hold"/>
                                        <p:tgtEl>
                                          <p:spTgt spid="59"/>
                                        </p:tgtEl>
                                        <p:attrNameLst>
                                          <p:attrName>ppt_w</p:attrName>
                                        </p:attrNameLst>
                                      </p:cBhvr>
                                      <p:tavLst>
                                        <p:tav tm="0">
                                          <p:val>
                                            <p:fltVal val="0"/>
                                          </p:val>
                                        </p:tav>
                                        <p:tav tm="100000">
                                          <p:val>
                                            <p:strVal val="#ppt_w"/>
                                          </p:val>
                                        </p:tav>
                                      </p:tavLst>
                                    </p:anim>
                                    <p:anim calcmode="lin" valueType="num">
                                      <p:cBhvr>
                                        <p:cTn id="124" dur="3000" fill="hold"/>
                                        <p:tgtEl>
                                          <p:spTgt spid="59"/>
                                        </p:tgtEl>
                                        <p:attrNameLst>
                                          <p:attrName>ppt_h</p:attrName>
                                        </p:attrNameLst>
                                      </p:cBhvr>
                                      <p:tavLst>
                                        <p:tav tm="0">
                                          <p:val>
                                            <p:fltVal val="0"/>
                                          </p:val>
                                        </p:tav>
                                        <p:tav tm="100000">
                                          <p:val>
                                            <p:strVal val="#ppt_h"/>
                                          </p:val>
                                        </p:tav>
                                      </p:tavLst>
                                    </p:anim>
                                    <p:animEffect transition="in" filter="fade">
                                      <p:cBhvr>
                                        <p:cTn id="125" dur="3000"/>
                                        <p:tgtEl>
                                          <p:spTgt spid="59"/>
                                        </p:tgtEl>
                                      </p:cBhvr>
                                    </p:animEffect>
                                  </p:childTnLst>
                                  <p:subTnLst>
                                    <p:audio>
                                      <p:cMediaNode>
                                        <p:cTn display="0" masterRel="sameClick">
                                          <p:stCondLst>
                                            <p:cond evt="begin" delay="0">
                                              <p:tn val="12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62"/>
                  </p:tgtEl>
                </p:cond>
              </p:nextCondLst>
            </p:seq>
          </p:childTnLst>
        </p:cTn>
      </p:par>
    </p:tnLst>
    <p:bldLst>
      <p:bldP spid="4" grpId="0" animBg="1"/>
      <p:bldP spid="25" grpId="0" animBg="1"/>
      <p:bldP spid="26" grpId="0" animBg="1"/>
      <p:bldP spid="27" grpId="0" animBg="1"/>
      <p:bldP spid="27" grpId="1" animBg="1"/>
      <p:bldP spid="6" grpId="0" animBg="1"/>
      <p:bldP spid="6" grpId="1" animBg="1"/>
      <p:bldP spid="6" grpId="2" animBg="1"/>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ach tuyet\ a.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616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Bach tuyet\Bamb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55339" flipH="1">
            <a:off x="7779459" y="3997351"/>
            <a:ext cx="1320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Bach tuyet\esquilo00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71667" flipH="1">
            <a:off x="5085415" y="4860489"/>
            <a:ext cx="1320800" cy="14458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Bach tuyet\767e08fbae2de8679fbba6d8cecba19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52524" flipH="1">
            <a:off x="2470377" y="4994982"/>
            <a:ext cx="1092200" cy="1525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Bach tuyet\Doc2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772646">
            <a:off x="10020325" y="4028629"/>
            <a:ext cx="1543159" cy="22867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324077" y="-2738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ADMIN\Desktop\Bach tuyet\arbre-majestueux-42629281.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backgroundMark x1="47875" y1="35969" x2="47875" y2="37305"/>
                      </a14:backgroundRemoval>
                    </a14:imgEffect>
                  </a14:imgLayer>
                </a14:imgProps>
              </a:ext>
              <a:ext uri="{28A0092B-C50C-407E-A947-70E740481C1C}">
                <a14:useLocalDpi xmlns:a14="http://schemas.microsoft.com/office/drawing/2010/main" val="0"/>
              </a:ext>
            </a:extLst>
          </a:blip>
          <a:srcRect/>
          <a:stretch>
            <a:fillRect/>
          </a:stretch>
        </p:blipFill>
        <p:spPr bwMode="auto">
          <a:xfrm>
            <a:off x="5689600" y="-680243"/>
            <a:ext cx="7010400" cy="7868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ADMIN\Desktop\Bach tuyet\511929473-photo-clip-tre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4665" y="-929641"/>
            <a:ext cx="7213600" cy="76098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Bach tuyet\Snow_white_transparen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359" y="3430814"/>
            <a:ext cx="1825347" cy="39342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Tai nguyen thiet ke tro choi\Bảng gỗ\wooden-blank-sign-clipart-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2452" y="-2214717"/>
            <a:ext cx="9671638" cy="407987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06400" y="2147892"/>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00FF"/>
                </a:solidFill>
                <a:latin typeface="Times New Roman" panose="02020603050405020304" pitchFamily="18" charset="0"/>
                <a:cs typeface="Times New Roman" panose="02020603050405020304" pitchFamily="18" charset="0"/>
              </a:rPr>
              <a:t>A.</a:t>
            </a:r>
          </a:p>
        </p:txBody>
      </p:sp>
      <p:sp>
        <p:nvSpPr>
          <p:cNvPr id="25" name="Rounded Rectangle 24"/>
          <p:cNvSpPr/>
          <p:nvPr/>
        </p:nvSpPr>
        <p:spPr>
          <a:xfrm>
            <a:off x="3454400" y="218162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B.</a:t>
            </a:r>
          </a:p>
        </p:txBody>
      </p:sp>
      <p:sp>
        <p:nvSpPr>
          <p:cNvPr id="26" name="Rounded Rectangle 25"/>
          <p:cNvSpPr/>
          <p:nvPr/>
        </p:nvSpPr>
        <p:spPr>
          <a:xfrm>
            <a:off x="6493279" y="2153488"/>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333" dirty="0">
                <a:solidFill>
                  <a:srgbClr val="0000FF"/>
                </a:solidFill>
                <a:latin typeface="Times New Roman" panose="02020603050405020304" pitchFamily="18" charset="0"/>
                <a:cs typeface="Times New Roman" panose="02020603050405020304" pitchFamily="18" charset="0"/>
              </a:rPr>
              <a:t>C.</a:t>
            </a:r>
          </a:p>
        </p:txBody>
      </p:sp>
      <p:sp>
        <p:nvSpPr>
          <p:cNvPr id="27" name="Rounded Rectangle 26"/>
          <p:cNvSpPr/>
          <p:nvPr/>
        </p:nvSpPr>
        <p:spPr>
          <a:xfrm>
            <a:off x="9347200" y="2133824"/>
            <a:ext cx="2438400" cy="1044177"/>
          </a:xfrm>
          <a:prstGeom prst="roundRect">
            <a:avLst/>
          </a:prstGeom>
          <a:solidFill>
            <a:srgbClr val="FFFF66"/>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00FF"/>
                </a:solidFill>
                <a:latin typeface="Times New Roman" panose="02020603050405020304" pitchFamily="18" charset="0"/>
                <a:cs typeface="Times New Roman" panose="02020603050405020304" pitchFamily="18" charset="0"/>
              </a:rPr>
              <a:t>D. </a:t>
            </a:r>
          </a:p>
        </p:txBody>
      </p:sp>
      <p:sp>
        <p:nvSpPr>
          <p:cNvPr id="6" name="Explosion 1 5"/>
          <p:cNvSpPr/>
          <p:nvPr/>
        </p:nvSpPr>
        <p:spPr>
          <a:xfrm>
            <a:off x="5080000" y="4356706"/>
            <a:ext cx="4017104" cy="272989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ĐÚNG RỒI</a:t>
            </a:r>
          </a:p>
        </p:txBody>
      </p:sp>
      <p:pic>
        <p:nvPicPr>
          <p:cNvPr id="1035" name="Picture 11" descr="C:\Users\ADMIN\Desktop\Tai nguyen thiet ke tro choi\Bảng gỗ\Picture1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722325" y="537059"/>
            <a:ext cx="1362741" cy="687477"/>
          </a:xfrm>
          <a:prstGeom prst="rect">
            <a:avLst/>
          </a:prstGeom>
          <a:noFill/>
          <a:extLst>
            <a:ext uri="{909E8E84-426E-40DD-AFC4-6F175D3DCCD1}">
              <a14:hiddenFill xmlns:a14="http://schemas.microsoft.com/office/drawing/2010/main">
                <a:solidFill>
                  <a:srgbClr val="FFFFFF"/>
                </a:solidFill>
              </a14:hiddenFill>
            </a:ext>
          </a:extLst>
        </p:spPr>
      </p:pic>
      <p:sp>
        <p:nvSpPr>
          <p:cNvPr id="54" name="Oval 107"/>
          <p:cNvSpPr>
            <a:spLocks noChangeArrowheads="1"/>
          </p:cNvSpPr>
          <p:nvPr/>
        </p:nvSpPr>
        <p:spPr bwMode="auto">
          <a:xfrm>
            <a:off x="1423419" y="1278686"/>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prstClr val="black"/>
              </a:solidFill>
            </a:endParaRPr>
          </a:p>
        </p:txBody>
      </p:sp>
      <p:pic>
        <p:nvPicPr>
          <p:cNvPr id="2" name="Tieng vo tay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903200" y="5669037"/>
            <a:ext cx="812800" cy="812800"/>
          </a:xfrm>
          <a:prstGeom prst="rect">
            <a:avLst/>
          </a:prstGeom>
        </p:spPr>
      </p:pic>
      <p:sp>
        <p:nvSpPr>
          <p:cNvPr id="57" name="TextBox 56">
            <a:extLst>
              <a:ext uri="{FF2B5EF4-FFF2-40B4-BE49-F238E27FC236}">
                <a16:creationId xmlns:a16="http://schemas.microsoft.com/office/drawing/2014/main" id="{95DF2630-C877-0445-05E7-3A6E2E4FDD68}"/>
              </a:ext>
            </a:extLst>
          </p:cNvPr>
          <p:cNvSpPr txBox="1"/>
          <p:nvPr/>
        </p:nvSpPr>
        <p:spPr>
          <a:xfrm>
            <a:off x="2258129" y="17127"/>
            <a:ext cx="8166068" cy="1815882"/>
          </a:xfrm>
          <a:prstGeom prst="rect">
            <a:avLst/>
          </a:prstGeom>
          <a:noFill/>
        </p:spPr>
        <p:txBody>
          <a:bodyPr wrap="square" rtlCol="0">
            <a:spAutoFit/>
          </a:bodyPr>
          <a:lstStyle/>
          <a:p>
            <a:r>
              <a:rPr lang="en-US" sz="2800" b="1">
                <a:solidFill>
                  <a:prstClr val="white"/>
                </a:solidFill>
                <a:latin typeface="Times New Roman" panose="02020603050405020304" pitchFamily="18" charset="0"/>
                <a:cs typeface="Times New Roman" panose="02020603050405020304" pitchFamily="18" charset="0"/>
              </a:rPr>
              <a:t>Câu 4. </a:t>
            </a:r>
            <a:r>
              <a:rPr lang="vi-VN" sz="2800" b="1">
                <a:solidFill>
                  <a:schemeClr val="bg1">
                    <a:lumMod val="95000"/>
                  </a:schemeClr>
                </a:solidFill>
                <a:latin typeface="+mj-lt"/>
              </a:rPr>
              <a:t>Cho đường tròn O có bán kính R. Trên đường tròn, lấy ba điểm A, B, và C sao cho ∠AOB=9</a:t>
            </a:r>
            <a:r>
              <a:rPr lang="en-US" sz="2800" b="1">
                <a:solidFill>
                  <a:schemeClr val="bg1">
                    <a:lumMod val="95000"/>
                  </a:schemeClr>
                </a:solidFill>
                <a:latin typeface="+mj-lt"/>
              </a:rPr>
              <a:t>0 </a:t>
            </a:r>
            <a:r>
              <a:rPr lang="en-US" sz="2800" b="1">
                <a:solidFill>
                  <a:schemeClr val="bg1">
                    <a:lumMod val="95000"/>
                  </a:schemeClr>
                </a:solidFill>
                <a:latin typeface="Times New Roman" pitchFamily="18" charset="0"/>
                <a:cs typeface="Times New Roman" pitchFamily="18" charset="0"/>
              </a:rPr>
              <a:t>độ</a:t>
            </a:r>
            <a:r>
              <a:rPr lang="vi-VN" sz="2800" b="1">
                <a:solidFill>
                  <a:schemeClr val="bg1">
                    <a:lumMod val="95000"/>
                  </a:schemeClr>
                </a:solidFill>
                <a:latin typeface="+mj-lt"/>
              </a:rPr>
              <a:t> và ∠BOC=45</a:t>
            </a:r>
            <a:r>
              <a:rPr lang="en-US" sz="2800" b="1">
                <a:solidFill>
                  <a:schemeClr val="bg1">
                    <a:lumMod val="95000"/>
                  </a:schemeClr>
                </a:solidFill>
                <a:latin typeface="+mj-lt"/>
              </a:rPr>
              <a:t> </a:t>
            </a:r>
            <a:r>
              <a:rPr lang="en-US" sz="2800" b="1">
                <a:solidFill>
                  <a:schemeClr val="bg1">
                    <a:lumMod val="95000"/>
                  </a:schemeClr>
                </a:solidFill>
                <a:latin typeface="Times New Roman" pitchFamily="18" charset="0"/>
                <a:cs typeface="Times New Roman" pitchFamily="18" charset="0"/>
              </a:rPr>
              <a:t>độ.</a:t>
            </a:r>
            <a:r>
              <a:rPr lang="en-US" sz="2800" b="1">
                <a:solidFill>
                  <a:schemeClr val="bg1">
                    <a:lumMod val="95000"/>
                  </a:schemeClr>
                </a:solidFill>
                <a:latin typeface="+mj-lt"/>
              </a:rPr>
              <a:t> </a:t>
            </a:r>
            <a:r>
              <a:rPr lang="en-US" sz="2800" b="1">
                <a:solidFill>
                  <a:schemeClr val="bg1">
                    <a:lumMod val="95000"/>
                  </a:schemeClr>
                </a:solidFill>
                <a:latin typeface="Times New Roman" pitchFamily="18" charset="0"/>
                <a:cs typeface="Times New Roman" pitchFamily="18" charset="0"/>
              </a:rPr>
              <a:t>Số đo cung AC là</a:t>
            </a:r>
            <a:endParaRPr lang="vi-VN" sz="2800" b="1">
              <a:solidFill>
                <a:schemeClr val="bg1">
                  <a:lumMod val="95000"/>
                </a:schemeClr>
              </a:solidFill>
              <a:latin typeface="Times New Roman" pitchFamily="18" charset="0"/>
              <a:cs typeface="Times New Roman" pitchFamily="18" charset="0"/>
            </a:endParaRPr>
          </a:p>
          <a:p>
            <a:pPr algn="ctr">
              <a:defRPr/>
            </a:pPr>
            <a:r>
              <a:rPr lang="en-US" sz="2800" b="1">
                <a:solidFill>
                  <a:prstClr val="white"/>
                </a:solidFill>
                <a:latin typeface="Times New Roman" pitchFamily="18" charset="0"/>
                <a:cs typeface="Times New Roman" pitchFamily="18" charset="0"/>
              </a:rPr>
              <a:t>.</a:t>
            </a:r>
            <a:r>
              <a:rPr lang="vi-VN" sz="2800">
                <a:solidFill>
                  <a:prstClr val="black"/>
                </a:solidFill>
                <a:latin typeface="Times New Roman" pitchFamily="18" charset="0"/>
                <a:cs typeface="Times New Roman" pitchFamily="18" charset="0"/>
              </a:rPr>
              <a:t> </a:t>
            </a:r>
            <a:endParaRPr lang="en-US" sz="2800" dirty="0">
              <a:solidFill>
                <a:prstClr val="white"/>
              </a:solidFill>
              <a:latin typeface="Times New Roman" pitchFamily="18" charset="0"/>
              <a:cs typeface="Times New Roman" pitchFamily="18" charset="0"/>
            </a:endParaRPr>
          </a:p>
        </p:txBody>
      </p:sp>
      <p:graphicFrame>
        <p:nvGraphicFramePr>
          <p:cNvPr id="3" name="Object 2">
            <a:extLst>
              <a:ext uri="{FF2B5EF4-FFF2-40B4-BE49-F238E27FC236}">
                <a16:creationId xmlns:a16="http://schemas.microsoft.com/office/drawing/2014/main" id="{C8F335D0-789D-0582-47F6-33D7A979ACCB}"/>
              </a:ext>
            </a:extLst>
          </p:cNvPr>
          <p:cNvGraphicFramePr>
            <a:graphicFrameLocks noChangeAspect="1"/>
          </p:cNvGraphicFramePr>
          <p:nvPr>
            <p:extLst>
              <p:ext uri="{D42A27DB-BD31-4B8C-83A1-F6EECF244321}">
                <p14:modId xmlns:p14="http://schemas.microsoft.com/office/powerpoint/2010/main" val="3464966631"/>
              </p:ext>
            </p:extLst>
          </p:nvPr>
        </p:nvGraphicFramePr>
        <p:xfrm>
          <a:off x="1377950" y="2417763"/>
          <a:ext cx="812800" cy="609600"/>
        </p:xfrm>
        <a:graphic>
          <a:graphicData uri="http://schemas.openxmlformats.org/presentationml/2006/ole">
            <mc:AlternateContent xmlns:mc="http://schemas.openxmlformats.org/markup-compatibility/2006">
              <mc:Choice xmlns:v="urn:schemas-microsoft-com:vml" Requires="v">
                <p:oleObj name="Equation" r:id="rId20" imgW="812520" imgH="609480" progId="Equation.DSMT4">
                  <p:embed/>
                </p:oleObj>
              </mc:Choice>
              <mc:Fallback>
                <p:oleObj name="Equation" r:id="rId20" imgW="812520" imgH="609480" progId="Equation.DSMT4">
                  <p:embed/>
                  <p:pic>
                    <p:nvPicPr>
                      <p:cNvPr id="0" name=""/>
                      <p:cNvPicPr/>
                      <p:nvPr/>
                    </p:nvPicPr>
                    <p:blipFill>
                      <a:blip r:embed="rId21"/>
                      <a:stretch>
                        <a:fillRect/>
                      </a:stretch>
                    </p:blipFill>
                    <p:spPr>
                      <a:xfrm>
                        <a:off x="1377950" y="2417763"/>
                        <a:ext cx="812800" cy="609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6AE4703-A61A-C3FE-7EF1-AF18A38D2284}"/>
              </a:ext>
            </a:extLst>
          </p:cNvPr>
          <p:cNvGraphicFramePr>
            <a:graphicFrameLocks noChangeAspect="1"/>
          </p:cNvGraphicFramePr>
          <p:nvPr>
            <p:extLst>
              <p:ext uri="{D42A27DB-BD31-4B8C-83A1-F6EECF244321}">
                <p14:modId xmlns:p14="http://schemas.microsoft.com/office/powerpoint/2010/main" val="558758610"/>
              </p:ext>
            </p:extLst>
          </p:nvPr>
        </p:nvGraphicFramePr>
        <p:xfrm>
          <a:off x="4486275" y="2417763"/>
          <a:ext cx="812800" cy="609600"/>
        </p:xfrm>
        <a:graphic>
          <a:graphicData uri="http://schemas.openxmlformats.org/presentationml/2006/ole">
            <mc:AlternateContent xmlns:mc="http://schemas.openxmlformats.org/markup-compatibility/2006">
              <mc:Choice xmlns:v="urn:schemas-microsoft-com:vml" Requires="v">
                <p:oleObj name="Equation" r:id="rId22" imgW="812520" imgH="609480" progId="Equation.DSMT4">
                  <p:embed/>
                </p:oleObj>
              </mc:Choice>
              <mc:Fallback>
                <p:oleObj name="Equation" r:id="rId22" imgW="812520" imgH="609480" progId="Equation.DSMT4">
                  <p:embed/>
                  <p:pic>
                    <p:nvPicPr>
                      <p:cNvPr id="0" name=""/>
                      <p:cNvPicPr/>
                      <p:nvPr/>
                    </p:nvPicPr>
                    <p:blipFill>
                      <a:blip r:embed="rId23"/>
                      <a:stretch>
                        <a:fillRect/>
                      </a:stretch>
                    </p:blipFill>
                    <p:spPr>
                      <a:xfrm>
                        <a:off x="4486275" y="2417763"/>
                        <a:ext cx="812800" cy="609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43F16E9-A624-7258-D395-54703F0877AF}"/>
              </a:ext>
            </a:extLst>
          </p:cNvPr>
          <p:cNvGraphicFramePr>
            <a:graphicFrameLocks noChangeAspect="1"/>
          </p:cNvGraphicFramePr>
          <p:nvPr>
            <p:extLst>
              <p:ext uri="{D42A27DB-BD31-4B8C-83A1-F6EECF244321}">
                <p14:modId xmlns:p14="http://schemas.microsoft.com/office/powerpoint/2010/main" val="822429339"/>
              </p:ext>
            </p:extLst>
          </p:nvPr>
        </p:nvGraphicFramePr>
        <p:xfrm>
          <a:off x="7596188" y="2413000"/>
          <a:ext cx="812800" cy="609600"/>
        </p:xfrm>
        <a:graphic>
          <a:graphicData uri="http://schemas.openxmlformats.org/presentationml/2006/ole">
            <mc:AlternateContent xmlns:mc="http://schemas.openxmlformats.org/markup-compatibility/2006">
              <mc:Choice xmlns:v="urn:schemas-microsoft-com:vml" Requires="v">
                <p:oleObj name="Equation" r:id="rId24" imgW="812520" imgH="609480" progId="Equation.DSMT4">
                  <p:embed/>
                </p:oleObj>
              </mc:Choice>
              <mc:Fallback>
                <p:oleObj name="Equation" r:id="rId24" imgW="812520" imgH="609480" progId="Equation.DSMT4">
                  <p:embed/>
                  <p:pic>
                    <p:nvPicPr>
                      <p:cNvPr id="0" name=""/>
                      <p:cNvPicPr/>
                      <p:nvPr/>
                    </p:nvPicPr>
                    <p:blipFill>
                      <a:blip r:embed="rId25"/>
                      <a:stretch>
                        <a:fillRect/>
                      </a:stretch>
                    </p:blipFill>
                    <p:spPr>
                      <a:xfrm>
                        <a:off x="7596188" y="2413000"/>
                        <a:ext cx="812800" cy="609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63C6817-41EF-0D5A-5BD8-73B3FE2DEAF8}"/>
              </a:ext>
            </a:extLst>
          </p:cNvPr>
          <p:cNvGraphicFramePr>
            <a:graphicFrameLocks noChangeAspect="1"/>
          </p:cNvGraphicFramePr>
          <p:nvPr>
            <p:extLst>
              <p:ext uri="{D42A27DB-BD31-4B8C-83A1-F6EECF244321}">
                <p14:modId xmlns:p14="http://schemas.microsoft.com/office/powerpoint/2010/main" val="586776905"/>
              </p:ext>
            </p:extLst>
          </p:nvPr>
        </p:nvGraphicFramePr>
        <p:xfrm>
          <a:off x="10367963" y="2382838"/>
          <a:ext cx="1041400" cy="609600"/>
        </p:xfrm>
        <a:graphic>
          <a:graphicData uri="http://schemas.openxmlformats.org/presentationml/2006/ole">
            <mc:AlternateContent xmlns:mc="http://schemas.openxmlformats.org/markup-compatibility/2006">
              <mc:Choice xmlns:v="urn:schemas-microsoft-com:vml" Requires="v">
                <p:oleObj name="Equation" r:id="rId26" imgW="1041120" imgH="609480" progId="Equation.DSMT4">
                  <p:embed/>
                </p:oleObj>
              </mc:Choice>
              <mc:Fallback>
                <p:oleObj name="Equation" r:id="rId26" imgW="1041120" imgH="609480" progId="Equation.DSMT4">
                  <p:embed/>
                  <p:pic>
                    <p:nvPicPr>
                      <p:cNvPr id="0" name=""/>
                      <p:cNvPicPr/>
                      <p:nvPr/>
                    </p:nvPicPr>
                    <p:blipFill>
                      <a:blip r:embed="rId27"/>
                      <a:stretch>
                        <a:fillRect/>
                      </a:stretch>
                    </p:blipFill>
                    <p:spPr>
                      <a:xfrm>
                        <a:off x="10367963" y="2382838"/>
                        <a:ext cx="1041400" cy="609600"/>
                      </a:xfrm>
                      <a:prstGeom prst="rect">
                        <a:avLst/>
                      </a:prstGeom>
                    </p:spPr>
                  </p:pic>
                </p:oleObj>
              </mc:Fallback>
            </mc:AlternateContent>
          </a:graphicData>
        </a:graphic>
      </p:graphicFrame>
      <p:pic>
        <p:nvPicPr>
          <p:cNvPr id="58" name="Picture 11" descr="C:\Users\ADMIN\Desktop\Tai nguyen thiet ke tro choi\Bảng gỗ\Picture1 (2).png">
            <a:hlinkClick r:id="rId28" action="ppaction://hlinksldjump"/>
            <a:extLst>
              <a:ext uri="{FF2B5EF4-FFF2-40B4-BE49-F238E27FC236}">
                <a16:creationId xmlns:a16="http://schemas.microsoft.com/office/drawing/2014/main" id="{77244E40-6A16-2B4C-4DA5-AA248706A8D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4502" y="506287"/>
            <a:ext cx="1009445" cy="6874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times up">
            <a:extLst>
              <a:ext uri="{FF2B5EF4-FFF2-40B4-BE49-F238E27FC236}">
                <a16:creationId xmlns:a16="http://schemas.microsoft.com/office/drawing/2014/main" id="{7A1B7D6B-11C9-852D-84AA-F3B8A0B3233D}"/>
              </a:ext>
            </a:extLst>
          </p:cNvPr>
          <p:cNvGrpSpPr/>
          <p:nvPr/>
        </p:nvGrpSpPr>
        <p:grpSpPr>
          <a:xfrm>
            <a:off x="10563227" y="42296"/>
            <a:ext cx="1555792" cy="564658"/>
            <a:chOff x="4317476" y="-304827"/>
            <a:chExt cx="2707052" cy="697560"/>
          </a:xfrm>
        </p:grpSpPr>
        <p:sp>
          <p:nvSpPr>
            <p:cNvPr id="60" name="Rounded Rectangle 203">
              <a:extLst>
                <a:ext uri="{FF2B5EF4-FFF2-40B4-BE49-F238E27FC236}">
                  <a16:creationId xmlns:a16="http://schemas.microsoft.com/office/drawing/2014/main" id="{E2B1F195-05A4-70D0-876F-4BA6516B50E5}"/>
                </a:ext>
              </a:extLst>
            </p:cNvPr>
            <p:cNvSpPr/>
            <p:nvPr/>
          </p:nvSpPr>
          <p:spPr>
            <a:xfrm>
              <a:off x="4317476" y="-304827"/>
              <a:ext cx="2636839"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white"/>
                </a:solidFill>
                <a:latin typeface="Arial" panose="020B0604020202020204" pitchFamily="34" charset="0"/>
                <a:cs typeface="Arial" panose="020B0604020202020204" pitchFamily="34" charset="0"/>
              </a:endParaRPr>
            </a:p>
          </p:txBody>
        </p:sp>
        <p:sp>
          <p:nvSpPr>
            <p:cNvPr id="61" name="Rounded Rectangle 204">
              <a:extLst>
                <a:ext uri="{FF2B5EF4-FFF2-40B4-BE49-F238E27FC236}">
                  <a16:creationId xmlns:a16="http://schemas.microsoft.com/office/drawing/2014/main" id="{889BF5AD-66E2-CDCC-177E-AA661FAD35E2}"/>
                </a:ext>
              </a:extLst>
            </p:cNvPr>
            <p:cNvSpPr/>
            <p:nvPr/>
          </p:nvSpPr>
          <p:spPr>
            <a:xfrm>
              <a:off x="4387690" y="-304827"/>
              <a:ext cx="2636838" cy="6975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prstClr val="white"/>
                  </a:solidFill>
                  <a:latin typeface="Arial" panose="020B0604020202020204" pitchFamily="34" charset="0"/>
                  <a:cs typeface="Arial" panose="020B0604020202020204" pitchFamily="34" charset="0"/>
                </a:rPr>
                <a:t>Hết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Giờ</a:t>
              </a:r>
              <a:endParaRPr lang="en-GB" sz="2800" dirty="0">
                <a:solidFill>
                  <a:prstClr val="white"/>
                </a:solidFill>
                <a:latin typeface="Arial" panose="020B0604020202020204" pitchFamily="34" charset="0"/>
                <a:cs typeface="Arial" panose="020B0604020202020204" pitchFamily="34" charset="0"/>
              </a:endParaRPr>
            </a:p>
          </p:txBody>
        </p:sp>
      </p:grpSp>
      <p:sp>
        <p:nvSpPr>
          <p:cNvPr id="62" name="Rectangle 61">
            <a:extLst>
              <a:ext uri="{FF2B5EF4-FFF2-40B4-BE49-F238E27FC236}">
                <a16:creationId xmlns:a16="http://schemas.microsoft.com/office/drawing/2014/main" id="{D924F7E3-055A-E5C0-A327-20BB876883F7}"/>
              </a:ext>
            </a:extLst>
          </p:cNvPr>
          <p:cNvSpPr/>
          <p:nvPr/>
        </p:nvSpPr>
        <p:spPr>
          <a:xfrm>
            <a:off x="1268482" y="0"/>
            <a:ext cx="797700" cy="37858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rPr>
              <a:t>START</a:t>
            </a:r>
          </a:p>
        </p:txBody>
      </p:sp>
      <p:pic>
        <p:nvPicPr>
          <p:cNvPr id="63" name="Picture 62">
            <a:extLst>
              <a:ext uri="{FF2B5EF4-FFF2-40B4-BE49-F238E27FC236}">
                <a16:creationId xmlns:a16="http://schemas.microsoft.com/office/drawing/2014/main" id="{E69A4204-66C6-5B73-AD23-3A200E1B495F}"/>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32404" y="355866"/>
            <a:ext cx="1893756" cy="1887749"/>
          </a:xfrm>
          <a:prstGeom prst="rect">
            <a:avLst/>
          </a:prstGeom>
        </p:spPr>
      </p:pic>
      <p:grpSp>
        <p:nvGrpSpPr>
          <p:cNvPr id="64" name="Clock hand spin">
            <a:extLst>
              <a:ext uri="{FF2B5EF4-FFF2-40B4-BE49-F238E27FC236}">
                <a16:creationId xmlns:a16="http://schemas.microsoft.com/office/drawing/2014/main" id="{023C1AEC-4195-C759-82C3-E587FABAB1BA}"/>
              </a:ext>
            </a:extLst>
          </p:cNvPr>
          <p:cNvGrpSpPr/>
          <p:nvPr/>
        </p:nvGrpSpPr>
        <p:grpSpPr>
          <a:xfrm rot="1786145">
            <a:off x="1170292" y="921425"/>
            <a:ext cx="1028323" cy="1035235"/>
            <a:chOff x="861199" y="2357528"/>
            <a:chExt cx="3829048" cy="3849975"/>
          </a:xfrm>
        </p:grpSpPr>
        <p:sp>
          <p:nvSpPr>
            <p:cNvPr id="65" name="Oval 28">
              <a:extLst>
                <a:ext uri="{FF2B5EF4-FFF2-40B4-BE49-F238E27FC236}">
                  <a16:creationId xmlns:a16="http://schemas.microsoft.com/office/drawing/2014/main" id="{E965948A-93DF-5EB0-0D4B-7697FAEA5CFA}"/>
                </a:ext>
              </a:extLst>
            </p:cNvPr>
            <p:cNvSpPr>
              <a:spLocks noChangeArrowheads="1"/>
            </p:cNvSpPr>
            <p:nvPr/>
          </p:nvSpPr>
          <p:spPr bwMode="auto">
            <a:xfrm>
              <a:off x="861199" y="2357528"/>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6" name="hour hand">
              <a:extLst>
                <a:ext uri="{FF2B5EF4-FFF2-40B4-BE49-F238E27FC236}">
                  <a16:creationId xmlns:a16="http://schemas.microsoft.com/office/drawing/2014/main" id="{192607EB-4D33-DED7-0197-9368EDA41BA3}"/>
                </a:ext>
              </a:extLst>
            </p:cNvPr>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67" name="TextBox 66">
            <a:extLst>
              <a:ext uri="{FF2B5EF4-FFF2-40B4-BE49-F238E27FC236}">
                <a16:creationId xmlns:a16="http://schemas.microsoft.com/office/drawing/2014/main" id="{C6B577EA-D468-C257-3F19-0FF2781EC21E}"/>
              </a:ext>
            </a:extLst>
          </p:cNvPr>
          <p:cNvSpPr txBox="1"/>
          <p:nvPr/>
        </p:nvSpPr>
        <p:spPr>
          <a:xfrm>
            <a:off x="1954679" y="1229900"/>
            <a:ext cx="281032" cy="369332"/>
          </a:xfrm>
          <a:prstGeom prst="rect">
            <a:avLst/>
          </a:prstGeom>
          <a:noFill/>
        </p:spPr>
        <p:txBody>
          <a:bodyPr wrap="square" rtlCol="0">
            <a:spAutoFit/>
          </a:bodyPr>
          <a:lstStyle/>
          <a:p>
            <a:r>
              <a:rPr lang="en-US" b="1" dirty="0">
                <a:solidFill>
                  <a:srgbClr val="99B2C8"/>
                </a:solidFill>
              </a:rPr>
              <a:t>3</a:t>
            </a:r>
          </a:p>
        </p:txBody>
      </p:sp>
      <p:sp>
        <p:nvSpPr>
          <p:cNvPr id="68" name="TextBox 67">
            <a:extLst>
              <a:ext uri="{FF2B5EF4-FFF2-40B4-BE49-F238E27FC236}">
                <a16:creationId xmlns:a16="http://schemas.microsoft.com/office/drawing/2014/main" id="{0FBC7DC5-3536-7365-F3D4-F23B70023EC2}"/>
              </a:ext>
            </a:extLst>
          </p:cNvPr>
          <p:cNvSpPr txBox="1"/>
          <p:nvPr/>
        </p:nvSpPr>
        <p:spPr>
          <a:xfrm>
            <a:off x="1579911" y="1629185"/>
            <a:ext cx="341087" cy="369332"/>
          </a:xfrm>
          <a:prstGeom prst="rect">
            <a:avLst/>
          </a:prstGeom>
          <a:noFill/>
        </p:spPr>
        <p:txBody>
          <a:bodyPr wrap="square" rtlCol="0">
            <a:spAutoFit/>
          </a:bodyPr>
          <a:lstStyle/>
          <a:p>
            <a:r>
              <a:rPr lang="en-US" b="1" dirty="0">
                <a:solidFill>
                  <a:srgbClr val="99B2C8"/>
                </a:solidFill>
              </a:rPr>
              <a:t>6</a:t>
            </a:r>
          </a:p>
        </p:txBody>
      </p:sp>
      <p:sp>
        <p:nvSpPr>
          <p:cNvPr id="69" name="TextBox 68">
            <a:extLst>
              <a:ext uri="{FF2B5EF4-FFF2-40B4-BE49-F238E27FC236}">
                <a16:creationId xmlns:a16="http://schemas.microsoft.com/office/drawing/2014/main" id="{A20EC666-75D9-B938-D9F3-8DDF39E77C0B}"/>
              </a:ext>
            </a:extLst>
          </p:cNvPr>
          <p:cNvSpPr txBox="1"/>
          <p:nvPr/>
        </p:nvSpPr>
        <p:spPr>
          <a:xfrm>
            <a:off x="1121327" y="1267641"/>
            <a:ext cx="308455" cy="369332"/>
          </a:xfrm>
          <a:prstGeom prst="rect">
            <a:avLst/>
          </a:prstGeom>
          <a:noFill/>
        </p:spPr>
        <p:txBody>
          <a:bodyPr wrap="square" rtlCol="0">
            <a:spAutoFit/>
          </a:bodyPr>
          <a:lstStyle/>
          <a:p>
            <a:r>
              <a:rPr lang="en-US" b="1" dirty="0">
                <a:solidFill>
                  <a:srgbClr val="99B2C8"/>
                </a:solidFill>
              </a:rPr>
              <a:t>9</a:t>
            </a:r>
          </a:p>
        </p:txBody>
      </p:sp>
      <p:sp>
        <p:nvSpPr>
          <p:cNvPr id="70" name="TextBox 69">
            <a:extLst>
              <a:ext uri="{FF2B5EF4-FFF2-40B4-BE49-F238E27FC236}">
                <a16:creationId xmlns:a16="http://schemas.microsoft.com/office/drawing/2014/main" id="{A7DB15FB-48F6-46C3-1A06-4948DB1C2521}"/>
              </a:ext>
            </a:extLst>
          </p:cNvPr>
          <p:cNvSpPr txBox="1"/>
          <p:nvPr/>
        </p:nvSpPr>
        <p:spPr>
          <a:xfrm>
            <a:off x="1489987" y="860568"/>
            <a:ext cx="495547" cy="369332"/>
          </a:xfrm>
          <a:prstGeom prst="rect">
            <a:avLst/>
          </a:prstGeom>
          <a:noFill/>
        </p:spPr>
        <p:txBody>
          <a:bodyPr wrap="square" rtlCol="0">
            <a:spAutoFit/>
          </a:bodyPr>
          <a:lstStyle/>
          <a:p>
            <a:r>
              <a:rPr lang="en-US" b="1" dirty="0">
                <a:solidFill>
                  <a:srgbClr val="99B2C8"/>
                </a:solidFill>
              </a:rPr>
              <a:t>12</a:t>
            </a:r>
          </a:p>
        </p:txBody>
      </p:sp>
    </p:spTree>
    <p:extLst>
      <p:ext uri="{BB962C8B-B14F-4D97-AF65-F5344CB8AC3E}">
        <p14:creationId xmlns:p14="http://schemas.microsoft.com/office/powerpoint/2010/main" val="19143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32" presetClass="emph" presetSubtype="0" repeatCount="indefinite" fill="hold" nodeType="withEffect">
                                  <p:stCondLst>
                                    <p:cond delay="0"/>
                                  </p:stCondLst>
                                  <p:childTnLst>
                                    <p:animRot by="120000">
                                      <p:cBhvr>
                                        <p:cTn id="62" dur="300" fill="hold">
                                          <p:stCondLst>
                                            <p:cond delay="0"/>
                                          </p:stCondLst>
                                        </p:cTn>
                                        <p:tgtEl>
                                          <p:spTgt spid="1031"/>
                                        </p:tgtEl>
                                        <p:attrNameLst>
                                          <p:attrName>r</p:attrName>
                                        </p:attrNameLst>
                                      </p:cBhvr>
                                    </p:animRot>
                                    <p:animRot by="-240000">
                                      <p:cBhvr>
                                        <p:cTn id="63" dur="600" fill="hold">
                                          <p:stCondLst>
                                            <p:cond delay="600"/>
                                          </p:stCondLst>
                                        </p:cTn>
                                        <p:tgtEl>
                                          <p:spTgt spid="1031"/>
                                        </p:tgtEl>
                                        <p:attrNameLst>
                                          <p:attrName>r</p:attrName>
                                        </p:attrNameLst>
                                      </p:cBhvr>
                                    </p:animRot>
                                    <p:animRot by="240000">
                                      <p:cBhvr>
                                        <p:cTn id="64" dur="600" fill="hold">
                                          <p:stCondLst>
                                            <p:cond delay="1200"/>
                                          </p:stCondLst>
                                        </p:cTn>
                                        <p:tgtEl>
                                          <p:spTgt spid="1031"/>
                                        </p:tgtEl>
                                        <p:attrNameLst>
                                          <p:attrName>r</p:attrName>
                                        </p:attrNameLst>
                                      </p:cBhvr>
                                    </p:animRot>
                                    <p:animRot by="-240000">
                                      <p:cBhvr>
                                        <p:cTn id="65" dur="600" fill="hold">
                                          <p:stCondLst>
                                            <p:cond delay="1800"/>
                                          </p:stCondLst>
                                        </p:cTn>
                                        <p:tgtEl>
                                          <p:spTgt spid="1031"/>
                                        </p:tgtEl>
                                        <p:attrNameLst>
                                          <p:attrName>r</p:attrName>
                                        </p:attrNameLst>
                                      </p:cBhvr>
                                    </p:animRot>
                                    <p:animRot by="120000">
                                      <p:cBhvr>
                                        <p:cTn id="66" dur="600" fill="hold">
                                          <p:stCondLst>
                                            <p:cond delay="2400"/>
                                          </p:stCondLst>
                                        </p:cTn>
                                        <p:tgtEl>
                                          <p:spTgt spid="1031"/>
                                        </p:tgtEl>
                                        <p:attrNameLst>
                                          <p:attrName>r</p:attrName>
                                        </p:attrNameLst>
                                      </p:cBhvr>
                                    </p:animRot>
                                  </p:childTnLst>
                                </p:cTn>
                              </p:par>
                            </p:childTnLst>
                          </p:cTn>
                        </p:par>
                      </p:childTnLst>
                    </p:cTn>
                  </p:par>
                </p:childTnLst>
              </p:cTn>
              <p:nextCondLst>
                <p:cond evt="onClick" delay="0">
                  <p:tgtEl>
                    <p:spTgt spid="4"/>
                  </p:tgtEl>
                </p:cond>
              </p:nextCondLst>
            </p:seq>
            <p:seq concurrent="1" nextAc="seek">
              <p:cTn id="67" restart="whenNotActive" fill="hold" evtFilter="cancelBubble" nodeType="interactiveSeq">
                <p:stCondLst>
                  <p:cond evt="onClick" delay="0">
                    <p:tgtEl>
                      <p:spTgt spid="2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3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whoosh.wav"/>
                                        </p:tgtEl>
                                      </p:cMediaNode>
                                    </p:audio>
                                  </p:subTnLst>
                                </p:cTn>
                              </p:par>
                              <p:par>
                                <p:cTn id="72" presetID="32" presetClass="emph" presetSubtype="0" repeatCount="indefinite" fill="hold" nodeType="withEffect">
                                  <p:stCondLst>
                                    <p:cond delay="0"/>
                                  </p:stCondLst>
                                  <p:childTnLst>
                                    <p:animRot by="120000">
                                      <p:cBhvr>
                                        <p:cTn id="73" dur="300" fill="hold">
                                          <p:stCondLst>
                                            <p:cond delay="0"/>
                                          </p:stCondLst>
                                        </p:cTn>
                                        <p:tgtEl>
                                          <p:spTgt spid="1030"/>
                                        </p:tgtEl>
                                        <p:attrNameLst>
                                          <p:attrName>r</p:attrName>
                                        </p:attrNameLst>
                                      </p:cBhvr>
                                    </p:animRot>
                                    <p:animRot by="-240000">
                                      <p:cBhvr>
                                        <p:cTn id="74" dur="600" fill="hold">
                                          <p:stCondLst>
                                            <p:cond delay="600"/>
                                          </p:stCondLst>
                                        </p:cTn>
                                        <p:tgtEl>
                                          <p:spTgt spid="1030"/>
                                        </p:tgtEl>
                                        <p:attrNameLst>
                                          <p:attrName>r</p:attrName>
                                        </p:attrNameLst>
                                      </p:cBhvr>
                                    </p:animRot>
                                    <p:animRot by="240000">
                                      <p:cBhvr>
                                        <p:cTn id="75" dur="600" fill="hold">
                                          <p:stCondLst>
                                            <p:cond delay="1200"/>
                                          </p:stCondLst>
                                        </p:cTn>
                                        <p:tgtEl>
                                          <p:spTgt spid="1030"/>
                                        </p:tgtEl>
                                        <p:attrNameLst>
                                          <p:attrName>r</p:attrName>
                                        </p:attrNameLst>
                                      </p:cBhvr>
                                    </p:animRot>
                                    <p:animRot by="-240000">
                                      <p:cBhvr>
                                        <p:cTn id="76" dur="600" fill="hold">
                                          <p:stCondLst>
                                            <p:cond delay="1800"/>
                                          </p:stCondLst>
                                        </p:cTn>
                                        <p:tgtEl>
                                          <p:spTgt spid="1030"/>
                                        </p:tgtEl>
                                        <p:attrNameLst>
                                          <p:attrName>r</p:attrName>
                                        </p:attrNameLst>
                                      </p:cBhvr>
                                    </p:animRot>
                                    <p:animRot by="120000">
                                      <p:cBhvr>
                                        <p:cTn id="77" dur="600" fill="hold">
                                          <p:stCondLst>
                                            <p:cond delay="2400"/>
                                          </p:stCondLst>
                                        </p:cTn>
                                        <p:tgtEl>
                                          <p:spTgt spid="1030"/>
                                        </p:tgtEl>
                                        <p:attrNameLst>
                                          <p:attrName>r</p:attrName>
                                        </p:attrNameLst>
                                      </p:cBhvr>
                                    </p:animRot>
                                  </p:childTnLst>
                                </p:cTn>
                              </p:par>
                            </p:childTnLst>
                          </p:cTn>
                        </p:par>
                      </p:childTnLst>
                    </p:cTn>
                  </p:par>
                </p:childTnLst>
              </p:cTn>
              <p:nextCondLst>
                <p:cond evt="onClick" delay="0">
                  <p:tgtEl>
                    <p:spTgt spid="25"/>
                  </p:tgtEl>
                </p:cond>
              </p:nextCondLst>
            </p:seq>
            <p:seq concurrent="1" nextAc="seek">
              <p:cTn id="78" restart="whenNotActive" fill="hold" evtFilter="cancelBubble" nodeType="interactiveSeq">
                <p:stCondLst>
                  <p:cond evt="onClick" delay="0">
                    <p:tgtEl>
                      <p:spTgt spid="26"/>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9"/>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whoosh.wav"/>
                                        </p:tgtEl>
                                      </p:cMediaNode>
                                    </p:audio>
                                  </p:subTnLst>
                                </p:cTn>
                              </p:par>
                              <p:par>
                                <p:cTn id="83" presetID="32" presetClass="emph" presetSubtype="0" repeatCount="indefinite" fill="hold" nodeType="withEffect">
                                  <p:stCondLst>
                                    <p:cond delay="0"/>
                                  </p:stCondLst>
                                  <p:childTnLst>
                                    <p:animRot by="120000">
                                      <p:cBhvr>
                                        <p:cTn id="84" dur="300" fill="hold">
                                          <p:stCondLst>
                                            <p:cond delay="0"/>
                                          </p:stCondLst>
                                        </p:cTn>
                                        <p:tgtEl>
                                          <p:spTgt spid="1029"/>
                                        </p:tgtEl>
                                        <p:attrNameLst>
                                          <p:attrName>r</p:attrName>
                                        </p:attrNameLst>
                                      </p:cBhvr>
                                    </p:animRot>
                                    <p:animRot by="-240000">
                                      <p:cBhvr>
                                        <p:cTn id="85" dur="600" fill="hold">
                                          <p:stCondLst>
                                            <p:cond delay="600"/>
                                          </p:stCondLst>
                                        </p:cTn>
                                        <p:tgtEl>
                                          <p:spTgt spid="1029"/>
                                        </p:tgtEl>
                                        <p:attrNameLst>
                                          <p:attrName>r</p:attrName>
                                        </p:attrNameLst>
                                      </p:cBhvr>
                                    </p:animRot>
                                    <p:animRot by="240000">
                                      <p:cBhvr>
                                        <p:cTn id="86" dur="600" fill="hold">
                                          <p:stCondLst>
                                            <p:cond delay="1200"/>
                                          </p:stCondLst>
                                        </p:cTn>
                                        <p:tgtEl>
                                          <p:spTgt spid="1029"/>
                                        </p:tgtEl>
                                        <p:attrNameLst>
                                          <p:attrName>r</p:attrName>
                                        </p:attrNameLst>
                                      </p:cBhvr>
                                    </p:animRot>
                                    <p:animRot by="-240000">
                                      <p:cBhvr>
                                        <p:cTn id="87" dur="600" fill="hold">
                                          <p:stCondLst>
                                            <p:cond delay="1800"/>
                                          </p:stCondLst>
                                        </p:cTn>
                                        <p:tgtEl>
                                          <p:spTgt spid="1029"/>
                                        </p:tgtEl>
                                        <p:attrNameLst>
                                          <p:attrName>r</p:attrName>
                                        </p:attrNameLst>
                                      </p:cBhvr>
                                    </p:animRot>
                                    <p:animRot by="120000">
                                      <p:cBhvr>
                                        <p:cTn id="88" dur="600" fill="hold">
                                          <p:stCondLst>
                                            <p:cond delay="2400"/>
                                          </p:stCondLst>
                                        </p:cTn>
                                        <p:tgtEl>
                                          <p:spTgt spid="1029"/>
                                        </p:tgtEl>
                                        <p:attrNameLst>
                                          <p:attrName>r</p:attrName>
                                        </p:attrNameLst>
                                      </p:cBhvr>
                                    </p:animRot>
                                  </p:childTnLst>
                                </p:cTn>
                              </p:par>
                            </p:childTnLst>
                          </p:cTn>
                        </p:par>
                      </p:childTnLst>
                    </p:cTn>
                  </p:par>
                </p:childTnLst>
              </p:cTn>
              <p:nextCondLst>
                <p:cond evt="onClick" delay="0">
                  <p:tgtEl>
                    <p:spTgt spid="26"/>
                  </p:tgtEl>
                </p:cond>
              </p:nextCondLst>
            </p:seq>
            <p:seq concurrent="1" nextAc="seek">
              <p:cTn id="89" restart="whenNotActive" fill="hold" evtFilter="cancelBubble" nodeType="interactiveSeq">
                <p:stCondLst>
                  <p:cond evt="onClick" delay="0">
                    <p:tgtEl>
                      <p:spTgt spid="27"/>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032"/>
                                        </p:tgtEl>
                                        <p:attrNameLst>
                                          <p:attrName>style.visibility</p:attrName>
                                        </p:attrNameLst>
                                      </p:cBhvr>
                                      <p:to>
                                        <p:strVal val="visible"/>
                                      </p:to>
                                    </p:set>
                                  </p:childTnLst>
                                </p:cTn>
                              </p:par>
                              <p:par>
                                <p:cTn id="94" presetID="1" presetClass="mediacall" presetSubtype="0" fill="hold" nodeType="withEffect">
                                  <p:stCondLst>
                                    <p:cond delay="0"/>
                                  </p:stCondLst>
                                  <p:childTnLst>
                                    <p:cmd type="call" cmd="playFrom(0.0)">
                                      <p:cBhvr>
                                        <p:cTn id="95" dur="5595" fill="hold"/>
                                        <p:tgtEl>
                                          <p:spTgt spid="2"/>
                                        </p:tgtEl>
                                      </p:cBhvr>
                                    </p:cmd>
                                  </p:childTnLst>
                                </p:cTn>
                              </p:par>
                              <p:par>
                                <p:cTn id="96" presetID="21" presetClass="emph" presetSubtype="0" repeatCount="indefinite" fill="hold" grpId="1" nodeType="withEffect">
                                  <p:stCondLst>
                                    <p:cond delay="0"/>
                                  </p:stCondLst>
                                  <p:childTnLst>
                                    <p:animClr clrSpc="hsl" dir="cw">
                                      <p:cBhvr override="childStyle">
                                        <p:cTn id="97" dur="500" fill="hold"/>
                                        <p:tgtEl>
                                          <p:spTgt spid="27"/>
                                        </p:tgtEl>
                                        <p:attrNameLst>
                                          <p:attrName>style.color</p:attrName>
                                        </p:attrNameLst>
                                      </p:cBhvr>
                                      <p:by>
                                        <p:hsl h="7200000" s="0" l="0"/>
                                      </p:by>
                                    </p:animClr>
                                    <p:animClr clrSpc="hsl" dir="cw">
                                      <p:cBhvr>
                                        <p:cTn id="98" dur="500" fill="hold"/>
                                        <p:tgtEl>
                                          <p:spTgt spid="27"/>
                                        </p:tgtEl>
                                        <p:attrNameLst>
                                          <p:attrName>fillcolor</p:attrName>
                                        </p:attrNameLst>
                                      </p:cBhvr>
                                      <p:by>
                                        <p:hsl h="7200000" s="0" l="0"/>
                                      </p:by>
                                    </p:animClr>
                                    <p:animClr clrSpc="hsl" dir="cw">
                                      <p:cBhvr>
                                        <p:cTn id="99" dur="500" fill="hold"/>
                                        <p:tgtEl>
                                          <p:spTgt spid="27"/>
                                        </p:tgtEl>
                                        <p:attrNameLst>
                                          <p:attrName>stroke.color</p:attrName>
                                        </p:attrNameLst>
                                      </p:cBhvr>
                                      <p:by>
                                        <p:hsl h="7200000" s="0" l="0"/>
                                      </p:by>
                                    </p:animClr>
                                    <p:set>
                                      <p:cBhvr>
                                        <p:cTn id="100" dur="500" fill="hold"/>
                                        <p:tgtEl>
                                          <p:spTgt spid="27"/>
                                        </p:tgtEl>
                                        <p:attrNameLst>
                                          <p:attrName>fill.type</p:attrName>
                                        </p:attrNameLst>
                                      </p:cBhvr>
                                      <p:to>
                                        <p:strVal val="solid"/>
                                      </p:to>
                                    </p:set>
                                  </p:childTnLst>
                                </p:cTn>
                              </p:par>
                              <p:par>
                                <p:cTn id="101" presetID="32" presetClass="emph" presetSubtype="0" repeatCount="indefinite" fill="hold" nodeType="withEffect">
                                  <p:stCondLst>
                                    <p:cond delay="0"/>
                                  </p:stCondLst>
                                  <p:childTnLst>
                                    <p:animRot by="120000">
                                      <p:cBhvr>
                                        <p:cTn id="102" dur="300" fill="hold">
                                          <p:stCondLst>
                                            <p:cond delay="0"/>
                                          </p:stCondLst>
                                        </p:cTn>
                                        <p:tgtEl>
                                          <p:spTgt spid="1032"/>
                                        </p:tgtEl>
                                        <p:attrNameLst>
                                          <p:attrName>r</p:attrName>
                                        </p:attrNameLst>
                                      </p:cBhvr>
                                    </p:animRot>
                                    <p:animRot by="-240000">
                                      <p:cBhvr>
                                        <p:cTn id="103" dur="600" fill="hold">
                                          <p:stCondLst>
                                            <p:cond delay="600"/>
                                          </p:stCondLst>
                                        </p:cTn>
                                        <p:tgtEl>
                                          <p:spTgt spid="1032"/>
                                        </p:tgtEl>
                                        <p:attrNameLst>
                                          <p:attrName>r</p:attrName>
                                        </p:attrNameLst>
                                      </p:cBhvr>
                                    </p:animRot>
                                    <p:animRot by="240000">
                                      <p:cBhvr>
                                        <p:cTn id="104" dur="600" fill="hold">
                                          <p:stCondLst>
                                            <p:cond delay="1200"/>
                                          </p:stCondLst>
                                        </p:cTn>
                                        <p:tgtEl>
                                          <p:spTgt spid="1032"/>
                                        </p:tgtEl>
                                        <p:attrNameLst>
                                          <p:attrName>r</p:attrName>
                                        </p:attrNameLst>
                                      </p:cBhvr>
                                    </p:animRot>
                                    <p:animRot by="-240000">
                                      <p:cBhvr>
                                        <p:cTn id="105" dur="600" fill="hold">
                                          <p:stCondLst>
                                            <p:cond delay="1800"/>
                                          </p:stCondLst>
                                        </p:cTn>
                                        <p:tgtEl>
                                          <p:spTgt spid="1032"/>
                                        </p:tgtEl>
                                        <p:attrNameLst>
                                          <p:attrName>r</p:attrName>
                                        </p:attrNameLst>
                                      </p:cBhvr>
                                    </p:animRot>
                                    <p:animRot by="120000">
                                      <p:cBhvr>
                                        <p:cTn id="106" dur="600" fill="hold">
                                          <p:stCondLst>
                                            <p:cond delay="2400"/>
                                          </p:stCondLst>
                                        </p:cTn>
                                        <p:tgtEl>
                                          <p:spTgt spid="1032"/>
                                        </p:tgtEl>
                                        <p:attrNameLst>
                                          <p:attrName>r</p:attrName>
                                        </p:attrNameLst>
                                      </p:cBhvr>
                                    </p:animRot>
                                  </p:childTnLst>
                                </p:cTn>
                              </p:par>
                              <p:par>
                                <p:cTn id="107" presetID="1" presetClass="entr" presetSubtype="0" fill="hold" grpId="0"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26" presetClass="emph" presetSubtype="0" repeatCount="3000" fill="hold" grpId="1" nodeType="withEffect">
                                  <p:stCondLst>
                                    <p:cond delay="0"/>
                                  </p:stCondLst>
                                  <p:childTnLst>
                                    <p:animEffect transition="out" filter="fade">
                                      <p:cBhvr>
                                        <p:cTn id="110" dur="500" tmFilter="0, 0; .2, .5; .8, .5; 1, 0"/>
                                        <p:tgtEl>
                                          <p:spTgt spid="6"/>
                                        </p:tgtEl>
                                      </p:cBhvr>
                                    </p:animEffect>
                                    <p:animScale>
                                      <p:cBhvr>
                                        <p:cTn id="111" dur="250" autoRev="1" fill="hold"/>
                                        <p:tgtEl>
                                          <p:spTgt spid="6"/>
                                        </p:tgtEl>
                                      </p:cBhvr>
                                      <p:by x="105000" y="105000"/>
                                    </p:animScale>
                                  </p:childTnLst>
                                </p:cTn>
                              </p:par>
                              <p:par>
                                <p:cTn id="112" presetID="1" presetClass="exit" presetSubtype="0" fill="hold" grpId="2" nodeType="withEffect">
                                  <p:stCondLst>
                                    <p:cond delay="2500"/>
                                  </p:stCondLst>
                                  <p:childTnLst>
                                    <p:set>
                                      <p:cBhvr>
                                        <p:cTn id="11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114" fill="hold" display="0">
                  <p:stCondLst>
                    <p:cond delay="indefinite"/>
                  </p:stCondLst>
                  <p:endCondLst>
                    <p:cond evt="onStopAudio" delay="0">
                      <p:tgtEl>
                        <p:sldTgt/>
                      </p:tgtEl>
                    </p:cond>
                  </p:endCondLst>
                </p:cTn>
                <p:tgtEl>
                  <p:spTgt spid="2"/>
                </p:tgtEl>
              </p:cMediaNode>
            </p:audio>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8" presetClass="emph" presetSubtype="0" fill="hold" nodeType="clickEffect">
                                  <p:stCondLst>
                                    <p:cond delay="0"/>
                                  </p:stCondLst>
                                  <p:childTnLst>
                                    <p:animRot by="21600000">
                                      <p:cBhvr>
                                        <p:cTn id="119" dur="10000" fill="hold"/>
                                        <p:tgtEl>
                                          <p:spTgt spid="64"/>
                                        </p:tgtEl>
                                        <p:attrNameLst>
                                          <p:attrName>r</p:attrName>
                                        </p:attrNameLst>
                                      </p:cBhvr>
                                    </p:animRot>
                                  </p:childTnLst>
                                </p:cTn>
                              </p:par>
                            </p:childTnLst>
                          </p:cTn>
                        </p:par>
                        <p:par>
                          <p:cTn id="120" fill="hold">
                            <p:stCondLst>
                              <p:cond delay="10000"/>
                            </p:stCondLst>
                            <p:childTnLst>
                              <p:par>
                                <p:cTn id="121" presetID="53" presetClass="entr" presetSubtype="16" fill="hold" nodeType="afterEffect">
                                  <p:stCondLst>
                                    <p:cond delay="0"/>
                                  </p:stCondLst>
                                  <p:childTnLst>
                                    <p:set>
                                      <p:cBhvr>
                                        <p:cTn id="122" dur="1" fill="hold">
                                          <p:stCondLst>
                                            <p:cond delay="0"/>
                                          </p:stCondLst>
                                        </p:cTn>
                                        <p:tgtEl>
                                          <p:spTgt spid="59"/>
                                        </p:tgtEl>
                                        <p:attrNameLst>
                                          <p:attrName>style.visibility</p:attrName>
                                        </p:attrNameLst>
                                      </p:cBhvr>
                                      <p:to>
                                        <p:strVal val="visible"/>
                                      </p:to>
                                    </p:set>
                                    <p:anim calcmode="lin" valueType="num">
                                      <p:cBhvr>
                                        <p:cTn id="123" dur="3000" fill="hold"/>
                                        <p:tgtEl>
                                          <p:spTgt spid="59"/>
                                        </p:tgtEl>
                                        <p:attrNameLst>
                                          <p:attrName>ppt_w</p:attrName>
                                        </p:attrNameLst>
                                      </p:cBhvr>
                                      <p:tavLst>
                                        <p:tav tm="0">
                                          <p:val>
                                            <p:fltVal val="0"/>
                                          </p:val>
                                        </p:tav>
                                        <p:tav tm="100000">
                                          <p:val>
                                            <p:strVal val="#ppt_w"/>
                                          </p:val>
                                        </p:tav>
                                      </p:tavLst>
                                    </p:anim>
                                    <p:anim calcmode="lin" valueType="num">
                                      <p:cBhvr>
                                        <p:cTn id="124" dur="3000" fill="hold"/>
                                        <p:tgtEl>
                                          <p:spTgt spid="59"/>
                                        </p:tgtEl>
                                        <p:attrNameLst>
                                          <p:attrName>ppt_h</p:attrName>
                                        </p:attrNameLst>
                                      </p:cBhvr>
                                      <p:tavLst>
                                        <p:tav tm="0">
                                          <p:val>
                                            <p:fltVal val="0"/>
                                          </p:val>
                                        </p:tav>
                                        <p:tav tm="100000">
                                          <p:val>
                                            <p:strVal val="#ppt_h"/>
                                          </p:val>
                                        </p:tav>
                                      </p:tavLst>
                                    </p:anim>
                                    <p:animEffect transition="in" filter="fade">
                                      <p:cBhvr>
                                        <p:cTn id="125" dur="3000"/>
                                        <p:tgtEl>
                                          <p:spTgt spid="59"/>
                                        </p:tgtEl>
                                      </p:cBhvr>
                                    </p:animEffect>
                                  </p:childTnLst>
                                  <p:subTnLst>
                                    <p:audio>
                                      <p:cMediaNode>
                                        <p:cTn display="0" masterRel="sameClick">
                                          <p:stCondLst>
                                            <p:cond evt="begin" delay="0">
                                              <p:tn val="12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62"/>
                  </p:tgtEl>
                </p:cond>
              </p:nextCondLst>
            </p:seq>
          </p:childTnLst>
        </p:cTn>
      </p:par>
    </p:tnLst>
    <p:bldLst>
      <p:bldP spid="4" grpId="0" animBg="1"/>
      <p:bldP spid="25" grpId="0" animBg="1"/>
      <p:bldP spid="26" grpId="0" animBg="1"/>
      <p:bldP spid="27" grpId="0" animBg="1"/>
      <p:bldP spid="27" grpId="1" animBg="1"/>
      <p:bldP spid="6" grpId="0" animBg="1"/>
      <p:bldP spid="6" grpId="1" animBg="1"/>
      <p:bldP spid="6" grpId="2" animBg="1"/>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1118565" y="1436835"/>
            <a:ext cx="4266555" cy="2035321"/>
            <a:chOff x="304800" y="673100"/>
            <a:chExt cx="4000500" cy="4000500"/>
          </a:xfrm>
          <a:effectLst>
            <a:outerShdw blurRad="444500" dist="254000" dir="8100000" algn="tr" rotWithShape="0">
              <a:prstClr val="black">
                <a:alpha val="50000"/>
              </a:prstClr>
            </a:outerShdw>
          </a:effectLst>
        </p:grpSpPr>
        <p:sp>
          <p:nvSpPr>
            <p:cNvPr id="36"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38" name="图片 37"/>
          <p:cNvPicPr>
            <a:picLocks noChangeAspect="1"/>
          </p:cNvPicPr>
          <p:nvPr/>
        </p:nvPicPr>
        <p:blipFill rotWithShape="1">
          <a:blip r:embed="rId4">
            <a:extLst>
              <a:ext uri="{28A0092B-C50C-407E-A947-70E740481C1C}">
                <a14:useLocalDpi xmlns:a14="http://schemas.microsoft.com/office/drawing/2010/main" val="0"/>
              </a:ext>
            </a:extLst>
          </a:blip>
          <a:srcRect l="13464" t="15742" r="21012" b="6334"/>
          <a:stretch/>
        </p:blipFill>
        <p:spPr>
          <a:xfrm>
            <a:off x="2198700" y="3780877"/>
            <a:ext cx="2120859" cy="2285734"/>
          </a:xfrm>
          <a:prstGeom prst="rect">
            <a:avLst/>
          </a:prstGeom>
        </p:spPr>
      </p:pic>
      <p:grpSp>
        <p:nvGrpSpPr>
          <p:cNvPr id="40" name="组合 39"/>
          <p:cNvGrpSpPr/>
          <p:nvPr/>
        </p:nvGrpSpPr>
        <p:grpSpPr>
          <a:xfrm>
            <a:off x="5153207" y="409423"/>
            <a:ext cx="1108811" cy="1109613"/>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399" b="1" i="0" u="none" strike="noStrike" kern="1200" cap="none" spc="0" normalizeH="0" baseline="0" noProof="0">
                <a:ln>
                  <a:noFill/>
                </a:ln>
                <a:solidFill>
                  <a:srgbClr val="C00000"/>
                </a:solidFill>
                <a:effectLst/>
                <a:uLnTx/>
                <a:uFillTx/>
                <a:latin typeface="微软雅黑" pitchFamily="34" charset="-122"/>
                <a:ea typeface="微软雅黑" pitchFamily="34" charset="-122"/>
                <a:cs typeface="+mn-cs"/>
              </a:endParaRPr>
            </a:p>
          </p:txBody>
        </p:sp>
        <p:sp>
          <p:nvSpPr>
            <p:cNvPr id="42" name="椭圆 41"/>
            <p:cNvSpPr/>
            <p:nvPr/>
          </p:nvSpPr>
          <p:spPr>
            <a:xfrm>
              <a:off x="342871"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1</a:t>
              </a:r>
              <a:endParaRPr kumimoji="0" lang="zh-CN" altLang="en-US" sz="4399"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grpSp>
      <p:grpSp>
        <p:nvGrpSpPr>
          <p:cNvPr id="43" name="组合 42"/>
          <p:cNvGrpSpPr/>
          <p:nvPr/>
        </p:nvGrpSpPr>
        <p:grpSpPr>
          <a:xfrm>
            <a:off x="5693965" y="2130401"/>
            <a:ext cx="1157886" cy="1222413"/>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399" b="1" i="0" u="none" strike="noStrike" kern="1200" cap="none" spc="0" normalizeH="0" baseline="0" noProof="0">
                <a:ln>
                  <a:noFill/>
                </a:ln>
                <a:solidFill>
                  <a:srgbClr val="C00000"/>
                </a:solidFill>
                <a:effectLst/>
                <a:uLnTx/>
                <a:uFillTx/>
                <a:latin typeface="微软雅黑" pitchFamily="34" charset="-122"/>
                <a:ea typeface="微软雅黑" pitchFamily="34" charset="-122"/>
                <a:cs typeface="+mn-cs"/>
              </a:endParaRPr>
            </a:p>
          </p:txBody>
        </p:sp>
        <p:sp>
          <p:nvSpPr>
            <p:cNvPr id="45" name="椭圆 44"/>
            <p:cNvSpPr/>
            <p:nvPr/>
          </p:nvSpPr>
          <p:spPr>
            <a:xfrm>
              <a:off x="392112"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2</a:t>
              </a:r>
              <a:endParaRPr kumimoji="0" lang="zh-CN" altLang="en-US" sz="4399"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grpSp>
      <p:grpSp>
        <p:nvGrpSpPr>
          <p:cNvPr id="46" name="组合 45"/>
          <p:cNvGrpSpPr/>
          <p:nvPr/>
        </p:nvGrpSpPr>
        <p:grpSpPr>
          <a:xfrm>
            <a:off x="5201256" y="4191191"/>
            <a:ext cx="1108811" cy="1109613"/>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399" b="1" i="0" u="none" strike="noStrike" kern="1200" cap="none" spc="0" normalizeH="0" baseline="0" noProof="0">
                <a:ln>
                  <a:noFill/>
                </a:ln>
                <a:solidFill>
                  <a:srgbClr val="C00000"/>
                </a:solidFill>
                <a:effectLst/>
                <a:uLnTx/>
                <a:uFillTx/>
                <a:latin typeface="微软雅黑" pitchFamily="34" charset="-122"/>
                <a:ea typeface="微软雅黑" pitchFamily="34" charset="-122"/>
                <a:cs typeface="+mn-cs"/>
              </a:endParaRPr>
            </a:p>
          </p:txBody>
        </p:sp>
        <p:sp>
          <p:nvSpPr>
            <p:cNvPr id="48" name="椭圆 47"/>
            <p:cNvSpPr/>
            <p:nvPr/>
          </p:nvSpPr>
          <p:spPr>
            <a:xfrm>
              <a:off x="392112" y="711208"/>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3</a:t>
              </a:r>
              <a:endParaRPr kumimoji="0" lang="zh-CN" altLang="en-US" sz="4399"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grpSp>
      <p:sp>
        <p:nvSpPr>
          <p:cNvPr id="49" name="TextBox 48"/>
          <p:cNvSpPr txBox="1"/>
          <p:nvPr/>
        </p:nvSpPr>
        <p:spPr>
          <a:xfrm>
            <a:off x="6352004" y="473941"/>
            <a:ext cx="4798205" cy="1242615"/>
          </a:xfrm>
          <a:prstGeom prst="rect">
            <a:avLst/>
          </a:prstGeom>
          <a:noFill/>
        </p:spPr>
        <p:txBody>
          <a:bodyPr wrap="square" lIns="0" tIns="0" rIns="0" bIns="0" rtlCol="0" anchor="ctr" anchorCtr="0">
            <a:noAutofit/>
          </a:bodyPr>
          <a:lstStyle>
            <a:defPPr>
              <a:defRPr lang="zh-CN"/>
            </a:defPPr>
            <a:lvl1pPr algn="just">
              <a:lnSpc>
                <a:spcPts val="2000"/>
              </a:lnSpc>
              <a:defRPr sz="3200" b="1">
                <a:latin typeface="微软雅黑" pitchFamily="34" charset="-122"/>
                <a:ea typeface="微软雅黑" pitchFamily="34" charset="-122"/>
              </a:defRPr>
            </a:lvl1pPr>
          </a:lstStyle>
          <a:p>
            <a:pPr algn="l" fontAlgn="base">
              <a:lnSpc>
                <a:spcPct val="100000"/>
              </a:lnSpc>
              <a:spcBef>
                <a:spcPct val="0"/>
              </a:spcBef>
              <a:spcAft>
                <a:spcPct val="0"/>
              </a:spcAft>
              <a:defRPr/>
            </a:pPr>
            <a:r>
              <a:rPr lang="en-US" altLang="zh-CN" sz="2800" kern="0">
                <a:solidFill>
                  <a:schemeClr val="bg1"/>
                </a:solidFill>
                <a:latin typeface="Times New Roman" panose="02020603050405020304" pitchFamily="18" charset="0"/>
                <a:ea typeface="宋体" pitchFamily="2" charset="-122"/>
                <a:cs typeface="Times New Roman" panose="02020603050405020304" pitchFamily="18" charset="0"/>
              </a:rPr>
              <a:t>Nắm lại khái niệm góc ở tâm, cung chắn và số đo của cung chắn góc ở tâm.</a:t>
            </a:r>
            <a:endParaRPr lang="zh-CN" altLang="en-US" sz="2800"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51" name="TextBox 50"/>
          <p:cNvSpPr txBox="1"/>
          <p:nvPr/>
        </p:nvSpPr>
        <p:spPr>
          <a:xfrm>
            <a:off x="5653481" y="4046831"/>
            <a:ext cx="6350255" cy="1728097"/>
          </a:xfrm>
          <a:prstGeom prst="rect">
            <a:avLst/>
          </a:prstGeom>
          <a:noFill/>
        </p:spPr>
        <p:txBody>
          <a:bodyPr wrap="square" lIns="0" tIns="0" rIns="0" bIns="0" rtlCol="0" anchor="ctr" anchorCtr="0">
            <a:noAutofit/>
          </a:bodyPr>
          <a:lstStyle>
            <a:defPPr>
              <a:defRPr lang="zh-CN"/>
            </a:defPPr>
            <a:lvl1pPr algn="just">
              <a:lnSpc>
                <a:spcPts val="2000"/>
              </a:lnSpc>
              <a:defRPr sz="3200" b="1">
                <a:latin typeface="微软雅黑" pitchFamily="34" charset="-122"/>
                <a:ea typeface="微软雅黑" pitchFamily="34" charset="-122"/>
              </a:defRPr>
            </a:lvl1pPr>
          </a:lstStyle>
          <a:p>
            <a:pPr lvl="1"/>
            <a:r>
              <a:rPr lang="en-US" sz="2800" b="1">
                <a:solidFill>
                  <a:schemeClr val="bg1"/>
                </a:solidFill>
                <a:latin typeface="Times New Roman" panose="02020603050405020304" pitchFamily="18" charset="0"/>
                <a:ea typeface="Times New Roman" panose="02020603050405020304" pitchFamily="18" charset="0"/>
              </a:rPr>
              <a:t>    Làm </a:t>
            </a:r>
            <a:r>
              <a:rPr lang="en-US" sz="2800" b="1" dirty="0" err="1">
                <a:solidFill>
                  <a:schemeClr val="bg1"/>
                </a:solidFill>
                <a:latin typeface="Times New Roman" panose="02020603050405020304" pitchFamily="18" charset="0"/>
                <a:ea typeface="Times New Roman" panose="02020603050405020304" pitchFamily="18" charset="0"/>
              </a:rPr>
              <a:t>bài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err="1">
                <a:solidFill>
                  <a:schemeClr val="bg1"/>
                </a:solidFill>
                <a:latin typeface="Times New Roman" panose="02020603050405020304" pitchFamily="18" charset="0"/>
                <a:ea typeface="Times New Roman" panose="02020603050405020304" pitchFamily="18" charset="0"/>
              </a:rPr>
              <a:t>tập</a:t>
            </a:r>
            <a:r>
              <a:rPr lang="en-US" sz="2800" b="1">
                <a:solidFill>
                  <a:schemeClr val="bg1"/>
                </a:solidFill>
                <a:latin typeface="Times New Roman" panose="02020603050405020304" pitchFamily="18" charset="0"/>
                <a:ea typeface="Times New Roman" panose="02020603050405020304" pitchFamily="18" charset="0"/>
              </a:rPr>
              <a:t> 1a, 2, 3a SGK/117</a:t>
            </a:r>
            <a:endParaRPr lang="en-US" sz="2800" b="1" dirty="0">
              <a:solidFill>
                <a:schemeClr val="bg1"/>
              </a:solidFill>
              <a:latin typeface="Times New Roman" panose="02020603050405020304" pitchFamily="18" charset="0"/>
              <a:ea typeface="Times New Roman" panose="02020603050405020304" pitchFamily="18" charset="0"/>
            </a:endParaRPr>
          </a:p>
          <a:p>
            <a:pPr marL="914400" lvl="1" indent="-457200">
              <a:buFontTx/>
              <a:buChar char="-"/>
            </a:pPr>
            <a:r>
              <a:rPr lang="en-US" sz="2800" b="1">
                <a:solidFill>
                  <a:schemeClr val="bg1"/>
                </a:solidFill>
                <a:latin typeface="Times New Roman" panose="02020603050405020304" pitchFamily="18" charset="0"/>
                <a:ea typeface="Times New Roman" panose="02020603050405020304" pitchFamily="18" charset="0"/>
              </a:rPr>
              <a:t>Xem trước bài tập 5/117 SGK, các bài trong SBT chuẩn bị tiết sau </a:t>
            </a:r>
          </a:p>
          <a:p>
            <a:pPr lvl="1"/>
            <a:r>
              <a:rPr lang="en-US" sz="2800" b="1">
                <a:solidFill>
                  <a:schemeClr val="bg1"/>
                </a:solidFill>
                <a:latin typeface="Times New Roman" panose="02020603050405020304" pitchFamily="18" charset="0"/>
                <a:ea typeface="Times New Roman" panose="02020603050405020304" pitchFamily="18" charset="0"/>
              </a:rPr>
              <a:t>     luyện tập sữa bài tập.</a:t>
            </a:r>
            <a:endParaRPr lang="en-US" sz="2800" b="1" dirty="0">
              <a:solidFill>
                <a:schemeClr val="bg1"/>
              </a:solidFill>
              <a:latin typeface="Times New Roman" panose="02020603050405020304" pitchFamily="18" charset="0"/>
              <a:ea typeface="Times New Roman" panose="02020603050405020304" pitchFamily="18" charset="0"/>
            </a:endParaRPr>
          </a:p>
        </p:txBody>
      </p:sp>
      <p:sp>
        <p:nvSpPr>
          <p:cNvPr id="53" name="TextBox 52"/>
          <p:cNvSpPr txBox="1"/>
          <p:nvPr/>
        </p:nvSpPr>
        <p:spPr>
          <a:xfrm>
            <a:off x="1357218" y="1731344"/>
            <a:ext cx="3789244" cy="14462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a:ln>
                  <a:noFill/>
                </a:ln>
                <a:solidFill>
                  <a:srgbClr val="FF0000"/>
                </a:solidFill>
                <a:effectLst>
                  <a:innerShdw blurRad="63500" dist="50800" dir="5400000">
                    <a:prstClr val="black">
                      <a:alpha val="50000"/>
                    </a:prstClr>
                  </a:innerShdw>
                </a:effectLst>
                <a:uLnTx/>
                <a:uFillTx/>
                <a:latin typeface="Times New Roman" panose="02020603050405020304" pitchFamily="18" charset="0"/>
                <a:ea typeface="宋体" panose="02010600030101010101" pitchFamily="2" charset="-122"/>
                <a:cs typeface="Times New Roman" panose="02020603050405020304" pitchFamily="18" charset="0"/>
              </a:rPr>
              <a:t>HƯỚNG</a:t>
            </a:r>
            <a:r>
              <a:rPr kumimoji="0" lang="en-US" altLang="zh-CN" sz="4399" b="1" i="0" u="none" strike="noStrike" kern="1200" cap="none" spc="0" normalizeH="0" noProof="0" dirty="0">
                <a:ln>
                  <a:noFill/>
                </a:ln>
                <a:solidFill>
                  <a:srgbClr val="FF0000"/>
                </a:solidFill>
                <a:effectLst>
                  <a:innerShdw blurRad="63500" dist="50800" dir="5400000">
                    <a:prstClr val="black">
                      <a:alpha val="50000"/>
                    </a:prstClr>
                  </a:innerShdw>
                </a:effectLst>
                <a:uLnTx/>
                <a:uFillTx/>
                <a:latin typeface="Times New Roman" panose="02020603050405020304" pitchFamily="18" charset="0"/>
                <a:ea typeface="宋体" panose="02010600030101010101" pitchFamily="2" charset="-122"/>
                <a:cs typeface="Times New Roman" panose="02020603050405020304" pitchFamily="18" charset="0"/>
              </a:rPr>
              <a:t> DẪN VỀ NHÀ</a:t>
            </a:r>
            <a:endParaRPr kumimoji="0" lang="zh-CN" altLang="en-US" sz="4399" b="1" i="0" u="none" strike="noStrike" kern="1200" cap="none" spc="0" normalizeH="0" baseline="0" noProof="0" dirty="0">
              <a:ln>
                <a:noFill/>
              </a:ln>
              <a:solidFill>
                <a:srgbClr val="FF0000"/>
              </a:solidFill>
              <a:effectLst>
                <a:innerShdw blurRad="63500" dist="50800" dir="5400000">
                  <a:prstClr val="black">
                    <a:alpha val="50000"/>
                  </a:prstClr>
                </a:inn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TextBox 20"/>
          <p:cNvSpPr txBox="1"/>
          <p:nvPr/>
        </p:nvSpPr>
        <p:spPr>
          <a:xfrm>
            <a:off x="7000946" y="2153551"/>
            <a:ext cx="4435523" cy="1242615"/>
          </a:xfrm>
          <a:prstGeom prst="rect">
            <a:avLst/>
          </a:prstGeom>
          <a:noFill/>
        </p:spPr>
        <p:txBody>
          <a:bodyPr wrap="square" lIns="0" tIns="0" rIns="0" bIns="0" rtlCol="0" anchor="ctr" anchorCtr="0">
            <a:noAutofit/>
          </a:bodyPr>
          <a:lstStyle>
            <a:defPPr>
              <a:defRPr lang="zh-CN"/>
            </a:defPPr>
            <a:lvl1pPr algn="just">
              <a:lnSpc>
                <a:spcPts val="2000"/>
              </a:lnSpc>
              <a:defRPr sz="3200" b="1">
                <a:latin typeface="微软雅黑" pitchFamily="34" charset="-122"/>
                <a:ea typeface="微软雅黑" pitchFamily="34" charset="-122"/>
              </a:defRPr>
            </a:lvl1pPr>
          </a:lstStyle>
          <a:p>
            <a:pPr algn="l" fontAlgn="base">
              <a:lnSpc>
                <a:spcPct val="100000"/>
              </a:lnSpc>
              <a:spcBef>
                <a:spcPct val="0"/>
              </a:spcBef>
              <a:spcAft>
                <a:spcPct val="0"/>
              </a:spcAft>
              <a:defRPr/>
            </a:pPr>
            <a:r>
              <a:rPr lang="en-US" altLang="zh-CN" sz="2800" kern="0">
                <a:solidFill>
                  <a:schemeClr val="bg1"/>
                </a:solidFill>
                <a:latin typeface="Times New Roman" panose="02020603050405020304" pitchFamily="18" charset="0"/>
                <a:ea typeface="宋体" pitchFamily="2" charset="-122"/>
                <a:cs typeface="Times New Roman" panose="02020603050405020304" pitchFamily="18" charset="0"/>
              </a:rPr>
              <a:t>Xem lại các ví dụ, bài tập đã giải.</a:t>
            </a:r>
            <a:endParaRPr lang="zh-CN" altLang="en-US" sz="2800"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663255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80">
                                          <p:stCondLst>
                                            <p:cond delay="0"/>
                                          </p:stCondLst>
                                        </p:cTn>
                                        <p:tgtEl>
                                          <p:spTgt spid="43"/>
                                        </p:tgtEl>
                                      </p:cBhvr>
                                    </p:animEffect>
                                    <p:anim calcmode="lin" valueType="num">
                                      <p:cBhvr>
                                        <p:cTn id="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6" dur="26">
                                          <p:stCondLst>
                                            <p:cond delay="650"/>
                                          </p:stCondLst>
                                        </p:cTn>
                                        <p:tgtEl>
                                          <p:spTgt spid="43"/>
                                        </p:tgtEl>
                                      </p:cBhvr>
                                      <p:to x="100000" y="60000"/>
                                    </p:animScale>
                                    <p:animScale>
                                      <p:cBhvr>
                                        <p:cTn id="37" dur="166" decel="50000">
                                          <p:stCondLst>
                                            <p:cond delay="676"/>
                                          </p:stCondLst>
                                        </p:cTn>
                                        <p:tgtEl>
                                          <p:spTgt spid="43"/>
                                        </p:tgtEl>
                                      </p:cBhvr>
                                      <p:to x="100000" y="100000"/>
                                    </p:animScale>
                                    <p:animScale>
                                      <p:cBhvr>
                                        <p:cTn id="38" dur="26">
                                          <p:stCondLst>
                                            <p:cond delay="1312"/>
                                          </p:stCondLst>
                                        </p:cTn>
                                        <p:tgtEl>
                                          <p:spTgt spid="43"/>
                                        </p:tgtEl>
                                      </p:cBhvr>
                                      <p:to x="100000" y="80000"/>
                                    </p:animScale>
                                    <p:animScale>
                                      <p:cBhvr>
                                        <p:cTn id="39" dur="166" decel="50000">
                                          <p:stCondLst>
                                            <p:cond delay="1338"/>
                                          </p:stCondLst>
                                        </p:cTn>
                                        <p:tgtEl>
                                          <p:spTgt spid="43"/>
                                        </p:tgtEl>
                                      </p:cBhvr>
                                      <p:to x="100000" y="100000"/>
                                    </p:animScale>
                                    <p:animScale>
                                      <p:cBhvr>
                                        <p:cTn id="40" dur="26">
                                          <p:stCondLst>
                                            <p:cond delay="1642"/>
                                          </p:stCondLst>
                                        </p:cTn>
                                        <p:tgtEl>
                                          <p:spTgt spid="43"/>
                                        </p:tgtEl>
                                      </p:cBhvr>
                                      <p:to x="100000" y="90000"/>
                                    </p:animScale>
                                    <p:animScale>
                                      <p:cBhvr>
                                        <p:cTn id="41" dur="166" decel="50000">
                                          <p:stCondLst>
                                            <p:cond delay="1668"/>
                                          </p:stCondLst>
                                        </p:cTn>
                                        <p:tgtEl>
                                          <p:spTgt spid="43"/>
                                        </p:tgtEl>
                                      </p:cBhvr>
                                      <p:to x="100000" y="100000"/>
                                    </p:animScale>
                                    <p:animScale>
                                      <p:cBhvr>
                                        <p:cTn id="42" dur="26">
                                          <p:stCondLst>
                                            <p:cond delay="1808"/>
                                          </p:stCondLst>
                                        </p:cTn>
                                        <p:tgtEl>
                                          <p:spTgt spid="43"/>
                                        </p:tgtEl>
                                      </p:cBhvr>
                                      <p:to x="100000" y="95000"/>
                                    </p:animScale>
                                    <p:animScale>
                                      <p:cBhvr>
                                        <p:cTn id="43" dur="166" decel="50000">
                                          <p:stCondLst>
                                            <p:cond delay="1834"/>
                                          </p:stCondLst>
                                        </p:cTn>
                                        <p:tgtEl>
                                          <p:spTgt spid="4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80">
                                          <p:stCondLst>
                                            <p:cond delay="0"/>
                                          </p:stCondLst>
                                        </p:cTn>
                                        <p:tgtEl>
                                          <p:spTgt spid="46"/>
                                        </p:tgtEl>
                                      </p:cBhvr>
                                    </p:animEffect>
                                    <p:anim calcmode="lin" valueType="num">
                                      <p:cBhvr>
                                        <p:cTn id="54"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59" dur="26">
                                          <p:stCondLst>
                                            <p:cond delay="650"/>
                                          </p:stCondLst>
                                        </p:cTn>
                                        <p:tgtEl>
                                          <p:spTgt spid="46"/>
                                        </p:tgtEl>
                                      </p:cBhvr>
                                      <p:to x="100000" y="60000"/>
                                    </p:animScale>
                                    <p:animScale>
                                      <p:cBhvr>
                                        <p:cTn id="60" dur="166" decel="50000">
                                          <p:stCondLst>
                                            <p:cond delay="676"/>
                                          </p:stCondLst>
                                        </p:cTn>
                                        <p:tgtEl>
                                          <p:spTgt spid="46"/>
                                        </p:tgtEl>
                                      </p:cBhvr>
                                      <p:to x="100000" y="100000"/>
                                    </p:animScale>
                                    <p:animScale>
                                      <p:cBhvr>
                                        <p:cTn id="61" dur="26">
                                          <p:stCondLst>
                                            <p:cond delay="1312"/>
                                          </p:stCondLst>
                                        </p:cTn>
                                        <p:tgtEl>
                                          <p:spTgt spid="46"/>
                                        </p:tgtEl>
                                      </p:cBhvr>
                                      <p:to x="100000" y="80000"/>
                                    </p:animScale>
                                    <p:animScale>
                                      <p:cBhvr>
                                        <p:cTn id="62" dur="166" decel="50000">
                                          <p:stCondLst>
                                            <p:cond delay="1338"/>
                                          </p:stCondLst>
                                        </p:cTn>
                                        <p:tgtEl>
                                          <p:spTgt spid="46"/>
                                        </p:tgtEl>
                                      </p:cBhvr>
                                      <p:to x="100000" y="100000"/>
                                    </p:animScale>
                                    <p:animScale>
                                      <p:cBhvr>
                                        <p:cTn id="63" dur="26">
                                          <p:stCondLst>
                                            <p:cond delay="1642"/>
                                          </p:stCondLst>
                                        </p:cTn>
                                        <p:tgtEl>
                                          <p:spTgt spid="46"/>
                                        </p:tgtEl>
                                      </p:cBhvr>
                                      <p:to x="100000" y="90000"/>
                                    </p:animScale>
                                    <p:animScale>
                                      <p:cBhvr>
                                        <p:cTn id="64" dur="166" decel="50000">
                                          <p:stCondLst>
                                            <p:cond delay="1668"/>
                                          </p:stCondLst>
                                        </p:cTn>
                                        <p:tgtEl>
                                          <p:spTgt spid="46"/>
                                        </p:tgtEl>
                                      </p:cBhvr>
                                      <p:to x="100000" y="100000"/>
                                    </p:animScale>
                                    <p:animScale>
                                      <p:cBhvr>
                                        <p:cTn id="65" dur="26">
                                          <p:stCondLst>
                                            <p:cond delay="1808"/>
                                          </p:stCondLst>
                                        </p:cTn>
                                        <p:tgtEl>
                                          <p:spTgt spid="46"/>
                                        </p:tgtEl>
                                      </p:cBhvr>
                                      <p:to x="100000" y="95000"/>
                                    </p:animScale>
                                    <p:animScale>
                                      <p:cBhvr>
                                        <p:cTn id="66" dur="166" decel="50000">
                                          <p:stCondLst>
                                            <p:cond delay="1834"/>
                                          </p:stCondLst>
                                        </p:cTn>
                                        <p:tgtEl>
                                          <p:spTgt spid="4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164368"/>
            <a:ext cx="5026954" cy="584775"/>
          </a:xfrm>
          <a:prstGeom prst="rect">
            <a:avLst/>
          </a:prstGeom>
          <a:noFill/>
          <a:effectLst/>
        </p:spPr>
        <p:txBody>
          <a:bodyPr wrap="none" rtlCol="0">
            <a:spAutoFit/>
          </a:bodyPr>
          <a:lstStyle/>
          <a:p>
            <a:r>
              <a:rPr lang="en-US" altLang="zh-CN" sz="3200" b="1" dirty="0"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 1 </a:t>
            </a:r>
            <a:r>
              <a:rPr lang="en-US" altLang="zh-CN" sz="3200" b="1"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trang</a:t>
            </a:r>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 111 </a:t>
            </a:r>
            <a:r>
              <a:rPr lang="en-US" altLang="zh-CN"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SGK</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 name="TextBox 1">
            <a:extLst>
              <a:ext uri="{FF2B5EF4-FFF2-40B4-BE49-F238E27FC236}">
                <a16:creationId xmlns:a16="http://schemas.microsoft.com/office/drawing/2014/main" id="{FF0FC809-87D4-8941-D7EB-CE24A86F69EA}"/>
              </a:ext>
            </a:extLst>
          </p:cNvPr>
          <p:cNvSpPr txBox="1"/>
          <p:nvPr/>
        </p:nvSpPr>
        <p:spPr>
          <a:xfrm>
            <a:off x="1355721" y="2221864"/>
            <a:ext cx="10572422" cy="1200329"/>
          </a:xfrm>
          <a:prstGeom prst="rect">
            <a:avLst/>
          </a:prstGeom>
          <a:noFill/>
        </p:spPr>
        <p:txBody>
          <a:bodyPr wrap="square" rtlCol="0">
            <a:spAutoFit/>
          </a:bodyPr>
          <a:lstStyle/>
          <a:p>
            <a:pPr algn="ctr"/>
            <a:r>
              <a:rPr lang="en-US" sz="3600">
                <a:solidFill>
                  <a:schemeClr val="bg1"/>
                </a:solidFill>
                <a:latin typeface="Times New Roman" panose="02020603050405020304" pitchFamily="18" charset="0"/>
                <a:cs typeface="Times New Roman" panose="02020603050405020304" pitchFamily="18" charset="0"/>
              </a:rPr>
              <a:t>Cho đường tròn     . Hãy vẽ góc xOy có đỉnh là tâm      của đường tròn đó. </a:t>
            </a:r>
            <a:endParaRPr lang="en-US" sz="36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66213EB3-080F-C3AC-3EAD-DC8E68198506}"/>
              </a:ext>
            </a:extLst>
          </p:cNvPr>
          <p:cNvGraphicFramePr>
            <a:graphicFrameLocks noChangeAspect="1"/>
          </p:cNvGraphicFramePr>
          <p:nvPr>
            <p:extLst>
              <p:ext uri="{D42A27DB-BD31-4B8C-83A1-F6EECF244321}">
                <p14:modId xmlns:p14="http://schemas.microsoft.com/office/powerpoint/2010/main" val="3744145415"/>
              </p:ext>
            </p:extLst>
          </p:nvPr>
        </p:nvGraphicFramePr>
        <p:xfrm>
          <a:off x="4838191" y="2339428"/>
          <a:ext cx="558800" cy="482600"/>
        </p:xfrm>
        <a:graphic>
          <a:graphicData uri="http://schemas.openxmlformats.org/presentationml/2006/ole">
            <mc:AlternateContent xmlns:mc="http://schemas.openxmlformats.org/markup-compatibility/2006">
              <mc:Choice xmlns:v="urn:schemas-microsoft-com:vml" Requires="v">
                <p:oleObj name="Equation" r:id="rId9" imgW="558720" imgH="482400" progId="Equation.DSMT4">
                  <p:embed/>
                </p:oleObj>
              </mc:Choice>
              <mc:Fallback>
                <p:oleObj name="Equation" r:id="rId9" imgW="558720" imgH="482400" progId="Equation.DSMT4">
                  <p:embed/>
                  <p:pic>
                    <p:nvPicPr>
                      <p:cNvPr id="0" name=""/>
                      <p:cNvPicPr/>
                      <p:nvPr/>
                    </p:nvPicPr>
                    <p:blipFill>
                      <a:blip r:embed="rId10"/>
                      <a:stretch>
                        <a:fillRect/>
                      </a:stretch>
                    </p:blipFill>
                    <p:spPr>
                      <a:xfrm>
                        <a:off x="4838191" y="2339428"/>
                        <a:ext cx="558800" cy="482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0826152-EAA4-DB89-3A26-1CBF92FEF52E}"/>
              </a:ext>
            </a:extLst>
          </p:cNvPr>
          <p:cNvGraphicFramePr>
            <a:graphicFrameLocks noChangeAspect="1"/>
          </p:cNvGraphicFramePr>
          <p:nvPr>
            <p:extLst>
              <p:ext uri="{D42A27DB-BD31-4B8C-83A1-F6EECF244321}">
                <p14:modId xmlns:p14="http://schemas.microsoft.com/office/powerpoint/2010/main" val="4103674322"/>
              </p:ext>
            </p:extLst>
          </p:nvPr>
        </p:nvGraphicFramePr>
        <p:xfrm>
          <a:off x="4499018" y="2976410"/>
          <a:ext cx="318642" cy="346350"/>
        </p:xfrm>
        <a:graphic>
          <a:graphicData uri="http://schemas.openxmlformats.org/presentationml/2006/ole">
            <mc:AlternateContent xmlns:mc="http://schemas.openxmlformats.org/markup-compatibility/2006">
              <mc:Choice xmlns:v="urn:schemas-microsoft-com:vml" Requires="v">
                <p:oleObj name="Equation" r:id="rId11" imgW="291960" imgH="317160" progId="Equation.DSMT4">
                  <p:embed/>
                </p:oleObj>
              </mc:Choice>
              <mc:Fallback>
                <p:oleObj name="Equation" r:id="rId11" imgW="291960" imgH="317160" progId="Equation.DSMT4">
                  <p:embed/>
                  <p:pic>
                    <p:nvPicPr>
                      <p:cNvPr id="0" name=""/>
                      <p:cNvPicPr/>
                      <p:nvPr/>
                    </p:nvPicPr>
                    <p:blipFill>
                      <a:blip r:embed="rId12"/>
                      <a:stretch>
                        <a:fillRect/>
                      </a:stretch>
                    </p:blipFill>
                    <p:spPr>
                      <a:xfrm>
                        <a:off x="4499018" y="2976410"/>
                        <a:ext cx="318642" cy="346350"/>
                      </a:xfrm>
                      <a:prstGeom prst="rect">
                        <a:avLst/>
                      </a:prstGeom>
                    </p:spPr>
                  </p:pic>
                </p:oleObj>
              </mc:Fallback>
            </mc:AlternateContent>
          </a:graphicData>
        </a:graphic>
      </p:graphicFrame>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3652282"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 GÓC Ở TÂM</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38" name="Picture 37">
            <a:extLst>
              <a:ext uri="{FF2B5EF4-FFF2-40B4-BE49-F238E27FC236}">
                <a16:creationId xmlns:a16="http://schemas.microsoft.com/office/drawing/2014/main" id="{50619607-C1A3-5CF0-219E-C3D09DA929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4607" y="1304224"/>
            <a:ext cx="1013000" cy="1013000"/>
          </a:xfrm>
          <a:prstGeom prst="rect">
            <a:avLst/>
          </a:prstGeom>
        </p:spPr>
      </p:pic>
      <p:pic>
        <p:nvPicPr>
          <p:cNvPr id="14" name="Hình ảnh 3">
            <a:extLst>
              <a:ext uri="{FF2B5EF4-FFF2-40B4-BE49-F238E27FC236}">
                <a16:creationId xmlns:a16="http://schemas.microsoft.com/office/drawing/2014/main" id="{C6A7B2E5-053C-4D72-840B-AA50033EAE4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4969" y="4821685"/>
            <a:ext cx="1423482" cy="1654316"/>
          </a:xfrm>
          <a:prstGeom prst="rect">
            <a:avLst/>
          </a:prstGeom>
        </p:spPr>
      </p:pic>
    </p:spTree>
    <p:extLst>
      <p:ext uri="{BB962C8B-B14F-4D97-AF65-F5344CB8AC3E}">
        <p14:creationId xmlns:p14="http://schemas.microsoft.com/office/powerpoint/2010/main" val="2190850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482249" y="1846768"/>
            <a:ext cx="11455380"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Góc có đỉnh trùng với tâm của đường tròn được gọi là góc ở tâm.</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3652282"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 GÓC Ở TÂM</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0" name="Picture 39"/>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538095"/>
            <a:ext cx="1676400" cy="1781810"/>
          </a:xfrm>
          <a:prstGeom prst="rect">
            <a:avLst/>
          </a:prstGeom>
          <a:noFill/>
        </p:spPr>
      </p:pic>
      <p:sp>
        <p:nvSpPr>
          <p:cNvPr id="42" name="文本框 13">
            <a:extLst>
              <a:ext uri="{FF2B5EF4-FFF2-40B4-BE49-F238E27FC236}">
                <a16:creationId xmlns:a16="http://schemas.microsoft.com/office/drawing/2014/main" id="{BD4E581D-1198-DC61-AC64-4E9582D2DDC4}"/>
              </a:ext>
            </a:extLst>
          </p:cNvPr>
          <p:cNvSpPr txBox="1"/>
          <p:nvPr/>
        </p:nvSpPr>
        <p:spPr>
          <a:xfrm>
            <a:off x="2340649" y="4701472"/>
            <a:ext cx="6235810"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Ở hình trên góc AOB là góc ở tâm.</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190850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164368"/>
            <a:ext cx="4161332"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Ví dụ 1 </a:t>
            </a:r>
            <a:r>
              <a:rPr lang="en-US" altLang="zh-CN" sz="3200" b="1"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trang</a:t>
            </a:r>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 111 </a:t>
            </a:r>
            <a:r>
              <a:rPr lang="en-US" altLang="zh-CN"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SGK</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3652282"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 GÓC Ở TÂM</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2" name="文本框 13">
            <a:extLst>
              <a:ext uri="{FF2B5EF4-FFF2-40B4-BE49-F238E27FC236}">
                <a16:creationId xmlns:a16="http://schemas.microsoft.com/office/drawing/2014/main" id="{BD4E581D-1198-DC61-AC64-4E9582D2DDC4}"/>
              </a:ext>
            </a:extLst>
          </p:cNvPr>
          <p:cNvSpPr txBox="1"/>
          <p:nvPr/>
        </p:nvSpPr>
        <p:spPr>
          <a:xfrm>
            <a:off x="211015" y="1980128"/>
            <a:ext cx="11437034" cy="954107"/>
          </a:xfrm>
          <a:prstGeom prst="rect">
            <a:avLst/>
          </a:prstGeom>
          <a:noFill/>
          <a:effectLst/>
        </p:spPr>
        <p:txBody>
          <a:bodyPr wrap="square" rtlCol="0">
            <a:spAutoFit/>
          </a:bodyPr>
          <a:lstStyle/>
          <a:p>
            <a:r>
              <a:rPr lang="fr-FR" sz="2800" b="1">
                <a:solidFill>
                  <a:schemeClr val="bg1"/>
                </a:solidFill>
                <a:latin typeface="Times New Roman"/>
                <a:ea typeface="Yu Mincho"/>
              </a:rPr>
              <a:t>Trong các góc AOB, CID, MON ở các hình 46a, 46b, 46c góc nào là góc ở tâm, góc nào không là góc ở tâm?</a:t>
            </a:r>
            <a:endParaRPr lang="zh-CN" altLang="en-US" sz="28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3" name="Picture 42"/>
          <p:cNvPicPr/>
          <p:nvPr/>
        </p:nvPicPr>
        <p:blipFill>
          <a:blip r:embed="rId9">
            <a:extLst>
              <a:ext uri="{28A0092B-C50C-407E-A947-70E740481C1C}">
                <a14:useLocalDpi xmlns:a14="http://schemas.microsoft.com/office/drawing/2010/main" val="0"/>
              </a:ext>
            </a:extLst>
          </a:blip>
          <a:srcRect/>
          <a:stretch>
            <a:fillRect/>
          </a:stretch>
        </p:blipFill>
        <p:spPr bwMode="auto">
          <a:xfrm>
            <a:off x="3727938" y="3116298"/>
            <a:ext cx="5401994" cy="2327910"/>
          </a:xfrm>
          <a:prstGeom prst="rect">
            <a:avLst/>
          </a:prstGeom>
          <a:noFill/>
        </p:spPr>
      </p:pic>
      <p:sp>
        <p:nvSpPr>
          <p:cNvPr id="44" name="TextBox 43"/>
          <p:cNvSpPr txBox="1"/>
          <p:nvPr/>
        </p:nvSpPr>
        <p:spPr>
          <a:xfrm>
            <a:off x="2897943" y="5809962"/>
            <a:ext cx="1772530" cy="461665"/>
          </a:xfrm>
          <a:prstGeom prst="rect">
            <a:avLst/>
          </a:prstGeom>
          <a:noFill/>
        </p:spPr>
        <p:txBody>
          <a:bodyPr wrap="square" rtlCol="0">
            <a:spAutoFit/>
          </a:bodyPr>
          <a:lstStyle/>
          <a:p>
            <a:r>
              <a:rPr lang="en-US" sz="2400">
                <a:solidFill>
                  <a:schemeClr val="bg1"/>
                </a:solidFill>
                <a:latin typeface="Times New Roman" pitchFamily="18" charset="0"/>
                <a:cs typeface="Times New Roman" pitchFamily="18" charset="0"/>
              </a:rPr>
              <a:t>Góc ở tâm</a:t>
            </a:r>
          </a:p>
        </p:txBody>
      </p:sp>
      <p:sp>
        <p:nvSpPr>
          <p:cNvPr id="45" name="TextBox 44"/>
          <p:cNvSpPr txBox="1"/>
          <p:nvPr/>
        </p:nvSpPr>
        <p:spPr>
          <a:xfrm>
            <a:off x="8058462" y="5920158"/>
            <a:ext cx="1772530" cy="461665"/>
          </a:xfrm>
          <a:prstGeom prst="rect">
            <a:avLst/>
          </a:prstGeom>
          <a:noFill/>
        </p:spPr>
        <p:txBody>
          <a:bodyPr wrap="square" rtlCol="0">
            <a:spAutoFit/>
          </a:bodyPr>
          <a:lstStyle/>
          <a:p>
            <a:r>
              <a:rPr lang="en-US" sz="2400">
                <a:solidFill>
                  <a:schemeClr val="bg1"/>
                </a:solidFill>
                <a:latin typeface="Times New Roman" pitchFamily="18" charset="0"/>
                <a:cs typeface="Times New Roman" pitchFamily="18" charset="0"/>
              </a:rPr>
              <a:t>Góc ở tâm</a:t>
            </a:r>
          </a:p>
        </p:txBody>
      </p:sp>
      <p:sp>
        <p:nvSpPr>
          <p:cNvPr id="46" name="TextBox 45"/>
          <p:cNvSpPr txBox="1"/>
          <p:nvPr/>
        </p:nvSpPr>
        <p:spPr>
          <a:xfrm>
            <a:off x="5424826" y="5855562"/>
            <a:ext cx="1772530" cy="830997"/>
          </a:xfrm>
          <a:prstGeom prst="rect">
            <a:avLst/>
          </a:prstGeom>
          <a:noFill/>
        </p:spPr>
        <p:txBody>
          <a:bodyPr wrap="square" rtlCol="0">
            <a:spAutoFit/>
          </a:bodyPr>
          <a:lstStyle/>
          <a:p>
            <a:r>
              <a:rPr lang="en-US" sz="2400">
                <a:solidFill>
                  <a:schemeClr val="bg1"/>
                </a:solidFill>
                <a:latin typeface="Times New Roman" pitchFamily="18" charset="0"/>
                <a:cs typeface="Times New Roman" pitchFamily="18" charset="0"/>
              </a:rPr>
              <a:t>Không phải góc ở tâm</a:t>
            </a:r>
          </a:p>
        </p:txBody>
      </p:sp>
      <p:sp>
        <p:nvSpPr>
          <p:cNvPr id="55" name="Right Arrow 54"/>
          <p:cNvSpPr/>
          <p:nvPr/>
        </p:nvSpPr>
        <p:spPr>
          <a:xfrm rot="5970211">
            <a:off x="3396542" y="5162208"/>
            <a:ext cx="1073386" cy="15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4732619">
            <a:off x="8093981" y="5154794"/>
            <a:ext cx="1073386" cy="15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4371274">
            <a:off x="6133874" y="5191271"/>
            <a:ext cx="1073386" cy="15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3">
            <a:extLst>
              <a:ext uri="{FF2B5EF4-FFF2-40B4-BE49-F238E27FC236}">
                <a16:creationId xmlns:a16="http://schemas.microsoft.com/office/drawing/2014/main" id="{C6A7B2E5-053C-4D72-840B-AA50033EAE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40106" y="5267970"/>
            <a:ext cx="1127858" cy="1310753"/>
          </a:xfrm>
          <a:prstGeom prst="rect">
            <a:avLst/>
          </a:prstGeom>
        </p:spPr>
      </p:pic>
    </p:spTree>
    <p:extLst>
      <p:ext uri="{BB962C8B-B14F-4D97-AF65-F5344CB8AC3E}">
        <p14:creationId xmlns:p14="http://schemas.microsoft.com/office/powerpoint/2010/main" val="1523519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42" grpId="0"/>
      <p:bldP spid="44" grpId="0"/>
      <p:bldP spid="45" grpId="0"/>
      <p:bldP spid="46" grpId="0"/>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268" y="224306"/>
            <a:ext cx="702097" cy="1105620"/>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164368"/>
            <a:ext cx="4982069"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Luyện tập 1 </a:t>
            </a:r>
            <a:r>
              <a:rPr lang="en-US" altLang="zh-CN" sz="3200" b="1"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trang</a:t>
            </a:r>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 111 </a:t>
            </a:r>
            <a:r>
              <a:rPr lang="en-US" altLang="zh-CN"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SGK</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3652282"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 GÓC Ở TÂM</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2" name="文本框 13">
            <a:extLst>
              <a:ext uri="{FF2B5EF4-FFF2-40B4-BE49-F238E27FC236}">
                <a16:creationId xmlns:a16="http://schemas.microsoft.com/office/drawing/2014/main" id="{BD4E581D-1198-DC61-AC64-4E9582D2DDC4}"/>
              </a:ext>
            </a:extLst>
          </p:cNvPr>
          <p:cNvSpPr txBox="1"/>
          <p:nvPr/>
        </p:nvSpPr>
        <p:spPr>
          <a:xfrm>
            <a:off x="211015" y="1980128"/>
            <a:ext cx="11437034" cy="1384995"/>
          </a:xfrm>
          <a:prstGeom prst="rect">
            <a:avLst/>
          </a:prstGeom>
          <a:noFill/>
          <a:effectLst/>
        </p:spPr>
        <p:txBody>
          <a:bodyPr wrap="square" rtlCol="0">
            <a:spAutoFit/>
          </a:bodyPr>
          <a:lstStyle/>
          <a:p>
            <a:r>
              <a:rPr lang="fr-FR" sz="2800" b="1">
                <a:solidFill>
                  <a:schemeClr val="bg1"/>
                </a:solidFill>
                <a:latin typeface="Times New Roman"/>
                <a:ea typeface="Yu Mincho"/>
              </a:rPr>
              <a:t>Trong hình 47, coi mỗi khung đồng hồ là một đường tròn, kim giờ, kim phút là các tia. Số đo góc ở tâm trong mỗi hình 47a, 47b, 47c, 47d là bao nhiêu?</a:t>
            </a:r>
            <a:endParaRPr lang="zh-CN" altLang="en-US" sz="28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40962" name="Picture 2" descr="1_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1490" y="3207439"/>
            <a:ext cx="2762758" cy="309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rot="9801215">
            <a:off x="3674740" y="3830863"/>
            <a:ext cx="1274013" cy="28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9801215">
            <a:off x="3785499" y="5561085"/>
            <a:ext cx="1283326" cy="239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167143">
            <a:off x="7500745" y="3702232"/>
            <a:ext cx="1244942" cy="27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167143">
            <a:off x="7441780" y="5542428"/>
            <a:ext cx="1314663" cy="224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9317" y="4066585"/>
            <a:ext cx="297155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Góc ở tâm có số đo 60 độ</a:t>
            </a:r>
          </a:p>
        </p:txBody>
      </p:sp>
      <p:sp>
        <p:nvSpPr>
          <p:cNvPr id="22" name="TextBox 21"/>
          <p:cNvSpPr txBox="1"/>
          <p:nvPr/>
        </p:nvSpPr>
        <p:spPr>
          <a:xfrm>
            <a:off x="731526" y="5724261"/>
            <a:ext cx="3152081"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Góc ở tâm có số đo 150 độ</a:t>
            </a:r>
          </a:p>
        </p:txBody>
      </p:sp>
      <p:sp>
        <p:nvSpPr>
          <p:cNvPr id="23" name="TextBox 22"/>
          <p:cNvSpPr txBox="1"/>
          <p:nvPr/>
        </p:nvSpPr>
        <p:spPr>
          <a:xfrm>
            <a:off x="8832142" y="3890536"/>
            <a:ext cx="297155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Góc ở tâm có số đo 90 độ</a:t>
            </a:r>
          </a:p>
        </p:txBody>
      </p:sp>
      <p:sp>
        <p:nvSpPr>
          <p:cNvPr id="24" name="TextBox 23"/>
          <p:cNvSpPr txBox="1"/>
          <p:nvPr/>
        </p:nvSpPr>
        <p:spPr>
          <a:xfrm>
            <a:off x="8832142" y="5654864"/>
            <a:ext cx="3123950" cy="400110"/>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Góc ở tâm có số đo 180 độ</a:t>
            </a:r>
          </a:p>
        </p:txBody>
      </p:sp>
      <p:pic>
        <p:nvPicPr>
          <p:cNvPr id="21" name="Hình ảnh 5">
            <a:extLst>
              <a:ext uri="{FF2B5EF4-FFF2-40B4-BE49-F238E27FC236}">
                <a16:creationId xmlns:a16="http://schemas.microsoft.com/office/drawing/2014/main" id="{35E04B13-6D6D-4505-8345-1B030B5759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1625" y="424785"/>
            <a:ext cx="1676424" cy="1013179"/>
          </a:xfrm>
          <a:prstGeom prst="rect">
            <a:avLst/>
          </a:prstGeom>
        </p:spPr>
      </p:pic>
    </p:spTree>
    <p:extLst>
      <p:ext uri="{BB962C8B-B14F-4D97-AF65-F5344CB8AC3E}">
        <p14:creationId xmlns:p14="http://schemas.microsoft.com/office/powerpoint/2010/main" val="31131996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2"/>
                                        </p:tgtEl>
                                        <p:attrNameLst>
                                          <p:attrName>style.visibility</p:attrName>
                                        </p:attrNameLst>
                                      </p:cBhvr>
                                      <p:to>
                                        <p:strVal val="visible"/>
                                      </p:to>
                                    </p:set>
                                    <p:animEffect transition="in" filter="fade">
                                      <p:cBhvr>
                                        <p:cTn id="22" dur="500"/>
                                        <p:tgtEl>
                                          <p:spTgt spid="409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42" grpId="0"/>
      <p:bldP spid="2" grpId="0" animBg="1"/>
      <p:bldP spid="18" grpId="0" animBg="1"/>
      <p:bldP spid="19" grpId="0" animBg="1"/>
      <p:bldP spid="20" grpId="0" animBg="1"/>
      <p:bldP spid="3"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矩形 3"/>
          <p:cNvSpPr/>
          <p:nvPr/>
        </p:nvSpPr>
        <p:spPr>
          <a:xfrm>
            <a:off x="4517408" y="3057098"/>
            <a:ext cx="3439237" cy="3248167"/>
          </a:xfrm>
          <a:prstGeom prst="rect">
            <a:avLst/>
          </a:prstGeom>
          <a:blipFill>
            <a:blip r:embed="rId4"/>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164368"/>
            <a:ext cx="1803699"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1. CUNG</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5828840"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II. CUNG. SỐ ĐO CUNG</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3891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886" y="1716958"/>
            <a:ext cx="777262" cy="77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文本框 13">
            <a:extLst>
              <a:ext uri="{FF2B5EF4-FFF2-40B4-BE49-F238E27FC236}">
                <a16:creationId xmlns:a16="http://schemas.microsoft.com/office/drawing/2014/main" id="{BD4E581D-1198-DC61-AC64-4E9582D2DDC4}"/>
              </a:ext>
            </a:extLst>
          </p:cNvPr>
          <p:cNvSpPr txBox="1"/>
          <p:nvPr/>
        </p:nvSpPr>
        <p:spPr>
          <a:xfrm>
            <a:off x="1508120" y="1813201"/>
            <a:ext cx="4001224"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2 SGK/112</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0" name="文本框 13">
            <a:extLst>
              <a:ext uri="{FF2B5EF4-FFF2-40B4-BE49-F238E27FC236}">
                <a16:creationId xmlns:a16="http://schemas.microsoft.com/office/drawing/2014/main" id="{BD4E581D-1198-DC61-AC64-4E9582D2DDC4}"/>
              </a:ext>
            </a:extLst>
          </p:cNvPr>
          <p:cNvSpPr txBox="1"/>
          <p:nvPr/>
        </p:nvSpPr>
        <p:spPr>
          <a:xfrm>
            <a:off x="1660520" y="2275097"/>
            <a:ext cx="8363187" cy="584775"/>
          </a:xfrm>
          <a:prstGeom prst="rect">
            <a:avLst/>
          </a:prstGeom>
          <a:noFill/>
          <a:effectLst/>
        </p:spPr>
        <p:txBody>
          <a:bodyPr wrap="none" rtlCol="0">
            <a:spAutoFit/>
          </a:bodyPr>
          <a:lstStyle/>
          <a:p>
            <a:r>
              <a:rPr lang="en-US" altLang="zh-CN" sz="32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Quan sát hình 48 và hoàn thành phiếu học tập.</a:t>
            </a:r>
            <a:endParaRPr lang="zh-CN" altLang="en-US" sz="32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3891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5943" y="2946959"/>
            <a:ext cx="2465865" cy="3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Hình ảnh 7">
            <a:extLst>
              <a:ext uri="{FF2B5EF4-FFF2-40B4-BE49-F238E27FC236}">
                <a16:creationId xmlns:a16="http://schemas.microsoft.com/office/drawing/2014/main" id="{BA7CBF01-4069-4699-B6B4-566D373388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23707" y="5211789"/>
            <a:ext cx="1463855" cy="1213801"/>
          </a:xfrm>
          <a:prstGeom prst="rect">
            <a:avLst/>
          </a:prstGeom>
        </p:spPr>
      </p:pic>
    </p:spTree>
    <p:extLst>
      <p:ext uri="{BB962C8B-B14F-4D97-AF65-F5344CB8AC3E}">
        <p14:creationId xmlns:p14="http://schemas.microsoft.com/office/powerpoint/2010/main" val="3465385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38915"/>
                                        </p:tgtEl>
                                        <p:attrNameLst>
                                          <p:attrName>style.visibility</p:attrName>
                                        </p:attrNameLst>
                                      </p:cBhvr>
                                      <p:to>
                                        <p:strVal val="visible"/>
                                      </p:to>
                                    </p:set>
                                    <p:animEffect transition="in" filter="fade">
                                      <p:cBhvr>
                                        <p:cTn id="30" dur="500"/>
                                        <p:tgtEl>
                                          <p:spTgt spid="389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26"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886" y="1287547"/>
            <a:ext cx="2251881" cy="199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788" y="181927"/>
            <a:ext cx="702097" cy="1105620"/>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164368"/>
            <a:ext cx="184731" cy="584775"/>
          </a:xfrm>
          <a:prstGeom prst="rect">
            <a:avLst/>
          </a:prstGeom>
          <a:noFill/>
          <a:effectLst/>
        </p:spPr>
        <p:txBody>
          <a:bodyPr wrap="none" rtlCol="0">
            <a:spAutoFit/>
          </a:bodyPr>
          <a:lstStyle/>
          <a:p>
            <a:endParaRPr lang="zh-CN" altLang="en-US" sz="32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4135949" y="67043"/>
            <a:ext cx="4248599" cy="707886"/>
          </a:xfrm>
          <a:prstGeom prst="rect">
            <a:avLst/>
          </a:prstGeom>
          <a:noFill/>
          <a:effectLst/>
        </p:spPr>
        <p:txBody>
          <a:bodyPr wrap="none" rtlCol="0">
            <a:spAutoFit/>
          </a:bodyPr>
          <a:lstStyle/>
          <a:p>
            <a:r>
              <a:rPr lang="en-US" altLang="zh-CN" sz="40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PHIẾU HỌC TẬP</a:t>
            </a:r>
            <a:endParaRPr lang="zh-CN" altLang="en-US" sz="4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0" name="文本框 13">
            <a:extLst>
              <a:ext uri="{FF2B5EF4-FFF2-40B4-BE49-F238E27FC236}">
                <a16:creationId xmlns:a16="http://schemas.microsoft.com/office/drawing/2014/main" id="{BD4E581D-1198-DC61-AC64-4E9582D2DDC4}"/>
              </a:ext>
            </a:extLst>
          </p:cNvPr>
          <p:cNvSpPr txBox="1"/>
          <p:nvPr/>
        </p:nvSpPr>
        <p:spPr>
          <a:xfrm>
            <a:off x="2687484" y="685413"/>
            <a:ext cx="6604693" cy="584775"/>
          </a:xfrm>
          <a:prstGeom prst="rect">
            <a:avLst/>
          </a:prstGeom>
          <a:noFill/>
          <a:effectLst/>
        </p:spPr>
        <p:txBody>
          <a:bodyPr wrap="none" rtlCol="0">
            <a:spAutoFit/>
          </a:bodyPr>
          <a:lstStyle/>
          <a:p>
            <a:r>
              <a:rPr lang="en-US" altLang="zh-CN" sz="3200">
                <a:solidFill>
                  <a:schemeClr val="bg1"/>
                </a:solidFill>
                <a:latin typeface="Times New Roman" panose="02020603050405020304" pitchFamily="18" charset="0"/>
                <a:ea typeface="幼圆" panose="02010509060101010101" pitchFamily="49" charset="-122"/>
                <a:cs typeface="Times New Roman" panose="02020603050405020304" pitchFamily="18" charset="0"/>
              </a:rPr>
              <a:t>Quan sát hình 48 và trả lời câu hỏi sau.</a:t>
            </a:r>
            <a:endParaRPr lang="zh-CN" altLang="en-US" sz="32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389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5944" y="1174391"/>
            <a:ext cx="1506917" cy="213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13">
            <a:extLst>
              <a:ext uri="{FF2B5EF4-FFF2-40B4-BE49-F238E27FC236}">
                <a16:creationId xmlns:a16="http://schemas.microsoft.com/office/drawing/2014/main" id="{BD4E581D-1198-DC61-AC64-4E9582D2DDC4}"/>
              </a:ext>
            </a:extLst>
          </p:cNvPr>
          <p:cNvSpPr txBox="1"/>
          <p:nvPr/>
        </p:nvSpPr>
        <p:spPr>
          <a:xfrm>
            <a:off x="773723" y="3220854"/>
            <a:ext cx="11418277" cy="3539430"/>
          </a:xfrm>
          <a:prstGeom prst="rect">
            <a:avLst/>
          </a:prstGeom>
          <a:noFill/>
          <a:effectLst/>
        </p:spPr>
        <p:txBody>
          <a:bodyPr wrap="square" rtlCol="0">
            <a:spAutoFit/>
          </a:bodyPr>
          <a:lstStyle/>
          <a:p>
            <a:r>
              <a:rPr lang="en-US" altLang="zh-CN" sz="3200">
                <a:solidFill>
                  <a:schemeClr val="bg1"/>
                </a:solidFill>
                <a:latin typeface="Times New Roman" panose="02020603050405020304" pitchFamily="18" charset="0"/>
                <a:ea typeface="幼圆" panose="02010509060101010101" pitchFamily="49" charset="-122"/>
                <a:cs typeface="Times New Roman" panose="02020603050405020304" pitchFamily="18" charset="0"/>
              </a:rPr>
              <a:t>a) Góc AOB là góc gì?</a:t>
            </a:r>
          </a:p>
          <a:p>
            <a:r>
              <a:rPr lang="en-US" altLang="zh-CN" sz="3200">
                <a:solidFill>
                  <a:schemeClr val="bg1"/>
                </a:solidFill>
                <a:latin typeface="Times New Roman" panose="02020603050405020304" pitchFamily="18" charset="0"/>
                <a:ea typeface="幼圆" panose="02010509060101010101" pitchFamily="49" charset="-122"/>
                <a:cs typeface="Times New Roman" panose="02020603050405020304" pitchFamily="18" charset="0"/>
              </a:rPr>
              <a:t>………………………………………………………………………</a:t>
            </a:r>
          </a:p>
          <a:p>
            <a:r>
              <a:rPr lang="en-US" sz="3200">
                <a:solidFill>
                  <a:schemeClr val="bg1"/>
                </a:solidFill>
                <a:latin typeface="Times New Roman"/>
                <a:ea typeface="Yu Mincho"/>
              </a:rPr>
              <a:t>b) Trong hai phần đường tròn được tô màu xanh và màu đỏ, phần đường tròn nào nằm bên trong góc AOB, phần đường tròn nào nằm bên ngoài góc AOB?</a:t>
            </a:r>
          </a:p>
          <a:p>
            <a:r>
              <a:rPr lang="en-US" altLang="zh-CN" sz="3200">
                <a:solidFill>
                  <a:schemeClr val="bg1"/>
                </a:solidFill>
                <a:latin typeface="Times New Roman"/>
                <a:ea typeface="幼圆" panose="02010509060101010101" pitchFamily="49" charset="-122"/>
                <a:cs typeface="Times New Roman" panose="02020603050405020304" pitchFamily="18" charset="0"/>
              </a:rPr>
              <a:t>………………………………………………………………………...</a:t>
            </a:r>
          </a:p>
          <a:p>
            <a:r>
              <a:rPr lang="en-US" altLang="zh-CN" sz="3200">
                <a:solidFill>
                  <a:schemeClr val="bg1"/>
                </a:solidFill>
                <a:latin typeface="Times New Roman"/>
                <a:ea typeface="幼圆" panose="02010509060101010101" pitchFamily="49" charset="-122"/>
                <a:cs typeface="Times New Roman" panose="02020603050405020304" pitchFamily="18" charset="0"/>
              </a:rPr>
              <a:t>………………………………………………………………………..</a:t>
            </a:r>
            <a:endParaRPr lang="zh-CN" altLang="en-US" sz="3200"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4" name="Hình ảnh 7">
            <a:extLst>
              <a:ext uri="{FF2B5EF4-FFF2-40B4-BE49-F238E27FC236}">
                <a16:creationId xmlns:a16="http://schemas.microsoft.com/office/drawing/2014/main" id="{BA7CBF01-4069-4699-B6B4-566D373388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0111" y="362746"/>
            <a:ext cx="1319384" cy="1094009"/>
          </a:xfrm>
          <a:prstGeom prst="rect">
            <a:avLst/>
          </a:prstGeom>
        </p:spPr>
      </p:pic>
    </p:spTree>
    <p:extLst>
      <p:ext uri="{BB962C8B-B14F-4D97-AF65-F5344CB8AC3E}">
        <p14:creationId xmlns:p14="http://schemas.microsoft.com/office/powerpoint/2010/main" val="3533782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fade">
                                      <p:cBhvr>
                                        <p:cTn id="17" dur="500"/>
                                        <p:tgtEl>
                                          <p:spTgt spid="38914"/>
                                        </p:tgtEl>
                                      </p:cBhvr>
                                    </p:animEffect>
                                  </p:childTnLst>
                                </p:cTn>
                              </p:par>
                              <p:par>
                                <p:cTn id="18" presetID="10" presetClass="entr" presetSubtype="0" fill="hold" nodeType="withEffect">
                                  <p:stCondLst>
                                    <p:cond delay="0"/>
                                  </p:stCondLst>
                                  <p:childTnLst>
                                    <p:set>
                                      <p:cBhvr>
                                        <p:cTn id="19" dur="1" fill="hold">
                                          <p:stCondLst>
                                            <p:cond delay="0"/>
                                          </p:stCondLst>
                                        </p:cTn>
                                        <p:tgtEl>
                                          <p:spTgt spid="38915"/>
                                        </p:tgtEl>
                                        <p:attrNameLst>
                                          <p:attrName>style.visibility</p:attrName>
                                        </p:attrNameLst>
                                      </p:cBhvr>
                                      <p:to>
                                        <p:strVal val="visible"/>
                                      </p:to>
                                    </p:set>
                                    <p:animEffect transition="in" filter="fade">
                                      <p:cBhvr>
                                        <p:cTn id="20" dur="500"/>
                                        <p:tgtEl>
                                          <p:spTgt spid="389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0"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12" name="文本框 13">
            <a:extLst>
              <a:ext uri="{FF2B5EF4-FFF2-40B4-BE49-F238E27FC236}">
                <a16:creationId xmlns:a16="http://schemas.microsoft.com/office/drawing/2014/main" id="{BD4E581D-1198-DC61-AC64-4E9582D2DDC4}"/>
              </a:ext>
            </a:extLst>
          </p:cNvPr>
          <p:cNvSpPr txBox="1"/>
          <p:nvPr/>
        </p:nvSpPr>
        <p:spPr>
          <a:xfrm>
            <a:off x="1355721" y="1276912"/>
            <a:ext cx="4183966" cy="584775"/>
          </a:xfrm>
          <a:prstGeom prst="rect">
            <a:avLst/>
          </a:prstGeom>
          <a:noFill/>
          <a:effectLst/>
        </p:spPr>
        <p:txBody>
          <a:bodyPr wrap="none" rtlCol="0">
            <a:spAutoFit/>
          </a:bodyPr>
          <a:lstStyle/>
          <a:p>
            <a:r>
              <a:rPr lang="en-US" altLang="zh-CN" sz="3200" b="1">
                <a:solidFill>
                  <a:prstClr val="white"/>
                </a:solidFill>
                <a:latin typeface="Times New Roman" panose="02020603050405020304" pitchFamily="18" charset="0"/>
                <a:ea typeface="幼圆" panose="02010509060101010101" pitchFamily="49" charset="-122"/>
                <a:cs typeface="Times New Roman" panose="02020603050405020304" pitchFamily="18" charset="0"/>
              </a:rPr>
              <a:t>Ví dụ 2 </a:t>
            </a:r>
            <a:r>
              <a:rPr lang="en-US" altLang="zh-CN" sz="3200" b="1" err="1">
                <a:solidFill>
                  <a:prstClr val="white"/>
                </a:solidFill>
                <a:latin typeface="Times New Roman" panose="02020603050405020304" pitchFamily="18" charset="0"/>
                <a:ea typeface="幼圆" panose="02010509060101010101" pitchFamily="49" charset="-122"/>
                <a:cs typeface="Times New Roman" panose="02020603050405020304" pitchFamily="18" charset="0"/>
              </a:rPr>
              <a:t>trang</a:t>
            </a:r>
            <a:r>
              <a:rPr lang="en-US" altLang="zh-CN" sz="3200" b="1">
                <a:solidFill>
                  <a:prstClr val="white"/>
                </a:solidFill>
                <a:latin typeface="Times New Roman" panose="02020603050405020304" pitchFamily="18" charset="0"/>
                <a:ea typeface="幼圆" panose="02010509060101010101" pitchFamily="49" charset="-122"/>
                <a:cs typeface="Times New Roman" panose="02020603050405020304" pitchFamily="18" charset="0"/>
              </a:rPr>
              <a:t> 112 </a:t>
            </a:r>
            <a:r>
              <a:rPr lang="en-US" altLang="zh-CN" sz="3200" b="1" dirty="0">
                <a:solidFill>
                  <a:prstClr val="white"/>
                </a:solidFill>
                <a:latin typeface="Times New Roman" panose="02020603050405020304" pitchFamily="18" charset="0"/>
                <a:ea typeface="幼圆" panose="02010509060101010101" pitchFamily="49" charset="-122"/>
                <a:cs typeface="Times New Roman" panose="02020603050405020304" pitchFamily="18" charset="0"/>
              </a:rPr>
              <a:t>SGK</a:t>
            </a:r>
            <a:endParaRPr lang="zh-CN" altLang="en-US" sz="3200" b="1" dirty="0">
              <a:solidFill>
                <a:prstClr val="white"/>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3861955" cy="707886"/>
          </a:xfrm>
          <a:prstGeom prst="rect">
            <a:avLst/>
          </a:prstGeom>
          <a:noFill/>
          <a:effectLst/>
        </p:spPr>
        <p:txBody>
          <a:bodyPr wrap="none" rtlCol="0">
            <a:spAutoFit/>
          </a:bodyPr>
          <a:lstStyle/>
          <a:p>
            <a:r>
              <a:rPr lang="en-US" altLang="zh-CN" sz="4000" b="1">
                <a:solidFill>
                  <a:prstClr val="white"/>
                </a:solidFill>
                <a:latin typeface="Times New Roman" panose="02020603050405020304" pitchFamily="18" charset="0"/>
                <a:ea typeface="幼圆" panose="02010509060101010101" pitchFamily="49" charset="-122"/>
                <a:cs typeface="Times New Roman" panose="02020603050405020304" pitchFamily="18" charset="0"/>
              </a:rPr>
              <a:t>I. SỐ ĐO CUNG</a:t>
            </a:r>
            <a:endParaRPr lang="zh-CN" altLang="en-US" sz="4000" b="1" dirty="0">
              <a:solidFill>
                <a:prstClr val="white"/>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2" name="文本框 13">
            <a:extLst>
              <a:ext uri="{FF2B5EF4-FFF2-40B4-BE49-F238E27FC236}">
                <a16:creationId xmlns:a16="http://schemas.microsoft.com/office/drawing/2014/main" id="{BD4E581D-1198-DC61-AC64-4E9582D2DDC4}"/>
              </a:ext>
            </a:extLst>
          </p:cNvPr>
          <p:cNvSpPr txBox="1"/>
          <p:nvPr/>
        </p:nvSpPr>
        <p:spPr>
          <a:xfrm>
            <a:off x="576783" y="1980128"/>
            <a:ext cx="5884985" cy="1384995"/>
          </a:xfrm>
          <a:prstGeom prst="rect">
            <a:avLst/>
          </a:prstGeom>
          <a:noFill/>
          <a:effectLst/>
        </p:spPr>
        <p:txBody>
          <a:bodyPr wrap="square" rtlCol="0">
            <a:spAutoFit/>
          </a:bodyPr>
          <a:lstStyle/>
          <a:p>
            <a:r>
              <a:rPr lang="fr-FR" sz="2800" b="1">
                <a:solidFill>
                  <a:prstClr val="white"/>
                </a:solidFill>
                <a:latin typeface="Times New Roman"/>
                <a:ea typeface="Yu Mincho"/>
              </a:rPr>
              <a:t>Trong hình 49, hãy cho biết:</a:t>
            </a:r>
          </a:p>
          <a:p>
            <a:pPr marL="514350" indent="-514350">
              <a:buAutoNum type="alphaLcParenR"/>
            </a:pPr>
            <a:r>
              <a:rPr lang="fr-FR" altLang="zh-CN" sz="2800" b="1">
                <a:solidFill>
                  <a:prstClr val="white"/>
                </a:solidFill>
                <a:latin typeface="Times New Roman"/>
                <a:ea typeface="幼圆" panose="02010509060101010101" pitchFamily="49" charset="-122"/>
                <a:cs typeface="Times New Roman" panose="02020603050405020304" pitchFamily="18" charset="0"/>
              </a:rPr>
              <a:t>Cung AmB bị chắn góc ở tâm nào;</a:t>
            </a:r>
            <a:endParaRPr lang="en-US" altLang="zh-CN" sz="2800" b="1" dirty="0">
              <a:solidFill>
                <a:prstClr val="white"/>
              </a:solidFill>
              <a:latin typeface="Times New Roman" panose="02020603050405020304" pitchFamily="18" charset="0"/>
              <a:ea typeface="幼圆" panose="02010509060101010101" pitchFamily="49" charset="-122"/>
              <a:cs typeface="Times New Roman" panose="02020603050405020304" pitchFamily="18" charset="0"/>
            </a:endParaRPr>
          </a:p>
          <a:p>
            <a:r>
              <a:rPr lang="en-US" altLang="zh-CN" sz="2800" b="1">
                <a:solidFill>
                  <a:prstClr val="white"/>
                </a:solidFill>
                <a:latin typeface="Times New Roman" panose="02020603050405020304" pitchFamily="18" charset="0"/>
                <a:ea typeface="幼圆" panose="02010509060101010101" pitchFamily="49" charset="-122"/>
                <a:cs typeface="Times New Roman" panose="02020603050405020304" pitchFamily="18" charset="0"/>
              </a:rPr>
              <a:t>b) Góc ở tâm AOC chắn cung nào.</a:t>
            </a:r>
            <a:endParaRPr lang="fr-FR" altLang="zh-CN" sz="2800" b="1">
              <a:solidFill>
                <a:prstClr val="white"/>
              </a:solidFill>
              <a:latin typeface="Times New Roman"/>
              <a:ea typeface="幼圆" panose="02010509060101010101" pitchFamily="49" charset="-122"/>
              <a:cs typeface="Times New Roman" panose="02020603050405020304" pitchFamily="18" charset="0"/>
            </a:endParaRPr>
          </a:p>
        </p:txBody>
      </p:sp>
      <p:pic>
        <p:nvPicPr>
          <p:cNvPr id="18" name="Hình ảnh 3">
            <a:extLst>
              <a:ext uri="{FF2B5EF4-FFF2-40B4-BE49-F238E27FC236}">
                <a16:creationId xmlns:a16="http://schemas.microsoft.com/office/drawing/2014/main" id="{C6A7B2E5-053C-4D72-840B-AA50033EAE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40106" y="5267970"/>
            <a:ext cx="1127858" cy="1310753"/>
          </a:xfrm>
          <a:prstGeom prst="rect">
            <a:avLst/>
          </a:prstGeom>
        </p:spPr>
      </p:pic>
      <p:pic>
        <p:nvPicPr>
          <p:cNvPr id="3993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2622" y="3432175"/>
            <a:ext cx="22098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45431" y="3770135"/>
            <a:ext cx="6228277" cy="523220"/>
          </a:xfrm>
          <a:prstGeom prst="rect">
            <a:avLst/>
          </a:prstGeom>
          <a:noFill/>
        </p:spPr>
        <p:txBody>
          <a:bodyPr wrap="square" rtlCol="0">
            <a:spAutoFit/>
          </a:bodyPr>
          <a:lstStyle/>
          <a:p>
            <a:r>
              <a:rPr lang="fr-FR" altLang="zh-CN" sz="2800" b="1">
                <a:solidFill>
                  <a:prstClr val="white"/>
                </a:solidFill>
                <a:latin typeface="Times New Roman"/>
                <a:ea typeface="幼圆" panose="02010509060101010101" pitchFamily="49" charset="-122"/>
                <a:cs typeface="Times New Roman" panose="02020603050405020304" pitchFamily="18" charset="0"/>
              </a:rPr>
              <a:t>a) Cung AmB bị chắn góc ở tâm AOB</a:t>
            </a:r>
            <a:endParaRPr lang="en-US"/>
          </a:p>
        </p:txBody>
      </p:sp>
      <p:sp>
        <p:nvSpPr>
          <p:cNvPr id="21" name="TextBox 20"/>
          <p:cNvSpPr txBox="1"/>
          <p:nvPr/>
        </p:nvSpPr>
        <p:spPr>
          <a:xfrm>
            <a:off x="4172743" y="4330507"/>
            <a:ext cx="6228277" cy="523220"/>
          </a:xfrm>
          <a:prstGeom prst="rect">
            <a:avLst/>
          </a:prstGeom>
          <a:noFill/>
        </p:spPr>
        <p:txBody>
          <a:bodyPr wrap="square" rtlCol="0">
            <a:spAutoFit/>
          </a:bodyPr>
          <a:lstStyle/>
          <a:p>
            <a:r>
              <a:rPr lang="en-US" altLang="zh-CN" sz="2800" b="1">
                <a:solidFill>
                  <a:prstClr val="white"/>
                </a:solidFill>
                <a:latin typeface="Times New Roman" panose="02020603050405020304" pitchFamily="18" charset="0"/>
                <a:ea typeface="幼圆" panose="02010509060101010101" pitchFamily="49" charset="-122"/>
                <a:cs typeface="Times New Roman" panose="02020603050405020304" pitchFamily="18" charset="0"/>
              </a:rPr>
              <a:t> b) Góc ở tâm AOC chắn cung ABC</a:t>
            </a:r>
            <a:endParaRPr lang="en-US"/>
          </a:p>
        </p:txBody>
      </p:sp>
    </p:spTree>
    <p:extLst>
      <p:ext uri="{BB962C8B-B14F-4D97-AF65-F5344CB8AC3E}">
        <p14:creationId xmlns:p14="http://schemas.microsoft.com/office/powerpoint/2010/main" val="4056240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fade">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42" grpId="0"/>
      <p:bldP spid="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矩形 33"/>
          <p:cNvSpPr/>
          <p:nvPr/>
        </p:nvSpPr>
        <p:spPr>
          <a:xfrm>
            <a:off x="-820271" y="2248711"/>
            <a:ext cx="658906" cy="1032371"/>
          </a:xfrm>
          <a:prstGeom prst="rect">
            <a:avLst/>
          </a:prstGeom>
          <a:solidFill>
            <a:srgbClr val="2A3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708" y="755927"/>
            <a:ext cx="1180308" cy="44002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274" y="171199"/>
            <a:ext cx="721647" cy="637312"/>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0140"/>
            <a:ext cx="1133571" cy="982326"/>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7917" y="70140"/>
            <a:ext cx="702097" cy="1105620"/>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41061" y="224306"/>
            <a:ext cx="675801" cy="1063241"/>
          </a:xfrm>
          <a:prstGeom prst="rect">
            <a:avLst/>
          </a:prstGeom>
        </p:spPr>
      </p:pic>
      <p:sp>
        <p:nvSpPr>
          <p:cNvPr id="26" name="文本框 13">
            <a:extLst>
              <a:ext uri="{FF2B5EF4-FFF2-40B4-BE49-F238E27FC236}">
                <a16:creationId xmlns:a16="http://schemas.microsoft.com/office/drawing/2014/main" id="{882226BD-FCF8-05F9-723D-1614B9811B72}"/>
              </a:ext>
            </a:extLst>
          </p:cNvPr>
          <p:cNvSpPr txBox="1"/>
          <p:nvPr/>
        </p:nvSpPr>
        <p:spPr>
          <a:xfrm>
            <a:off x="2672877" y="263995"/>
            <a:ext cx="3861955" cy="707886"/>
          </a:xfrm>
          <a:prstGeom prst="rect">
            <a:avLst/>
          </a:prstGeom>
          <a:noFill/>
          <a:effectLst/>
        </p:spPr>
        <p:txBody>
          <a:bodyPr wrap="none" rtlCol="0">
            <a:spAutoFit/>
          </a:bodyPr>
          <a:lstStyle/>
          <a:p>
            <a:r>
              <a:rPr lang="en-US" altLang="zh-CN" sz="4000" b="1">
                <a:solidFill>
                  <a:prstClr val="white"/>
                </a:solidFill>
                <a:latin typeface="Times New Roman" panose="02020603050405020304" pitchFamily="18" charset="0"/>
                <a:ea typeface="幼圆" panose="02010509060101010101" pitchFamily="49" charset="-122"/>
                <a:cs typeface="Times New Roman" panose="02020603050405020304" pitchFamily="18" charset="0"/>
              </a:rPr>
              <a:t>I. SỐ ĐO CUNG</a:t>
            </a:r>
            <a:endParaRPr lang="zh-CN" altLang="en-US" sz="4000" b="1" dirty="0">
              <a:solidFill>
                <a:prstClr val="white"/>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8" name="Hình ảnh 3">
            <a:extLst>
              <a:ext uri="{FF2B5EF4-FFF2-40B4-BE49-F238E27FC236}">
                <a16:creationId xmlns:a16="http://schemas.microsoft.com/office/drawing/2014/main" id="{C6A7B2E5-053C-4D72-840B-AA50033EAE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40106" y="5267970"/>
            <a:ext cx="1127858" cy="1310753"/>
          </a:xfrm>
          <a:prstGeom prst="rect">
            <a:avLst/>
          </a:prstGeom>
        </p:spPr>
      </p:pic>
      <p:sp>
        <p:nvSpPr>
          <p:cNvPr id="17" name="矩形 3"/>
          <p:cNvSpPr/>
          <p:nvPr/>
        </p:nvSpPr>
        <p:spPr>
          <a:xfrm>
            <a:off x="2096085" y="1380217"/>
            <a:ext cx="2507769" cy="2695911"/>
          </a:xfrm>
          <a:prstGeom prst="rect">
            <a:avLst/>
          </a:prstGeom>
          <a:blipFill>
            <a:blip r:embed="rId10"/>
            <a:srcRect/>
            <a:stretch>
              <a:fillRect t="-1" b="-441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5503" y="1241943"/>
            <a:ext cx="2046617" cy="28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67876" y="1841882"/>
            <a:ext cx="3593560" cy="461665"/>
          </a:xfrm>
          <a:prstGeom prst="rect">
            <a:avLst/>
          </a:prstGeom>
          <a:noFill/>
        </p:spPr>
        <p:txBody>
          <a:bodyPr wrap="square" rtlCol="0">
            <a:spAutoFit/>
          </a:bodyPr>
          <a:lstStyle/>
          <a:p>
            <a:r>
              <a:rPr lang="en-US" sz="2400" b="1">
                <a:solidFill>
                  <a:schemeClr val="bg1"/>
                </a:solidFill>
                <a:latin typeface="Times New Roman" pitchFamily="18" charset="0"/>
                <a:cs typeface="Times New Roman" pitchFamily="18" charset="0"/>
              </a:rPr>
              <a:t> </a:t>
            </a:r>
          </a:p>
        </p:txBody>
      </p:sp>
      <p:pic>
        <p:nvPicPr>
          <p:cNvPr id="40964"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1076" y="2265284"/>
            <a:ext cx="2611902" cy="95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5576" y="2995971"/>
            <a:ext cx="3797246" cy="10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52403" y="1380217"/>
            <a:ext cx="4105274" cy="461665"/>
          </a:xfrm>
          <a:prstGeom prst="rect">
            <a:avLst/>
          </a:prstGeom>
          <a:noFill/>
        </p:spPr>
        <p:txBody>
          <a:bodyPr wrap="square" rtlCol="0">
            <a:spAutoFit/>
          </a:bodyPr>
          <a:lstStyle/>
          <a:p>
            <a:r>
              <a:rPr lang="en-US" sz="2400" b="1">
                <a:solidFill>
                  <a:schemeClr val="bg1"/>
                </a:solidFill>
                <a:latin typeface="Times New Roman" pitchFamily="18" charset="0"/>
                <a:cs typeface="Times New Roman" pitchFamily="18" charset="0"/>
              </a:rPr>
              <a:t>Số đo cung  nhỏ AB ký hiệu </a:t>
            </a:r>
          </a:p>
        </p:txBody>
      </p:sp>
      <p:pic>
        <p:nvPicPr>
          <p:cNvPr id="40968"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62822" y="1199757"/>
            <a:ext cx="1351842" cy="6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465576" y="1976884"/>
            <a:ext cx="4105274" cy="461665"/>
          </a:xfrm>
          <a:prstGeom prst="rect">
            <a:avLst/>
          </a:prstGeom>
          <a:noFill/>
        </p:spPr>
        <p:txBody>
          <a:bodyPr wrap="square" rtlCol="0">
            <a:spAutoFit/>
          </a:bodyPr>
          <a:lstStyle/>
          <a:p>
            <a:r>
              <a:rPr lang="en-US" sz="2400" b="1">
                <a:solidFill>
                  <a:schemeClr val="bg1"/>
                </a:solidFill>
                <a:latin typeface="Times New Roman" pitchFamily="18" charset="0"/>
                <a:cs typeface="Times New Roman" pitchFamily="18" charset="0"/>
              </a:rPr>
              <a:t>Số đo cung  lớn  AB ký hiệu </a:t>
            </a:r>
          </a:p>
        </p:txBody>
      </p:sp>
      <p:pic>
        <p:nvPicPr>
          <p:cNvPr id="4096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34552" y="1730869"/>
            <a:ext cx="1364073" cy="70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114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40968"/>
                                        </p:tgtEl>
                                        <p:attrNameLst>
                                          <p:attrName>style.visibility</p:attrName>
                                        </p:attrNameLst>
                                      </p:cBhvr>
                                      <p:to>
                                        <p:strVal val="visible"/>
                                      </p:to>
                                    </p:set>
                                    <p:animEffect transition="in" filter="fade">
                                      <p:cBhvr>
                                        <p:cTn id="28" dur="500"/>
                                        <p:tgtEl>
                                          <p:spTgt spid="409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40969"/>
                                        </p:tgtEl>
                                        <p:attrNameLst>
                                          <p:attrName>style.visibility</p:attrName>
                                        </p:attrNameLst>
                                      </p:cBhvr>
                                      <p:to>
                                        <p:strVal val="visible"/>
                                      </p:to>
                                    </p:set>
                                    <p:animEffect transition="in" filter="fade">
                                      <p:cBhvr>
                                        <p:cTn id="36" dur="500"/>
                                        <p:tgtEl>
                                          <p:spTgt spid="4096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964"/>
                                        </p:tgtEl>
                                        <p:attrNameLst>
                                          <p:attrName>style.visibility</p:attrName>
                                        </p:attrNameLst>
                                      </p:cBhvr>
                                      <p:to>
                                        <p:strVal val="visible"/>
                                      </p:to>
                                    </p:set>
                                    <p:animEffect transition="in" filter="fade">
                                      <p:cBhvr>
                                        <p:cTn id="41" dur="500"/>
                                        <p:tgtEl>
                                          <p:spTgt spid="4096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0966"/>
                                        </p:tgtEl>
                                        <p:attrNameLst>
                                          <p:attrName>style.visibility</p:attrName>
                                        </p:attrNameLst>
                                      </p:cBhvr>
                                      <p:to>
                                        <p:strVal val="visible"/>
                                      </p:to>
                                    </p:set>
                                    <p:animEffect transition="in" filter="fade">
                                      <p:cBhvr>
                                        <p:cTn id="46"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animBg="1"/>
      <p:bldP spid="4"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5125029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10.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customUI/customUI14.xml>PPT9 137
</file>

<file path=docProps/app.xml><?xml version="1.0" encoding="utf-8"?>
<Properties xmlns="http://schemas.openxmlformats.org/officeDocument/2006/extended-properties" xmlns:vt="http://schemas.openxmlformats.org/officeDocument/2006/docPropsVTypes">
  <Template/>
  <TotalTime>6561</TotalTime>
  <Words>1127</Words>
  <Application>Microsoft Office PowerPoint</Application>
  <PresentationFormat>Widescreen</PresentationFormat>
  <Paragraphs>156</Paragraphs>
  <Slides>19</Slides>
  <Notes>15</Notes>
  <HiddenSlides>0</HiddenSlides>
  <MMClips>5</MMClips>
  <ScaleCrop>false</ScaleCrop>
  <HeadingPairs>
    <vt:vector size="8" baseType="variant">
      <vt:variant>
        <vt:lpstr>Fonts Used</vt:lpstr>
      </vt:variant>
      <vt:variant>
        <vt:i4>8</vt:i4>
      </vt:variant>
      <vt:variant>
        <vt:lpstr>Theme</vt:lpstr>
      </vt:variant>
      <vt:variant>
        <vt:i4>14</vt:i4>
      </vt:variant>
      <vt:variant>
        <vt:lpstr>Embedded OLE Servers</vt:lpstr>
      </vt:variant>
      <vt:variant>
        <vt:i4>1</vt:i4>
      </vt:variant>
      <vt:variant>
        <vt:lpstr>Slide Titles</vt:lpstr>
      </vt:variant>
      <vt:variant>
        <vt:i4>19</vt:i4>
      </vt:variant>
    </vt:vector>
  </HeadingPairs>
  <TitlesOfParts>
    <vt:vector size="42" baseType="lpstr">
      <vt:lpstr>微软雅黑</vt:lpstr>
      <vt:lpstr>宋体</vt:lpstr>
      <vt:lpstr>Agency FB</vt:lpstr>
      <vt:lpstr>Arial</vt:lpstr>
      <vt:lpstr>Calibri</vt:lpstr>
      <vt:lpstr>Calibri Light</vt:lpstr>
      <vt:lpstr>Times New Roman</vt:lpstr>
      <vt:lpstr>思源黑体 Heavy</vt:lpstr>
      <vt:lpstr>Custom Design</vt:lpstr>
      <vt:lpstr>Office 主题</vt:lpstr>
      <vt:lpstr>1_Office 主题</vt:lpstr>
      <vt:lpstr>2_Office 主题</vt:lpstr>
      <vt:lpstr>3_Office 主题</vt:lpstr>
      <vt:lpstr>4_Office 主题</vt:lpstr>
      <vt:lpstr>1_Custom Design</vt:lpstr>
      <vt:lpstr>2_Custom Design</vt:lpstr>
      <vt:lpstr>3_Custom Design</vt:lpstr>
      <vt:lpstr>6_Office 主题</vt:lpstr>
      <vt:lpstr>7_Office 主题</vt:lpstr>
      <vt:lpstr>4_Custom Design</vt:lpstr>
      <vt:lpstr>5_Custom Design</vt:lpstr>
      <vt:lpstr>6_Custom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Phạm Thu Hà</cp:lastModifiedBy>
  <cp:revision>711</cp:revision>
  <dcterms:created xsi:type="dcterms:W3CDTF">2021-08-12T00:09:30Z</dcterms:created>
  <dcterms:modified xsi:type="dcterms:W3CDTF">2026-01-13T08:24:30Z</dcterms:modified>
</cp:coreProperties>
</file>