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18"/>
  </p:notesMasterIdLst>
  <p:sldIdLst>
    <p:sldId id="285" r:id="rId2"/>
    <p:sldId id="256" r:id="rId3"/>
    <p:sldId id="259" r:id="rId4"/>
    <p:sldId id="284" r:id="rId5"/>
    <p:sldId id="289" r:id="rId6"/>
    <p:sldId id="406" r:id="rId7"/>
    <p:sldId id="299" r:id="rId8"/>
    <p:sldId id="301" r:id="rId9"/>
    <p:sldId id="258" r:id="rId10"/>
    <p:sldId id="303" r:id="rId11"/>
    <p:sldId id="395" r:id="rId12"/>
    <p:sldId id="348" r:id="rId13"/>
    <p:sldId id="270" r:id="rId14"/>
    <p:sldId id="366" r:id="rId15"/>
    <p:sldId id="367" r:id="rId16"/>
    <p:sldId id="375" r:id="rId17"/>
  </p:sldIdLst>
  <p:sldSz cx="18288000" cy="10287000"/>
  <p:notesSz cx="6858000" cy="9144000"/>
  <p:embeddedFontLst>
    <p:embeddedFont>
      <p:font typeface="Cambria Math" panose="02040503050406030204" pitchFamily="18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85"/>
            <p14:sldId id="256"/>
            <p14:sldId id="259"/>
            <p14:sldId id="284"/>
            <p14:sldId id="289"/>
            <p14:sldId id="406"/>
            <p14:sldId id="299"/>
            <p14:sldId id="301"/>
            <p14:sldId id="258"/>
            <p14:sldId id="303"/>
            <p14:sldId id="395"/>
            <p14:sldId id="348"/>
            <p14:sldId id="270"/>
            <p14:sldId id="366"/>
            <p14:sldId id="367"/>
            <p14:sldId id="375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4AC"/>
    <a:srgbClr val="FF9966"/>
    <a:srgbClr val="D9DDC3"/>
    <a:srgbClr val="F8DC6E"/>
    <a:srgbClr val="F8C2D9"/>
    <a:srgbClr val="FFFF66"/>
    <a:srgbClr val="FFFF99"/>
    <a:srgbClr val="CCFF99"/>
    <a:srgbClr val="FAC8BB"/>
    <a:srgbClr val="EF9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image" Target="../media/image4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4.png"/><Relationship Id="rId10" Type="http://schemas.openxmlformats.org/officeDocument/2006/relationships/image" Target="../media/image45.wmf"/><Relationship Id="rId4" Type="http://schemas.openxmlformats.org/officeDocument/2006/relationships/image" Target="../media/image38.sv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.svg"/><Relationship Id="rId7" Type="http://schemas.openxmlformats.org/officeDocument/2006/relationships/image" Target="../media/image48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80.png"/><Relationship Id="rId10" Type="http://schemas.openxmlformats.org/officeDocument/2006/relationships/image" Target="../media/image51.png"/><Relationship Id="rId4" Type="http://schemas.openxmlformats.org/officeDocument/2006/relationships/image" Target="../media/image24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.pn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55.wmf"/><Relationship Id="rId5" Type="http://schemas.openxmlformats.org/officeDocument/2006/relationships/image" Target="../media/image53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svg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0.pn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8.svg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2.wmf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oleObject" Target="../embeddings/oleObject9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1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8.bin"/><Relationship Id="rId4" Type="http://schemas.openxmlformats.org/officeDocument/2006/relationships/image" Target="../media/image38.svg"/><Relationship Id="rId9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64.wmf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66.wmf"/><Relationship Id="rId2" Type="http://schemas.openxmlformats.org/officeDocument/2006/relationships/image" Target="../media/image1.png"/><Relationship Id="rId16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3.wmf"/><Relationship Id="rId5" Type="http://schemas.openxmlformats.org/officeDocument/2006/relationships/image" Target="../media/image4.png"/><Relationship Id="rId15" Type="http://schemas.openxmlformats.org/officeDocument/2006/relationships/image" Target="../media/image65.wmf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8.svg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8.svg"/><Relationship Id="rId7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wmf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27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sv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wmf"/><Relationship Id="rId3" Type="http://schemas.openxmlformats.org/officeDocument/2006/relationships/image" Target="../media/image5.svg"/><Relationship Id="rId7" Type="http://schemas.microsoft.com/office/2007/relationships/hdphoto" Target="../media/hdphoto1.wdp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6.wmf"/><Relationship Id="rId2" Type="http://schemas.openxmlformats.org/officeDocument/2006/relationships/image" Target="../media/image4.png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wmf"/><Relationship Id="rId5" Type="http://schemas.openxmlformats.org/officeDocument/2006/relationships/image" Target="../media/image22.svg"/><Relationship Id="rId15" Type="http://schemas.openxmlformats.org/officeDocument/2006/relationships/image" Target="../media/image35.wmf"/><Relationship Id="rId10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microsoft.com/office/2007/relationships/hdphoto" Target="../media/hdphoto2.wdp"/><Relationship Id="rId1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11" Type="http://schemas.openxmlformats.org/officeDocument/2006/relationships/image" Target="../media/image42.png"/><Relationship Id="rId5" Type="http://schemas.openxmlformats.org/officeDocument/2006/relationships/image" Target="../media/image21.png"/><Relationship Id="rId10" Type="http://schemas.openxmlformats.org/officeDocument/2006/relationships/image" Target="../media/image40.png"/><Relationship Id="rId4" Type="http://schemas.openxmlformats.org/officeDocument/2006/relationships/image" Target="../media/image38.sv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37.png"/><Relationship Id="rId7" Type="http://schemas.openxmlformats.org/officeDocument/2006/relationships/image" Target="../media/image2.png"/><Relationship Id="rId12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43.png"/><Relationship Id="rId5" Type="http://schemas.openxmlformats.org/officeDocument/2006/relationships/image" Target="../media/image4.png"/><Relationship Id="rId10" Type="http://schemas.openxmlformats.org/officeDocument/2006/relationships/image" Target="../media/image22.svg"/><Relationship Id="rId4" Type="http://schemas.openxmlformats.org/officeDocument/2006/relationships/image" Target="../media/image38.sv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35766" y="507853"/>
            <a:ext cx="17636400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66291" y="927437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4790" y="1943100"/>
            <a:ext cx="1631021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vi-VN" sz="4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2493350">
            <a:off x="532634" y="264484"/>
            <a:ext cx="1021405" cy="1541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36105" y="5825342"/>
            <a:ext cx="16081610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 nhân, phép chia hai phân số được thực hiện như thế nào?</a:t>
            </a:r>
          </a:p>
          <a:p>
            <a:pPr algn="just">
              <a:lnSpc>
                <a:spcPct val="150000"/>
              </a:lnSpc>
            </a:pP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 quy tắc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nl-NL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6551639" y="8895249"/>
            <a:ext cx="1532153" cy="1242959"/>
          </a:xfrm>
          <a:prstGeom prst="rect">
            <a:avLst/>
          </a:prstGeom>
        </p:spPr>
      </p:pic>
      <p:pic>
        <p:nvPicPr>
          <p:cNvPr id="17" name="Picture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171983" y="4263108"/>
            <a:ext cx="1621898" cy="1270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/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                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2800" i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800" i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B378DC-6718-424E-BF8F-A876F086E4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160" y="2180487"/>
                <a:ext cx="7140840" cy="9105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79463" y="417572"/>
            <a:ext cx="18008537" cy="101298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202063" y="5452591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2573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60519" y="987956"/>
              <a:ext cx="3506409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DDCD422-A6A2-498D-AB81-C521E624581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79462" y="225329"/>
            <a:ext cx="180085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EC3A5B-9690-4798-9233-9D9838C4F3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340762"/>
              </p:ext>
            </p:extLst>
          </p:nvPr>
        </p:nvGraphicFramePr>
        <p:xfrm>
          <a:off x="796715" y="3405603"/>
          <a:ext cx="16107455" cy="1968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89400" imgH="495300" progId="Equation.DSMT4">
                  <p:embed/>
                </p:oleObj>
              </mc:Choice>
              <mc:Fallback>
                <p:oleObj name="Equation" r:id="rId9" imgW="4089400" imgH="495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715" y="3405603"/>
                        <a:ext cx="16107455" cy="1968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EBD51B-EA49-43A7-B19D-A4867A26BF36}"/>
              </a:ext>
            </a:extLst>
          </p:cNvPr>
          <p:cNvSpPr txBox="1"/>
          <p:nvPr/>
        </p:nvSpPr>
        <p:spPr>
          <a:xfrm>
            <a:off x="1447800" y="2362845"/>
            <a:ext cx="8934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hợp</a:t>
            </a:r>
            <a:r>
              <a:rPr lang="en-US" sz="3600" dirty="0"/>
              <a:t> </a:t>
            </a:r>
            <a:r>
              <a:rPr lang="en-US" sz="3600" dirty="0" err="1"/>
              <a:t>lí</a:t>
            </a:r>
            <a:endParaRPr lang="en-US" sz="3600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83D74531-938B-4C07-A244-85374FD48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4D17348-0A0F-406F-AF1C-590B001BC7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656518"/>
              </p:ext>
            </p:extLst>
          </p:nvPr>
        </p:nvGraphicFramePr>
        <p:xfrm>
          <a:off x="769152" y="5383517"/>
          <a:ext cx="10127447" cy="4518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98800" imgH="1384300" progId="Equation.DSMT4">
                  <p:embed/>
                </p:oleObj>
              </mc:Choice>
              <mc:Fallback>
                <p:oleObj name="Equation" r:id="rId11" imgW="3098800" imgH="1384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152" y="5383517"/>
                        <a:ext cx="10127447" cy="4518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810000" y="1562100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71800" y="3978906"/>
            <a:ext cx="12849859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PHÂN THỨC ĐẠI SỐ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990" y="9202610"/>
            <a:ext cx="1787590" cy="145018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81175" y="621673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HĐ3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562100" y="1638300"/>
            <a:ext cx="15925800" cy="1779032"/>
            <a:chOff x="914400" y="1714236"/>
            <a:chExt cx="15925800" cy="17790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43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HĐ3:  </a:t>
                  </a:r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Thế nào là hai phân số nghịch đảo?</a:t>
                  </a:r>
                </a:p>
                <a:p>
                  <a:r>
                    <a:rPr lang="nl-NL" sz="43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+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Tính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nl-NL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𝑩</m:t>
                          </m:r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𝑨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a14:m>
                  <a:r>
                    <a:rPr lang="nl-NL" sz="36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nl-NL" sz="36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(Với A, B là các đa thức khác đa thức 0)</a:t>
                  </a:r>
                  <a:endParaRPr lang="en-US" sz="3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43100"/>
                  <a:ext cx="13449300" cy="1550168"/>
                </a:xfrm>
                <a:prstGeom prst="rect">
                  <a:avLst/>
                </a:prstGeom>
                <a:blipFill>
                  <a:blip r:embed="rId5"/>
                  <a:stretch>
                    <a:fillRect l="-1767" t="-7843" b="-1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/>
            <p:cNvSpPr/>
            <p:nvPr/>
          </p:nvSpPr>
          <p:spPr>
            <a:xfrm>
              <a:off x="2438400" y="1714236"/>
              <a:ext cx="14401800" cy="9050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0480" marR="30480" algn="just">
                <a:lnSpc>
                  <a:spcPct val="150000"/>
                </a:lnSpc>
              </a:pPr>
              <a:endPara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23" name="Picture 4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078200" y="546826"/>
            <a:ext cx="1550628" cy="1102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73399" y="7505700"/>
            <a:ext cx="1911275" cy="24220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54EBBD-1E60-4148-807C-573D9DCA0A73}"/>
              </a:ext>
            </a:extLst>
          </p:cNvPr>
          <p:cNvGrpSpPr/>
          <p:nvPr/>
        </p:nvGrpSpPr>
        <p:grpSpPr>
          <a:xfrm>
            <a:off x="4932223" y="3563786"/>
            <a:ext cx="6096000" cy="914400"/>
            <a:chOff x="1609903" y="-220882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>
              <a:extLst>
                <a:ext uri="{FF2B5EF4-FFF2-40B4-BE49-F238E27FC236}">
                  <a16:creationId xmlns:a16="http://schemas.microsoft.com/office/drawing/2014/main" id="{D50DB9C6-817D-42AD-80F5-079689E6A25D}"/>
                </a:ext>
              </a:extLst>
            </p:cNvPr>
            <p:cNvSpPr/>
            <p:nvPr/>
          </p:nvSpPr>
          <p:spPr>
            <a:xfrm>
              <a:off x="1609903" y="-220882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FFC45C-CC10-4BA1-ADC5-8A629025306C}"/>
                </a:ext>
              </a:extLst>
            </p:cNvPr>
            <p:cNvSpPr/>
            <p:nvPr/>
          </p:nvSpPr>
          <p:spPr>
            <a:xfrm>
              <a:off x="3681415" y="-91811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AFAD45B-98F2-42C1-8F2B-286EBD7FB37B}"/>
              </a:ext>
            </a:extLst>
          </p:cNvPr>
          <p:cNvSpPr txBox="1"/>
          <p:nvPr/>
        </p:nvSpPr>
        <p:spPr>
          <a:xfrm>
            <a:off x="1752600" y="4517874"/>
            <a:ext cx="1379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Tìm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nghịch</a:t>
            </a:r>
            <a:r>
              <a:rPr lang="en-US" sz="3600" dirty="0"/>
              <a:t> </a:t>
            </a:r>
            <a:r>
              <a:rPr lang="en-US" sz="3600" dirty="0" err="1"/>
              <a:t>đảo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thức</a:t>
            </a:r>
            <a:r>
              <a:rPr lang="en-US" sz="3600" dirty="0"/>
              <a:t> </a:t>
            </a:r>
            <a:r>
              <a:rPr lang="en-US" sz="3600" dirty="0" err="1"/>
              <a:t>sau</a:t>
            </a:r>
            <a:r>
              <a:rPr lang="en-US" sz="36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5364F-AE08-44D3-B27F-5A319CCDFA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3893" y="5205688"/>
            <a:ext cx="11416010" cy="11437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7E1D8C-1D05-4D5C-BB65-B41ED6413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94538" y="6226269"/>
            <a:ext cx="12510373" cy="1229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FBF0E-38DB-48A2-8407-081CE1593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603" y="7756326"/>
            <a:ext cx="11925300" cy="21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126787" y="1142291"/>
            <a:ext cx="15525623" cy="7512675"/>
          </a:xfrm>
          <a:prstGeom prst="wedgeRoundRectCallout">
            <a:avLst>
              <a:gd name="adj1" fmla="val -20521"/>
              <a:gd name="adj2" fmla="val 53237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5308910" y="7928088"/>
            <a:ext cx="2369490" cy="2209947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02838">
            <a:off x="379439" y="8151856"/>
            <a:ext cx="1527122" cy="1655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605BD9-B03E-4DA9-BF8F-E249FE751B01}"/>
              </a:ext>
            </a:extLst>
          </p:cNvPr>
          <p:cNvSpPr txBox="1"/>
          <p:nvPr/>
        </p:nvSpPr>
        <p:spPr>
          <a:xfrm>
            <a:off x="3200400" y="1599192"/>
            <a:ext cx="861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QUY TẮC CHIA HAI PHÂN THỨC ĐẠI SỐ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4DD3-1AA2-4F00-8A26-7DE49237C965}"/>
              </a:ext>
            </a:extLst>
          </p:cNvPr>
          <p:cNvSpPr txBox="1"/>
          <p:nvPr/>
        </p:nvSpPr>
        <p:spPr>
          <a:xfrm>
            <a:off x="2174410" y="2588423"/>
            <a:ext cx="119987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3514AC"/>
                </a:solidFill>
              </a:rPr>
              <a:t>Muốn</a:t>
            </a:r>
            <a:r>
              <a:rPr lang="en-US" sz="3600" b="1" dirty="0">
                <a:solidFill>
                  <a:srgbClr val="3514AC"/>
                </a:solidFill>
              </a:rPr>
              <a:t> chia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đại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ta </a:t>
            </a:r>
            <a:r>
              <a:rPr lang="en-US" sz="3600" b="1" dirty="0" err="1">
                <a:solidFill>
                  <a:srgbClr val="3514AC"/>
                </a:solidFill>
              </a:rPr>
              <a:t>lấy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thức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nhất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với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nghịch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đảo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của</a:t>
            </a:r>
            <a:r>
              <a:rPr lang="en-US" sz="3600" b="1" dirty="0">
                <a:solidFill>
                  <a:srgbClr val="3514AC"/>
                </a:solidFill>
              </a:rPr>
              <a:t>  </a:t>
            </a:r>
            <a:r>
              <a:rPr lang="en-US" sz="3600" b="1" dirty="0" err="1">
                <a:solidFill>
                  <a:srgbClr val="3514AC"/>
                </a:solidFill>
              </a:rPr>
              <a:t>phân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số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thứ</a:t>
            </a:r>
            <a:r>
              <a:rPr lang="en-US" sz="3600" b="1" dirty="0">
                <a:solidFill>
                  <a:srgbClr val="3514AC"/>
                </a:solidFill>
              </a:rPr>
              <a:t> </a:t>
            </a:r>
            <a:r>
              <a:rPr lang="en-US" sz="3600" b="1" dirty="0" err="1">
                <a:solidFill>
                  <a:srgbClr val="3514AC"/>
                </a:solidFill>
              </a:rPr>
              <a:t>hai</a:t>
            </a:r>
            <a:endParaRPr lang="en-US" sz="3600" b="1" dirty="0">
              <a:solidFill>
                <a:srgbClr val="3514AC"/>
              </a:solidFill>
            </a:endParaRPr>
          </a:p>
          <a:p>
            <a:pPr algn="ctr"/>
            <a:endParaRPr lang="en-US" sz="3600" b="1" dirty="0">
              <a:solidFill>
                <a:srgbClr val="3514AC"/>
              </a:solidFill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D66F28E-D1A3-4B50-8778-0F8267062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918191"/>
              </p:ext>
            </p:extLst>
          </p:nvPr>
        </p:nvGraphicFramePr>
        <p:xfrm>
          <a:off x="6019800" y="4388311"/>
          <a:ext cx="2404365" cy="1059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614" imgH="393529" progId="Equation.DSMT4">
                  <p:embed/>
                </p:oleObj>
              </mc:Choice>
              <mc:Fallback>
                <p:oleObj name="Equation" r:id="rId8" imgW="888614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388311"/>
                        <a:ext cx="2404365" cy="1059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8C6BED-ADE2-44A6-B15D-98411A516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061271"/>
              </p:ext>
            </p:extLst>
          </p:nvPr>
        </p:nvGraphicFramePr>
        <p:xfrm>
          <a:off x="9303075" y="4346429"/>
          <a:ext cx="1017161" cy="947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8918" imgH="393529" progId="Equation.DSMT4">
                  <p:embed/>
                </p:oleObj>
              </mc:Choice>
              <mc:Fallback>
                <p:oleObj name="Equation" r:id="rId10" imgW="418918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3075" y="4346429"/>
                        <a:ext cx="1017161" cy="9478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>
            <a:extLst>
              <a:ext uri="{FF2B5EF4-FFF2-40B4-BE49-F238E27FC236}">
                <a16:creationId xmlns:a16="http://schemas.microsoft.com/office/drawing/2014/main" id="{E69B64F7-AAB2-4451-90C5-F9AC5859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BBB646E-BB87-43A8-BBC5-78ABDC411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7003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E0FDC01E-ADB6-4431-B79F-06CA7680C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1445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8F20EA-54E5-4F65-B774-F694F7EDD4C2}"/>
              </a:ext>
            </a:extLst>
          </p:cNvPr>
          <p:cNvSpPr txBox="1"/>
          <p:nvPr/>
        </p:nvSpPr>
        <p:spPr>
          <a:xfrm>
            <a:off x="8633488" y="4497169"/>
            <a:ext cx="1017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Với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380181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370068">
            <a:off x="-105617" y="4729223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4097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80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</a:t>
              </a: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031466" y="4305300"/>
            <a:ext cx="1282240" cy="1626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3E0FC4-0877-48CE-AC8E-C7BD907E42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58200" y="6040329"/>
            <a:ext cx="8418426" cy="274659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2A1E64-1C66-4753-8C78-CBEDCABF5ED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1600200" y="3789471"/>
            <a:ext cx="2514600" cy="914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9696773-6C10-4A14-B135-2702219AF39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8458200" y="3479842"/>
            <a:ext cx="3505200" cy="15336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09F8A7-8416-4C7A-A3E8-34B0A682B9E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148250" y="5858947"/>
            <a:ext cx="5933099" cy="292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6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81571" y="-27632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544992">
            <a:off x="16094715" y="8888570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695004" y="7796383"/>
            <a:ext cx="1295400" cy="1943625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0D7E23A-5168-40C8-947C-E563129AC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431466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DDDB0F4-4295-48FD-871F-43C601835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155491"/>
              </p:ext>
            </p:extLst>
          </p:nvPr>
        </p:nvGraphicFramePr>
        <p:xfrm>
          <a:off x="1905000" y="2449201"/>
          <a:ext cx="11383062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81400" imgH="469900" progId="Equation.DSMT4">
                  <p:embed/>
                </p:oleObj>
              </mc:Choice>
              <mc:Fallback>
                <p:oleObj name="Equation" r:id="rId10" imgW="3581400" imgH="469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49201"/>
                        <a:ext cx="11383062" cy="1483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B6B44AD8-7900-4E3F-AEE6-66F1537BF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388" y="-94417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BD9FA9E-91B9-4356-8B38-7D4CAEABE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09309"/>
              </p:ext>
            </p:extLst>
          </p:nvPr>
        </p:nvGraphicFramePr>
        <p:xfrm>
          <a:off x="1905000" y="4202655"/>
          <a:ext cx="11154462" cy="282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11600" imgH="990600" progId="Equation.DSMT4">
                  <p:embed/>
                </p:oleObj>
              </mc:Choice>
              <mc:Fallback>
                <p:oleObj name="Equation" r:id="rId12" imgW="3911600" imgH="990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02655"/>
                        <a:ext cx="11154462" cy="28225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2FC38888-7159-43E1-A6BD-1D810A7BA3DE}"/>
              </a:ext>
            </a:extLst>
          </p:cNvPr>
          <p:cNvSpPr txBox="1"/>
          <p:nvPr/>
        </p:nvSpPr>
        <p:spPr>
          <a:xfrm>
            <a:off x="1524000" y="13335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3</a:t>
            </a:r>
          </a:p>
        </p:txBody>
      </p:sp>
    </p:spTree>
    <p:extLst>
      <p:ext uri="{BB962C8B-B14F-4D97-AF65-F5344CB8AC3E}">
        <p14:creationId xmlns:p14="http://schemas.microsoft.com/office/powerpoint/2010/main" val="203796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299494" y="-139349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221519">
            <a:off x="17289133" y="8520999"/>
            <a:ext cx="949985" cy="14339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43855" y="1257300"/>
            <a:ext cx="5669496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11279" y="987956"/>
              <a:ext cx="2004884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Picture 2"/>
          <p:cNvPicPr>
            <a:picLocks noChangeAspect="1"/>
          </p:cNvPicPr>
          <p:nvPr/>
        </p:nvPicPr>
        <p:blipFill rotWithShape="1">
          <a:blip r:embed="rId9"/>
          <a:srcRect t="31482"/>
          <a:stretch/>
        </p:blipFill>
        <p:spPr>
          <a:xfrm>
            <a:off x="1219200" y="8085107"/>
            <a:ext cx="1086635" cy="1630393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90CED716-0080-4044-A7C6-B8380E291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272730"/>
            <a:ext cx="1379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+ 3(km/h)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xuôi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6F16F1B-C618-4F17-BC2D-A6895FE6BE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695973"/>
              </p:ext>
            </p:extLst>
          </p:nvPr>
        </p:nvGraphicFramePr>
        <p:xfrm>
          <a:off x="8305800" y="2729542"/>
          <a:ext cx="990600" cy="1184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55292" imgH="393359" progId="Equation.DSMT4">
                  <p:embed/>
                </p:oleObj>
              </mc:Choice>
              <mc:Fallback>
                <p:oleObj name="Equation" r:id="rId10" imgW="355292" imgH="39335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2729542"/>
                        <a:ext cx="990600" cy="1184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3">
            <a:extLst>
              <a:ext uri="{FF2B5EF4-FFF2-40B4-BE49-F238E27FC236}">
                <a16:creationId xmlns:a16="http://schemas.microsoft.com/office/drawing/2014/main" id="{9137750C-0B1E-41DC-9DCE-40509C60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9168" y="2946383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5A28615B-63CA-4A96-901D-4E694CA64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236" y="3987059"/>
            <a:ext cx="135975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b)Do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 - 3(km/h)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nô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ngược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2A5A38-80CC-4262-9612-A9EB28B3F9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167988"/>
              </p:ext>
            </p:extLst>
          </p:nvPr>
        </p:nvGraphicFramePr>
        <p:xfrm>
          <a:off x="8913345" y="4369449"/>
          <a:ext cx="931645" cy="1032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5292" imgH="393359" progId="Equation.DSMT4">
                  <p:embed/>
                </p:oleObj>
              </mc:Choice>
              <mc:Fallback>
                <p:oleObj name="Equation" r:id="rId12" imgW="355292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13345" y="4369449"/>
                        <a:ext cx="931645" cy="10323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07E137EC-0B18-4167-9F76-8E49FC863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68" y="1025549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A40198C6-A296-4F74-A3DC-3A60E1133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4990" y="4573436"/>
            <a:ext cx="18287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CE31A7-FE58-440E-B604-7ED2CBC4BC3A}"/>
              </a:ext>
            </a:extLst>
          </p:cNvPr>
          <p:cNvSpPr/>
          <p:nvPr/>
        </p:nvSpPr>
        <p:spPr>
          <a:xfrm>
            <a:off x="851529" y="5642763"/>
            <a:ext cx="1696092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3200" dirty="0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98AA1AE4-8601-454E-9B99-B4BC43A58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2262" y="-55914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67E8D1-9416-4442-B0CB-AAA62DDC7F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430365"/>
              </p:ext>
            </p:extLst>
          </p:nvPr>
        </p:nvGraphicFramePr>
        <p:xfrm>
          <a:off x="5388134" y="6380083"/>
          <a:ext cx="3284201" cy="107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93800" imgH="393700" progId="Equation.DSMT4">
                  <p:embed/>
                </p:oleObj>
              </mc:Choice>
              <mc:Fallback>
                <p:oleObj name="Equation" r:id="rId14" imgW="11938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134" y="6380083"/>
                        <a:ext cx="3284201" cy="10772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C38583ED-23A1-4A60-9A37-6C2F371EED43}"/>
              </a:ext>
            </a:extLst>
          </p:cNvPr>
          <p:cNvSpPr/>
          <p:nvPr/>
        </p:nvSpPr>
        <p:spPr>
          <a:xfrm>
            <a:off x="1046311" y="7694882"/>
            <a:ext cx="159986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thị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xuôi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0F1D4625-8183-40EF-9D86-ECD43A613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213" y="72898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2A31CBF-9B61-4BC2-8089-C72BFC251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271885"/>
              </p:ext>
            </p:extLst>
          </p:nvPr>
        </p:nvGraphicFramePr>
        <p:xfrm>
          <a:off x="5943600" y="8170045"/>
          <a:ext cx="1086635" cy="12041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55292" imgH="393359" progId="Equation.DSMT4">
                  <p:embed/>
                </p:oleObj>
              </mc:Choice>
              <mc:Fallback>
                <p:oleObj name="Equation" r:id="rId16" imgW="355292" imgH="393359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8170045"/>
                        <a:ext cx="1086635" cy="12041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4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222836" y="1818009"/>
            <a:ext cx="16078973" cy="8763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41488" y="7538447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01774" y="4356367"/>
            <a:ext cx="13484451" cy="297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3: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PHÉP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</a:t>
            </a:r>
            <a:r>
              <a:rPr lang="vi-VN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0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HAI PHÂN THỨC ĐẠI SỐ</a:t>
            </a:r>
            <a:endParaRPr lang="vi-VN" sz="6600" b="1" kern="0" dirty="0">
              <a:solidFill>
                <a:srgbClr val="FF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638913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55034" y="552436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095354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491298" y="6462211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44159" y="7581900"/>
            <a:ext cx="1352199" cy="21336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731059" y="361889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486400" y="3670352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078988" y="8191500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000E3BA-597B-469D-8A35-7195EAE574F2}"/>
              </a:ext>
            </a:extLst>
          </p:cNvPr>
          <p:cNvSpPr/>
          <p:nvPr/>
        </p:nvSpPr>
        <p:spPr>
          <a:xfrm>
            <a:off x="5486400" y="6127740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CHIA CÁC PHÂN THỨC ĐẠI SỐ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74A345-ECD4-4180-B95C-6F430CB9F6D0}"/>
              </a:ext>
            </a:extLst>
          </p:cNvPr>
          <p:cNvGrpSpPr/>
          <p:nvPr/>
        </p:nvGrpSpPr>
        <p:grpSpPr>
          <a:xfrm>
            <a:off x="3880520" y="6133491"/>
            <a:ext cx="1317192" cy="1296009"/>
            <a:chOff x="3352800" y="3102142"/>
            <a:chExt cx="1412687" cy="1285465"/>
          </a:xfrm>
        </p:grpSpPr>
        <p:grpSp>
          <p:nvGrpSpPr>
            <p:cNvPr id="19" name="Group 4">
              <a:extLst>
                <a:ext uri="{FF2B5EF4-FFF2-40B4-BE49-F238E27FC236}">
                  <a16:creationId xmlns:a16="http://schemas.microsoft.com/office/drawing/2014/main" id="{F431BC6C-3B1A-471C-A783-F4C4AB79FED5}"/>
                </a:ext>
              </a:extLst>
            </p:cNvPr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D666A641-0564-4EEA-9D44-9E24962F9C9B}"/>
                  </a:ext>
                </a:extLst>
              </p:cNvPr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0" name="TextBox 15">
              <a:extLst>
                <a:ext uri="{FF2B5EF4-FFF2-40B4-BE49-F238E27FC236}">
                  <a16:creationId xmlns:a16="http://schemas.microsoft.com/office/drawing/2014/main" id="{4534F34C-B28D-43B0-B1A1-D3C758A064FA}"/>
                </a:ext>
              </a:extLst>
            </p:cNvPr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42FC5-DCDC-4EB2-97F8-8E83E182CBF7}"/>
              </a:ext>
            </a:extLst>
          </p:cNvPr>
          <p:cNvSpPr/>
          <p:nvPr/>
        </p:nvSpPr>
        <p:spPr>
          <a:xfrm>
            <a:off x="5559587" y="8325048"/>
            <a:ext cx="11353800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295400" y="504217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836937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7737" y="160020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719069" y="3978906"/>
            <a:ext cx="14273531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60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 NHÂN CÁC PHÂN THỨC ĐẠI SỐ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-76200" y="100049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1" y="419100"/>
            <a:ext cx="17373600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76991" y="132176"/>
            <a:ext cx="1990605" cy="13262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975634">
            <a:off x="-66089" y="5775386"/>
            <a:ext cx="1103180" cy="166517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11219" y="1737307"/>
            <a:ext cx="14172708" cy="1839606"/>
            <a:chOff x="1611219" y="2058906"/>
            <a:chExt cx="14172708" cy="1839606"/>
          </a:xfrm>
        </p:grpSpPr>
        <p:sp>
          <p:nvSpPr>
            <p:cNvPr id="20" name="TextBox 19"/>
            <p:cNvSpPr txBox="1"/>
            <p:nvPr/>
          </p:nvSpPr>
          <p:spPr>
            <a:xfrm>
              <a:off x="1611219" y="2316005"/>
              <a:ext cx="35814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300" b="1" dirty="0">
                  <a:latin typeface="Arial" panose="020B0604020202020204" pitchFamily="34" charset="0"/>
                  <a:cs typeface="Arial" panose="020B0604020202020204" pitchFamily="34" charset="0"/>
                </a:rPr>
                <a:t>HĐ1:</a:t>
              </a:r>
              <a:endParaRPr lang="en-US" sz="43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11219" y="2058906"/>
              <a:ext cx="14172708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1)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Thực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phép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2)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Nêu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quy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tắc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ức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đại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44368" y="8550932"/>
            <a:ext cx="1463381" cy="15798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77994" y="800100"/>
            <a:ext cx="9137606" cy="862753"/>
            <a:chOff x="1611219" y="2044475"/>
            <a:chExt cx="9137606" cy="862753"/>
          </a:xfrm>
        </p:grpSpPr>
        <p:sp>
          <p:nvSpPr>
            <p:cNvPr id="15" name="Rectangle 14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sp>
        <p:nvSpPr>
          <p:cNvPr id="19" name="Oval Callout 18"/>
          <p:cNvSpPr/>
          <p:nvPr/>
        </p:nvSpPr>
        <p:spPr>
          <a:xfrm>
            <a:off x="7597133" y="3579965"/>
            <a:ext cx="1708053" cy="80634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3D69B0-5388-4089-A91E-CE87A66D4E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0696" y="1748547"/>
            <a:ext cx="3474654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BA9047-38BA-4E04-A852-A9CEADBDE9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195350" y="1748547"/>
            <a:ext cx="4504166" cy="12970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FFDF26-8B07-469C-A688-B0C25881FB9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34" y="4992705"/>
            <a:ext cx="5969401" cy="2440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0412BA9-D77F-4FBC-9BD3-29AFA5B45C7A}"/>
              </a:ext>
            </a:extLst>
          </p:cNvPr>
          <p:cNvSpPr txBox="1"/>
          <p:nvPr/>
        </p:nvSpPr>
        <p:spPr>
          <a:xfrm>
            <a:off x="1157908" y="4294020"/>
            <a:ext cx="550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1) a) 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81990F-CB1C-46E8-9E52-89693D232756}"/>
              </a:ext>
            </a:extLst>
          </p:cNvPr>
          <p:cNvSpPr txBox="1"/>
          <p:nvPr/>
        </p:nvSpPr>
        <p:spPr>
          <a:xfrm>
            <a:off x="7700484" y="4561546"/>
            <a:ext cx="5371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8EC0BF-EDA2-485C-AE39-82EDE41ABC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552" y="4297720"/>
            <a:ext cx="7909421" cy="320595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587815D5-F16A-4DBE-ABDA-C41947451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534" y="7472780"/>
            <a:ext cx="14782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6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B5A3656-8D0F-48F6-B455-D47A7BD83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599" y="8486301"/>
            <a:ext cx="2158074" cy="115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E01E9D2E-F570-4EED-94C1-B264A4D9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13" y="809625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/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36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Thực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63830" marR="128905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nl-NL" sz="36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</m:d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+1)(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−1)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−4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−6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den>
                      </m:f>
                      <m:r>
                        <a:rPr lang="en-US" sz="3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2(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−2)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3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F2C490D-90E7-471B-B113-A84A51D7CC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104900"/>
                <a:ext cx="13487400" cy="5606663"/>
              </a:xfrm>
              <a:prstGeom prst="rect">
                <a:avLst/>
              </a:prstGeo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7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5864266">
            <a:off x="-275955" y="6424478"/>
            <a:ext cx="956535" cy="1443826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93">
            <a:off x="16740601" y="7553957"/>
            <a:ext cx="945399" cy="10248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002" y="369585"/>
            <a:ext cx="3073070" cy="963915"/>
            <a:chOff x="1365216" y="636980"/>
            <a:chExt cx="3073070" cy="96391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aintBrush/>
                      </a14:imgEffect>
                      <a14:imgEffect>
                        <a14:sharpenSoften amount="25000"/>
                      </a14:imgEffect>
                      <a14:imgEffect>
                        <a14:colorTemperature colorTemp="7200"/>
                      </a14:imgEffect>
                      <a14:imgEffect>
                        <a14:saturation sat="19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216" y="636980"/>
              <a:ext cx="1032846" cy="96391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491040" y="797327"/>
              <a:ext cx="19472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 2:</a:t>
              </a:r>
              <a:endPara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54072" y="591487"/>
            <a:ext cx="9144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nêu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chất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r>
              <a:rPr lang="en-US" sz="3600" dirty="0"/>
              <a:t> </a:t>
            </a:r>
            <a:r>
              <a:rPr lang="en-US" sz="3600" dirty="0" err="1"/>
              <a:t>phân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?</a:t>
            </a:r>
          </a:p>
        </p:txBody>
      </p:sp>
      <p:pic>
        <p:nvPicPr>
          <p:cNvPr id="30" name="Picture 29" descr="Icon&#10;&#10;Description automatically generated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316200" y="2923784"/>
            <a:ext cx="914400" cy="852488"/>
          </a:xfrm>
          <a:prstGeom prst="rect">
            <a:avLst/>
          </a:prstGeom>
        </p:spPr>
      </p:pic>
      <p:pic>
        <p:nvPicPr>
          <p:cNvPr id="33" name="Picture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939615" y="589638"/>
            <a:ext cx="1496369" cy="1280019"/>
          </a:xfrm>
          <a:prstGeom prst="rect">
            <a:avLst/>
          </a:prstGeom>
        </p:spPr>
      </p:pic>
      <p:pic>
        <p:nvPicPr>
          <p:cNvPr id="1036" name="Picture 4">
            <a:extLst>
              <a:ext uri="{FF2B5EF4-FFF2-40B4-BE49-F238E27FC236}">
                <a16:creationId xmlns:a16="http://schemas.microsoft.com/office/drawing/2014/main" id="{4FA0EBEC-8FFB-4B2F-AD9A-B6CAC6C5C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263" y="3057818"/>
            <a:ext cx="1543748" cy="62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A51012F-1A71-4FE9-957A-F596885E8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38785"/>
              </p:ext>
            </p:extLst>
          </p:nvPr>
        </p:nvGraphicFramePr>
        <p:xfrm>
          <a:off x="5759968" y="3893210"/>
          <a:ext cx="3247189" cy="874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87500" imgH="431800" progId="Equation.DSMT4">
                  <p:embed/>
                </p:oleObj>
              </mc:Choice>
              <mc:Fallback>
                <p:oleObj name="Equation" r:id="rId12" imgW="15875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968" y="3893210"/>
                        <a:ext cx="3247189" cy="874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5E0EFA8-D09C-42B9-B416-036C2DA97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909621"/>
              </p:ext>
            </p:extLst>
          </p:nvPr>
        </p:nvGraphicFramePr>
        <p:xfrm>
          <a:off x="9007157" y="5216775"/>
          <a:ext cx="4159744" cy="98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16100" imgH="431800" progId="Equation.DSMT4">
                  <p:embed/>
                </p:oleObj>
              </mc:Choice>
              <mc:Fallback>
                <p:oleObj name="Equation" r:id="rId14" imgW="1816100" imgH="431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7157" y="5216775"/>
                        <a:ext cx="4159744" cy="9800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08A2AAD-92CE-4949-B40D-4566885F43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968874"/>
              </p:ext>
            </p:extLst>
          </p:nvPr>
        </p:nvGraphicFramePr>
        <p:xfrm>
          <a:off x="7495016" y="6812376"/>
          <a:ext cx="2147305" cy="880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52087" imgH="393529" progId="Equation.DSMT4">
                  <p:embed/>
                </p:oleObj>
              </mc:Choice>
              <mc:Fallback>
                <p:oleObj name="Equation" r:id="rId16" imgW="95208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5016" y="6812376"/>
                        <a:ext cx="2147305" cy="880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185B20C0-FF42-4E0A-9BAB-E18AAA0B1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298" y="2391242"/>
            <a:ext cx="109957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hoán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8AF77BA9-8158-4BF3-845C-ADCFD3C34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3972902"/>
            <a:ext cx="26164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F46C24C-7283-4845-96ED-A4DA5676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4481" y="5291069"/>
            <a:ext cx="566853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360CF1E5-2BAF-4C1B-A645-BB3ECF0DF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897763"/>
            <a:ext cx="37259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d)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335762"/>
            <a:ext cx="16230600" cy="995123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706838">
            <a:off x="834457" y="7861194"/>
            <a:ext cx="1359982" cy="147423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5336841" y="816095"/>
            <a:ext cx="2397119" cy="15970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31156" r="28102" b="22486"/>
          <a:stretch/>
        </p:blipFill>
        <p:spPr>
          <a:xfrm>
            <a:off x="14815997" y="6057900"/>
            <a:ext cx="2286000" cy="2736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539AED-DCB4-46D3-B41F-94EB9F24FB88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886200" y="3266651"/>
            <a:ext cx="7315200" cy="11038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7563C-379E-4CED-A353-A5D9EBD7E9BB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3657600" y="4793273"/>
            <a:ext cx="9810680" cy="416590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51495A7-E51F-4702-8083-77CB82979771}"/>
              </a:ext>
            </a:extLst>
          </p:cNvPr>
          <p:cNvGrpSpPr/>
          <p:nvPr/>
        </p:nvGrpSpPr>
        <p:grpSpPr>
          <a:xfrm>
            <a:off x="4876800" y="184986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B755CF1A-499F-4C77-9A06-C66BCFF4F832}"/>
                </a:ext>
              </a:extLst>
            </p:cNvPr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4E6761-266A-4D1B-969C-766D8FEA539B}"/>
                </a:ext>
              </a:extLst>
            </p:cNvPr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647700"/>
            <a:ext cx="18288000" cy="905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21488" y="823425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85800" y="1866900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81415" y="987956"/>
              <a:ext cx="1864613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3</a:t>
              </a:r>
            </a:p>
          </p:txBody>
        </p:sp>
      </p:grpSp>
      <p:pic>
        <p:nvPicPr>
          <p:cNvPr id="18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91749">
            <a:off x="19025" y="8603471"/>
            <a:ext cx="1157801" cy="1255069"/>
          </a:xfrm>
          <a:prstGeom prst="rect">
            <a:avLst/>
          </a:prstGeom>
        </p:spPr>
      </p:pic>
      <p:sp>
        <p:nvSpPr>
          <p:cNvPr id="35" name="Oval Callout 34"/>
          <p:cNvSpPr/>
          <p:nvPr/>
        </p:nvSpPr>
        <p:spPr>
          <a:xfrm>
            <a:off x="8301659" y="4392196"/>
            <a:ext cx="1708053" cy="90370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AC4C853-FB15-4CD0-8277-192D04A4C260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6912316" y="1971734"/>
            <a:ext cx="7794284" cy="11049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66BB6A-2691-4115-96FA-6AEF623A4C4A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1905000" y="3533836"/>
            <a:ext cx="12573000" cy="52672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2798</TotalTime>
  <Words>479</Words>
  <Application>Microsoft Office PowerPoint</Application>
  <PresentationFormat>Custom</PresentationFormat>
  <Paragraphs>59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Cambria Math</vt:lpstr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Phạm Thu Hà</cp:lastModifiedBy>
  <cp:revision>242</cp:revision>
  <dcterms:created xsi:type="dcterms:W3CDTF">2006-08-16T00:00:00Z</dcterms:created>
  <dcterms:modified xsi:type="dcterms:W3CDTF">2026-01-11T17:55:20Z</dcterms:modified>
  <dc:identifier>DAFKql8qNNg</dc:identifier>
</cp:coreProperties>
</file>