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64" r:id="rId2"/>
    <p:sldId id="258" r:id="rId3"/>
    <p:sldId id="260" r:id="rId4"/>
    <p:sldId id="259" r:id="rId5"/>
    <p:sldId id="257" r:id="rId6"/>
    <p:sldId id="267" r:id="rId7"/>
    <p:sldId id="274" r:id="rId8"/>
    <p:sldId id="272" r:id="rId9"/>
    <p:sldId id="284" r:id="rId10"/>
    <p:sldId id="282" r:id="rId11"/>
    <p:sldId id="337" r:id="rId12"/>
    <p:sldId id="283" r:id="rId13"/>
    <p:sldId id="336" r:id="rId14"/>
    <p:sldId id="314" r:id="rId15"/>
    <p:sldId id="318" r:id="rId16"/>
    <p:sldId id="345" r:id="rId17"/>
    <p:sldId id="346" r:id="rId18"/>
    <p:sldId id="347" r:id="rId19"/>
    <p:sldId id="275" r:id="rId20"/>
    <p:sldId id="326" r:id="rId21"/>
    <p:sldId id="327" r:id="rId22"/>
    <p:sldId id="293" r:id="rId23"/>
    <p:sldId id="338" r:id="rId24"/>
    <p:sldId id="339" r:id="rId25"/>
    <p:sldId id="340" r:id="rId26"/>
    <p:sldId id="342" r:id="rId27"/>
    <p:sldId id="343" r:id="rId28"/>
    <p:sldId id="344" r:id="rId29"/>
    <p:sldId id="268" r:id="rId30"/>
    <p:sldId id="307" r:id="rId31"/>
    <p:sldId id="348" r:id="rId32"/>
    <p:sldId id="349" r:id="rId33"/>
    <p:sldId id="332" r:id="rId34"/>
    <p:sldId id="350" r:id="rId35"/>
    <p:sldId id="351" r:id="rId36"/>
    <p:sldId id="352" r:id="rId37"/>
    <p:sldId id="353" r:id="rId38"/>
    <p:sldId id="262" r:id="rId39"/>
  </p:sldIdLst>
  <p:sldSz cx="18288000" cy="10287000"/>
  <p:notesSz cx="6858000" cy="9144000"/>
  <p:embeddedFontLst>
    <p:embeddedFont>
      <p:font typeface=".VnArial" panose="020B7200000000000000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E34CF-6F91-4F12-A6C1-21DE27C777E7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F9E67-9EE9-45AF-BE45-740DD326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F9E67-9EE9-45AF-BE45-740DD326B1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5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86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73.svg"/><Relationship Id="rId7" Type="http://schemas.openxmlformats.org/officeDocument/2006/relationships/oleObject" Target="../embeddings/oleObject17.bin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8.svg"/><Relationship Id="rId7" Type="http://schemas.openxmlformats.org/officeDocument/2006/relationships/image" Target="../media/image89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openxmlformats.org/officeDocument/2006/relationships/image" Target="../media/image9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image" Target="../media/image94.emf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73.svg"/><Relationship Id="rId21" Type="http://schemas.openxmlformats.org/officeDocument/2006/relationships/image" Target="../media/image98.w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93.wmf"/><Relationship Id="rId17" Type="http://schemas.openxmlformats.org/officeDocument/2006/relationships/image" Target="../media/image96.wmf"/><Relationship Id="rId2" Type="http://schemas.openxmlformats.org/officeDocument/2006/relationships/image" Target="../media/image72.png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23.svg"/><Relationship Id="rId15" Type="http://schemas.openxmlformats.org/officeDocument/2006/relationships/image" Target="../media/image95.wmf"/><Relationship Id="rId23" Type="http://schemas.openxmlformats.org/officeDocument/2006/relationships/image" Target="../media/image99.wmf"/><Relationship Id="rId10" Type="http://schemas.openxmlformats.org/officeDocument/2006/relationships/image" Target="../media/image92.wmf"/><Relationship Id="rId19" Type="http://schemas.openxmlformats.org/officeDocument/2006/relationships/image" Target="../media/image97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28.svg"/><Relationship Id="rId7" Type="http://schemas.openxmlformats.org/officeDocument/2006/relationships/image" Target="../media/image102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104.emf"/><Relationship Id="rId5" Type="http://schemas.openxmlformats.org/officeDocument/2006/relationships/image" Target="../media/image101.png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100.png"/><Relationship Id="rId9" Type="http://schemas.openxmlformats.org/officeDocument/2006/relationships/image" Target="../media/image10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2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6.svg"/><Relationship Id="rId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73.svg"/><Relationship Id="rId7" Type="http://schemas.openxmlformats.org/officeDocument/2006/relationships/image" Target="../media/image6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63.svg"/><Relationship Id="rId7" Type="http://schemas.microsoft.com/office/2007/relationships/hdphoto" Target="../media/hdphoto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57.svg"/><Relationship Id="rId5" Type="http://schemas.openxmlformats.org/officeDocument/2006/relationships/image" Target="../media/image28.svg"/><Relationship Id="rId10" Type="http://schemas.openxmlformats.org/officeDocument/2006/relationships/image" Target="../media/image56.png"/><Relationship Id="rId4" Type="http://schemas.openxmlformats.org/officeDocument/2006/relationships/image" Target="../media/image27.png"/><Relationship Id="rId9" Type="http://schemas.openxmlformats.org/officeDocument/2006/relationships/image" Target="../media/image11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0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8" Type="http://schemas.openxmlformats.org/officeDocument/2006/relationships/oleObject" Target="../embeddings/oleObject32.bin"/><Relationship Id="rId3" Type="http://schemas.openxmlformats.org/officeDocument/2006/relationships/image" Target="../media/image73.svg"/><Relationship Id="rId7" Type="http://schemas.openxmlformats.org/officeDocument/2006/relationships/image" Target="../media/image6.svg"/><Relationship Id="rId17" Type="http://schemas.openxmlformats.org/officeDocument/2006/relationships/image" Target="../media/image880.png"/><Relationship Id="rId2" Type="http://schemas.openxmlformats.org/officeDocument/2006/relationships/image" Target="../media/image72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9.svg"/><Relationship Id="rId19" Type="http://schemas.openxmlformats.org/officeDocument/2006/relationships/image" Target="../media/image112.wmf"/><Relationship Id="rId4" Type="http://schemas.openxmlformats.org/officeDocument/2006/relationships/image" Target="../media/image48.png"/><Relationship Id="rId9" Type="http://schemas.openxmlformats.org/officeDocument/2006/relationships/image" Target="../media/image2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15.wmf"/><Relationship Id="rId3" Type="http://schemas.openxmlformats.org/officeDocument/2006/relationships/image" Target="../media/image73.svg"/><Relationship Id="rId7" Type="http://schemas.openxmlformats.org/officeDocument/2006/relationships/image" Target="../media/image6.svg"/><Relationship Id="rId12" Type="http://schemas.openxmlformats.org/officeDocument/2006/relationships/oleObject" Target="../embeddings/oleObject34.bin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4.wmf"/><Relationship Id="rId5" Type="http://schemas.openxmlformats.org/officeDocument/2006/relationships/image" Target="../media/image49.svg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48.png"/><Relationship Id="rId9" Type="http://schemas.openxmlformats.org/officeDocument/2006/relationships/image" Target="../media/image28.svg"/><Relationship Id="rId14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6.svg"/><Relationship Id="rId7" Type="http://schemas.openxmlformats.org/officeDocument/2006/relationships/image" Target="../media/image63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18.svg"/><Relationship Id="rId4" Type="http://schemas.openxmlformats.org/officeDocument/2006/relationships/image" Target="../media/image117.png"/><Relationship Id="rId9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86.svg"/><Relationship Id="rId7" Type="http://schemas.openxmlformats.org/officeDocument/2006/relationships/image" Target="../media/image63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18.svg"/><Relationship Id="rId4" Type="http://schemas.openxmlformats.org/officeDocument/2006/relationships/image" Target="../media/image117.png"/><Relationship Id="rId9" Type="http://schemas.openxmlformats.org/officeDocument/2006/relationships/image" Target="../media/image11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6.svg"/><Relationship Id="rId7" Type="http://schemas.openxmlformats.org/officeDocument/2006/relationships/image" Target="../media/image63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18.svg"/><Relationship Id="rId4" Type="http://schemas.openxmlformats.org/officeDocument/2006/relationships/image" Target="../media/image117.png"/><Relationship Id="rId9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122.wmf"/><Relationship Id="rId3" Type="http://schemas.openxmlformats.org/officeDocument/2006/relationships/image" Target="../media/image86.svg"/><Relationship Id="rId7" Type="http://schemas.openxmlformats.org/officeDocument/2006/relationships/image" Target="../media/image63.svg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124.wmf"/><Relationship Id="rId2" Type="http://schemas.openxmlformats.org/officeDocument/2006/relationships/image" Target="../media/image85.png"/><Relationship Id="rId16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121.wmf"/><Relationship Id="rId5" Type="http://schemas.openxmlformats.org/officeDocument/2006/relationships/image" Target="../media/image118.svg"/><Relationship Id="rId15" Type="http://schemas.openxmlformats.org/officeDocument/2006/relationships/image" Target="../media/image123.wmf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117.png"/><Relationship Id="rId9" Type="http://schemas.openxmlformats.org/officeDocument/2006/relationships/image" Target="../media/image120.wmf"/><Relationship Id="rId14" Type="http://schemas.openxmlformats.org/officeDocument/2006/relationships/oleObject" Target="../embeddings/oleObject3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25.w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6.svg"/><Relationship Id="rId7" Type="http://schemas.openxmlformats.org/officeDocument/2006/relationships/image" Target="../media/image63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18.svg"/><Relationship Id="rId4" Type="http://schemas.openxmlformats.org/officeDocument/2006/relationships/image" Target="../media/image117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73.svg"/><Relationship Id="rId7" Type="http://schemas.openxmlformats.org/officeDocument/2006/relationships/image" Target="../media/image6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6.svg"/><Relationship Id="rId5" Type="http://schemas.openxmlformats.org/officeDocument/2006/relationships/image" Target="../media/image21.sv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3.svg"/><Relationship Id="rId7" Type="http://schemas.openxmlformats.org/officeDocument/2006/relationships/image" Target="../media/image6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0.png"/><Relationship Id="rId5" Type="http://schemas.openxmlformats.org/officeDocument/2006/relationships/image" Target="../media/image49.svg"/><Relationship Id="rId10" Type="http://schemas.openxmlformats.org/officeDocument/2006/relationships/image" Target="../media/image129.png"/><Relationship Id="rId4" Type="http://schemas.openxmlformats.org/officeDocument/2006/relationships/image" Target="../media/image48.png"/><Relationship Id="rId9" Type="http://schemas.openxmlformats.org/officeDocument/2006/relationships/image" Target="../media/image28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37.svg"/><Relationship Id="rId7" Type="http://schemas.openxmlformats.org/officeDocument/2006/relationships/image" Target="../media/image139.sv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18.svg"/><Relationship Id="rId4" Type="http://schemas.openxmlformats.org/officeDocument/2006/relationships/image" Target="../media/image117.png"/><Relationship Id="rId9" Type="http://schemas.openxmlformats.org/officeDocument/2006/relationships/image" Target="../media/image63.svg"/><Relationship Id="rId14" Type="http://schemas.openxmlformats.org/officeDocument/2006/relationships/image" Target="../media/image11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svg"/><Relationship Id="rId7" Type="http://schemas.openxmlformats.org/officeDocument/2006/relationships/image" Target="../media/image28.svg"/><Relationship Id="rId12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1.emf"/><Relationship Id="rId5" Type="http://schemas.microsoft.com/office/2007/relationships/hdphoto" Target="../media/hdphoto1.wdp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6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18" Type="http://schemas.openxmlformats.org/officeDocument/2006/relationships/oleObject" Target="../embeddings/oleObject4.bin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6.wmf"/><Relationship Id="rId2" Type="http://schemas.openxmlformats.org/officeDocument/2006/relationships/image" Target="../media/image33.png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5.wmf"/><Relationship Id="rId10" Type="http://schemas.openxmlformats.org/officeDocument/2006/relationships/image" Target="../media/image41.png"/><Relationship Id="rId19" Type="http://schemas.openxmlformats.org/officeDocument/2006/relationships/image" Target="../media/image47.wmf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oleObject" Target="../embeddings/oleObject7.bin"/><Relationship Id="rId3" Type="http://schemas.openxmlformats.org/officeDocument/2006/relationships/image" Target="../media/image49.svg"/><Relationship Id="rId21" Type="http://schemas.openxmlformats.org/officeDocument/2006/relationships/image" Target="../media/image61.wmf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17" Type="http://schemas.openxmlformats.org/officeDocument/2006/relationships/image" Target="../media/image59.wmf"/><Relationship Id="rId2" Type="http://schemas.openxmlformats.org/officeDocument/2006/relationships/image" Target="../media/image48.png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28.svg"/><Relationship Id="rId15" Type="http://schemas.openxmlformats.org/officeDocument/2006/relationships/image" Target="../media/image58.wmf"/><Relationship Id="rId10" Type="http://schemas.openxmlformats.org/officeDocument/2006/relationships/image" Target="../media/image54.png"/><Relationship Id="rId19" Type="http://schemas.openxmlformats.org/officeDocument/2006/relationships/image" Target="../media/image60.wmf"/><Relationship Id="rId4" Type="http://schemas.openxmlformats.org/officeDocument/2006/relationships/image" Target="../media/image27.png"/><Relationship Id="rId9" Type="http://schemas.openxmlformats.org/officeDocument/2006/relationships/image" Target="../media/image53.svg"/><Relationship Id="rId1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57.svg"/><Relationship Id="rId3" Type="http://schemas.openxmlformats.org/officeDocument/2006/relationships/image" Target="../media/image62.png"/><Relationship Id="rId7" Type="http://schemas.openxmlformats.org/officeDocument/2006/relationships/image" Target="../media/image66.svg"/><Relationship Id="rId12" Type="http://schemas.openxmlformats.org/officeDocument/2006/relationships/image" Target="../media/image69.wmf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64.png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68.wmf"/><Relationship Id="rId4" Type="http://schemas.openxmlformats.org/officeDocument/2006/relationships/image" Target="../media/image63.sv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7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wmf"/><Relationship Id="rId3" Type="http://schemas.openxmlformats.org/officeDocument/2006/relationships/image" Target="../media/image28.svg"/><Relationship Id="rId7" Type="http://schemas.openxmlformats.org/officeDocument/2006/relationships/image" Target="../media/image42.sv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79.emf"/><Relationship Id="rId2" Type="http://schemas.openxmlformats.org/officeDocument/2006/relationships/image" Target="../media/image27.png"/><Relationship Id="rId16" Type="http://schemas.openxmlformats.org/officeDocument/2006/relationships/image" Target="../media/image7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5.svg"/><Relationship Id="rId5" Type="http://schemas.openxmlformats.org/officeDocument/2006/relationships/image" Target="../media/image34.svg"/><Relationship Id="rId15" Type="http://schemas.openxmlformats.org/officeDocument/2006/relationships/image" Target="../media/image77.wmf"/><Relationship Id="rId10" Type="http://schemas.openxmlformats.org/officeDocument/2006/relationships/image" Target="../media/image74.png"/><Relationship Id="rId4" Type="http://schemas.openxmlformats.org/officeDocument/2006/relationships/image" Target="../media/image33.png"/><Relationship Id="rId9" Type="http://schemas.openxmlformats.org/officeDocument/2006/relationships/image" Target="../media/image73.svg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63.sv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84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3.emf"/><Relationship Id="rId5" Type="http://schemas.openxmlformats.org/officeDocument/2006/relationships/image" Target="../media/image28.svg"/><Relationship Id="rId10" Type="http://schemas.openxmlformats.org/officeDocument/2006/relationships/image" Target="../media/image82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77400"/>
            <a:ext cx="18288000" cy="952500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ADD6D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0" y="8559160"/>
            <a:ext cx="4051120" cy="41414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849600" y="-824670"/>
            <a:ext cx="4178470" cy="3094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873952" y="-3079467"/>
            <a:ext cx="4051120" cy="4141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15800" y="1489999"/>
            <a:ext cx="5181600" cy="446913"/>
          </a:xfrm>
          <a:prstGeom prst="rect">
            <a:avLst/>
          </a:prstGeom>
        </p:spPr>
      </p:pic>
      <p:sp>
        <p:nvSpPr>
          <p:cNvPr id="15" name="Google Shape;7771;p33"/>
          <p:cNvSpPr txBox="1">
            <a:spLocks/>
          </p:cNvSpPr>
          <p:nvPr/>
        </p:nvSpPr>
        <p:spPr>
          <a:xfrm>
            <a:off x="3901200" y="4953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>
                <a:solidFill>
                  <a:schemeClr val="bg1"/>
                </a:solidFill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14" name="Picture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49600" y="6490257"/>
            <a:ext cx="1173899" cy="9650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09253" y="2401911"/>
            <a:ext cx="100223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 (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9"/>
          <a:stretch>
            <a:fillRect/>
          </a:stretch>
        </p:blipFill>
        <p:spPr>
          <a:xfrm>
            <a:off x="11597399" y="2644545"/>
            <a:ext cx="6017991" cy="35373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30274" y="6547023"/>
            <a:ext cx="14430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81000" y="6839410"/>
            <a:ext cx="3273836" cy="507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51394" flipH="1">
            <a:off x="15609166" y="7657728"/>
            <a:ext cx="1928976" cy="185532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010400" y="1838081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vi-VN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68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6879919" y="89971"/>
            <a:ext cx="1640672" cy="14318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4698" y="4242712"/>
            <a:ext cx="143784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a) Viết công thức biểu thị số tiền y( đồng) thu được khi bán x kg vải thiều loại I. Hỏi y có phải là hàm số bậc nhất của x hay không?</a:t>
            </a:r>
          </a:p>
          <a:p>
            <a:pPr>
              <a:lnSpc>
                <a:spcPct val="150000"/>
              </a:lnSpc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b) Tính số tiền thu được khi bán 15 kg vải thiều loại I</a:t>
            </a:r>
          </a:p>
          <a:p>
            <a:pPr>
              <a:lnSpc>
                <a:spcPct val="150000"/>
              </a:lnSpc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c) Cần bán bao nhiêu kilogam vải thiều loại I để thu được số tiền 1 400 000 đồng?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4188" y="3261392"/>
            <a:ext cx="9280105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 bán 1kg vải thiều loại I là 35 000 đồng</a:t>
            </a: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92400" y="7846566"/>
            <a:ext cx="5289642" cy="488086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460691" y="491861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0" y="696739"/>
            <a:ext cx="29402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>
                <a:latin typeface="Arial" panose="020B0604020202020204" pitchFamily="34" charset="0"/>
                <a:cs typeface="Arial" panose="020B0604020202020204" pitchFamily="34" charset="0"/>
              </a:rPr>
              <a:t>Ứng dụng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8131" flipH="1">
            <a:off x="-91968" y="8480741"/>
            <a:ext cx="981321" cy="1528971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151981">
            <a:off x="16604675" y="347951"/>
            <a:ext cx="1354912" cy="13986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2230041"/>
            <a:ext cx="154881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Công thức biểu thị số tiền y đồng thu được khi bán x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kilogam</a:t>
            </a: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vải thiều loại I là:                         . Vậy y là hàm số bậc nhất của x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7162800" y="1176691"/>
            <a:ext cx="1752600" cy="809572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6345" y="4283500"/>
            <a:ext cx="16033060" cy="194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Số tiền thu được khi bán 15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kilogam</a:t>
            </a: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vải thiều loại I là: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35 000 .15 = 525 000(đồng)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0" y="7136655"/>
            <a:ext cx="2328874" cy="273124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95800" y="3277577"/>
          <a:ext cx="2819400" cy="69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760" imgH="241200" progId="Equation.DSMT4">
                  <p:embed/>
                </p:oleObj>
              </mc:Choice>
              <mc:Fallback>
                <p:oleObj name="Equation" r:id="rId7" imgW="97776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5800" y="3277577"/>
                        <a:ext cx="2819400" cy="695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403131" y="6542979"/>
            <a:ext cx="16033060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Số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kilogam</a:t>
            </a: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vải thiều loại I cần bán để thu được số tiền 1 400 000 đồng là: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1 400 000 : 35 000 = 40(kg)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00" y="611927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1566" y="200724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vi-VN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68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08758">
            <a:off x="16988609" y="199163"/>
            <a:ext cx="1640672" cy="1431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2220840"/>
            <a:ext cx="17079018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đổi từ độ Fahrenheit( độ F) sang độ Celesius( độ C), người ta dùng công thức sau: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0611" y="4086676"/>
            <a:ext cx="164708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lnSpc>
                <a:spcPct val="200000"/>
              </a:lnSpc>
              <a:spcAft>
                <a:spcPts val="1200"/>
              </a:spcAft>
              <a:buAutoNum type="alphaLcParenR"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>
              <a:lnSpc>
                <a:spcPct val="200000"/>
              </a:lnSpc>
              <a:spcAft>
                <a:spcPts val="1200"/>
              </a:spcAft>
              <a:buAutoNum type="alphaLcParenR"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>
              <a:lnSpc>
                <a:spcPct val="200000"/>
              </a:lnSpc>
              <a:spcAft>
                <a:spcPts val="1200"/>
              </a:spcAft>
              <a:buAutoNum type="alphaLcParenR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3"/>
          <p:cNvGrpSpPr/>
          <p:nvPr/>
        </p:nvGrpSpPr>
        <p:grpSpPr>
          <a:xfrm>
            <a:off x="-869805" y="9511580"/>
            <a:ext cx="20040600" cy="2336845"/>
            <a:chOff x="0" y="0"/>
            <a:chExt cx="3019157" cy="790488"/>
          </a:xfrm>
        </p:grpSpPr>
        <p:sp>
          <p:nvSpPr>
            <p:cNvPr id="17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1394" flipH="1">
            <a:off x="-294549" y="8333798"/>
            <a:ext cx="1808297" cy="173925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360298"/>
              </p:ext>
            </p:extLst>
          </p:nvPr>
        </p:nvGraphicFramePr>
        <p:xfrm>
          <a:off x="4724533" y="3027847"/>
          <a:ext cx="2915004" cy="122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507960" progId="Equation.DSMT4">
                  <p:embed/>
                </p:oleObj>
              </mc:Choice>
              <mc:Fallback>
                <p:oleObj name="Equation" r:id="rId6" imgW="1206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4533" y="3027847"/>
                        <a:ext cx="2915004" cy="1227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65787"/>
              </p:ext>
            </p:extLst>
          </p:nvPr>
        </p:nvGraphicFramePr>
        <p:xfrm>
          <a:off x="14020800" y="7277100"/>
          <a:ext cx="1371600" cy="57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760" imgH="228600" progId="Equation.DSMT4">
                  <p:embed/>
                </p:oleObj>
              </mc:Choice>
              <mc:Fallback>
                <p:oleObj name="Equation" r:id="rId8" imgW="545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20800" y="7277100"/>
                        <a:ext cx="1371600" cy="574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6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8131" flipH="1">
            <a:off x="-91968" y="8480741"/>
            <a:ext cx="981321" cy="1528971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151981">
            <a:off x="16604675" y="347951"/>
            <a:ext cx="1354912" cy="13986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3502" y="1425653"/>
            <a:ext cx="1548816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      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hàm số bậc nhất của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7086600" y="559692"/>
            <a:ext cx="1752600" cy="809572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4834" y="4721544"/>
            <a:ext cx="16033060" cy="292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.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Vậy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 là hàm số bậc nhất của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3032" y="7506720"/>
            <a:ext cx="2328874" cy="27312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4324" y="6862861"/>
            <a:ext cx="1603306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914390"/>
              </p:ext>
            </p:extLst>
          </p:nvPr>
        </p:nvGraphicFramePr>
        <p:xfrm>
          <a:off x="3144008" y="1331621"/>
          <a:ext cx="29083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08282" imgH="1219254" progId="Equation.DSMT4">
                  <p:embed/>
                </p:oleObj>
              </mc:Choice>
              <mc:Fallback>
                <p:oleObj name="Equation" r:id="rId7" imgW="2908282" imgH="1219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4008" y="1331621"/>
                        <a:ext cx="29083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776842"/>
              </p:ext>
            </p:extLst>
          </p:nvPr>
        </p:nvGraphicFramePr>
        <p:xfrm>
          <a:off x="8192814" y="1331621"/>
          <a:ext cx="2906493" cy="1236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93760" imgH="507960" progId="Equation.DSMT4">
                  <p:embed/>
                </p:oleObj>
              </mc:Choice>
              <mc:Fallback>
                <p:oleObj name="Equation" r:id="rId9" imgW="1193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92814" y="1331621"/>
                        <a:ext cx="2906493" cy="1236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57724"/>
              </p:ext>
            </p:extLst>
          </p:nvPr>
        </p:nvGraphicFramePr>
        <p:xfrm>
          <a:off x="1828800" y="3207569"/>
          <a:ext cx="1828800" cy="133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98400" imgH="507960" progId="Equation.DSMT4">
                  <p:embed/>
                </p:oleObj>
              </mc:Choice>
              <mc:Fallback>
                <p:oleObj name="Equation" r:id="rId11" imgW="6984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28800" y="3207569"/>
                        <a:ext cx="1828800" cy="1330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317641"/>
              </p:ext>
            </p:extLst>
          </p:nvPr>
        </p:nvGraphicFramePr>
        <p:xfrm>
          <a:off x="2206625" y="4636392"/>
          <a:ext cx="290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01914" imgH="1212886" progId="Equation.DSMT4">
                  <p:embed/>
                </p:oleObj>
              </mc:Choice>
              <mc:Fallback>
                <p:oleObj name="Equation" r:id="rId7" imgW="2901914" imgH="12128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06625" y="4636392"/>
                        <a:ext cx="2901950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147223"/>
              </p:ext>
            </p:extLst>
          </p:nvPr>
        </p:nvGraphicFramePr>
        <p:xfrm>
          <a:off x="6340366" y="4612104"/>
          <a:ext cx="3048000" cy="126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18960" imgH="507960" progId="Equation.DSMT4">
                  <p:embed/>
                </p:oleObj>
              </mc:Choice>
              <mc:Fallback>
                <p:oleObj name="Equation" r:id="rId14" imgW="1218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40366" y="4612104"/>
                        <a:ext cx="3048000" cy="1269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692430"/>
              </p:ext>
            </p:extLst>
          </p:nvPr>
        </p:nvGraphicFramePr>
        <p:xfrm>
          <a:off x="9824885" y="5545436"/>
          <a:ext cx="1219200" cy="135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57200" imgH="507960" progId="Equation.DSMT4">
                  <p:embed/>
                </p:oleObj>
              </mc:Choice>
              <mc:Fallback>
                <p:oleObj name="Equation" r:id="rId16" imgW="457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824885" y="5545436"/>
                        <a:ext cx="1219200" cy="1354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913194"/>
              </p:ext>
            </p:extLst>
          </p:nvPr>
        </p:nvGraphicFramePr>
        <p:xfrm>
          <a:off x="2359025" y="7066606"/>
          <a:ext cx="2597150" cy="673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28520" imgH="266400" progId="Equation.DSMT4">
                  <p:embed/>
                </p:oleObj>
              </mc:Choice>
              <mc:Fallback>
                <p:oleObj name="Equation" r:id="rId18" imgW="1028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59025" y="7066606"/>
                        <a:ext cx="2597150" cy="673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185692"/>
              </p:ext>
            </p:extLst>
          </p:nvPr>
        </p:nvGraphicFramePr>
        <p:xfrm>
          <a:off x="5867400" y="6762678"/>
          <a:ext cx="5336585" cy="1263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45960" imgH="507960" progId="Equation.DSMT4">
                  <p:embed/>
                </p:oleObj>
              </mc:Choice>
              <mc:Fallback>
                <p:oleObj name="Equation" r:id="rId20" imgW="2145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867400" y="6762678"/>
                        <a:ext cx="5336585" cy="1263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21801"/>
              </p:ext>
            </p:extLst>
          </p:nvPr>
        </p:nvGraphicFramePr>
        <p:xfrm>
          <a:off x="1240221" y="8161880"/>
          <a:ext cx="1524000" cy="575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71320" imgH="215640" progId="Equation.DSMT4">
                  <p:embed/>
                </p:oleObj>
              </mc:Choice>
              <mc:Fallback>
                <p:oleObj name="Equation" r:id="rId22" imgW="5713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40221" y="8161880"/>
                        <a:ext cx="1524000" cy="575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5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518240" y="842178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69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08758">
            <a:off x="16879919" y="89971"/>
            <a:ext cx="1640672" cy="1431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254" y="-114580"/>
            <a:ext cx="6564094" cy="2146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6854" y="2351482"/>
            <a:ext cx="15558256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sấp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(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Theo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8, NXB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Nam,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2011).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5399121"/>
            <a:ext cx="1546334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            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(m).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 hay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marL="742950" indent="-742950">
              <a:buAutoNum type="alphaLcParenR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mực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lphaLcParenR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505 000</a:t>
            </a:r>
          </a:p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lphaLcParenR"/>
            </a:pPr>
            <a:endParaRPr lang="en-US" dirty="0"/>
          </a:p>
        </p:txBody>
      </p:sp>
      <p:pic>
        <p:nvPicPr>
          <p:cNvPr id="20" name="Picture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79926" y="4945859"/>
            <a:ext cx="2118610" cy="169811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73688"/>
              </p:ext>
            </p:extLst>
          </p:nvPr>
        </p:nvGraphicFramePr>
        <p:xfrm>
          <a:off x="4191353" y="3526465"/>
          <a:ext cx="2696575" cy="591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228600" progId="Equation.DSMT4">
                  <p:embed/>
                </p:oleObj>
              </mc:Choice>
              <mc:Fallback>
                <p:oleObj name="Equation" r:id="rId6" imgW="1041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353" y="3526465"/>
                        <a:ext cx="2696575" cy="591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8987"/>
              </p:ext>
            </p:extLst>
          </p:nvPr>
        </p:nvGraphicFramePr>
        <p:xfrm>
          <a:off x="10793046" y="5459132"/>
          <a:ext cx="1790848" cy="67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000" imgH="266400" progId="Equation.DSMT4">
                  <p:embed/>
                </p:oleObj>
              </mc:Choice>
              <mc:Fallback>
                <p:oleObj name="Equation" r:id="rId8" imgW="711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93046" y="5459132"/>
                        <a:ext cx="1790848" cy="671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910076"/>
              </p:ext>
            </p:extLst>
          </p:nvPr>
        </p:nvGraphicFramePr>
        <p:xfrm>
          <a:off x="14494149" y="7926010"/>
          <a:ext cx="17843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84550" imgH="660327" progId="Equation.DSMT4">
                  <p:embed/>
                </p:oleObj>
              </mc:Choice>
              <mc:Fallback>
                <p:oleObj name="Equation" r:id="rId10" imgW="1784550" imgH="6603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494149" y="7926010"/>
                        <a:ext cx="178435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3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4800" y="1866900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226792" y="266700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294937" y="627826"/>
            <a:ext cx="4496338" cy="1131079"/>
            <a:chOff x="7162800" y="539360"/>
            <a:chExt cx="4648200" cy="1131079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668634"/>
              <a:ext cx="4648200" cy="914400"/>
              <a:chOff x="0" y="271615"/>
              <a:chExt cx="8385740" cy="1921233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271615"/>
                <a:ext cx="8385740" cy="1921233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332978" y="539360"/>
              <a:ext cx="4316579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3</a:t>
              </a:r>
              <a:endParaRPr kumimoji="0" lang="en-US" sz="4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-326571" y="96393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1558435" y="2028158"/>
            <a:ext cx="162705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múi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+ 0,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múi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+ 7.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x(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y(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bậc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hay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8400" y="7581900"/>
            <a:ext cx="3018643" cy="2180970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151981">
            <a:off x="673319" y="8432159"/>
            <a:ext cx="1354912" cy="1398620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34400" y="5987495"/>
            <a:ext cx="1752600" cy="81235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3913" y="7077097"/>
            <a:ext cx="1681421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London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</a:p>
          <a:p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x + 7</a:t>
            </a:r>
          </a:p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8131">
            <a:off x="17035422" y="11426"/>
            <a:ext cx="1192488" cy="18579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80471">
            <a:off x="-2847112" y="-1354513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705600" y="419099"/>
            <a:ext cx="4741161" cy="1793659"/>
            <a:chOff x="6705600" y="238927"/>
            <a:chExt cx="4741161" cy="1828800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573615" y="1811409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6000" b="1" i="0" u="none" strike="noStrike" kern="1200" cap="none" spc="0" normalizeH="0" noProof="0" dirty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DỤNG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38157" y="1700254"/>
            <a:ext cx="3802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8157" y="2542812"/>
            <a:ext cx="769633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rabicPeriod"/>
            </a:pP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837937"/>
              </p:ext>
            </p:extLst>
          </p:nvPr>
        </p:nvGraphicFramePr>
        <p:xfrm>
          <a:off x="8734495" y="2230817"/>
          <a:ext cx="8839200" cy="388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8334">
                  <a:extLst>
                    <a:ext uri="{9D8B030D-6E8A-4147-A177-3AD203B41FA5}">
                      <a16:colId xmlns:a16="http://schemas.microsoft.com/office/drawing/2014/main" val="2857109909"/>
                    </a:ext>
                  </a:extLst>
                </a:gridCol>
                <a:gridCol w="967407">
                  <a:extLst>
                    <a:ext uri="{9D8B030D-6E8A-4147-A177-3AD203B41FA5}">
                      <a16:colId xmlns:a16="http://schemas.microsoft.com/office/drawing/2014/main" val="3777048494"/>
                    </a:ext>
                  </a:extLst>
                </a:gridCol>
                <a:gridCol w="677185">
                  <a:extLst>
                    <a:ext uri="{9D8B030D-6E8A-4147-A177-3AD203B41FA5}">
                      <a16:colId xmlns:a16="http://schemas.microsoft.com/office/drawing/2014/main" val="1698082419"/>
                    </a:ext>
                  </a:extLst>
                </a:gridCol>
                <a:gridCol w="1083496">
                  <a:extLst>
                    <a:ext uri="{9D8B030D-6E8A-4147-A177-3AD203B41FA5}">
                      <a16:colId xmlns:a16="http://schemas.microsoft.com/office/drawing/2014/main" val="1040171323"/>
                    </a:ext>
                  </a:extLst>
                </a:gridCol>
                <a:gridCol w="1083496">
                  <a:extLst>
                    <a:ext uri="{9D8B030D-6E8A-4147-A177-3AD203B41FA5}">
                      <a16:colId xmlns:a16="http://schemas.microsoft.com/office/drawing/2014/main" val="2178775772"/>
                    </a:ext>
                  </a:extLst>
                </a:gridCol>
                <a:gridCol w="948059">
                  <a:extLst>
                    <a:ext uri="{9D8B030D-6E8A-4147-A177-3AD203B41FA5}">
                      <a16:colId xmlns:a16="http://schemas.microsoft.com/office/drawing/2014/main" val="4112300927"/>
                    </a:ext>
                  </a:extLst>
                </a:gridCol>
                <a:gridCol w="986755">
                  <a:extLst>
                    <a:ext uri="{9D8B030D-6E8A-4147-A177-3AD203B41FA5}">
                      <a16:colId xmlns:a16="http://schemas.microsoft.com/office/drawing/2014/main" val="413986647"/>
                    </a:ext>
                  </a:extLst>
                </a:gridCol>
                <a:gridCol w="920972">
                  <a:extLst>
                    <a:ext uri="{9D8B030D-6E8A-4147-A177-3AD203B41FA5}">
                      <a16:colId xmlns:a16="http://schemas.microsoft.com/office/drawing/2014/main" val="2923983478"/>
                    </a:ext>
                  </a:extLst>
                </a:gridCol>
                <a:gridCol w="1083496">
                  <a:extLst>
                    <a:ext uri="{9D8B030D-6E8A-4147-A177-3AD203B41FA5}">
                      <a16:colId xmlns:a16="http://schemas.microsoft.com/office/drawing/2014/main" val="3356205098"/>
                    </a:ext>
                  </a:extLst>
                </a:gridCol>
              </a:tblGrid>
              <a:tr h="1506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endParaRPr lang="en-US" sz="3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92382"/>
                  </a:ext>
                </a:extLst>
              </a:tr>
              <a:tr h="1506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endParaRPr lang="en-US" sz="3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81884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8935" y="3945170"/>
            <a:ext cx="8135560" cy="1404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6626" y="6254152"/>
            <a:ext cx="16487844" cy="134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b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do?</a:t>
            </a:r>
          </a:p>
        </p:txBody>
      </p:sp>
      <p:pic>
        <p:nvPicPr>
          <p:cNvPr id="14" name="Picture 13"/>
          <p:cNvPicPr/>
          <p:nvPr/>
        </p:nvPicPr>
        <p:blipFill>
          <a:blip r:embed="rId8"/>
          <a:stretch>
            <a:fillRect/>
          </a:stretch>
        </p:blipFill>
        <p:spPr>
          <a:xfrm>
            <a:off x="972467" y="8115300"/>
            <a:ext cx="1294562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104900"/>
            <a:ext cx="1090875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. Cho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y:</a:t>
            </a:r>
            <a:endParaRPr lang="en-US" sz="3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44056"/>
              </p:ext>
            </p:extLst>
          </p:nvPr>
        </p:nvGraphicFramePr>
        <p:xfrm>
          <a:off x="2438400" y="2095500"/>
          <a:ext cx="7462838" cy="1239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6093">
                  <a:extLst>
                    <a:ext uri="{9D8B030D-6E8A-4147-A177-3AD203B41FA5}">
                      <a16:colId xmlns:a16="http://schemas.microsoft.com/office/drawing/2014/main" val="2265384096"/>
                    </a:ext>
                  </a:extLst>
                </a:gridCol>
                <a:gridCol w="893255">
                  <a:extLst>
                    <a:ext uri="{9D8B030D-6E8A-4147-A177-3AD203B41FA5}">
                      <a16:colId xmlns:a16="http://schemas.microsoft.com/office/drawing/2014/main" val="3428552263"/>
                    </a:ext>
                  </a:extLst>
                </a:gridCol>
                <a:gridCol w="852747">
                  <a:extLst>
                    <a:ext uri="{9D8B030D-6E8A-4147-A177-3AD203B41FA5}">
                      <a16:colId xmlns:a16="http://schemas.microsoft.com/office/drawing/2014/main" val="1954154796"/>
                    </a:ext>
                  </a:extLst>
                </a:gridCol>
                <a:gridCol w="1213166">
                  <a:extLst>
                    <a:ext uri="{9D8B030D-6E8A-4147-A177-3AD203B41FA5}">
                      <a16:colId xmlns:a16="http://schemas.microsoft.com/office/drawing/2014/main" val="1978800321"/>
                    </a:ext>
                  </a:extLst>
                </a:gridCol>
                <a:gridCol w="929609">
                  <a:extLst>
                    <a:ext uri="{9D8B030D-6E8A-4147-A177-3AD203B41FA5}">
                      <a16:colId xmlns:a16="http://schemas.microsoft.com/office/drawing/2014/main" val="475549667"/>
                    </a:ext>
                  </a:extLst>
                </a:gridCol>
                <a:gridCol w="872482">
                  <a:extLst>
                    <a:ext uri="{9D8B030D-6E8A-4147-A177-3AD203B41FA5}">
                      <a16:colId xmlns:a16="http://schemas.microsoft.com/office/drawing/2014/main" val="3231243871"/>
                    </a:ext>
                  </a:extLst>
                </a:gridCol>
                <a:gridCol w="1275486">
                  <a:extLst>
                    <a:ext uri="{9D8B030D-6E8A-4147-A177-3AD203B41FA5}">
                      <a16:colId xmlns:a16="http://schemas.microsoft.com/office/drawing/2014/main" val="178690441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x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-3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-2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0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2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4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5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3648798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>
                          <a:effectLst/>
                        </a:rPr>
                        <a:t>y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-11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-8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-2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10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66700" algn="l"/>
                        </a:tabLst>
                      </a:pPr>
                      <a:r>
                        <a:rPr lang="en-US" sz="3800" dirty="0">
                          <a:effectLst/>
                        </a:rPr>
                        <a:t>13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374914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3631179"/>
            <a:ext cx="146304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= -3, x = 0, x = 4.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6134100"/>
            <a:ext cx="1330043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. Cho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y = 2x - 5.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en-US" sz="38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608627"/>
              </p:ext>
            </p:extLst>
          </p:nvPr>
        </p:nvGraphicFramePr>
        <p:xfrm>
          <a:off x="1600200" y="6819900"/>
          <a:ext cx="4419600" cy="130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507960" progId="Equation.DSMT4">
                  <p:embed/>
                </p:oleObj>
              </mc:Choice>
              <mc:Fallback>
                <p:oleObj name="Equation" r:id="rId2" imgW="17143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0200" y="6819900"/>
                        <a:ext cx="4419600" cy="1309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6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300928"/>
            <a:ext cx="16535400" cy="207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fr-FR" sz="3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1.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" y="2359893"/>
            <a:ext cx="990600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1572303" y="2359892"/>
            <a:ext cx="12450993" cy="31793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01110" y="5539219"/>
            <a:ext cx="137922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6957922"/>
            <a:ext cx="11063798" cy="675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= -3, y = -11; x = 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= -2; x = 4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= 10. 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987972" y="7684363"/>
            <a:ext cx="1013722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en-US" altLang="en-US" sz="3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7792404"/>
            <a:ext cx="10972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4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8389" y="294167"/>
            <a:ext cx="905034" cy="886933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228600" y="9893255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6997930" y="965089"/>
            <a:ext cx="1640672" cy="1431859"/>
          </a:xfrm>
          <a:prstGeom prst="rect">
            <a:avLst/>
          </a:prstGeom>
        </p:spPr>
      </p:pic>
      <p:pic>
        <p:nvPicPr>
          <p:cNvPr id="2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415050" y="9056052"/>
            <a:ext cx="905034" cy="88693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557902" y="26362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72113" y="316501"/>
            <a:ext cx="345479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5111"/>
            <a:ext cx="950078" cy="8866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76400" y="1419563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555560"/>
            <a:ext cx="16992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ccs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Tx/>
              <a:buAutoNum type="alphaLcParenR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</a:t>
            </a:r>
          </a:p>
          <a:p>
            <a:pPr>
              <a:lnSpc>
                <a:spcPct val="150000"/>
              </a:lnSpc>
            </a:pP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388639"/>
              </p:ext>
            </p:extLst>
          </p:nvPr>
        </p:nvGraphicFramePr>
        <p:xfrm>
          <a:off x="7391400" y="3619080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253800" progId="Equation.DSMT4">
                  <p:embed/>
                </p:oleObj>
              </mc:Choice>
              <mc:Fallback>
                <p:oleObj name="Equation" r:id="rId8" imgW="850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91400" y="3619080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843291"/>
              </p:ext>
            </p:extLst>
          </p:nvPr>
        </p:nvGraphicFramePr>
        <p:xfrm>
          <a:off x="7391400" y="4582086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253800" progId="Equation.DSMT4">
                  <p:embed/>
                </p:oleObj>
              </mc:Choice>
              <mc:Fallback>
                <p:oleObj name="Equation" r:id="rId8" imgW="85068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91400" y="4582086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371723"/>
              </p:ext>
            </p:extLst>
          </p:nvPr>
        </p:nvGraphicFramePr>
        <p:xfrm>
          <a:off x="7161486" y="6365794"/>
          <a:ext cx="2667000" cy="79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253800" progId="Equation.DSMT4">
                  <p:embed/>
                </p:oleObj>
              </mc:Choice>
              <mc:Fallback>
                <p:oleObj name="Equation" r:id="rId8" imgW="850680" imgH="253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61486" y="6365794"/>
                        <a:ext cx="2667000" cy="796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343400" y="5378205"/>
            <a:ext cx="865396" cy="8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4050" y="645584"/>
            <a:ext cx="17068800" cy="89735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2647" y="5676900"/>
            <a:ext cx="3343054" cy="96772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41382" y="6667500"/>
            <a:ext cx="3347642" cy="8871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1553" y="674975"/>
            <a:ext cx="3347642" cy="8871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21000" y="414493"/>
            <a:ext cx="1473508" cy="13961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0452" y="2351564"/>
            <a:ext cx="16530748" cy="1160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7000" b="1" cap="all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7000" b="1" cap="all" dirty="0">
                <a:solidFill>
                  <a:schemeClr val="bg1"/>
                </a:solidFill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7000" b="1" cap="all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000" b="1" cap="all" dirty="0">
                <a:solidFill>
                  <a:schemeClr val="bg1"/>
                </a:solidFill>
                <a:latin typeface=".VnArial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000" b="1" cap="all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HÀM SỐ VÀ ĐỒ THỊ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66797" y="3891022"/>
                <a:ext cx="16574650" cy="4885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6700" b="1" kern="0" cap="all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3:</a:t>
                </a:r>
                <a:r>
                  <a:rPr lang="nl-NL" sz="6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BẬC NHẤT </a:t>
                </a: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700" i="1">
                          <a:latin typeface="Cambria Math" panose="02040503050406030204" pitchFamily="18" charset="0"/>
                          <a:sym typeface="Euclid Symbol" panose="05050102010706020507" pitchFamily="18" charset="2"/>
                        </a:rPr>
                        <m:t></m:t>
                      </m:r>
                      <m:r>
                        <a:rPr lang="en-US" sz="6700" i="1">
                          <a:latin typeface="Cambria Math" panose="02040503050406030204" pitchFamily="18" charset="0"/>
                        </a:rPr>
                        <m:t> 0)</m:t>
                      </m:r>
                    </m:oMath>
                  </m:oMathPara>
                </a14:m>
                <a:endParaRPr lang="en-US" sz="6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6700" b="1" kern="0" cap="all" dirty="0">
                    <a:solidFill>
                      <a:srgbClr val="FFFF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797" y="3891022"/>
                <a:ext cx="16574650" cy="48859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97328">
            <a:off x="16810012" y="213609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8758">
            <a:off x="16930764" y="9419964"/>
            <a:ext cx="1640672" cy="1431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2468223"/>
                <a:ext cx="1643184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x,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b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68223"/>
                <a:ext cx="16431846" cy="1938992"/>
              </a:xfrm>
              <a:prstGeom prst="rect">
                <a:avLst/>
              </a:prstGeom>
              <a:blipFill>
                <a:blip r:embed="rId17"/>
                <a:stretch>
                  <a:fillRect l="-1298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6575036" y="4366573"/>
            <a:ext cx="175260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441529"/>
              </p:ext>
            </p:extLst>
          </p:nvPr>
        </p:nvGraphicFramePr>
        <p:xfrm>
          <a:off x="11506200" y="3209521"/>
          <a:ext cx="495300" cy="1415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7480" imgH="507960" progId="Equation.DSMT4">
                  <p:embed/>
                </p:oleObj>
              </mc:Choice>
              <mc:Fallback>
                <p:oleObj name="Equation" r:id="rId18" imgW="177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506200" y="3209521"/>
                        <a:ext cx="495300" cy="1415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8200" y="5448300"/>
            <a:ext cx="14408595" cy="42932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0955" y="1680446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97328">
            <a:off x="16594526" y="755837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8758">
            <a:off x="16930764" y="9419964"/>
            <a:ext cx="1640672" cy="1431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6277" y="2318258"/>
            <a:ext cx="156698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848600" y="4423928"/>
            <a:ext cx="1752600" cy="838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297251"/>
              </p:ext>
            </p:extLst>
          </p:nvPr>
        </p:nvGraphicFramePr>
        <p:xfrm>
          <a:off x="7344919" y="2476456"/>
          <a:ext cx="3206068" cy="72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440" imgH="253800" progId="Equation.DSMT4">
                  <p:embed/>
                </p:oleObj>
              </mc:Choice>
              <mc:Fallback>
                <p:oleObj name="Equation" r:id="rId10" imgW="1117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44919" y="2476456"/>
                        <a:ext cx="3206068" cy="728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452939"/>
              </p:ext>
            </p:extLst>
          </p:nvPr>
        </p:nvGraphicFramePr>
        <p:xfrm>
          <a:off x="3200400" y="3022434"/>
          <a:ext cx="7010401" cy="140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9800" imgH="507960" progId="Equation.DSMT4">
                  <p:embed/>
                </p:oleObj>
              </mc:Choice>
              <mc:Fallback>
                <p:oleObj name="Equation" r:id="rId12" imgW="25398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00400" y="3022434"/>
                        <a:ext cx="7010401" cy="1402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7800" y="5448300"/>
            <a:ext cx="16306800" cy="45462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0416" y="1687616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27029" y="8086397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5299" y="2247900"/>
            <a:ext cx="169164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3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300 000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đạp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2 000 000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hoạch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hang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5 000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m(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lvl="0" indent="-742950" algn="just">
              <a:lnSpc>
                <a:spcPct val="150000"/>
              </a:lnSpc>
              <a:buAutoNum type="alphaLcParenR"/>
            </a:pP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t.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hay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742950" lvl="0" indent="-742950" algn="just">
              <a:lnSpc>
                <a:spcPct val="150000"/>
              </a:lnSpc>
              <a:buAutoNum type="alphaLcParenR"/>
            </a:pP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đện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2919" y="86527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9600" y="1592844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284" y="2507325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6858000" y="408294"/>
            <a:ext cx="1752600" cy="7665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37635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2938" y="1994456"/>
            <a:ext cx="1551532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 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5 000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m = 5 000t (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5 000 ≠ 0.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90600" y="5135751"/>
            <a:ext cx="14265444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2 000 000 – 300 000 = 1 700 000 (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 = 1 700 000 (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= 5 000t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079289"/>
              </p:ext>
            </p:extLst>
          </p:nvPr>
        </p:nvGraphicFramePr>
        <p:xfrm>
          <a:off x="5513080" y="8528093"/>
          <a:ext cx="42386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5840" imgH="457200" progId="Equation.DSMT4">
                  <p:embed/>
                </p:oleObj>
              </mc:Choice>
              <mc:Fallback>
                <p:oleObj name="Equation" r:id="rId8" imgW="181584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080" y="8528093"/>
                        <a:ext cx="4238625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21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78200" y="7734300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82919" y="86527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09834" y="2790784"/>
            <a:ext cx="16383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đang sử dụng Internet, mỗi phút tốn dung lượng 1 MB. Giả sử gói cước Internet của người đó cho phép sử dụng dung lượng 4 MB.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Viết hàm số f(x) biểu thị dung lượng tiêu tốn (MB) theo thời gian sử dụng Internet x (giây).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Viết hàm số g(x) biểu thị dung lượng cho phép còn lại (MB) sau khi sử dụng Internet được x (giây).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Sau khi sử dụng Internet 2 phút thì dung lượng còn lại cho phép còn lại là bao nhiêu Megabyte?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9834" y="1790700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3284" y="2507325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6858000" y="408294"/>
            <a:ext cx="1752600" cy="7665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37635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31041" y="2166593"/>
            <a:ext cx="1681598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60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3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MB.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MB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x(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482781"/>
              </p:ext>
            </p:extLst>
          </p:nvPr>
        </p:nvGraphicFramePr>
        <p:xfrm>
          <a:off x="3573725" y="3160592"/>
          <a:ext cx="1440321" cy="122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" imgH="507960" progId="Equation.DSMT4">
                  <p:embed/>
                </p:oleObj>
              </mc:Choice>
              <mc:Fallback>
                <p:oleObj name="Equation" r:id="rId8" imgW="596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73725" y="3160592"/>
                        <a:ext cx="1440321" cy="1225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679615"/>
              </p:ext>
            </p:extLst>
          </p:nvPr>
        </p:nvGraphicFramePr>
        <p:xfrm>
          <a:off x="2438400" y="4518160"/>
          <a:ext cx="994667" cy="585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640" imgH="253800" progId="Equation.DSMT4">
                  <p:embed/>
                </p:oleObj>
              </mc:Choice>
              <mc:Fallback>
                <p:oleObj name="Equation" r:id="rId10" imgW="431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38400" y="4518160"/>
                        <a:ext cx="994667" cy="585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848486"/>
              </p:ext>
            </p:extLst>
          </p:nvPr>
        </p:nvGraphicFramePr>
        <p:xfrm>
          <a:off x="3234760" y="5353579"/>
          <a:ext cx="2600325" cy="110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93760" imgH="507960" progId="Equation.DSMT4">
                  <p:embed/>
                </p:oleObj>
              </mc:Choice>
              <mc:Fallback>
                <p:oleObj name="Equation" r:id="rId12" imgW="1193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34760" y="5353579"/>
                        <a:ext cx="2600325" cy="1106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99676" y="7204051"/>
            <a:ext cx="16459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</a:p>
          <a:p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x(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945991"/>
              </p:ext>
            </p:extLst>
          </p:nvPr>
        </p:nvGraphicFramePr>
        <p:xfrm>
          <a:off x="2935733" y="7248886"/>
          <a:ext cx="1043250" cy="632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9040" imgH="253800" progId="Equation.DSMT4">
                  <p:embed/>
                </p:oleObj>
              </mc:Choice>
              <mc:Fallback>
                <p:oleObj name="Equation" r:id="rId14" imgW="419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35733" y="7248886"/>
                        <a:ext cx="1043250" cy="632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911363"/>
              </p:ext>
            </p:extLst>
          </p:nvPr>
        </p:nvGraphicFramePr>
        <p:xfrm>
          <a:off x="4114800" y="8118003"/>
          <a:ext cx="3258062" cy="113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60160" imgH="507960" progId="Equation.DSMT4">
                  <p:embed/>
                </p:oleObj>
              </mc:Choice>
              <mc:Fallback>
                <p:oleObj name="Equation" r:id="rId16" imgW="1460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14800" y="8118003"/>
                        <a:ext cx="3258062" cy="1133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1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6858000" y="408294"/>
            <a:ext cx="1752600" cy="7665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37635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4324" y="1803678"/>
            <a:ext cx="1701887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sz="3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MB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2MB.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 – 2 = 2 (MB).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Megabyte.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9433" y="5691898"/>
            <a:ext cx="1586159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120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603856"/>
              </p:ext>
            </p:extLst>
          </p:nvPr>
        </p:nvGraphicFramePr>
        <p:xfrm>
          <a:off x="1447800" y="7772538"/>
          <a:ext cx="6781800" cy="123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600" imgH="457200" progId="Equation.DSMT4">
                  <p:embed/>
                </p:oleObj>
              </mc:Choice>
              <mc:Fallback>
                <p:oleObj name="Equation" r:id="rId6" imgW="2514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7800" y="7772538"/>
                        <a:ext cx="6781800" cy="123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817120" y="9014382"/>
            <a:ext cx="15586959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2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endParaRPr lang="en-US" sz="3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Megabyte.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5" grpId="0"/>
      <p:bldP spid="6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7369" y="7796766"/>
            <a:ext cx="1800631" cy="2250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82919" y="86527"/>
            <a:ext cx="4741161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82919" y="86527"/>
            <a:ext cx="4741161" cy="1704173"/>
            <a:chOff x="6705600" y="238927"/>
            <a:chExt cx="4741161" cy="1704173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09834" y="1790700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9834" y="2781300"/>
            <a:ext cx="1570656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Dương mang theo 100 000 đồng và đạp xe đi nhà sách để mua vở. Biết giá mỗi quyển vở là 7 000 đồng, phí gửi xe đạp là 3 000 đồng.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Viết công thức biểu thị tổng số tiền y (đồng) bạn Dương cần trả cho việc gửi xe đạp và mua x quyển vở. Hỏi y có phải là hàm số bậc nhất của x hay không?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Tính số tiền bạn Dương phải trả khi gửi xe và mua 12 quyển vở.</a:t>
            </a:r>
          </a:p>
          <a:p>
            <a:pPr algn="just"/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Với số tiền trên, bạn Dương có thể mua 15 quyển vở hay không? Vì sao?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65033">
            <a:off x="12819392" y="-3581734"/>
            <a:ext cx="8815906" cy="58405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-149207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52517" y="9604090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63600" y="-467833"/>
            <a:ext cx="905034" cy="886933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7543800" y="1454809"/>
            <a:ext cx="1752600" cy="76656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737726"/>
            <a:ext cx="44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SGK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162" y="2471426"/>
            <a:ext cx="168664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a) Giá tiền x quyển vở là: 7 000x (đồng).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Công thức biểu thị tổng số tiền y (đồng) số tiền bạn Dương cần trả cho việc gửi xe đạp và mua x quyển vở là: y = 7 000x + 3 000 (đồng).</a:t>
            </a:r>
            <a:endParaRPr lang="vi-VN" sz="4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162" y="4820679"/>
            <a:ext cx="157046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b) Số tiền bạn Dương phải trả khi gửi xe và mua 12 quyển vở là: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+mj-lt"/>
              </a:rPr>
              <a:t>7 000 . 12 + 3 000 = 87 000 (đồng).</a:t>
            </a:r>
            <a:endParaRPr lang="vi-VN" sz="4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3228" y="6679586"/>
            <a:ext cx="166085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Số tiền cần phải trả khi gửi xe và mua 15 quyển vở là: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7 000 . 15 + 3 000 = 108 000 (đồng).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108 000 &gt; 100 000 nên với số tiền trên, bạn Dương không thể mua 15 quyển vở.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8131">
            <a:off x="17035422" y="11426"/>
            <a:ext cx="1192488" cy="18579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80471">
            <a:off x="-2847112" y="-1354513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705600" y="419100"/>
            <a:ext cx="4741161" cy="1828800"/>
            <a:chOff x="6705600" y="238927"/>
            <a:chExt cx="4741161" cy="1828800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573615" y="1811409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05600" y="238927"/>
              <a:ext cx="4741161" cy="130625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6000" b="1" i="0" u="none" strike="noStrike" kern="1200" cap="none" spc="0" normalizeH="0" noProof="0" dirty="0">
                  <a:ln w="0"/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DỤNG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Cultural Shirt PNG Transparent Images Free Download | Vector Files | Pngtree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8" t="6038" r="9114" b="62683"/>
          <a:stretch/>
        </p:blipFill>
        <p:spPr bwMode="auto">
          <a:xfrm>
            <a:off x="13874218" y="3619500"/>
            <a:ext cx="37338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40122" y="3487245"/>
            <a:ext cx="1246698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50000000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400000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(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47800" y="6427411"/>
            <a:ext cx="101059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</a:p>
          <a:p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7911877"/>
            <a:ext cx="124952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53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953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20000000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0345" y="2513629"/>
            <a:ext cx="3802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6226233" y="2422468"/>
            <a:ext cx="6902335" cy="20116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09800" y="5053868"/>
            <a:ext cx="3352800" cy="54719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441689"/>
            <a:ext cx="2775607" cy="28651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18326" y="706901"/>
            <a:ext cx="2198124" cy="259993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24400" y="800100"/>
            <a:ext cx="9163594" cy="963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6000" b="1" spc="339" dirty="0">
                <a:solidFill>
                  <a:srgbClr val="3D5F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53200" y="1943100"/>
            <a:ext cx="5334000" cy="4600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717677" y="3326733"/>
            <a:ext cx="517031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số bậc nhất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11904" y="5557952"/>
            <a:ext cx="29402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>
                <a:latin typeface="Arial" panose="020B0604020202020204" pitchFamily="34" charset="0"/>
                <a:cs typeface="Arial" panose="020B0604020202020204" pitchFamily="34" charset="0"/>
              </a:rPr>
              <a:t>Ứng dụng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247688" y="7378092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251699" y="5329408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7247688" y="3280724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11904" y="7589260"/>
            <a:ext cx="290977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3" grpId="0" animBg="1"/>
      <p:bldP spid="17" grpId="0" animBg="1"/>
      <p:bldP spid="18" grpId="0" animBg="1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4508">
            <a:off x="16130420" y="617556"/>
            <a:ext cx="2022230" cy="1945018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78131" flipH="1">
            <a:off x="-301353" y="8323225"/>
            <a:ext cx="1212305" cy="1888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8346111"/>
            <a:ext cx="8991600" cy="1843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00282"/>
            <a:ext cx="14325600" cy="269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kg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45000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(</a:t>
            </a:r>
            <a:r>
              <a:rPr lang="en-US" sz="3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(kg).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66171"/>
              </p:ext>
            </p:extLst>
          </p:nvPr>
        </p:nvGraphicFramePr>
        <p:xfrm>
          <a:off x="1676401" y="5974347"/>
          <a:ext cx="14706599" cy="2478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9126">
                  <a:extLst>
                    <a:ext uri="{9D8B030D-6E8A-4147-A177-3AD203B41FA5}">
                      <a16:colId xmlns:a16="http://schemas.microsoft.com/office/drawing/2014/main" val="46041448"/>
                    </a:ext>
                  </a:extLst>
                </a:gridCol>
                <a:gridCol w="3420859">
                  <a:extLst>
                    <a:ext uri="{9D8B030D-6E8A-4147-A177-3AD203B41FA5}">
                      <a16:colId xmlns:a16="http://schemas.microsoft.com/office/drawing/2014/main" val="3132709737"/>
                    </a:ext>
                  </a:extLst>
                </a:gridCol>
                <a:gridCol w="3182194">
                  <a:extLst>
                    <a:ext uri="{9D8B030D-6E8A-4147-A177-3AD203B41FA5}">
                      <a16:colId xmlns:a16="http://schemas.microsoft.com/office/drawing/2014/main" val="2801134106"/>
                    </a:ext>
                  </a:extLst>
                </a:gridCol>
                <a:gridCol w="2784420">
                  <a:extLst>
                    <a:ext uri="{9D8B030D-6E8A-4147-A177-3AD203B41FA5}">
                      <a16:colId xmlns:a16="http://schemas.microsoft.com/office/drawing/2014/main" val="16400801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569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135000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225000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320000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77226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3550157"/>
            <a:ext cx="15468600" cy="207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3kg; 5kg; 7kg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47900"/>
            <a:ext cx="168402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3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y = 50 000 000 – 400 000.x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y.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000500"/>
            <a:ext cx="15849600" cy="4985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Ta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50 000 000 – 400 000. x = 20 000 000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400 000. x = 50 000 000 – 20 000 000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400 000 . x = 30 000 000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x = 30 000 000 : 400 000 = 75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75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20000000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080910"/>
            <a:ext cx="2132315" cy="675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fr-FR" sz="3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3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485900"/>
            <a:ext cx="157734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y = 45000.x .</a:t>
            </a:r>
          </a:p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3619500"/>
            <a:ext cx="1501140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2667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315 000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45000. 7 = 315 000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7886700"/>
            <a:ext cx="8991600" cy="1843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7465716"/>
            <a:ext cx="1798476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5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97328">
            <a:off x="16480643" y="308711"/>
            <a:ext cx="1355914" cy="2112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80471">
            <a:off x="-3140360" y="-1380456"/>
            <a:ext cx="3884554" cy="39418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91200" y="206657"/>
            <a:ext cx="6828281" cy="1605487"/>
            <a:chOff x="5647511" y="337613"/>
            <a:chExt cx="6828281" cy="1605487"/>
          </a:xfrm>
        </p:grpSpPr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467600" y="1686782"/>
              <a:ext cx="2971800" cy="2563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647511" y="337613"/>
              <a:ext cx="6828281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1200" cap="none" spc="0" normalizeH="0" baseline="0" noProof="0" dirty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nl-NL" sz="6000" b="1" i="0" u="none" strike="noStrike" kern="1200" cap="none" spc="0" normalizeH="0" noProof="0" dirty="0">
                  <a:ln w="0"/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THÊM</a:t>
              </a:r>
              <a:endParaRPr kumimoji="0" lang="en-US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8758">
            <a:off x="-134536" y="9447409"/>
            <a:ext cx="1640672" cy="14318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0" y="1976976"/>
            <a:ext cx="14478000" cy="3381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9048" y="5787665"/>
            <a:ext cx="13539952" cy="22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028700"/>
            <a:ext cx="16455651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991100"/>
            <a:ext cx="118195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00100"/>
            <a:ext cx="11811000" cy="94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800" b="1" u="db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5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TP.Hồ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1200 000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1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100 000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(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TP. HCM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 (kg)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Cho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TP. HCM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00" y="1181100"/>
            <a:ext cx="5410200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8640" y="419100"/>
            <a:ext cx="1890261" cy="722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800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8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8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8640" y="7886700"/>
            <a:ext cx="665278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i="1" dirty="0">
                <a:latin typeface="Times New Roman" panose="02020603050405020304" pitchFamily="18" charset="0"/>
                <a:ea typeface="Calibri" panose="020F0502020204030204" pitchFamily="34" charset="0"/>
              </a:rPr>
              <a:t>a, b, d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3800" i="1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800" dirty="0"/>
          </a:p>
        </p:txBody>
      </p:sp>
      <p:sp>
        <p:nvSpPr>
          <p:cNvPr id="5" name="Rectangle 4"/>
          <p:cNvSpPr/>
          <p:nvPr/>
        </p:nvSpPr>
        <p:spPr>
          <a:xfrm>
            <a:off x="685800" y="1212385"/>
            <a:ext cx="14979998" cy="722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462" y="2429672"/>
            <a:ext cx="13424338" cy="5152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8311" y="2150698"/>
            <a:ext cx="55015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en-US" sz="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423" y="5829300"/>
            <a:ext cx="3273836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9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2793" y="6286500"/>
            <a:ext cx="16154400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5.a/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= 1200 000 + (x – 7).100 000 (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TP. HCM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9kg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1200 000 + (9 – 7 ).100 000 = 1400 000 (</a:t>
            </a:r>
            <a:r>
              <a:rPr 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04900"/>
            <a:ext cx="16083062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2793" y="952500"/>
            <a:ext cx="55015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9447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3511" y="974600"/>
            <a:ext cx="3627543" cy="32054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98689" y="8115300"/>
            <a:ext cx="2301098" cy="28763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00601" y="7081219"/>
            <a:ext cx="3276599" cy="5072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1093" y="93906"/>
            <a:ext cx="905034" cy="8869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7199589" y="9388959"/>
            <a:ext cx="905034" cy="886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596721" y="5965686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785190" y="-252967"/>
            <a:ext cx="905034" cy="8869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953000" y="974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1499" y="2937428"/>
            <a:ext cx="5406547" cy="3730072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200555" y="4599147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4600" y="2960003"/>
            <a:ext cx="5480307" cy="369375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279872" y="4685006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190260" y="2857500"/>
            <a:ext cx="5548298" cy="3772119"/>
            <a:chOff x="12589070" y="3429564"/>
            <a:chExt cx="5538234" cy="4760034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12589070" y="3429564"/>
                  <a:ext cx="5538234" cy="36119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buClr>
                      <a:srgbClr val="000000"/>
                    </a:buClr>
                    <a:buFont typeface="Arial"/>
                    <a:buNone/>
                  </a:pPr>
                  <a:r>
                    <a:rPr lang="pt-BR" sz="4000" kern="0" dirty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* </a:t>
                  </a:r>
                  <a:r>
                    <a:rPr lang="vi-VN" sz="4000" kern="0" dirty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Chuẩn bị trước </a:t>
                  </a:r>
                  <a:endParaRPr lang="en-US" sz="4000" kern="0" dirty="0"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  <a:p>
                  <a:pPr algn="ctr">
                    <a:lnSpc>
                      <a:spcPct val="150000"/>
                    </a:lnSpc>
                    <a:buClr>
                      <a:srgbClr val="000000"/>
                    </a:buClr>
                    <a:buFont typeface="Arial"/>
                    <a:buNone/>
                  </a:pPr>
                  <a:r>
                    <a:rPr lang="vi-VN" sz="4000" b="1" kern="0" dirty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"</a:t>
                  </a:r>
                  <a:r>
                    <a:rPr lang="en-US" sz="4000" dirty="0" err="1"/>
                    <a:t>Bài</a:t>
                  </a:r>
                  <a:r>
                    <a:rPr lang="en-US" sz="4000" dirty="0"/>
                    <a:t> 4: </a:t>
                  </a:r>
                  <a:r>
                    <a:rPr lang="en-US" sz="4000" dirty="0" err="1"/>
                    <a:t>Đồ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thị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của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hàm</a:t>
                  </a:r>
                  <a:r>
                    <a:rPr lang="en-US" sz="4000" dirty="0"/>
                    <a:t> </a:t>
                  </a:r>
                  <a:r>
                    <a:rPr lang="en-US" sz="4000" dirty="0" err="1"/>
                    <a:t>số</a:t>
                  </a:r>
                  <a:r>
                    <a:rPr lang="en-US" sz="4000" dirty="0"/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>
                          <a:latin typeface="Cambria Math" panose="02040503050406030204" pitchFamily="18" charset="0"/>
                          <a:sym typeface="Euclid Symbol" panose="05050102010706020507" pitchFamily="18" charset="2"/>
                        </a:rPr>
                        <m:t>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 0)</m:t>
                      </m:r>
                    </m:oMath>
                  </a14:m>
                  <a:r>
                    <a:rPr lang="en-US" sz="4000" dirty="0"/>
                    <a:t> </a:t>
                  </a:r>
                  <a:r>
                    <a:rPr lang="vi-VN" sz="4000" b="1" kern="0" dirty="0">
                      <a:latin typeface="Arial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".</a:t>
                  </a:r>
                  <a:endParaRPr lang="pt-BR" sz="4000" b="1" kern="0" dirty="0"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89070" y="3429564"/>
                  <a:ext cx="5538234" cy="3611962"/>
                </a:xfrm>
                <a:prstGeom prst="rect">
                  <a:avLst/>
                </a:prstGeom>
                <a:blipFill>
                  <a:blip r:embed="rId14"/>
                  <a:stretch>
                    <a:fillRect l="-2527" r="-2308" b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36881" y="473878"/>
            <a:ext cx="3347642" cy="887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70" y="1638300"/>
            <a:ext cx="950078" cy="8866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24949" y="178048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8913" y="2667962"/>
            <a:ext cx="124781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 bài toán ở phần mở đầu, y có phải là đa thức bậc nhất của biến x hay không?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08758">
            <a:off x="17184718" y="9385544"/>
            <a:ext cx="1640672" cy="14318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82813" y="324742"/>
            <a:ext cx="502358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số bậc nhất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12824" y="278733"/>
            <a:ext cx="1207168" cy="12071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1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57868" y="1485900"/>
            <a:ext cx="1670777" cy="1785336"/>
          </a:xfrm>
          <a:prstGeom prst="rect">
            <a:avLst/>
          </a:prstGeom>
        </p:spPr>
      </p:pic>
      <p:sp>
        <p:nvSpPr>
          <p:cNvPr id="26" name="Oval Callout 25"/>
          <p:cNvSpPr/>
          <p:nvPr/>
        </p:nvSpPr>
        <p:spPr>
          <a:xfrm>
            <a:off x="6172200" y="4776666"/>
            <a:ext cx="5029200" cy="30536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/>
              <a:t>b. Hàm số                      là hàm số bậc nhất</a:t>
            </a:r>
            <a:endParaRPr lang="en-US" sz="32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561392"/>
              </p:ext>
            </p:extLst>
          </p:nvPr>
        </p:nvGraphicFramePr>
        <p:xfrm>
          <a:off x="8991600" y="5600700"/>
          <a:ext cx="195259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6113" imgH="200361" progId="Equation.DSMT4">
                  <p:embed/>
                </p:oleObj>
              </mc:Choice>
              <mc:Fallback>
                <p:oleObj name="Equation" r:id="rId10" imgW="726113" imgH="20036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91600" y="5600700"/>
                        <a:ext cx="1952591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Callout 31"/>
          <p:cNvSpPr/>
          <p:nvPr/>
        </p:nvSpPr>
        <p:spPr>
          <a:xfrm>
            <a:off x="11049000" y="3538099"/>
            <a:ext cx="6618510" cy="30971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a. Do                       nên y là một đa thứ bậc nhất của biến x </a:t>
            </a:r>
            <a:endParaRPr lang="en-US" sz="32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27685"/>
              </p:ext>
            </p:extLst>
          </p:nvPr>
        </p:nvGraphicFramePr>
        <p:xfrm>
          <a:off x="13563600" y="4364129"/>
          <a:ext cx="195259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6113" imgH="200361" progId="Equation.DSMT4">
                  <p:embed/>
                </p:oleObj>
              </mc:Choice>
              <mc:Fallback>
                <p:oleObj name="Equation" r:id="rId10" imgW="726113" imgH="200361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563600" y="4364129"/>
                        <a:ext cx="1952591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9667" y="5629252"/>
            <a:ext cx="3023878" cy="465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3" grpId="0"/>
      <p:bldP spid="19" grpId="0" animBg="1"/>
      <p:bldP spid="26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8166" y="495300"/>
            <a:ext cx="1031750" cy="8746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81600" y="9029700"/>
            <a:ext cx="426203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7399334" y="8651055"/>
            <a:ext cx="2044300" cy="1564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16157167" y="-1485900"/>
            <a:ext cx="3639719" cy="35139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75663" y="280151"/>
            <a:ext cx="3017405" cy="10533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04925" y="676124"/>
            <a:ext cx="800075" cy="3956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87041" y="563965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QUÁT</a:t>
            </a:r>
            <a:endParaRPr lang="en-US" sz="6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5157" y="1779831"/>
            <a:ext cx="15955147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Hàm số bậc nhất là hàm số được cho bởi công thức                 , </a:t>
            </a:r>
          </a:p>
          <a:p>
            <a:pPr algn="just">
              <a:lnSpc>
                <a:spcPct val="150000"/>
              </a:lnSpc>
            </a:pPr>
            <a:r>
              <a:rPr lang="vi-VN" sz="4000" dirty="0"/>
              <a:t>trong đó a, b là số cho trước và a khác 0 </a:t>
            </a: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344497" y="4381500"/>
            <a:ext cx="4166063" cy="59055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829749"/>
              </p:ext>
            </p:extLst>
          </p:nvPr>
        </p:nvGraphicFramePr>
        <p:xfrm>
          <a:off x="13258800" y="2027669"/>
          <a:ext cx="2168729" cy="661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9160" imgH="228600" progId="Equation.DSMT4">
                  <p:embed/>
                </p:oleObj>
              </mc:Choice>
              <mc:Fallback>
                <p:oleObj name="Equation" r:id="rId14" imgW="749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258800" y="2027669"/>
                        <a:ext cx="2168729" cy="661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86600" y="4411579"/>
            <a:ext cx="30291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74136" y="5903029"/>
            <a:ext cx="1595514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Khi            ta có hàm số 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505915"/>
              </p:ext>
            </p:extLst>
          </p:nvPr>
        </p:nvGraphicFramePr>
        <p:xfrm>
          <a:off x="2209800" y="6159829"/>
          <a:ext cx="1219200" cy="59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44240" imgH="215640" progId="Equation.DSMT4">
                  <p:embed/>
                </p:oleObj>
              </mc:Choice>
              <mc:Fallback>
                <p:oleObj name="Equation" r:id="rId16" imgW="4442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09800" y="6159829"/>
                        <a:ext cx="1219200" cy="592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38492"/>
              </p:ext>
            </p:extLst>
          </p:nvPr>
        </p:nvGraphicFramePr>
        <p:xfrm>
          <a:off x="6703083" y="6166398"/>
          <a:ext cx="1755117" cy="63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58720" imgH="203040" progId="Equation.DSMT4">
                  <p:embed/>
                </p:oleObj>
              </mc:Choice>
              <mc:Fallback>
                <p:oleObj name="Equation" r:id="rId18" imgW="558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03083" y="6166398"/>
                        <a:ext cx="1755117" cy="638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880471">
            <a:off x="-2332508" y="-1457481"/>
            <a:ext cx="3884554" cy="394189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96000" y="542760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vi-VN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67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398796" y="2066046"/>
            <a:ext cx="14706600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không 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số bậc nhất? Đối với những hàm số bậc nhất đó, xác định a, b lần lượt là hệ số của x, hệ số tự do.</a:t>
            </a: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7225272" y="360231"/>
            <a:ext cx="1640672" cy="143185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06400" y="6355027"/>
            <a:ext cx="3922906" cy="3741473"/>
          </a:xfrm>
          <a:prstGeom prst="rect">
            <a:avLst/>
          </a:prstGeom>
        </p:spPr>
      </p:pic>
      <p:grpSp>
        <p:nvGrpSpPr>
          <p:cNvPr id="16" name="Group 3"/>
          <p:cNvGrpSpPr/>
          <p:nvPr/>
        </p:nvGrpSpPr>
        <p:grpSpPr>
          <a:xfrm>
            <a:off x="-374189" y="9715500"/>
            <a:ext cx="20040600" cy="2336845"/>
            <a:chOff x="0" y="0"/>
            <a:chExt cx="3019157" cy="790488"/>
          </a:xfrm>
        </p:grpSpPr>
        <p:sp>
          <p:nvSpPr>
            <p:cNvPr id="17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51394" flipH="1">
            <a:off x="-339060" y="8400958"/>
            <a:ext cx="1729410" cy="1663378"/>
          </a:xfrm>
          <a:prstGeom prst="rect">
            <a:avLst/>
          </a:prstGeom>
        </p:spPr>
      </p:pic>
      <p:pic>
        <p:nvPicPr>
          <p:cNvPr id="20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79050" y="6136564"/>
            <a:ext cx="799696" cy="799696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346940" y="7517987"/>
            <a:ext cx="865396" cy="804266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848677"/>
              </p:ext>
            </p:extLst>
          </p:nvPr>
        </p:nvGraphicFramePr>
        <p:xfrm>
          <a:off x="7620000" y="6117170"/>
          <a:ext cx="3013490" cy="82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27000" imgH="253800" progId="Equation.DSMT4">
                  <p:embed/>
                </p:oleObj>
              </mc:Choice>
              <mc:Fallback>
                <p:oleObj name="Equation" r:id="rId14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20000" y="6117170"/>
                        <a:ext cx="3013490" cy="825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333957"/>
              </p:ext>
            </p:extLst>
          </p:nvPr>
        </p:nvGraphicFramePr>
        <p:xfrm>
          <a:off x="1584690" y="7590426"/>
          <a:ext cx="3131813" cy="81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77760" imgH="253800" progId="Equation.DSMT4">
                  <p:embed/>
                </p:oleObj>
              </mc:Choice>
              <mc:Fallback>
                <p:oleObj name="Equation" r:id="rId16" imgW="977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4690" y="7590426"/>
                        <a:ext cx="3131813" cy="813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852035"/>
              </p:ext>
            </p:extLst>
          </p:nvPr>
        </p:nvGraphicFramePr>
        <p:xfrm>
          <a:off x="7467600" y="7535309"/>
          <a:ext cx="2590800" cy="849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74360" imgH="253800" progId="Equation.DSMT4">
                  <p:embed/>
                </p:oleObj>
              </mc:Choice>
              <mc:Fallback>
                <p:oleObj name="Equation" r:id="rId18" imgW="774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67600" y="7535309"/>
                        <a:ext cx="2590800" cy="849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94470" y="6115693"/>
            <a:ext cx="799696" cy="799696"/>
          </a:xfrm>
          <a:prstGeom prst="rect">
            <a:avLst/>
          </a:prstGeom>
        </p:spPr>
      </p:pic>
      <p:pic>
        <p:nvPicPr>
          <p:cNvPr id="23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13816" y="7396645"/>
            <a:ext cx="799696" cy="799696"/>
          </a:xfrm>
          <a:prstGeom prst="rect">
            <a:avLst/>
          </a:prstGeom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190760"/>
              </p:ext>
            </p:extLst>
          </p:nvPr>
        </p:nvGraphicFramePr>
        <p:xfrm>
          <a:off x="1718968" y="6117170"/>
          <a:ext cx="3463277" cy="85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28520" imgH="253800" progId="Equation.DSMT4">
                  <p:embed/>
                </p:oleObj>
              </mc:Choice>
              <mc:Fallback>
                <p:oleObj name="Equation" r:id="rId20" imgW="102852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718968" y="6117170"/>
                        <a:ext cx="3463277" cy="855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1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1866900"/>
            <a:ext cx="905034" cy="8869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7226792" y="266700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781531" y="636771"/>
            <a:ext cx="4496338" cy="1043674"/>
            <a:chOff x="7162800" y="539360"/>
            <a:chExt cx="4648200" cy="1043674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668634"/>
              <a:ext cx="4648200" cy="914400"/>
              <a:chOff x="0" y="271615"/>
              <a:chExt cx="8385740" cy="1921233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271615"/>
                <a:ext cx="8385740" cy="1921233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332978" y="539360"/>
              <a:ext cx="43165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nl-NL" sz="4500" b="0" i="0" u="none" strike="noStrike" kern="1200" cap="none" spc="0" normalizeH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1</a:t>
              </a:r>
              <a:endParaRPr kumimoji="0" lang="en-US" sz="4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-326571" y="96393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1371600" y="1936974"/>
            <a:ext cx="15316200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hàm số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 không 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là hàm số bậc nhất? Đối với những hàm số bậc nhất đó, xác định a, b lần lượt là hệ số của x, hệ số tự do.</a:t>
            </a:r>
          </a:p>
        </p:txBody>
      </p:sp>
      <p:pic>
        <p:nvPicPr>
          <p:cNvPr id="17" name="Picture 2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487400" y="5984312"/>
            <a:ext cx="4078739" cy="3684461"/>
          </a:xfrm>
          <a:prstGeom prst="rect">
            <a:avLst/>
          </a:prstGeom>
        </p:spPr>
      </p:pic>
      <p:pic>
        <p:nvPicPr>
          <p:cNvPr id="18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71738" y="7489459"/>
            <a:ext cx="953654" cy="953654"/>
          </a:xfrm>
          <a:prstGeom prst="rect">
            <a:avLst/>
          </a:prstGeom>
        </p:spPr>
      </p:pic>
      <p:pic>
        <p:nvPicPr>
          <p:cNvPr id="19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48646" y="7497320"/>
            <a:ext cx="953654" cy="953654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534400" y="4420350"/>
            <a:ext cx="1524000" cy="136779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97971"/>
              </p:ext>
            </p:extLst>
          </p:nvPr>
        </p:nvGraphicFramePr>
        <p:xfrm>
          <a:off x="1523999" y="6332270"/>
          <a:ext cx="3565935" cy="79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253800" progId="Equation.DSMT4">
                  <p:embed/>
                </p:oleObj>
              </mc:Choice>
              <mc:Fallback>
                <p:oleObj name="Equation" r:id="rId9" imgW="1143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3999" y="6332270"/>
                        <a:ext cx="3565935" cy="79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120571"/>
              </p:ext>
            </p:extLst>
          </p:nvPr>
        </p:nvGraphicFramePr>
        <p:xfrm>
          <a:off x="7162799" y="6323073"/>
          <a:ext cx="3599089" cy="877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41120" imgH="253800" progId="Equation.DSMT4">
                  <p:embed/>
                </p:oleObj>
              </mc:Choice>
              <mc:Fallback>
                <p:oleObj name="Equation" r:id="rId11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62799" y="6323073"/>
                        <a:ext cx="3599089" cy="877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424166"/>
              </p:ext>
            </p:extLst>
          </p:nvPr>
        </p:nvGraphicFramePr>
        <p:xfrm>
          <a:off x="1523999" y="7116428"/>
          <a:ext cx="3200938" cy="170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52200" imgH="507960" progId="Equation.DSMT4">
                  <p:embed/>
                </p:oleObj>
              </mc:Choice>
              <mc:Fallback>
                <p:oleObj name="Equation" r:id="rId13" imgW="952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23999" y="7116428"/>
                        <a:ext cx="3200938" cy="1707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107741"/>
              </p:ext>
            </p:extLst>
          </p:nvPr>
        </p:nvGraphicFramePr>
        <p:xfrm>
          <a:off x="7010400" y="7645321"/>
          <a:ext cx="2287587" cy="87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60240" imgH="253800" progId="Equation.DSMT4">
                  <p:embed/>
                </p:oleObj>
              </mc:Choice>
              <mc:Fallback>
                <p:oleObj name="Equation" r:id="rId15" imgW="660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10400" y="7645321"/>
                        <a:ext cx="2287587" cy="879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385738" y="6112333"/>
            <a:ext cx="865396" cy="804266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0959996" y="6201446"/>
            <a:ext cx="865396" cy="8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219564" y="848236"/>
            <a:ext cx="5562600" cy="1066800"/>
            <a:chOff x="381000" y="190500"/>
            <a:chExt cx="5562600" cy="1066800"/>
          </a:xfrm>
          <a:solidFill>
            <a:schemeClr val="accent5"/>
          </a:solidFill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vi-VN" sz="4000" b="1" noProof="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68</a:t>
              </a: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135749">
            <a:off x="-613496" y="369548"/>
            <a:ext cx="1640672" cy="143185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699853" y="72971"/>
            <a:ext cx="1446081" cy="1217664"/>
            <a:chOff x="16459200" y="496068"/>
            <a:chExt cx="1446081" cy="1217664"/>
          </a:xfrm>
        </p:grpSpPr>
        <p:pic>
          <p:nvPicPr>
            <p:cNvPr id="21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734110" y="496068"/>
              <a:ext cx="1171171" cy="1217664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6459200" y="919652"/>
              <a:ext cx="823225" cy="407122"/>
            </a:xfrm>
            <a:prstGeom prst="rect">
              <a:avLst/>
            </a:prstGeom>
          </p:spPr>
        </p:pic>
      </p:grpSp>
      <p:pic>
        <p:nvPicPr>
          <p:cNvPr id="24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78131" flipH="1">
            <a:off x="108439" y="8317765"/>
            <a:ext cx="1051033" cy="16375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3697" y="2251701"/>
            <a:ext cx="16576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Cho hàm số                 . Tìm giá trị của y tương ứng với mỗi giá trị sau của x. </a:t>
            </a:r>
          </a:p>
        </p:txBody>
      </p:sp>
      <p:pic>
        <p:nvPicPr>
          <p:cNvPr id="17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92400" y="6596617"/>
            <a:ext cx="2172482" cy="342368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434013"/>
              </p:ext>
            </p:extLst>
          </p:nvPr>
        </p:nvGraphicFramePr>
        <p:xfrm>
          <a:off x="3886200" y="2521688"/>
          <a:ext cx="2575292" cy="741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38080" imgH="241200" progId="Equation.DSMT4">
                  <p:embed/>
                </p:oleObj>
              </mc:Choice>
              <mc:Fallback>
                <p:oleObj name="Equation" r:id="rId12" imgW="838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86200" y="2521688"/>
                        <a:ext cx="2575292" cy="741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154886"/>
              </p:ext>
            </p:extLst>
          </p:nvPr>
        </p:nvGraphicFramePr>
        <p:xfrm>
          <a:off x="3518454" y="3393056"/>
          <a:ext cx="4616829" cy="71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73120" imgH="228600" progId="Equation.DSMT4">
                  <p:embed/>
                </p:oleObj>
              </mc:Choice>
              <mc:Fallback>
                <p:oleObj name="Equation" r:id="rId14" imgW="1473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18454" y="3393056"/>
                        <a:ext cx="4616829" cy="716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873697" y="5905500"/>
            <a:ext cx="165761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Thay lần lượt                                 vào công thức       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 Ta tính được giá trị của y tương ứng trong bảng sau.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59724"/>
              </p:ext>
            </p:extLst>
          </p:nvPr>
        </p:nvGraphicFramePr>
        <p:xfrm>
          <a:off x="4326784" y="6137229"/>
          <a:ext cx="4269415" cy="65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235305" imgH="647591" progId="Equation.DSMT4">
                  <p:embed/>
                </p:oleObj>
              </mc:Choice>
              <mc:Fallback>
                <p:oleObj name="Equation" r:id="rId14" imgW="4235305" imgH="6475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26784" y="6137229"/>
                        <a:ext cx="4269415" cy="652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458530"/>
              </p:ext>
            </p:extLst>
          </p:nvPr>
        </p:nvGraphicFramePr>
        <p:xfrm>
          <a:off x="12192000" y="6087625"/>
          <a:ext cx="2452684" cy="70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71750" imgH="736745" progId="Equation.DSMT4">
                  <p:embed/>
                </p:oleObj>
              </mc:Choice>
              <mc:Fallback>
                <p:oleObj name="Equation" r:id="rId12" imgW="2571750" imgH="7367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192000" y="6087625"/>
                        <a:ext cx="2452684" cy="702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Callout 18"/>
          <p:cNvSpPr/>
          <p:nvPr/>
        </p:nvSpPr>
        <p:spPr>
          <a:xfrm>
            <a:off x="7258983" y="4583526"/>
            <a:ext cx="1752600" cy="96597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390467"/>
              </p:ext>
            </p:extLst>
          </p:nvPr>
        </p:nvGraphicFramePr>
        <p:xfrm>
          <a:off x="2809597" y="7998381"/>
          <a:ext cx="10972798" cy="1683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707">
                  <a:extLst>
                    <a:ext uri="{9D8B030D-6E8A-4147-A177-3AD203B41FA5}">
                      <a16:colId xmlns:a16="http://schemas.microsoft.com/office/drawing/2014/main" val="1226618394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3840122119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3379928223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4035221974"/>
                    </a:ext>
                  </a:extLst>
                </a:gridCol>
              </a:tblGrid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>
                          <a:effectLst/>
                          <a:latin typeface="+mn-lt"/>
                          <a:ea typeface="+mn-ea"/>
                        </a:rPr>
                        <a:t>- 3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729780"/>
                  </a:ext>
                </a:extLst>
              </a:tr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vi-VN" sz="3200" dirty="0">
                          <a:effectLst/>
                          <a:latin typeface="+mn-lt"/>
                          <a:ea typeface="+mn-ea"/>
                        </a:rPr>
                        <a:t>12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58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1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1580" y="531270"/>
            <a:ext cx="905034" cy="8869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781800" y="571500"/>
            <a:ext cx="5105400" cy="1136203"/>
            <a:chOff x="7162800" y="539360"/>
            <a:chExt cx="4648200" cy="1136203"/>
          </a:xfrm>
          <a:solidFill>
            <a:srgbClr val="FFE07D"/>
          </a:solidFill>
        </p:grpSpPr>
        <p:grpSp>
          <p:nvGrpSpPr>
            <p:cNvPr id="14" name="Group 6"/>
            <p:cNvGrpSpPr/>
            <p:nvPr/>
          </p:nvGrpSpPr>
          <p:grpSpPr>
            <a:xfrm>
              <a:off x="7162800" y="539360"/>
              <a:ext cx="4648200" cy="1136203"/>
              <a:chOff x="0" y="0"/>
              <a:chExt cx="8385740" cy="2387260"/>
            </a:xfrm>
            <a:grpFill/>
          </p:grpSpPr>
          <p:sp>
            <p:nvSpPr>
              <p:cNvPr id="16" name="Freeform 7"/>
              <p:cNvSpPr/>
              <p:nvPr/>
            </p:nvSpPr>
            <p:spPr>
              <a:xfrm>
                <a:off x="0" y="0"/>
                <a:ext cx="8385740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5" name="Rectangle 14"/>
            <p:cNvSpPr/>
            <p:nvPr/>
          </p:nvSpPr>
          <p:spPr>
            <a:xfrm>
              <a:off x="7332978" y="539360"/>
              <a:ext cx="43165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nl-NL" sz="4500" b="0" i="0" u="none" strike="noStrike" kern="1200" cap="none" spc="0" normalizeH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2</a:t>
              </a:r>
              <a:endParaRPr kumimoji="0" lang="en-US" sz="45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-457200" y="9867900"/>
            <a:ext cx="20040600" cy="2336845"/>
            <a:chOff x="0" y="0"/>
            <a:chExt cx="3019157" cy="790488"/>
          </a:xfrm>
        </p:grpSpPr>
        <p:sp>
          <p:nvSpPr>
            <p:cNvPr id="28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</p:sp>
      </p:grpSp>
      <p:pic>
        <p:nvPicPr>
          <p:cNvPr id="19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08758">
            <a:off x="16933781" y="258808"/>
            <a:ext cx="1640672" cy="143185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1883" y="9139515"/>
            <a:ext cx="905034" cy="886933"/>
          </a:xfrm>
          <a:prstGeom prst="rect">
            <a:avLst/>
          </a:prstGeom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14375905" y="6449892"/>
            <a:ext cx="2919337" cy="33555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73697" y="2251701"/>
            <a:ext cx="16576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Cho hàm số                 . Tìm giá trị của y tương ứng với mỗi giá trị sau của x.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520421"/>
              </p:ext>
            </p:extLst>
          </p:nvPr>
        </p:nvGraphicFramePr>
        <p:xfrm>
          <a:off x="3886200" y="2476500"/>
          <a:ext cx="2667000" cy="65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760" imgH="241200" progId="Equation.DSMT4">
                  <p:embed/>
                </p:oleObj>
              </mc:Choice>
              <mc:Fallback>
                <p:oleObj name="Equation" r:id="rId7" imgW="977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86200" y="2476500"/>
                        <a:ext cx="2667000" cy="658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344177"/>
              </p:ext>
            </p:extLst>
          </p:nvPr>
        </p:nvGraphicFramePr>
        <p:xfrm>
          <a:off x="3200400" y="3359391"/>
          <a:ext cx="4457103" cy="722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09400" imgH="228600" progId="Equation.DSMT4">
                  <p:embed/>
                </p:oleObj>
              </mc:Choice>
              <mc:Fallback>
                <p:oleObj name="Equation" r:id="rId9" imgW="1409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0400" y="3359391"/>
                        <a:ext cx="4457103" cy="722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Callout 22"/>
          <p:cNvSpPr/>
          <p:nvPr/>
        </p:nvSpPr>
        <p:spPr>
          <a:xfrm>
            <a:off x="7813128" y="4185061"/>
            <a:ext cx="1752600" cy="96597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6448" y="5535034"/>
            <a:ext cx="165761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Thay lần lượt                                 vào công thức       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 Ta tính được giá trị của y tương ứng trong bảng sau.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947239"/>
              </p:ext>
            </p:extLst>
          </p:nvPr>
        </p:nvGraphicFramePr>
        <p:xfrm>
          <a:off x="12268200" y="5812199"/>
          <a:ext cx="26606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0414" imgH="653959" progId="Equation.DSMT4">
                  <p:embed/>
                </p:oleObj>
              </mc:Choice>
              <mc:Fallback>
                <p:oleObj name="Equation" r:id="rId7" imgW="2660414" imgH="65395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268200" y="5812199"/>
                        <a:ext cx="2660650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459008"/>
              </p:ext>
            </p:extLst>
          </p:nvPr>
        </p:nvGraphicFramePr>
        <p:xfrm>
          <a:off x="4271290" y="5748699"/>
          <a:ext cx="44513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451332" imgH="717641" progId="Equation.DSMT4">
                  <p:embed/>
                </p:oleObj>
              </mc:Choice>
              <mc:Fallback>
                <p:oleObj name="Equation" r:id="rId9" imgW="4451332" imgH="7176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71290" y="5748699"/>
                        <a:ext cx="44513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065309"/>
              </p:ext>
            </p:extLst>
          </p:nvPr>
        </p:nvGraphicFramePr>
        <p:xfrm>
          <a:off x="2895602" y="7841579"/>
          <a:ext cx="10972798" cy="1683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707">
                  <a:extLst>
                    <a:ext uri="{9D8B030D-6E8A-4147-A177-3AD203B41FA5}">
                      <a16:colId xmlns:a16="http://schemas.microsoft.com/office/drawing/2014/main" val="1226618394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3840122119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3379928223"/>
                    </a:ext>
                  </a:extLst>
                </a:gridCol>
                <a:gridCol w="2743697">
                  <a:extLst>
                    <a:ext uri="{9D8B030D-6E8A-4147-A177-3AD203B41FA5}">
                      <a16:colId xmlns:a16="http://schemas.microsoft.com/office/drawing/2014/main" val="4035221974"/>
                    </a:ext>
                  </a:extLst>
                </a:gridCol>
              </a:tblGrid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x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729780"/>
                  </a:ext>
                </a:extLst>
              </a:tr>
              <a:tr h="841562"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vi-VN" sz="3200" dirty="0">
                        <a:effectLst/>
                      </a:endParaRPr>
                    </a:p>
                    <a:p>
                      <a:pPr marL="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- 4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58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3122</Words>
  <Application>Microsoft Office PowerPoint</Application>
  <PresentationFormat>Custom</PresentationFormat>
  <Paragraphs>317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Times New Roman</vt:lpstr>
      <vt:lpstr>Cambria Math</vt:lpstr>
      <vt:lpstr>.VnArial</vt:lpstr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Playful Math Subject Presentation</dc:title>
  <dc:creator>Admin</dc:creator>
  <cp:lastModifiedBy>Phạm Thu Hà</cp:lastModifiedBy>
  <cp:revision>175</cp:revision>
  <dcterms:created xsi:type="dcterms:W3CDTF">2006-08-16T00:00:00Z</dcterms:created>
  <dcterms:modified xsi:type="dcterms:W3CDTF">2026-01-11T18:05:53Z</dcterms:modified>
  <dc:identifier>DAFSQ1J57nY</dc:identifier>
</cp:coreProperties>
</file>