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Lst>
  <p:notesMasterIdLst>
    <p:notesMasterId r:id="rId27"/>
  </p:notesMasterIdLst>
  <p:sldIdLst>
    <p:sldId id="297" r:id="rId3"/>
    <p:sldId id="298" r:id="rId4"/>
    <p:sldId id="262" r:id="rId5"/>
    <p:sldId id="294" r:id="rId6"/>
    <p:sldId id="295" r:id="rId7"/>
    <p:sldId id="299" r:id="rId8"/>
    <p:sldId id="296" r:id="rId9"/>
    <p:sldId id="292" r:id="rId10"/>
    <p:sldId id="300" r:id="rId11"/>
    <p:sldId id="301" r:id="rId12"/>
    <p:sldId id="302" r:id="rId13"/>
    <p:sldId id="303" r:id="rId14"/>
    <p:sldId id="304" r:id="rId15"/>
    <p:sldId id="305" r:id="rId16"/>
    <p:sldId id="306" r:id="rId17"/>
    <p:sldId id="307" r:id="rId18"/>
    <p:sldId id="308" r:id="rId19"/>
    <p:sldId id="309" r:id="rId20"/>
    <p:sldId id="313" r:id="rId21"/>
    <p:sldId id="310" r:id="rId22"/>
    <p:sldId id="314" r:id="rId23"/>
    <p:sldId id="311" r:id="rId24"/>
    <p:sldId id="312" r:id="rId25"/>
    <p:sldId id="274" r:id="rId26"/>
  </p:sldIdLst>
  <p:sldSz cx="18288000" cy="10287000"/>
  <p:notesSz cx="6858000" cy="9144000"/>
  <p:embeddedFontLst>
    <p:embeddedFont>
      <p:font typeface="Cambria Math" panose="02040503050406030204" pitchFamily="18" charset="0"/>
      <p:regular r:id="rId28"/>
    </p:embeddedFont>
    <p:embeddedFont>
      <p:font typeface="Sniglet"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ạ Thị Mai" initials="TTM" lastIdx="3" clrIdx="0">
    <p:extLst>
      <p:ext uri="{19B8F6BF-5375-455C-9EA6-DF929625EA0E}">
        <p15:presenceInfo xmlns:p15="http://schemas.microsoft.com/office/powerpoint/2012/main" userId="Tạ Thị Mai" providerId="None"/>
      </p:ext>
    </p:extLst>
  </p:cmAuthor>
  <p:cmAuthor id="2" name="vcb" initials="v" lastIdx="24" clrIdx="1">
    <p:extLst>
      <p:ext uri="{19B8F6BF-5375-455C-9EA6-DF929625EA0E}">
        <p15:presenceInfo xmlns:p15="http://schemas.microsoft.com/office/powerpoint/2012/main" userId="vcb" providerId="None"/>
      </p:ext>
    </p:extLst>
  </p:cmAuthor>
  <p:cmAuthor id="3" name="Admin" initials="A" lastIdx="1"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F91"/>
    <a:srgbClr val="FCF4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89907" autoAdjust="0"/>
  </p:normalViewPr>
  <p:slideViewPr>
    <p:cSldViewPr>
      <p:cViewPr varScale="1">
        <p:scale>
          <a:sx n="40" d="100"/>
          <a:sy n="40" d="100"/>
        </p:scale>
        <p:origin x="108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7A31C-C3D9-45EA-8BFE-02D0496BCAE0}"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9A0DC-B8FC-4DDE-BFB7-3C786950C7DC}" type="slidenum">
              <a:rPr lang="en-US" smtClean="0"/>
              <a:t>‹#›</a:t>
            </a:fld>
            <a:endParaRPr lang="en-US"/>
          </a:p>
        </p:txBody>
      </p:sp>
    </p:spTree>
    <p:extLst>
      <p:ext uri="{BB962C8B-B14F-4D97-AF65-F5344CB8AC3E}">
        <p14:creationId xmlns:p14="http://schemas.microsoft.com/office/powerpoint/2010/main" val="160718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9A0DC-B8FC-4DDE-BFB7-3C786950C7DC}" type="slidenum">
              <a:rPr lang="en-US" smtClean="0"/>
              <a:t>7</a:t>
            </a:fld>
            <a:endParaRPr lang="en-US"/>
          </a:p>
        </p:txBody>
      </p:sp>
    </p:spTree>
    <p:extLst>
      <p:ext uri="{BB962C8B-B14F-4D97-AF65-F5344CB8AC3E}">
        <p14:creationId xmlns:p14="http://schemas.microsoft.com/office/powerpoint/2010/main" val="421420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9A0DC-B8FC-4DDE-BFB7-3C786950C7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53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9A0DC-B8FC-4DDE-BFB7-3C786950C7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486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9A0DC-B8FC-4DDE-BFB7-3C786950C7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48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9A0DC-B8FC-4DDE-BFB7-3C786950C7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64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9A0DC-B8FC-4DDE-BFB7-3C786950C7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9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pPr defTabSz="1371600"/>
            <a:fld id="{FD2470B8-96F8-42D0-9FB1-FD414F8B4E30}" type="datetime1">
              <a:rPr lang="en-US" smtClean="0">
                <a:solidFill>
                  <a:prstClr val="black">
                    <a:tint val="75000"/>
                  </a:prstClr>
                </a:solidFill>
              </a:rPr>
              <a:pPr defTabSz="1371600"/>
              <a:t>1/12/2026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4535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pPr defTabSz="1371600"/>
            <a:fld id="{7848F3F0-BBE0-4656-ADE2-E0CA7BB6F2D1}" type="datetime1">
              <a:rPr lang="en-US" smtClean="0">
                <a:solidFill>
                  <a:prstClr val="black">
                    <a:tint val="75000"/>
                  </a:prstClr>
                </a:solidFill>
              </a:rPr>
              <a:pPr defTabSz="1371600"/>
              <a:t>1/12/2026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6630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pPr defTabSz="1371600"/>
            <a:fld id="{2F3ED7EF-0440-4F9E-A644-D13ECD56D55F}" type="datetime1">
              <a:rPr lang="en-US" smtClean="0">
                <a:solidFill>
                  <a:prstClr val="black">
                    <a:tint val="75000"/>
                  </a:prstClr>
                </a:solidFill>
              </a:rPr>
              <a:pPr defTabSz="1371600"/>
              <a:t>1/12/2026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53147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pPr defTabSz="1371600"/>
            <a:fld id="{B5AE9FF7-F5C4-4B75-B312-7A2B0AADEC3E}" type="datetime1">
              <a:rPr lang="en-US" smtClean="0">
                <a:solidFill>
                  <a:prstClr val="black">
                    <a:tint val="75000"/>
                  </a:prstClr>
                </a:solidFill>
              </a:rPr>
              <a:pPr defTabSz="1371600"/>
              <a:t>1/12/2026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695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pPr defTabSz="1371600"/>
            <a:fld id="{0D1B56F3-24BB-45BE-BD1E-E26A863B0966}" type="datetime1">
              <a:rPr lang="en-US" smtClean="0">
                <a:solidFill>
                  <a:prstClr val="black">
                    <a:tint val="75000"/>
                  </a:prstClr>
                </a:solidFill>
              </a:rPr>
              <a:pPr defTabSz="1371600"/>
              <a:t>1/12/2026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20731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pPr defTabSz="1371600"/>
            <a:fld id="{B99138A9-B139-4FBA-BD61-A63595AC75F4}" type="datetime1">
              <a:rPr lang="en-US" smtClean="0">
                <a:solidFill>
                  <a:prstClr val="black">
                    <a:tint val="75000"/>
                  </a:prstClr>
                </a:solidFill>
              </a:rPr>
              <a:pPr defTabSz="1371600"/>
              <a:t>1/12/2026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61295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pPr defTabSz="1371600"/>
            <a:fld id="{33219DCA-20B6-4A7F-9287-D29CBE4F4E3E}" type="datetime1">
              <a:rPr lang="en-US" smtClean="0">
                <a:solidFill>
                  <a:prstClr val="black">
                    <a:tint val="75000"/>
                  </a:prstClr>
                </a:solidFill>
              </a:rPr>
              <a:pPr defTabSz="1371600"/>
              <a:t>1/12/2026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7210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pPr defTabSz="1371600"/>
            <a:fld id="{19E4CC13-3719-4BC0-9941-BCD22F2E39BB}" type="datetime1">
              <a:rPr lang="en-US" smtClean="0">
                <a:solidFill>
                  <a:prstClr val="black">
                    <a:tint val="75000"/>
                  </a:prstClr>
                </a:solidFill>
              </a:rPr>
              <a:pPr defTabSz="1371600"/>
              <a:t>1/12/2026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788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pPr defTabSz="1371600"/>
            <a:fld id="{339C473A-74A1-46F3-8D2E-10C923B7E154}" type="datetime1">
              <a:rPr lang="en-US" smtClean="0">
                <a:solidFill>
                  <a:prstClr val="black">
                    <a:tint val="75000"/>
                  </a:prstClr>
                </a:solidFill>
              </a:rPr>
              <a:pPr defTabSz="1371600"/>
              <a:t>1/12/2026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5957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pPr defTabSz="1371600"/>
            <a:fld id="{03A4B6EE-3F1C-40A8-BAA7-D8D1D25FA34D}" type="datetime1">
              <a:rPr lang="en-US" smtClean="0">
                <a:solidFill>
                  <a:prstClr val="black">
                    <a:tint val="75000"/>
                  </a:prstClr>
                </a:solidFill>
              </a:rPr>
              <a:pPr defTabSz="1371600"/>
              <a:t>1/12/2026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21463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pPr defTabSz="1371600"/>
            <a:fld id="{22B49DCD-488C-48E6-B562-9E2144C6FF46}" type="datetime1">
              <a:rPr lang="en-US" smtClean="0">
                <a:solidFill>
                  <a:prstClr val="black">
                    <a:tint val="75000"/>
                  </a:prstClr>
                </a:solidFill>
              </a:rPr>
              <a:pPr defTabSz="1371600"/>
              <a:t>1/12/2026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84705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1371600"/>
            <a:fld id="{5B0A1F14-DA11-4E43-87F3-BE07CCE51531}" type="datetime1">
              <a:rPr lang="en-US" smtClean="0">
                <a:solidFill>
                  <a:prstClr val="black">
                    <a:tint val="75000"/>
                  </a:prstClr>
                </a:solidFill>
              </a:rPr>
              <a:pPr defTabSz="1371600"/>
              <a:t>1/12/2026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1371600"/>
            <a:fld id="{F9C20B1D-C678-4C69-9E65-5611E138EDC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96517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711215" y="400058"/>
            <a:ext cx="16865571" cy="9486885"/>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966866" y="607951"/>
            <a:ext cx="16279319" cy="8999165"/>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1060551" y="685721"/>
            <a:ext cx="16092000" cy="8856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6746701" y="1278975"/>
            <a:ext cx="1350000" cy="54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3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1437323" y="200978"/>
            <a:ext cx="15224760" cy="92202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6746701" y="2706746"/>
            <a:ext cx="1350000" cy="54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3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6746701" y="4134516"/>
            <a:ext cx="1350000" cy="54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3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6746701" y="5562286"/>
            <a:ext cx="1350000" cy="54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6746701" y="6990057"/>
            <a:ext cx="1350000" cy="54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6746701" y="8417828"/>
            <a:ext cx="1350000" cy="54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2447443401"/>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defTabSz="1371600"/>
            <a:fld id="{D6D27D59-6977-44DD-8E4E-5EC5FBCC1A34}" type="datetime1">
              <a:rPr lang="en-US" smtClean="0">
                <a:solidFill>
                  <a:prstClr val="black">
                    <a:tint val="75000"/>
                  </a:prstClr>
                </a:solidFill>
              </a:rPr>
              <a:pPr defTabSz="1371600"/>
              <a:t>1/12/2026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defTabSz="1371600"/>
            <a:fld id="{F9C20B1D-C678-4C69-9E65-5611E138EDC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90459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pPr defTabSz="1371600"/>
            <a:fld id="{0A829C2E-4D1E-4F59-91D1-95B83ABEEBF7}" type="datetime1">
              <a:rPr lang="en-US" smtClean="0">
                <a:solidFill>
                  <a:prstClr val="black">
                    <a:tint val="75000"/>
                  </a:prstClr>
                </a:solidFill>
              </a:rPr>
              <a:pPr defTabSz="1371600"/>
              <a:t>1/12/2026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pPr defTabSz="1371600"/>
            <a:fld id="{F9C20B1D-C678-4C69-9E65-5611E138EDC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62011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pPr defTabSz="1371600"/>
            <a:fld id="{2E746A1F-9E99-4E72-9D09-5F6A6C41B36D}" type="datetime1">
              <a:rPr lang="en-US" smtClean="0">
                <a:solidFill>
                  <a:prstClr val="black">
                    <a:tint val="75000"/>
                  </a:prstClr>
                </a:solidFill>
              </a:rPr>
              <a:pPr defTabSz="1371600"/>
              <a:t>1/12/2026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pPr defTabSz="1371600"/>
            <a:fld id="{F9C20B1D-C678-4C69-9E65-5611E138EDC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85955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pPr defTabSz="1371600"/>
            <a:fld id="{2D83F7B2-BB06-4C2C-A0BF-C3C4D1F4133B}" type="datetime1">
              <a:rPr lang="en-US" smtClean="0">
                <a:solidFill>
                  <a:prstClr val="black">
                    <a:tint val="75000"/>
                  </a:prstClr>
                </a:solidFill>
              </a:rPr>
              <a:pPr defTabSz="1371600"/>
              <a:t>1/12/2026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pPr defTabSz="1371600"/>
            <a:fld id="{F9C20B1D-C678-4C69-9E65-5611E138EDC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9251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18731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590DC4E-CFE1-4DE4-BA6A-B2F2775B3CE8}" type="datetime1">
              <a:rPr lang="en-US" smtClean="0">
                <a:solidFill>
                  <a:prstClr val="black">
                    <a:tint val="75000"/>
                  </a:prstClr>
                </a:solidFill>
              </a:rPr>
              <a:pPr defTabSz="1371600"/>
              <a:t>1/12/2026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726DA37A-0C24-43CE-ACA7-57CFE4C03F7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326997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svg"/><Relationship Id="rId7" Type="http://schemas.openxmlformats.org/officeDocument/2006/relationships/slide" Target="slide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10" Type="http://schemas.openxmlformats.org/officeDocument/2006/relationships/slide" Target="slide5.xml"/><Relationship Id="rId4" Type="http://schemas.openxmlformats.org/officeDocument/2006/relationships/slide" Target="slide6.xml"/><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5.emf"/><Relationship Id="rId5" Type="http://schemas.openxmlformats.org/officeDocument/2006/relationships/slide" Target="slide3.xml"/><Relationship Id="rId10" Type="http://schemas.openxmlformats.org/officeDocument/2006/relationships/image" Target="../media/image20.png"/><Relationship Id="rId4" Type="http://schemas.openxmlformats.org/officeDocument/2006/relationships/image" Target="../media/image3.sv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7.emf"/><Relationship Id="rId5" Type="http://schemas.openxmlformats.org/officeDocument/2006/relationships/slide" Target="slide3.xml"/><Relationship Id="rId10" Type="http://schemas.openxmlformats.org/officeDocument/2006/relationships/image" Target="../media/image20.png"/><Relationship Id="rId4" Type="http://schemas.openxmlformats.org/officeDocument/2006/relationships/image" Target="../media/image3.sv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7.emf"/><Relationship Id="rId5" Type="http://schemas.openxmlformats.org/officeDocument/2006/relationships/slide" Target="slide3.xml"/><Relationship Id="rId10" Type="http://schemas.openxmlformats.org/officeDocument/2006/relationships/image" Target="../media/image20.png"/><Relationship Id="rId4" Type="http://schemas.openxmlformats.org/officeDocument/2006/relationships/image" Target="../media/image3.svg"/><Relationship Id="rId9" Type="http://schemas.openxmlformats.org/officeDocument/2006/relationships/image" Target="../media/image15.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6.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7.emf"/><Relationship Id="rId5" Type="http://schemas.openxmlformats.org/officeDocument/2006/relationships/slide" Target="slide3.xml"/><Relationship Id="rId10" Type="http://schemas.openxmlformats.org/officeDocument/2006/relationships/image" Target="../media/image20.png"/><Relationship Id="rId4" Type="http://schemas.openxmlformats.org/officeDocument/2006/relationships/image" Target="../media/image3.sv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3.svg"/><Relationship Id="rId7" Type="http://schemas.openxmlformats.org/officeDocument/2006/relationships/image" Target="../media/image45.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emf"/></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4.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3.svg"/><Relationship Id="rId7" Type="http://schemas.openxmlformats.org/officeDocument/2006/relationships/image" Target="../media/image44.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3.svg"/><Relationship Id="rId10" Type="http://schemas.openxmlformats.org/officeDocument/2006/relationships/image" Target="../media/image47.emf"/><Relationship Id="rId4" Type="http://schemas.openxmlformats.org/officeDocument/2006/relationships/image" Target="../media/image42.png"/><Relationship Id="rId9"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5.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4.png"/><Relationship Id="rId4" Type="http://schemas.openxmlformats.org/officeDocument/2006/relationships/slide" Target="slide1.xml"/><Relationship Id="rId9" Type="http://schemas.openxmlformats.org/officeDocument/2006/relationships/image" Target="../media/image9.wmf"/></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3.svg"/><Relationship Id="rId7" Type="http://schemas.openxmlformats.org/officeDocument/2006/relationships/oleObject" Target="../embeddings/oleObject2.bin"/><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4.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4.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2.bin"/><Relationship Id="rId3" Type="http://schemas.openxmlformats.org/officeDocument/2006/relationships/image" Target="../media/image2.png"/><Relationship Id="rId7" Type="http://schemas.openxmlformats.org/officeDocument/2006/relationships/image" Target="../media/image12.emf"/><Relationship Id="rId12" Type="http://schemas.openxmlformats.org/officeDocument/2006/relationships/image" Target="../media/image18.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9.wmf"/><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slide" Target="slide3.xml"/><Relationship Id="rId15" Type="http://schemas.openxmlformats.org/officeDocument/2006/relationships/oleObject" Target="../embeddings/oleObject1.bin"/><Relationship Id="rId10" Type="http://schemas.openxmlformats.org/officeDocument/2006/relationships/image" Target="../media/image14.wmf"/><Relationship Id="rId4" Type="http://schemas.openxmlformats.org/officeDocument/2006/relationships/image" Target="../media/image3.svg"/><Relationship Id="rId9" Type="http://schemas.openxmlformats.org/officeDocument/2006/relationships/oleObject" Target="../embeddings/oleObject3.bin"/><Relationship Id="rId1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2.png"/><Relationship Id="rId7" Type="http://schemas.openxmlformats.org/officeDocument/2006/relationships/oleObject" Target="../embeddings/oleObject3.bin"/><Relationship Id="rId12"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slide" Target="slide3.xml"/><Relationship Id="rId10" Type="http://schemas.openxmlformats.org/officeDocument/2006/relationships/image" Target="../media/image20.png"/><Relationship Id="rId4" Type="http://schemas.openxmlformats.org/officeDocument/2006/relationships/image" Target="../media/image3.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1540877" y="939003"/>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4"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5"/>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5"/>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grpSp>
        <p:nvGrpSpPr>
          <p:cNvPr id="208" name="组合 14"/>
          <p:cNvGrpSpPr/>
          <p:nvPr/>
        </p:nvGrpSpPr>
        <p:grpSpPr>
          <a:xfrm>
            <a:off x="6315924" y="499362"/>
            <a:ext cx="4927600" cy="707886"/>
            <a:chOff x="3632200" y="425718"/>
            <a:chExt cx="4927600" cy="707886"/>
          </a:xfrm>
        </p:grpSpPr>
        <p:sp>
          <p:nvSpPr>
            <p:cNvPr id="209"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0" name="文本框 16"/>
            <p:cNvSpPr txBox="1"/>
            <p:nvPr/>
          </p:nvSpPr>
          <p:spPr>
            <a:xfrm>
              <a:off x="4471198" y="425718"/>
              <a:ext cx="3249608"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KHỞI ĐỘNG</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grpSp>
      <p:pic>
        <p:nvPicPr>
          <p:cNvPr id="89" name="Picture 88"/>
          <p:cNvPicPr>
            <a:picLocks noChangeAspect="1"/>
          </p:cNvPicPr>
          <p:nvPr/>
        </p:nvPicPr>
        <p:blipFill>
          <a:blip r:embed="rId6"/>
          <a:stretch>
            <a:fillRect/>
          </a:stretch>
        </p:blipFill>
        <p:spPr>
          <a:xfrm>
            <a:off x="6127441" y="3113637"/>
            <a:ext cx="5414851" cy="5076081"/>
          </a:xfrm>
          <a:prstGeom prst="rect">
            <a:avLst/>
          </a:prstGeom>
        </p:spPr>
      </p:pic>
      <p:grpSp>
        <p:nvGrpSpPr>
          <p:cNvPr id="92" name="Group 91"/>
          <p:cNvGrpSpPr/>
          <p:nvPr/>
        </p:nvGrpSpPr>
        <p:grpSpPr>
          <a:xfrm>
            <a:off x="4713257" y="1961326"/>
            <a:ext cx="4290189" cy="3210799"/>
            <a:chOff x="4713257" y="1961326"/>
            <a:chExt cx="4290189" cy="3210799"/>
          </a:xfrm>
        </p:grpSpPr>
        <p:sp>
          <p:nvSpPr>
            <p:cNvPr id="90" name="Rectangle 89"/>
            <p:cNvSpPr/>
            <p:nvPr/>
          </p:nvSpPr>
          <p:spPr>
            <a:xfrm>
              <a:off x="4713257" y="1961326"/>
              <a:ext cx="4290189" cy="32107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91" name="TextBox 90"/>
            <p:cNvSpPr txBox="1"/>
            <p:nvPr/>
          </p:nvSpPr>
          <p:spPr>
            <a:xfrm>
              <a:off x="6380645" y="2868422"/>
              <a:ext cx="922035" cy="1323439"/>
            </a:xfrm>
            <a:prstGeom prst="rect">
              <a:avLst/>
            </a:prstGeom>
            <a:noFill/>
          </p:spPr>
          <p:txBody>
            <a:bodyPr wrap="square" rtlCol="0">
              <a:spAutoFit/>
            </a:bodyPr>
            <a:lstStyle/>
            <a:p>
              <a:r>
                <a:rPr lang="en-US" sz="8000" b="1" dirty="0">
                  <a:solidFill>
                    <a:srgbClr val="FF0000"/>
                  </a:solidFill>
                  <a:latin typeface="Arial" panose="020B0604020202020204" pitchFamily="34" charset="0"/>
                  <a:cs typeface="Arial" panose="020B0604020202020204" pitchFamily="34" charset="0"/>
                  <a:hlinkClick r:id="rId7" action="ppaction://hlinksldjump"/>
                </a:rPr>
                <a:t>1</a:t>
              </a:r>
              <a:endParaRPr lang="en-US" sz="8000" b="1" dirty="0">
                <a:solidFill>
                  <a:srgbClr val="FF0000"/>
                </a:solidFill>
                <a:latin typeface="Arial" panose="020B0604020202020204" pitchFamily="34" charset="0"/>
                <a:cs typeface="Arial" panose="020B0604020202020204" pitchFamily="34" charset="0"/>
              </a:endParaRPr>
            </a:p>
          </p:txBody>
        </p:sp>
      </p:grpSp>
      <p:grpSp>
        <p:nvGrpSpPr>
          <p:cNvPr id="95" name="Group 94"/>
          <p:cNvGrpSpPr/>
          <p:nvPr/>
        </p:nvGrpSpPr>
        <p:grpSpPr>
          <a:xfrm>
            <a:off x="9001960" y="1924743"/>
            <a:ext cx="4290189" cy="3210799"/>
            <a:chOff x="9001960" y="1924743"/>
            <a:chExt cx="4290189" cy="3210799"/>
          </a:xfrm>
        </p:grpSpPr>
        <p:sp>
          <p:nvSpPr>
            <p:cNvPr id="106" name="Rectangle 105"/>
            <p:cNvSpPr/>
            <p:nvPr/>
          </p:nvSpPr>
          <p:spPr>
            <a:xfrm>
              <a:off x="9001960" y="1924743"/>
              <a:ext cx="4290189" cy="321079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0" name="TextBox 109"/>
            <p:cNvSpPr txBox="1"/>
            <p:nvPr/>
          </p:nvSpPr>
          <p:spPr>
            <a:xfrm>
              <a:off x="10717776" y="2722907"/>
              <a:ext cx="922035" cy="1323439"/>
            </a:xfrm>
            <a:prstGeom prst="rect">
              <a:avLst/>
            </a:prstGeom>
            <a:noFill/>
          </p:spPr>
          <p:txBody>
            <a:bodyPr wrap="square" rtlCol="0">
              <a:spAutoFit/>
            </a:bodyPr>
            <a:lstStyle/>
            <a:p>
              <a:r>
                <a:rPr lang="en-US" sz="8000" b="1" dirty="0">
                  <a:solidFill>
                    <a:srgbClr val="FF0000"/>
                  </a:solidFill>
                  <a:latin typeface="Arial" panose="020B0604020202020204" pitchFamily="34" charset="0"/>
                  <a:cs typeface="Arial" panose="020B0604020202020204" pitchFamily="34" charset="0"/>
                  <a:hlinkClick r:id="rId8" action="ppaction://hlinksldjump"/>
                </a:rPr>
                <a:t>2</a:t>
              </a:r>
              <a:endParaRPr lang="en-US" sz="8000" b="1" dirty="0">
                <a:solidFill>
                  <a:srgbClr val="FF0000"/>
                </a:solidFill>
                <a:latin typeface="Arial" panose="020B0604020202020204" pitchFamily="34" charset="0"/>
                <a:cs typeface="Arial" panose="020B0604020202020204" pitchFamily="34" charset="0"/>
              </a:endParaRPr>
            </a:p>
          </p:txBody>
        </p:sp>
      </p:grpSp>
      <p:grpSp>
        <p:nvGrpSpPr>
          <p:cNvPr id="109" name="Group 108"/>
          <p:cNvGrpSpPr/>
          <p:nvPr/>
        </p:nvGrpSpPr>
        <p:grpSpPr>
          <a:xfrm>
            <a:off x="4725155" y="5120600"/>
            <a:ext cx="4290189" cy="3210799"/>
            <a:chOff x="4725155" y="5120600"/>
            <a:chExt cx="4290189" cy="3210799"/>
          </a:xfrm>
        </p:grpSpPr>
        <p:sp>
          <p:nvSpPr>
            <p:cNvPr id="107" name="Rectangle 106"/>
            <p:cNvSpPr/>
            <p:nvPr/>
          </p:nvSpPr>
          <p:spPr>
            <a:xfrm>
              <a:off x="4725155" y="5120600"/>
              <a:ext cx="4290189" cy="32107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1" name="TextBox 110"/>
            <p:cNvSpPr txBox="1"/>
            <p:nvPr/>
          </p:nvSpPr>
          <p:spPr>
            <a:xfrm>
              <a:off x="6425179" y="5934055"/>
              <a:ext cx="922035" cy="1323439"/>
            </a:xfrm>
            <a:prstGeom prst="rect">
              <a:avLst/>
            </a:prstGeom>
            <a:noFill/>
          </p:spPr>
          <p:txBody>
            <a:bodyPr wrap="square" rtlCol="0">
              <a:spAutoFit/>
            </a:bodyPr>
            <a:lstStyle/>
            <a:p>
              <a:r>
                <a:rPr lang="en-US" sz="8000" b="1" dirty="0">
                  <a:solidFill>
                    <a:srgbClr val="FF0000"/>
                  </a:solidFill>
                  <a:latin typeface="Arial" panose="020B0604020202020204" pitchFamily="34" charset="0"/>
                  <a:cs typeface="Arial" panose="020B0604020202020204" pitchFamily="34" charset="0"/>
                  <a:hlinkClick r:id="rId9" action="ppaction://hlinksldjump"/>
                </a:rPr>
                <a:t>3</a:t>
              </a:r>
              <a:endParaRPr lang="en-US" sz="8000" b="1" dirty="0">
                <a:solidFill>
                  <a:srgbClr val="FF0000"/>
                </a:solidFill>
                <a:latin typeface="Arial" panose="020B0604020202020204" pitchFamily="34" charset="0"/>
                <a:cs typeface="Arial" panose="020B0604020202020204" pitchFamily="34" charset="0"/>
              </a:endParaRPr>
            </a:p>
          </p:txBody>
        </p:sp>
      </p:grpSp>
      <p:grpSp>
        <p:nvGrpSpPr>
          <p:cNvPr id="113" name="Group 112"/>
          <p:cNvGrpSpPr/>
          <p:nvPr/>
        </p:nvGrpSpPr>
        <p:grpSpPr>
          <a:xfrm>
            <a:off x="9005143" y="5089901"/>
            <a:ext cx="4290189" cy="3210799"/>
            <a:chOff x="9005143" y="5089901"/>
            <a:chExt cx="4290189" cy="3210799"/>
          </a:xfrm>
        </p:grpSpPr>
        <p:sp>
          <p:nvSpPr>
            <p:cNvPr id="108" name="Rectangle 107"/>
            <p:cNvSpPr/>
            <p:nvPr/>
          </p:nvSpPr>
          <p:spPr>
            <a:xfrm>
              <a:off x="9005143" y="5089901"/>
              <a:ext cx="4290189" cy="32107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2" name="TextBox 111"/>
            <p:cNvSpPr txBox="1"/>
            <p:nvPr/>
          </p:nvSpPr>
          <p:spPr>
            <a:xfrm>
              <a:off x="10755679" y="5703218"/>
              <a:ext cx="922035" cy="1323439"/>
            </a:xfrm>
            <a:prstGeom prst="rect">
              <a:avLst/>
            </a:prstGeom>
            <a:noFill/>
          </p:spPr>
          <p:txBody>
            <a:bodyPr wrap="square" rtlCol="0">
              <a:spAutoFit/>
            </a:bodyPr>
            <a:lstStyle/>
            <a:p>
              <a:r>
                <a:rPr lang="en-US" sz="8000" b="1" dirty="0">
                  <a:solidFill>
                    <a:srgbClr val="FF0000"/>
                  </a:solidFill>
                  <a:latin typeface="Arial" panose="020B0604020202020204" pitchFamily="34" charset="0"/>
                  <a:cs typeface="Arial" panose="020B0604020202020204" pitchFamily="34" charset="0"/>
                  <a:hlinkClick r:id="rId10" action="ppaction://hlinksldjump"/>
                </a:rPr>
                <a:t>4</a:t>
              </a:r>
              <a:endParaRPr lang="en-US" sz="8000" b="1" dirty="0">
                <a:solidFill>
                  <a:srgbClr val="FF0000"/>
                </a:solidFill>
                <a:latin typeface="Arial" panose="020B0604020202020204" pitchFamily="34" charset="0"/>
                <a:cs typeface="Arial" panose="020B0604020202020204" pitchFamily="34" charset="0"/>
              </a:endParaRPr>
            </a:p>
          </p:txBody>
        </p:sp>
      </p:grpSp>
      <p:sp>
        <p:nvSpPr>
          <p:cNvPr id="114" name="Rectangle 113"/>
          <p:cNvSpPr/>
          <p:nvPr/>
        </p:nvSpPr>
        <p:spPr>
          <a:xfrm>
            <a:off x="11415935" y="4141175"/>
            <a:ext cx="4730021" cy="2862322"/>
          </a:xfrm>
          <a:prstGeom prst="rect">
            <a:avLst/>
          </a:prstGeom>
        </p:spPr>
        <p:txBody>
          <a:bodyPr wrap="square">
            <a:spAutoFit/>
          </a:bodyPr>
          <a:lstStyle/>
          <a:p>
            <a:pPr algn="just">
              <a:spcAft>
                <a:spcPts val="0"/>
              </a:spcAft>
            </a:pPr>
            <a:r>
              <a:rPr lang="en-US" sz="4500" dirty="0" err="1">
                <a:solidFill>
                  <a:srgbClr val="FF0000"/>
                </a:solidFill>
                <a:latin typeface="Times New Roman" panose="02020603050405020304" pitchFamily="18" charset="0"/>
                <a:ea typeface="Yu Mincho"/>
              </a:rPr>
              <a:t>Cần</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đoạn</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dây</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dài</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bao</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nhiêu</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để</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làm</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nên</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cái</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vòng</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tròn</a:t>
            </a:r>
            <a:r>
              <a:rPr lang="en-US" sz="4500" dirty="0">
                <a:solidFill>
                  <a:srgbClr val="FF0000"/>
                </a:solidFill>
                <a:latin typeface="Times New Roman" panose="02020603050405020304" pitchFamily="18" charset="0"/>
                <a:ea typeface="Yu Mincho"/>
              </a:rPr>
              <a:t> </a:t>
            </a:r>
            <a:r>
              <a:rPr lang="en-US" sz="4500" dirty="0" err="1">
                <a:solidFill>
                  <a:srgbClr val="FF0000"/>
                </a:solidFill>
                <a:latin typeface="Times New Roman" panose="02020603050405020304" pitchFamily="18" charset="0"/>
                <a:ea typeface="Yu Mincho"/>
              </a:rPr>
              <a:t>này</a:t>
            </a:r>
            <a:r>
              <a:rPr lang="en-US" sz="4500" dirty="0">
                <a:solidFill>
                  <a:srgbClr val="FF0000"/>
                </a:solidFill>
                <a:latin typeface="Times New Roman" panose="02020603050405020304" pitchFamily="18" charset="0"/>
                <a:ea typeface="Yu Mincho"/>
              </a:rPr>
              <a:t>?</a:t>
            </a:r>
            <a:endParaRPr lang="en-US" sz="4500" dirty="0">
              <a:solidFill>
                <a:srgbClr val="FF0000"/>
              </a:solidFill>
              <a:effectLst/>
              <a:latin typeface="Times New Roman" panose="02020603050405020304" pitchFamily="18" charset="0"/>
              <a:ea typeface="Yu Mincho"/>
            </a:endParaRPr>
          </a:p>
        </p:txBody>
      </p:sp>
    </p:spTree>
    <p:extLst>
      <p:ext uri="{BB962C8B-B14F-4D97-AF65-F5344CB8AC3E}">
        <p14:creationId xmlns:p14="http://schemas.microsoft.com/office/powerpoint/2010/main" val="973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2"/>
                                        </p:tgtEl>
                                      </p:cBhvr>
                                    </p:animEffect>
                                    <p:set>
                                      <p:cBhvr>
                                        <p:cTn id="7" dur="1" fill="hold">
                                          <p:stCondLst>
                                            <p:cond delay="499"/>
                                          </p:stCondLst>
                                        </p:cTn>
                                        <p:tgtEl>
                                          <p:spTgt spid="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5"/>
                                        </p:tgtEl>
                                      </p:cBhvr>
                                    </p:animEffect>
                                    <p:set>
                                      <p:cBhvr>
                                        <p:cTn id="12" dur="1" fill="hold">
                                          <p:stCondLst>
                                            <p:cond delay="499"/>
                                          </p:stCondLst>
                                        </p:cTn>
                                        <p:tgtEl>
                                          <p:spTgt spid="9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9"/>
                                        </p:tgtEl>
                                      </p:cBhvr>
                                    </p:animEffect>
                                    <p:set>
                                      <p:cBhvr>
                                        <p:cTn id="17" dur="1" fill="hold">
                                          <p:stCondLst>
                                            <p:cond delay="499"/>
                                          </p:stCondLst>
                                        </p:cTn>
                                        <p:tgtEl>
                                          <p:spTgt spid="10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13"/>
                                        </p:tgtEl>
                                      </p:cBhvr>
                                    </p:animEffect>
                                    <p:set>
                                      <p:cBhvr>
                                        <p:cTn id="22" dur="1" fill="hold">
                                          <p:stCondLst>
                                            <p:cond delay="499"/>
                                          </p:stCondLst>
                                        </p:cTn>
                                        <p:tgtEl>
                                          <p:spTgt spid="1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barn(inVertical)">
                                      <p:cBhvr>
                                        <p:cTn id="2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8215" y="419100"/>
            <a:ext cx="5362558"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Ví</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dụ</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2 (SGK/tr119):</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sp>
        <p:nvSpPr>
          <p:cNvPr id="3" name="Rectangle 3"/>
          <p:cNvSpPr>
            <a:spLocks noChangeArrowheads="1"/>
          </p:cNvSpPr>
          <p:nvPr/>
        </p:nvSpPr>
        <p:spPr bwMode="auto">
          <a:xfrm>
            <a:off x="964047" y="1105581"/>
            <a:ext cx="614783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Độ</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dài</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cung</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tròn</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đó</a:t>
            </a:r>
            <a:r>
              <a:rPr kumimoji="0" lang="en-US" altLang="en-US" sz="4500" b="0" i="0" u="none" strike="noStrike" kern="1200" cap="none" spc="0" normalizeH="0" baseline="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là</a:t>
            </a:r>
            <a:r>
              <a:rPr kumimoji="0" lang="en-US" altLang="en-US" sz="4500" b="0" i="0" u="none" strike="noStrike" kern="1200" cap="none" spc="0" normalizeH="0" baseline="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endPar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5"/>
          <p:cNvSpPr>
            <a:spLocks noChangeArrowheads="1"/>
          </p:cNvSpPr>
          <p:nvPr/>
        </p:nvSpPr>
        <p:spPr bwMode="auto">
          <a:xfrm>
            <a:off x="1524000" y="285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r>
              <a:rPr kumimoji="0" lang="en-US" altLang="en-US" sz="1200" b="0" i="0" u="none" strike="noStrike" kern="1200" cap="none" spc="0" normalizeH="0" baseline="0" noProof="0">
                <a:ln>
                  <a:noFill/>
                </a:ln>
                <a:solidFill>
                  <a:prstClr val="black"/>
                </a:solidFill>
                <a:effectLst/>
                <a:uLnTx/>
                <a:uFillTx/>
                <a:latin typeface="Calibri"/>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7"/>
          <p:cNvSpPr/>
          <p:nvPr/>
        </p:nvSpPr>
        <p:spPr>
          <a:xfrm>
            <a:off x="1119818" y="2576892"/>
            <a:ext cx="3680782"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Luyện</a:t>
            </a:r>
            <a:r>
              <a:rPr kumimoji="0" lang="en-US"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en-US"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tập</a:t>
            </a:r>
            <a:r>
              <a:rPr kumimoji="0" lang="en-US"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2. </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pic>
        <p:nvPicPr>
          <p:cNvPr id="276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1228" y="1026669"/>
            <a:ext cx="6374196" cy="10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
          <p:cNvSpPr>
            <a:spLocks noChangeArrowheads="1"/>
          </p:cNvSpPr>
          <p:nvPr/>
        </p:nvSpPr>
        <p:spPr bwMode="auto">
          <a:xfrm>
            <a:off x="938215" y="3642330"/>
            <a:ext cx="1674018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Góc</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được</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tạo</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thành</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khi</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con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trỏ</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di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chuyển</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từ</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vị</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trí</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đến</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vị</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trí</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B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là</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2a</a:t>
            </a:r>
            <a:endPar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Rectangle 3"/>
          <p:cNvSpPr>
            <a:spLocks noChangeArrowheads="1"/>
          </p:cNvSpPr>
          <p:nvPr/>
        </p:nvSpPr>
        <p:spPr bwMode="auto">
          <a:xfrm>
            <a:off x="943658" y="4903486"/>
            <a:ext cx="1674018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Khi</a:t>
            </a:r>
            <a:r>
              <a:rPr kumimoji="0" lang="en-US" altLang="en-US" sz="4500" b="0" i="0" u="none" strike="noStrike" kern="1200" cap="none" spc="0" normalizeH="0" baseline="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đó</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độ</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dài</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quãng</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đường</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con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lắc</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di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chuyển</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được</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là</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a:t>
            </a:r>
            <a:endPar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672" name="Picture 2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1836" y="5863545"/>
            <a:ext cx="4343401" cy="121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46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wipe(down)">
                                      <p:cBhvr>
                                        <p:cTn id="12" dur="500"/>
                                        <p:tgtEl>
                                          <p:spTgt spid="276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672"/>
                                        </p:tgtEl>
                                        <p:attrNameLst>
                                          <p:attrName>style.visibility</p:attrName>
                                        </p:attrNameLst>
                                      </p:cBhvr>
                                      <p:to>
                                        <p:strVal val="visible"/>
                                      </p:to>
                                    </p:set>
                                    <p:animEffect transition="in" filter="wipe(down)">
                                      <p:cBhvr>
                                        <p:cTn id="32" dur="500"/>
                                        <p:tgtEl>
                                          <p:spTgt spid="27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sp>
        <p:nvSpPr>
          <p:cNvPr id="3" name="Freeform 3"/>
          <p:cNvSpPr/>
          <p:nvPr/>
        </p:nvSpPr>
        <p:spPr>
          <a:xfrm rot="-10800000">
            <a:off x="3214260" y="2989869"/>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89687" y="406110"/>
            <a:ext cx="15613815" cy="8909016"/>
            <a:chOff x="0" y="-28575"/>
            <a:chExt cx="4112280" cy="2346407"/>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5"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6"/>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6"/>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sp>
        <p:nvSpPr>
          <p:cNvPr id="106" name="Freeform 6"/>
          <p:cNvSpPr>
            <a:spLocks/>
          </p:cNvSpPr>
          <p:nvPr/>
        </p:nvSpPr>
        <p:spPr bwMode="auto">
          <a:xfrm>
            <a:off x="5257800" y="529256"/>
            <a:ext cx="9754989" cy="697487"/>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7" name="文本框 16"/>
          <p:cNvSpPr txBox="1"/>
          <p:nvPr/>
        </p:nvSpPr>
        <p:spPr>
          <a:xfrm>
            <a:off x="5471381" y="512955"/>
            <a:ext cx="8610443" cy="70788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II. DIỆN</a:t>
            </a:r>
            <a:r>
              <a:rPr kumimoji="0" lang="en-US" altLang="zh-CN"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 TÍCH HÌNH QUẠT TRÒN</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09" name="Rectangle 108"/>
          <p:cNvSpPr/>
          <p:nvPr/>
        </p:nvSpPr>
        <p:spPr>
          <a:xfrm>
            <a:off x="3833490" y="1925822"/>
            <a:ext cx="3963236"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sp>
        <p:nvSpPr>
          <p:cNvPr id="126" name="Rectangle 125"/>
          <p:cNvSpPr/>
          <p:nvPr/>
        </p:nvSpPr>
        <p:spPr>
          <a:xfrm>
            <a:off x="1918192" y="4309604"/>
            <a:ext cx="14033028"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graphicFrame>
        <p:nvGraphicFramePr>
          <p:cNvPr id="23573" name="Object 23572"/>
          <p:cNvGraphicFramePr>
            <a:graphicFrameLocks noChangeAspect="1"/>
          </p:cNvGraphicFramePr>
          <p:nvPr/>
        </p:nvGraphicFramePr>
        <p:xfrm>
          <a:off x="9074150" y="5078413"/>
          <a:ext cx="139700" cy="127000"/>
        </p:xfrm>
        <a:graphic>
          <a:graphicData uri="http://schemas.openxmlformats.org/presentationml/2006/ole">
            <mc:AlternateContent xmlns:mc="http://schemas.openxmlformats.org/markup-compatibility/2006">
              <mc:Choice xmlns:v="urn:schemas-microsoft-com:vml" Requires="v">
                <p:oleObj name="Equation" r:id="rId7" imgW="139680" imgH="126720" progId="Equation.DSMT4">
                  <p:embed/>
                </p:oleObj>
              </mc:Choice>
              <mc:Fallback>
                <p:oleObj name="Equation" r:id="rId7" imgW="139680" imgH="126720" progId="Equation.DSMT4">
                  <p:embed/>
                  <p:pic>
                    <p:nvPicPr>
                      <p:cNvPr id="23573" name="Object 23572"/>
                      <p:cNvPicPr/>
                      <p:nvPr/>
                    </p:nvPicPr>
                    <p:blipFill>
                      <a:blip r:embed="rId8"/>
                      <a:stretch>
                        <a:fillRect/>
                      </a:stretch>
                    </p:blipFill>
                    <p:spPr>
                      <a:xfrm>
                        <a:off x="9074150" y="5078413"/>
                        <a:ext cx="139700" cy="127000"/>
                      </a:xfrm>
                      <a:prstGeom prst="rect">
                        <a:avLst/>
                      </a:prstGeom>
                    </p:spPr>
                  </p:pic>
                </p:oleObj>
              </mc:Fallback>
            </mc:AlternateContent>
          </a:graphicData>
        </a:graphic>
      </p:graphicFrame>
      <p:sp>
        <p:nvSpPr>
          <p:cNvPr id="132" name="文本框 13">
            <a:extLst>
              <a:ext uri="{FF2B5EF4-FFF2-40B4-BE49-F238E27FC236}">
                <a16:creationId xmlns:a16="http://schemas.microsoft.com/office/drawing/2014/main" id="{BD4E581D-1198-DC61-AC64-4E9582D2DDC4}"/>
              </a:ext>
            </a:extLst>
          </p:cNvPr>
          <p:cNvSpPr txBox="1"/>
          <p:nvPr/>
        </p:nvSpPr>
        <p:spPr>
          <a:xfrm>
            <a:off x="3279561" y="1566275"/>
            <a:ext cx="6757556" cy="78483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Hoạt</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động</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3/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Tr</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119 - SGK</a:t>
            </a:r>
            <a:endParaRPr kumimoji="0" lang="zh-CN" altLang="en-US"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133" name="Picture 132">
            <a:extLst>
              <a:ext uri="{FF2B5EF4-FFF2-40B4-BE49-F238E27FC236}">
                <a16:creationId xmlns:a16="http://schemas.microsoft.com/office/drawing/2014/main" id="{50619607-C1A3-5CF0-219E-C3D09DA929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64" y="1419581"/>
            <a:ext cx="1013000" cy="1013000"/>
          </a:xfrm>
          <a:prstGeom prst="rect">
            <a:avLst/>
          </a:prstGeom>
        </p:spPr>
      </p:pic>
      <p:pic>
        <p:nvPicPr>
          <p:cNvPr id="26635"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861" y="3289557"/>
            <a:ext cx="107950" cy="184150"/>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12"/>
          <p:cNvSpPr>
            <a:spLocks noChangeArrowheads="1"/>
          </p:cNvSpPr>
          <p:nvPr/>
        </p:nvSpPr>
        <p:spPr bwMode="auto">
          <a:xfrm>
            <a:off x="2188487" y="2709173"/>
            <a:ext cx="848978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Điểm</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nằm</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trong</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đường</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tròn</a:t>
            </a:r>
            <a:endPar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554" name="Rectangle 15"/>
          <p:cNvSpPr>
            <a:spLocks noChangeArrowheads="1"/>
          </p:cNvSpPr>
          <p:nvPr/>
        </p:nvSpPr>
        <p:spPr bwMode="auto">
          <a:xfrm>
            <a:off x="439952" y="168161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3" name="Picture 52"/>
          <p:cNvPicPr>
            <a:picLocks noChangeAspect="1"/>
          </p:cNvPicPr>
          <p:nvPr/>
        </p:nvPicPr>
        <p:blipFill>
          <a:blip r:embed="rId11"/>
          <a:stretch>
            <a:fillRect/>
          </a:stretch>
        </p:blipFill>
        <p:spPr>
          <a:xfrm>
            <a:off x="11465290" y="1799203"/>
            <a:ext cx="3051342" cy="2789034"/>
          </a:xfrm>
          <a:prstGeom prst="rect">
            <a:avLst/>
          </a:prstGeom>
        </p:spPr>
      </p:pic>
      <p:sp>
        <p:nvSpPr>
          <p:cNvPr id="111" name="Rectangle 12"/>
          <p:cNvSpPr>
            <a:spLocks noChangeArrowheads="1"/>
          </p:cNvSpPr>
          <p:nvPr/>
        </p:nvSpPr>
        <p:spPr bwMode="auto">
          <a:xfrm>
            <a:off x="2309607" y="3868645"/>
            <a:ext cx="799963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Điểm</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B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nằm</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trên</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đường</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tròn</a:t>
            </a:r>
            <a:endPar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2" name="Rectangle 12"/>
          <p:cNvSpPr>
            <a:spLocks noChangeArrowheads="1"/>
          </p:cNvSpPr>
          <p:nvPr/>
        </p:nvSpPr>
        <p:spPr bwMode="auto">
          <a:xfrm>
            <a:off x="2188487" y="2709173"/>
            <a:ext cx="1329902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Điểm</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nằm</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trong</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đường</a:t>
            </a:r>
            <a:r>
              <a:rPr kumimoji="0" lang="en-US" altLang="en-US" sz="4500" b="0" i="0" u="none" strike="noStrike" kern="1200" cap="none" spc="0" normalizeH="0" noProof="0" dirty="0">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kern="1200" cap="none" spc="0" normalizeH="0" noProof="0" dirty="0" err="1">
                <a:ln>
                  <a:noFill/>
                </a:ln>
                <a:solidFill>
                  <a:prstClr val="black"/>
                </a:solidFill>
                <a:effectLst/>
                <a:uLnTx/>
                <a:uFillTx/>
                <a:latin typeface="Times New Roman" panose="02020603050405020304" pitchFamily="18" charset="0"/>
                <a:ea typeface="Georgia" panose="02040502050405020303" pitchFamily="18" charset="0"/>
                <a:cs typeface="Times New Roman" panose="02020603050405020304" pitchFamily="18" charset="0"/>
              </a:rPr>
              <a:t>tròn</a:t>
            </a:r>
            <a:endPar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3" name="文本框 13">
            <a:extLst>
              <a:ext uri="{FF2B5EF4-FFF2-40B4-BE49-F238E27FC236}">
                <a16:creationId xmlns:a16="http://schemas.microsoft.com/office/drawing/2014/main" id="{BD4E581D-1198-DC61-AC64-4E9582D2DDC4}"/>
              </a:ext>
            </a:extLst>
          </p:cNvPr>
          <p:cNvSpPr txBox="1"/>
          <p:nvPr/>
        </p:nvSpPr>
        <p:spPr>
          <a:xfrm>
            <a:off x="2530148" y="4801613"/>
            <a:ext cx="5090432" cy="78483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Chú</a:t>
            </a:r>
            <a:r>
              <a:rPr kumimoji="0" lang="en-US" altLang="zh-CN" sz="4500" b="1" i="0" u="none" strike="noStrike" kern="1200" cap="none" spc="0" normalizeH="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noProof="0" dirty="0">
                <a:solidFill>
                  <a:srgbClr val="5B9BD5">
                    <a:lumMod val="75000"/>
                  </a:srgbClr>
                </a:solidFill>
                <a:latin typeface="Times New Roman" panose="02020603050405020304" pitchFamily="18" charset="0"/>
                <a:ea typeface="幼圆" panose="02010509060101010101" pitchFamily="49" charset="-122"/>
                <a:cs typeface="Times New Roman" panose="02020603050405020304" pitchFamily="18" charset="0"/>
              </a:rPr>
              <a:t>ý/ </a:t>
            </a:r>
            <a:r>
              <a:rPr lang="en-US" altLang="zh-CN" sz="4500" b="1" noProof="0" dirty="0" err="1">
                <a:solidFill>
                  <a:srgbClr val="5B9BD5">
                    <a:lumMod val="75000"/>
                  </a:srgbClr>
                </a:solidFill>
                <a:latin typeface="Times New Roman" panose="02020603050405020304" pitchFamily="18" charset="0"/>
                <a:ea typeface="幼圆" panose="02010509060101010101" pitchFamily="49" charset="-122"/>
                <a:cs typeface="Times New Roman" panose="02020603050405020304" pitchFamily="18" charset="0"/>
              </a:rPr>
              <a:t>Tr</a:t>
            </a:r>
            <a:r>
              <a:rPr lang="en-US" altLang="zh-CN" sz="4500" b="1" noProof="0" dirty="0">
                <a:solidFill>
                  <a:srgbClr val="5B9BD5">
                    <a:lumMod val="75000"/>
                  </a:srgbClr>
                </a:solidFill>
                <a:latin typeface="Times New Roman" panose="02020603050405020304" pitchFamily="18" charset="0"/>
                <a:ea typeface="幼圆" panose="02010509060101010101" pitchFamily="49" charset="-122"/>
                <a:cs typeface="Times New Roman" panose="02020603050405020304" pitchFamily="18" charset="0"/>
              </a:rPr>
              <a:t> 119 -</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SGK</a:t>
            </a:r>
            <a:endParaRPr kumimoji="0" lang="zh-CN" altLang="en-US"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8683" name="Rectangle 28682"/>
          <p:cNvSpPr/>
          <p:nvPr/>
        </p:nvSpPr>
        <p:spPr>
          <a:xfrm>
            <a:off x="2165666" y="5790809"/>
            <a:ext cx="14009323" cy="1477328"/>
          </a:xfrm>
          <a:prstGeom prst="rect">
            <a:avLst/>
          </a:prstGeom>
        </p:spPr>
        <p:txBody>
          <a:bodyPr wrap="square">
            <a:spAutoFit/>
          </a:bodyPr>
          <a:lstStyle/>
          <a:p>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tâm</a:t>
            </a:r>
            <a:r>
              <a:rPr lang="en-US" sz="4500" dirty="0">
                <a:latin typeface="Times New Roman" panose="02020603050405020304" pitchFamily="18" charset="0"/>
                <a:ea typeface="Georgia" panose="02040502050405020303" pitchFamily="18" charset="0"/>
              </a:rPr>
              <a:t> O </a:t>
            </a:r>
            <a:r>
              <a:rPr lang="en-US" sz="4500" dirty="0" err="1">
                <a:latin typeface="Times New Roman" panose="02020603050405020304" pitchFamily="18" charset="0"/>
                <a:ea typeface="Georgia" panose="02040502050405020303" pitchFamily="18" charset="0"/>
              </a:rPr>
              <a:t>bán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kính</a:t>
            </a:r>
            <a:r>
              <a:rPr lang="en-US" sz="4500" dirty="0">
                <a:latin typeface="Times New Roman" panose="02020603050405020304" pitchFamily="18" charset="0"/>
                <a:ea typeface="Georgia" panose="02040502050405020303" pitchFamily="18" charset="0"/>
              </a:rPr>
              <a:t> R </a:t>
            </a:r>
            <a:r>
              <a:rPr lang="en-US" sz="4500" dirty="0" err="1">
                <a:latin typeface="Times New Roman" panose="02020603050405020304" pitchFamily="18" charset="0"/>
                <a:ea typeface="Georgia" panose="02040502050405020303" pitchFamily="18" charset="0"/>
              </a:rPr>
              <a:t>bao</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gồm</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đường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(O;R) </a:t>
            </a:r>
            <a:r>
              <a:rPr lang="en-US" sz="4500" dirty="0" err="1">
                <a:latin typeface="Times New Roman" panose="02020603050405020304" pitchFamily="18" charset="0"/>
                <a:ea typeface="Georgia" panose="02040502050405020303" pitchFamily="18" charset="0"/>
              </a:rPr>
              <a:t>và</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tất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cả</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các</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điểm</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nằm</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trong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đường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đó</a:t>
            </a:r>
            <a:r>
              <a:rPr lang="en-US" sz="4500" dirty="0">
                <a:latin typeface="Times New Roman" panose="02020603050405020304" pitchFamily="18" charset="0"/>
                <a:ea typeface="Georgia" panose="02040502050405020303" pitchFamily="18" charset="0"/>
              </a:rPr>
              <a:t>.</a:t>
            </a:r>
            <a:endParaRPr lang="en-US" dirty="0"/>
          </a:p>
        </p:txBody>
      </p:sp>
      <mc:AlternateContent xmlns:mc="http://schemas.openxmlformats.org/markup-compatibility/2006" xmlns:a14="http://schemas.microsoft.com/office/drawing/2010/main">
        <mc:Choice Requires="a14">
          <p:sp>
            <p:nvSpPr>
              <p:cNvPr id="28684" name="Rectangle 28683"/>
              <p:cNvSpPr/>
              <p:nvPr/>
            </p:nvSpPr>
            <p:spPr>
              <a:xfrm>
                <a:off x="2118042" y="7376633"/>
                <a:ext cx="13548280" cy="784830"/>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bán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kính</a:t>
                </a:r>
                <a:r>
                  <a:rPr lang="en-US" sz="4500" dirty="0">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𝑅</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𝜋</m:t>
                    </m:r>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𝑅</m:t>
                        </m:r>
                      </m:e>
                      <m:sup>
                        <m:r>
                          <a:rPr lang="en-US" sz="4500">
                            <a:effectLst/>
                            <a:latin typeface="Cambria Math" panose="02040503050406030204" pitchFamily="18" charset="0"/>
                            <a:ea typeface="Yu Mincho"/>
                          </a:rPr>
                          <m:t>2</m:t>
                        </m:r>
                      </m:sup>
                    </m:sSup>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28684" name="Rectangle 28683"/>
              <p:cNvSpPr>
                <a:spLocks noRot="1" noChangeAspect="1" noMove="1" noResize="1" noEditPoints="1" noAdjustHandles="1" noChangeArrowheads="1" noChangeShapeType="1" noTextEdit="1"/>
              </p:cNvSpPr>
              <p:nvPr/>
            </p:nvSpPr>
            <p:spPr>
              <a:xfrm>
                <a:off x="2118042" y="7376633"/>
                <a:ext cx="13548280" cy="784830"/>
              </a:xfrm>
              <a:prstGeom prst="rect">
                <a:avLst/>
              </a:prstGeom>
              <a:blipFill>
                <a:blip r:embed="rId13"/>
                <a:stretch>
                  <a:fillRect l="-1889" t="-16279" b="-37984"/>
                </a:stretch>
              </a:blipFill>
            </p:spPr>
            <p:txBody>
              <a:bodyPr/>
              <a:lstStyle/>
              <a:p>
                <a:r>
                  <a:rPr lang="en-US">
                    <a:noFill/>
                  </a:rPr>
                  <a:t> </a:t>
                </a:r>
              </a:p>
            </p:txBody>
          </p:sp>
        </mc:Fallback>
      </mc:AlternateContent>
    </p:spTree>
    <p:extLst>
      <p:ext uri="{BB962C8B-B14F-4D97-AF65-F5344CB8AC3E}">
        <p14:creationId xmlns:p14="http://schemas.microsoft.com/office/powerpoint/2010/main" val="400366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down)">
                                      <p:cBhvr>
                                        <p:cTn id="7" dur="500"/>
                                        <p:tgtEl>
                                          <p:spTgt spid="132"/>
                                        </p:tgtEl>
                                      </p:cBhvr>
                                    </p:animEffect>
                                  </p:childTnLst>
                                </p:cTn>
                              </p:par>
                              <p:par>
                                <p:cTn id="8" presetID="22" presetClass="entr" presetSubtype="4"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down)">
                                      <p:cBhvr>
                                        <p:cTn id="10" dur="500"/>
                                        <p:tgtEl>
                                          <p:spTgt spid="1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barn(inVertical)">
                                      <p:cBhvr>
                                        <p:cTn id="25" dur="500"/>
                                        <p:tgtEl>
                                          <p:spTgt spid="1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barn(inVertical)">
                                      <p:cBhvr>
                                        <p:cTn id="30" dur="500"/>
                                        <p:tgtEl>
                                          <p:spTgt spid="1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wipe(down)">
                                      <p:cBhvr>
                                        <p:cTn id="35" dur="500"/>
                                        <p:tgtEl>
                                          <p:spTgt spid="1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683"/>
                                        </p:tgtEl>
                                        <p:attrNameLst>
                                          <p:attrName>style.visibility</p:attrName>
                                        </p:attrNameLst>
                                      </p:cBhvr>
                                      <p:to>
                                        <p:strVal val="visible"/>
                                      </p:to>
                                    </p:set>
                                    <p:animEffect transition="in" filter="barn(inVertical)">
                                      <p:cBhvr>
                                        <p:cTn id="40" dur="500"/>
                                        <p:tgtEl>
                                          <p:spTgt spid="2868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8684"/>
                                        </p:tgtEl>
                                        <p:attrNameLst>
                                          <p:attrName>style.visibility</p:attrName>
                                        </p:attrNameLst>
                                      </p:cBhvr>
                                      <p:to>
                                        <p:strVal val="visible"/>
                                      </p:to>
                                    </p:set>
                                    <p:animEffect transition="in" filter="barn(inVertical)">
                                      <p:cBhvr>
                                        <p:cTn id="45" dur="500"/>
                                        <p:tgtEl>
                                          <p:spTgt spid="28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54" grpId="0"/>
      <p:bldP spid="111" grpId="0"/>
      <p:bldP spid="112" grpId="0"/>
      <p:bldP spid="113" grpId="0"/>
      <p:bldP spid="28683" grpId="0"/>
      <p:bldP spid="286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237" y="419100"/>
            <a:ext cx="5672515"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Ví</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dụ</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3 ( SGK/tr 120):</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sp>
        <p:nvSpPr>
          <p:cNvPr id="5" name="Rectangle 5"/>
          <p:cNvSpPr>
            <a:spLocks noChangeArrowheads="1"/>
          </p:cNvSpPr>
          <p:nvPr/>
        </p:nvSpPr>
        <p:spPr bwMode="auto">
          <a:xfrm>
            <a:off x="1524000" y="285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r>
              <a:rPr kumimoji="0" lang="en-US" altLang="en-US" sz="1200" b="0" i="0" u="none" strike="noStrike" kern="1200" cap="none" spc="0" normalizeH="0" baseline="0" noProof="0">
                <a:ln>
                  <a:noFill/>
                </a:ln>
                <a:solidFill>
                  <a:prstClr val="black"/>
                </a:solidFill>
                <a:effectLst/>
                <a:uLnTx/>
                <a:uFillTx/>
                <a:latin typeface="Calibri"/>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3"/>
          <p:cNvSpPr/>
          <p:nvPr/>
        </p:nvSpPr>
        <p:spPr>
          <a:xfrm>
            <a:off x="1119818" y="1195466"/>
            <a:ext cx="16025182" cy="784830"/>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bề</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mặt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phía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trên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chiếc</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trống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đó</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a:t>
            </a:r>
            <a:endParaRPr lang="en-US" sz="1200" dirty="0">
              <a:effectLst/>
              <a:latin typeface="Times New Roman" panose="02020603050405020304" pitchFamily="18" charset="0"/>
              <a:ea typeface="Yu Mincho"/>
            </a:endParaRPr>
          </a:p>
        </p:txBody>
      </p:sp>
      <p:pic>
        <p:nvPicPr>
          <p:cNvPr id="2969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399" y="2100565"/>
            <a:ext cx="7303055" cy="58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47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barn(inVertical)">
                                      <p:cBhvr>
                                        <p:cTn id="12"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sp>
        <p:nvSpPr>
          <p:cNvPr id="3" name="Freeform 3"/>
          <p:cNvSpPr/>
          <p:nvPr/>
        </p:nvSpPr>
        <p:spPr>
          <a:xfrm rot="-10800000">
            <a:off x="3214260" y="2989869"/>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220755" y="405465"/>
            <a:ext cx="15613815" cy="8909016"/>
            <a:chOff x="0" y="-28575"/>
            <a:chExt cx="4112280" cy="2346407"/>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5"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6"/>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6"/>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sp>
        <p:nvSpPr>
          <p:cNvPr id="106" name="Freeform 6"/>
          <p:cNvSpPr>
            <a:spLocks/>
          </p:cNvSpPr>
          <p:nvPr/>
        </p:nvSpPr>
        <p:spPr bwMode="auto">
          <a:xfrm>
            <a:off x="5257800" y="529256"/>
            <a:ext cx="9754989" cy="697487"/>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7" name="文本框 16"/>
          <p:cNvSpPr txBox="1"/>
          <p:nvPr/>
        </p:nvSpPr>
        <p:spPr>
          <a:xfrm>
            <a:off x="5471381" y="512955"/>
            <a:ext cx="8610443" cy="70788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II. DIỆN TÍCH HÌNH QUẠT TRÒN</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09" name="Rectangle 108"/>
          <p:cNvSpPr/>
          <p:nvPr/>
        </p:nvSpPr>
        <p:spPr>
          <a:xfrm>
            <a:off x="3833490" y="1925822"/>
            <a:ext cx="3963236"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sp>
        <p:nvSpPr>
          <p:cNvPr id="126" name="Rectangle 125"/>
          <p:cNvSpPr/>
          <p:nvPr/>
        </p:nvSpPr>
        <p:spPr>
          <a:xfrm>
            <a:off x="1918192" y="4309604"/>
            <a:ext cx="14033028"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graphicFrame>
        <p:nvGraphicFramePr>
          <p:cNvPr id="23573" name="Object 23572"/>
          <p:cNvGraphicFramePr>
            <a:graphicFrameLocks noChangeAspect="1"/>
          </p:cNvGraphicFramePr>
          <p:nvPr/>
        </p:nvGraphicFramePr>
        <p:xfrm>
          <a:off x="9074150" y="5078413"/>
          <a:ext cx="139700" cy="127000"/>
        </p:xfrm>
        <a:graphic>
          <a:graphicData uri="http://schemas.openxmlformats.org/presentationml/2006/ole">
            <mc:AlternateContent xmlns:mc="http://schemas.openxmlformats.org/markup-compatibility/2006">
              <mc:Choice xmlns:v="urn:schemas-microsoft-com:vml" Requires="v">
                <p:oleObj name="Equation" r:id="rId7" imgW="139680" imgH="126720" progId="Equation.DSMT4">
                  <p:embed/>
                </p:oleObj>
              </mc:Choice>
              <mc:Fallback>
                <p:oleObj name="Equation" r:id="rId7" imgW="139680" imgH="126720" progId="Equation.DSMT4">
                  <p:embed/>
                  <p:pic>
                    <p:nvPicPr>
                      <p:cNvPr id="23573" name="Object 23572"/>
                      <p:cNvPicPr/>
                      <p:nvPr/>
                    </p:nvPicPr>
                    <p:blipFill>
                      <a:blip r:embed="rId8"/>
                      <a:stretch>
                        <a:fillRect/>
                      </a:stretch>
                    </p:blipFill>
                    <p:spPr>
                      <a:xfrm>
                        <a:off x="9074150" y="5078413"/>
                        <a:ext cx="139700" cy="127000"/>
                      </a:xfrm>
                      <a:prstGeom prst="rect">
                        <a:avLst/>
                      </a:prstGeom>
                    </p:spPr>
                  </p:pic>
                </p:oleObj>
              </mc:Fallback>
            </mc:AlternateContent>
          </a:graphicData>
        </a:graphic>
      </p:graphicFrame>
      <p:sp>
        <p:nvSpPr>
          <p:cNvPr id="132" name="文本框 13">
            <a:extLst>
              <a:ext uri="{FF2B5EF4-FFF2-40B4-BE49-F238E27FC236}">
                <a16:creationId xmlns:a16="http://schemas.microsoft.com/office/drawing/2014/main" id="{BD4E581D-1198-DC61-AC64-4E9582D2DDC4}"/>
              </a:ext>
            </a:extLst>
          </p:cNvPr>
          <p:cNvSpPr txBox="1"/>
          <p:nvPr/>
        </p:nvSpPr>
        <p:spPr>
          <a:xfrm>
            <a:off x="3279561" y="1566275"/>
            <a:ext cx="6789423" cy="78483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Hoạt</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động</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4/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Tr</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120 - SGK</a:t>
            </a:r>
            <a:endParaRPr kumimoji="0" lang="zh-CN" altLang="en-US"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133" name="Picture 132">
            <a:extLst>
              <a:ext uri="{FF2B5EF4-FFF2-40B4-BE49-F238E27FC236}">
                <a16:creationId xmlns:a16="http://schemas.microsoft.com/office/drawing/2014/main" id="{50619607-C1A3-5CF0-219E-C3D09DA929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64" y="1419581"/>
            <a:ext cx="1013000" cy="1013000"/>
          </a:xfrm>
          <a:prstGeom prst="rect">
            <a:avLst/>
          </a:prstGeom>
        </p:spPr>
      </p:pic>
      <p:pic>
        <p:nvPicPr>
          <p:cNvPr id="26635"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861" y="3289557"/>
            <a:ext cx="107950" cy="184150"/>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15"/>
          <p:cNvSpPr>
            <a:spLocks noChangeArrowheads="1"/>
          </p:cNvSpPr>
          <p:nvPr/>
        </p:nvSpPr>
        <p:spPr bwMode="auto">
          <a:xfrm>
            <a:off x="439952" y="168161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8672" name="Picture 28671"/>
          <p:cNvPicPr>
            <a:picLocks noChangeAspect="1"/>
          </p:cNvPicPr>
          <p:nvPr/>
        </p:nvPicPr>
        <p:blipFill>
          <a:blip r:embed="rId11"/>
          <a:stretch>
            <a:fillRect/>
          </a:stretch>
        </p:blipFill>
        <p:spPr>
          <a:xfrm>
            <a:off x="11882703" y="1998228"/>
            <a:ext cx="3467395" cy="3096206"/>
          </a:xfrm>
          <a:prstGeom prst="rect">
            <a:avLst/>
          </a:prstGeom>
        </p:spPr>
      </p:pic>
      <p:sp>
        <p:nvSpPr>
          <p:cNvPr id="28673" name="Rectangle 28672"/>
          <p:cNvSpPr/>
          <p:nvPr/>
        </p:nvSpPr>
        <p:spPr>
          <a:xfrm>
            <a:off x="2208798" y="2643208"/>
            <a:ext cx="9459461" cy="2862322"/>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quạt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(hay </a:t>
            </a:r>
            <a:r>
              <a:rPr lang="en-US" sz="4500" dirty="0" err="1">
                <a:latin typeface="Times New Roman" panose="02020603050405020304" pitchFamily="18" charset="0"/>
                <a:ea typeface="Georgia" panose="02040502050405020303" pitchFamily="18" charset="0"/>
              </a:rPr>
              <a:t>còn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gọi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tắt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quạt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một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phần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giới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hạn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bởi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một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cung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và</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hai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bán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kính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đi</a:t>
            </a:r>
            <a:r>
              <a:rPr lang="en-US" sz="4500" dirty="0">
                <a:latin typeface="Times New Roman" panose="02020603050405020304" pitchFamily="18" charset="0"/>
                <a:ea typeface="Georgia" panose="02040502050405020303" pitchFamily="18" charset="0"/>
              </a:rPr>
              <a:t> qua </a:t>
            </a:r>
            <a:r>
              <a:rPr lang="en-US" sz="4500" dirty="0" err="1">
                <a:latin typeface="Times New Roman" panose="02020603050405020304" pitchFamily="18" charset="0"/>
                <a:ea typeface="Georgia" panose="02040502050405020303" pitchFamily="18" charset="0"/>
              </a:rPr>
              <a:t>hai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mút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cung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đó</a:t>
            </a:r>
            <a:r>
              <a:rPr lang="en-US" sz="4500" dirty="0">
                <a:latin typeface="Times New Roman" panose="02020603050405020304" pitchFamily="18" charset="0"/>
                <a:ea typeface="Georgia" panose="02040502050405020303" pitchFamily="18" charset="0"/>
              </a:rPr>
              <a:t>.</a:t>
            </a:r>
            <a:endParaRPr lang="en-US" sz="1200" dirty="0">
              <a:effectLst/>
              <a:latin typeface="Times New Roman" panose="02020603050405020304" pitchFamily="18" charset="0"/>
              <a:ea typeface="Yu Mincho"/>
            </a:endParaRPr>
          </a:p>
        </p:txBody>
      </p:sp>
      <mc:AlternateContent xmlns:mc="http://schemas.openxmlformats.org/markup-compatibility/2006" xmlns:a14="http://schemas.microsoft.com/office/drawing/2010/main">
        <mc:Choice Requires="a14">
          <p:sp>
            <p:nvSpPr>
              <p:cNvPr id="28674" name="Rectangle 28673"/>
              <p:cNvSpPr/>
              <p:nvPr/>
            </p:nvSpPr>
            <p:spPr>
              <a:xfrm>
                <a:off x="2452250" y="5999653"/>
                <a:ext cx="13916066" cy="2508379"/>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Trong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vẽ</a:t>
                </a:r>
                <a:r>
                  <a:rPr lang="en-US" sz="4500" dirty="0">
                    <a:latin typeface="Times New Roman" panose="02020603050405020304" pitchFamily="18" charset="0"/>
                    <a:ea typeface="Georgia" panose="02040502050405020303" pitchFamily="18" charset="0"/>
                  </a:rPr>
                  <a:t>, ta </a:t>
                </a:r>
                <a:r>
                  <a:rPr lang="en-US" sz="4500" dirty="0" err="1">
                    <a:latin typeface="Times New Roman" panose="02020603050405020304" pitchFamily="18" charset="0"/>
                    <a:ea typeface="Georgia" panose="02040502050405020303" pitchFamily="18" charset="0"/>
                  </a:rPr>
                  <a:t>có</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quạt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𝐴𝑂𝐵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tâm</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𝑂</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bán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kính</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𝑅</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cung</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ứng</a:t>
                </a:r>
                <a:r>
                  <a:rPr lang="en-US" sz="12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với</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hình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quạt</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có</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số</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đo</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𝑛</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số</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đo</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𝑛</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được</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hiểu</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số</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đo</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cung</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𝐴𝐵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giới</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hạn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hình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quạt</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tròn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đó</a:t>
                </a:r>
                <a:r>
                  <a:rPr lang="en-US" sz="4500" dirty="0">
                    <a:effectLst/>
                    <a:latin typeface="Times New Roman" panose="02020603050405020304" pitchFamily="18" charset="0"/>
                    <a:ea typeface="Georgia" panose="02040502050405020303" pitchFamily="18" charset="0"/>
                  </a:rPr>
                  <a:t>).</a:t>
                </a:r>
                <a:endParaRPr lang="en-US" sz="1200" dirty="0">
                  <a:effectLst/>
                  <a:latin typeface="Times New Roman" panose="02020603050405020304" pitchFamily="18" charset="0"/>
                  <a:ea typeface="Yu Mincho"/>
                </a:endParaRPr>
              </a:p>
              <a:p>
                <a:pPr>
                  <a:spcAft>
                    <a:spcPts val="0"/>
                  </a:spcAft>
                </a:pPr>
                <a:r>
                  <a:rPr lang="en-US" sz="1200" dirty="0">
                    <a:effectLst/>
                    <a:latin typeface="Times New Roman" panose="02020603050405020304" pitchFamily="18" charset="0"/>
                    <a:ea typeface="Yu Mincho"/>
                  </a:rPr>
                  <a:t> </a:t>
                </a:r>
              </a:p>
            </p:txBody>
          </p:sp>
        </mc:Choice>
        <mc:Fallback xmlns="">
          <p:sp>
            <p:nvSpPr>
              <p:cNvPr id="28674" name="Rectangle 28673"/>
              <p:cNvSpPr>
                <a:spLocks noRot="1" noChangeAspect="1" noMove="1" noResize="1" noEditPoints="1" noAdjustHandles="1" noChangeArrowheads="1" noChangeShapeType="1" noTextEdit="1"/>
              </p:cNvSpPr>
              <p:nvPr/>
            </p:nvSpPr>
            <p:spPr>
              <a:xfrm>
                <a:off x="2452250" y="5999653"/>
                <a:ext cx="13916066" cy="2508379"/>
              </a:xfrm>
              <a:prstGeom prst="rect">
                <a:avLst/>
              </a:prstGeom>
              <a:blipFill>
                <a:blip r:embed="rId13"/>
                <a:stretch>
                  <a:fillRect l="-1840" t="-5097" r="-263"/>
                </a:stretch>
              </a:blipFill>
            </p:spPr>
            <p:txBody>
              <a:bodyPr/>
              <a:lstStyle/>
              <a:p>
                <a:r>
                  <a:rPr lang="en-US">
                    <a:noFill/>
                  </a:rPr>
                  <a:t> </a:t>
                </a:r>
              </a:p>
            </p:txBody>
          </p:sp>
        </mc:Fallback>
      </mc:AlternateContent>
    </p:spTree>
    <p:extLst>
      <p:ext uri="{BB962C8B-B14F-4D97-AF65-F5344CB8AC3E}">
        <p14:creationId xmlns:p14="http://schemas.microsoft.com/office/powerpoint/2010/main" val="101066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down)">
                                      <p:cBhvr>
                                        <p:cTn id="7" dur="500"/>
                                        <p:tgtEl>
                                          <p:spTgt spid="132"/>
                                        </p:tgtEl>
                                      </p:cBhvr>
                                    </p:animEffect>
                                  </p:childTnLst>
                                </p:cTn>
                              </p:par>
                              <p:par>
                                <p:cTn id="8" presetID="22" presetClass="entr" presetSubtype="4"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down)">
                                      <p:cBhvr>
                                        <p:cTn id="10" dur="500"/>
                                        <p:tgtEl>
                                          <p:spTgt spid="1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672"/>
                                        </p:tgtEl>
                                        <p:attrNameLst>
                                          <p:attrName>style.visibility</p:attrName>
                                        </p:attrNameLst>
                                      </p:cBhvr>
                                      <p:to>
                                        <p:strVal val="visible"/>
                                      </p:to>
                                    </p:set>
                                    <p:animEffect transition="in" filter="barn(inVertical)">
                                      <p:cBhvr>
                                        <p:cTn id="15" dur="500"/>
                                        <p:tgtEl>
                                          <p:spTgt spid="2867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673"/>
                                        </p:tgtEl>
                                        <p:attrNameLst>
                                          <p:attrName>style.visibility</p:attrName>
                                        </p:attrNameLst>
                                      </p:cBhvr>
                                      <p:to>
                                        <p:strVal val="visible"/>
                                      </p:to>
                                    </p:set>
                                    <p:animEffect transition="in" filter="barn(inVertical)">
                                      <p:cBhvr>
                                        <p:cTn id="20" dur="500"/>
                                        <p:tgtEl>
                                          <p:spTgt spid="2867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674"/>
                                        </p:tgtEl>
                                        <p:attrNameLst>
                                          <p:attrName>style.visibility</p:attrName>
                                        </p:attrNameLst>
                                      </p:cBhvr>
                                      <p:to>
                                        <p:strVal val="visible"/>
                                      </p:to>
                                    </p:set>
                                    <p:animEffect transition="in" filter="barn(inVertical)">
                                      <p:cBhvr>
                                        <p:cTn id="25"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8673" grpId="0"/>
      <p:bldP spid="286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237" y="419100"/>
            <a:ext cx="5672515"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Ví</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dụ</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4 ( SGK/tr 120):</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sp>
        <p:nvSpPr>
          <p:cNvPr id="5" name="Rectangle 5"/>
          <p:cNvSpPr>
            <a:spLocks noChangeArrowheads="1"/>
          </p:cNvSpPr>
          <p:nvPr/>
        </p:nvSpPr>
        <p:spPr bwMode="auto">
          <a:xfrm>
            <a:off x="1524000" y="285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r>
              <a:rPr kumimoji="0" lang="en-US" altLang="en-US" sz="1200" b="0" i="0" u="none" strike="noStrike" kern="1200" cap="none" spc="0" normalizeH="0" baseline="0" noProof="0">
                <a:ln>
                  <a:noFill/>
                </a:ln>
                <a:solidFill>
                  <a:prstClr val="black"/>
                </a:solidFill>
                <a:effectLst/>
                <a:uLnTx/>
                <a:uFillTx/>
                <a:latin typeface="Calibri"/>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2"/>
          <a:stretch>
            <a:fillRect/>
          </a:stretch>
        </p:blipFill>
        <p:spPr>
          <a:xfrm>
            <a:off x="14097000" y="190500"/>
            <a:ext cx="3352800" cy="293153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495300" y="1333500"/>
                <a:ext cx="13296900" cy="1500539"/>
              </a:xfrm>
              <a:prstGeom prst="rect">
                <a:avLst/>
              </a:prstGeom>
            </p:spPr>
            <p:txBody>
              <a:bodyPr wrap="square">
                <a:spAutoFit/>
              </a:bodyPr>
              <a:lstStyle/>
              <a:p>
                <a:pPr>
                  <a:spcAft>
                    <a:spcPts val="1200"/>
                  </a:spcAft>
                </a:pPr>
                <a:r>
                  <a:rPr lang="en-US" sz="4500" dirty="0">
                    <a:latin typeface="Times New Roman" panose="02020603050405020304" pitchFamily="18" charset="0"/>
                    <a:ea typeface="Yu Mincho"/>
                  </a:rPr>
                  <a:t>- Do </a:t>
                </a:r>
                <a14:m>
                  <m:oMath xmlns:m="http://schemas.openxmlformats.org/officeDocument/2006/math">
                    <m:r>
                      <a:rPr lang="en-US" sz="4500" i="1">
                        <a:effectLst/>
                        <a:latin typeface="Cambria Math" panose="02040503050406030204" pitchFamily="18" charset="0"/>
                        <a:ea typeface="Yu Mincho"/>
                      </a:rPr>
                      <m:t>𝑂𝐴</m:t>
                    </m:r>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𝐴𝐵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nên</a:t>
                </a:r>
                <a:r>
                  <a:rPr lang="en-US" sz="4500" dirty="0">
                    <a:effectLst/>
                    <a:latin typeface="Times New Roman" panose="02020603050405020304" pitchFamily="18" charset="0"/>
                    <a:ea typeface="Georgia" panose="02040502050405020303" pitchFamily="18" charset="0"/>
                  </a:rPr>
                  <a:t> tam </a:t>
                </a:r>
                <a:r>
                  <a:rPr lang="en-US" sz="4500" dirty="0" err="1">
                    <a:effectLst/>
                    <a:latin typeface="Times New Roman" panose="02020603050405020304" pitchFamily="18" charset="0"/>
                    <a:ea typeface="Georgia" panose="02040502050405020303" pitchFamily="18" charset="0"/>
                  </a:rPr>
                  <a:t>giác</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𝐴𝑂𝐵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tam </a:t>
                </a:r>
                <a:r>
                  <a:rPr lang="en-US" sz="4500" dirty="0" err="1">
                    <a:effectLst/>
                    <a:latin typeface="Times New Roman" panose="02020603050405020304" pitchFamily="18" charset="0"/>
                    <a:ea typeface="Georgia" panose="02040502050405020303" pitchFamily="18" charset="0"/>
                  </a:rPr>
                  <a:t>giác</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đều</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suy</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ra</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acc>
                      <m:accPr>
                        <m:chr m:val="̂"/>
                        <m:ctrlPr>
                          <a:rPr lang="en-US" sz="4500" i="1">
                            <a:effectLst/>
                            <a:latin typeface="Cambria Math" panose="02040503050406030204" pitchFamily="18" charset="0"/>
                            <a:ea typeface="Yu Mincho"/>
                          </a:rPr>
                        </m:ctrlPr>
                      </m:accPr>
                      <m:e>
                        <m:r>
                          <a:rPr lang="en-US" sz="4500" i="1">
                            <a:effectLst/>
                            <a:latin typeface="Cambria Math" panose="02040503050406030204" pitchFamily="18" charset="0"/>
                            <a:ea typeface="Yu Mincho"/>
                          </a:rPr>
                          <m:t>𝐴𝑂𝐵</m:t>
                        </m:r>
                      </m:e>
                    </m:acc>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60</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Yu Mincho"/>
                  </a:rPr>
                  <a:t>. </a:t>
                </a:r>
                <a:endParaRPr lang="en-US" sz="1200" dirty="0">
                  <a:effectLst/>
                  <a:latin typeface="Times New Roman" panose="02020603050405020304" pitchFamily="18" charset="0"/>
                  <a:ea typeface="Yu Mincho"/>
                </a:endParaRPr>
              </a:p>
            </p:txBody>
          </p:sp>
        </mc:Choice>
        <mc:Fallback xmlns="">
          <p:sp>
            <p:nvSpPr>
              <p:cNvPr id="6" name="Rectangle 5"/>
              <p:cNvSpPr>
                <a:spLocks noRot="1" noChangeAspect="1" noMove="1" noResize="1" noEditPoints="1" noAdjustHandles="1" noChangeArrowheads="1" noChangeShapeType="1" noTextEdit="1"/>
              </p:cNvSpPr>
              <p:nvPr/>
            </p:nvSpPr>
            <p:spPr>
              <a:xfrm>
                <a:off x="495300" y="1333500"/>
                <a:ext cx="13296900" cy="1500539"/>
              </a:xfrm>
              <a:prstGeom prst="rect">
                <a:avLst/>
              </a:prstGeom>
              <a:blipFill>
                <a:blip r:embed="rId3"/>
                <a:stretch>
                  <a:fillRect l="-1925" t="-8537" r="-1467" b="-191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95300" y="2882366"/>
                <a:ext cx="15049500" cy="808042"/>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Vì</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góc</a:t>
                </a:r>
                <a:r>
                  <a:rPr lang="en-US" sz="4500" dirty="0">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𝐴𝑂𝐵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góc</a:t>
                </a:r>
                <a:r>
                  <a:rPr lang="en-US" sz="4500" dirty="0">
                    <a:effectLst/>
                    <a:latin typeface="Times New Roman" panose="02020603050405020304" pitchFamily="18" charset="0"/>
                    <a:ea typeface="Georgia" panose="02040502050405020303" pitchFamily="18" charset="0"/>
                  </a:rPr>
                  <a:t> ở </a:t>
                </a:r>
                <a:r>
                  <a:rPr lang="en-US" sz="4500" dirty="0" err="1">
                    <a:effectLst/>
                    <a:latin typeface="Times New Roman" panose="02020603050405020304" pitchFamily="18" charset="0"/>
                    <a:ea typeface="Georgia" panose="02040502050405020303" pitchFamily="18" charset="0"/>
                  </a:rPr>
                  <a:t>tâm</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chắn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cung</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𝐴𝑚𝐵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nên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sđ</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acc>
                      <m:accPr>
                        <m:chr m:val="̂"/>
                        <m:ctrlPr>
                          <a:rPr lang="en-US" sz="4500" i="1">
                            <a:effectLst/>
                            <a:latin typeface="Cambria Math" panose="02040503050406030204" pitchFamily="18" charset="0"/>
                            <a:ea typeface="Yu Mincho"/>
                          </a:rPr>
                        </m:ctrlPr>
                      </m:accPr>
                      <m:e>
                        <m:r>
                          <a:rPr lang="en-US" sz="4500" i="1">
                            <a:effectLst/>
                            <a:latin typeface="Cambria Math" panose="02040503050406030204" pitchFamily="18" charset="0"/>
                            <a:ea typeface="Yu Mincho"/>
                          </a:rPr>
                          <m:t>𝐴𝑂𝐵</m:t>
                        </m:r>
                      </m:e>
                    </m:acc>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60</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7" name="Rectangle 6"/>
              <p:cNvSpPr>
                <a:spLocks noRot="1" noChangeAspect="1" noMove="1" noResize="1" noEditPoints="1" noAdjustHandles="1" noChangeArrowheads="1" noChangeShapeType="1" noTextEdit="1"/>
              </p:cNvSpPr>
              <p:nvPr/>
            </p:nvSpPr>
            <p:spPr>
              <a:xfrm>
                <a:off x="495300" y="2882366"/>
                <a:ext cx="15049500" cy="808042"/>
              </a:xfrm>
              <a:prstGeom prst="rect">
                <a:avLst/>
              </a:prstGeom>
              <a:blipFill>
                <a:blip r:embed="rId4"/>
                <a:stretch>
                  <a:fillRect l="-1701" t="-12879" b="-37121"/>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4401800" y="4229100"/>
            <a:ext cx="3505200" cy="2969722"/>
          </a:xfrm>
          <a:prstGeom prst="rect">
            <a:avLst/>
          </a:prstGeom>
        </p:spPr>
      </p:pic>
      <p:sp>
        <p:nvSpPr>
          <p:cNvPr id="10" name="Rectangle 9"/>
          <p:cNvSpPr/>
          <p:nvPr/>
        </p:nvSpPr>
        <p:spPr>
          <a:xfrm>
            <a:off x="783237" y="4205207"/>
            <a:ext cx="3680782"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Luyện</a:t>
            </a:r>
            <a:r>
              <a:rPr kumimoji="0" lang="en-US"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en-US"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tập</a:t>
            </a:r>
            <a:r>
              <a:rPr kumimoji="0" lang="en-US"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3. </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mc:AlternateContent xmlns:mc="http://schemas.openxmlformats.org/markup-compatibility/2006" xmlns:a14="http://schemas.microsoft.com/office/drawing/2010/main">
        <mc:Choice Requires="a14">
          <p:sp>
            <p:nvSpPr>
              <p:cNvPr id="9" name="Rectangle 8"/>
              <p:cNvSpPr/>
              <p:nvPr/>
            </p:nvSpPr>
            <p:spPr>
              <a:xfrm>
                <a:off x="783236" y="5219700"/>
                <a:ext cx="13466164" cy="1500539"/>
              </a:xfrm>
              <a:prstGeom prst="rect">
                <a:avLst/>
              </a:prstGeom>
            </p:spPr>
            <p:txBody>
              <a:bodyPr wrap="square">
                <a:spAutoFit/>
              </a:bodyPr>
              <a:lstStyle/>
              <a:p>
                <a:pPr>
                  <a:spcAft>
                    <a:spcPts val="1200"/>
                  </a:spcAft>
                </a:pPr>
                <a:r>
                  <a:rPr lang="en-US" sz="4500" dirty="0">
                    <a:latin typeface="Times New Roman" panose="02020603050405020304" pitchFamily="18" charset="0"/>
                    <a:ea typeface="Yu Mincho"/>
                  </a:rPr>
                  <a:t>- Do </a:t>
                </a:r>
                <a14:m>
                  <m:oMath xmlns:m="http://schemas.openxmlformats.org/officeDocument/2006/math">
                    <m:r>
                      <a:rPr lang="en-US" sz="4500" i="1">
                        <a:effectLst/>
                        <a:latin typeface="Cambria Math" panose="02040503050406030204" pitchFamily="18" charset="0"/>
                        <a:ea typeface="Yu Mincho"/>
                      </a:rPr>
                      <m:t>𝑂𝐶</m:t>
                    </m:r>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𝐶𝐷𝐵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nên</a:t>
                </a:r>
                <a:r>
                  <a:rPr lang="en-US" sz="4500" dirty="0">
                    <a:effectLst/>
                    <a:latin typeface="Times New Roman" panose="02020603050405020304" pitchFamily="18" charset="0"/>
                    <a:ea typeface="Georgia" panose="02040502050405020303" pitchFamily="18" charset="0"/>
                  </a:rPr>
                  <a:t> tam </a:t>
                </a:r>
                <a:r>
                  <a:rPr lang="en-US" sz="4500" dirty="0" err="1">
                    <a:effectLst/>
                    <a:latin typeface="Times New Roman" panose="02020603050405020304" pitchFamily="18" charset="0"/>
                    <a:ea typeface="Georgia" panose="02040502050405020303" pitchFamily="18" charset="0"/>
                  </a:rPr>
                  <a:t>giác</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𝐶𝑂𝐷</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tam </a:t>
                </a:r>
                <a:r>
                  <a:rPr lang="en-US" sz="4500" dirty="0" err="1">
                    <a:effectLst/>
                    <a:latin typeface="Times New Roman" panose="02020603050405020304" pitchFamily="18" charset="0"/>
                    <a:ea typeface="Georgia" panose="02040502050405020303" pitchFamily="18" charset="0"/>
                  </a:rPr>
                  <a:t>giác</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đều</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suy</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ra</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acc>
                      <m:accPr>
                        <m:chr m:val="̂"/>
                        <m:ctrlPr>
                          <a:rPr lang="en-US" sz="4500" i="1">
                            <a:effectLst/>
                            <a:latin typeface="Cambria Math" panose="02040503050406030204" pitchFamily="18" charset="0"/>
                            <a:ea typeface="Yu Mincho"/>
                          </a:rPr>
                        </m:ctrlPr>
                      </m:accPr>
                      <m:e>
                        <m:r>
                          <a:rPr lang="en-US" sz="4500" i="1">
                            <a:effectLst/>
                            <a:latin typeface="Cambria Math" panose="02040503050406030204" pitchFamily="18" charset="0"/>
                            <a:ea typeface="Yu Mincho"/>
                          </a:rPr>
                          <m:t>𝐶𝑂𝐷</m:t>
                        </m:r>
                      </m:e>
                    </m:acc>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60</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9" name="Rectangle 8"/>
              <p:cNvSpPr>
                <a:spLocks noRot="1" noChangeAspect="1" noMove="1" noResize="1" noEditPoints="1" noAdjustHandles="1" noChangeArrowheads="1" noChangeShapeType="1" noTextEdit="1"/>
              </p:cNvSpPr>
              <p:nvPr/>
            </p:nvSpPr>
            <p:spPr>
              <a:xfrm>
                <a:off x="783236" y="5219700"/>
                <a:ext cx="13466164" cy="1500539"/>
              </a:xfrm>
              <a:prstGeom prst="rect">
                <a:avLst/>
              </a:prstGeom>
              <a:blipFill>
                <a:blip r:embed="rId6"/>
                <a:stretch>
                  <a:fillRect l="-1900" t="-8537" b="-195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14400" y="6949902"/>
                <a:ext cx="14630400" cy="808042"/>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Vì</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góc</a:t>
                </a:r>
                <a:r>
                  <a:rPr lang="en-US" sz="4500" dirty="0">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𝐶𝑂𝐷</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góc</a:t>
                </a:r>
                <a:r>
                  <a:rPr lang="en-US" sz="4500" dirty="0">
                    <a:effectLst/>
                    <a:latin typeface="Times New Roman" panose="02020603050405020304" pitchFamily="18" charset="0"/>
                    <a:ea typeface="Georgia" panose="02040502050405020303" pitchFamily="18" charset="0"/>
                  </a:rPr>
                  <a:t> ở </a:t>
                </a:r>
                <a:r>
                  <a:rPr lang="en-US" sz="4500" dirty="0" err="1">
                    <a:effectLst/>
                    <a:latin typeface="Times New Roman" panose="02020603050405020304" pitchFamily="18" charset="0"/>
                    <a:ea typeface="Georgia" panose="02040502050405020303" pitchFamily="18" charset="0"/>
                  </a:rPr>
                  <a:t>tâm</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chắn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cung</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𝐶𝑛𝐷</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nên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sđ</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acc>
                      <m:accPr>
                        <m:chr m:val="̂"/>
                        <m:ctrlPr>
                          <a:rPr lang="en-US" sz="4500" i="1">
                            <a:effectLst/>
                            <a:latin typeface="Cambria Math" panose="02040503050406030204" pitchFamily="18" charset="0"/>
                            <a:ea typeface="Yu Mincho"/>
                          </a:rPr>
                        </m:ctrlPr>
                      </m:accPr>
                      <m:e>
                        <m:r>
                          <a:rPr lang="en-US" sz="4500" i="1">
                            <a:effectLst/>
                            <a:latin typeface="Cambria Math" panose="02040503050406030204" pitchFamily="18" charset="0"/>
                            <a:ea typeface="Yu Mincho"/>
                          </a:rPr>
                          <m:t>𝐶𝑂𝐷</m:t>
                        </m:r>
                      </m:e>
                    </m:acc>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60</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11" name="Rectangle 10"/>
              <p:cNvSpPr>
                <a:spLocks noRot="1" noChangeAspect="1" noMove="1" noResize="1" noEditPoints="1" noAdjustHandles="1" noChangeArrowheads="1" noChangeShapeType="1" noTextEdit="1"/>
              </p:cNvSpPr>
              <p:nvPr/>
            </p:nvSpPr>
            <p:spPr>
              <a:xfrm>
                <a:off x="914400" y="6949902"/>
                <a:ext cx="14630400" cy="808042"/>
              </a:xfrm>
              <a:prstGeom prst="rect">
                <a:avLst/>
              </a:prstGeom>
              <a:blipFill>
                <a:blip r:embed="rId7"/>
                <a:stretch>
                  <a:fillRect l="-1750" t="-12782" r="-1750" b="-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66800" y="8095678"/>
                <a:ext cx="9035550" cy="808042"/>
              </a:xfrm>
              <a:prstGeom prst="rect">
                <a:avLst/>
              </a:prstGeom>
            </p:spPr>
            <p:txBody>
              <a:bodyPr wrap="none">
                <a:spAutoFit/>
              </a:bodyPr>
              <a:lstStyle/>
              <a:p>
                <a:pPr>
                  <a:spcAft>
                    <a:spcPts val="0"/>
                  </a:spcAft>
                </a:pPr>
                <a:r>
                  <a:rPr lang="en-US" sz="4500" dirty="0">
                    <a:latin typeface="Times New Roman" panose="02020603050405020304" pitchFamily="18" charset="0"/>
                    <a:ea typeface="Georgia" panose="02040502050405020303" pitchFamily="18" charset="0"/>
                  </a:rPr>
                  <a:t>Do </a:t>
                </a:r>
                <a:r>
                  <a:rPr lang="en-US" sz="4500" dirty="0" err="1">
                    <a:latin typeface="Times New Roman" panose="02020603050405020304" pitchFamily="18" charset="0"/>
                    <a:ea typeface="Georgia" panose="02040502050405020303" pitchFamily="18" charset="0"/>
                  </a:rPr>
                  <a:t>đó</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sđ</a:t>
                </a:r>
                <a:r>
                  <a:rPr lang="en-US" sz="4500" dirty="0">
                    <a:latin typeface="Times New Roman" panose="02020603050405020304" pitchFamily="18" charset="0"/>
                    <a:ea typeface="Georgia" panose="02040502050405020303" pitchFamily="18" charset="0"/>
                  </a:rPr>
                  <a:t> </a:t>
                </a:r>
                <a14:m>
                  <m:oMath xmlns:m="http://schemas.openxmlformats.org/officeDocument/2006/math">
                    <m:acc>
                      <m:accPr>
                        <m:chr m:val="̂"/>
                        <m:ctrlPr>
                          <a:rPr lang="en-US" sz="4500" i="1">
                            <a:effectLst/>
                            <a:latin typeface="Cambria Math" panose="02040503050406030204" pitchFamily="18" charset="0"/>
                            <a:ea typeface="Yu Mincho"/>
                          </a:rPr>
                        </m:ctrlPr>
                      </m:accPr>
                      <m:e>
                        <m:r>
                          <a:rPr lang="en-US" sz="4500" i="1">
                            <a:effectLst/>
                            <a:latin typeface="Cambria Math" panose="02040503050406030204" pitchFamily="18" charset="0"/>
                            <a:ea typeface="Yu Mincho"/>
                          </a:rPr>
                          <m:t>𝐶𝑚𝐷</m:t>
                        </m:r>
                      </m:e>
                    </m:acc>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360</m:t>
                        </m:r>
                      </m:e>
                      <m:sup>
                        <m:r>
                          <a:rPr lang="en-US" sz="4500">
                            <a:effectLst/>
                            <a:latin typeface="Cambria Math" panose="02040503050406030204" pitchFamily="18" charset="0"/>
                            <a:ea typeface="Yu Mincho"/>
                          </a:rPr>
                          <m:t>∘</m:t>
                        </m:r>
                      </m:sup>
                    </m:sSup>
                    <m:r>
                      <a:rPr lang="en-US" sz="4500" i="1">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60</m:t>
                        </m:r>
                      </m:e>
                      <m:sup>
                        <m:r>
                          <a:rPr lang="en-US" sz="4500">
                            <a:effectLst/>
                            <a:latin typeface="Cambria Math" panose="02040503050406030204" pitchFamily="18" charset="0"/>
                            <a:ea typeface="Yu Mincho"/>
                          </a:rPr>
                          <m:t>∘</m:t>
                        </m:r>
                      </m:sup>
                    </m:sSup>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300</m:t>
                        </m:r>
                      </m:e>
                      <m:sup>
                        <m:r>
                          <a:rPr lang="en-US" sz="4500">
                            <a:effectLst/>
                            <a:latin typeface="Cambria Math" panose="02040503050406030204" pitchFamily="18" charset="0"/>
                            <a:ea typeface="Yu Mincho"/>
                          </a:rPr>
                          <m:t>∘</m:t>
                        </m:r>
                      </m:sup>
                    </m:sSup>
                  </m:oMath>
                </a14:m>
                <a:endParaRPr lang="en-US" sz="1200" dirty="0">
                  <a:effectLst/>
                  <a:latin typeface="Times New Roman" panose="02020603050405020304" pitchFamily="18" charset="0"/>
                  <a:ea typeface="Yu Mincho"/>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6800" y="8095678"/>
                <a:ext cx="9035550" cy="808042"/>
              </a:xfrm>
              <a:prstGeom prst="rect">
                <a:avLst/>
              </a:prstGeom>
              <a:blipFill>
                <a:blip r:embed="rId8"/>
                <a:stretch>
                  <a:fillRect l="-2834" t="-12782" b="-36842"/>
                </a:stretch>
              </a:blipFill>
            </p:spPr>
            <p:txBody>
              <a:bodyPr/>
              <a:lstStyle/>
              <a:p>
                <a:r>
                  <a:rPr lang="en-US">
                    <a:noFill/>
                  </a:rPr>
                  <a:t> </a:t>
                </a:r>
              </a:p>
            </p:txBody>
          </p:sp>
        </mc:Fallback>
      </mc:AlternateContent>
    </p:spTree>
    <p:extLst>
      <p:ext uri="{BB962C8B-B14F-4D97-AF65-F5344CB8AC3E}">
        <p14:creationId xmlns:p14="http://schemas.microsoft.com/office/powerpoint/2010/main" val="178879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sp>
        <p:nvSpPr>
          <p:cNvPr id="3" name="Freeform 3"/>
          <p:cNvSpPr/>
          <p:nvPr/>
        </p:nvSpPr>
        <p:spPr>
          <a:xfrm rot="-10800000">
            <a:off x="3214260" y="2989869"/>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220755" y="405465"/>
            <a:ext cx="15613815" cy="8909016"/>
            <a:chOff x="0" y="-28575"/>
            <a:chExt cx="4112280" cy="2346407"/>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5"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6"/>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6"/>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sp>
        <p:nvSpPr>
          <p:cNvPr id="106" name="Freeform 6"/>
          <p:cNvSpPr>
            <a:spLocks/>
          </p:cNvSpPr>
          <p:nvPr/>
        </p:nvSpPr>
        <p:spPr bwMode="auto">
          <a:xfrm>
            <a:off x="5257800" y="529256"/>
            <a:ext cx="9754989" cy="697487"/>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7" name="文本框 16"/>
          <p:cNvSpPr txBox="1"/>
          <p:nvPr/>
        </p:nvSpPr>
        <p:spPr>
          <a:xfrm>
            <a:off x="5471381" y="512955"/>
            <a:ext cx="8610443" cy="70788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II. DIỆN TÍCH HÌNH QUẠT TRÒN</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09" name="Rectangle 108"/>
          <p:cNvSpPr/>
          <p:nvPr/>
        </p:nvSpPr>
        <p:spPr>
          <a:xfrm>
            <a:off x="3833490" y="1925822"/>
            <a:ext cx="3963236"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sp>
        <p:nvSpPr>
          <p:cNvPr id="126" name="Rectangle 125"/>
          <p:cNvSpPr/>
          <p:nvPr/>
        </p:nvSpPr>
        <p:spPr>
          <a:xfrm>
            <a:off x="1918192" y="4309604"/>
            <a:ext cx="14033028"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graphicFrame>
        <p:nvGraphicFramePr>
          <p:cNvPr id="23573" name="Object 23572"/>
          <p:cNvGraphicFramePr>
            <a:graphicFrameLocks noChangeAspect="1"/>
          </p:cNvGraphicFramePr>
          <p:nvPr/>
        </p:nvGraphicFramePr>
        <p:xfrm>
          <a:off x="9074150" y="5078413"/>
          <a:ext cx="139700" cy="127000"/>
        </p:xfrm>
        <a:graphic>
          <a:graphicData uri="http://schemas.openxmlformats.org/presentationml/2006/ole">
            <mc:AlternateContent xmlns:mc="http://schemas.openxmlformats.org/markup-compatibility/2006">
              <mc:Choice xmlns:v="urn:schemas-microsoft-com:vml" Requires="v">
                <p:oleObj name="Equation" r:id="rId7" imgW="139680" imgH="126720" progId="Equation.DSMT4">
                  <p:embed/>
                </p:oleObj>
              </mc:Choice>
              <mc:Fallback>
                <p:oleObj name="Equation" r:id="rId7" imgW="139680" imgH="126720" progId="Equation.DSMT4">
                  <p:embed/>
                  <p:pic>
                    <p:nvPicPr>
                      <p:cNvPr id="23573" name="Object 23572"/>
                      <p:cNvPicPr/>
                      <p:nvPr/>
                    </p:nvPicPr>
                    <p:blipFill>
                      <a:blip r:embed="rId8"/>
                      <a:stretch>
                        <a:fillRect/>
                      </a:stretch>
                    </p:blipFill>
                    <p:spPr>
                      <a:xfrm>
                        <a:off x="9074150" y="5078413"/>
                        <a:ext cx="139700" cy="127000"/>
                      </a:xfrm>
                      <a:prstGeom prst="rect">
                        <a:avLst/>
                      </a:prstGeom>
                    </p:spPr>
                  </p:pic>
                </p:oleObj>
              </mc:Fallback>
            </mc:AlternateContent>
          </a:graphicData>
        </a:graphic>
      </p:graphicFrame>
      <p:sp>
        <p:nvSpPr>
          <p:cNvPr id="132" name="文本框 13">
            <a:extLst>
              <a:ext uri="{FF2B5EF4-FFF2-40B4-BE49-F238E27FC236}">
                <a16:creationId xmlns:a16="http://schemas.microsoft.com/office/drawing/2014/main" id="{BD4E581D-1198-DC61-AC64-4E9582D2DDC4}"/>
              </a:ext>
            </a:extLst>
          </p:cNvPr>
          <p:cNvSpPr txBox="1"/>
          <p:nvPr/>
        </p:nvSpPr>
        <p:spPr>
          <a:xfrm>
            <a:off x="3279561" y="1566275"/>
            <a:ext cx="6789423" cy="78483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Hoạt</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động</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5/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Tr</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120 - SGK</a:t>
            </a:r>
            <a:endParaRPr kumimoji="0" lang="zh-CN" altLang="en-US"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133" name="Picture 132">
            <a:extLst>
              <a:ext uri="{FF2B5EF4-FFF2-40B4-BE49-F238E27FC236}">
                <a16:creationId xmlns:a16="http://schemas.microsoft.com/office/drawing/2014/main" id="{50619607-C1A3-5CF0-219E-C3D09DA929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64" y="1419581"/>
            <a:ext cx="1013000" cy="1013000"/>
          </a:xfrm>
          <a:prstGeom prst="rect">
            <a:avLst/>
          </a:prstGeom>
        </p:spPr>
      </p:pic>
      <p:pic>
        <p:nvPicPr>
          <p:cNvPr id="26635"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861" y="3289557"/>
            <a:ext cx="107950" cy="184150"/>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15"/>
          <p:cNvSpPr>
            <a:spLocks noChangeArrowheads="1"/>
          </p:cNvSpPr>
          <p:nvPr/>
        </p:nvSpPr>
        <p:spPr bwMode="auto">
          <a:xfrm>
            <a:off x="439952" y="168161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8672" name="Picture 28671"/>
          <p:cNvPicPr>
            <a:picLocks noChangeAspect="1"/>
          </p:cNvPicPr>
          <p:nvPr/>
        </p:nvPicPr>
        <p:blipFill>
          <a:blip r:embed="rId11"/>
          <a:stretch>
            <a:fillRect/>
          </a:stretch>
        </p:blipFill>
        <p:spPr>
          <a:xfrm>
            <a:off x="11882703" y="1998228"/>
            <a:ext cx="3467395" cy="3096206"/>
          </a:xfrm>
          <a:prstGeom prst="rect">
            <a:avLst/>
          </a:prstGeom>
        </p:spPr>
      </p:pic>
      <mc:AlternateContent xmlns:mc="http://schemas.openxmlformats.org/markup-compatibility/2006" xmlns:a14="http://schemas.microsoft.com/office/drawing/2010/main">
        <mc:Choice Requires="a14">
          <p:sp>
            <p:nvSpPr>
              <p:cNvPr id="28675" name="Rectangle 28674"/>
              <p:cNvSpPr/>
              <p:nvPr/>
            </p:nvSpPr>
            <p:spPr>
              <a:xfrm>
                <a:off x="2432271" y="2722692"/>
                <a:ext cx="9144000" cy="1865575"/>
              </a:xfrm>
              <a:prstGeom prst="rect">
                <a:avLst/>
              </a:prstGeom>
            </p:spPr>
            <p:txBody>
              <a:bodyPr>
                <a:spAutoFit/>
              </a:bodyPr>
              <a:lstStyle/>
              <a:p>
                <a:pPr>
                  <a:spcAft>
                    <a:spcPts val="1200"/>
                  </a:spcAft>
                </a:pPr>
                <a:r>
                  <a:rPr lang="en-US" sz="4500" b="1" i="1" dirty="0" err="1">
                    <a:latin typeface="Times New Roman" panose="02020603050405020304" pitchFamily="18" charset="0"/>
                    <a:ea typeface="Georgia" panose="02040502050405020303" pitchFamily="18" charset="0"/>
                  </a:rPr>
                  <a:t>Định</a:t>
                </a:r>
                <a:r>
                  <a:rPr lang="en-US" sz="4500" b="1" i="1" dirty="0">
                    <a:latin typeface="Times New Roman" panose="02020603050405020304" pitchFamily="18" charset="0"/>
                    <a:ea typeface="Georgia" panose="02040502050405020303" pitchFamily="18" charset="0"/>
                  </a:rPr>
                  <a:t> </a:t>
                </a:r>
                <a:r>
                  <a:rPr lang="en-US" sz="4500" b="1" i="1" dirty="0" err="1">
                    <a:latin typeface="Times New Roman" panose="02020603050405020304" pitchFamily="18" charset="0"/>
                    <a:ea typeface="Georgia" panose="02040502050405020303" pitchFamily="18" charset="0"/>
                  </a:rPr>
                  <a:t>lí</a:t>
                </a:r>
                <a:r>
                  <a:rPr lang="en-US" sz="4500" b="1" i="1" dirty="0">
                    <a:latin typeface="Times New Roman" panose="02020603050405020304" pitchFamily="18" charset="0"/>
                    <a:ea typeface="Georgia" panose="02040502050405020303" pitchFamily="18" charset="0"/>
                  </a:rPr>
                  <a:t>:</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Diện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tích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hình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quạt</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tròn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bán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kính</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𝑅</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cung</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có</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số</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đo</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𝑛</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𝜋</m:t>
                        </m:r>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𝑅</m:t>
                            </m:r>
                          </m:e>
                          <m:sup>
                            <m:r>
                              <a:rPr lang="en-US" sz="4500">
                                <a:effectLst/>
                                <a:latin typeface="Cambria Math" panose="02040503050406030204" pitchFamily="18" charset="0"/>
                                <a:ea typeface="Yu Mincho"/>
                              </a:rPr>
                              <m:t>2</m:t>
                            </m:r>
                          </m:sup>
                        </m:sSup>
                        <m:r>
                          <a:rPr lang="en-US" sz="4500" i="1">
                            <a:effectLst/>
                            <a:latin typeface="Cambria Math" panose="02040503050406030204" pitchFamily="18" charset="0"/>
                            <a:ea typeface="Yu Mincho"/>
                          </a:rPr>
                          <m:t>𝑛</m:t>
                        </m:r>
                      </m:num>
                      <m:den>
                        <m:r>
                          <a:rPr lang="en-US" sz="4500">
                            <a:effectLst/>
                            <a:latin typeface="Cambria Math" panose="02040503050406030204" pitchFamily="18" charset="0"/>
                            <a:ea typeface="Yu Mincho"/>
                          </a:rPr>
                          <m:t>360</m:t>
                        </m:r>
                      </m:den>
                    </m:f>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28675" name="Rectangle 28674"/>
              <p:cNvSpPr>
                <a:spLocks noRot="1" noChangeAspect="1" noMove="1" noResize="1" noEditPoints="1" noAdjustHandles="1" noChangeArrowheads="1" noChangeShapeType="1" noTextEdit="1"/>
              </p:cNvSpPr>
              <p:nvPr/>
            </p:nvSpPr>
            <p:spPr>
              <a:xfrm>
                <a:off x="2432271" y="2722692"/>
                <a:ext cx="9144000" cy="1865575"/>
              </a:xfrm>
              <a:prstGeom prst="rect">
                <a:avLst/>
              </a:prstGeom>
              <a:blipFill>
                <a:blip r:embed="rId13"/>
                <a:stretch>
                  <a:fillRect l="-2800" t="-7190" b="-65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76" name="Rectangle 28675"/>
              <p:cNvSpPr/>
              <p:nvPr/>
            </p:nvSpPr>
            <p:spPr>
              <a:xfrm>
                <a:off x="2296183" y="5472589"/>
                <a:ext cx="13370139" cy="3020763"/>
              </a:xfrm>
              <a:prstGeom prst="rect">
                <a:avLst/>
              </a:prstGeom>
            </p:spPr>
            <p:txBody>
              <a:bodyPr wrap="square">
                <a:spAutoFit/>
              </a:bodyPr>
              <a:lstStyle/>
              <a:p>
                <a:pPr>
                  <a:spcAft>
                    <a:spcPts val="1200"/>
                  </a:spcAft>
                </a:pPr>
                <a:r>
                  <a:rPr lang="en-US" sz="4500" b="1" i="1" dirty="0" err="1">
                    <a:latin typeface="Times New Roman" panose="02020603050405020304" pitchFamily="18" charset="0"/>
                    <a:ea typeface="Georgia" panose="02040502050405020303" pitchFamily="18" charset="0"/>
                  </a:rPr>
                  <a:t>Nhận</a:t>
                </a:r>
                <a:r>
                  <a:rPr lang="en-US" sz="4500" b="1" i="1" dirty="0">
                    <a:latin typeface="Times New Roman" panose="02020603050405020304" pitchFamily="18" charset="0"/>
                    <a:ea typeface="Georgia" panose="02040502050405020303" pitchFamily="18" charset="0"/>
                  </a:rPr>
                  <a:t> </a:t>
                </a:r>
                <a:r>
                  <a:rPr lang="en-US" sz="4500" b="1" i="1" dirty="0" err="1">
                    <a:latin typeface="Times New Roman" panose="02020603050405020304" pitchFamily="18" charset="0"/>
                    <a:ea typeface="Georgia" panose="02040502050405020303" pitchFamily="18" charset="0"/>
                  </a:rPr>
                  <a:t>xét</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Gọi</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𝑙</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độ</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dài</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của</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cung</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tròn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có</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số</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đo</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𝑛</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thì</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diện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tích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hình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quạt</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tròn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bán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kính</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𝑅</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cung</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có</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số</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đo</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𝑛</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endParaRPr lang="en-US" sz="1200" dirty="0">
                  <a:effectLst/>
                  <a:latin typeface="Times New Roman" panose="02020603050405020304" pitchFamily="18" charset="0"/>
                  <a:ea typeface="Yu Mincho"/>
                </a:endParaRPr>
              </a:p>
              <a:p>
                <a:pPr>
                  <a:spcAft>
                    <a:spcPts val="0"/>
                  </a:spcAft>
                </a:pPr>
                <a14:m>
                  <m:oMathPara xmlns:m="http://schemas.openxmlformats.org/officeDocument/2006/math">
                    <m:oMathParaPr>
                      <m:jc m:val="centerGroup"/>
                    </m:oMathParaPr>
                    <m:oMath xmlns:m="http://schemas.openxmlformats.org/officeDocument/2006/math">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𝜋</m:t>
                          </m:r>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𝑅</m:t>
                              </m:r>
                            </m:e>
                            <m:sup>
                              <m:r>
                                <a:rPr lang="en-US" sz="4500">
                                  <a:effectLst/>
                                  <a:latin typeface="Cambria Math" panose="02040503050406030204" pitchFamily="18" charset="0"/>
                                  <a:ea typeface="Yu Mincho"/>
                                </a:rPr>
                                <m:t>2</m:t>
                              </m:r>
                            </m:sup>
                          </m:sSup>
                          <m:r>
                            <a:rPr lang="en-US" sz="4500" i="1">
                              <a:effectLst/>
                              <a:latin typeface="Cambria Math" panose="02040503050406030204" pitchFamily="18" charset="0"/>
                              <a:ea typeface="Yu Mincho"/>
                            </a:rPr>
                            <m:t>𝑛</m:t>
                          </m:r>
                        </m:num>
                        <m:den>
                          <m:r>
                            <a:rPr lang="en-US" sz="4500">
                              <a:effectLst/>
                              <a:latin typeface="Cambria Math" panose="02040503050406030204" pitchFamily="18" charset="0"/>
                              <a:ea typeface="Yu Mincho"/>
                            </a:rPr>
                            <m:t>360</m:t>
                          </m:r>
                        </m:den>
                      </m:f>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𝜋</m:t>
                          </m:r>
                          <m:r>
                            <a:rPr lang="en-US" sz="4500" i="1">
                              <a:effectLst/>
                              <a:latin typeface="Cambria Math" panose="02040503050406030204" pitchFamily="18" charset="0"/>
                              <a:ea typeface="Yu Mincho"/>
                            </a:rPr>
                            <m:t>𝑅𝑛</m:t>
                          </m:r>
                        </m:num>
                        <m:den>
                          <m:r>
                            <a:rPr lang="en-US" sz="4500">
                              <a:effectLst/>
                              <a:latin typeface="Cambria Math" panose="02040503050406030204" pitchFamily="18" charset="0"/>
                              <a:ea typeface="Yu Mincho"/>
                            </a:rPr>
                            <m:t>180</m:t>
                          </m:r>
                        </m:den>
                      </m:f>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𝑅</m:t>
                          </m:r>
                        </m:num>
                        <m:den>
                          <m:r>
                            <a:rPr lang="en-US" sz="4500">
                              <a:effectLst/>
                              <a:latin typeface="Cambria Math" panose="02040503050406030204" pitchFamily="18" charset="0"/>
                              <a:ea typeface="Yu Mincho"/>
                            </a:rPr>
                            <m:t>2</m:t>
                          </m:r>
                        </m:den>
                      </m:f>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𝑙𝑅</m:t>
                          </m:r>
                        </m:num>
                        <m:den>
                          <m:r>
                            <a:rPr lang="en-US" sz="4500">
                              <a:effectLst/>
                              <a:latin typeface="Cambria Math" panose="02040503050406030204" pitchFamily="18" charset="0"/>
                              <a:ea typeface="Yu Mincho"/>
                            </a:rPr>
                            <m:t>2</m:t>
                          </m:r>
                        </m:den>
                      </m:f>
                    </m:oMath>
                  </m:oMathPara>
                </a14:m>
                <a:endParaRPr lang="en-US" sz="1200" dirty="0">
                  <a:effectLst/>
                  <a:latin typeface="Times New Roman" panose="02020603050405020304" pitchFamily="18" charset="0"/>
                  <a:ea typeface="Yu Mincho"/>
                </a:endParaRPr>
              </a:p>
            </p:txBody>
          </p:sp>
        </mc:Choice>
        <mc:Fallback xmlns="">
          <p:sp>
            <p:nvSpPr>
              <p:cNvPr id="28676" name="Rectangle 28675"/>
              <p:cNvSpPr>
                <a:spLocks noRot="1" noChangeAspect="1" noMove="1" noResize="1" noEditPoints="1" noAdjustHandles="1" noChangeArrowheads="1" noChangeShapeType="1" noTextEdit="1"/>
              </p:cNvSpPr>
              <p:nvPr/>
            </p:nvSpPr>
            <p:spPr>
              <a:xfrm>
                <a:off x="2296183" y="5472589"/>
                <a:ext cx="13370139" cy="3020763"/>
              </a:xfrm>
              <a:prstGeom prst="rect">
                <a:avLst/>
              </a:prstGeom>
              <a:blipFill>
                <a:blip r:embed="rId14"/>
                <a:stretch>
                  <a:fillRect l="-1915" t="-4444"/>
                </a:stretch>
              </a:blipFill>
            </p:spPr>
            <p:txBody>
              <a:bodyPr/>
              <a:lstStyle/>
              <a:p>
                <a:r>
                  <a:rPr lang="en-US">
                    <a:noFill/>
                  </a:rPr>
                  <a:t> </a:t>
                </a:r>
              </a:p>
            </p:txBody>
          </p:sp>
        </mc:Fallback>
      </mc:AlternateContent>
    </p:spTree>
    <p:extLst>
      <p:ext uri="{BB962C8B-B14F-4D97-AF65-F5344CB8AC3E}">
        <p14:creationId xmlns:p14="http://schemas.microsoft.com/office/powerpoint/2010/main" val="125452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down)">
                                      <p:cBhvr>
                                        <p:cTn id="7" dur="500"/>
                                        <p:tgtEl>
                                          <p:spTgt spid="132"/>
                                        </p:tgtEl>
                                      </p:cBhvr>
                                    </p:animEffect>
                                  </p:childTnLst>
                                </p:cTn>
                              </p:par>
                              <p:par>
                                <p:cTn id="8" presetID="22" presetClass="entr" presetSubtype="4"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down)">
                                      <p:cBhvr>
                                        <p:cTn id="10" dur="500"/>
                                        <p:tgtEl>
                                          <p:spTgt spid="1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672"/>
                                        </p:tgtEl>
                                        <p:attrNameLst>
                                          <p:attrName>style.visibility</p:attrName>
                                        </p:attrNameLst>
                                      </p:cBhvr>
                                      <p:to>
                                        <p:strVal val="visible"/>
                                      </p:to>
                                    </p:set>
                                    <p:animEffect transition="in" filter="barn(inVertical)">
                                      <p:cBhvr>
                                        <p:cTn id="15" dur="500"/>
                                        <p:tgtEl>
                                          <p:spTgt spid="2867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675"/>
                                        </p:tgtEl>
                                        <p:attrNameLst>
                                          <p:attrName>style.visibility</p:attrName>
                                        </p:attrNameLst>
                                      </p:cBhvr>
                                      <p:to>
                                        <p:strVal val="visible"/>
                                      </p:to>
                                    </p:set>
                                    <p:animEffect transition="in" filter="barn(inVertical)">
                                      <p:cBhvr>
                                        <p:cTn id="20" dur="500"/>
                                        <p:tgtEl>
                                          <p:spTgt spid="2867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676"/>
                                        </p:tgtEl>
                                        <p:attrNameLst>
                                          <p:attrName>style.visibility</p:attrName>
                                        </p:attrNameLst>
                                      </p:cBhvr>
                                      <p:to>
                                        <p:strVal val="visible"/>
                                      </p:to>
                                    </p:set>
                                    <p:animEffect transition="in" filter="barn(inVertical)">
                                      <p:cBhvr>
                                        <p:cTn id="25"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8675" grpId="0"/>
      <p:bldP spid="286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237" y="419100"/>
            <a:ext cx="5672515"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Ví</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dụ</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5 ( SGK/tr 121):</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sp>
        <p:nvSpPr>
          <p:cNvPr id="5" name="Rectangle 5"/>
          <p:cNvSpPr>
            <a:spLocks noChangeArrowheads="1"/>
          </p:cNvSpPr>
          <p:nvPr/>
        </p:nvSpPr>
        <p:spPr bwMode="auto">
          <a:xfrm>
            <a:off x="1524000" y="285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r>
              <a:rPr kumimoji="0" lang="en-US" altLang="en-US" sz="1200" b="0" i="0" u="none" strike="noStrike" kern="1200" cap="none" spc="0" normalizeH="0" baseline="0" noProof="0">
                <a:ln>
                  <a:noFill/>
                </a:ln>
                <a:solidFill>
                  <a:prstClr val="black"/>
                </a:solidFill>
                <a:effectLst/>
                <a:uLnTx/>
                <a:uFillTx/>
                <a:latin typeface="Calibri"/>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p:cNvPicPr/>
          <p:nvPr/>
        </p:nvPicPr>
        <p:blipFill>
          <a:blip r:embed="rId2"/>
          <a:stretch>
            <a:fillRect/>
          </a:stretch>
        </p:blipFill>
        <p:spPr>
          <a:xfrm>
            <a:off x="14325600" y="419100"/>
            <a:ext cx="3200400" cy="3129570"/>
          </a:xfrm>
          <a:prstGeom prst="rect">
            <a:avLst/>
          </a:prstGeom>
          <a:ln>
            <a:solidFill>
              <a:schemeClr val="bg1"/>
            </a:solidFill>
          </a:ln>
        </p:spPr>
      </p:pic>
      <mc:AlternateContent xmlns:mc="http://schemas.openxmlformats.org/markup-compatibility/2006" xmlns:a14="http://schemas.microsoft.com/office/drawing/2010/main">
        <mc:Choice Requires="a14">
          <p:sp>
            <p:nvSpPr>
              <p:cNvPr id="14" name="Rectangle 13"/>
              <p:cNvSpPr/>
              <p:nvPr/>
            </p:nvSpPr>
            <p:spPr>
              <a:xfrm>
                <a:off x="609600" y="1409700"/>
                <a:ext cx="13335000" cy="1173078"/>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mỗi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quạt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 </a:t>
                </a:r>
                <a14:m>
                  <m:oMath xmlns:m="http://schemas.openxmlformats.org/officeDocument/2006/math">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𝜋</m:t>
                        </m:r>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4</m:t>
                            </m:r>
                          </m:e>
                          <m:sup>
                            <m:r>
                              <a:rPr lang="en-US" sz="4500">
                                <a:effectLst/>
                                <a:latin typeface="Cambria Math" panose="02040503050406030204" pitchFamily="18" charset="0"/>
                                <a:ea typeface="Yu Mincho"/>
                              </a:rPr>
                              <m:t>2</m:t>
                            </m:r>
                          </m:sup>
                        </m:sSup>
                        <m:r>
                          <a:rPr lang="en-US" sz="4500">
                            <a:effectLst/>
                            <a:latin typeface="Cambria Math" panose="02040503050406030204" pitchFamily="18" charset="0"/>
                            <a:ea typeface="Yu Mincho"/>
                          </a:rPr>
                          <m:t>⋅7,5</m:t>
                        </m:r>
                      </m:num>
                      <m:den>
                        <m:r>
                          <a:rPr lang="en-US" sz="4500">
                            <a:effectLst/>
                            <a:latin typeface="Cambria Math" panose="02040503050406030204" pitchFamily="18" charset="0"/>
                            <a:ea typeface="Yu Mincho"/>
                          </a:rPr>
                          <m:t>360</m:t>
                        </m:r>
                      </m:den>
                    </m:f>
                    <m:r>
                      <a:rPr lang="en-US" sz="4500">
                        <a:effectLst/>
                        <a:latin typeface="Cambria Math" panose="02040503050406030204" pitchFamily="18" charset="0"/>
                        <a:ea typeface="Yu Mincho"/>
                      </a:rPr>
                      <m:t>≈1,05</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sty m:val="p"/>
                              </m:rPr>
                              <a:rPr lang="en-US" sz="4500">
                                <a:effectLst/>
                                <a:latin typeface="Cambria Math" panose="02040503050406030204" pitchFamily="18" charset="0"/>
                                <a:ea typeface="Yu Mincho"/>
                              </a:rPr>
                              <m:t>dm</m:t>
                            </m:r>
                          </m:e>
                          <m:sup>
                            <m:r>
                              <a:rPr lang="en-US" sz="4500">
                                <a:effectLst/>
                                <a:latin typeface="Cambria Math" panose="02040503050406030204" pitchFamily="18" charset="0"/>
                                <a:ea typeface="Yu Mincho"/>
                              </a:rPr>
                              <m:t>2</m:t>
                            </m:r>
                          </m:sup>
                        </m:sSup>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14" name="Rectangle 13"/>
              <p:cNvSpPr>
                <a:spLocks noRot="1" noChangeAspect="1" noMove="1" noResize="1" noEditPoints="1" noAdjustHandles="1" noChangeArrowheads="1" noChangeShapeType="1" noTextEdit="1"/>
              </p:cNvSpPr>
              <p:nvPr/>
            </p:nvSpPr>
            <p:spPr>
              <a:xfrm>
                <a:off x="609600" y="1409700"/>
                <a:ext cx="13335000" cy="1173078"/>
              </a:xfrm>
              <a:prstGeom prst="rect">
                <a:avLst/>
              </a:prstGeom>
              <a:blipFill>
                <a:blip r:embed="rId3"/>
                <a:stretch>
                  <a:fillRect l="-1920" b="-11399"/>
                </a:stretch>
              </a:blipFill>
            </p:spPr>
            <p:txBody>
              <a:bodyPr/>
              <a:lstStyle/>
              <a:p>
                <a:r>
                  <a:rPr lang="en-US">
                    <a:noFill/>
                  </a:rPr>
                  <a:t> </a:t>
                </a:r>
              </a:p>
            </p:txBody>
          </p:sp>
        </mc:Fallback>
      </mc:AlternateContent>
      <p:sp>
        <p:nvSpPr>
          <p:cNvPr id="17" name="Rectangle 16"/>
          <p:cNvSpPr/>
          <p:nvPr/>
        </p:nvSpPr>
        <p:spPr>
          <a:xfrm>
            <a:off x="914400" y="2617485"/>
            <a:ext cx="5672515"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Ví</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dụ</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6( SGK/tr 121):</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mc:AlternateContent xmlns:mc="http://schemas.openxmlformats.org/markup-compatibility/2006" xmlns:a14="http://schemas.microsoft.com/office/drawing/2010/main">
        <mc:Choice Requires="a14">
          <p:sp>
            <p:nvSpPr>
              <p:cNvPr id="19" name="Rectangle 18"/>
              <p:cNvSpPr/>
              <p:nvPr/>
            </p:nvSpPr>
            <p:spPr>
              <a:xfrm>
                <a:off x="304800" y="3548670"/>
                <a:ext cx="15316200" cy="1070101"/>
              </a:xfrm>
              <a:prstGeom prst="rect">
                <a:avLst/>
              </a:prstGeom>
            </p:spPr>
            <p:txBody>
              <a:bodyPr wrap="square">
                <a:spAutoFit/>
              </a:bodyPr>
              <a:lstStyle/>
              <a:p>
                <a:pPr>
                  <a:spcAft>
                    <a:spcPts val="0"/>
                  </a:spcAft>
                </a:pP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tam </a:t>
                </a:r>
                <a:r>
                  <a:rPr lang="en-US" sz="4500" dirty="0" err="1">
                    <a:latin typeface="Times New Roman" panose="02020603050405020304" pitchFamily="18" charset="0"/>
                    <a:ea typeface="Georgia" panose="02040502050405020303" pitchFamily="18" charset="0"/>
                  </a:rPr>
                  <a:t>giác</a:t>
                </a:r>
                <a:r>
                  <a:rPr lang="en-US" sz="4500" dirty="0">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𝑂𝐴𝐵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sSub>
                      <m:sSubPr>
                        <m:ctrlPr>
                          <a:rPr lang="en-US" sz="4500" i="1">
                            <a:effectLst/>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1</m:t>
                        </m:r>
                      </m:sub>
                    </m:sSub>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2</m:t>
                        </m:r>
                      </m:den>
                    </m:f>
                    <m:r>
                      <a:rPr lang="en-US" sz="4500" i="1">
                        <a:effectLst/>
                        <a:latin typeface="Cambria Math" panose="02040503050406030204" pitchFamily="18" charset="0"/>
                        <a:ea typeface="Yu Mincho"/>
                      </a:rPr>
                      <m:t>𝑂𝐴</m:t>
                    </m:r>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𝑂𝐵</m:t>
                    </m:r>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2</m:t>
                        </m:r>
                      </m:den>
                    </m:f>
                    <m:r>
                      <a:rPr lang="en-US" sz="4500">
                        <a:effectLst/>
                        <a:latin typeface="Cambria Math" panose="02040503050406030204" pitchFamily="18" charset="0"/>
                        <a:ea typeface="Yu Mincho"/>
                      </a:rPr>
                      <m:t>⋅2⋅2=2</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sty m:val="p"/>
                              </m:rPr>
                              <a:rPr lang="en-US" sz="4500">
                                <a:effectLst/>
                                <a:latin typeface="Cambria Math" panose="02040503050406030204" pitchFamily="18" charset="0"/>
                                <a:ea typeface="Yu Mincho"/>
                              </a:rPr>
                              <m:t>dm</m:t>
                            </m:r>
                          </m:e>
                          <m:sup>
                            <m:r>
                              <a:rPr lang="en-US" sz="4500">
                                <a:effectLst/>
                                <a:latin typeface="Cambria Math" panose="02040503050406030204" pitchFamily="18" charset="0"/>
                                <a:ea typeface="Yu Mincho"/>
                              </a:rPr>
                              <m:t>2</m:t>
                            </m:r>
                          </m:sup>
                        </m:sSup>
                      </m:e>
                    </m:d>
                  </m:oMath>
                </a14:m>
                <a:endParaRPr lang="en-US" sz="1200" dirty="0">
                  <a:effectLst/>
                  <a:latin typeface="Times New Roman" panose="02020603050405020304" pitchFamily="18" charset="0"/>
                  <a:ea typeface="Yu Mincho"/>
                </a:endParaRPr>
              </a:p>
            </p:txBody>
          </p:sp>
        </mc:Choice>
        <mc:Fallback xmlns="">
          <p:sp>
            <p:nvSpPr>
              <p:cNvPr id="19" name="Rectangle 18"/>
              <p:cNvSpPr>
                <a:spLocks noRot="1" noChangeAspect="1" noMove="1" noResize="1" noEditPoints="1" noAdjustHandles="1" noChangeArrowheads="1" noChangeShapeType="1" noTextEdit="1"/>
              </p:cNvSpPr>
              <p:nvPr/>
            </p:nvSpPr>
            <p:spPr>
              <a:xfrm>
                <a:off x="304800" y="3548670"/>
                <a:ext cx="15316200" cy="1070101"/>
              </a:xfrm>
              <a:prstGeom prst="rect">
                <a:avLst/>
              </a:prstGeom>
              <a:blipFill>
                <a:blip r:embed="rId4"/>
                <a:stretch>
                  <a:fillRect l="-1671" b="-13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04800" y="4712146"/>
                <a:ext cx="10896600" cy="1888274"/>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 Do </a:t>
                </a:r>
                <a:r>
                  <a:rPr lang="en-US" sz="4500" dirty="0" err="1">
                    <a:latin typeface="Times New Roman" panose="02020603050405020304" pitchFamily="18" charset="0"/>
                    <a:ea typeface="Georgia" panose="02040502050405020303" pitchFamily="18" charset="0"/>
                  </a:rPr>
                  <a:t>sđ</a:t>
                </a:r>
                <a:r>
                  <a:rPr lang="en-US" sz="4500" dirty="0">
                    <a:latin typeface="Times New Roman" panose="02020603050405020304" pitchFamily="18" charset="0"/>
                    <a:ea typeface="Georgia" panose="02040502050405020303" pitchFamily="18" charset="0"/>
                  </a:rPr>
                  <a:t> </a:t>
                </a:r>
                <a14:m>
                  <m:oMath xmlns:m="http://schemas.openxmlformats.org/officeDocument/2006/math">
                    <m:acc>
                      <m:accPr>
                        <m:chr m:val="̂"/>
                        <m:ctrlPr>
                          <a:rPr lang="en-US" sz="4500" i="1">
                            <a:effectLst/>
                            <a:latin typeface="Cambria Math" panose="02040503050406030204" pitchFamily="18" charset="0"/>
                            <a:ea typeface="Yu Mincho"/>
                          </a:rPr>
                        </m:ctrlPr>
                      </m:accPr>
                      <m:e>
                        <m:r>
                          <a:rPr lang="en-US" sz="4500" i="1">
                            <a:effectLst/>
                            <a:latin typeface="Cambria Math" panose="02040503050406030204" pitchFamily="18" charset="0"/>
                            <a:ea typeface="Yu Mincho"/>
                          </a:rPr>
                          <m:t>𝐴𝐵</m:t>
                        </m:r>
                      </m:e>
                    </m:acc>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90</m:t>
                        </m:r>
                      </m:e>
                      <m:sup>
                        <m:r>
                          <a:rPr lang="en-US" sz="4500">
                            <a:effectLst/>
                            <a:latin typeface="Cambria Math" panose="02040503050406030204" pitchFamily="18" charset="0"/>
                            <a:ea typeface="Yu Mincho"/>
                          </a:rPr>
                          <m:t>∘</m:t>
                        </m:r>
                      </m:sup>
                    </m:sSup>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nên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diện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tích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hình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quạt</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tròn</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𝐴𝑂𝐵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tương</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ứng</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sSub>
                      <m:sSubPr>
                        <m:ctrlPr>
                          <a:rPr lang="en-US" sz="4500" i="1">
                            <a:effectLst/>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2</m:t>
                        </m:r>
                      </m:sub>
                    </m:sSub>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𝜋</m:t>
                        </m:r>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2</m:t>
                            </m:r>
                          </m:e>
                          <m:sup>
                            <m:r>
                              <a:rPr lang="en-US" sz="4500">
                                <a:effectLst/>
                                <a:latin typeface="Cambria Math" panose="02040503050406030204" pitchFamily="18" charset="0"/>
                                <a:ea typeface="Yu Mincho"/>
                              </a:rPr>
                              <m:t>2</m:t>
                            </m:r>
                          </m:sup>
                        </m:sSup>
                        <m:r>
                          <a:rPr lang="en-US" sz="4500">
                            <a:effectLst/>
                            <a:latin typeface="Cambria Math" panose="02040503050406030204" pitchFamily="18" charset="0"/>
                            <a:ea typeface="Yu Mincho"/>
                          </a:rPr>
                          <m:t>⋅90</m:t>
                        </m:r>
                      </m:num>
                      <m:den>
                        <m:r>
                          <a:rPr lang="en-US" sz="4500">
                            <a:effectLst/>
                            <a:latin typeface="Cambria Math" panose="02040503050406030204" pitchFamily="18" charset="0"/>
                            <a:ea typeface="Yu Mincho"/>
                          </a:rPr>
                          <m:t>360</m:t>
                        </m:r>
                      </m:den>
                    </m:f>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𝜋</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sty m:val="p"/>
                              </m:rPr>
                              <a:rPr lang="en-US" sz="4500">
                                <a:effectLst/>
                                <a:latin typeface="Cambria Math" panose="02040503050406030204" pitchFamily="18" charset="0"/>
                                <a:ea typeface="Yu Mincho"/>
                              </a:rPr>
                              <m:t>dm</m:t>
                            </m:r>
                          </m:e>
                          <m:sup>
                            <m:r>
                              <a:rPr lang="en-US" sz="4500">
                                <a:effectLst/>
                                <a:latin typeface="Cambria Math" panose="02040503050406030204" pitchFamily="18" charset="0"/>
                                <a:ea typeface="Yu Mincho"/>
                              </a:rPr>
                              <m:t>2</m:t>
                            </m:r>
                          </m:sup>
                        </m:sSup>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20" name="Rectangle 19"/>
              <p:cNvSpPr>
                <a:spLocks noRot="1" noChangeAspect="1" noMove="1" noResize="1" noEditPoints="1" noAdjustHandles="1" noChangeArrowheads="1" noChangeShapeType="1" noTextEdit="1"/>
              </p:cNvSpPr>
              <p:nvPr/>
            </p:nvSpPr>
            <p:spPr>
              <a:xfrm>
                <a:off x="304800" y="4712146"/>
                <a:ext cx="10896600" cy="1888274"/>
              </a:xfrm>
              <a:prstGeom prst="rect">
                <a:avLst/>
              </a:prstGeom>
              <a:blipFill>
                <a:blip r:embed="rId5"/>
                <a:stretch>
                  <a:fillRect l="-2349" t="-5806" r="-1398"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609600" y="6609937"/>
                <a:ext cx="9144000" cy="1477328"/>
              </a:xfrm>
              <a:prstGeom prst="rect">
                <a:avLst/>
              </a:prstGeom>
            </p:spPr>
            <p:txBody>
              <a:bodyPr wrap="square">
                <a:spAutoFit/>
              </a:bodyPr>
              <a:lstStyle/>
              <a:p>
                <a:pPr>
                  <a:spcAft>
                    <a:spcPts val="1200"/>
                  </a:spcAft>
                </a:pPr>
                <a:r>
                  <a:rPr lang="en-US" sz="4500" dirty="0" err="1">
                    <a:latin typeface="Times New Roman" panose="02020603050405020304" pitchFamily="18" charset="0"/>
                    <a:ea typeface="Georgia" panose="02040502050405020303" pitchFamily="18" charset="0"/>
                  </a:rPr>
                  <a:t>Suy</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ra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viên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phân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 </a:t>
                </a:r>
                <a14:m>
                  <m:oMath xmlns:m="http://schemas.openxmlformats.org/officeDocument/2006/math">
                    <m:sSub>
                      <m:sSubPr>
                        <m:ctrlPr>
                          <a:rPr lang="en-US" sz="4500" i="1">
                            <a:effectLst/>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3</m:t>
                        </m:r>
                      </m:sub>
                    </m:sSub>
                    <m:r>
                      <a:rPr lang="en-US" sz="4500">
                        <a:effectLst/>
                        <a:latin typeface="Cambria Math" panose="02040503050406030204" pitchFamily="18" charset="0"/>
                        <a:ea typeface="Yu Mincho"/>
                      </a:rPr>
                      <m:t>=</m:t>
                    </m:r>
                    <m:sSub>
                      <m:sSubPr>
                        <m:ctrlPr>
                          <a:rPr lang="en-US" sz="4500" i="1">
                            <a:effectLst/>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2</m:t>
                        </m:r>
                      </m:sub>
                    </m:sSub>
                    <m:r>
                      <a:rPr lang="en-US" sz="4500" i="1">
                        <a:effectLst/>
                        <a:latin typeface="Cambria Math" panose="02040503050406030204" pitchFamily="18" charset="0"/>
                        <a:ea typeface="Yu Mincho"/>
                      </a:rPr>
                      <m:t>−</m:t>
                    </m:r>
                    <m:sSub>
                      <m:sSubPr>
                        <m:ctrlPr>
                          <a:rPr lang="en-US" sz="4500" i="1">
                            <a:effectLst/>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1</m:t>
                        </m:r>
                      </m:sub>
                    </m:sSub>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𝜋</m:t>
                    </m:r>
                    <m:r>
                      <a:rPr lang="en-US" sz="4500" i="1">
                        <a:effectLst/>
                        <a:latin typeface="Cambria Math" panose="02040503050406030204" pitchFamily="18" charset="0"/>
                        <a:ea typeface="Yu Mincho"/>
                      </a:rPr>
                      <m:t>−</m:t>
                    </m:r>
                    <m:r>
                      <a:rPr lang="en-US" sz="4500">
                        <a:effectLst/>
                        <a:latin typeface="Cambria Math" panose="02040503050406030204" pitchFamily="18" charset="0"/>
                        <a:ea typeface="Yu Mincho"/>
                      </a:rPr>
                      <m:t>2</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sty m:val="p"/>
                              </m:rPr>
                              <a:rPr lang="en-US" sz="4500">
                                <a:effectLst/>
                                <a:latin typeface="Cambria Math" panose="02040503050406030204" pitchFamily="18" charset="0"/>
                                <a:ea typeface="Yu Mincho"/>
                              </a:rPr>
                              <m:t>dm</m:t>
                            </m:r>
                          </m:e>
                          <m:sup>
                            <m:r>
                              <a:rPr lang="en-US" sz="4500">
                                <a:effectLst/>
                                <a:latin typeface="Cambria Math" panose="02040503050406030204" pitchFamily="18" charset="0"/>
                                <a:ea typeface="Yu Mincho"/>
                              </a:rPr>
                              <m:t>2</m:t>
                            </m:r>
                          </m:sup>
                        </m:sSup>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21" name="Rectangle 20"/>
              <p:cNvSpPr>
                <a:spLocks noRot="1" noChangeAspect="1" noMove="1" noResize="1" noEditPoints="1" noAdjustHandles="1" noChangeArrowheads="1" noChangeShapeType="1" noTextEdit="1"/>
              </p:cNvSpPr>
              <p:nvPr/>
            </p:nvSpPr>
            <p:spPr>
              <a:xfrm>
                <a:off x="609600" y="6609937"/>
                <a:ext cx="9144000" cy="1477328"/>
              </a:xfrm>
              <a:prstGeom prst="rect">
                <a:avLst/>
              </a:prstGeom>
              <a:blipFill>
                <a:blip r:embed="rId6"/>
                <a:stretch>
                  <a:fillRect l="-2800" t="-8642" b="-193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76943" y="8343900"/>
                <a:ext cx="9753600" cy="1477328"/>
              </a:xfrm>
              <a:prstGeom prst="rect">
                <a:avLst/>
              </a:prstGeom>
            </p:spPr>
            <p:txBody>
              <a:bodyPr wrap="square">
                <a:spAutoFit/>
              </a:bodyPr>
              <a:lstStyle/>
              <a:p>
                <a:pPr>
                  <a:spcAft>
                    <a:spcPts val="0"/>
                  </a:spcAft>
                </a:pPr>
                <a:r>
                  <a:rPr lang="en-US" sz="4500" dirty="0" err="1">
                    <a:latin typeface="Times New Roman" panose="02020603050405020304" pitchFamily="18" charset="0"/>
                    <a:ea typeface="Georgia" panose="02040502050405020303" pitchFamily="18" charset="0"/>
                  </a:rPr>
                  <a:t>Vậy</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hoạ</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tiết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trang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trí</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đó</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 </a:t>
                </a:r>
                <a:endParaRPr lang="en-US" sz="4500" i="1" dirty="0">
                  <a:effectLst/>
                  <a:latin typeface="Cambria Math" panose="02040503050406030204" pitchFamily="18" charset="0"/>
                  <a:ea typeface="Yu Mincho"/>
                </a:endParaRPr>
              </a:p>
              <a:p>
                <a:pPr>
                  <a:spcAft>
                    <a:spcPts val="0"/>
                  </a:spcAft>
                </a:pPr>
                <a14:m>
                  <m:oMath xmlns:m="http://schemas.openxmlformats.org/officeDocument/2006/math">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=2</m:t>
                    </m:r>
                    <m:sSub>
                      <m:sSubPr>
                        <m:ctrlPr>
                          <a:rPr lang="en-US" sz="4500" i="1">
                            <a:effectLst/>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3</m:t>
                        </m:r>
                      </m:sub>
                    </m:sSub>
                    <m:r>
                      <a:rPr lang="en-US" sz="4500">
                        <a:effectLst/>
                        <a:latin typeface="Cambria Math" panose="02040503050406030204" pitchFamily="18" charset="0"/>
                        <a:ea typeface="Yu Mincho"/>
                      </a:rPr>
                      <m:t>=2(</m:t>
                    </m:r>
                    <m:r>
                      <a:rPr lang="en-US" sz="4500" i="1">
                        <a:effectLst/>
                        <a:latin typeface="Cambria Math" panose="02040503050406030204" pitchFamily="18" charset="0"/>
                        <a:ea typeface="Yu Mincho"/>
                      </a:rPr>
                      <m:t>𝜋</m:t>
                    </m:r>
                    <m:r>
                      <a:rPr lang="en-US" sz="4500" i="1">
                        <a:effectLst/>
                        <a:latin typeface="Cambria Math" panose="02040503050406030204" pitchFamily="18" charset="0"/>
                        <a:ea typeface="Yu Mincho"/>
                      </a:rPr>
                      <m:t>−</m:t>
                    </m:r>
                    <m:r>
                      <a:rPr lang="en-US" sz="4500">
                        <a:effectLst/>
                        <a:latin typeface="Cambria Math" panose="02040503050406030204" pitchFamily="18" charset="0"/>
                        <a:ea typeface="Yu Mincho"/>
                      </a:rPr>
                      <m:t>2)≈2,28</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sty m:val="p"/>
                              </m:rPr>
                              <a:rPr lang="en-US" sz="4500">
                                <a:effectLst/>
                                <a:latin typeface="Cambria Math" panose="02040503050406030204" pitchFamily="18" charset="0"/>
                                <a:ea typeface="Yu Mincho"/>
                              </a:rPr>
                              <m:t>dm</m:t>
                            </m:r>
                          </m:e>
                          <m:sup>
                            <m:r>
                              <a:rPr lang="en-US" sz="4500">
                                <a:effectLst/>
                                <a:latin typeface="Cambria Math" panose="02040503050406030204" pitchFamily="18" charset="0"/>
                                <a:ea typeface="Yu Mincho"/>
                              </a:rPr>
                              <m:t>2</m:t>
                            </m:r>
                          </m:sup>
                        </m:sSup>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22" name="Rectangle 21"/>
              <p:cNvSpPr>
                <a:spLocks noRot="1" noChangeAspect="1" noMove="1" noResize="1" noEditPoints="1" noAdjustHandles="1" noChangeArrowheads="1" noChangeShapeType="1" noTextEdit="1"/>
              </p:cNvSpPr>
              <p:nvPr/>
            </p:nvSpPr>
            <p:spPr>
              <a:xfrm>
                <a:off x="576943" y="8343900"/>
                <a:ext cx="9753600" cy="1477328"/>
              </a:xfrm>
              <a:prstGeom prst="rect">
                <a:avLst/>
              </a:prstGeom>
              <a:blipFill>
                <a:blip r:embed="rId7"/>
                <a:stretch>
                  <a:fillRect l="-2625" t="-8678" b="-19421"/>
                </a:stretch>
              </a:blipFill>
            </p:spPr>
            <p:txBody>
              <a:bodyPr/>
              <a:lstStyle/>
              <a:p>
                <a:r>
                  <a:rPr lang="en-US">
                    <a:noFill/>
                  </a:rPr>
                  <a:t> </a:t>
                </a:r>
              </a:p>
            </p:txBody>
          </p:sp>
        </mc:Fallback>
      </mc:AlternateContent>
      <p:pic>
        <p:nvPicPr>
          <p:cNvPr id="23" name="Picture 22"/>
          <p:cNvPicPr/>
          <p:nvPr/>
        </p:nvPicPr>
        <p:blipFill>
          <a:blip r:embed="rId8"/>
          <a:stretch>
            <a:fillRect/>
          </a:stretch>
        </p:blipFill>
        <p:spPr>
          <a:xfrm>
            <a:off x="10591800" y="5584662"/>
            <a:ext cx="7239000" cy="3368838"/>
          </a:xfrm>
          <a:prstGeom prst="rect">
            <a:avLst/>
          </a:prstGeom>
        </p:spPr>
      </p:pic>
    </p:spTree>
    <p:extLst>
      <p:ext uri="{BB962C8B-B14F-4D97-AF65-F5344CB8AC3E}">
        <p14:creationId xmlns:p14="http://schemas.microsoft.com/office/powerpoint/2010/main" val="78644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7"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293" y="419100"/>
            <a:ext cx="6682407"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Luyện</a:t>
            </a:r>
            <a:r>
              <a:rPr kumimoji="0" lang="fr-FR" sz="4500" b="1" i="0" u="none" strike="noStrike" kern="1200" cap="none" spc="0" normalizeH="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noProof="0" dirty="0" err="1">
                <a:ln>
                  <a:noFill/>
                </a:ln>
                <a:solidFill>
                  <a:srgbClr val="0000FF"/>
                </a:solidFill>
                <a:effectLst/>
                <a:uLnTx/>
                <a:uFillTx/>
                <a:latin typeface="Times New Roman" panose="02020603050405020304" pitchFamily="18" charset="0"/>
                <a:ea typeface="Yu Mincho"/>
                <a:cs typeface="+mn-cs"/>
              </a:rPr>
              <a:t>tập</a:t>
            </a:r>
            <a:r>
              <a:rPr kumimoji="0" lang="fr-FR" sz="4500" b="1" i="0" u="none" strike="noStrike" kern="1200" cap="none" spc="0" normalizeH="0" noProof="0" dirty="0">
                <a:ln>
                  <a:noFill/>
                </a:ln>
                <a:solidFill>
                  <a:srgbClr val="0000FF"/>
                </a:solidFill>
                <a:effectLst/>
                <a:uLnTx/>
                <a:uFillTx/>
                <a:latin typeface="Times New Roman" panose="02020603050405020304" pitchFamily="18" charset="0"/>
                <a:ea typeface="Yu Mincho"/>
                <a:cs typeface="+mn-cs"/>
              </a:rPr>
              <a:t> 4</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SGK/tr 121):</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sp>
        <p:nvSpPr>
          <p:cNvPr id="5" name="Rectangle 5"/>
          <p:cNvSpPr>
            <a:spLocks noChangeArrowheads="1"/>
          </p:cNvSpPr>
          <p:nvPr/>
        </p:nvSpPr>
        <p:spPr bwMode="auto">
          <a:xfrm>
            <a:off x="1524000" y="285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r>
              <a:rPr kumimoji="0" lang="en-US" altLang="en-US" sz="1200" b="0" i="0" u="none" strike="noStrike" kern="1200" cap="none" spc="0" normalizeH="0" baseline="0" noProof="0">
                <a:ln>
                  <a:noFill/>
                </a:ln>
                <a:solidFill>
                  <a:prstClr val="black"/>
                </a:solidFill>
                <a:effectLst/>
                <a:uLnTx/>
                <a:uFillTx/>
                <a:latin typeface="Calibri"/>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p:cNvPicPr/>
          <p:nvPr/>
        </p:nvPicPr>
        <p:blipFill>
          <a:blip r:embed="rId2"/>
          <a:stretch>
            <a:fillRect/>
          </a:stretch>
        </p:blipFill>
        <p:spPr>
          <a:xfrm>
            <a:off x="13590107" y="800100"/>
            <a:ext cx="4164493" cy="24384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33400" y="1097928"/>
                <a:ext cx="12801600" cy="1173078"/>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a) </a:t>
                </a: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quạt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 </a:t>
                </a:r>
                <a14:m>
                  <m:oMath xmlns:m="http://schemas.openxmlformats.org/officeDocument/2006/math">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𝜋</m:t>
                        </m:r>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2</m:t>
                            </m:r>
                          </m:e>
                          <m:sup>
                            <m:r>
                              <a:rPr lang="en-US" sz="4500">
                                <a:effectLst/>
                                <a:latin typeface="Cambria Math" panose="02040503050406030204" pitchFamily="18" charset="0"/>
                                <a:ea typeface="Yu Mincho"/>
                              </a:rPr>
                              <m:t>2</m:t>
                            </m:r>
                          </m:sup>
                        </m:sSup>
                        <m:r>
                          <a:rPr lang="en-US" sz="4500">
                            <a:effectLst/>
                            <a:latin typeface="Cambria Math" panose="02040503050406030204" pitchFamily="18" charset="0"/>
                            <a:ea typeface="Yu Mincho"/>
                          </a:rPr>
                          <m:t>⋅150</m:t>
                        </m:r>
                      </m:num>
                      <m:den>
                        <m:r>
                          <a:rPr lang="en-US" sz="4500">
                            <a:effectLst/>
                            <a:latin typeface="Cambria Math" panose="02040503050406030204" pitchFamily="18" charset="0"/>
                            <a:ea typeface="Yu Mincho"/>
                          </a:rPr>
                          <m:t>360</m:t>
                        </m:r>
                      </m:den>
                    </m:f>
                    <m:r>
                      <a:rPr lang="en-US" sz="4500">
                        <a:effectLst/>
                        <a:latin typeface="Cambria Math" panose="02040503050406030204" pitchFamily="18" charset="0"/>
                        <a:ea typeface="Yu Mincho"/>
                      </a:rPr>
                      <m:t>≈5,24</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sty m:val="p"/>
                              </m:rPr>
                              <a:rPr lang="en-US" sz="4500">
                                <a:effectLst/>
                                <a:latin typeface="Cambria Math" panose="02040503050406030204" pitchFamily="18" charset="0"/>
                                <a:ea typeface="Yu Mincho"/>
                              </a:rPr>
                              <m:t>dm</m:t>
                            </m:r>
                          </m:e>
                          <m:sup>
                            <m:r>
                              <a:rPr lang="en-US" sz="4500">
                                <a:effectLst/>
                                <a:latin typeface="Cambria Math" panose="02040503050406030204" pitchFamily="18" charset="0"/>
                                <a:ea typeface="Yu Mincho"/>
                              </a:rPr>
                              <m:t>2</m:t>
                            </m:r>
                          </m:sup>
                        </m:sSup>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3" name="Rectangle 2"/>
              <p:cNvSpPr>
                <a:spLocks noRot="1" noChangeAspect="1" noMove="1" noResize="1" noEditPoints="1" noAdjustHandles="1" noChangeArrowheads="1" noChangeShapeType="1" noTextEdit="1"/>
              </p:cNvSpPr>
              <p:nvPr/>
            </p:nvSpPr>
            <p:spPr>
              <a:xfrm>
                <a:off x="533400" y="1097928"/>
                <a:ext cx="12801600" cy="1173078"/>
              </a:xfrm>
              <a:prstGeom prst="rect">
                <a:avLst/>
              </a:prstGeom>
              <a:blipFill>
                <a:blip r:embed="rId3"/>
                <a:stretch>
                  <a:fillRect l="-2000" b="-11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00742" y="2271006"/>
                <a:ext cx="13520057" cy="2074992"/>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b) Ta </a:t>
                </a:r>
                <a:r>
                  <a:rPr lang="en-US" sz="4500" dirty="0" err="1">
                    <a:latin typeface="Times New Roman" panose="02020603050405020304" pitchFamily="18" charset="0"/>
                    <a:ea typeface="Georgia" panose="02040502050405020303" pitchFamily="18" charset="0"/>
                  </a:rPr>
                  <a:t>có</a:t>
                </a:r>
                <a:r>
                  <a:rPr lang="en-US" sz="4500" dirty="0">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𝑙𝑅</m:t>
                        </m:r>
                      </m:num>
                      <m:den>
                        <m:r>
                          <a:rPr lang="en-US" sz="4500">
                            <a:effectLst/>
                            <a:latin typeface="Cambria Math" panose="02040503050406030204" pitchFamily="18" charset="0"/>
                            <a:ea typeface="Yu Mincho"/>
                          </a:rPr>
                          <m:t>2</m:t>
                        </m:r>
                      </m:den>
                    </m:f>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nên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chiều</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dài</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cung</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tương</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ứng</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với</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hình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quạt</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tròn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𝑙</m:t>
                    </m:r>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2</m:t>
                        </m:r>
                        <m:r>
                          <a:rPr lang="en-US" sz="4500" i="1">
                            <a:effectLst/>
                            <a:latin typeface="Cambria Math" panose="02040503050406030204" pitchFamily="18" charset="0"/>
                            <a:ea typeface="Yu Mincho"/>
                          </a:rPr>
                          <m:t>𝑆</m:t>
                        </m:r>
                      </m:num>
                      <m:den>
                        <m:r>
                          <a:rPr lang="en-US" sz="4500" i="1">
                            <a:effectLst/>
                            <a:latin typeface="Cambria Math" panose="02040503050406030204" pitchFamily="18" charset="0"/>
                            <a:ea typeface="Yu Mincho"/>
                          </a:rPr>
                          <m:t>𝑅</m:t>
                        </m:r>
                      </m:den>
                    </m:f>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2⋅5,24</m:t>
                        </m:r>
                      </m:num>
                      <m:den>
                        <m:r>
                          <a:rPr lang="en-US" sz="4500">
                            <a:effectLst/>
                            <a:latin typeface="Cambria Math" panose="02040503050406030204" pitchFamily="18" charset="0"/>
                            <a:ea typeface="Yu Mincho"/>
                          </a:rPr>
                          <m:t>2</m:t>
                        </m:r>
                      </m:den>
                    </m:f>
                    <m:r>
                      <a:rPr lang="en-US" sz="4500">
                        <a:effectLst/>
                        <a:latin typeface="Cambria Math" panose="02040503050406030204" pitchFamily="18" charset="0"/>
                        <a:ea typeface="Yu Mincho"/>
                      </a:rPr>
                      <m:t>≈5,24(</m:t>
                    </m:r>
                    <m:r>
                      <m:rPr>
                        <m:sty m:val="p"/>
                      </m:rPr>
                      <a:rPr lang="en-US" sz="4500">
                        <a:effectLst/>
                        <a:latin typeface="Cambria Math" panose="02040503050406030204" pitchFamily="18" charset="0"/>
                        <a:ea typeface="Yu Mincho"/>
                      </a:rPr>
                      <m:t>dm</m:t>
                    </m:r>
                    <m:r>
                      <a:rPr lang="en-US" sz="4500">
                        <a:effectLst/>
                        <a:latin typeface="Cambria Math" panose="02040503050406030204" pitchFamily="18" charset="0"/>
                        <a:ea typeface="Yu Mincho"/>
                      </a:rPr>
                      <m:t>)</m:t>
                    </m:r>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4" name="Rectangle 3"/>
              <p:cNvSpPr>
                <a:spLocks noRot="1" noChangeAspect="1" noMove="1" noResize="1" noEditPoints="1" noAdjustHandles="1" noChangeArrowheads="1" noChangeShapeType="1" noTextEdit="1"/>
              </p:cNvSpPr>
              <p:nvPr/>
            </p:nvSpPr>
            <p:spPr>
              <a:xfrm>
                <a:off x="500742" y="2271006"/>
                <a:ext cx="13520057" cy="2074992"/>
              </a:xfrm>
              <a:prstGeom prst="rect">
                <a:avLst/>
              </a:prstGeom>
              <a:blipFill>
                <a:blip r:embed="rId4"/>
                <a:stretch>
                  <a:fillRect l="-1894" b="-6176"/>
                </a:stretch>
              </a:blipFill>
            </p:spPr>
            <p:txBody>
              <a:bodyPr/>
              <a:lstStyle/>
              <a:p>
                <a:r>
                  <a:rPr lang="en-US">
                    <a:noFill/>
                  </a:rPr>
                  <a:t> </a:t>
                </a:r>
              </a:p>
            </p:txBody>
          </p:sp>
        </mc:Fallback>
      </mc:AlternateContent>
      <p:sp>
        <p:nvSpPr>
          <p:cNvPr id="15" name="Rectangle 14"/>
          <p:cNvSpPr/>
          <p:nvPr/>
        </p:nvSpPr>
        <p:spPr>
          <a:xfrm>
            <a:off x="869434" y="4540077"/>
            <a:ext cx="5945025"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Bài</a:t>
            </a:r>
            <a:r>
              <a:rPr kumimoji="0" lang="fr-FR" sz="4500" b="1" i="0" u="none" strike="noStrike" kern="1200" cap="none" spc="0" normalizeH="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noProof="0" dirty="0" err="1">
                <a:ln>
                  <a:noFill/>
                </a:ln>
                <a:solidFill>
                  <a:srgbClr val="0000FF"/>
                </a:solidFill>
                <a:effectLst/>
                <a:uLnTx/>
                <a:uFillTx/>
                <a:latin typeface="Times New Roman" panose="02020603050405020304" pitchFamily="18" charset="0"/>
                <a:ea typeface="Yu Mincho"/>
                <a:cs typeface="+mn-cs"/>
              </a:rPr>
              <a:t>tập</a:t>
            </a:r>
            <a:r>
              <a:rPr kumimoji="0" lang="fr-FR" sz="4500" b="1" i="0" u="none" strike="noStrike" kern="1200" cap="none" spc="0" normalizeH="0" noProof="0" dirty="0">
                <a:ln>
                  <a:noFill/>
                </a:ln>
                <a:solidFill>
                  <a:srgbClr val="0000FF"/>
                </a:solidFill>
                <a:effectLst/>
                <a:uLnTx/>
                <a:uFillTx/>
                <a:latin typeface="Times New Roman" panose="02020603050405020304" pitchFamily="18" charset="0"/>
                <a:ea typeface="Yu Mincho"/>
                <a:cs typeface="+mn-cs"/>
              </a:rPr>
              <a:t> 1</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SGK/tr 122):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pic>
        <p:nvPicPr>
          <p:cNvPr id="16" name="Picture 15"/>
          <p:cNvPicPr/>
          <p:nvPr/>
        </p:nvPicPr>
        <p:blipFill>
          <a:blip r:embed="rId5"/>
          <a:stretch>
            <a:fillRect/>
          </a:stretch>
        </p:blipFill>
        <p:spPr>
          <a:xfrm>
            <a:off x="11506200" y="5413074"/>
            <a:ext cx="6248400" cy="331182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69434" y="5319464"/>
                <a:ext cx="9144000" cy="2328266"/>
              </a:xfrm>
              <a:prstGeom prst="rect">
                <a:avLst/>
              </a:prstGeom>
            </p:spPr>
            <p:txBody>
              <a:bodyPr>
                <a:spAutoFit/>
              </a:bodyPr>
              <a:lstStyle/>
              <a:p>
                <a:pPr>
                  <a:spcAft>
                    <a:spcPts val="1200"/>
                  </a:spcAft>
                </a:pPr>
                <a:r>
                  <a:rPr lang="en-US" sz="4500" dirty="0">
                    <a:solidFill>
                      <a:srgbClr val="0070C0"/>
                    </a:solidFill>
                    <a:latin typeface="Times New Roman" panose="02020603050405020304" pitchFamily="18" charset="0"/>
                    <a:ea typeface="Georgia" panose="02040502050405020303" pitchFamily="18" charset="0"/>
                  </a:rPr>
                  <a:t>a) </a:t>
                </a:r>
                <a:r>
                  <a:rPr lang="en-US" sz="4500" dirty="0" err="1">
                    <a:solidFill>
                      <a:srgbClr val="0070C0"/>
                    </a:solidFill>
                    <a:latin typeface="Times New Roman" panose="02020603050405020304" pitchFamily="18" charset="0"/>
                    <a:ea typeface="Georgia" panose="02040502050405020303" pitchFamily="18" charset="0"/>
                  </a:rPr>
                  <a:t>Xét</a:t>
                </a:r>
                <a:r>
                  <a:rPr lang="en-US" sz="4500" dirty="0">
                    <a:solidFill>
                      <a:srgbClr val="0070C0"/>
                    </a:solidFill>
                    <a:latin typeface="Times New Roman" panose="02020603050405020304" pitchFamily="18" charset="0"/>
                    <a:ea typeface="Georgia" panose="02040502050405020303" pitchFamily="18" charset="0"/>
                  </a:rPr>
                  <a:t> </a:t>
                </a:r>
                <a:r>
                  <a:rPr lang="en-US" sz="4500" dirty="0" err="1">
                    <a:solidFill>
                      <a:srgbClr val="0070C0"/>
                    </a:solidFill>
                    <a:latin typeface="Times New Roman" panose="02020603050405020304" pitchFamily="18" charset="0"/>
                    <a:ea typeface="Georgia" panose="02040502050405020303" pitchFamily="18" charset="0"/>
                  </a:rPr>
                  <a:t>hình</a:t>
                </a:r>
                <a:r>
                  <a:rPr lang="en-US" sz="4500" dirty="0">
                    <a:solidFill>
                      <a:srgbClr val="0070C0"/>
                    </a:solidFill>
                    <a:latin typeface="Times New Roman" panose="02020603050405020304" pitchFamily="18" charset="0"/>
                    <a:ea typeface="Georgia" panose="02040502050405020303" pitchFamily="18" charset="0"/>
                  </a:rPr>
                  <a:t> 83.</a:t>
                </a:r>
                <a:endParaRPr lang="en-US" sz="1200" dirty="0">
                  <a:effectLst/>
                  <a:latin typeface="Times New Roman" panose="02020603050405020304" pitchFamily="18" charset="0"/>
                  <a:ea typeface="Yu Mincho"/>
                </a:endParaRPr>
              </a:p>
              <a:p>
                <a:pPr>
                  <a:spcAft>
                    <a:spcPts val="0"/>
                  </a:spcAft>
                </a:pPr>
                <a14:m>
                  <m:oMathPara xmlns:m="http://schemas.openxmlformats.org/officeDocument/2006/math">
                    <m:oMathParaPr>
                      <m:jc m:val="centerGroup"/>
                    </m:oMathParaPr>
                    <m:oMath xmlns:m="http://schemas.openxmlformats.org/officeDocument/2006/math">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𝜋</m:t>
                          </m:r>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2</m:t>
                              </m:r>
                            </m:e>
                            <m:sup>
                              <m:r>
                                <a:rPr lang="en-US" sz="4500">
                                  <a:effectLst/>
                                  <a:latin typeface="Cambria Math" panose="02040503050406030204" pitchFamily="18" charset="0"/>
                                  <a:ea typeface="Yu Mincho"/>
                                </a:rPr>
                                <m:t>2</m:t>
                              </m:r>
                            </m:sup>
                          </m:sSup>
                          <m:r>
                            <a:rPr lang="en-US" sz="4500">
                              <a:effectLst/>
                              <a:latin typeface="Cambria Math" panose="02040503050406030204" pitchFamily="18" charset="0"/>
                              <a:ea typeface="Yu Mincho"/>
                            </a:rPr>
                            <m:t>⋅40</m:t>
                          </m:r>
                        </m:num>
                        <m:den>
                          <m:r>
                            <a:rPr lang="en-US" sz="4500">
                              <a:effectLst/>
                              <a:latin typeface="Cambria Math" panose="02040503050406030204" pitchFamily="18" charset="0"/>
                              <a:ea typeface="Yu Mincho"/>
                            </a:rPr>
                            <m:t>360</m:t>
                          </m:r>
                        </m:den>
                      </m:f>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4</m:t>
                          </m:r>
                        </m:num>
                        <m:den>
                          <m:r>
                            <a:rPr lang="en-US" sz="4500">
                              <a:effectLst/>
                              <a:latin typeface="Cambria Math" panose="02040503050406030204" pitchFamily="18" charset="0"/>
                              <a:ea typeface="Yu Mincho"/>
                            </a:rPr>
                            <m:t>9</m:t>
                          </m:r>
                        </m:den>
                      </m:f>
                      <m:r>
                        <a:rPr lang="en-US" sz="4500" i="1">
                          <a:effectLst/>
                          <a:latin typeface="Cambria Math" panose="02040503050406030204" pitchFamily="18" charset="0"/>
                          <a:ea typeface="Yu Mincho"/>
                        </a:rPr>
                        <m:t>𝜋</m:t>
                      </m:r>
                      <m:r>
                        <a:rPr lang="en-US" sz="4500">
                          <a:effectLst/>
                          <a:latin typeface="Cambria Math" panose="02040503050406030204" pitchFamily="18" charset="0"/>
                          <a:ea typeface="Yu Mincho"/>
                        </a:rPr>
                        <m:t>≈1,4</m:t>
                      </m:r>
                      <m:sSup>
                        <m:sSupPr>
                          <m:ctrlPr>
                            <a:rPr lang="en-US" sz="4500" i="1">
                              <a:effectLst/>
                              <a:latin typeface="Cambria Math" panose="02040503050406030204" pitchFamily="18" charset="0"/>
                              <a:ea typeface="Yu Mincho"/>
                            </a:rPr>
                          </m:ctrlPr>
                        </m:sSupPr>
                        <m:e>
                          <m:r>
                            <m:rPr>
                              <m:nor/>
                            </m:rPr>
                            <a:rPr lang="en-US" sz="4500">
                              <a:effectLst/>
                              <a:latin typeface="Times New Roman" panose="02020603050405020304" pitchFamily="18" charset="0"/>
                              <a:ea typeface="Yu Mincho"/>
                            </a:rPr>
                            <m:t> </m:t>
                          </m:r>
                          <m:r>
                            <m:rPr>
                              <m:sty m:val="p"/>
                            </m:rPr>
                            <a:rPr lang="en-US" sz="4500">
                              <a:effectLst/>
                              <a:latin typeface="Cambria Math" panose="02040503050406030204" pitchFamily="18" charset="0"/>
                              <a:ea typeface="Yu Mincho"/>
                            </a:rPr>
                            <m:t>cm</m:t>
                          </m:r>
                        </m:e>
                        <m:sup>
                          <m:r>
                            <a:rPr lang="en-US" sz="4500">
                              <a:effectLst/>
                              <a:latin typeface="Cambria Math" panose="02040503050406030204" pitchFamily="18" charset="0"/>
                              <a:ea typeface="Yu Mincho"/>
                            </a:rPr>
                            <m:t>2</m:t>
                          </m:r>
                        </m:sup>
                      </m:sSup>
                      <m:r>
                        <a:rPr lang="en-US" sz="4500">
                          <a:effectLst/>
                          <a:latin typeface="Cambria Math" panose="02040503050406030204" pitchFamily="18" charset="0"/>
                          <a:ea typeface="Yu Mincho"/>
                        </a:rPr>
                        <m:t>.</m:t>
                      </m:r>
                    </m:oMath>
                  </m:oMathPara>
                </a14:m>
                <a:endParaRPr lang="en-US" sz="1200" dirty="0">
                  <a:effectLst/>
                  <a:latin typeface="Times New Roman" panose="02020603050405020304" pitchFamily="18" charset="0"/>
                  <a:ea typeface="Yu Mincho"/>
                </a:endParaRPr>
              </a:p>
            </p:txBody>
          </p:sp>
        </mc:Choice>
        <mc:Fallback xmlns="">
          <p:sp>
            <p:nvSpPr>
              <p:cNvPr id="6" name="Rectangle 5"/>
              <p:cNvSpPr>
                <a:spLocks noRot="1" noChangeAspect="1" noMove="1" noResize="1" noEditPoints="1" noAdjustHandles="1" noChangeArrowheads="1" noChangeShapeType="1" noTextEdit="1"/>
              </p:cNvSpPr>
              <p:nvPr/>
            </p:nvSpPr>
            <p:spPr>
              <a:xfrm>
                <a:off x="869434" y="5319464"/>
                <a:ext cx="9144000" cy="2328266"/>
              </a:xfrm>
              <a:prstGeom prst="rect">
                <a:avLst/>
              </a:prstGeom>
              <a:blipFill>
                <a:blip r:embed="rId6"/>
                <a:stretch>
                  <a:fillRect l="-2800" t="-5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96648" y="7886700"/>
                <a:ext cx="9144000" cy="1751185"/>
              </a:xfrm>
              <a:prstGeom prst="rect">
                <a:avLst/>
              </a:prstGeom>
            </p:spPr>
            <p:txBody>
              <a:bodyPr>
                <a:spAutoFit/>
              </a:bodyPr>
              <a:lstStyle/>
              <a:p>
                <a:pPr>
                  <a:lnSpc>
                    <a:spcPts val="2100"/>
                  </a:lnSpc>
                  <a:spcBef>
                    <a:spcPts val="1800"/>
                  </a:spcBef>
                  <a:spcAft>
                    <a:spcPts val="0"/>
                  </a:spcAft>
                </a:pPr>
                <a:r>
                  <a:rPr lang="en-US" sz="4500" b="1" dirty="0" err="1">
                    <a:solidFill>
                      <a:srgbClr val="0070C0"/>
                    </a:solidFill>
                    <a:latin typeface="Times New Roman" panose="02020603050405020304" pitchFamily="18" charset="0"/>
                    <a:ea typeface="Georgia" panose="02040502050405020303" pitchFamily="18" charset="0"/>
                  </a:rPr>
                  <a:t>Xét</a:t>
                </a:r>
                <a:r>
                  <a:rPr lang="en-US" sz="4500" b="1" dirty="0">
                    <a:solidFill>
                      <a:srgbClr val="0070C0"/>
                    </a:solidFill>
                    <a:latin typeface="Times New Roman" panose="02020603050405020304" pitchFamily="18" charset="0"/>
                    <a:ea typeface="Georgia" panose="02040502050405020303" pitchFamily="18" charset="0"/>
                  </a:rPr>
                  <a:t> </a:t>
                </a:r>
                <a:r>
                  <a:rPr lang="en-US" sz="4500" b="1" dirty="0" err="1">
                    <a:solidFill>
                      <a:srgbClr val="0070C0"/>
                    </a:solidFill>
                    <a:latin typeface="Times New Roman" panose="02020603050405020304" pitchFamily="18" charset="0"/>
                    <a:ea typeface="Georgia" panose="02040502050405020303" pitchFamily="18" charset="0"/>
                  </a:rPr>
                  <a:t>hình</a:t>
                </a:r>
                <a:r>
                  <a:rPr lang="en-US" sz="4500" b="1" dirty="0">
                    <a:solidFill>
                      <a:srgbClr val="0070C0"/>
                    </a:solidFill>
                    <a:latin typeface="Times New Roman" panose="02020603050405020304" pitchFamily="18" charset="0"/>
                    <a:ea typeface="Georgia" panose="02040502050405020303" pitchFamily="18" charset="0"/>
                  </a:rPr>
                  <a:t> 84.</a:t>
                </a:r>
                <a:endParaRPr lang="en-US" sz="1200" dirty="0">
                  <a:effectLst/>
                  <a:latin typeface="Times New Roman" panose="02020603050405020304" pitchFamily="18" charset="0"/>
                  <a:ea typeface="Yu Mincho"/>
                </a:endParaRPr>
              </a:p>
              <a:p>
                <a:pPr>
                  <a:spcAft>
                    <a:spcPts val="0"/>
                  </a:spcAft>
                </a:pPr>
                <a14:m>
                  <m:oMathPara xmlns:m="http://schemas.openxmlformats.org/officeDocument/2006/math">
                    <m:oMathParaPr>
                      <m:jc m:val="centerGroup"/>
                    </m:oMathParaPr>
                    <m:oMath xmlns:m="http://schemas.openxmlformats.org/officeDocument/2006/math">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i="1">
                              <a:effectLst/>
                              <a:latin typeface="Cambria Math" panose="02040503050406030204" pitchFamily="18" charset="0"/>
                              <a:ea typeface="Yu Mincho"/>
                            </a:rPr>
                            <m:t>𝜋</m:t>
                          </m:r>
                          <m:r>
                            <a:rPr lang="en-US" sz="4500">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2</m:t>
                              </m:r>
                            </m:e>
                            <m:sup>
                              <m:r>
                                <a:rPr lang="en-US" sz="4500">
                                  <a:effectLst/>
                                  <a:latin typeface="Cambria Math" panose="02040503050406030204" pitchFamily="18" charset="0"/>
                                  <a:ea typeface="Yu Mincho"/>
                                </a:rPr>
                                <m:t>2</m:t>
                              </m:r>
                            </m:sup>
                          </m:sSup>
                          <m:r>
                            <a:rPr lang="en-US" sz="4500">
                              <a:effectLst/>
                              <a:latin typeface="Cambria Math" panose="02040503050406030204" pitchFamily="18" charset="0"/>
                              <a:ea typeface="Yu Mincho"/>
                            </a:rPr>
                            <m:t>⋅72</m:t>
                          </m:r>
                        </m:num>
                        <m:den>
                          <m:r>
                            <a:rPr lang="en-US" sz="4500">
                              <a:effectLst/>
                              <a:latin typeface="Cambria Math" panose="02040503050406030204" pitchFamily="18" charset="0"/>
                              <a:ea typeface="Yu Mincho"/>
                            </a:rPr>
                            <m:t>360</m:t>
                          </m:r>
                        </m:den>
                      </m:f>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4</m:t>
                          </m:r>
                        </m:num>
                        <m:den>
                          <m:r>
                            <a:rPr lang="en-US" sz="4500">
                              <a:effectLst/>
                              <a:latin typeface="Cambria Math" panose="02040503050406030204" pitchFamily="18" charset="0"/>
                              <a:ea typeface="Yu Mincho"/>
                            </a:rPr>
                            <m:t>5</m:t>
                          </m:r>
                        </m:den>
                      </m:f>
                      <m:r>
                        <a:rPr lang="en-US" sz="4500" i="1">
                          <a:effectLst/>
                          <a:latin typeface="Cambria Math" panose="02040503050406030204" pitchFamily="18" charset="0"/>
                          <a:ea typeface="Yu Mincho"/>
                        </a:rPr>
                        <m:t>𝜋</m:t>
                      </m:r>
                      <m:r>
                        <a:rPr lang="en-US" sz="4500">
                          <a:effectLst/>
                          <a:latin typeface="Cambria Math" panose="02040503050406030204" pitchFamily="18" charset="0"/>
                          <a:ea typeface="Yu Mincho"/>
                        </a:rPr>
                        <m:t>≈2,5</m:t>
                      </m:r>
                      <m:sSup>
                        <m:sSupPr>
                          <m:ctrlPr>
                            <a:rPr lang="en-US" sz="4500" i="1">
                              <a:effectLst/>
                              <a:latin typeface="Cambria Math" panose="02040503050406030204" pitchFamily="18" charset="0"/>
                              <a:ea typeface="Yu Mincho"/>
                            </a:rPr>
                          </m:ctrlPr>
                        </m:sSupPr>
                        <m:e>
                          <m:r>
                            <m:rPr>
                              <m:nor/>
                            </m:rPr>
                            <a:rPr lang="en-US" sz="4500">
                              <a:effectLst/>
                              <a:latin typeface="Times New Roman" panose="02020603050405020304" pitchFamily="18" charset="0"/>
                              <a:ea typeface="Yu Mincho"/>
                            </a:rPr>
                            <m:t> </m:t>
                          </m:r>
                          <m:r>
                            <m:rPr>
                              <m:sty m:val="p"/>
                            </m:rPr>
                            <a:rPr lang="en-US" sz="4500">
                              <a:effectLst/>
                              <a:latin typeface="Cambria Math" panose="02040503050406030204" pitchFamily="18" charset="0"/>
                              <a:ea typeface="Yu Mincho"/>
                            </a:rPr>
                            <m:t>cm</m:t>
                          </m:r>
                        </m:e>
                        <m:sup>
                          <m:r>
                            <a:rPr lang="en-US" sz="4500">
                              <a:effectLst/>
                              <a:latin typeface="Cambria Math" panose="02040503050406030204" pitchFamily="18" charset="0"/>
                              <a:ea typeface="Yu Mincho"/>
                            </a:rPr>
                            <m:t>2</m:t>
                          </m:r>
                        </m:sup>
                      </m:sSup>
                      <m:r>
                        <a:rPr lang="en-US" sz="4500">
                          <a:effectLst/>
                          <a:latin typeface="Cambria Math" panose="02040503050406030204" pitchFamily="18" charset="0"/>
                          <a:ea typeface="Yu Mincho"/>
                        </a:rPr>
                        <m:t>.</m:t>
                      </m:r>
                    </m:oMath>
                  </m:oMathPara>
                </a14:m>
                <a:endParaRPr lang="en-US" sz="1200" dirty="0">
                  <a:effectLst/>
                  <a:latin typeface="Times New Roman" panose="02020603050405020304" pitchFamily="18" charset="0"/>
                  <a:ea typeface="Yu Mincho"/>
                </a:endParaRPr>
              </a:p>
            </p:txBody>
          </p:sp>
        </mc:Choice>
        <mc:Fallback xmlns="">
          <p:sp>
            <p:nvSpPr>
              <p:cNvPr id="7" name="Rectangle 6"/>
              <p:cNvSpPr>
                <a:spLocks noRot="1" noChangeAspect="1" noMove="1" noResize="1" noEditPoints="1" noAdjustHandles="1" noChangeArrowheads="1" noChangeShapeType="1" noTextEdit="1"/>
              </p:cNvSpPr>
              <p:nvPr/>
            </p:nvSpPr>
            <p:spPr>
              <a:xfrm>
                <a:off x="896648" y="7886700"/>
                <a:ext cx="9144000" cy="1751185"/>
              </a:xfrm>
              <a:prstGeom prst="rect">
                <a:avLst/>
              </a:prstGeom>
              <a:blipFill>
                <a:blip r:embed="rId7"/>
                <a:stretch>
                  <a:fillRect l="-2800" t="-27526"/>
                </a:stretch>
              </a:blipFill>
            </p:spPr>
            <p:txBody>
              <a:bodyPr/>
              <a:lstStyle/>
              <a:p>
                <a:r>
                  <a:rPr lang="en-US">
                    <a:noFill/>
                  </a:rPr>
                  <a:t> </a:t>
                </a:r>
              </a:p>
            </p:txBody>
          </p:sp>
        </mc:Fallback>
      </mc:AlternateContent>
    </p:spTree>
    <p:extLst>
      <p:ext uri="{BB962C8B-B14F-4D97-AF65-F5344CB8AC3E}">
        <p14:creationId xmlns:p14="http://schemas.microsoft.com/office/powerpoint/2010/main" val="193549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sp>
        <p:nvSpPr>
          <p:cNvPr id="3" name="Freeform 3"/>
          <p:cNvSpPr/>
          <p:nvPr/>
        </p:nvSpPr>
        <p:spPr>
          <a:xfrm rot="-10800000">
            <a:off x="3214260" y="2989869"/>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83836" y="503199"/>
            <a:ext cx="15613815" cy="8909016"/>
            <a:chOff x="0" y="-28575"/>
            <a:chExt cx="4112280" cy="2346407"/>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5"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6"/>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6"/>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sp>
        <p:nvSpPr>
          <p:cNvPr id="106" name="Freeform 6"/>
          <p:cNvSpPr>
            <a:spLocks/>
          </p:cNvSpPr>
          <p:nvPr/>
        </p:nvSpPr>
        <p:spPr bwMode="auto">
          <a:xfrm>
            <a:off x="4623080" y="529256"/>
            <a:ext cx="10389710" cy="697487"/>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7" name="文本框 16"/>
          <p:cNvSpPr txBox="1"/>
          <p:nvPr/>
        </p:nvSpPr>
        <p:spPr>
          <a:xfrm>
            <a:off x="5032854" y="482721"/>
            <a:ext cx="9483913" cy="70788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III. DIỆN TÍCH HÌNH VÀNH</a:t>
            </a:r>
            <a:r>
              <a:rPr kumimoji="0" lang="en-US" altLang="zh-CN"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 KHUYÊN</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09" name="Rectangle 108"/>
          <p:cNvSpPr/>
          <p:nvPr/>
        </p:nvSpPr>
        <p:spPr>
          <a:xfrm>
            <a:off x="3833490" y="1925822"/>
            <a:ext cx="3963236"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sp>
        <p:nvSpPr>
          <p:cNvPr id="126" name="Rectangle 125"/>
          <p:cNvSpPr/>
          <p:nvPr/>
        </p:nvSpPr>
        <p:spPr>
          <a:xfrm>
            <a:off x="1918192" y="4309604"/>
            <a:ext cx="14033028"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graphicFrame>
        <p:nvGraphicFramePr>
          <p:cNvPr id="23573" name="Object 23572"/>
          <p:cNvGraphicFramePr>
            <a:graphicFrameLocks noChangeAspect="1"/>
          </p:cNvGraphicFramePr>
          <p:nvPr/>
        </p:nvGraphicFramePr>
        <p:xfrm>
          <a:off x="9074150" y="5078413"/>
          <a:ext cx="139700" cy="127000"/>
        </p:xfrm>
        <a:graphic>
          <a:graphicData uri="http://schemas.openxmlformats.org/presentationml/2006/ole">
            <mc:AlternateContent xmlns:mc="http://schemas.openxmlformats.org/markup-compatibility/2006">
              <mc:Choice xmlns:v="urn:schemas-microsoft-com:vml" Requires="v">
                <p:oleObj name="Equation" r:id="rId7" imgW="139680" imgH="126720" progId="Equation.DSMT4">
                  <p:embed/>
                </p:oleObj>
              </mc:Choice>
              <mc:Fallback>
                <p:oleObj name="Equation" r:id="rId7" imgW="139680" imgH="126720" progId="Equation.DSMT4">
                  <p:embed/>
                  <p:pic>
                    <p:nvPicPr>
                      <p:cNvPr id="23573" name="Object 23572"/>
                      <p:cNvPicPr/>
                      <p:nvPr/>
                    </p:nvPicPr>
                    <p:blipFill>
                      <a:blip r:embed="rId8"/>
                      <a:stretch>
                        <a:fillRect/>
                      </a:stretch>
                    </p:blipFill>
                    <p:spPr>
                      <a:xfrm>
                        <a:off x="9074150" y="5078413"/>
                        <a:ext cx="139700" cy="127000"/>
                      </a:xfrm>
                      <a:prstGeom prst="rect">
                        <a:avLst/>
                      </a:prstGeom>
                    </p:spPr>
                  </p:pic>
                </p:oleObj>
              </mc:Fallback>
            </mc:AlternateContent>
          </a:graphicData>
        </a:graphic>
      </p:graphicFrame>
      <p:sp>
        <p:nvSpPr>
          <p:cNvPr id="132" name="文本框 13">
            <a:extLst>
              <a:ext uri="{FF2B5EF4-FFF2-40B4-BE49-F238E27FC236}">
                <a16:creationId xmlns:a16="http://schemas.microsoft.com/office/drawing/2014/main" id="{BD4E581D-1198-DC61-AC64-4E9582D2DDC4}"/>
              </a:ext>
            </a:extLst>
          </p:cNvPr>
          <p:cNvSpPr txBox="1"/>
          <p:nvPr/>
        </p:nvSpPr>
        <p:spPr>
          <a:xfrm>
            <a:off x="3279561" y="1566275"/>
            <a:ext cx="6789423" cy="78483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Hoạt</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động</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6/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Tr</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122 - SGK</a:t>
            </a:r>
            <a:endParaRPr kumimoji="0" lang="zh-CN" altLang="en-US"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133" name="Picture 132">
            <a:extLst>
              <a:ext uri="{FF2B5EF4-FFF2-40B4-BE49-F238E27FC236}">
                <a16:creationId xmlns:a16="http://schemas.microsoft.com/office/drawing/2014/main" id="{50619607-C1A3-5CF0-219E-C3D09DA929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64" y="1419581"/>
            <a:ext cx="1013000" cy="1013000"/>
          </a:xfrm>
          <a:prstGeom prst="rect">
            <a:avLst/>
          </a:prstGeom>
        </p:spPr>
      </p:pic>
      <p:pic>
        <p:nvPicPr>
          <p:cNvPr id="26635"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861" y="3289557"/>
            <a:ext cx="107950" cy="184150"/>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15"/>
          <p:cNvSpPr>
            <a:spLocks noChangeArrowheads="1"/>
          </p:cNvSpPr>
          <p:nvPr/>
        </p:nvSpPr>
        <p:spPr bwMode="auto">
          <a:xfrm>
            <a:off x="439952" y="168161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8673" name="Picture 28672"/>
          <p:cNvPicPr>
            <a:picLocks noChangeAspect="1"/>
          </p:cNvPicPr>
          <p:nvPr/>
        </p:nvPicPr>
        <p:blipFill>
          <a:blip r:embed="rId11"/>
          <a:stretch>
            <a:fillRect/>
          </a:stretch>
        </p:blipFill>
        <p:spPr>
          <a:xfrm>
            <a:off x="12291359" y="1221272"/>
            <a:ext cx="3631965" cy="3448994"/>
          </a:xfrm>
          <a:prstGeom prst="rect">
            <a:avLst/>
          </a:prstGeom>
        </p:spPr>
      </p:pic>
      <p:sp>
        <p:nvSpPr>
          <p:cNvPr id="28674" name="Rectangle 28673"/>
          <p:cNvSpPr/>
          <p:nvPr/>
        </p:nvSpPr>
        <p:spPr>
          <a:xfrm>
            <a:off x="1941894" y="2633037"/>
            <a:ext cx="10631105" cy="1477328"/>
          </a:xfrm>
          <a:prstGeom prst="rect">
            <a:avLst/>
          </a:prstGeom>
        </p:spPr>
        <p:txBody>
          <a:bodyPr wrap="square">
            <a:spAutoFit/>
          </a:bodyPr>
          <a:lstStyle/>
          <a:p>
            <a:pPr>
              <a:spcAft>
                <a:spcPts val="1200"/>
              </a:spcAft>
            </a:pPr>
            <a:r>
              <a:rPr lang="en-US" sz="4500" b="1" i="1" dirty="0" err="1">
                <a:latin typeface="Times New Roman" panose="02020603050405020304" pitchFamily="18" charset="0"/>
                <a:ea typeface="Georgia" panose="02040502050405020303" pitchFamily="18" charset="0"/>
              </a:rPr>
              <a:t>Khái</a:t>
            </a:r>
            <a:r>
              <a:rPr lang="en-US" sz="4500" b="1" i="1" dirty="0">
                <a:latin typeface="Times New Roman" panose="02020603050405020304" pitchFamily="18" charset="0"/>
                <a:ea typeface="Georgia" panose="02040502050405020303" pitchFamily="18" charset="0"/>
              </a:rPr>
              <a:t> </a:t>
            </a:r>
            <a:r>
              <a:rPr lang="en-US" sz="4500" b="1" i="1" dirty="0" err="1">
                <a:latin typeface="Times New Roman" panose="02020603050405020304" pitchFamily="18" charset="0"/>
                <a:ea typeface="Georgia" panose="02040502050405020303" pitchFamily="18" charset="0"/>
              </a:rPr>
              <a:t>niệm</a:t>
            </a:r>
            <a:r>
              <a:rPr lang="en-US" sz="4500" b="1" i="1" dirty="0">
                <a:latin typeface="Times New Roman" panose="02020603050405020304" pitchFamily="18" charset="0"/>
                <a:ea typeface="Georgia" panose="02040502050405020303" pitchFamily="18" charset="0"/>
              </a:rPr>
              <a:t>: </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giới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hạn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bởi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hai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đường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cùng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tâm</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được</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gọi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vành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khuyên</a:t>
            </a:r>
            <a:r>
              <a:rPr lang="en-US" sz="4500" dirty="0">
                <a:latin typeface="Times New Roman" panose="02020603050405020304" pitchFamily="18" charset="0"/>
                <a:ea typeface="Georgia" panose="02040502050405020303" pitchFamily="18" charset="0"/>
              </a:rPr>
              <a:t>.</a:t>
            </a:r>
            <a:endParaRPr lang="en-US" sz="1200" dirty="0">
              <a:effectLst/>
              <a:latin typeface="Times New Roman" panose="02020603050405020304" pitchFamily="18" charset="0"/>
              <a:ea typeface="Yu Mincho"/>
            </a:endParaRPr>
          </a:p>
        </p:txBody>
      </p:sp>
      <mc:AlternateContent xmlns:mc="http://schemas.openxmlformats.org/markup-compatibility/2006" xmlns:a14="http://schemas.microsoft.com/office/drawing/2010/main">
        <mc:Choice Requires="a14">
          <p:sp>
            <p:nvSpPr>
              <p:cNvPr id="28677" name="Rectangle 28676"/>
              <p:cNvSpPr/>
              <p:nvPr/>
            </p:nvSpPr>
            <p:spPr>
              <a:xfrm>
                <a:off x="2178732" y="4859973"/>
                <a:ext cx="12898686" cy="1477328"/>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vành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khuyên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giới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hạn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bởi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hai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đường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a:t>
                </a:r>
                <a14:m>
                  <m:oMath xmlns:m="http://schemas.openxmlformats.org/officeDocument/2006/math">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𝑂</m:t>
                    </m:r>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𝑅</m:t>
                    </m:r>
                    <m:r>
                      <a:rPr lang="en-US" sz="4500">
                        <a:effectLst/>
                        <a:latin typeface="Cambria Math" panose="02040503050406030204" pitchFamily="18" charset="0"/>
                        <a:ea typeface="Yu Mincho"/>
                      </a:rPr>
                      <m:t>)</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và</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𝑂</m:t>
                    </m:r>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𝑟</m:t>
                    </m:r>
                    <m:r>
                      <a:rPr lang="en-US" sz="4500">
                        <a:effectLst/>
                        <a:latin typeface="Cambria Math" panose="02040503050406030204" pitchFamily="18" charset="0"/>
                        <a:ea typeface="Yu Mincho"/>
                      </a:rPr>
                      <m:t>)</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với</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𝑅</m:t>
                    </m:r>
                    <m:r>
                      <a:rPr lang="en-US" sz="4500">
                        <a:effectLst/>
                        <a:latin typeface="Cambria Math" panose="02040503050406030204" pitchFamily="18" charset="0"/>
                        <a:ea typeface="Yu Mincho"/>
                      </a:rPr>
                      <m:t>&gt;</m:t>
                    </m:r>
                    <m:r>
                      <a:rPr lang="en-US" sz="4500" i="1">
                        <a:effectLst/>
                        <a:latin typeface="Cambria Math" panose="02040503050406030204" pitchFamily="18" charset="0"/>
                        <a:ea typeface="Yu Mincho"/>
                      </a:rPr>
                      <m:t>𝑟</m:t>
                    </m:r>
                    <m:r>
                      <a:rPr lang="en-US" sz="4500">
                        <a:effectLst/>
                        <a:latin typeface="Cambria Math" panose="02040503050406030204" pitchFamily="18" charset="0"/>
                        <a:ea typeface="Yu Mincho"/>
                      </a:rPr>
                      <m:t>)</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có</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diện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tích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là</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𝜋</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𝑅</m:t>
                            </m:r>
                          </m:e>
                          <m:sup>
                            <m:r>
                              <a:rPr lang="en-US" sz="4500">
                                <a:effectLst/>
                                <a:latin typeface="Cambria Math" panose="02040503050406030204" pitchFamily="18" charset="0"/>
                                <a:ea typeface="Yu Mincho"/>
                              </a:rPr>
                              <m:t>2</m:t>
                            </m:r>
                          </m:sup>
                        </m:sSup>
                        <m:r>
                          <a:rPr lang="en-US" sz="4500" i="1">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i="1">
                                <a:effectLst/>
                                <a:latin typeface="Cambria Math" panose="02040503050406030204" pitchFamily="18" charset="0"/>
                                <a:ea typeface="Yu Mincho"/>
                              </a:rPr>
                              <m:t>𝑟</m:t>
                            </m:r>
                          </m:e>
                          <m:sup>
                            <m:r>
                              <a:rPr lang="en-US" sz="4500">
                                <a:effectLst/>
                                <a:latin typeface="Cambria Math" panose="02040503050406030204" pitchFamily="18" charset="0"/>
                                <a:ea typeface="Yu Mincho"/>
                              </a:rPr>
                              <m:t>2</m:t>
                            </m:r>
                          </m:sup>
                        </m:sSup>
                      </m:e>
                    </m:d>
                  </m:oMath>
                </a14:m>
                <a:endParaRPr lang="en-US" sz="1200" dirty="0">
                  <a:effectLst/>
                  <a:latin typeface="Times New Roman" panose="02020603050405020304" pitchFamily="18" charset="0"/>
                  <a:ea typeface="Yu Mincho"/>
                </a:endParaRPr>
              </a:p>
            </p:txBody>
          </p:sp>
        </mc:Choice>
        <mc:Fallback xmlns="">
          <p:sp>
            <p:nvSpPr>
              <p:cNvPr id="28677" name="Rectangle 28676"/>
              <p:cNvSpPr>
                <a:spLocks noRot="1" noChangeAspect="1" noMove="1" noResize="1" noEditPoints="1" noAdjustHandles="1" noChangeArrowheads="1" noChangeShapeType="1" noTextEdit="1"/>
              </p:cNvSpPr>
              <p:nvPr/>
            </p:nvSpPr>
            <p:spPr>
              <a:xfrm>
                <a:off x="2178732" y="4859973"/>
                <a:ext cx="12898686" cy="1477328"/>
              </a:xfrm>
              <a:prstGeom prst="rect">
                <a:avLst/>
              </a:prstGeom>
              <a:blipFill>
                <a:blip r:embed="rId13"/>
                <a:stretch>
                  <a:fillRect l="-1985" t="-8642" b="-19342"/>
                </a:stretch>
              </a:blipFill>
            </p:spPr>
            <p:txBody>
              <a:bodyPr/>
              <a:lstStyle/>
              <a:p>
                <a:r>
                  <a:rPr lang="en-US">
                    <a:noFill/>
                  </a:rPr>
                  <a:t> </a:t>
                </a:r>
              </a:p>
            </p:txBody>
          </p:sp>
        </mc:Fallback>
      </mc:AlternateContent>
    </p:spTree>
    <p:extLst>
      <p:ext uri="{BB962C8B-B14F-4D97-AF65-F5344CB8AC3E}">
        <p14:creationId xmlns:p14="http://schemas.microsoft.com/office/powerpoint/2010/main" val="407773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down)">
                                      <p:cBhvr>
                                        <p:cTn id="7" dur="500"/>
                                        <p:tgtEl>
                                          <p:spTgt spid="132"/>
                                        </p:tgtEl>
                                      </p:cBhvr>
                                    </p:animEffect>
                                  </p:childTnLst>
                                </p:cTn>
                              </p:par>
                              <p:par>
                                <p:cTn id="8" presetID="22" presetClass="entr" presetSubtype="4"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down)">
                                      <p:cBhvr>
                                        <p:cTn id="10" dur="500"/>
                                        <p:tgtEl>
                                          <p:spTgt spid="1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673"/>
                                        </p:tgtEl>
                                        <p:attrNameLst>
                                          <p:attrName>style.visibility</p:attrName>
                                        </p:attrNameLst>
                                      </p:cBhvr>
                                      <p:to>
                                        <p:strVal val="visible"/>
                                      </p:to>
                                    </p:set>
                                    <p:animEffect transition="in" filter="barn(inVertical)">
                                      <p:cBhvr>
                                        <p:cTn id="15" dur="500"/>
                                        <p:tgtEl>
                                          <p:spTgt spid="2867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674"/>
                                        </p:tgtEl>
                                        <p:attrNameLst>
                                          <p:attrName>style.visibility</p:attrName>
                                        </p:attrNameLst>
                                      </p:cBhvr>
                                      <p:to>
                                        <p:strVal val="visible"/>
                                      </p:to>
                                    </p:set>
                                    <p:animEffect transition="in" filter="barn(inVertical)">
                                      <p:cBhvr>
                                        <p:cTn id="20" dur="500"/>
                                        <p:tgtEl>
                                          <p:spTgt spid="2867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677"/>
                                        </p:tgtEl>
                                        <p:attrNameLst>
                                          <p:attrName>style.visibility</p:attrName>
                                        </p:attrNameLst>
                                      </p:cBhvr>
                                      <p:to>
                                        <p:strVal val="visible"/>
                                      </p:to>
                                    </p:set>
                                    <p:animEffect transition="in" filter="barn(inVertical)">
                                      <p:cBhvr>
                                        <p:cTn id="25"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8674" grpId="0"/>
      <p:bldP spid="2867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1337094" y="1028700"/>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2" name="Freeform 92"/>
          <p:cNvSpPr/>
          <p:nvPr/>
        </p:nvSpPr>
        <p:spPr>
          <a:xfrm>
            <a:off x="14233037" y="8760479"/>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4">
              <a:extLst>
                <a:ext uri="{96DAC541-7B7A-43D3-8B79-37D633B846F1}">
                  <asvg:svgBlip xmlns:asvg="http://schemas.microsoft.com/office/drawing/2016/SVG/main" r:embed="rId5"/>
                </a:ext>
              </a:extLst>
            </a:blip>
            <a:stretch>
              <a:fillRect t="-112263"/>
            </a:stretch>
          </a:blipFill>
        </p:spPr>
      </p:sp>
      <p:grpSp>
        <p:nvGrpSpPr>
          <p:cNvPr id="96" name="Group 96"/>
          <p:cNvGrpSpPr/>
          <p:nvPr/>
        </p:nvGrpSpPr>
        <p:grpSpPr>
          <a:xfrm>
            <a:off x="594866" y="1690137"/>
            <a:ext cx="1232729" cy="7134324"/>
            <a:chOff x="0" y="0"/>
            <a:chExt cx="1643639" cy="9512432"/>
          </a:xfrm>
        </p:grpSpPr>
        <p:sp>
          <p:nvSpPr>
            <p:cNvPr id="97" name="TextBox 97"/>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sp>
        <p:nvSpPr>
          <p:cNvPr id="118" name="文本框 3"/>
          <p:cNvSpPr txBox="1"/>
          <p:nvPr/>
        </p:nvSpPr>
        <p:spPr>
          <a:xfrm>
            <a:off x="4471966" y="3945228"/>
            <a:ext cx="8687978" cy="186204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solidFill>
                    <a:srgbClr val="002060"/>
                  </a:solidFill>
                </a:ln>
                <a:solidFill>
                  <a:srgbClr val="F7EA5D"/>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LUYỆN TẬP</a:t>
            </a:r>
            <a:endParaRPr kumimoji="0" lang="zh-CN" altLang="en-US" sz="11500" b="1" i="0" u="none" strike="noStrike" kern="1200" cap="none" spc="0" normalizeH="0" baseline="0" noProof="0" dirty="0">
              <a:ln>
                <a:solidFill>
                  <a:srgbClr val="002060"/>
                </a:solidFill>
              </a:ln>
              <a:solidFill>
                <a:srgbClr val="F7EA5D"/>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pic>
        <p:nvPicPr>
          <p:cNvPr id="119" name="图片 5"/>
          <p:cNvPicPr>
            <a:picLocks noChangeAspect="1"/>
          </p:cNvPicPr>
          <p:nvPr/>
        </p:nvPicPr>
        <p:blipFill>
          <a:blip r:embed="rId6"/>
          <a:stretch>
            <a:fillRect/>
          </a:stretch>
        </p:blipFill>
        <p:spPr>
          <a:xfrm rot="21138913">
            <a:off x="1960370" y="1392677"/>
            <a:ext cx="3123478" cy="2688760"/>
          </a:xfrm>
          <a:prstGeom prst="rect">
            <a:avLst/>
          </a:prstGeom>
        </p:spPr>
      </p:pic>
      <p:pic>
        <p:nvPicPr>
          <p:cNvPr id="120" name="图片 6"/>
          <p:cNvPicPr>
            <a:picLocks noChangeAspect="1"/>
          </p:cNvPicPr>
          <p:nvPr/>
        </p:nvPicPr>
        <p:blipFill>
          <a:blip r:embed="rId7"/>
          <a:stretch>
            <a:fillRect/>
          </a:stretch>
        </p:blipFill>
        <p:spPr>
          <a:xfrm>
            <a:off x="13789011" y="6396284"/>
            <a:ext cx="2719566" cy="2306854"/>
          </a:xfrm>
          <a:prstGeom prst="rect">
            <a:avLst/>
          </a:prstGeom>
        </p:spPr>
      </p:pic>
      <p:pic>
        <p:nvPicPr>
          <p:cNvPr id="121" name="图片 8"/>
          <p:cNvPicPr>
            <a:picLocks noChangeAspect="1"/>
          </p:cNvPicPr>
          <p:nvPr/>
        </p:nvPicPr>
        <p:blipFill>
          <a:blip r:embed="rId8"/>
          <a:stretch>
            <a:fillRect/>
          </a:stretch>
        </p:blipFill>
        <p:spPr>
          <a:xfrm rot="375023">
            <a:off x="12466679" y="1305471"/>
            <a:ext cx="2945924" cy="1744273"/>
          </a:xfrm>
          <a:prstGeom prst="rect">
            <a:avLst/>
          </a:prstGeom>
        </p:spPr>
      </p:pic>
      <p:pic>
        <p:nvPicPr>
          <p:cNvPr id="122" name="图片 9"/>
          <p:cNvPicPr>
            <a:picLocks noChangeAspect="1"/>
          </p:cNvPicPr>
          <p:nvPr/>
        </p:nvPicPr>
        <p:blipFill>
          <a:blip r:embed="rId9"/>
          <a:stretch>
            <a:fillRect/>
          </a:stretch>
        </p:blipFill>
        <p:spPr>
          <a:xfrm rot="21124013">
            <a:off x="2176221" y="6407396"/>
            <a:ext cx="2462985" cy="2674556"/>
          </a:xfrm>
          <a:prstGeom prst="rect">
            <a:avLst/>
          </a:prstGeom>
        </p:spPr>
      </p:pic>
    </p:spTree>
    <p:extLst>
      <p:ext uri="{BB962C8B-B14F-4D97-AF65-F5344CB8AC3E}">
        <p14:creationId xmlns:p14="http://schemas.microsoft.com/office/powerpoint/2010/main" val="409978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p:cTn id="7" dur="500" fill="hold"/>
                                        <p:tgtEl>
                                          <p:spTgt spid="119"/>
                                        </p:tgtEl>
                                        <p:attrNameLst>
                                          <p:attrName>ppt_w</p:attrName>
                                        </p:attrNameLst>
                                      </p:cBhvr>
                                      <p:tavLst>
                                        <p:tav tm="0">
                                          <p:val>
                                            <p:fltVal val="0"/>
                                          </p:val>
                                        </p:tav>
                                        <p:tav tm="100000">
                                          <p:val>
                                            <p:strVal val="#ppt_w"/>
                                          </p:val>
                                        </p:tav>
                                      </p:tavLst>
                                    </p:anim>
                                    <p:anim calcmode="lin" valueType="num">
                                      <p:cBhvr>
                                        <p:cTn id="8" dur="500" fill="hold"/>
                                        <p:tgtEl>
                                          <p:spTgt spid="119"/>
                                        </p:tgtEl>
                                        <p:attrNameLst>
                                          <p:attrName>ppt_h</p:attrName>
                                        </p:attrNameLst>
                                      </p:cBhvr>
                                      <p:tavLst>
                                        <p:tav tm="0">
                                          <p:val>
                                            <p:fltVal val="0"/>
                                          </p:val>
                                        </p:tav>
                                        <p:tav tm="100000">
                                          <p:val>
                                            <p:strVal val="#ppt_h"/>
                                          </p:val>
                                        </p:tav>
                                      </p:tavLst>
                                    </p:anim>
                                    <p:animEffect transition="in" filter="fade">
                                      <p:cBhvr>
                                        <p:cTn id="9" dur="500"/>
                                        <p:tgtEl>
                                          <p:spTgt spid="119"/>
                                        </p:tgtEl>
                                      </p:cBhvr>
                                    </p:animEffect>
                                    <p:anim calcmode="lin" valueType="num">
                                      <p:cBhvr>
                                        <p:cTn id="10" dur="500" fill="hold"/>
                                        <p:tgtEl>
                                          <p:spTgt spid="119"/>
                                        </p:tgtEl>
                                        <p:attrNameLst>
                                          <p:attrName>ppt_x</p:attrName>
                                        </p:attrNameLst>
                                      </p:cBhvr>
                                      <p:tavLst>
                                        <p:tav tm="0">
                                          <p:val>
                                            <p:fltVal val="0.5"/>
                                          </p:val>
                                        </p:tav>
                                        <p:tav tm="100000">
                                          <p:val>
                                            <p:strVal val="#ppt_x"/>
                                          </p:val>
                                        </p:tav>
                                      </p:tavLst>
                                    </p:anim>
                                    <p:anim calcmode="lin" valueType="num">
                                      <p:cBhvr>
                                        <p:cTn id="11" dur="500" fill="hold"/>
                                        <p:tgtEl>
                                          <p:spTgt spid="119"/>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21"/>
                                        </p:tgtEl>
                                        <p:attrNameLst>
                                          <p:attrName>style.visibility</p:attrName>
                                        </p:attrNameLst>
                                      </p:cBhvr>
                                      <p:to>
                                        <p:strVal val="visible"/>
                                      </p:to>
                                    </p:set>
                                    <p:anim calcmode="lin" valueType="num">
                                      <p:cBhvr>
                                        <p:cTn id="14" dur="500" fill="hold"/>
                                        <p:tgtEl>
                                          <p:spTgt spid="121"/>
                                        </p:tgtEl>
                                        <p:attrNameLst>
                                          <p:attrName>ppt_w</p:attrName>
                                        </p:attrNameLst>
                                      </p:cBhvr>
                                      <p:tavLst>
                                        <p:tav tm="0">
                                          <p:val>
                                            <p:fltVal val="0"/>
                                          </p:val>
                                        </p:tav>
                                        <p:tav tm="100000">
                                          <p:val>
                                            <p:strVal val="#ppt_w"/>
                                          </p:val>
                                        </p:tav>
                                      </p:tavLst>
                                    </p:anim>
                                    <p:anim calcmode="lin" valueType="num">
                                      <p:cBhvr>
                                        <p:cTn id="15" dur="500" fill="hold"/>
                                        <p:tgtEl>
                                          <p:spTgt spid="121"/>
                                        </p:tgtEl>
                                        <p:attrNameLst>
                                          <p:attrName>ppt_h</p:attrName>
                                        </p:attrNameLst>
                                      </p:cBhvr>
                                      <p:tavLst>
                                        <p:tav tm="0">
                                          <p:val>
                                            <p:fltVal val="0"/>
                                          </p:val>
                                        </p:tav>
                                        <p:tav tm="100000">
                                          <p:val>
                                            <p:strVal val="#ppt_h"/>
                                          </p:val>
                                        </p:tav>
                                      </p:tavLst>
                                    </p:anim>
                                    <p:animEffect transition="in" filter="fade">
                                      <p:cBhvr>
                                        <p:cTn id="16" dur="500"/>
                                        <p:tgtEl>
                                          <p:spTgt spid="121"/>
                                        </p:tgtEl>
                                      </p:cBhvr>
                                    </p:animEffect>
                                    <p:anim calcmode="lin" valueType="num">
                                      <p:cBhvr>
                                        <p:cTn id="17" dur="500" fill="hold"/>
                                        <p:tgtEl>
                                          <p:spTgt spid="121"/>
                                        </p:tgtEl>
                                        <p:attrNameLst>
                                          <p:attrName>ppt_x</p:attrName>
                                        </p:attrNameLst>
                                      </p:cBhvr>
                                      <p:tavLst>
                                        <p:tav tm="0">
                                          <p:val>
                                            <p:fltVal val="0.5"/>
                                          </p:val>
                                        </p:tav>
                                        <p:tav tm="100000">
                                          <p:val>
                                            <p:strVal val="#ppt_x"/>
                                          </p:val>
                                        </p:tav>
                                      </p:tavLst>
                                    </p:anim>
                                    <p:anim calcmode="lin" valueType="num">
                                      <p:cBhvr>
                                        <p:cTn id="18" dur="500" fill="hold"/>
                                        <p:tgtEl>
                                          <p:spTgt spid="121"/>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120"/>
                                        </p:tgtEl>
                                        <p:attrNameLst>
                                          <p:attrName>style.visibility</p:attrName>
                                        </p:attrNameLst>
                                      </p:cBhvr>
                                      <p:to>
                                        <p:strVal val="visible"/>
                                      </p:to>
                                    </p:set>
                                    <p:anim calcmode="lin" valueType="num">
                                      <p:cBhvr>
                                        <p:cTn id="21" dur="500" fill="hold"/>
                                        <p:tgtEl>
                                          <p:spTgt spid="120"/>
                                        </p:tgtEl>
                                        <p:attrNameLst>
                                          <p:attrName>ppt_w</p:attrName>
                                        </p:attrNameLst>
                                      </p:cBhvr>
                                      <p:tavLst>
                                        <p:tav tm="0">
                                          <p:val>
                                            <p:fltVal val="0"/>
                                          </p:val>
                                        </p:tav>
                                        <p:tav tm="100000">
                                          <p:val>
                                            <p:strVal val="#ppt_w"/>
                                          </p:val>
                                        </p:tav>
                                      </p:tavLst>
                                    </p:anim>
                                    <p:anim calcmode="lin" valueType="num">
                                      <p:cBhvr>
                                        <p:cTn id="22" dur="500" fill="hold"/>
                                        <p:tgtEl>
                                          <p:spTgt spid="120"/>
                                        </p:tgtEl>
                                        <p:attrNameLst>
                                          <p:attrName>ppt_h</p:attrName>
                                        </p:attrNameLst>
                                      </p:cBhvr>
                                      <p:tavLst>
                                        <p:tav tm="0">
                                          <p:val>
                                            <p:fltVal val="0"/>
                                          </p:val>
                                        </p:tav>
                                        <p:tav tm="100000">
                                          <p:val>
                                            <p:strVal val="#ppt_h"/>
                                          </p:val>
                                        </p:tav>
                                      </p:tavLst>
                                    </p:anim>
                                    <p:animEffect transition="in" filter="fade">
                                      <p:cBhvr>
                                        <p:cTn id="23" dur="500"/>
                                        <p:tgtEl>
                                          <p:spTgt spid="120"/>
                                        </p:tgtEl>
                                      </p:cBhvr>
                                    </p:animEffect>
                                    <p:anim calcmode="lin" valueType="num">
                                      <p:cBhvr>
                                        <p:cTn id="24" dur="500" fill="hold"/>
                                        <p:tgtEl>
                                          <p:spTgt spid="120"/>
                                        </p:tgtEl>
                                        <p:attrNameLst>
                                          <p:attrName>ppt_x</p:attrName>
                                        </p:attrNameLst>
                                      </p:cBhvr>
                                      <p:tavLst>
                                        <p:tav tm="0">
                                          <p:val>
                                            <p:fltVal val="0.5"/>
                                          </p:val>
                                        </p:tav>
                                        <p:tav tm="100000">
                                          <p:val>
                                            <p:strVal val="#ppt_x"/>
                                          </p:val>
                                        </p:tav>
                                      </p:tavLst>
                                    </p:anim>
                                    <p:anim calcmode="lin" valueType="num">
                                      <p:cBhvr>
                                        <p:cTn id="25" dur="500" fill="hold"/>
                                        <p:tgtEl>
                                          <p:spTgt spid="120"/>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22"/>
                                        </p:tgtEl>
                                        <p:attrNameLst>
                                          <p:attrName>style.visibility</p:attrName>
                                        </p:attrNameLst>
                                      </p:cBhvr>
                                      <p:to>
                                        <p:strVal val="visible"/>
                                      </p:to>
                                    </p:set>
                                    <p:anim calcmode="lin" valueType="num">
                                      <p:cBhvr>
                                        <p:cTn id="28" dur="500" fill="hold"/>
                                        <p:tgtEl>
                                          <p:spTgt spid="122"/>
                                        </p:tgtEl>
                                        <p:attrNameLst>
                                          <p:attrName>ppt_w</p:attrName>
                                        </p:attrNameLst>
                                      </p:cBhvr>
                                      <p:tavLst>
                                        <p:tav tm="0">
                                          <p:val>
                                            <p:fltVal val="0"/>
                                          </p:val>
                                        </p:tav>
                                        <p:tav tm="100000">
                                          <p:val>
                                            <p:strVal val="#ppt_w"/>
                                          </p:val>
                                        </p:tav>
                                      </p:tavLst>
                                    </p:anim>
                                    <p:anim calcmode="lin" valueType="num">
                                      <p:cBhvr>
                                        <p:cTn id="29" dur="500" fill="hold"/>
                                        <p:tgtEl>
                                          <p:spTgt spid="122"/>
                                        </p:tgtEl>
                                        <p:attrNameLst>
                                          <p:attrName>ppt_h</p:attrName>
                                        </p:attrNameLst>
                                      </p:cBhvr>
                                      <p:tavLst>
                                        <p:tav tm="0">
                                          <p:val>
                                            <p:fltVal val="0"/>
                                          </p:val>
                                        </p:tav>
                                        <p:tav tm="100000">
                                          <p:val>
                                            <p:strVal val="#ppt_h"/>
                                          </p:val>
                                        </p:tav>
                                      </p:tavLst>
                                    </p:anim>
                                    <p:animEffect transition="in" filter="fade">
                                      <p:cBhvr>
                                        <p:cTn id="30" dur="500"/>
                                        <p:tgtEl>
                                          <p:spTgt spid="122"/>
                                        </p:tgtEl>
                                      </p:cBhvr>
                                    </p:animEffect>
                                    <p:anim calcmode="lin" valueType="num">
                                      <p:cBhvr>
                                        <p:cTn id="31" dur="500" fill="hold"/>
                                        <p:tgtEl>
                                          <p:spTgt spid="122"/>
                                        </p:tgtEl>
                                        <p:attrNameLst>
                                          <p:attrName>ppt_x</p:attrName>
                                        </p:attrNameLst>
                                      </p:cBhvr>
                                      <p:tavLst>
                                        <p:tav tm="0">
                                          <p:val>
                                            <p:fltVal val="0.5"/>
                                          </p:val>
                                        </p:tav>
                                        <p:tav tm="100000">
                                          <p:val>
                                            <p:strVal val="#ppt_x"/>
                                          </p:val>
                                        </p:tav>
                                      </p:tavLst>
                                    </p:anim>
                                    <p:anim calcmode="lin" valueType="num">
                                      <p:cBhvr>
                                        <p:cTn id="32" dur="500" fill="hold"/>
                                        <p:tgtEl>
                                          <p:spTgt spid="122"/>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fade">
                                      <p:cBhvr>
                                        <p:cTn id="36" dur="1000"/>
                                        <p:tgtEl>
                                          <p:spTgt spid="118"/>
                                        </p:tgtEl>
                                      </p:cBhvr>
                                    </p:animEffect>
                                    <p:anim calcmode="lin" valueType="num">
                                      <p:cBhvr>
                                        <p:cTn id="37" dur="1000" fill="hold"/>
                                        <p:tgtEl>
                                          <p:spTgt spid="118"/>
                                        </p:tgtEl>
                                        <p:attrNameLst>
                                          <p:attrName>ppt_x</p:attrName>
                                        </p:attrNameLst>
                                      </p:cBhvr>
                                      <p:tavLst>
                                        <p:tav tm="0">
                                          <p:val>
                                            <p:strVal val="#ppt_x"/>
                                          </p:val>
                                        </p:tav>
                                        <p:tav tm="100000">
                                          <p:val>
                                            <p:strVal val="#ppt_x"/>
                                          </p:val>
                                        </p:tav>
                                      </p:tavLst>
                                    </p:anim>
                                    <p:anim calcmode="lin" valueType="num">
                                      <p:cBhvr>
                                        <p:cTn id="38"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1564957" y="939003"/>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a:hlinkClick r:id="rId4" action="ppaction://hlinksldjump"/>
            </p:cNvPr>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5"/>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5"/>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grpSp>
        <p:nvGrpSpPr>
          <p:cNvPr id="208" name="组合 14"/>
          <p:cNvGrpSpPr/>
          <p:nvPr/>
        </p:nvGrpSpPr>
        <p:grpSpPr>
          <a:xfrm>
            <a:off x="6315924" y="499362"/>
            <a:ext cx="4927600" cy="707886"/>
            <a:chOff x="3632200" y="425718"/>
            <a:chExt cx="4927600" cy="707886"/>
          </a:xfrm>
        </p:grpSpPr>
        <p:sp>
          <p:nvSpPr>
            <p:cNvPr id="209"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0" name="文本框 16"/>
            <p:cNvSpPr txBox="1"/>
            <p:nvPr/>
          </p:nvSpPr>
          <p:spPr>
            <a:xfrm>
              <a:off x="4471198" y="425718"/>
              <a:ext cx="3249608"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KHỞI ĐỘNG</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91" name="Rectangle 2"/>
          <p:cNvSpPr>
            <a:spLocks noChangeArrowheads="1"/>
          </p:cNvSpPr>
          <p:nvPr/>
        </p:nvSpPr>
        <p:spPr bwMode="auto">
          <a:xfrm>
            <a:off x="3368511" y="1875228"/>
            <a:ext cx="1118126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Quan</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sát</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hình</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vẽ</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và</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cho</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biết</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đó</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là</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hình</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 </a:t>
            </a:r>
            <a:r>
              <a:rPr kumimoji="0" lang="en-US" altLang="en-US" sz="4500" b="0" i="0" u="none" strike="noStrike" kern="1200" cap="none" spc="0" normalizeH="0" baseline="0" noProof="0" dirty="0" err="1">
                <a:ln>
                  <a:noFill/>
                </a:ln>
                <a:solidFill>
                  <a:prstClr val="black"/>
                </a:solidFill>
                <a:effectLst/>
                <a:uLnTx/>
                <a:uFillTx/>
                <a:latin typeface="Arial" panose="020B0604020202020204" pitchFamily="34" charset="0"/>
                <a:ea typeface="Yu Mincho" charset="-128"/>
                <a:cs typeface="Arial" panose="020B0604020202020204" pitchFamily="34" charset="0"/>
              </a:rPr>
              <a:t>gì</a:t>
            </a:r>
            <a:r>
              <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Yu Mincho" charset="-128"/>
                <a:cs typeface="Arial" panose="020B0604020202020204" pitchFamily="34" charset="0"/>
              </a:rPr>
              <a:t>?</a:t>
            </a:r>
            <a:endParaRPr kumimoji="0" lang="en-US" alt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553"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1960" y="4012728"/>
            <a:ext cx="3730640" cy="311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0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553"/>
                                        </p:tgtEl>
                                        <p:attrNameLst>
                                          <p:attrName>style.visibility</p:attrName>
                                        </p:attrNameLst>
                                      </p:cBhvr>
                                      <p:to>
                                        <p:strVal val="visible"/>
                                      </p:to>
                                    </p:set>
                                    <p:animEffect transition="in" filter="barn(inVertical)">
                                      <p:cBhvr>
                                        <p:cTn id="12" dur="500"/>
                                        <p:tgtEl>
                                          <p:spTgt spid="23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195" y="419100"/>
            <a:ext cx="5720605"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Ví</a:t>
            </a:r>
            <a:r>
              <a:rPr kumimoji="0" lang="fr-FR" sz="4500" b="1" i="0" u="none" strike="noStrike" kern="1200" cap="none" spc="0" normalizeH="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noProof="0" dirty="0" err="1">
                <a:ln>
                  <a:noFill/>
                </a:ln>
                <a:solidFill>
                  <a:srgbClr val="0000FF"/>
                </a:solidFill>
                <a:effectLst/>
                <a:uLnTx/>
                <a:uFillTx/>
                <a:latin typeface="Times New Roman" panose="02020603050405020304" pitchFamily="18" charset="0"/>
                <a:ea typeface="Yu Mincho"/>
                <a:cs typeface="+mn-cs"/>
              </a:rPr>
              <a:t>dụ</a:t>
            </a:r>
            <a:r>
              <a:rPr kumimoji="0" lang="fr-FR" sz="4500" b="1" i="0" u="none" strike="noStrike" kern="1200" cap="none" spc="0" normalizeH="0" noProof="0" dirty="0">
                <a:ln>
                  <a:noFill/>
                </a:ln>
                <a:solidFill>
                  <a:srgbClr val="0000FF"/>
                </a:solidFill>
                <a:effectLst/>
                <a:uLnTx/>
                <a:uFillTx/>
                <a:latin typeface="Times New Roman" panose="02020603050405020304" pitchFamily="18" charset="0"/>
                <a:ea typeface="Yu Mincho"/>
                <a:cs typeface="+mn-cs"/>
              </a:rPr>
              <a:t> 7</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SGK/tr 122):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sp>
        <p:nvSpPr>
          <p:cNvPr id="5" name="Rectangle 5"/>
          <p:cNvSpPr>
            <a:spLocks noChangeArrowheads="1"/>
          </p:cNvSpPr>
          <p:nvPr/>
        </p:nvSpPr>
        <p:spPr bwMode="auto">
          <a:xfrm>
            <a:off x="1524000" y="285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r>
              <a:rPr kumimoji="0" lang="en-US" altLang="en-US" sz="1200" b="0" i="0" u="none" strike="noStrike" kern="1200" cap="none" spc="0" normalizeH="0" baseline="0" noProof="0">
                <a:ln>
                  <a:noFill/>
                </a:ln>
                <a:solidFill>
                  <a:prstClr val="black"/>
                </a:solidFill>
                <a:effectLst/>
                <a:uLnTx/>
                <a:uFillTx/>
                <a:latin typeface="Calibri"/>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p:cNvPicPr/>
          <p:nvPr/>
        </p:nvPicPr>
        <p:blipFill>
          <a:blip r:embed="rId2"/>
          <a:stretch>
            <a:fillRect/>
          </a:stretch>
        </p:blipFill>
        <p:spPr>
          <a:xfrm>
            <a:off x="11734800" y="266700"/>
            <a:ext cx="3962400" cy="384995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759195" y="1190369"/>
                <a:ext cx="9375406" cy="1762598"/>
              </a:xfrm>
              <a:prstGeom prst="rect">
                <a:avLst/>
              </a:prstGeom>
            </p:spPr>
            <p:txBody>
              <a:bodyPr wrap="square">
                <a:spAutoFit/>
              </a:bodyPr>
              <a:lstStyle/>
              <a:p>
                <a:pPr>
                  <a:spcAft>
                    <a:spcPts val="0"/>
                  </a:spcAft>
                </a:pP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mặt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cắt</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 </a:t>
                </a:r>
              </a:p>
              <a:p>
                <a:pPr>
                  <a:spcAft>
                    <a:spcPts val="0"/>
                  </a:spcAft>
                </a:pPr>
                <a14:m>
                  <m:oMath xmlns:m="http://schemas.openxmlformats.org/officeDocument/2006/math">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4</m:t>
                        </m:r>
                      </m:den>
                    </m:f>
                    <m:r>
                      <a:rPr lang="en-US" sz="4500" i="1">
                        <a:effectLst/>
                        <a:latin typeface="Cambria Math" panose="02040503050406030204" pitchFamily="18" charset="0"/>
                        <a:ea typeface="Yu Mincho"/>
                      </a:rPr>
                      <m:t>𝜋</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4</m:t>
                            </m:r>
                          </m:e>
                          <m:sup>
                            <m:r>
                              <a:rPr lang="en-US" sz="4500">
                                <a:effectLst/>
                                <a:latin typeface="Cambria Math" panose="02040503050406030204" pitchFamily="18" charset="0"/>
                                <a:ea typeface="Yu Mincho"/>
                              </a:rPr>
                              <m:t>2</m:t>
                            </m:r>
                          </m:sup>
                        </m:sSup>
                        <m:r>
                          <a:rPr lang="en-US" sz="4500" i="1">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3</m:t>
                            </m:r>
                          </m:e>
                          <m:sup>
                            <m:r>
                              <a:rPr lang="en-US" sz="4500">
                                <a:effectLst/>
                                <a:latin typeface="Cambria Math" panose="02040503050406030204" pitchFamily="18" charset="0"/>
                                <a:ea typeface="Yu Mincho"/>
                              </a:rPr>
                              <m:t>2</m:t>
                            </m:r>
                          </m:sup>
                        </m:sSup>
                      </m:e>
                    </m:d>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7</m:t>
                        </m:r>
                        <m:r>
                          <a:rPr lang="en-US" sz="4500" i="1">
                            <a:effectLst/>
                            <a:latin typeface="Cambria Math" panose="02040503050406030204" pitchFamily="18" charset="0"/>
                            <a:ea typeface="Yu Mincho"/>
                          </a:rPr>
                          <m:t>𝜋</m:t>
                        </m:r>
                      </m:num>
                      <m:den>
                        <m:r>
                          <a:rPr lang="en-US" sz="4500">
                            <a:effectLst/>
                            <a:latin typeface="Cambria Math" panose="02040503050406030204" pitchFamily="18" charset="0"/>
                            <a:ea typeface="Yu Mincho"/>
                          </a:rPr>
                          <m:t>4</m:t>
                        </m:r>
                      </m:den>
                    </m:f>
                    <m:r>
                      <a:rPr lang="en-US" sz="4500">
                        <a:effectLst/>
                        <a:latin typeface="Cambria Math" panose="02040503050406030204" pitchFamily="18" charset="0"/>
                        <a:ea typeface="Yu Mincho"/>
                      </a:rPr>
                      <m:t>≈5,5</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sty m:val="p"/>
                              </m:rPr>
                              <a:rPr lang="en-US" sz="4500">
                                <a:effectLst/>
                                <a:latin typeface="Cambria Math" panose="02040503050406030204" pitchFamily="18" charset="0"/>
                                <a:ea typeface="Yu Mincho"/>
                              </a:rPr>
                              <m:t>dm</m:t>
                            </m:r>
                          </m:e>
                          <m:sup>
                            <m:r>
                              <a:rPr lang="en-US" sz="4500">
                                <a:effectLst/>
                                <a:latin typeface="Cambria Math" panose="02040503050406030204" pitchFamily="18" charset="0"/>
                                <a:ea typeface="Yu Mincho"/>
                              </a:rPr>
                              <m:t>2</m:t>
                            </m:r>
                          </m:sup>
                        </m:sSup>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8" name="Rectangle 7"/>
              <p:cNvSpPr>
                <a:spLocks noRot="1" noChangeAspect="1" noMove="1" noResize="1" noEditPoints="1" noAdjustHandles="1" noChangeArrowheads="1" noChangeShapeType="1" noTextEdit="1"/>
              </p:cNvSpPr>
              <p:nvPr/>
            </p:nvSpPr>
            <p:spPr>
              <a:xfrm>
                <a:off x="759195" y="1190369"/>
                <a:ext cx="9375406" cy="1762598"/>
              </a:xfrm>
              <a:prstGeom prst="rect">
                <a:avLst/>
              </a:prstGeom>
              <a:blipFill>
                <a:blip r:embed="rId3"/>
                <a:stretch>
                  <a:fillRect l="-2731" t="-7266" b="-7612"/>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1734800" y="5219700"/>
            <a:ext cx="3962400" cy="3634769"/>
          </a:xfrm>
          <a:prstGeom prst="rect">
            <a:avLst/>
          </a:prstGeom>
        </p:spPr>
      </p:pic>
      <p:sp>
        <p:nvSpPr>
          <p:cNvPr id="14" name="Rectangle 13"/>
          <p:cNvSpPr/>
          <p:nvPr/>
        </p:nvSpPr>
        <p:spPr>
          <a:xfrm>
            <a:off x="759195" y="3331821"/>
            <a:ext cx="6826677"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Luyện</a:t>
            </a:r>
            <a:r>
              <a:rPr kumimoji="0" lang="fr-FR" sz="4500" b="1" i="0" u="none" strike="noStrike" kern="1200" cap="none" spc="0" normalizeH="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noProof="0" dirty="0" err="1">
                <a:ln>
                  <a:noFill/>
                </a:ln>
                <a:solidFill>
                  <a:srgbClr val="0000FF"/>
                </a:solidFill>
                <a:effectLst/>
                <a:uLnTx/>
                <a:uFillTx/>
                <a:latin typeface="Times New Roman" panose="02020603050405020304" pitchFamily="18" charset="0"/>
                <a:ea typeface="Yu Mincho"/>
                <a:cs typeface="+mn-cs"/>
              </a:rPr>
              <a:t>tập</a:t>
            </a:r>
            <a:r>
              <a:rPr kumimoji="0" lang="fr-FR" sz="4500" b="1" i="0" u="none" strike="noStrike" kern="1200" cap="none" spc="0" normalizeH="0" noProof="0" dirty="0">
                <a:ln>
                  <a:noFill/>
                </a:ln>
                <a:solidFill>
                  <a:srgbClr val="0000FF"/>
                </a:solidFill>
                <a:effectLst/>
                <a:uLnTx/>
                <a:uFillTx/>
                <a:latin typeface="Times New Roman" panose="02020603050405020304" pitchFamily="18" charset="0"/>
                <a:ea typeface="Yu Mincho"/>
                <a:cs typeface="+mn-cs"/>
              </a:rPr>
              <a:t> 5 </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SGK/tr 122):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mc:AlternateContent xmlns:mc="http://schemas.openxmlformats.org/markup-compatibility/2006" xmlns:a14="http://schemas.microsoft.com/office/drawing/2010/main">
        <mc:Choice Requires="a14">
          <p:sp>
            <p:nvSpPr>
              <p:cNvPr id="10" name="Rectangle 9"/>
              <p:cNvSpPr/>
              <p:nvPr/>
            </p:nvSpPr>
            <p:spPr>
              <a:xfrm>
                <a:off x="759195" y="4774238"/>
                <a:ext cx="9144000" cy="1768369"/>
              </a:xfrm>
              <a:prstGeom prst="rect">
                <a:avLst/>
              </a:prstGeom>
            </p:spPr>
            <p:txBody>
              <a:bodyPr>
                <a:spAutoFit/>
              </a:bodyPr>
              <a:lstStyle/>
              <a:p>
                <a:pPr>
                  <a:spcAft>
                    <a:spcPts val="0"/>
                  </a:spcAft>
                </a:pP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vành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khuyên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 </a:t>
                </a:r>
                <a14:m>
                  <m:oMath xmlns:m="http://schemas.openxmlformats.org/officeDocument/2006/math">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4</m:t>
                        </m:r>
                      </m:den>
                    </m:f>
                    <m:r>
                      <a:rPr lang="en-US" sz="4500" i="1">
                        <a:effectLst/>
                        <a:latin typeface="Cambria Math" panose="02040503050406030204" pitchFamily="18" charset="0"/>
                        <a:ea typeface="Yu Mincho"/>
                      </a:rPr>
                      <m:t>𝜋</m:t>
                    </m:r>
                    <m:d>
                      <m:dPr>
                        <m:ctrlPr>
                          <a:rPr lang="en-US" sz="4500" i="1">
                            <a:effectLst/>
                            <a:latin typeface="Cambria Math" panose="02040503050406030204" pitchFamily="18" charset="0"/>
                            <a:ea typeface="Yu Mincho"/>
                          </a:rPr>
                        </m:ctrlPr>
                      </m:dPr>
                      <m:e>
                        <m:r>
                          <a:rPr lang="en-US" sz="4500">
                            <a:effectLst/>
                            <a:latin typeface="Cambria Math" panose="02040503050406030204" pitchFamily="18" charset="0"/>
                            <a:ea typeface="Yu Mincho"/>
                          </a:rPr>
                          <m:t>2,</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5</m:t>
                            </m:r>
                          </m:e>
                          <m:sup>
                            <m:r>
                              <a:rPr lang="en-US" sz="4500">
                                <a:effectLst/>
                                <a:latin typeface="Cambria Math" panose="02040503050406030204" pitchFamily="18" charset="0"/>
                                <a:ea typeface="Yu Mincho"/>
                              </a:rPr>
                              <m:t>2</m:t>
                            </m:r>
                          </m:sup>
                        </m:sSup>
                        <m:r>
                          <a:rPr lang="en-US" sz="4500" i="1">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2</m:t>
                            </m:r>
                          </m:e>
                          <m:sup>
                            <m:r>
                              <a:rPr lang="en-US" sz="4500">
                                <a:effectLst/>
                                <a:latin typeface="Cambria Math" panose="02040503050406030204" pitchFamily="18" charset="0"/>
                                <a:ea typeface="Yu Mincho"/>
                              </a:rPr>
                              <m:t>2</m:t>
                            </m:r>
                          </m:sup>
                        </m:sSup>
                      </m:e>
                    </m:d>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9</m:t>
                        </m:r>
                        <m:r>
                          <a:rPr lang="en-US" sz="4500" i="1">
                            <a:effectLst/>
                            <a:latin typeface="Cambria Math" panose="02040503050406030204" pitchFamily="18" charset="0"/>
                            <a:ea typeface="Yu Mincho"/>
                          </a:rPr>
                          <m:t>𝜋</m:t>
                        </m:r>
                      </m:num>
                      <m:den>
                        <m:r>
                          <a:rPr lang="en-US" sz="4500">
                            <a:effectLst/>
                            <a:latin typeface="Cambria Math" panose="02040503050406030204" pitchFamily="18" charset="0"/>
                            <a:ea typeface="Yu Mincho"/>
                          </a:rPr>
                          <m:t>16</m:t>
                        </m:r>
                      </m:den>
                    </m:f>
                    <m:r>
                      <a:rPr lang="en-US" sz="4500">
                        <a:effectLst/>
                        <a:latin typeface="Cambria Math" panose="02040503050406030204" pitchFamily="18" charset="0"/>
                        <a:ea typeface="Yu Mincho"/>
                      </a:rPr>
                      <m:t>≈1,77</m:t>
                    </m:r>
                  </m:oMath>
                </a14:m>
                <a:r>
                  <a:rPr lang="en-US" sz="4500" dirty="0">
                    <a:effectLst/>
                    <a:latin typeface="Times New Roman" panose="02020603050405020304" pitchFamily="18" charset="0"/>
                    <a:ea typeface="Yu Mincho"/>
                  </a:rPr>
                  <a:t> </a:t>
                </a:r>
                <a14:m>
                  <m:oMath xmlns:m="http://schemas.openxmlformats.org/officeDocument/2006/math">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sty m:val="p"/>
                              </m:rPr>
                              <a:rPr lang="en-US" sz="4500">
                                <a:effectLst/>
                                <a:latin typeface="Cambria Math" panose="02040503050406030204" pitchFamily="18" charset="0"/>
                                <a:ea typeface="Yu Mincho"/>
                              </a:rPr>
                              <m:t>cm</m:t>
                            </m:r>
                          </m:e>
                          <m:sup>
                            <m:r>
                              <a:rPr lang="en-US" sz="4500">
                                <a:effectLst/>
                                <a:latin typeface="Cambria Math" panose="02040503050406030204" pitchFamily="18" charset="0"/>
                                <a:ea typeface="Yu Mincho"/>
                              </a:rPr>
                              <m:t>2</m:t>
                            </m:r>
                          </m:sup>
                        </m:sSup>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10" name="Rectangle 9"/>
              <p:cNvSpPr>
                <a:spLocks noRot="1" noChangeAspect="1" noMove="1" noResize="1" noEditPoints="1" noAdjustHandles="1" noChangeArrowheads="1" noChangeShapeType="1" noTextEdit="1"/>
              </p:cNvSpPr>
              <p:nvPr/>
            </p:nvSpPr>
            <p:spPr>
              <a:xfrm>
                <a:off x="759195" y="4774238"/>
                <a:ext cx="9144000" cy="1768369"/>
              </a:xfrm>
              <a:prstGeom prst="rect">
                <a:avLst/>
              </a:prstGeom>
              <a:blipFill>
                <a:blip r:embed="rId5"/>
                <a:stretch>
                  <a:fillRect l="-2800" t="-7241" b="-7241"/>
                </a:stretch>
              </a:blipFill>
            </p:spPr>
            <p:txBody>
              <a:bodyPr/>
              <a:lstStyle/>
              <a:p>
                <a:r>
                  <a:rPr lang="en-US">
                    <a:noFill/>
                  </a:rPr>
                  <a:t> </a:t>
                </a:r>
              </a:p>
            </p:txBody>
          </p:sp>
        </mc:Fallback>
      </mc:AlternateContent>
    </p:spTree>
    <p:extLst>
      <p:ext uri="{BB962C8B-B14F-4D97-AF65-F5344CB8AC3E}">
        <p14:creationId xmlns:p14="http://schemas.microsoft.com/office/powerpoint/2010/main" val="314715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1337094" y="1028700"/>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2" name="Freeform 92"/>
          <p:cNvSpPr/>
          <p:nvPr/>
        </p:nvSpPr>
        <p:spPr>
          <a:xfrm>
            <a:off x="14233037" y="8760479"/>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4">
              <a:extLst>
                <a:ext uri="{96DAC541-7B7A-43D3-8B79-37D633B846F1}">
                  <asvg:svgBlip xmlns:asvg="http://schemas.microsoft.com/office/drawing/2016/SVG/main" r:embed="rId5"/>
                </a:ext>
              </a:extLst>
            </a:blip>
            <a:stretch>
              <a:fillRect t="-112263"/>
            </a:stretch>
          </a:blipFill>
        </p:spPr>
      </p:sp>
      <p:sp>
        <p:nvSpPr>
          <p:cNvPr id="93" name="Freeform 93"/>
          <p:cNvSpPr/>
          <p:nvPr/>
        </p:nvSpPr>
        <p:spPr>
          <a:xfrm rot="1255237">
            <a:off x="1314857" y="8418162"/>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6"/>
            <a:stretch>
              <a:fillRect t="-62571" r="-193516" b="-197067"/>
            </a:stretch>
          </a:blipFill>
        </p:spPr>
      </p:sp>
      <p:sp>
        <p:nvSpPr>
          <p:cNvPr id="94" name="Freeform 94"/>
          <p:cNvSpPr/>
          <p:nvPr/>
        </p:nvSpPr>
        <p:spPr>
          <a:xfrm rot="-298565" flipH="1">
            <a:off x="2057135" y="8723989"/>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6"/>
            <a:stretch>
              <a:fillRect t="-62571" r="-193516" b="-197067"/>
            </a:stretch>
          </a:blipFill>
        </p:spPr>
      </p:sp>
      <p:grpSp>
        <p:nvGrpSpPr>
          <p:cNvPr id="96" name="Group 96"/>
          <p:cNvGrpSpPr/>
          <p:nvPr/>
        </p:nvGrpSpPr>
        <p:grpSpPr>
          <a:xfrm>
            <a:off x="594866" y="1690137"/>
            <a:ext cx="1232729" cy="7134324"/>
            <a:chOff x="0" y="0"/>
            <a:chExt cx="1643639" cy="9512432"/>
          </a:xfrm>
        </p:grpSpPr>
        <p:sp>
          <p:nvSpPr>
            <p:cNvPr id="97" name="TextBox 97"/>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sp>
        <p:nvSpPr>
          <p:cNvPr id="131" name="文本框 3"/>
          <p:cNvSpPr txBox="1"/>
          <p:nvPr/>
        </p:nvSpPr>
        <p:spPr>
          <a:xfrm>
            <a:off x="5623821" y="4314573"/>
            <a:ext cx="7091746" cy="144655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solidFill>
                    <a:srgbClr val="002060"/>
                  </a:solidFill>
                </a:ln>
                <a:solidFill>
                  <a:srgbClr val="F7EA5D"/>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VẬN DỤNG</a:t>
            </a:r>
            <a:endParaRPr kumimoji="0" lang="zh-CN" altLang="en-US" sz="8800" b="1" i="0" u="none" strike="noStrike" kern="1200" cap="none" spc="0" normalizeH="0" baseline="0" noProof="0" dirty="0">
              <a:ln>
                <a:solidFill>
                  <a:srgbClr val="002060"/>
                </a:solidFill>
              </a:ln>
              <a:solidFill>
                <a:srgbClr val="F7EA5D"/>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pic>
        <p:nvPicPr>
          <p:cNvPr id="132" name="图片 5"/>
          <p:cNvPicPr>
            <a:picLocks noChangeAspect="1"/>
          </p:cNvPicPr>
          <p:nvPr/>
        </p:nvPicPr>
        <p:blipFill>
          <a:blip r:embed="rId7"/>
          <a:stretch>
            <a:fillRect/>
          </a:stretch>
        </p:blipFill>
        <p:spPr>
          <a:xfrm rot="21138913">
            <a:off x="2355148" y="1341821"/>
            <a:ext cx="3366143" cy="2897651"/>
          </a:xfrm>
          <a:prstGeom prst="rect">
            <a:avLst/>
          </a:prstGeom>
        </p:spPr>
      </p:pic>
      <p:pic>
        <p:nvPicPr>
          <p:cNvPr id="133" name="图片 6"/>
          <p:cNvPicPr>
            <a:picLocks noChangeAspect="1"/>
          </p:cNvPicPr>
          <p:nvPr/>
        </p:nvPicPr>
        <p:blipFill>
          <a:blip r:embed="rId8"/>
          <a:stretch>
            <a:fillRect/>
          </a:stretch>
        </p:blipFill>
        <p:spPr>
          <a:xfrm>
            <a:off x="13792688" y="6138513"/>
            <a:ext cx="2792545" cy="2368758"/>
          </a:xfrm>
          <a:prstGeom prst="rect">
            <a:avLst/>
          </a:prstGeom>
        </p:spPr>
      </p:pic>
      <p:pic>
        <p:nvPicPr>
          <p:cNvPr id="134" name="图片 8"/>
          <p:cNvPicPr>
            <a:picLocks noChangeAspect="1"/>
          </p:cNvPicPr>
          <p:nvPr/>
        </p:nvPicPr>
        <p:blipFill>
          <a:blip r:embed="rId9"/>
          <a:stretch>
            <a:fillRect/>
          </a:stretch>
        </p:blipFill>
        <p:spPr>
          <a:xfrm rot="375023">
            <a:off x="11790618" y="1258071"/>
            <a:ext cx="3893035" cy="2305055"/>
          </a:xfrm>
          <a:prstGeom prst="rect">
            <a:avLst/>
          </a:prstGeom>
        </p:spPr>
      </p:pic>
      <p:pic>
        <p:nvPicPr>
          <p:cNvPr id="135" name="图片 9"/>
          <p:cNvPicPr>
            <a:picLocks noChangeAspect="1"/>
          </p:cNvPicPr>
          <p:nvPr/>
        </p:nvPicPr>
        <p:blipFill>
          <a:blip r:embed="rId10"/>
          <a:stretch>
            <a:fillRect/>
          </a:stretch>
        </p:blipFill>
        <p:spPr>
          <a:xfrm>
            <a:off x="3379534" y="6303834"/>
            <a:ext cx="2475250" cy="2687874"/>
          </a:xfrm>
          <a:prstGeom prst="rect">
            <a:avLst/>
          </a:prstGeom>
        </p:spPr>
      </p:pic>
    </p:spTree>
    <p:extLst>
      <p:ext uri="{BB962C8B-B14F-4D97-AF65-F5344CB8AC3E}">
        <p14:creationId xmlns:p14="http://schemas.microsoft.com/office/powerpoint/2010/main" val="127580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p:cTn id="7" dur="500" fill="hold"/>
                                        <p:tgtEl>
                                          <p:spTgt spid="132"/>
                                        </p:tgtEl>
                                        <p:attrNameLst>
                                          <p:attrName>ppt_w</p:attrName>
                                        </p:attrNameLst>
                                      </p:cBhvr>
                                      <p:tavLst>
                                        <p:tav tm="0">
                                          <p:val>
                                            <p:fltVal val="0"/>
                                          </p:val>
                                        </p:tav>
                                        <p:tav tm="100000">
                                          <p:val>
                                            <p:strVal val="#ppt_w"/>
                                          </p:val>
                                        </p:tav>
                                      </p:tavLst>
                                    </p:anim>
                                    <p:anim calcmode="lin" valueType="num">
                                      <p:cBhvr>
                                        <p:cTn id="8" dur="500" fill="hold"/>
                                        <p:tgtEl>
                                          <p:spTgt spid="132"/>
                                        </p:tgtEl>
                                        <p:attrNameLst>
                                          <p:attrName>ppt_h</p:attrName>
                                        </p:attrNameLst>
                                      </p:cBhvr>
                                      <p:tavLst>
                                        <p:tav tm="0">
                                          <p:val>
                                            <p:fltVal val="0"/>
                                          </p:val>
                                        </p:tav>
                                        <p:tav tm="100000">
                                          <p:val>
                                            <p:strVal val="#ppt_h"/>
                                          </p:val>
                                        </p:tav>
                                      </p:tavLst>
                                    </p:anim>
                                    <p:animEffect transition="in" filter="fade">
                                      <p:cBhvr>
                                        <p:cTn id="9" dur="500"/>
                                        <p:tgtEl>
                                          <p:spTgt spid="132"/>
                                        </p:tgtEl>
                                      </p:cBhvr>
                                    </p:animEffect>
                                    <p:anim calcmode="lin" valueType="num">
                                      <p:cBhvr>
                                        <p:cTn id="10" dur="500" fill="hold"/>
                                        <p:tgtEl>
                                          <p:spTgt spid="132"/>
                                        </p:tgtEl>
                                        <p:attrNameLst>
                                          <p:attrName>ppt_x</p:attrName>
                                        </p:attrNameLst>
                                      </p:cBhvr>
                                      <p:tavLst>
                                        <p:tav tm="0">
                                          <p:val>
                                            <p:fltVal val="0.5"/>
                                          </p:val>
                                        </p:tav>
                                        <p:tav tm="100000">
                                          <p:val>
                                            <p:strVal val="#ppt_x"/>
                                          </p:val>
                                        </p:tav>
                                      </p:tavLst>
                                    </p:anim>
                                    <p:anim calcmode="lin" valueType="num">
                                      <p:cBhvr>
                                        <p:cTn id="11" dur="500" fill="hold"/>
                                        <p:tgtEl>
                                          <p:spTgt spid="13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34"/>
                                        </p:tgtEl>
                                        <p:attrNameLst>
                                          <p:attrName>style.visibility</p:attrName>
                                        </p:attrNameLst>
                                      </p:cBhvr>
                                      <p:to>
                                        <p:strVal val="visible"/>
                                      </p:to>
                                    </p:set>
                                    <p:anim calcmode="lin" valueType="num">
                                      <p:cBhvr>
                                        <p:cTn id="14" dur="500" fill="hold"/>
                                        <p:tgtEl>
                                          <p:spTgt spid="134"/>
                                        </p:tgtEl>
                                        <p:attrNameLst>
                                          <p:attrName>ppt_w</p:attrName>
                                        </p:attrNameLst>
                                      </p:cBhvr>
                                      <p:tavLst>
                                        <p:tav tm="0">
                                          <p:val>
                                            <p:fltVal val="0"/>
                                          </p:val>
                                        </p:tav>
                                        <p:tav tm="100000">
                                          <p:val>
                                            <p:strVal val="#ppt_w"/>
                                          </p:val>
                                        </p:tav>
                                      </p:tavLst>
                                    </p:anim>
                                    <p:anim calcmode="lin" valueType="num">
                                      <p:cBhvr>
                                        <p:cTn id="15" dur="500" fill="hold"/>
                                        <p:tgtEl>
                                          <p:spTgt spid="134"/>
                                        </p:tgtEl>
                                        <p:attrNameLst>
                                          <p:attrName>ppt_h</p:attrName>
                                        </p:attrNameLst>
                                      </p:cBhvr>
                                      <p:tavLst>
                                        <p:tav tm="0">
                                          <p:val>
                                            <p:fltVal val="0"/>
                                          </p:val>
                                        </p:tav>
                                        <p:tav tm="100000">
                                          <p:val>
                                            <p:strVal val="#ppt_h"/>
                                          </p:val>
                                        </p:tav>
                                      </p:tavLst>
                                    </p:anim>
                                    <p:animEffect transition="in" filter="fade">
                                      <p:cBhvr>
                                        <p:cTn id="16" dur="500"/>
                                        <p:tgtEl>
                                          <p:spTgt spid="134"/>
                                        </p:tgtEl>
                                      </p:cBhvr>
                                    </p:animEffect>
                                    <p:anim calcmode="lin" valueType="num">
                                      <p:cBhvr>
                                        <p:cTn id="17" dur="500" fill="hold"/>
                                        <p:tgtEl>
                                          <p:spTgt spid="134"/>
                                        </p:tgtEl>
                                        <p:attrNameLst>
                                          <p:attrName>ppt_x</p:attrName>
                                        </p:attrNameLst>
                                      </p:cBhvr>
                                      <p:tavLst>
                                        <p:tav tm="0">
                                          <p:val>
                                            <p:fltVal val="0.5"/>
                                          </p:val>
                                        </p:tav>
                                        <p:tav tm="100000">
                                          <p:val>
                                            <p:strVal val="#ppt_x"/>
                                          </p:val>
                                        </p:tav>
                                      </p:tavLst>
                                    </p:anim>
                                    <p:anim calcmode="lin" valueType="num">
                                      <p:cBhvr>
                                        <p:cTn id="18" dur="500" fill="hold"/>
                                        <p:tgtEl>
                                          <p:spTgt spid="13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133"/>
                                        </p:tgtEl>
                                        <p:attrNameLst>
                                          <p:attrName>style.visibility</p:attrName>
                                        </p:attrNameLst>
                                      </p:cBhvr>
                                      <p:to>
                                        <p:strVal val="visible"/>
                                      </p:to>
                                    </p:set>
                                    <p:anim calcmode="lin" valueType="num">
                                      <p:cBhvr>
                                        <p:cTn id="21" dur="500" fill="hold"/>
                                        <p:tgtEl>
                                          <p:spTgt spid="133"/>
                                        </p:tgtEl>
                                        <p:attrNameLst>
                                          <p:attrName>ppt_w</p:attrName>
                                        </p:attrNameLst>
                                      </p:cBhvr>
                                      <p:tavLst>
                                        <p:tav tm="0">
                                          <p:val>
                                            <p:fltVal val="0"/>
                                          </p:val>
                                        </p:tav>
                                        <p:tav tm="100000">
                                          <p:val>
                                            <p:strVal val="#ppt_w"/>
                                          </p:val>
                                        </p:tav>
                                      </p:tavLst>
                                    </p:anim>
                                    <p:anim calcmode="lin" valueType="num">
                                      <p:cBhvr>
                                        <p:cTn id="22" dur="500" fill="hold"/>
                                        <p:tgtEl>
                                          <p:spTgt spid="133"/>
                                        </p:tgtEl>
                                        <p:attrNameLst>
                                          <p:attrName>ppt_h</p:attrName>
                                        </p:attrNameLst>
                                      </p:cBhvr>
                                      <p:tavLst>
                                        <p:tav tm="0">
                                          <p:val>
                                            <p:fltVal val="0"/>
                                          </p:val>
                                        </p:tav>
                                        <p:tav tm="100000">
                                          <p:val>
                                            <p:strVal val="#ppt_h"/>
                                          </p:val>
                                        </p:tav>
                                      </p:tavLst>
                                    </p:anim>
                                    <p:animEffect transition="in" filter="fade">
                                      <p:cBhvr>
                                        <p:cTn id="23" dur="500"/>
                                        <p:tgtEl>
                                          <p:spTgt spid="133"/>
                                        </p:tgtEl>
                                      </p:cBhvr>
                                    </p:animEffect>
                                    <p:anim calcmode="lin" valueType="num">
                                      <p:cBhvr>
                                        <p:cTn id="24" dur="500" fill="hold"/>
                                        <p:tgtEl>
                                          <p:spTgt spid="133"/>
                                        </p:tgtEl>
                                        <p:attrNameLst>
                                          <p:attrName>ppt_x</p:attrName>
                                        </p:attrNameLst>
                                      </p:cBhvr>
                                      <p:tavLst>
                                        <p:tav tm="0">
                                          <p:val>
                                            <p:fltVal val="0.5"/>
                                          </p:val>
                                        </p:tav>
                                        <p:tav tm="100000">
                                          <p:val>
                                            <p:strVal val="#ppt_x"/>
                                          </p:val>
                                        </p:tav>
                                      </p:tavLst>
                                    </p:anim>
                                    <p:anim calcmode="lin" valueType="num">
                                      <p:cBhvr>
                                        <p:cTn id="25" dur="500" fill="hold"/>
                                        <p:tgtEl>
                                          <p:spTgt spid="133"/>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35"/>
                                        </p:tgtEl>
                                        <p:attrNameLst>
                                          <p:attrName>style.visibility</p:attrName>
                                        </p:attrNameLst>
                                      </p:cBhvr>
                                      <p:to>
                                        <p:strVal val="visible"/>
                                      </p:to>
                                    </p:set>
                                    <p:anim calcmode="lin" valueType="num">
                                      <p:cBhvr>
                                        <p:cTn id="28" dur="500" fill="hold"/>
                                        <p:tgtEl>
                                          <p:spTgt spid="135"/>
                                        </p:tgtEl>
                                        <p:attrNameLst>
                                          <p:attrName>ppt_w</p:attrName>
                                        </p:attrNameLst>
                                      </p:cBhvr>
                                      <p:tavLst>
                                        <p:tav tm="0">
                                          <p:val>
                                            <p:fltVal val="0"/>
                                          </p:val>
                                        </p:tav>
                                        <p:tav tm="100000">
                                          <p:val>
                                            <p:strVal val="#ppt_w"/>
                                          </p:val>
                                        </p:tav>
                                      </p:tavLst>
                                    </p:anim>
                                    <p:anim calcmode="lin" valueType="num">
                                      <p:cBhvr>
                                        <p:cTn id="29" dur="500" fill="hold"/>
                                        <p:tgtEl>
                                          <p:spTgt spid="135"/>
                                        </p:tgtEl>
                                        <p:attrNameLst>
                                          <p:attrName>ppt_h</p:attrName>
                                        </p:attrNameLst>
                                      </p:cBhvr>
                                      <p:tavLst>
                                        <p:tav tm="0">
                                          <p:val>
                                            <p:fltVal val="0"/>
                                          </p:val>
                                        </p:tav>
                                        <p:tav tm="100000">
                                          <p:val>
                                            <p:strVal val="#ppt_h"/>
                                          </p:val>
                                        </p:tav>
                                      </p:tavLst>
                                    </p:anim>
                                    <p:animEffect transition="in" filter="fade">
                                      <p:cBhvr>
                                        <p:cTn id="30" dur="500"/>
                                        <p:tgtEl>
                                          <p:spTgt spid="135"/>
                                        </p:tgtEl>
                                      </p:cBhvr>
                                    </p:animEffect>
                                    <p:anim calcmode="lin" valueType="num">
                                      <p:cBhvr>
                                        <p:cTn id="31" dur="500" fill="hold"/>
                                        <p:tgtEl>
                                          <p:spTgt spid="135"/>
                                        </p:tgtEl>
                                        <p:attrNameLst>
                                          <p:attrName>ppt_x</p:attrName>
                                        </p:attrNameLst>
                                      </p:cBhvr>
                                      <p:tavLst>
                                        <p:tav tm="0">
                                          <p:val>
                                            <p:fltVal val="0.5"/>
                                          </p:val>
                                        </p:tav>
                                        <p:tav tm="100000">
                                          <p:val>
                                            <p:strVal val="#ppt_x"/>
                                          </p:val>
                                        </p:tav>
                                      </p:tavLst>
                                    </p:anim>
                                    <p:anim calcmode="lin" valueType="num">
                                      <p:cBhvr>
                                        <p:cTn id="32" dur="500" fill="hold"/>
                                        <p:tgtEl>
                                          <p:spTgt spid="135"/>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131"/>
                                        </p:tgtEl>
                                        <p:attrNameLst>
                                          <p:attrName>style.visibility</p:attrName>
                                        </p:attrNameLst>
                                      </p:cBhvr>
                                      <p:to>
                                        <p:strVal val="visible"/>
                                      </p:to>
                                    </p:set>
                                    <p:animEffect transition="in" filter="fade">
                                      <p:cBhvr>
                                        <p:cTn id="36" dur="1000"/>
                                        <p:tgtEl>
                                          <p:spTgt spid="131"/>
                                        </p:tgtEl>
                                      </p:cBhvr>
                                    </p:animEffect>
                                    <p:anim calcmode="lin" valueType="num">
                                      <p:cBhvr>
                                        <p:cTn id="37" dur="1000" fill="hold"/>
                                        <p:tgtEl>
                                          <p:spTgt spid="131"/>
                                        </p:tgtEl>
                                        <p:attrNameLst>
                                          <p:attrName>ppt_x</p:attrName>
                                        </p:attrNameLst>
                                      </p:cBhvr>
                                      <p:tavLst>
                                        <p:tav tm="0">
                                          <p:val>
                                            <p:strVal val="#ppt_x"/>
                                          </p:val>
                                        </p:tav>
                                        <p:tav tm="100000">
                                          <p:val>
                                            <p:strVal val="#ppt_x"/>
                                          </p:val>
                                        </p:tav>
                                      </p:tavLst>
                                    </p:anim>
                                    <p:anim calcmode="lin" valueType="num">
                                      <p:cBhvr>
                                        <p:cTn id="38"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524000" y="285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r>
              <a:rPr kumimoji="0" lang="en-US" altLang="en-US" sz="1200" b="0" i="0" u="none" strike="noStrike" kern="1200" cap="none" spc="0" normalizeH="0" baseline="0" noProof="0">
                <a:ln>
                  <a:noFill/>
                </a:ln>
                <a:solidFill>
                  <a:prstClr val="black"/>
                </a:solidFill>
                <a:effectLst/>
                <a:uLnTx/>
                <a:uFillTx/>
                <a:latin typeface="Calibri"/>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609600" y="474459"/>
            <a:ext cx="5945025"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Bài</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tập</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1( SGK/tr 122):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pic>
        <p:nvPicPr>
          <p:cNvPr id="11" name="Picture 10"/>
          <p:cNvPicPr/>
          <p:nvPr/>
        </p:nvPicPr>
        <p:blipFill>
          <a:blip r:embed="rId2"/>
          <a:stretch>
            <a:fillRect/>
          </a:stretch>
        </p:blipFill>
        <p:spPr>
          <a:xfrm>
            <a:off x="12954000" y="190500"/>
            <a:ext cx="4572000" cy="243840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762000" y="1259289"/>
                <a:ext cx="11506200" cy="1070101"/>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Xét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85:</a:t>
                </a:r>
                <a14:m>
                  <m:oMath xmlns:m="http://schemas.openxmlformats.org/officeDocument/2006/math">
                    <m:r>
                      <a:rPr lang="en-US" sz="4500" b="0" i="0" smtClean="0">
                        <a:effectLst/>
                        <a:latin typeface="Cambria Math" panose="02040503050406030204" pitchFamily="18" charset="0"/>
                        <a:ea typeface="Yu Mincho"/>
                      </a:rPr>
                      <m:t> </m:t>
                    </m:r>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4</m:t>
                        </m:r>
                      </m:den>
                    </m:f>
                    <m:r>
                      <a:rPr lang="en-US" sz="4500" i="1">
                        <a:effectLst/>
                        <a:latin typeface="Cambria Math" panose="02040503050406030204" pitchFamily="18" charset="0"/>
                        <a:ea typeface="Yu Mincho"/>
                      </a:rPr>
                      <m:t>𝜋</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24</m:t>
                            </m:r>
                          </m:e>
                          <m:sup>
                            <m:r>
                              <a:rPr lang="en-US" sz="4500">
                                <a:effectLst/>
                                <a:latin typeface="Cambria Math" panose="02040503050406030204" pitchFamily="18" charset="0"/>
                                <a:ea typeface="Yu Mincho"/>
                              </a:rPr>
                              <m:t>2</m:t>
                            </m:r>
                          </m:sup>
                        </m:sSup>
                        <m:r>
                          <a:rPr lang="en-US" sz="4500" i="1">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6</m:t>
                            </m:r>
                          </m:e>
                          <m:sup>
                            <m:r>
                              <a:rPr lang="en-US" sz="4500">
                                <a:effectLst/>
                                <a:latin typeface="Cambria Math" panose="02040503050406030204" pitchFamily="18" charset="0"/>
                                <a:ea typeface="Yu Mincho"/>
                              </a:rPr>
                              <m:t>2</m:t>
                            </m:r>
                          </m:sup>
                        </m:sSup>
                      </m:e>
                    </m:d>
                    <m:r>
                      <a:rPr lang="en-US" sz="4500">
                        <a:effectLst/>
                        <a:latin typeface="Cambria Math" panose="02040503050406030204" pitchFamily="18" charset="0"/>
                        <a:ea typeface="Yu Mincho"/>
                      </a:rPr>
                      <m:t>=135</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nor/>
                              </m:rPr>
                              <a:rPr lang="en-US" sz="4500">
                                <a:effectLst/>
                                <a:latin typeface="Times New Roman" panose="02020603050405020304" pitchFamily="18" charset="0"/>
                                <a:ea typeface="Yu Mincho"/>
                              </a:rPr>
                              <m:t> </m:t>
                            </m:r>
                            <m:r>
                              <m:rPr>
                                <m:sty m:val="p"/>
                              </m:rPr>
                              <a:rPr lang="en-US" sz="4500">
                                <a:effectLst/>
                                <a:latin typeface="Cambria Math" panose="02040503050406030204" pitchFamily="18" charset="0"/>
                                <a:ea typeface="Yu Mincho"/>
                              </a:rPr>
                              <m:t>cm</m:t>
                            </m:r>
                          </m:e>
                          <m:sup>
                            <m:r>
                              <a:rPr lang="en-US" sz="4500">
                                <a:effectLst/>
                                <a:latin typeface="Cambria Math" panose="02040503050406030204" pitchFamily="18" charset="0"/>
                                <a:ea typeface="Yu Mincho"/>
                              </a:rPr>
                              <m:t>2</m:t>
                            </m:r>
                          </m:sup>
                        </m:sSup>
                      </m:e>
                    </m:d>
                    <m:r>
                      <a:rPr lang="en-US" sz="4500">
                        <a:effectLst/>
                        <a:latin typeface="Cambria Math" panose="02040503050406030204" pitchFamily="18" charset="0"/>
                        <a:ea typeface="Yu Mincho"/>
                      </a:rPr>
                      <m:t>.</m:t>
                    </m:r>
                  </m:oMath>
                </a14:m>
                <a:endParaRPr lang="en-US" sz="1200" dirty="0">
                  <a:effectLst/>
                  <a:latin typeface="Times New Roman" panose="02020603050405020304" pitchFamily="18" charset="0"/>
                  <a:ea typeface="Yu Mincho"/>
                </a:endParaRPr>
              </a:p>
            </p:txBody>
          </p:sp>
        </mc:Choice>
        <mc:Fallback xmlns="">
          <p:sp>
            <p:nvSpPr>
              <p:cNvPr id="8" name="Rectangle 7"/>
              <p:cNvSpPr>
                <a:spLocks noRot="1" noChangeAspect="1" noMove="1" noResize="1" noEditPoints="1" noAdjustHandles="1" noChangeArrowheads="1" noChangeShapeType="1" noTextEdit="1"/>
              </p:cNvSpPr>
              <p:nvPr/>
            </p:nvSpPr>
            <p:spPr>
              <a:xfrm>
                <a:off x="762000" y="1259289"/>
                <a:ext cx="11506200" cy="1070101"/>
              </a:xfrm>
              <a:prstGeom prst="rect">
                <a:avLst/>
              </a:prstGeom>
              <a:blipFill>
                <a:blip r:embed="rId3"/>
                <a:stretch>
                  <a:fillRect l="-2225" t="-571" b="-13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76206" y="2329390"/>
                <a:ext cx="12634993" cy="1358129"/>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Xét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86:</a:t>
                </a:r>
                <a14:m>
                  <m:oMath xmlns:m="http://schemas.openxmlformats.org/officeDocument/2006/math">
                    <m:r>
                      <a:rPr lang="en-US" sz="4500" b="0" i="0" smtClean="0">
                        <a:effectLst/>
                        <a:latin typeface="Cambria Math" panose="02040503050406030204" pitchFamily="18" charset="0"/>
                        <a:ea typeface="Yu Mincho"/>
                      </a:rPr>
                      <m:t> </m:t>
                    </m:r>
                    <m:r>
                      <a:rPr lang="en-US" sz="4500" i="1">
                        <a:effectLst/>
                        <a:latin typeface="Cambria Math" panose="02040503050406030204" pitchFamily="18" charset="0"/>
                        <a:ea typeface="Yu Mincho"/>
                      </a:rPr>
                      <m:t>𝑆</m:t>
                    </m:r>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4</m:t>
                            </m:r>
                          </m:den>
                        </m:f>
                        <m:r>
                          <a:rPr lang="en-US" sz="4500" i="1">
                            <a:effectLst/>
                            <a:latin typeface="Cambria Math" panose="02040503050406030204" pitchFamily="18" charset="0"/>
                            <a:ea typeface="Yu Mincho"/>
                          </a:rPr>
                          <m:t>𝜋</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38</m:t>
                                </m:r>
                              </m:e>
                              <m:sup>
                                <m:r>
                                  <a:rPr lang="en-US" sz="4500">
                                    <a:effectLst/>
                                    <a:latin typeface="Cambria Math" panose="02040503050406030204" pitchFamily="18" charset="0"/>
                                    <a:ea typeface="Yu Mincho"/>
                                  </a:rPr>
                                  <m:t>2</m:t>
                                </m:r>
                              </m:sup>
                            </m:sSup>
                            <m:r>
                              <a:rPr lang="en-US" sz="4500" i="1">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19</m:t>
                                </m:r>
                              </m:e>
                              <m:sup>
                                <m:r>
                                  <a:rPr lang="en-US" sz="4500">
                                    <a:effectLst/>
                                    <a:latin typeface="Cambria Math" panose="02040503050406030204" pitchFamily="18" charset="0"/>
                                    <a:ea typeface="Yu Mincho"/>
                                  </a:rPr>
                                  <m:t>2</m:t>
                                </m:r>
                              </m:sup>
                            </m:sSup>
                          </m:e>
                        </m:d>
                      </m:num>
                      <m:den>
                        <m:r>
                          <a:rPr lang="en-US" sz="4500">
                            <a:effectLst/>
                            <a:latin typeface="Cambria Math" panose="02040503050406030204" pitchFamily="18" charset="0"/>
                            <a:ea typeface="Yu Mincho"/>
                          </a:rPr>
                          <m:t>2</m:t>
                        </m:r>
                      </m:den>
                    </m:f>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1083</m:t>
                        </m:r>
                      </m:num>
                      <m:den>
                        <m:r>
                          <a:rPr lang="en-US" sz="4500">
                            <a:effectLst/>
                            <a:latin typeface="Cambria Math" panose="02040503050406030204" pitchFamily="18" charset="0"/>
                            <a:ea typeface="Yu Mincho"/>
                          </a:rPr>
                          <m:t>3</m:t>
                        </m:r>
                      </m:den>
                    </m:f>
                    <m:r>
                      <a:rPr lang="en-US" sz="4500">
                        <a:effectLst/>
                        <a:latin typeface="Cambria Math" panose="02040503050406030204" pitchFamily="18" charset="0"/>
                        <a:ea typeface="Yu Mincho"/>
                      </a:rPr>
                      <m:t>≈135,4</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nor/>
                              </m:rPr>
                              <a:rPr lang="en-US" sz="4500">
                                <a:effectLst/>
                                <a:latin typeface="Times New Roman" panose="02020603050405020304" pitchFamily="18" charset="0"/>
                                <a:ea typeface="Yu Mincho"/>
                              </a:rPr>
                              <m:t> </m:t>
                            </m:r>
                            <m:r>
                              <m:rPr>
                                <m:sty m:val="p"/>
                              </m:rPr>
                              <a:rPr lang="en-US" sz="4500">
                                <a:effectLst/>
                                <a:latin typeface="Cambria Math" panose="02040503050406030204" pitchFamily="18" charset="0"/>
                                <a:ea typeface="Yu Mincho"/>
                              </a:rPr>
                              <m:t>cm</m:t>
                            </m:r>
                          </m:e>
                          <m:sup>
                            <m:r>
                              <a:rPr lang="en-US" sz="4500">
                                <a:effectLst/>
                                <a:latin typeface="Cambria Math" panose="02040503050406030204" pitchFamily="18" charset="0"/>
                                <a:ea typeface="Yu Mincho"/>
                              </a:rPr>
                              <m:t>2</m:t>
                            </m:r>
                          </m:sup>
                        </m:sSup>
                      </m:e>
                    </m:d>
                    <m:r>
                      <a:rPr lang="en-US" sz="4500">
                        <a:effectLst/>
                        <a:latin typeface="Cambria Math" panose="02040503050406030204" pitchFamily="18" charset="0"/>
                        <a:ea typeface="Yu Mincho"/>
                      </a:rPr>
                      <m:t>.</m:t>
                    </m:r>
                  </m:oMath>
                </a14:m>
                <a:endParaRPr lang="en-US" sz="1200" dirty="0">
                  <a:effectLst/>
                  <a:latin typeface="Times New Roman" panose="02020603050405020304" pitchFamily="18" charset="0"/>
                  <a:ea typeface="Yu Mincho"/>
                </a:endParaRPr>
              </a:p>
            </p:txBody>
          </p:sp>
        </mc:Choice>
        <mc:Fallback xmlns="">
          <p:sp>
            <p:nvSpPr>
              <p:cNvPr id="9" name="Rectangle 8"/>
              <p:cNvSpPr>
                <a:spLocks noRot="1" noChangeAspect="1" noMove="1" noResize="1" noEditPoints="1" noAdjustHandles="1" noChangeArrowheads="1" noChangeShapeType="1" noTextEdit="1"/>
              </p:cNvSpPr>
              <p:nvPr/>
            </p:nvSpPr>
            <p:spPr>
              <a:xfrm>
                <a:off x="776206" y="2329390"/>
                <a:ext cx="12634993" cy="1358129"/>
              </a:xfrm>
              <a:prstGeom prst="rect">
                <a:avLst/>
              </a:prstGeom>
              <a:blipFill>
                <a:blip r:embed="rId4"/>
                <a:stretch>
                  <a:fillRect l="-2026" b="-9865"/>
                </a:stretch>
              </a:blipFill>
            </p:spPr>
            <p:txBody>
              <a:bodyPr/>
              <a:lstStyle/>
              <a:p>
                <a:r>
                  <a:rPr lang="en-US">
                    <a:noFill/>
                  </a:rPr>
                  <a:t> </a:t>
                </a:r>
              </a:p>
            </p:txBody>
          </p:sp>
        </mc:Fallback>
      </mc:AlternateContent>
      <p:pic>
        <p:nvPicPr>
          <p:cNvPr id="14" name="Picture 13"/>
          <p:cNvPicPr/>
          <p:nvPr/>
        </p:nvPicPr>
        <p:blipFill>
          <a:blip r:embed="rId5"/>
          <a:stretch>
            <a:fillRect/>
          </a:stretch>
        </p:blipFill>
        <p:spPr>
          <a:xfrm>
            <a:off x="14017624" y="3385612"/>
            <a:ext cx="3355975" cy="3053288"/>
          </a:xfrm>
          <a:prstGeom prst="rect">
            <a:avLst/>
          </a:prstGeom>
        </p:spPr>
      </p:pic>
      <p:sp>
        <p:nvSpPr>
          <p:cNvPr id="17" name="Rectangle 16"/>
          <p:cNvSpPr/>
          <p:nvPr/>
        </p:nvSpPr>
        <p:spPr>
          <a:xfrm>
            <a:off x="612116" y="3710113"/>
            <a:ext cx="5945025"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Bài</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tập</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2( SGK/tr 123):</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mc:AlternateContent xmlns:mc="http://schemas.openxmlformats.org/markup-compatibility/2006" xmlns:a14="http://schemas.microsoft.com/office/drawing/2010/main">
        <mc:Choice Requires="a14">
          <p:sp>
            <p:nvSpPr>
              <p:cNvPr id="10" name="Rectangle 9"/>
              <p:cNvSpPr/>
              <p:nvPr/>
            </p:nvSpPr>
            <p:spPr>
              <a:xfrm>
                <a:off x="738751" y="6226131"/>
                <a:ext cx="12053807" cy="1071512"/>
              </a:xfrm>
              <a:prstGeom prst="rect">
                <a:avLst/>
              </a:prstGeom>
            </p:spPr>
            <p:txBody>
              <a:bodyPr wrap="square">
                <a:spAutoFit/>
              </a:bodyPr>
              <a:lstStyle/>
              <a:p>
                <a:pPr>
                  <a:spcAft>
                    <a:spcPts val="1200"/>
                  </a:spcAft>
                </a:pPr>
                <a14:m>
                  <m:oMath xmlns:m="http://schemas.openxmlformats.org/officeDocument/2006/math">
                    <m:sSub>
                      <m:sSubPr>
                        <m:ctrlPr>
                          <a:rPr lang="en-US" sz="4500" i="1">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1</m:t>
                        </m:r>
                      </m:sub>
                    </m:sSub>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4</m:t>
                        </m:r>
                      </m:den>
                    </m:f>
                    <m:r>
                      <a:rPr lang="en-US" sz="4500" i="1">
                        <a:effectLst/>
                        <a:latin typeface="Cambria Math" panose="02040503050406030204" pitchFamily="18" charset="0"/>
                        <a:ea typeface="Yu Mincho"/>
                      </a:rPr>
                      <m:t>𝜋</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18</m:t>
                            </m:r>
                          </m:e>
                          <m:sup>
                            <m:r>
                              <a:rPr lang="en-US" sz="4500">
                                <a:effectLst/>
                                <a:latin typeface="Cambria Math" panose="02040503050406030204" pitchFamily="18" charset="0"/>
                                <a:ea typeface="Yu Mincho"/>
                              </a:rPr>
                              <m:t>2</m:t>
                            </m:r>
                          </m:sup>
                        </m:sSup>
                        <m:r>
                          <a:rPr lang="en-US" sz="4500" i="1">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15</m:t>
                            </m:r>
                          </m:e>
                          <m:sup>
                            <m:r>
                              <a:rPr lang="en-US" sz="4500">
                                <a:effectLst/>
                                <a:latin typeface="Cambria Math" panose="02040503050406030204" pitchFamily="18" charset="0"/>
                                <a:ea typeface="Yu Mincho"/>
                              </a:rPr>
                              <m:t>2</m:t>
                            </m:r>
                          </m:sup>
                        </m:sSup>
                      </m:e>
                    </m:d>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99</m:t>
                        </m:r>
                        <m:r>
                          <a:rPr lang="en-US" sz="4500" i="1">
                            <a:effectLst/>
                            <a:latin typeface="Cambria Math" panose="02040503050406030204" pitchFamily="18" charset="0"/>
                            <a:ea typeface="Yu Mincho"/>
                          </a:rPr>
                          <m:t>𝜋</m:t>
                        </m:r>
                      </m:num>
                      <m:den>
                        <m:r>
                          <a:rPr lang="en-US" sz="4500">
                            <a:effectLst/>
                            <a:latin typeface="Cambria Math" panose="02040503050406030204" pitchFamily="18" charset="0"/>
                            <a:ea typeface="Yu Mincho"/>
                          </a:rPr>
                          <m:t>4</m:t>
                        </m:r>
                      </m:den>
                    </m:f>
                    <m:r>
                      <a:rPr lang="en-US" sz="4500">
                        <a:effectLst/>
                        <a:latin typeface="Cambria Math" panose="02040503050406030204" pitchFamily="18" charset="0"/>
                        <a:ea typeface="Yu Mincho"/>
                      </a:rPr>
                      <m:t>≈77,8</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nor/>
                              </m:rPr>
                              <a:rPr lang="en-US" sz="4500">
                                <a:effectLst/>
                                <a:latin typeface="Times New Roman" panose="02020603050405020304" pitchFamily="18" charset="0"/>
                                <a:ea typeface="Yu Mincho"/>
                              </a:rPr>
                              <m:t> </m:t>
                            </m:r>
                            <m:r>
                              <m:rPr>
                                <m:sty m:val="p"/>
                              </m:rPr>
                              <a:rPr lang="en-US" sz="4500">
                                <a:effectLst/>
                                <a:latin typeface="Cambria Math" panose="02040503050406030204" pitchFamily="18" charset="0"/>
                                <a:ea typeface="Yu Mincho"/>
                              </a:rPr>
                              <m:t>cm</m:t>
                            </m:r>
                          </m:e>
                          <m:sup>
                            <m:r>
                              <a:rPr lang="en-US" sz="4500">
                                <a:effectLst/>
                                <a:latin typeface="Cambria Math" panose="02040503050406030204" pitchFamily="18" charset="0"/>
                                <a:ea typeface="Yu Mincho"/>
                              </a:rPr>
                              <m:t>2</m:t>
                            </m:r>
                          </m:sup>
                        </m:sSup>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10" name="Rectangle 9"/>
              <p:cNvSpPr>
                <a:spLocks noRot="1" noChangeAspect="1" noMove="1" noResize="1" noEditPoints="1" noAdjustHandles="1" noChangeArrowheads="1" noChangeShapeType="1" noTextEdit="1"/>
              </p:cNvSpPr>
              <p:nvPr/>
            </p:nvSpPr>
            <p:spPr>
              <a:xfrm>
                <a:off x="738751" y="6226131"/>
                <a:ext cx="12053807" cy="1071512"/>
              </a:xfrm>
              <a:prstGeom prst="rect">
                <a:avLst/>
              </a:prstGeom>
              <a:blipFill>
                <a:blip r:embed="rId6"/>
                <a:stretch>
                  <a:fillRect b="-13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38751" y="7810500"/>
                <a:ext cx="12323736" cy="1081386"/>
              </a:xfrm>
              <a:prstGeom prst="rect">
                <a:avLst/>
              </a:prstGeom>
            </p:spPr>
            <p:txBody>
              <a:bodyPr wrap="square">
                <a:spAutoFit/>
              </a:bodyPr>
              <a:lstStyle/>
              <a:p>
                <a:pPr>
                  <a:spcAft>
                    <a:spcPts val="1200"/>
                  </a:spcAft>
                </a:pPr>
                <a14:m>
                  <m:oMath xmlns:m="http://schemas.openxmlformats.org/officeDocument/2006/math">
                    <m:sSub>
                      <m:sSubPr>
                        <m:ctrlPr>
                          <a:rPr lang="en-US" sz="4500" i="1">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2</m:t>
                        </m:r>
                      </m:sub>
                    </m:sSub>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4</m:t>
                        </m:r>
                      </m:den>
                    </m:f>
                    <m:r>
                      <a:rPr lang="en-US" sz="4500" i="1">
                        <a:effectLst/>
                        <a:latin typeface="Cambria Math" panose="02040503050406030204" pitchFamily="18" charset="0"/>
                        <a:ea typeface="Yu Mincho"/>
                      </a:rPr>
                      <m:t>𝜋</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24</m:t>
                            </m:r>
                          </m:e>
                          <m:sup>
                            <m:r>
                              <a:rPr lang="en-US" sz="4500">
                                <a:effectLst/>
                                <a:latin typeface="Cambria Math" panose="02040503050406030204" pitchFamily="18" charset="0"/>
                                <a:ea typeface="Yu Mincho"/>
                              </a:rPr>
                              <m:t>2</m:t>
                            </m:r>
                          </m:sup>
                        </m:sSup>
                        <m:r>
                          <a:rPr lang="en-US" sz="4500" i="1">
                            <a:effectLst/>
                            <a:latin typeface="Cambria Math" panose="02040503050406030204" pitchFamily="18" charset="0"/>
                            <a:ea typeface="Yu Mincho"/>
                          </a:rPr>
                          <m:t>−</m:t>
                        </m:r>
                        <m:sSup>
                          <m:sSupPr>
                            <m:ctrlPr>
                              <a:rPr lang="en-US" sz="4500" i="1">
                                <a:effectLst/>
                                <a:latin typeface="Cambria Math" panose="02040503050406030204" pitchFamily="18" charset="0"/>
                                <a:ea typeface="Yu Mincho"/>
                              </a:rPr>
                            </m:ctrlPr>
                          </m:sSupPr>
                          <m:e>
                            <m:r>
                              <a:rPr lang="en-US" sz="4500">
                                <a:effectLst/>
                                <a:latin typeface="Cambria Math" panose="02040503050406030204" pitchFamily="18" charset="0"/>
                                <a:ea typeface="Yu Mincho"/>
                              </a:rPr>
                              <m:t>21</m:t>
                            </m:r>
                          </m:e>
                          <m:sup>
                            <m:r>
                              <a:rPr lang="en-US" sz="4500">
                                <a:effectLst/>
                                <a:latin typeface="Cambria Math" panose="02040503050406030204" pitchFamily="18" charset="0"/>
                                <a:ea typeface="Yu Mincho"/>
                              </a:rPr>
                              <m:t>2</m:t>
                            </m:r>
                          </m:sup>
                        </m:sSup>
                      </m:e>
                    </m:d>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135</m:t>
                        </m:r>
                        <m:r>
                          <a:rPr lang="en-US" sz="4500" i="1">
                            <a:effectLst/>
                            <a:latin typeface="Cambria Math" panose="02040503050406030204" pitchFamily="18" charset="0"/>
                            <a:ea typeface="Yu Mincho"/>
                          </a:rPr>
                          <m:t>𝜋</m:t>
                        </m:r>
                      </m:num>
                      <m:den>
                        <m:r>
                          <a:rPr lang="en-US" sz="4500">
                            <a:effectLst/>
                            <a:latin typeface="Cambria Math" panose="02040503050406030204" pitchFamily="18" charset="0"/>
                            <a:ea typeface="Yu Mincho"/>
                          </a:rPr>
                          <m:t>4</m:t>
                        </m:r>
                      </m:den>
                    </m:f>
                    <m:r>
                      <a:rPr lang="en-US" sz="4500">
                        <a:effectLst/>
                        <a:latin typeface="Cambria Math" panose="02040503050406030204" pitchFamily="18" charset="0"/>
                        <a:ea typeface="Yu Mincho"/>
                      </a:rPr>
                      <m:t>≈106</m:t>
                    </m:r>
                    <m:d>
                      <m:dPr>
                        <m:ctrlPr>
                          <a:rPr lang="en-US" sz="4500" i="1">
                            <a:effectLst/>
                            <a:latin typeface="Cambria Math" panose="02040503050406030204" pitchFamily="18" charset="0"/>
                            <a:ea typeface="Yu Mincho"/>
                          </a:rPr>
                        </m:ctrlPr>
                      </m:dPr>
                      <m:e>
                        <m:sSup>
                          <m:sSupPr>
                            <m:ctrlPr>
                              <a:rPr lang="en-US" sz="4500" i="1">
                                <a:effectLst/>
                                <a:latin typeface="Cambria Math" panose="02040503050406030204" pitchFamily="18" charset="0"/>
                                <a:ea typeface="Yu Mincho"/>
                              </a:rPr>
                            </m:ctrlPr>
                          </m:sSupPr>
                          <m:e>
                            <m:r>
                              <m:rPr>
                                <m:nor/>
                              </m:rPr>
                              <a:rPr lang="en-US" sz="4500">
                                <a:effectLst/>
                                <a:latin typeface="Times New Roman" panose="02020603050405020304" pitchFamily="18" charset="0"/>
                                <a:ea typeface="Yu Mincho"/>
                              </a:rPr>
                              <m:t> </m:t>
                            </m:r>
                            <m:r>
                              <m:rPr>
                                <m:sty m:val="p"/>
                              </m:rPr>
                              <a:rPr lang="en-US" sz="4500">
                                <a:effectLst/>
                                <a:latin typeface="Cambria Math" panose="02040503050406030204" pitchFamily="18" charset="0"/>
                                <a:ea typeface="Yu Mincho"/>
                              </a:rPr>
                              <m:t>cm</m:t>
                            </m:r>
                          </m:e>
                          <m:sup>
                            <m:r>
                              <a:rPr lang="en-US" sz="4500">
                                <a:effectLst/>
                                <a:latin typeface="Cambria Math" panose="02040503050406030204" pitchFamily="18" charset="0"/>
                                <a:ea typeface="Yu Mincho"/>
                              </a:rPr>
                              <m:t>2</m:t>
                            </m:r>
                          </m:sup>
                        </m:sSup>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13" name="Rectangle 12"/>
              <p:cNvSpPr>
                <a:spLocks noRot="1" noChangeAspect="1" noMove="1" noResize="1" noEditPoints="1" noAdjustHandles="1" noChangeArrowheads="1" noChangeShapeType="1" noTextEdit="1"/>
              </p:cNvSpPr>
              <p:nvPr/>
            </p:nvSpPr>
            <p:spPr>
              <a:xfrm>
                <a:off x="738751" y="7810500"/>
                <a:ext cx="12323736" cy="1081386"/>
              </a:xfrm>
              <a:prstGeom prst="rect">
                <a:avLst/>
              </a:prstGeom>
              <a:blipFill>
                <a:blip r:embed="rId7"/>
                <a:stretch>
                  <a:fillRect b="-12921"/>
                </a:stretch>
              </a:blipFill>
            </p:spPr>
            <p:txBody>
              <a:bodyPr/>
              <a:lstStyle/>
              <a:p>
                <a:r>
                  <a:rPr lang="en-US">
                    <a:noFill/>
                  </a:rPr>
                  <a:t> </a:t>
                </a:r>
              </a:p>
            </p:txBody>
          </p:sp>
        </mc:Fallback>
      </mc:AlternateContent>
      <p:sp>
        <p:nvSpPr>
          <p:cNvPr id="18" name="Rectangle 17"/>
          <p:cNvSpPr/>
          <p:nvPr/>
        </p:nvSpPr>
        <p:spPr>
          <a:xfrm>
            <a:off x="738751" y="4847782"/>
            <a:ext cx="11506200" cy="784830"/>
          </a:xfrm>
          <a:prstGeom prst="rect">
            <a:avLst/>
          </a:prstGeom>
        </p:spPr>
        <p:txBody>
          <a:bodyPr wrap="square">
            <a:spAutoFit/>
          </a:bodyPr>
          <a:lstStyle/>
          <a:p>
            <a:pPr>
              <a:spcAft>
                <a:spcPts val="1200"/>
              </a:spcAft>
            </a:pP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hai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hình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vành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khuyên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đó</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r>
              <a:rPr lang="en-US" sz="4500" dirty="0">
                <a:latin typeface="Times New Roman" panose="02020603050405020304" pitchFamily="18" charset="0"/>
                <a:ea typeface="Georgia" panose="02040502050405020303" pitchFamily="18" charset="0"/>
              </a:rPr>
              <a:t>:</a:t>
            </a:r>
            <a:endParaRPr lang="en-US" sz="1200" dirty="0">
              <a:effectLst/>
              <a:latin typeface="Times New Roman" panose="02020603050405020304" pitchFamily="18" charset="0"/>
              <a:ea typeface="Yu Mincho"/>
            </a:endParaRPr>
          </a:p>
        </p:txBody>
      </p:sp>
    </p:spTree>
    <p:extLst>
      <p:ext uri="{BB962C8B-B14F-4D97-AF65-F5344CB8AC3E}">
        <p14:creationId xmlns:p14="http://schemas.microsoft.com/office/powerpoint/2010/main" val="134198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9" grpId="0"/>
      <p:bldP spid="17" grpId="0"/>
      <p:bldP spid="10" grpId="0"/>
      <p:bldP spid="13"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066800" y="270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Yu Mincho" charset="-128"/>
                <a:cs typeface="Times New Roman" panose="02020603050405020304" pitchFamily="18" charset="0"/>
              </a:rPr>
              <a:t>.</a:t>
            </a:r>
            <a:r>
              <a:rPr kumimoji="0" lang="en-US" altLang="en-US" sz="1200" b="0" i="0" u="none" strike="noStrike" kern="1200" cap="none" spc="0" normalizeH="0" baseline="0" noProof="0">
                <a:ln>
                  <a:noFill/>
                </a:ln>
                <a:solidFill>
                  <a:prstClr val="black"/>
                </a:solidFill>
                <a:effectLst/>
                <a:uLnTx/>
                <a:uFillTx/>
                <a:latin typeface="Calibri"/>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609600" y="474459"/>
            <a:ext cx="5945025" cy="78483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Bài</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a:t>
            </a:r>
            <a:r>
              <a:rPr kumimoji="0" lang="fr-FR" sz="4500" b="1" i="0" u="none" strike="noStrike" kern="1200" cap="none" spc="0" normalizeH="0" baseline="0" noProof="0" dirty="0" err="1">
                <a:ln>
                  <a:noFill/>
                </a:ln>
                <a:solidFill>
                  <a:srgbClr val="0000FF"/>
                </a:solidFill>
                <a:effectLst/>
                <a:uLnTx/>
                <a:uFillTx/>
                <a:latin typeface="Times New Roman" panose="02020603050405020304" pitchFamily="18" charset="0"/>
                <a:ea typeface="Yu Mincho"/>
                <a:cs typeface="+mn-cs"/>
              </a:rPr>
              <a:t>tập</a:t>
            </a:r>
            <a:r>
              <a:rPr kumimoji="0" lang="fr-FR" sz="4500" b="1" i="0" u="none" strike="noStrike" kern="1200" cap="none" spc="0" normalizeH="0" baseline="0" noProof="0" dirty="0">
                <a:ln>
                  <a:noFill/>
                </a:ln>
                <a:solidFill>
                  <a:srgbClr val="0000FF"/>
                </a:solidFill>
                <a:effectLst/>
                <a:uLnTx/>
                <a:uFillTx/>
                <a:latin typeface="Times New Roman" panose="02020603050405020304" pitchFamily="18" charset="0"/>
                <a:ea typeface="Yu Mincho"/>
                <a:cs typeface="+mn-cs"/>
              </a:rPr>
              <a:t> 4( SGK/tr 123):</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Yu Mincho"/>
              <a:cs typeface="+mn-cs"/>
            </a:endParaRPr>
          </a:p>
        </p:txBody>
      </p:sp>
      <p:pic>
        <p:nvPicPr>
          <p:cNvPr id="12" name="Picture 11"/>
          <p:cNvPicPr/>
          <p:nvPr/>
        </p:nvPicPr>
        <p:blipFill>
          <a:blip r:embed="rId2"/>
          <a:stretch>
            <a:fillRect/>
          </a:stretch>
        </p:blipFill>
        <p:spPr>
          <a:xfrm>
            <a:off x="10744201" y="114300"/>
            <a:ext cx="7162800" cy="365525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82625" y="1470053"/>
                <a:ext cx="9144000" cy="1920847"/>
              </a:xfrm>
              <a:prstGeom prst="rect">
                <a:avLst/>
              </a:prstGeom>
            </p:spPr>
            <p:txBody>
              <a:bodyPr>
                <a:spAutoFit/>
              </a:bodyPr>
              <a:lstStyle/>
              <a:p>
                <a:pPr>
                  <a:spcAft>
                    <a:spcPts val="1200"/>
                  </a:spcAft>
                </a:pPr>
                <a:r>
                  <a:rPr lang="en-US" sz="4500" dirty="0">
                    <a:latin typeface="Times New Roman" panose="02020603050405020304" pitchFamily="18" charset="0"/>
                    <a:ea typeface="Georgia" panose="02040502050405020303" pitchFamily="18" charset="0"/>
                  </a:rPr>
                  <a:t>a) </a:t>
                </a:r>
                <a:r>
                  <a:rPr lang="en-US" sz="4500" dirty="0" err="1">
                    <a:latin typeface="Times New Roman" panose="02020603050405020304" pitchFamily="18" charset="0"/>
                    <a:ea typeface="Georgia" panose="02040502050405020303" pitchFamily="18" charset="0"/>
                  </a:rPr>
                  <a:t>Diện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tích</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nêm</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cong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là</a:t>
                </a:r>
                <a:endParaRPr lang="en-US" sz="1200" dirty="0">
                  <a:effectLst/>
                  <a:latin typeface="Times New Roman" panose="02020603050405020304" pitchFamily="18" charset="0"/>
                  <a:ea typeface="Yu Mincho"/>
                </a:endParaRPr>
              </a:p>
              <a:p>
                <a:pPr>
                  <a:spcAft>
                    <a:spcPts val="0"/>
                  </a:spcAft>
                </a:pPr>
                <a14:m>
                  <m:oMath xmlns:m="http://schemas.openxmlformats.org/officeDocument/2006/math">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5</m:t>
                        </m:r>
                      </m:den>
                    </m:f>
                    <m:r>
                      <a:rPr lang="en-US" sz="4500">
                        <a:effectLst/>
                        <a:latin typeface="Cambria Math" panose="02040503050406030204" pitchFamily="18" charset="0"/>
                        <a:ea typeface="Yu Mincho"/>
                      </a:rPr>
                      <m:t>⋅</m:t>
                    </m:r>
                    <m:f>
                      <m:fPr>
                        <m:ctrlPr>
                          <a:rPr lang="en-US" sz="4500" i="1">
                            <a:effectLst/>
                            <a:latin typeface="Cambria Math" panose="02040503050406030204" pitchFamily="18" charset="0"/>
                            <a:ea typeface="Yu Mincho"/>
                          </a:rPr>
                        </m:ctrlPr>
                      </m:fPr>
                      <m:num>
                        <m:r>
                          <a:rPr lang="en-US" sz="4500">
                            <a:effectLst/>
                            <a:latin typeface="Cambria Math" panose="02040503050406030204" pitchFamily="18" charset="0"/>
                            <a:ea typeface="Yu Mincho"/>
                          </a:rPr>
                          <m:t>1</m:t>
                        </m:r>
                      </m:num>
                      <m:den>
                        <m:r>
                          <a:rPr lang="en-US" sz="4500">
                            <a:effectLst/>
                            <a:latin typeface="Cambria Math" panose="02040503050406030204" pitchFamily="18" charset="0"/>
                            <a:ea typeface="Yu Mincho"/>
                          </a:rPr>
                          <m:t>4</m:t>
                        </m:r>
                      </m:den>
                    </m:f>
                    <m:r>
                      <a:rPr lang="en-US" sz="4500">
                        <a:effectLst/>
                        <a:latin typeface="Cambria Math" panose="02040503050406030204" pitchFamily="18" charset="0"/>
                        <a:ea typeface="Yu Mincho"/>
                      </a:rPr>
                      <m:t>⋅3,14⋅6⋅2,54≈2,4</m:t>
                    </m:r>
                    <m:sSup>
                      <m:sSupPr>
                        <m:ctrlPr>
                          <a:rPr lang="en-US" sz="4500" i="1">
                            <a:effectLst/>
                            <a:latin typeface="Cambria Math" panose="02040503050406030204" pitchFamily="18" charset="0"/>
                            <a:ea typeface="Yu Mincho"/>
                          </a:rPr>
                        </m:ctrlPr>
                      </m:sSupPr>
                      <m:e>
                        <m:r>
                          <m:rPr>
                            <m:nor/>
                          </m:rPr>
                          <a:rPr lang="en-US" sz="4500">
                            <a:effectLst/>
                            <a:latin typeface="Times New Roman" panose="02020603050405020304" pitchFamily="18" charset="0"/>
                            <a:ea typeface="Yu Mincho"/>
                          </a:rPr>
                          <m:t> </m:t>
                        </m:r>
                        <m:r>
                          <m:rPr>
                            <m:sty m:val="p"/>
                          </m:rPr>
                          <a:rPr lang="en-US" sz="4500">
                            <a:effectLst/>
                            <a:latin typeface="Cambria Math" panose="02040503050406030204" pitchFamily="18" charset="0"/>
                            <a:ea typeface="Yu Mincho"/>
                          </a:rPr>
                          <m:t>cm</m:t>
                        </m:r>
                      </m:e>
                      <m:sup>
                        <m:r>
                          <a:rPr lang="en-US" sz="4500">
                            <a:effectLst/>
                            <a:latin typeface="Cambria Math" panose="02040503050406030204" pitchFamily="18" charset="0"/>
                            <a:ea typeface="Yu Mincho"/>
                          </a:rPr>
                          <m:t>2</m:t>
                        </m:r>
                      </m:sup>
                    </m:sSup>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2" name="Rectangle 1"/>
              <p:cNvSpPr>
                <a:spLocks noRot="1" noChangeAspect="1" noMove="1" noResize="1" noEditPoints="1" noAdjustHandles="1" noChangeArrowheads="1" noChangeShapeType="1" noTextEdit="1"/>
              </p:cNvSpPr>
              <p:nvPr/>
            </p:nvSpPr>
            <p:spPr>
              <a:xfrm>
                <a:off x="1982625" y="1470053"/>
                <a:ext cx="9144000" cy="1920847"/>
              </a:xfrm>
              <a:prstGeom prst="rect">
                <a:avLst/>
              </a:prstGeom>
              <a:blipFill>
                <a:blip r:embed="rId3"/>
                <a:stretch>
                  <a:fillRect l="-2800" t="-666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012330" y="3769558"/>
                <a:ext cx="11703670" cy="2667590"/>
              </a:xfrm>
              <a:prstGeom prst="rect">
                <a:avLst/>
              </a:prstGeom>
            </p:spPr>
            <p:txBody>
              <a:bodyPr wrap="square">
                <a:spAutoFit/>
              </a:bodyPr>
              <a:lstStyle/>
              <a:p>
                <a:pPr>
                  <a:spcAft>
                    <a:spcPts val="1200"/>
                  </a:spcAft>
                </a:pPr>
                <a:r>
                  <a:rPr lang="en-US" sz="4500" dirty="0">
                    <a:latin typeface="Times New Roman" panose="02020603050405020304" pitchFamily="18" charset="0"/>
                    <a:ea typeface="Georgia" panose="02040502050405020303" pitchFamily="18" charset="0"/>
                  </a:rPr>
                  <a:t>b) </a:t>
                </a:r>
                <a:r>
                  <a:rPr lang="en-US" sz="4500" dirty="0" err="1">
                    <a:latin typeface="Times New Roman" panose="02020603050405020304" pitchFamily="18" charset="0"/>
                    <a:ea typeface="Georgia" panose="02040502050405020303" pitchFamily="18" charset="0"/>
                  </a:rPr>
                  <a:t>Cần</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phải</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biết</a:t>
                </a:r>
                <a:r>
                  <a:rPr lang="en-US" sz="4500" dirty="0">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𝑂𝐴</m:t>
                    </m:r>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𝑂𝐵</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và</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r>
                      <a:rPr lang="en-US" sz="4500" i="1">
                        <a:effectLst/>
                        <a:latin typeface="Cambria Math" panose="02040503050406030204" pitchFamily="18" charset="0"/>
                        <a:ea typeface="Yu Mincho"/>
                      </a:rPr>
                      <m:t>𝑂𝑀</m:t>
                    </m:r>
                  </m:oMath>
                </a14:m>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thì</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tính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được</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diện</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tích</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của</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nêm</a:t>
                </a:r>
                <a:r>
                  <a:rPr lang="en-US" sz="4500" dirty="0">
                    <a:effectLst/>
                    <a:latin typeface="Times New Roman" panose="02020603050405020304" pitchFamily="18" charset="0"/>
                    <a:ea typeface="Georgia" panose="02040502050405020303" pitchFamily="18" charset="0"/>
                  </a:rPr>
                  <a:t>.</a:t>
                </a:r>
                <a:endParaRPr lang="en-US" sz="1200" dirty="0">
                  <a:effectLst/>
                  <a:latin typeface="Times New Roman" panose="02020603050405020304" pitchFamily="18" charset="0"/>
                  <a:ea typeface="Yu Mincho"/>
                </a:endParaRPr>
              </a:p>
              <a:p>
                <a:pPr>
                  <a:spcAft>
                    <a:spcPts val="1200"/>
                  </a:spcAft>
                </a:pPr>
                <a:r>
                  <a:rPr lang="en-US" sz="4500" dirty="0" err="1">
                    <a:effectLst/>
                    <a:latin typeface="Times New Roman" panose="02020603050405020304" pitchFamily="18" charset="0"/>
                    <a:ea typeface="Georgia" panose="02040502050405020303" pitchFamily="18" charset="0"/>
                  </a:rPr>
                  <a:t>Khi</a:t>
                </a:r>
                <a:r>
                  <a:rPr lang="en-US" sz="4500" dirty="0">
                    <a:effectLst/>
                    <a:latin typeface="Times New Roman" panose="02020603050405020304" pitchFamily="18" charset="0"/>
                    <a:ea typeface="Georgia" panose="02040502050405020303" pitchFamily="18" charset="0"/>
                  </a:rPr>
                  <a:t> </a:t>
                </a:r>
                <a:r>
                  <a:rPr lang="en-US" sz="4500" dirty="0" err="1">
                    <a:effectLst/>
                    <a:latin typeface="Times New Roman" panose="02020603050405020304" pitchFamily="18" charset="0"/>
                    <a:ea typeface="Georgia" panose="02040502050405020303" pitchFamily="18" charset="0"/>
                  </a:rPr>
                  <a:t>đó</a:t>
                </a:r>
                <a:r>
                  <a:rPr lang="en-US" sz="4500" dirty="0">
                    <a:effectLst/>
                    <a:latin typeface="Times New Roman" panose="02020603050405020304" pitchFamily="18" charset="0"/>
                    <a:ea typeface="Georgia" panose="02040502050405020303" pitchFamily="18" charset="0"/>
                  </a:rPr>
                  <a:t> </a:t>
                </a:r>
                <a14:m>
                  <m:oMath xmlns:m="http://schemas.openxmlformats.org/officeDocument/2006/math">
                    <m:sSub>
                      <m:sSubPr>
                        <m:ctrlPr>
                          <a:rPr lang="en-US" sz="4500" i="1">
                            <a:effectLst/>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m:t>
                        </m:r>
                        <m:r>
                          <m:rPr>
                            <m:nor/>
                          </m:rPr>
                          <a:rPr lang="en-US" sz="4500">
                            <a:effectLst/>
                            <a:latin typeface="Times New Roman" panose="02020603050405020304" pitchFamily="18" charset="0"/>
                            <a:ea typeface="Yu Mincho"/>
                          </a:rPr>
                          <m:t>n</m:t>
                        </m:r>
                        <m:r>
                          <m:rPr>
                            <m:nor/>
                          </m:rPr>
                          <a:rPr lang="en-US" sz="4500">
                            <a:effectLst/>
                            <a:latin typeface="Times New Roman" panose="02020603050405020304" pitchFamily="18" charset="0"/>
                            <a:ea typeface="Yu Mincho"/>
                          </a:rPr>
                          <m:t>ê</m:t>
                        </m:r>
                        <m:r>
                          <m:rPr>
                            <m:nor/>
                          </m:rPr>
                          <a:rPr lang="en-US" sz="4500">
                            <a:effectLst/>
                            <a:latin typeface="Times New Roman" panose="02020603050405020304" pitchFamily="18" charset="0"/>
                            <a:ea typeface="Yu Mincho"/>
                          </a:rPr>
                          <m:t>m</m:t>
                        </m:r>
                        <m:r>
                          <m:rPr>
                            <m:nor/>
                          </m:rPr>
                          <a:rPr lang="en-US" sz="4500">
                            <a:effectLst/>
                            <a:latin typeface="Times New Roman" panose="02020603050405020304" pitchFamily="18" charset="0"/>
                            <a:ea typeface="Yu Mincho"/>
                          </a:rPr>
                          <m:t>)</m:t>
                        </m:r>
                        <m:r>
                          <m:rPr>
                            <m:nor/>
                          </m:rPr>
                          <a:rPr lang="en-US" sz="4500" i="1">
                            <a:effectLst/>
                            <a:latin typeface="Times New Roman" panose="02020603050405020304" pitchFamily="18" charset="0"/>
                            <a:ea typeface="Yu Mincho"/>
                          </a:rPr>
                          <m:t> </m:t>
                        </m:r>
                      </m:sub>
                    </m:sSub>
                    <m:r>
                      <a:rPr lang="en-US" sz="4500">
                        <a:effectLst/>
                        <a:latin typeface="Cambria Math" panose="02040503050406030204" pitchFamily="18" charset="0"/>
                        <a:ea typeface="Yu Mincho"/>
                      </a:rPr>
                      <m:t>=2</m:t>
                    </m:r>
                    <m:d>
                      <m:dPr>
                        <m:ctrlPr>
                          <a:rPr lang="en-US" sz="4500" i="1">
                            <a:effectLst/>
                            <a:latin typeface="Cambria Math" panose="02040503050406030204" pitchFamily="18" charset="0"/>
                            <a:ea typeface="Yu Mincho"/>
                          </a:rPr>
                        </m:ctrlPr>
                      </m:dPr>
                      <m:e>
                        <m:sSub>
                          <m:sSubPr>
                            <m:ctrlPr>
                              <a:rPr lang="en-US" sz="4500" i="1">
                                <a:effectLst/>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a:rPr lang="en-US" sz="4500">
                                <a:effectLst/>
                                <a:latin typeface="Cambria Math" panose="02040503050406030204" pitchFamily="18" charset="0"/>
                                <a:ea typeface="Yu Mincho"/>
                              </a:rPr>
                              <m:t>△</m:t>
                            </m:r>
                            <m:r>
                              <a:rPr lang="en-US" sz="4500" i="1">
                                <a:effectLst/>
                                <a:latin typeface="Cambria Math" panose="02040503050406030204" pitchFamily="18" charset="0"/>
                                <a:ea typeface="Yu Mincho"/>
                              </a:rPr>
                              <m:t>𝑂𝐴𝑀</m:t>
                            </m:r>
                          </m:sub>
                        </m:sSub>
                        <m:r>
                          <a:rPr lang="en-US" sz="4500" i="1">
                            <a:effectLst/>
                            <a:latin typeface="Cambria Math" panose="02040503050406030204" pitchFamily="18" charset="0"/>
                            <a:ea typeface="Yu Mincho"/>
                          </a:rPr>
                          <m:t>−</m:t>
                        </m:r>
                        <m:sSub>
                          <m:sSubPr>
                            <m:ctrlPr>
                              <a:rPr lang="en-US" sz="4500" i="1">
                                <a:effectLst/>
                                <a:latin typeface="Cambria Math" panose="02040503050406030204" pitchFamily="18" charset="0"/>
                                <a:ea typeface="Yu Mincho"/>
                              </a:rPr>
                            </m:ctrlPr>
                          </m:sSubPr>
                          <m:e>
                            <m:r>
                              <a:rPr lang="en-US" sz="4500" i="1">
                                <a:effectLst/>
                                <a:latin typeface="Cambria Math" panose="02040503050406030204" pitchFamily="18" charset="0"/>
                                <a:ea typeface="Yu Mincho"/>
                              </a:rPr>
                              <m:t>𝑆</m:t>
                            </m:r>
                          </m:e>
                          <m:sub>
                            <m:r>
                              <m:rPr>
                                <m:nor/>
                              </m:rPr>
                              <a:rPr lang="en-US" sz="4500">
                                <a:effectLst/>
                                <a:latin typeface="Times New Roman" panose="02020603050405020304" pitchFamily="18" charset="0"/>
                                <a:ea typeface="Yu Mincho"/>
                              </a:rPr>
                              <m:t>qu</m:t>
                            </m:r>
                            <m:r>
                              <m:rPr>
                                <m:nor/>
                              </m:rPr>
                              <a:rPr lang="en-US" sz="4500">
                                <a:effectLst/>
                                <a:latin typeface="Times New Roman" panose="02020603050405020304" pitchFamily="18" charset="0"/>
                                <a:ea typeface="Yu Mincho"/>
                              </a:rPr>
                              <m:t>ạ</m:t>
                            </m:r>
                            <m:r>
                              <m:rPr>
                                <m:nor/>
                              </m:rPr>
                              <a:rPr lang="en-US" sz="4500">
                                <a:effectLst/>
                                <a:latin typeface="Times New Roman" panose="02020603050405020304" pitchFamily="18" charset="0"/>
                                <a:ea typeface="Yu Mincho"/>
                              </a:rPr>
                              <m:t>t</m:t>
                            </m:r>
                            <m:r>
                              <m:rPr>
                                <m:nor/>
                              </m:rPr>
                              <a:rPr lang="en-US" sz="4500" i="1">
                                <a:effectLst/>
                                <a:latin typeface="Times New Roman" panose="02020603050405020304" pitchFamily="18" charset="0"/>
                                <a:ea typeface="Yu Mincho"/>
                              </a:rPr>
                              <m:t> </m:t>
                            </m:r>
                            <m:r>
                              <a:rPr lang="en-US" sz="4500" i="1">
                                <a:effectLst/>
                                <a:latin typeface="Cambria Math" panose="02040503050406030204" pitchFamily="18" charset="0"/>
                                <a:ea typeface="Yu Mincho"/>
                              </a:rPr>
                              <m:t>𝐵𝑂𝑁</m:t>
                            </m:r>
                          </m:sub>
                        </m:sSub>
                      </m:e>
                    </m:d>
                  </m:oMath>
                </a14:m>
                <a:r>
                  <a:rPr lang="en-US" sz="4500" dirty="0">
                    <a:effectLst/>
                    <a:latin typeface="Times New Roman" panose="02020603050405020304" pitchFamily="18" charset="0"/>
                    <a:ea typeface="Yu Mincho"/>
                  </a:rPr>
                  <a:t>.</a:t>
                </a:r>
                <a:endParaRPr lang="en-US" sz="1200" dirty="0">
                  <a:effectLst/>
                  <a:latin typeface="Times New Roman" panose="02020603050405020304" pitchFamily="18" charset="0"/>
                  <a:ea typeface="Yu Mincho"/>
                </a:endParaRPr>
              </a:p>
            </p:txBody>
          </p:sp>
        </mc:Choice>
        <mc:Fallback xmlns="">
          <p:sp>
            <p:nvSpPr>
              <p:cNvPr id="3" name="Rectangle 2"/>
              <p:cNvSpPr>
                <a:spLocks noRot="1" noChangeAspect="1" noMove="1" noResize="1" noEditPoints="1" noAdjustHandles="1" noChangeArrowheads="1" noChangeShapeType="1" noTextEdit="1"/>
              </p:cNvSpPr>
              <p:nvPr/>
            </p:nvSpPr>
            <p:spPr>
              <a:xfrm>
                <a:off x="2012330" y="3769558"/>
                <a:ext cx="11703670" cy="2667590"/>
              </a:xfrm>
              <a:prstGeom prst="rect">
                <a:avLst/>
              </a:prstGeom>
              <a:blipFill>
                <a:blip r:embed="rId4"/>
                <a:stretch>
                  <a:fillRect l="-2188" t="-4795" r="-1719" b="-3881"/>
                </a:stretch>
              </a:blipFill>
            </p:spPr>
            <p:txBody>
              <a:bodyPr/>
              <a:lstStyle/>
              <a:p>
                <a:r>
                  <a:rPr lang="en-US">
                    <a:noFill/>
                  </a:rPr>
                  <a:t> </a:t>
                </a:r>
              </a:p>
            </p:txBody>
          </p:sp>
        </mc:Fallback>
      </mc:AlternateContent>
    </p:spTree>
    <p:extLst>
      <p:ext uri="{BB962C8B-B14F-4D97-AF65-F5344CB8AC3E}">
        <p14:creationId xmlns:p14="http://schemas.microsoft.com/office/powerpoint/2010/main" val="343119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1337094" y="1028700"/>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2" name="Freeform 92"/>
          <p:cNvSpPr/>
          <p:nvPr/>
        </p:nvSpPr>
        <p:spPr>
          <a:xfrm>
            <a:off x="14233037" y="8760479"/>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4">
              <a:extLst>
                <a:ext uri="{96DAC541-7B7A-43D3-8B79-37D633B846F1}">
                  <asvg:svgBlip xmlns:asvg="http://schemas.microsoft.com/office/drawing/2016/SVG/main" r:embed="rId5"/>
                </a:ext>
              </a:extLst>
            </a:blip>
            <a:stretch>
              <a:fillRect t="-112263"/>
            </a:stretch>
          </a:blipFill>
        </p:spPr>
      </p:sp>
      <p:sp>
        <p:nvSpPr>
          <p:cNvPr id="93" name="Freeform 93"/>
          <p:cNvSpPr/>
          <p:nvPr/>
        </p:nvSpPr>
        <p:spPr>
          <a:xfrm rot="1255237">
            <a:off x="1314857" y="8418162"/>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6"/>
            <a:stretch>
              <a:fillRect t="-62571" r="-193516" b="-197067"/>
            </a:stretch>
          </a:blipFill>
        </p:spPr>
      </p:sp>
      <p:sp>
        <p:nvSpPr>
          <p:cNvPr id="94" name="Freeform 94"/>
          <p:cNvSpPr/>
          <p:nvPr/>
        </p:nvSpPr>
        <p:spPr>
          <a:xfrm rot="-298565" flipH="1">
            <a:off x="2057135" y="8723989"/>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6"/>
            <a:stretch>
              <a:fillRect t="-62571" r="-193516" b="-197067"/>
            </a:stretch>
          </a:blipFill>
        </p:spPr>
      </p:sp>
      <p:grpSp>
        <p:nvGrpSpPr>
          <p:cNvPr id="96" name="Group 96"/>
          <p:cNvGrpSpPr/>
          <p:nvPr/>
        </p:nvGrpSpPr>
        <p:grpSpPr>
          <a:xfrm>
            <a:off x="594866" y="1690137"/>
            <a:ext cx="1232729" cy="7134324"/>
            <a:chOff x="0" y="0"/>
            <a:chExt cx="1643639" cy="9512432"/>
          </a:xfrm>
        </p:grpSpPr>
        <p:sp>
          <p:nvSpPr>
            <p:cNvPr id="97" name="TextBox 97"/>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106" name="Group 103"/>
          <p:cNvGrpSpPr/>
          <p:nvPr/>
        </p:nvGrpSpPr>
        <p:grpSpPr>
          <a:xfrm>
            <a:off x="4287706" y="1470991"/>
            <a:ext cx="9054916" cy="1389933"/>
            <a:chOff x="0" y="0"/>
            <a:chExt cx="2612134" cy="344845"/>
          </a:xfrm>
        </p:grpSpPr>
        <p:sp>
          <p:nvSpPr>
            <p:cNvPr id="107" name="Freeform 104"/>
            <p:cNvSpPr/>
            <p:nvPr/>
          </p:nvSpPr>
          <p:spPr>
            <a:xfrm>
              <a:off x="0" y="0"/>
              <a:ext cx="2612134" cy="344845"/>
            </a:xfrm>
            <a:custGeom>
              <a:avLst/>
              <a:gdLst/>
              <a:ahLst/>
              <a:cxnLst/>
              <a:rect l="l" t="t" r="r" b="b"/>
              <a:pathLst>
                <a:path w="2612134" h="344845">
                  <a:moveTo>
                    <a:pt x="85500" y="0"/>
                  </a:moveTo>
                  <a:lnTo>
                    <a:pt x="2526635" y="0"/>
                  </a:lnTo>
                  <a:cubicBezTo>
                    <a:pt x="2549310" y="0"/>
                    <a:pt x="2571058" y="9008"/>
                    <a:pt x="2587092" y="25042"/>
                  </a:cubicBezTo>
                  <a:cubicBezTo>
                    <a:pt x="2603126" y="41077"/>
                    <a:pt x="2612134" y="62824"/>
                    <a:pt x="2612134" y="85500"/>
                  </a:cubicBezTo>
                  <a:lnTo>
                    <a:pt x="2612134" y="259345"/>
                  </a:lnTo>
                  <a:cubicBezTo>
                    <a:pt x="2612134" y="306565"/>
                    <a:pt x="2573855" y="344845"/>
                    <a:pt x="2526635" y="344845"/>
                  </a:cubicBezTo>
                  <a:lnTo>
                    <a:pt x="85500" y="344845"/>
                  </a:lnTo>
                  <a:cubicBezTo>
                    <a:pt x="38279" y="344845"/>
                    <a:pt x="0" y="306565"/>
                    <a:pt x="0" y="259345"/>
                  </a:cubicBezTo>
                  <a:lnTo>
                    <a:pt x="0" y="85500"/>
                  </a:lnTo>
                  <a:cubicBezTo>
                    <a:pt x="0" y="38279"/>
                    <a:pt x="38279" y="0"/>
                    <a:pt x="85500" y="0"/>
                  </a:cubicBezTo>
                  <a:close/>
                </a:path>
              </a:pathLst>
            </a:custGeom>
            <a:solidFill>
              <a:srgbClr val="000000">
                <a:alpha val="0"/>
              </a:srgbClr>
            </a:solidFill>
            <a:ln w="47625">
              <a:solidFill>
                <a:srgbClr val="E76262"/>
              </a:solidFill>
            </a:ln>
          </p:spPr>
        </p:sp>
        <p:sp>
          <p:nvSpPr>
            <p:cNvPr id="108" name="TextBox 105"/>
            <p:cNvSpPr txBox="1"/>
            <p:nvPr/>
          </p:nvSpPr>
          <p:spPr>
            <a:xfrm>
              <a:off x="0" y="-47625"/>
              <a:ext cx="812800" cy="860425"/>
            </a:xfrm>
            <a:prstGeom prst="rect">
              <a:avLst/>
            </a:prstGeom>
          </p:spPr>
          <p:txBody>
            <a:bodyPr lIns="46380" tIns="46380" rIns="46380" bIns="46380" rtlCol="0" anchor="ctr"/>
            <a:lstStyle/>
            <a:p>
              <a:pPr algn="ctr">
                <a:lnSpc>
                  <a:spcPts val="2660"/>
                </a:lnSpc>
              </a:pPr>
              <a:endParaRPr/>
            </a:p>
          </p:txBody>
        </p:sp>
      </p:grpSp>
      <p:sp>
        <p:nvSpPr>
          <p:cNvPr id="109" name="TextBox 106"/>
          <p:cNvSpPr txBox="1"/>
          <p:nvPr/>
        </p:nvSpPr>
        <p:spPr>
          <a:xfrm>
            <a:off x="4171187" y="1885124"/>
            <a:ext cx="9287954" cy="795901"/>
          </a:xfrm>
          <a:prstGeom prst="rect">
            <a:avLst/>
          </a:prstGeom>
        </p:spPr>
        <p:txBody>
          <a:bodyPr lIns="0" tIns="0" rIns="0" bIns="0" rtlCol="0" anchor="t">
            <a:spAutoFit/>
          </a:bodyPr>
          <a:lstStyle/>
          <a:p>
            <a:pPr marL="0" lvl="0" indent="0" algn="ctr">
              <a:lnSpc>
                <a:spcPts val="6216"/>
              </a:lnSpc>
              <a:spcBef>
                <a:spcPct val="0"/>
              </a:spcBef>
            </a:pPr>
            <a:r>
              <a:rPr lang="en-US" sz="6600" b="1" dirty="0" err="1">
                <a:solidFill>
                  <a:srgbClr val="FF0000"/>
                </a:solidFill>
                <a:latin typeface="Times New Roman" panose="02020603050405020304" pitchFamily="18" charset="0"/>
                <a:cs typeface="Times New Roman" panose="02020603050405020304" pitchFamily="18" charset="0"/>
              </a:rPr>
              <a:t>Hướng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dẫn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về</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nhà</a:t>
            </a:r>
            <a:endParaRPr lang="en-US" sz="6600" b="1" dirty="0">
              <a:solidFill>
                <a:srgbClr val="FF0000"/>
              </a:solidFill>
              <a:latin typeface="Times New Roman" panose="02020603050405020304" pitchFamily="18" charset="0"/>
              <a:cs typeface="Times New Roman" panose="02020603050405020304" pitchFamily="18" charset="0"/>
            </a:endParaRPr>
          </a:p>
        </p:txBody>
      </p:sp>
      <p:grpSp>
        <p:nvGrpSpPr>
          <p:cNvPr id="110" name="Group 89"/>
          <p:cNvGrpSpPr/>
          <p:nvPr/>
        </p:nvGrpSpPr>
        <p:grpSpPr>
          <a:xfrm>
            <a:off x="2669070" y="3854663"/>
            <a:ext cx="5714098" cy="4613436"/>
            <a:chOff x="0" y="-28575"/>
            <a:chExt cx="1504948" cy="1248203"/>
          </a:xfrm>
        </p:grpSpPr>
        <p:sp>
          <p:nvSpPr>
            <p:cNvPr id="111" name="Freeform 90"/>
            <p:cNvSpPr/>
            <p:nvPr/>
          </p:nvSpPr>
          <p:spPr>
            <a:xfrm>
              <a:off x="0" y="0"/>
              <a:ext cx="1504948" cy="1219628"/>
            </a:xfrm>
            <a:custGeom>
              <a:avLst/>
              <a:gdLst/>
              <a:ahLst/>
              <a:cxnLst/>
              <a:rect l="l" t="t" r="r" b="b"/>
              <a:pathLst>
                <a:path w="1504948" h="1219628">
                  <a:moveTo>
                    <a:pt x="81293" y="0"/>
                  </a:moveTo>
                  <a:lnTo>
                    <a:pt x="1423655" y="0"/>
                  </a:lnTo>
                  <a:cubicBezTo>
                    <a:pt x="1445215" y="0"/>
                    <a:pt x="1465892" y="8565"/>
                    <a:pt x="1481138" y="23810"/>
                  </a:cubicBezTo>
                  <a:cubicBezTo>
                    <a:pt x="1496383" y="39055"/>
                    <a:pt x="1504948" y="59733"/>
                    <a:pt x="1504948" y="81293"/>
                  </a:cubicBezTo>
                  <a:lnTo>
                    <a:pt x="1504948" y="1138335"/>
                  </a:lnTo>
                  <a:cubicBezTo>
                    <a:pt x="1504948" y="1183232"/>
                    <a:pt x="1468552" y="1219628"/>
                    <a:pt x="1423655" y="1219628"/>
                  </a:cubicBezTo>
                  <a:lnTo>
                    <a:pt x="81293" y="1219628"/>
                  </a:lnTo>
                  <a:cubicBezTo>
                    <a:pt x="36396" y="1219628"/>
                    <a:pt x="0" y="1183232"/>
                    <a:pt x="0" y="1138335"/>
                  </a:cubicBezTo>
                  <a:lnTo>
                    <a:pt x="0" y="81293"/>
                  </a:lnTo>
                  <a:cubicBezTo>
                    <a:pt x="0" y="36396"/>
                    <a:pt x="36396" y="0"/>
                    <a:pt x="81293" y="0"/>
                  </a:cubicBezTo>
                  <a:close/>
                </a:path>
              </a:pathLst>
            </a:custGeom>
            <a:solidFill>
              <a:srgbClr val="000000">
                <a:alpha val="0"/>
              </a:srgbClr>
            </a:solidFill>
            <a:ln w="28575">
              <a:solidFill>
                <a:srgbClr val="E76262"/>
              </a:solidFill>
            </a:ln>
          </p:spPr>
          <p:txBody>
            <a:bodyPr/>
            <a:lstStyle/>
            <a:p>
              <a:endParaRPr lang="en-US" sz="4400" dirty="0">
                <a:latin typeface="Times New Roman" panose="02020603050405020304" pitchFamily="18" charset="0"/>
                <a:cs typeface="Times New Roman" panose="02020603050405020304" pitchFamily="18" charset="0"/>
              </a:endParaRPr>
            </a:p>
          </p:txBody>
        </p:sp>
        <p:sp>
          <p:nvSpPr>
            <p:cNvPr id="112" name="TextBox 9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5" name="TextBox 95"/>
          <p:cNvSpPr txBox="1"/>
          <p:nvPr/>
        </p:nvSpPr>
        <p:spPr>
          <a:xfrm>
            <a:off x="4276860" y="3133766"/>
            <a:ext cx="1599305" cy="4416605"/>
          </a:xfrm>
          <a:prstGeom prst="rect">
            <a:avLst/>
          </a:prstGeom>
        </p:spPr>
        <p:txBody>
          <a:bodyPr lIns="44952" tIns="44952" rIns="44952" bIns="44952" rtlCol="0" anchor="ctr"/>
          <a:lstStyle/>
          <a:p>
            <a:pPr algn="ctr">
              <a:lnSpc>
                <a:spcPts val="4200"/>
              </a:lnSpc>
            </a:pPr>
            <a:endParaRPr lang="en-US" sz="3000" dirty="0">
              <a:solidFill>
                <a:srgbClr val="503D36"/>
              </a:solidFill>
              <a:latin typeface="Sniglet"/>
            </a:endParaRPr>
          </a:p>
        </p:txBody>
      </p:sp>
      <p:grpSp>
        <p:nvGrpSpPr>
          <p:cNvPr id="116" name="Group 96"/>
          <p:cNvGrpSpPr/>
          <p:nvPr/>
        </p:nvGrpSpPr>
        <p:grpSpPr>
          <a:xfrm>
            <a:off x="9288043" y="3960278"/>
            <a:ext cx="5714098" cy="4630776"/>
            <a:chOff x="0" y="0"/>
            <a:chExt cx="1504948" cy="1219628"/>
          </a:xfrm>
        </p:grpSpPr>
        <p:sp>
          <p:nvSpPr>
            <p:cNvPr id="117" name="Freeform 97"/>
            <p:cNvSpPr/>
            <p:nvPr/>
          </p:nvSpPr>
          <p:spPr>
            <a:xfrm>
              <a:off x="0" y="0"/>
              <a:ext cx="1504948" cy="1219628"/>
            </a:xfrm>
            <a:custGeom>
              <a:avLst/>
              <a:gdLst/>
              <a:ahLst/>
              <a:cxnLst/>
              <a:rect l="l" t="t" r="r" b="b"/>
              <a:pathLst>
                <a:path w="1504948" h="1219628">
                  <a:moveTo>
                    <a:pt x="81293" y="0"/>
                  </a:moveTo>
                  <a:lnTo>
                    <a:pt x="1423655" y="0"/>
                  </a:lnTo>
                  <a:cubicBezTo>
                    <a:pt x="1445215" y="0"/>
                    <a:pt x="1465892" y="8565"/>
                    <a:pt x="1481138" y="23810"/>
                  </a:cubicBezTo>
                  <a:cubicBezTo>
                    <a:pt x="1496383" y="39055"/>
                    <a:pt x="1504948" y="59733"/>
                    <a:pt x="1504948" y="81293"/>
                  </a:cubicBezTo>
                  <a:lnTo>
                    <a:pt x="1504948" y="1138335"/>
                  </a:lnTo>
                  <a:cubicBezTo>
                    <a:pt x="1504948" y="1183232"/>
                    <a:pt x="1468552" y="1219628"/>
                    <a:pt x="1423655" y="1219628"/>
                  </a:cubicBezTo>
                  <a:lnTo>
                    <a:pt x="81293" y="1219628"/>
                  </a:lnTo>
                  <a:cubicBezTo>
                    <a:pt x="36396" y="1219628"/>
                    <a:pt x="0" y="1183232"/>
                    <a:pt x="0" y="1138335"/>
                  </a:cubicBezTo>
                  <a:lnTo>
                    <a:pt x="0" y="81293"/>
                  </a:lnTo>
                  <a:cubicBezTo>
                    <a:pt x="0" y="36396"/>
                    <a:pt x="36396" y="0"/>
                    <a:pt x="81293" y="0"/>
                  </a:cubicBezTo>
                  <a:close/>
                </a:path>
              </a:pathLst>
            </a:custGeom>
            <a:solidFill>
              <a:srgbClr val="000000">
                <a:alpha val="0"/>
              </a:srgbClr>
            </a:solidFill>
            <a:ln w="28575">
              <a:solidFill>
                <a:srgbClr val="E76262"/>
              </a:solidFill>
            </a:ln>
          </p:spPr>
        </p:sp>
        <p:sp>
          <p:nvSpPr>
            <p:cNvPr id="118" name="TextBox 9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2" name="Freeform 107"/>
          <p:cNvSpPr/>
          <p:nvPr/>
        </p:nvSpPr>
        <p:spPr>
          <a:xfrm>
            <a:off x="14540354" y="6742819"/>
            <a:ext cx="931442" cy="1889671"/>
          </a:xfrm>
          <a:custGeom>
            <a:avLst/>
            <a:gdLst/>
            <a:ahLst/>
            <a:cxnLst/>
            <a:rect l="l" t="t" r="r" b="b"/>
            <a:pathLst>
              <a:path w="931442" h="1889671">
                <a:moveTo>
                  <a:pt x="0" y="0"/>
                </a:moveTo>
                <a:lnTo>
                  <a:pt x="931442" y="0"/>
                </a:lnTo>
                <a:lnTo>
                  <a:pt x="931442" y="1889671"/>
                </a:lnTo>
                <a:lnTo>
                  <a:pt x="0" y="1889671"/>
                </a:lnTo>
                <a:lnTo>
                  <a:pt x="0" y="0"/>
                </a:lnTo>
                <a:close/>
              </a:path>
            </a:pathLst>
          </a:custGeom>
          <a:blipFill>
            <a:blip r:embed="rId7"/>
            <a:stretch>
              <a:fillRect l="-126977" t="-15638"/>
            </a:stretch>
          </a:blipFill>
        </p:spPr>
      </p:sp>
      <p:sp>
        <p:nvSpPr>
          <p:cNvPr id="123" name="Freeform 118"/>
          <p:cNvSpPr/>
          <p:nvPr/>
        </p:nvSpPr>
        <p:spPr>
          <a:xfrm flipH="1">
            <a:off x="7810997" y="6724079"/>
            <a:ext cx="1024608" cy="1889671"/>
          </a:xfrm>
          <a:custGeom>
            <a:avLst/>
            <a:gdLst/>
            <a:ahLst/>
            <a:cxnLst/>
            <a:rect l="l" t="t" r="r" b="b"/>
            <a:pathLst>
              <a:path w="1024608" h="1889671">
                <a:moveTo>
                  <a:pt x="1024609" y="0"/>
                </a:moveTo>
                <a:lnTo>
                  <a:pt x="0" y="0"/>
                </a:lnTo>
                <a:lnTo>
                  <a:pt x="0" y="1889671"/>
                </a:lnTo>
                <a:lnTo>
                  <a:pt x="1024609" y="1889671"/>
                </a:lnTo>
                <a:lnTo>
                  <a:pt x="1024609" y="0"/>
                </a:lnTo>
                <a:close/>
              </a:path>
            </a:pathLst>
          </a:custGeom>
          <a:blipFill>
            <a:blip r:embed="rId7"/>
            <a:stretch>
              <a:fillRect r="-78434"/>
            </a:stretch>
          </a:blipFill>
        </p:spPr>
      </p:sp>
      <p:sp>
        <p:nvSpPr>
          <p:cNvPr id="124" name="Freeform 120"/>
          <p:cNvSpPr/>
          <p:nvPr/>
        </p:nvSpPr>
        <p:spPr>
          <a:xfrm>
            <a:off x="14540354" y="4666085"/>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4">
              <a:extLst>
                <a:ext uri="{96DAC541-7B7A-43D3-8B79-37D633B846F1}">
                  <asvg:svgBlip xmlns:asvg="http://schemas.microsoft.com/office/drawing/2016/SVG/main" r:embed="rId5"/>
                </a:ext>
              </a:extLst>
            </a:blip>
            <a:stretch>
              <a:fillRect t="-112263"/>
            </a:stretch>
          </a:blipFill>
        </p:spPr>
      </p:sp>
      <p:sp>
        <p:nvSpPr>
          <p:cNvPr id="125" name="Freeform 121"/>
          <p:cNvSpPr/>
          <p:nvPr/>
        </p:nvSpPr>
        <p:spPr>
          <a:xfrm rot="-5506325" flipV="1">
            <a:off x="14662913" y="2266662"/>
            <a:ext cx="1149928" cy="791862"/>
          </a:xfrm>
          <a:custGeom>
            <a:avLst/>
            <a:gdLst/>
            <a:ahLst/>
            <a:cxnLst/>
            <a:rect l="l" t="t" r="r" b="b"/>
            <a:pathLst>
              <a:path w="1149928" h="791862">
                <a:moveTo>
                  <a:pt x="0" y="791862"/>
                </a:moveTo>
                <a:lnTo>
                  <a:pt x="1149928" y="791862"/>
                </a:lnTo>
                <a:lnTo>
                  <a:pt x="1149928" y="0"/>
                </a:lnTo>
                <a:lnTo>
                  <a:pt x="0" y="0"/>
                </a:lnTo>
                <a:lnTo>
                  <a:pt x="0" y="791862"/>
                </a:lnTo>
                <a:close/>
              </a:path>
            </a:pathLst>
          </a:custGeom>
          <a:blipFill>
            <a:blip r:embed="rId6"/>
            <a:stretch>
              <a:fillRect l="-243756" t="-443434" r="-99762"/>
            </a:stretch>
          </a:blipFill>
        </p:spPr>
      </p:sp>
      <p:sp>
        <p:nvSpPr>
          <p:cNvPr id="126" name="Freeform 122"/>
          <p:cNvSpPr/>
          <p:nvPr/>
        </p:nvSpPr>
        <p:spPr>
          <a:xfrm rot="210802" flipV="1">
            <a:off x="2198828" y="4700575"/>
            <a:ext cx="1149928" cy="791862"/>
          </a:xfrm>
          <a:custGeom>
            <a:avLst/>
            <a:gdLst/>
            <a:ahLst/>
            <a:cxnLst/>
            <a:rect l="l" t="t" r="r" b="b"/>
            <a:pathLst>
              <a:path w="1149928" h="791862">
                <a:moveTo>
                  <a:pt x="0" y="791862"/>
                </a:moveTo>
                <a:lnTo>
                  <a:pt x="1149928" y="791862"/>
                </a:lnTo>
                <a:lnTo>
                  <a:pt x="1149928" y="0"/>
                </a:lnTo>
                <a:lnTo>
                  <a:pt x="0" y="0"/>
                </a:lnTo>
                <a:lnTo>
                  <a:pt x="0" y="791862"/>
                </a:lnTo>
                <a:close/>
              </a:path>
            </a:pathLst>
          </a:custGeom>
          <a:blipFill>
            <a:blip r:embed="rId6"/>
            <a:stretch>
              <a:fillRect l="-243756" t="-443434" r="-99762"/>
            </a:stretch>
          </a:blipFill>
        </p:spPr>
      </p:sp>
      <p:sp>
        <p:nvSpPr>
          <p:cNvPr id="88" name="TextBox 87"/>
          <p:cNvSpPr txBox="1"/>
          <p:nvPr/>
        </p:nvSpPr>
        <p:spPr>
          <a:xfrm>
            <a:off x="2479595" y="4681910"/>
            <a:ext cx="5915515" cy="2677656"/>
          </a:xfrm>
          <a:prstGeom prst="rect">
            <a:avLst/>
          </a:prstGeom>
          <a:noFill/>
        </p:spPr>
        <p:txBody>
          <a:bodyPr wrap="square" rtlCol="0">
            <a:spAutoFit/>
          </a:bodyPr>
          <a:lstStyle/>
          <a:p>
            <a:pPr marL="571500" indent="-571500" algn="just">
              <a:buFontTx/>
              <a:buChar char="-"/>
            </a:pPr>
            <a:r>
              <a:rPr lang="en-US" sz="4200" dirty="0" err="1">
                <a:latin typeface="Times New Roman" panose="02020603050405020304" pitchFamily="18" charset="0"/>
                <a:cs typeface="Times New Roman" panose="02020603050405020304" pitchFamily="18" charset="0"/>
              </a:rPr>
              <a:t>Xem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kiến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học</a:t>
            </a:r>
            <a:endParaRPr lang="en-US" sz="4200" dirty="0">
              <a:latin typeface="Times New Roman" panose="02020603050405020304" pitchFamily="18" charset="0"/>
              <a:cs typeface="Times New Roman" panose="02020603050405020304" pitchFamily="18" charset="0"/>
            </a:endParaRPr>
          </a:p>
          <a:p>
            <a:pPr algn="just"/>
            <a:endParaRPr lang="en-US" sz="4200" dirty="0">
              <a:latin typeface="Times New Roman" panose="02020603050405020304" pitchFamily="18" charset="0"/>
              <a:cs typeface="Times New Roman" panose="02020603050405020304" pitchFamily="18" charset="0"/>
            </a:endParaRPr>
          </a:p>
          <a:p>
            <a:pPr algn="just"/>
            <a:endParaRPr lang="en-US" sz="4200" dirty="0">
              <a:latin typeface="Times New Roman" panose="02020603050405020304" pitchFamily="18" charset="0"/>
              <a:cs typeface="Times New Roman" panose="02020603050405020304" pitchFamily="18" charset="0"/>
            </a:endParaRPr>
          </a:p>
        </p:txBody>
      </p:sp>
      <p:sp>
        <p:nvSpPr>
          <p:cNvPr id="89" name="Oval 88"/>
          <p:cNvSpPr/>
          <p:nvPr/>
        </p:nvSpPr>
        <p:spPr>
          <a:xfrm>
            <a:off x="4760433" y="3178420"/>
            <a:ext cx="1620685" cy="1452160"/>
          </a:xfrm>
          <a:prstGeom prst="ellipse">
            <a:avLst/>
          </a:prstGeom>
          <a:solidFill>
            <a:srgbClr val="FFCF91"/>
          </a:solidFill>
          <a:ln>
            <a:solidFill>
              <a:srgbClr val="FFC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latin typeface="Times New Roman" panose="02020603050405020304" pitchFamily="18" charset="0"/>
                <a:cs typeface="Times New Roman" panose="02020603050405020304" pitchFamily="18" charset="0"/>
              </a:rPr>
              <a:t>1</a:t>
            </a:r>
          </a:p>
        </p:txBody>
      </p:sp>
      <p:sp>
        <p:nvSpPr>
          <p:cNvPr id="127" name="Oval 126"/>
          <p:cNvSpPr/>
          <p:nvPr/>
        </p:nvSpPr>
        <p:spPr>
          <a:xfrm>
            <a:off x="11470784" y="3253401"/>
            <a:ext cx="1620685" cy="1452160"/>
          </a:xfrm>
          <a:prstGeom prst="ellipse">
            <a:avLst/>
          </a:prstGeom>
          <a:solidFill>
            <a:srgbClr val="FFCF91"/>
          </a:solidFill>
          <a:ln>
            <a:solidFill>
              <a:srgbClr val="FFC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latin typeface="Times New Roman" panose="02020603050405020304" pitchFamily="18" charset="0"/>
                <a:cs typeface="Times New Roman" panose="02020603050405020304" pitchFamily="18" charset="0"/>
              </a:rPr>
              <a:t>2</a:t>
            </a:r>
            <a:endParaRPr lang="en-US" sz="7200" dirty="0"/>
          </a:p>
        </p:txBody>
      </p:sp>
      <p:sp>
        <p:nvSpPr>
          <p:cNvPr id="128" name="TextBox 127"/>
          <p:cNvSpPr txBox="1"/>
          <p:nvPr/>
        </p:nvSpPr>
        <p:spPr>
          <a:xfrm>
            <a:off x="9948288" y="4681910"/>
            <a:ext cx="4414610" cy="1384995"/>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còn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lại</a:t>
            </a:r>
            <a:r>
              <a:rPr lang="en-US" sz="4200">
                <a:latin typeface="Times New Roman" panose="02020603050405020304" pitchFamily="18" charset="0"/>
                <a:cs typeface="Times New Roman" panose="02020603050405020304" pitchFamily="18" charset="0"/>
              </a:rPr>
              <a:t> SGK</a:t>
            </a:r>
            <a:endParaRPr lang="en-US"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ppt_x"/>
                                          </p:val>
                                        </p:tav>
                                        <p:tav tm="100000">
                                          <p:val>
                                            <p:strVal val="#ppt_x"/>
                                          </p:val>
                                        </p:tav>
                                      </p:tavLst>
                                    </p:anim>
                                    <p:anim calcmode="lin" valueType="num">
                                      <p:cBhvr additive="base">
                                        <p:cTn id="8" dur="500" fill="hold"/>
                                        <p:tgtEl>
                                          <p:spTgt spid="10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500" fill="hold"/>
                                        <p:tgtEl>
                                          <p:spTgt spid="109"/>
                                        </p:tgtEl>
                                        <p:attrNameLst>
                                          <p:attrName>ppt_x</p:attrName>
                                        </p:attrNameLst>
                                      </p:cBhvr>
                                      <p:tavLst>
                                        <p:tav tm="0">
                                          <p:val>
                                            <p:strVal val="#ppt_x"/>
                                          </p:val>
                                        </p:tav>
                                        <p:tav tm="100000">
                                          <p:val>
                                            <p:strVal val="#ppt_x"/>
                                          </p:val>
                                        </p:tav>
                                      </p:tavLst>
                                    </p:anim>
                                    <p:anim calcmode="lin" valueType="num">
                                      <p:cBhvr additive="base">
                                        <p:cTn id="12"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fade">
                                      <p:cBhvr>
                                        <p:cTn id="23" dur="5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fade">
                                      <p:cBhvr>
                                        <p:cTn id="28" dur="500"/>
                                        <p:tgtEl>
                                          <p:spTgt spid="127"/>
                                        </p:tgtEl>
                                      </p:cBhvr>
                                    </p:animEffect>
                                  </p:childTnLst>
                                </p:cTn>
                              </p:par>
                              <p:par>
                                <p:cTn id="29" presetID="10" presetClass="entr" presetSubtype="0" fill="hold" nodeType="withEffect">
                                  <p:stCondLst>
                                    <p:cond delay="0"/>
                                  </p:stCondLst>
                                  <p:childTnLst>
                                    <p:set>
                                      <p:cBhvr>
                                        <p:cTn id="30" dur="1" fill="hold">
                                          <p:stCondLst>
                                            <p:cond delay="0"/>
                                          </p:stCondLst>
                                        </p:cTn>
                                        <p:tgtEl>
                                          <p:spTgt spid="116"/>
                                        </p:tgtEl>
                                        <p:attrNameLst>
                                          <p:attrName>style.visibility</p:attrName>
                                        </p:attrNameLst>
                                      </p:cBhvr>
                                      <p:to>
                                        <p:strVal val="visible"/>
                                      </p:to>
                                    </p:set>
                                    <p:animEffect transition="in" filter="fade">
                                      <p:cBhvr>
                                        <p:cTn id="31" dur="500"/>
                                        <p:tgtEl>
                                          <p:spTgt spid="1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8"/>
                                        </p:tgtEl>
                                        <p:attrNameLst>
                                          <p:attrName>style.visibility</p:attrName>
                                        </p:attrNameLst>
                                      </p:cBhvr>
                                      <p:to>
                                        <p:strVal val="visible"/>
                                      </p:to>
                                    </p:set>
                                    <p:animEffect transition="in" filter="fade">
                                      <p:cBhvr>
                                        <p:cTn id="3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88" grpId="0"/>
      <p:bldP spid="89" grpId="0" animBg="1"/>
      <p:bldP spid="127" grpId="0" animBg="1"/>
      <p:bldP spid="1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669373" y="790655"/>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4"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5"/>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5"/>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grpSp>
        <p:nvGrpSpPr>
          <p:cNvPr id="208" name="组合 14"/>
          <p:cNvGrpSpPr/>
          <p:nvPr/>
        </p:nvGrpSpPr>
        <p:grpSpPr>
          <a:xfrm>
            <a:off x="6315924" y="499362"/>
            <a:ext cx="4927600" cy="707886"/>
            <a:chOff x="3632200" y="425718"/>
            <a:chExt cx="4927600" cy="707886"/>
          </a:xfrm>
        </p:grpSpPr>
        <p:sp>
          <p:nvSpPr>
            <p:cNvPr id="209"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prstClr val="black"/>
                </a:solidFill>
                <a:latin typeface="Times New Roman" panose="02020603050405020304" pitchFamily="18" charset="0"/>
                <a:ea typeface="微软雅黑"/>
                <a:cs typeface="Times New Roman" panose="02020603050405020304" pitchFamily="18" charset="0"/>
              </a:endParaRPr>
            </a:p>
          </p:txBody>
        </p:sp>
        <p:sp>
          <p:nvSpPr>
            <p:cNvPr id="210" name="文本框 16"/>
            <p:cNvSpPr txBox="1"/>
            <p:nvPr/>
          </p:nvSpPr>
          <p:spPr>
            <a:xfrm>
              <a:off x="4471198" y="425718"/>
              <a:ext cx="3249608" cy="707886"/>
            </a:xfrm>
            <a:prstGeom prst="rect">
              <a:avLst/>
            </a:prstGeom>
            <a:noFill/>
          </p:spPr>
          <p:txBody>
            <a:bodyPr wrap="none" rtlCol="0">
              <a:spAutoFit/>
              <a:scene3d>
                <a:camera prst="orthographicFront"/>
                <a:lightRig rig="threePt" dir="t"/>
              </a:scene3d>
              <a:sp3d contourW="12700"/>
            </a:bodyPr>
            <a:lstStyle/>
            <a:p>
              <a:pPr algn="ctr">
                <a:defRPr/>
              </a:pP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KHỞI ĐỘNG</a:t>
              </a:r>
              <a:endParaRPr lang="zh-CN" altLang="en-US"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132" name="Rectangle 131"/>
          <p:cNvSpPr/>
          <p:nvPr/>
        </p:nvSpPr>
        <p:spPr>
          <a:xfrm>
            <a:off x="2737942" y="2688014"/>
            <a:ext cx="13839045" cy="784830"/>
          </a:xfrm>
          <a:prstGeom prst="rect">
            <a:avLst/>
          </a:prstGeom>
        </p:spPr>
        <p:txBody>
          <a:bodyPr wrap="none">
            <a:spAutoFit/>
          </a:bodyPr>
          <a:lstStyle/>
          <a:p>
            <a:r>
              <a:rPr lang="en-US" sz="4500" dirty="0" err="1">
                <a:latin typeface="Arial" panose="020B0604020202020204" pitchFamily="34" charset="0"/>
                <a:ea typeface="Yu Mincho"/>
                <a:cs typeface="Arial" panose="020B0604020202020204" pitchFamily="34" charset="0"/>
              </a:rPr>
              <a:t>Nêu</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công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thức</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tính</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chu</a:t>
            </a:r>
            <a:r>
              <a:rPr lang="en-US" sz="4500" dirty="0">
                <a:latin typeface="Arial" panose="020B0604020202020204" pitchFamily="34" charset="0"/>
                <a:ea typeface="Yu Mincho"/>
                <a:cs typeface="Arial" panose="020B0604020202020204" pitchFamily="34" charset="0"/>
              </a:rPr>
              <a:t> vi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tròn</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có</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bán</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kính</a:t>
            </a:r>
            <a:r>
              <a:rPr lang="en-US" sz="4500" dirty="0">
                <a:latin typeface="Arial" panose="020B0604020202020204" pitchFamily="34" charset="0"/>
                <a:ea typeface="Yu Mincho"/>
                <a:cs typeface="Arial" panose="020B0604020202020204" pitchFamily="34" charset="0"/>
              </a:rPr>
              <a:t> R?</a:t>
            </a:r>
            <a:endParaRPr lang="en-US" sz="4500" dirty="0">
              <a:latin typeface="Arial" panose="020B0604020202020204" pitchFamily="34" charset="0"/>
              <a:cs typeface="Arial" panose="020B0604020202020204" pitchFamily="34" charset="0"/>
            </a:endParaRPr>
          </a:p>
        </p:txBody>
      </p:sp>
      <p:pic>
        <p:nvPicPr>
          <p:cNvPr id="138" name="Picture 137"/>
          <p:cNvPicPr>
            <a:picLocks noChangeAspect="1"/>
          </p:cNvPicPr>
          <p:nvPr/>
        </p:nvPicPr>
        <p:blipFill>
          <a:blip r:embed="rId6"/>
          <a:stretch>
            <a:fillRect/>
          </a:stretch>
        </p:blipFill>
        <p:spPr>
          <a:xfrm>
            <a:off x="2161478" y="4660780"/>
            <a:ext cx="4049005" cy="3655238"/>
          </a:xfrm>
          <a:prstGeom prst="rect">
            <a:avLst/>
          </a:prstGeom>
        </p:spPr>
      </p:pic>
      <p:pic>
        <p:nvPicPr>
          <p:cNvPr id="1108" name="Picture 8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3" y="3175"/>
            <a:ext cx="4762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9" name="Picture 8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163" y="155575"/>
            <a:ext cx="4762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Rectangle 150"/>
          <p:cNvSpPr/>
          <p:nvPr/>
        </p:nvSpPr>
        <p:spPr>
          <a:xfrm>
            <a:off x="7159828" y="4512010"/>
            <a:ext cx="10477112" cy="1477328"/>
          </a:xfrm>
          <a:prstGeom prst="rect">
            <a:avLst/>
          </a:prstGeom>
        </p:spPr>
        <p:txBody>
          <a:bodyPr wrap="square">
            <a:spAutoFit/>
          </a:bodyPr>
          <a:lstStyle/>
          <a:p>
            <a:r>
              <a:rPr lang="en-US" sz="4500" dirty="0">
                <a:latin typeface="Arial" panose="020B0604020202020204" pitchFamily="34" charset="0"/>
                <a:ea typeface="Yu Mincho"/>
                <a:cs typeface="Arial" panose="020B0604020202020204" pitchFamily="34" charset="0"/>
              </a:rPr>
              <a:t>Chu vi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tròn</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bán</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kính</a:t>
            </a:r>
            <a:r>
              <a:rPr lang="en-US" sz="4500" dirty="0">
                <a:latin typeface="Arial" panose="020B0604020202020204" pitchFamily="34" charset="0"/>
                <a:ea typeface="Yu Mincho"/>
                <a:cs typeface="Arial" panose="020B0604020202020204" pitchFamily="34" charset="0"/>
              </a:rPr>
              <a:t> R:</a:t>
            </a:r>
          </a:p>
          <a:p>
            <a:r>
              <a:rPr lang="en-US" sz="4500" dirty="0">
                <a:latin typeface="Arial" panose="020B0604020202020204" pitchFamily="34" charset="0"/>
                <a:cs typeface="Arial" panose="020B0604020202020204" pitchFamily="34" charset="0"/>
              </a:rPr>
              <a:t> </a:t>
            </a:r>
          </a:p>
        </p:txBody>
      </p:sp>
      <p:graphicFrame>
        <p:nvGraphicFramePr>
          <p:cNvPr id="152" name="Object 151"/>
          <p:cNvGraphicFramePr>
            <a:graphicFrameLocks noChangeAspect="1"/>
          </p:cNvGraphicFramePr>
          <p:nvPr>
            <p:extLst>
              <p:ext uri="{D42A27DB-BD31-4B8C-83A1-F6EECF244321}">
                <p14:modId xmlns:p14="http://schemas.microsoft.com/office/powerpoint/2010/main" val="1777268913"/>
              </p:ext>
            </p:extLst>
          </p:nvPr>
        </p:nvGraphicFramePr>
        <p:xfrm>
          <a:off x="8344058" y="5540978"/>
          <a:ext cx="3798887" cy="962025"/>
        </p:xfrm>
        <a:graphic>
          <a:graphicData uri="http://schemas.openxmlformats.org/presentationml/2006/ole">
            <mc:AlternateContent xmlns:mc="http://schemas.openxmlformats.org/markup-compatibility/2006">
              <mc:Choice xmlns:v="urn:schemas-microsoft-com:vml" Requires="v">
                <p:oleObj name="Equation" r:id="rId8" imgW="596880" imgH="177480" progId="Equation.DSMT4">
                  <p:embed/>
                </p:oleObj>
              </mc:Choice>
              <mc:Fallback>
                <p:oleObj name="Equation" r:id="rId8" imgW="596880" imgH="177480" progId="Equation.DSMT4">
                  <p:embed/>
                  <p:pic>
                    <p:nvPicPr>
                      <p:cNvPr id="141" name="Object 140"/>
                      <p:cNvPicPr/>
                      <p:nvPr/>
                    </p:nvPicPr>
                    <p:blipFill>
                      <a:blip r:embed="rId9"/>
                      <a:stretch>
                        <a:fillRect/>
                      </a:stretch>
                    </p:blipFill>
                    <p:spPr>
                      <a:xfrm>
                        <a:off x="8344058" y="5540978"/>
                        <a:ext cx="3798887" cy="962025"/>
                      </a:xfrm>
                      <a:prstGeom prst="rect">
                        <a:avLst/>
                      </a:prstGeom>
                    </p:spPr>
                  </p:pic>
                </p:oleObj>
              </mc:Fallback>
            </mc:AlternateContent>
          </a:graphicData>
        </a:graphic>
      </p:graphicFrame>
    </p:spTree>
    <p:extLst>
      <p:ext uri="{BB962C8B-B14F-4D97-AF65-F5344CB8AC3E}">
        <p14:creationId xmlns:p14="http://schemas.microsoft.com/office/powerpoint/2010/main" val="9726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barn(inVertical)">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barn(inVertical)">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barn(inVertical)">
                                      <p:cBhvr>
                                        <p:cTn id="17" dur="500"/>
                                        <p:tgtEl>
                                          <p:spTgt spid="1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barn(inVertical)">
                                      <p:cBhvr>
                                        <p:cTn id="22"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5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1540877" y="939003"/>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4"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5"/>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5"/>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grpSp>
        <p:nvGrpSpPr>
          <p:cNvPr id="208" name="组合 14"/>
          <p:cNvGrpSpPr/>
          <p:nvPr/>
        </p:nvGrpSpPr>
        <p:grpSpPr>
          <a:xfrm>
            <a:off x="6315924" y="499362"/>
            <a:ext cx="4927600" cy="707886"/>
            <a:chOff x="3632200" y="425718"/>
            <a:chExt cx="4927600" cy="707886"/>
          </a:xfrm>
        </p:grpSpPr>
        <p:sp>
          <p:nvSpPr>
            <p:cNvPr id="209"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0" name="文本框 16"/>
            <p:cNvSpPr txBox="1"/>
            <p:nvPr/>
          </p:nvSpPr>
          <p:spPr>
            <a:xfrm>
              <a:off x="4471198" y="425718"/>
              <a:ext cx="3249608"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KHỞI ĐỘNG</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grpSp>
      <p:pic>
        <p:nvPicPr>
          <p:cNvPr id="106" name="Picture 105"/>
          <p:cNvPicPr>
            <a:picLocks noChangeAspect="1"/>
          </p:cNvPicPr>
          <p:nvPr/>
        </p:nvPicPr>
        <p:blipFill>
          <a:blip r:embed="rId6"/>
          <a:stretch>
            <a:fillRect/>
          </a:stretch>
        </p:blipFill>
        <p:spPr>
          <a:xfrm>
            <a:off x="2063541" y="3688785"/>
            <a:ext cx="4049005" cy="3655238"/>
          </a:xfrm>
          <a:prstGeom prst="rect">
            <a:avLst/>
          </a:prstGeom>
        </p:spPr>
      </p:pic>
      <p:sp>
        <p:nvSpPr>
          <p:cNvPr id="107" name="Rectangle 106"/>
          <p:cNvSpPr/>
          <p:nvPr/>
        </p:nvSpPr>
        <p:spPr>
          <a:xfrm>
            <a:off x="1904598" y="2460390"/>
            <a:ext cx="14507498" cy="784830"/>
          </a:xfrm>
          <a:prstGeom prst="rect">
            <a:avLst/>
          </a:prstGeom>
        </p:spPr>
        <p:txBody>
          <a:bodyPr wrap="none">
            <a:spAutoFit/>
          </a:bodyPr>
          <a:lstStyle/>
          <a:p>
            <a:r>
              <a:rPr lang="en-US" sz="4500" dirty="0" err="1">
                <a:latin typeface="Arial" panose="020B0604020202020204" pitchFamily="34" charset="0"/>
                <a:ea typeface="Yu Mincho"/>
                <a:cs typeface="Arial" panose="020B0604020202020204" pitchFamily="34" charset="0"/>
              </a:rPr>
              <a:t>Nêu</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công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thức</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tính</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chu</a:t>
            </a:r>
            <a:r>
              <a:rPr lang="en-US" sz="4500" dirty="0">
                <a:latin typeface="Arial" panose="020B0604020202020204" pitchFamily="34" charset="0"/>
                <a:ea typeface="Yu Mincho"/>
                <a:cs typeface="Arial" panose="020B0604020202020204" pitchFamily="34" charset="0"/>
              </a:rPr>
              <a:t> vi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tròn</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có</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kính</a:t>
            </a:r>
            <a:r>
              <a:rPr lang="en-US" sz="4500" dirty="0">
                <a:latin typeface="Arial" panose="020B0604020202020204" pitchFamily="34" charset="0"/>
                <a:ea typeface="Yu Mincho"/>
                <a:cs typeface="Arial" panose="020B0604020202020204" pitchFamily="34" charset="0"/>
              </a:rPr>
              <a:t> d?</a:t>
            </a:r>
            <a:endParaRPr lang="en-US" sz="4500" dirty="0">
              <a:latin typeface="Arial" panose="020B0604020202020204" pitchFamily="34" charset="0"/>
              <a:cs typeface="Arial" panose="020B0604020202020204" pitchFamily="34" charset="0"/>
            </a:endParaRPr>
          </a:p>
        </p:txBody>
      </p:sp>
      <p:sp>
        <p:nvSpPr>
          <p:cNvPr id="108" name="Rectangle 107"/>
          <p:cNvSpPr/>
          <p:nvPr/>
        </p:nvSpPr>
        <p:spPr>
          <a:xfrm>
            <a:off x="6338980" y="4277371"/>
            <a:ext cx="10477112" cy="1477328"/>
          </a:xfrm>
          <a:prstGeom prst="rect">
            <a:avLst/>
          </a:prstGeom>
        </p:spPr>
        <p:txBody>
          <a:bodyPr wrap="square">
            <a:spAutoFit/>
          </a:bodyPr>
          <a:lstStyle/>
          <a:p>
            <a:r>
              <a:rPr lang="en-US" sz="4500" dirty="0">
                <a:latin typeface="Arial" panose="020B0604020202020204" pitchFamily="34" charset="0"/>
                <a:ea typeface="Yu Mincho"/>
                <a:cs typeface="Arial" panose="020B0604020202020204" pitchFamily="34" charset="0"/>
              </a:rPr>
              <a:t>Chu vi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tròn</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kính</a:t>
            </a:r>
            <a:r>
              <a:rPr lang="en-US" sz="4500" dirty="0">
                <a:latin typeface="Arial" panose="020B0604020202020204" pitchFamily="34" charset="0"/>
                <a:ea typeface="Yu Mincho"/>
                <a:cs typeface="Arial" panose="020B0604020202020204" pitchFamily="34" charset="0"/>
              </a:rPr>
              <a:t> d:</a:t>
            </a:r>
          </a:p>
          <a:p>
            <a:r>
              <a:rPr lang="en-US" sz="4500" dirty="0">
                <a:latin typeface="Arial" panose="020B0604020202020204" pitchFamily="34" charset="0"/>
                <a:cs typeface="Arial" panose="020B0604020202020204" pitchFamily="34" charset="0"/>
              </a:rPr>
              <a:t> </a:t>
            </a:r>
          </a:p>
        </p:txBody>
      </p:sp>
      <p:graphicFrame>
        <p:nvGraphicFramePr>
          <p:cNvPr id="109" name="Object 108"/>
          <p:cNvGraphicFramePr>
            <a:graphicFrameLocks noChangeAspect="1"/>
          </p:cNvGraphicFramePr>
          <p:nvPr>
            <p:extLst>
              <p:ext uri="{D42A27DB-BD31-4B8C-83A1-F6EECF244321}">
                <p14:modId xmlns:p14="http://schemas.microsoft.com/office/powerpoint/2010/main" val="582822001"/>
              </p:ext>
            </p:extLst>
          </p:nvPr>
        </p:nvGraphicFramePr>
        <p:xfrm>
          <a:off x="7728816" y="5053012"/>
          <a:ext cx="3151274" cy="963085"/>
        </p:xfrm>
        <a:graphic>
          <a:graphicData uri="http://schemas.openxmlformats.org/presentationml/2006/ole">
            <mc:AlternateContent xmlns:mc="http://schemas.openxmlformats.org/markup-compatibility/2006">
              <mc:Choice xmlns:v="urn:schemas-microsoft-com:vml" Requires="v">
                <p:oleObj name="Equation" r:id="rId7" imgW="495000" imgH="177480" progId="Equation.DSMT4">
                  <p:embed/>
                </p:oleObj>
              </mc:Choice>
              <mc:Fallback>
                <p:oleObj name="Equation" r:id="rId7" imgW="495000" imgH="177480" progId="Equation.DSMT4">
                  <p:embed/>
                  <p:pic>
                    <p:nvPicPr>
                      <p:cNvPr id="141" name="Object 140"/>
                      <p:cNvPicPr/>
                      <p:nvPr/>
                    </p:nvPicPr>
                    <p:blipFill>
                      <a:blip r:embed="rId8"/>
                      <a:stretch>
                        <a:fillRect/>
                      </a:stretch>
                    </p:blipFill>
                    <p:spPr>
                      <a:xfrm>
                        <a:off x="7728816" y="5053012"/>
                        <a:ext cx="3151274" cy="963085"/>
                      </a:xfrm>
                      <a:prstGeom prst="rect">
                        <a:avLst/>
                      </a:prstGeom>
                    </p:spPr>
                  </p:pic>
                </p:oleObj>
              </mc:Fallback>
            </mc:AlternateContent>
          </a:graphicData>
        </a:graphic>
      </p:graphicFrame>
    </p:spTree>
    <p:extLst>
      <p:ext uri="{BB962C8B-B14F-4D97-AF65-F5344CB8AC3E}">
        <p14:creationId xmlns:p14="http://schemas.microsoft.com/office/powerpoint/2010/main" val="128149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barn(inVertical)">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barn(inVertical)">
                                      <p:cBhvr>
                                        <p:cTn id="2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1540877" y="939003"/>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4"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5"/>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5"/>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grpSp>
        <p:nvGrpSpPr>
          <p:cNvPr id="208" name="组合 14"/>
          <p:cNvGrpSpPr/>
          <p:nvPr/>
        </p:nvGrpSpPr>
        <p:grpSpPr>
          <a:xfrm>
            <a:off x="6315924" y="499362"/>
            <a:ext cx="4927600" cy="707886"/>
            <a:chOff x="3632200" y="425718"/>
            <a:chExt cx="4927600" cy="707886"/>
          </a:xfrm>
        </p:grpSpPr>
        <p:sp>
          <p:nvSpPr>
            <p:cNvPr id="209"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0" name="文本框 16"/>
            <p:cNvSpPr txBox="1"/>
            <p:nvPr/>
          </p:nvSpPr>
          <p:spPr>
            <a:xfrm>
              <a:off x="4471198" y="425718"/>
              <a:ext cx="3249608"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KHỞI ĐỘNG</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8" name="Rectangle 87"/>
          <p:cNvSpPr/>
          <p:nvPr/>
        </p:nvSpPr>
        <p:spPr>
          <a:xfrm>
            <a:off x="4171469" y="2159068"/>
            <a:ext cx="10472739" cy="784830"/>
          </a:xfrm>
          <a:prstGeom prst="rect">
            <a:avLst/>
          </a:prstGeom>
        </p:spPr>
        <p:txBody>
          <a:bodyPr wrap="none">
            <a:spAutoFit/>
          </a:bodyPr>
          <a:lstStyle/>
          <a:p>
            <a:pPr algn="just">
              <a:spcAft>
                <a:spcPts val="0"/>
              </a:spcAft>
            </a:pPr>
            <a:r>
              <a:rPr lang="en-US" sz="4500" dirty="0" err="1">
                <a:latin typeface="Arial" panose="020B0604020202020204" pitchFamily="34" charset="0"/>
                <a:ea typeface="Yu Mincho"/>
                <a:cs typeface="Arial" panose="020B0604020202020204" pitchFamily="34" charset="0"/>
              </a:rPr>
              <a:t>Số</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đo</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cung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nhỏ</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được</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tính</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như</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thế</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nào</a:t>
            </a:r>
            <a:r>
              <a:rPr lang="en-US" sz="4500" dirty="0">
                <a:latin typeface="Arial" panose="020B0604020202020204" pitchFamily="34" charset="0"/>
                <a:ea typeface="Yu Mincho"/>
                <a:cs typeface="Arial" panose="020B0604020202020204" pitchFamily="34" charset="0"/>
              </a:rPr>
              <a:t>?</a:t>
            </a:r>
            <a:endParaRPr lang="en-US" sz="4500" dirty="0">
              <a:effectLst/>
              <a:latin typeface="Arial" panose="020B0604020202020204" pitchFamily="34" charset="0"/>
              <a:ea typeface="Yu Mincho"/>
              <a:cs typeface="Arial" panose="020B0604020202020204" pitchFamily="34" charset="0"/>
            </a:endParaRPr>
          </a:p>
        </p:txBody>
      </p:sp>
      <p:pic>
        <p:nvPicPr>
          <p:cNvPr id="89" name="Picture 88"/>
          <p:cNvPicPr>
            <a:picLocks noChangeAspect="1"/>
          </p:cNvPicPr>
          <p:nvPr/>
        </p:nvPicPr>
        <p:blipFill>
          <a:blip r:embed="rId6"/>
          <a:stretch>
            <a:fillRect/>
          </a:stretch>
        </p:blipFill>
        <p:spPr>
          <a:xfrm>
            <a:off x="2923650" y="3740990"/>
            <a:ext cx="4116879" cy="3815107"/>
          </a:xfrm>
          <a:prstGeom prst="rect">
            <a:avLst/>
          </a:prstGeom>
        </p:spPr>
      </p:pic>
      <p:sp>
        <p:nvSpPr>
          <p:cNvPr id="106" name="Rectangle 105"/>
          <p:cNvSpPr/>
          <p:nvPr/>
        </p:nvSpPr>
        <p:spPr>
          <a:xfrm>
            <a:off x="7808461" y="3904500"/>
            <a:ext cx="7216546" cy="1477328"/>
          </a:xfrm>
          <a:prstGeom prst="rect">
            <a:avLst/>
          </a:prstGeom>
        </p:spPr>
        <p:txBody>
          <a:bodyPr wrap="square">
            <a:spAutoFit/>
          </a:bodyPr>
          <a:lstStyle/>
          <a:p>
            <a:pPr algn="just">
              <a:spcAft>
                <a:spcPts val="0"/>
              </a:spcAft>
            </a:pPr>
            <a:r>
              <a:rPr lang="en-US" sz="4500" dirty="0" err="1">
                <a:latin typeface="Arial" panose="020B0604020202020204" pitchFamily="34" charset="0"/>
                <a:ea typeface="Yu Mincho"/>
                <a:cs typeface="Arial" panose="020B0604020202020204" pitchFamily="34" charset="0"/>
              </a:rPr>
              <a:t>Số</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đo</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cung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nhỏ</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bằng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số</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đo</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góc</a:t>
            </a:r>
            <a:r>
              <a:rPr lang="en-US" sz="4500" dirty="0">
                <a:latin typeface="Arial" panose="020B0604020202020204" pitchFamily="34" charset="0"/>
                <a:ea typeface="Yu Mincho"/>
                <a:cs typeface="Arial" panose="020B0604020202020204" pitchFamily="34" charset="0"/>
              </a:rPr>
              <a:t> ở </a:t>
            </a:r>
            <a:r>
              <a:rPr lang="en-US" sz="4500" dirty="0" err="1">
                <a:latin typeface="Arial" panose="020B0604020202020204" pitchFamily="34" charset="0"/>
                <a:ea typeface="Yu Mincho"/>
                <a:cs typeface="Arial" panose="020B0604020202020204" pitchFamily="34" charset="0"/>
              </a:rPr>
              <a:t>tâm</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chắn</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cung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đó</a:t>
            </a:r>
            <a:endParaRPr lang="en-US" sz="4500" dirty="0">
              <a:effectLst/>
              <a:latin typeface="Arial" panose="020B0604020202020204" pitchFamily="34" charset="0"/>
              <a:ea typeface="Yu Mincho"/>
              <a:cs typeface="Arial" panose="020B0604020202020204" pitchFamily="34" charset="0"/>
            </a:endParaRPr>
          </a:p>
        </p:txBody>
      </p:sp>
    </p:spTree>
    <p:extLst>
      <p:ext uri="{BB962C8B-B14F-4D97-AF65-F5344CB8AC3E}">
        <p14:creationId xmlns:p14="http://schemas.microsoft.com/office/powerpoint/2010/main" val="26760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barn(inVertical)">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barn(inVertical)">
                                      <p:cBhvr>
                                        <p:cTn id="1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0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39" name="Group 39"/>
          <p:cNvGrpSpPr/>
          <p:nvPr/>
        </p:nvGrpSpPr>
        <p:grpSpPr>
          <a:xfrm>
            <a:off x="489787" y="1470991"/>
            <a:ext cx="1461940" cy="7134326"/>
            <a:chOff x="-229006" y="-1"/>
            <a:chExt cx="1949253" cy="9512434"/>
          </a:xfrm>
        </p:grpSpPr>
        <p:sp>
          <p:nvSpPr>
            <p:cNvPr id="40" name="TextBox 40"/>
            <p:cNvSpPr txBox="1"/>
            <p:nvPr/>
          </p:nvSpPr>
          <p:spPr>
            <a:xfrm rot="16200000">
              <a:off x="508044" y="6040912"/>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41" name="TextBox 41"/>
            <p:cNvSpPr txBox="1"/>
            <p:nvPr/>
          </p:nvSpPr>
          <p:spPr>
            <a:xfrm rot="16200000">
              <a:off x="508045" y="-737051"/>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42" name="TextBox 42"/>
            <p:cNvSpPr txBox="1"/>
            <p:nvPr/>
          </p:nvSpPr>
          <p:spPr>
            <a:xfrm rot="16200000">
              <a:off x="508045" y="392610"/>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43" name="TextBox 43"/>
            <p:cNvSpPr txBox="1"/>
            <p:nvPr/>
          </p:nvSpPr>
          <p:spPr>
            <a:xfrm rot="16200000">
              <a:off x="508045" y="1522270"/>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44" name="TextBox 44"/>
            <p:cNvSpPr txBox="1"/>
            <p:nvPr/>
          </p:nvSpPr>
          <p:spPr>
            <a:xfrm rot="16200000">
              <a:off x="508045" y="2651931"/>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45" name="TextBox 45"/>
            <p:cNvSpPr txBox="1"/>
            <p:nvPr/>
          </p:nvSpPr>
          <p:spPr>
            <a:xfrm rot="16200000">
              <a:off x="508045" y="3781591"/>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46" name="TextBox 46"/>
            <p:cNvSpPr txBox="1"/>
            <p:nvPr/>
          </p:nvSpPr>
          <p:spPr>
            <a:xfrm rot="16200000">
              <a:off x="508045" y="4911251"/>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47" name="TextBox 47"/>
            <p:cNvSpPr txBox="1"/>
            <p:nvPr/>
          </p:nvSpPr>
          <p:spPr>
            <a:xfrm rot="16200000">
              <a:off x="508045" y="7170572"/>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48" name="TextBox 48"/>
            <p:cNvSpPr txBox="1"/>
            <p:nvPr/>
          </p:nvSpPr>
          <p:spPr>
            <a:xfrm rot="16200000">
              <a:off x="508045" y="8300232"/>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52" name="Group 52"/>
          <p:cNvGrpSpPr/>
          <p:nvPr/>
        </p:nvGrpSpPr>
        <p:grpSpPr>
          <a:xfrm>
            <a:off x="1179989" y="1008267"/>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60"/>
          <p:cNvGrpSpPr/>
          <p:nvPr/>
        </p:nvGrpSpPr>
        <p:grpSpPr>
          <a:xfrm>
            <a:off x="1997345" y="1827354"/>
            <a:ext cx="13314931" cy="5692722"/>
            <a:chOff x="0" y="0"/>
            <a:chExt cx="3393203" cy="405776"/>
          </a:xfrm>
        </p:grpSpPr>
        <p:sp>
          <p:nvSpPr>
            <p:cNvPr id="61" name="Freeform 61"/>
            <p:cNvSpPr/>
            <p:nvPr/>
          </p:nvSpPr>
          <p:spPr>
            <a:xfrm>
              <a:off x="0" y="0"/>
              <a:ext cx="3393203" cy="405776"/>
            </a:xfrm>
            <a:custGeom>
              <a:avLst/>
              <a:gdLst/>
              <a:ahLst/>
              <a:cxnLst/>
              <a:rect l="l" t="t" r="r" b="b"/>
              <a:pathLst>
                <a:path w="3393203" h="405776">
                  <a:moveTo>
                    <a:pt x="71033" y="0"/>
                  </a:moveTo>
                  <a:lnTo>
                    <a:pt x="3322170" y="0"/>
                  </a:lnTo>
                  <a:cubicBezTo>
                    <a:pt x="3341010" y="0"/>
                    <a:pt x="3359077" y="7484"/>
                    <a:pt x="3372398" y="20805"/>
                  </a:cubicBezTo>
                  <a:cubicBezTo>
                    <a:pt x="3385720" y="34126"/>
                    <a:pt x="3393203" y="52194"/>
                    <a:pt x="3393203" y="71033"/>
                  </a:cubicBezTo>
                  <a:lnTo>
                    <a:pt x="3393203" y="334743"/>
                  </a:lnTo>
                  <a:cubicBezTo>
                    <a:pt x="3393203" y="353582"/>
                    <a:pt x="3385720" y="371650"/>
                    <a:pt x="3372398" y="384971"/>
                  </a:cubicBezTo>
                  <a:cubicBezTo>
                    <a:pt x="3359077" y="398292"/>
                    <a:pt x="3341010" y="405776"/>
                    <a:pt x="3322170" y="405776"/>
                  </a:cubicBezTo>
                  <a:lnTo>
                    <a:pt x="71033" y="405776"/>
                  </a:lnTo>
                  <a:cubicBezTo>
                    <a:pt x="52194" y="405776"/>
                    <a:pt x="34126" y="398292"/>
                    <a:pt x="20805" y="384971"/>
                  </a:cubicBezTo>
                  <a:cubicBezTo>
                    <a:pt x="7484" y="371650"/>
                    <a:pt x="0" y="353582"/>
                    <a:pt x="0" y="334743"/>
                  </a:cubicBezTo>
                  <a:lnTo>
                    <a:pt x="0" y="71033"/>
                  </a:lnTo>
                  <a:cubicBezTo>
                    <a:pt x="0" y="52194"/>
                    <a:pt x="7484" y="34126"/>
                    <a:pt x="20805" y="20805"/>
                  </a:cubicBezTo>
                  <a:cubicBezTo>
                    <a:pt x="34126" y="7484"/>
                    <a:pt x="52194" y="0"/>
                    <a:pt x="71033" y="0"/>
                  </a:cubicBezTo>
                  <a:close/>
                </a:path>
              </a:pathLst>
            </a:custGeom>
            <a:solidFill>
              <a:srgbClr val="000000">
                <a:alpha val="0"/>
              </a:srgbClr>
            </a:solidFill>
            <a:ln w="47625">
              <a:solidFill>
                <a:srgbClr val="E76262"/>
              </a:solidFill>
            </a:ln>
          </p:spPr>
        </p:sp>
        <p:sp>
          <p:nvSpPr>
            <p:cNvPr id="62" name="TextBox 62"/>
            <p:cNvSpPr txBox="1"/>
            <p:nvPr/>
          </p:nvSpPr>
          <p:spPr>
            <a:xfrm>
              <a:off x="0" y="-47625"/>
              <a:ext cx="812800" cy="860425"/>
            </a:xfrm>
            <a:prstGeom prst="rect">
              <a:avLst/>
            </a:prstGeom>
          </p:spPr>
          <p:txBody>
            <a:bodyPr lIns="42975" tIns="42975" rIns="42975" bIns="4297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63"/>
          <p:cNvGrpSpPr/>
          <p:nvPr/>
        </p:nvGrpSpPr>
        <p:grpSpPr>
          <a:xfrm>
            <a:off x="15564542" y="3904500"/>
            <a:ext cx="2186870" cy="1191585"/>
            <a:chOff x="0" y="0"/>
            <a:chExt cx="595553" cy="324506"/>
          </a:xfrm>
        </p:grpSpPr>
        <p:sp>
          <p:nvSpPr>
            <p:cNvPr id="64" name="Freeform 6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5" name="TextBox 65"/>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66"/>
          <p:cNvGrpSpPr/>
          <p:nvPr/>
        </p:nvGrpSpPr>
        <p:grpSpPr>
          <a:xfrm>
            <a:off x="15666322" y="3747580"/>
            <a:ext cx="2984603" cy="3229429"/>
            <a:chOff x="0" y="-66675"/>
            <a:chExt cx="812800" cy="879475"/>
          </a:xfrm>
        </p:grpSpPr>
        <p:sp>
          <p:nvSpPr>
            <p:cNvPr id="67" name="Freeform 6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8" name="TextBox 68"/>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03D36"/>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69"/>
          <p:cNvGrpSpPr/>
          <p:nvPr/>
        </p:nvGrpSpPr>
        <p:grpSpPr>
          <a:xfrm>
            <a:off x="1540290" y="1622751"/>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2"/>
          <p:cNvGrpSpPr/>
          <p:nvPr/>
        </p:nvGrpSpPr>
        <p:grpSpPr>
          <a:xfrm>
            <a:off x="1540290" y="2470372"/>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5"/>
          <p:cNvGrpSpPr/>
          <p:nvPr/>
        </p:nvGrpSpPr>
        <p:grpSpPr>
          <a:xfrm>
            <a:off x="1540290" y="3317993"/>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78" name="Group 78"/>
          <p:cNvGrpSpPr/>
          <p:nvPr/>
        </p:nvGrpSpPr>
        <p:grpSpPr>
          <a:xfrm>
            <a:off x="1540290" y="4165614"/>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81" name="Group 81"/>
          <p:cNvGrpSpPr/>
          <p:nvPr/>
        </p:nvGrpSpPr>
        <p:grpSpPr>
          <a:xfrm>
            <a:off x="1540290" y="5013235"/>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84" name="Group 84"/>
          <p:cNvGrpSpPr/>
          <p:nvPr/>
        </p:nvGrpSpPr>
        <p:grpSpPr>
          <a:xfrm>
            <a:off x="1540290" y="5860856"/>
            <a:ext cx="263115" cy="263115"/>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87" name="Group 87"/>
          <p:cNvGrpSpPr/>
          <p:nvPr/>
        </p:nvGrpSpPr>
        <p:grpSpPr>
          <a:xfrm>
            <a:off x="1540290" y="6708477"/>
            <a:ext cx="263115" cy="263115"/>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0" name="Group 90"/>
          <p:cNvGrpSpPr/>
          <p:nvPr/>
        </p:nvGrpSpPr>
        <p:grpSpPr>
          <a:xfrm>
            <a:off x="1540290" y="7556097"/>
            <a:ext cx="263115" cy="263115"/>
            <a:chOff x="0" y="0"/>
            <a:chExt cx="812800" cy="812800"/>
          </a:xfrm>
        </p:grpSpPr>
        <p:sp>
          <p:nvSpPr>
            <p:cNvPr id="91" name="Freeform 9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3" name="Group 93"/>
          <p:cNvGrpSpPr/>
          <p:nvPr/>
        </p:nvGrpSpPr>
        <p:grpSpPr>
          <a:xfrm>
            <a:off x="1540290" y="8403718"/>
            <a:ext cx="263115" cy="263115"/>
            <a:chOff x="0" y="0"/>
            <a:chExt cx="812800" cy="812800"/>
          </a:xfrm>
        </p:grpSpPr>
        <p:sp>
          <p:nvSpPr>
            <p:cNvPr id="94" name="Freeform 9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5" name="TextBox 9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1" name="TextBox 101"/>
          <p:cNvSpPr txBox="1"/>
          <p:nvPr/>
        </p:nvSpPr>
        <p:spPr>
          <a:xfrm>
            <a:off x="2423442" y="2600287"/>
            <a:ext cx="12717005" cy="3436838"/>
          </a:xfrm>
          <a:prstGeom prst="rect">
            <a:avLst/>
          </a:prstGeom>
        </p:spPr>
        <p:txBody>
          <a:bodyPr wrap="square" lIns="0" tIns="0" rIns="0" bIns="0" rtlCol="0" anchor="t">
            <a:spAutoFit/>
          </a:bodyPr>
          <a:lstStyle/>
          <a:p>
            <a:pPr lvl="0" algn="ctr">
              <a:lnSpc>
                <a:spcPts val="6720"/>
              </a:lnSpc>
              <a:spcBef>
                <a:spcPct val="0"/>
              </a:spcBef>
            </a:pPr>
            <a:r>
              <a:rPr lang="en-US" sz="6000" b="1" dirty="0" err="1">
                <a:solidFill>
                  <a:srgbClr val="FF0000"/>
                </a:solidFill>
                <a:latin typeface="Times New Roman" panose="02020603050405020304" pitchFamily="18" charset="0"/>
                <a:ea typeface="Yu Mincho"/>
              </a:rPr>
              <a:t>Bài</a:t>
            </a:r>
            <a:r>
              <a:rPr lang="en-US" sz="6000" b="1" dirty="0">
                <a:solidFill>
                  <a:srgbClr val="FF0000"/>
                </a:solidFill>
                <a:latin typeface="Times New Roman" panose="02020603050405020304" pitchFamily="18" charset="0"/>
                <a:ea typeface="Yu Mincho"/>
              </a:rPr>
              <a:t> 5:</a:t>
            </a:r>
          </a:p>
          <a:p>
            <a:pPr lvl="0" algn="ctr">
              <a:lnSpc>
                <a:spcPts val="6720"/>
              </a:lnSpc>
              <a:spcBef>
                <a:spcPct val="0"/>
              </a:spcBef>
            </a:pPr>
            <a:r>
              <a:rPr lang="en-US" sz="6000" b="1" dirty="0">
                <a:solidFill>
                  <a:srgbClr val="FF0000"/>
                </a:solidFill>
                <a:latin typeface="Times New Roman" panose="02020603050405020304" pitchFamily="18" charset="0"/>
                <a:ea typeface="Yu Mincho"/>
              </a:rPr>
              <a:t>ĐỘ DÀI CUNG TRÒN, DIỆN TÍCH HÌNH QUẠT TRÒN, DIỆN TÍCH HÌNH VÀNH KHUYÊN</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03" name="Group 103"/>
          <p:cNvGrpSpPr/>
          <p:nvPr/>
        </p:nvGrpSpPr>
        <p:grpSpPr>
          <a:xfrm>
            <a:off x="537411" y="1690136"/>
            <a:ext cx="1461940" cy="7134326"/>
            <a:chOff x="-76607" y="-1"/>
            <a:chExt cx="1949253" cy="9512434"/>
          </a:xfrm>
        </p:grpSpPr>
        <p:sp>
          <p:nvSpPr>
            <p:cNvPr id="104" name="TextBox 104"/>
            <p:cNvSpPr txBox="1"/>
            <p:nvPr/>
          </p:nvSpPr>
          <p:spPr>
            <a:xfrm rot="5400000">
              <a:off x="660444" y="-737051"/>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105" name="TextBox 105"/>
            <p:cNvSpPr txBox="1"/>
            <p:nvPr/>
          </p:nvSpPr>
          <p:spPr>
            <a:xfrm rot="5400000">
              <a:off x="660443" y="392610"/>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106" name="TextBox 106"/>
            <p:cNvSpPr txBox="1"/>
            <p:nvPr/>
          </p:nvSpPr>
          <p:spPr>
            <a:xfrm rot="5400000">
              <a:off x="660444" y="1522270"/>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107" name="TextBox 107"/>
            <p:cNvSpPr txBox="1"/>
            <p:nvPr/>
          </p:nvSpPr>
          <p:spPr>
            <a:xfrm rot="5400000">
              <a:off x="660444" y="2651931"/>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108" name="TextBox 108"/>
            <p:cNvSpPr txBox="1"/>
            <p:nvPr/>
          </p:nvSpPr>
          <p:spPr>
            <a:xfrm rot="5400000">
              <a:off x="660444" y="3781591"/>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109" name="TextBox 109"/>
            <p:cNvSpPr txBox="1"/>
            <p:nvPr/>
          </p:nvSpPr>
          <p:spPr>
            <a:xfrm rot="5400000">
              <a:off x="660444" y="4911251"/>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110" name="TextBox 110"/>
            <p:cNvSpPr txBox="1"/>
            <p:nvPr/>
          </p:nvSpPr>
          <p:spPr>
            <a:xfrm rot="5400000">
              <a:off x="660444" y="6040912"/>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111" name="TextBox 111"/>
            <p:cNvSpPr txBox="1"/>
            <p:nvPr/>
          </p:nvSpPr>
          <p:spPr>
            <a:xfrm rot="5400000">
              <a:off x="660444" y="7170572"/>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sp>
          <p:nvSpPr>
            <p:cNvPr id="112" name="TextBox 112"/>
            <p:cNvSpPr txBox="1"/>
            <p:nvPr/>
          </p:nvSpPr>
          <p:spPr>
            <a:xfrm rot="5400000">
              <a:off x="660444" y="8300232"/>
              <a:ext cx="475151" cy="1949252"/>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Times New Roman" panose="020206030504050203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44710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sp>
        <p:nvSpPr>
          <p:cNvPr id="3" name="Freeform 3"/>
          <p:cNvSpPr/>
          <p:nvPr/>
        </p:nvSpPr>
        <p:spPr>
          <a:xfrm rot="-10800000">
            <a:off x="3214260" y="2989869"/>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127800" y="504601"/>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5"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6"/>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6"/>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sp>
        <p:nvSpPr>
          <p:cNvPr id="106" name="Freeform 6"/>
          <p:cNvSpPr>
            <a:spLocks/>
          </p:cNvSpPr>
          <p:nvPr/>
        </p:nvSpPr>
        <p:spPr bwMode="auto">
          <a:xfrm>
            <a:off x="6315923" y="529256"/>
            <a:ext cx="6690103" cy="697487"/>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7" name="文本框 16"/>
          <p:cNvSpPr txBox="1"/>
          <p:nvPr/>
        </p:nvSpPr>
        <p:spPr>
          <a:xfrm>
            <a:off x="6315922" y="499362"/>
            <a:ext cx="6486095" cy="70788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I. ĐỘ</a:t>
            </a:r>
            <a:r>
              <a:rPr kumimoji="0" lang="en-US" altLang="zh-CN"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 DÀI CUNG TRÒN</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 </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09" name="Rectangle 108"/>
          <p:cNvSpPr/>
          <p:nvPr/>
        </p:nvSpPr>
        <p:spPr>
          <a:xfrm>
            <a:off x="3833490" y="1925822"/>
            <a:ext cx="3963236" cy="784830"/>
          </a:xfrm>
          <a:prstGeom prst="rect">
            <a:avLst/>
          </a:prstGeom>
        </p:spPr>
        <p:txBody>
          <a:bodyPr wrap="square">
            <a:spAutoFit/>
          </a:bodyPr>
          <a:lstStyle/>
          <a:p>
            <a:pPr algn="just">
              <a:spcAft>
                <a:spcPts val="0"/>
              </a:spcAft>
            </a:pPr>
            <a:r>
              <a:rPr lang="en-US" sz="4500" dirty="0">
                <a:latin typeface="Arial" panose="020B0604020202020204" pitchFamily="34" charset="0"/>
                <a:ea typeface="Yu Mincho"/>
                <a:cs typeface="Arial" panose="020B0604020202020204" pitchFamily="34" charset="0"/>
              </a:rPr>
              <a:t> </a:t>
            </a:r>
            <a:endParaRPr lang="en-US" sz="4500" dirty="0">
              <a:effectLst/>
              <a:latin typeface="Arial" panose="020B0604020202020204" pitchFamily="34" charset="0"/>
              <a:ea typeface="Yu Mincho"/>
              <a:cs typeface="Arial" panose="020B0604020202020204" pitchFamily="34" charset="0"/>
            </a:endParaRPr>
          </a:p>
        </p:txBody>
      </p:sp>
      <p:pic>
        <p:nvPicPr>
          <p:cNvPr id="23571" name="Picture 23570"/>
          <p:cNvPicPr>
            <a:picLocks noChangeAspect="1"/>
          </p:cNvPicPr>
          <p:nvPr/>
        </p:nvPicPr>
        <p:blipFill>
          <a:blip r:embed="rId7"/>
          <a:stretch>
            <a:fillRect/>
          </a:stretch>
        </p:blipFill>
        <p:spPr>
          <a:xfrm>
            <a:off x="11644832" y="2320688"/>
            <a:ext cx="1411878" cy="1409204"/>
          </a:xfrm>
          <a:prstGeom prst="rect">
            <a:avLst/>
          </a:prstGeom>
        </p:spPr>
      </p:pic>
      <p:pic>
        <p:nvPicPr>
          <p:cNvPr id="23572" name="Picture 23571"/>
          <p:cNvPicPr>
            <a:picLocks noChangeAspect="1"/>
          </p:cNvPicPr>
          <p:nvPr/>
        </p:nvPicPr>
        <p:blipFill>
          <a:blip r:embed="rId8"/>
          <a:stretch>
            <a:fillRect/>
          </a:stretch>
        </p:blipFill>
        <p:spPr>
          <a:xfrm>
            <a:off x="12860014" y="1664638"/>
            <a:ext cx="2897428" cy="2275667"/>
          </a:xfrm>
          <a:prstGeom prst="rect">
            <a:avLst/>
          </a:prstGeom>
        </p:spPr>
      </p:pic>
      <p:sp>
        <p:nvSpPr>
          <p:cNvPr id="125" name="Rectangle 124"/>
          <p:cNvSpPr/>
          <p:nvPr/>
        </p:nvSpPr>
        <p:spPr>
          <a:xfrm>
            <a:off x="1979652" y="2544698"/>
            <a:ext cx="9326558" cy="1477328"/>
          </a:xfrm>
          <a:prstGeom prst="rect">
            <a:avLst/>
          </a:prstGeom>
        </p:spPr>
        <p:txBody>
          <a:bodyPr wrap="square">
            <a:spAutoFit/>
          </a:bodyPr>
          <a:lstStyle/>
          <a:p>
            <a:pPr algn="just">
              <a:spcAft>
                <a:spcPts val="0"/>
              </a:spcAft>
            </a:pPr>
            <a:r>
              <a:rPr lang="en-US" sz="4500" dirty="0">
                <a:latin typeface="Arial" panose="020B0604020202020204" pitchFamily="34" charset="0"/>
                <a:ea typeface="Yu Mincho"/>
                <a:cs typeface="Arial" panose="020B0604020202020204" pitchFamily="34" charset="0"/>
              </a:rPr>
              <a:t> -&gt; </a:t>
            </a:r>
            <a:r>
              <a:rPr lang="en-US" sz="4500" dirty="0" err="1">
                <a:latin typeface="Arial" panose="020B0604020202020204" pitchFamily="34" charset="0"/>
                <a:ea typeface="Yu Mincho"/>
                <a:cs typeface="Arial" panose="020B0604020202020204" pitchFamily="34" charset="0"/>
              </a:rPr>
              <a:t>chiều</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dài</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sợi</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dây</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bằng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chu</a:t>
            </a:r>
            <a:r>
              <a:rPr lang="en-US" sz="4500" dirty="0">
                <a:latin typeface="Arial" panose="020B0604020202020204" pitchFamily="34" charset="0"/>
                <a:ea typeface="Yu Mincho"/>
                <a:cs typeface="Arial" panose="020B0604020202020204" pitchFamily="34" charset="0"/>
              </a:rPr>
              <a:t> vi </a:t>
            </a:r>
            <a:r>
              <a:rPr lang="en-US" sz="4500" dirty="0" err="1">
                <a:latin typeface="Arial" panose="020B0604020202020204" pitchFamily="34" charset="0"/>
                <a:ea typeface="Yu Mincho"/>
                <a:cs typeface="Arial" panose="020B0604020202020204" pitchFamily="34" charset="0"/>
              </a:rPr>
              <a:t>của</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tròn</a:t>
            </a:r>
            <a:endParaRPr lang="en-US" sz="4500" dirty="0">
              <a:effectLst/>
              <a:latin typeface="Arial" panose="020B0604020202020204" pitchFamily="34" charset="0"/>
              <a:ea typeface="Yu Mincho"/>
              <a:cs typeface="Arial" panose="020B0604020202020204" pitchFamily="34" charset="0"/>
            </a:endParaRPr>
          </a:p>
        </p:txBody>
      </p:sp>
      <p:sp>
        <p:nvSpPr>
          <p:cNvPr id="126" name="Rectangle 125"/>
          <p:cNvSpPr/>
          <p:nvPr/>
        </p:nvSpPr>
        <p:spPr>
          <a:xfrm>
            <a:off x="1918192" y="4309604"/>
            <a:ext cx="14033028" cy="1477328"/>
          </a:xfrm>
          <a:prstGeom prst="rect">
            <a:avLst/>
          </a:prstGeom>
        </p:spPr>
        <p:txBody>
          <a:bodyPr wrap="square">
            <a:spAutoFit/>
          </a:bodyPr>
          <a:lstStyle/>
          <a:p>
            <a:pPr algn="just">
              <a:spcAft>
                <a:spcPts val="0"/>
              </a:spcAft>
            </a:pPr>
            <a:r>
              <a:rPr lang="en-US" sz="4500" dirty="0">
                <a:latin typeface="Arial" panose="020B0604020202020204" pitchFamily="34" charset="0"/>
                <a:ea typeface="Yu Mincho"/>
                <a:cs typeface="Arial" panose="020B0604020202020204" pitchFamily="34" charset="0"/>
              </a:rPr>
              <a:t> - </a:t>
            </a:r>
            <a:r>
              <a:rPr lang="en-US" sz="4500" dirty="0" err="1">
                <a:latin typeface="Arial" panose="020B0604020202020204" pitchFamily="34" charset="0"/>
                <a:ea typeface="Yu Mincho"/>
                <a:cs typeface="Arial" panose="020B0604020202020204" pitchFamily="34" charset="0"/>
              </a:rPr>
              <a:t>Tỷ</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số</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giữa</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chu</a:t>
            </a:r>
            <a:r>
              <a:rPr lang="en-US" sz="4500" dirty="0">
                <a:latin typeface="Arial" panose="020B0604020202020204" pitchFamily="34" charset="0"/>
                <a:ea typeface="Yu Mincho"/>
                <a:cs typeface="Arial" panose="020B0604020202020204" pitchFamily="34" charset="0"/>
              </a:rPr>
              <a:t> vi C </a:t>
            </a:r>
            <a:r>
              <a:rPr lang="en-US" sz="4500" dirty="0" err="1">
                <a:latin typeface="Arial" panose="020B0604020202020204" pitchFamily="34" charset="0"/>
                <a:ea typeface="Yu Mincho"/>
                <a:cs typeface="Arial" panose="020B0604020202020204" pitchFamily="34" charset="0"/>
              </a:rPr>
              <a:t>của</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mỗi</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tròn</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và</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kính</a:t>
            </a:r>
            <a:r>
              <a:rPr lang="en-US" sz="4500" dirty="0">
                <a:latin typeface="Arial" panose="020B0604020202020204" pitchFamily="34" charset="0"/>
                <a:ea typeface="Yu Mincho"/>
                <a:cs typeface="Arial" panose="020B0604020202020204" pitchFamily="34" charset="0"/>
              </a:rPr>
              <a:t> d </a:t>
            </a:r>
            <a:r>
              <a:rPr lang="en-US" sz="4500" dirty="0" err="1">
                <a:latin typeface="Arial" panose="020B0604020202020204" pitchFamily="34" charset="0"/>
                <a:ea typeface="Yu Mincho"/>
                <a:cs typeface="Arial" panose="020B0604020202020204" pitchFamily="34" charset="0"/>
              </a:rPr>
              <a:t>của</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đường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tròn</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là</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một</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hằng</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số</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Kí</a:t>
            </a:r>
            <a:r>
              <a:rPr lang="en-US" sz="4500" dirty="0">
                <a:latin typeface="Arial" panose="020B0604020202020204" pitchFamily="34" charset="0"/>
                <a:ea typeface="Yu Mincho"/>
                <a:cs typeface="Arial" panose="020B0604020202020204" pitchFamily="34" charset="0"/>
              </a:rPr>
              <a:t> </a:t>
            </a:r>
            <a:r>
              <a:rPr lang="en-US" sz="4500" dirty="0" err="1">
                <a:latin typeface="Arial" panose="020B0604020202020204" pitchFamily="34" charset="0"/>
                <a:ea typeface="Yu Mincho"/>
                <a:cs typeface="Arial" panose="020B0604020202020204" pitchFamily="34" charset="0"/>
              </a:rPr>
              <a:t>hiệu</a:t>
            </a:r>
            <a:r>
              <a:rPr lang="en-US" sz="4500" dirty="0">
                <a:latin typeface="Arial" panose="020B0604020202020204" pitchFamily="34" charset="0"/>
                <a:ea typeface="Yu Mincho"/>
                <a:cs typeface="Arial" panose="020B0604020202020204" pitchFamily="34" charset="0"/>
              </a:rPr>
              <a:t>: </a:t>
            </a:r>
            <a:endParaRPr lang="en-US" sz="4500" dirty="0">
              <a:effectLst/>
              <a:latin typeface="Arial" panose="020B0604020202020204" pitchFamily="34" charset="0"/>
              <a:ea typeface="Yu Mincho"/>
              <a:cs typeface="Arial" panose="020B0604020202020204" pitchFamily="34" charset="0"/>
            </a:endParaRPr>
          </a:p>
        </p:txBody>
      </p:sp>
      <p:graphicFrame>
        <p:nvGraphicFramePr>
          <p:cNvPr id="23573" name="Object 23572"/>
          <p:cNvGraphicFramePr>
            <a:graphicFrameLocks noChangeAspect="1"/>
          </p:cNvGraphicFramePr>
          <p:nvPr>
            <p:extLst>
              <p:ext uri="{D42A27DB-BD31-4B8C-83A1-F6EECF244321}">
                <p14:modId xmlns:p14="http://schemas.microsoft.com/office/powerpoint/2010/main" val="3401313035"/>
              </p:ext>
            </p:extLst>
          </p:nvPr>
        </p:nvGraphicFramePr>
        <p:xfrm>
          <a:off x="9074150" y="5078413"/>
          <a:ext cx="139700" cy="127000"/>
        </p:xfrm>
        <a:graphic>
          <a:graphicData uri="http://schemas.openxmlformats.org/presentationml/2006/ole">
            <mc:AlternateContent xmlns:mc="http://schemas.openxmlformats.org/markup-compatibility/2006">
              <mc:Choice xmlns:v="urn:schemas-microsoft-com:vml" Requires="v">
                <p:oleObj name="Equation" r:id="rId9" imgW="139680" imgH="126720" progId="Equation.DSMT4">
                  <p:embed/>
                </p:oleObj>
              </mc:Choice>
              <mc:Fallback>
                <p:oleObj name="Equation" r:id="rId9" imgW="139680" imgH="126720" progId="Equation.DSMT4">
                  <p:embed/>
                  <p:pic>
                    <p:nvPicPr>
                      <p:cNvPr id="0" name=""/>
                      <p:cNvPicPr/>
                      <p:nvPr/>
                    </p:nvPicPr>
                    <p:blipFill>
                      <a:blip r:embed="rId10"/>
                      <a:stretch>
                        <a:fillRect/>
                      </a:stretch>
                    </p:blipFill>
                    <p:spPr>
                      <a:xfrm>
                        <a:off x="9074150" y="5078413"/>
                        <a:ext cx="139700" cy="1270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574" name="Rectangle 23573"/>
              <p:cNvSpPr/>
              <p:nvPr/>
            </p:nvSpPr>
            <p:spPr>
              <a:xfrm>
                <a:off x="13694162" y="4996114"/>
                <a:ext cx="1036250"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500" i="1">
                          <a:latin typeface="Cambria Math" panose="02040503050406030204" pitchFamily="18" charset="0"/>
                        </a:rPr>
                        <m:t>𝜋</m:t>
                      </m:r>
                    </m:oMath>
                  </m:oMathPara>
                </a14:m>
                <a:endParaRPr lang="en-US" sz="4500" dirty="0"/>
              </a:p>
            </p:txBody>
          </p:sp>
        </mc:Choice>
        <mc:Fallback xmlns="">
          <p:sp>
            <p:nvSpPr>
              <p:cNvPr id="23574" name="Rectangle 23573"/>
              <p:cNvSpPr>
                <a:spLocks noRot="1" noChangeAspect="1" noMove="1" noResize="1" noEditPoints="1" noAdjustHandles="1" noChangeArrowheads="1" noChangeShapeType="1" noTextEdit="1"/>
              </p:cNvSpPr>
              <p:nvPr/>
            </p:nvSpPr>
            <p:spPr>
              <a:xfrm>
                <a:off x="13694162" y="4996114"/>
                <a:ext cx="1036250" cy="784830"/>
              </a:xfrm>
              <a:prstGeom prst="rect">
                <a:avLst/>
              </a:prstGeom>
              <a:blipFill>
                <a:blip r:embed="rId12"/>
                <a:stretch>
                  <a:fillRect/>
                </a:stretch>
              </a:blipFill>
            </p:spPr>
            <p:txBody>
              <a:bodyPr/>
              <a:lstStyle/>
              <a:p>
                <a:r>
                  <a:rPr lang="en-US">
                    <a:noFill/>
                  </a:rPr>
                  <a:t> </a:t>
                </a:r>
              </a:p>
            </p:txBody>
          </p:sp>
        </mc:Fallback>
      </mc:AlternateContent>
      <p:sp>
        <p:nvSpPr>
          <p:cNvPr id="23575" name="Rectangle 23574"/>
          <p:cNvSpPr/>
          <p:nvPr/>
        </p:nvSpPr>
        <p:spPr>
          <a:xfrm>
            <a:off x="2133664" y="6017433"/>
            <a:ext cx="13532658" cy="2862322"/>
          </a:xfrm>
          <a:prstGeom prst="rect">
            <a:avLst/>
          </a:prstGeom>
        </p:spPr>
        <p:txBody>
          <a:bodyPr wrap="square">
            <a:spAutoFit/>
          </a:bodyPr>
          <a:lstStyle/>
          <a:p>
            <a:pPr lvl="0"/>
            <a:r>
              <a:rPr lang="en-US" sz="4500" dirty="0">
                <a:solidFill>
                  <a:prstClr val="black"/>
                </a:solidFill>
                <a:latin typeface="Arial" panose="020B0604020202020204" pitchFamily="34" charset="0"/>
                <a:ea typeface="Yu Mincho"/>
                <a:cs typeface="Arial" panose="020B0604020202020204" pitchFamily="34" charset="0"/>
              </a:rPr>
              <a:t>Chu vi </a:t>
            </a:r>
            <a:r>
              <a:rPr lang="en-US" sz="4500" dirty="0" err="1">
                <a:solidFill>
                  <a:prstClr val="black"/>
                </a:solidFill>
                <a:latin typeface="Arial" panose="020B0604020202020204" pitchFamily="34" charset="0"/>
                <a:ea typeface="Yu Mincho"/>
                <a:cs typeface="Arial" panose="020B0604020202020204" pitchFamily="34" charset="0"/>
              </a:rPr>
              <a:t>đường</a:t>
            </a:r>
            <a:r>
              <a:rPr lang="en-US" sz="4500" dirty="0">
                <a:solidFill>
                  <a:prstClr val="black"/>
                </a:solidFill>
                <a:latin typeface="Arial" panose="020B0604020202020204" pitchFamily="34" charset="0"/>
                <a:ea typeface="Yu Mincho"/>
                <a:cs typeface="Arial" panose="020B0604020202020204" pitchFamily="34" charset="0"/>
              </a:rPr>
              <a:t> </a:t>
            </a:r>
            <a:r>
              <a:rPr lang="en-US" sz="4500" dirty="0" err="1">
                <a:solidFill>
                  <a:prstClr val="black"/>
                </a:solidFill>
                <a:latin typeface="Arial" panose="020B0604020202020204" pitchFamily="34" charset="0"/>
                <a:ea typeface="Yu Mincho"/>
                <a:cs typeface="Arial" panose="020B0604020202020204" pitchFamily="34" charset="0"/>
              </a:rPr>
              <a:t>tròn</a:t>
            </a:r>
            <a:r>
              <a:rPr lang="en-US" sz="4500" dirty="0">
                <a:solidFill>
                  <a:prstClr val="black"/>
                </a:solidFill>
                <a:latin typeface="Arial" panose="020B0604020202020204" pitchFamily="34" charset="0"/>
                <a:ea typeface="Yu Mincho"/>
                <a:cs typeface="Arial" panose="020B0604020202020204" pitchFamily="34" charset="0"/>
              </a:rPr>
              <a:t> </a:t>
            </a:r>
            <a:r>
              <a:rPr lang="en-US" sz="4500" dirty="0" err="1">
                <a:solidFill>
                  <a:prstClr val="black"/>
                </a:solidFill>
                <a:latin typeface="Arial" panose="020B0604020202020204" pitchFamily="34" charset="0"/>
                <a:ea typeface="Yu Mincho"/>
                <a:cs typeface="Arial" panose="020B0604020202020204" pitchFamily="34" charset="0"/>
              </a:rPr>
              <a:t>đường</a:t>
            </a:r>
            <a:r>
              <a:rPr lang="en-US" sz="4500" dirty="0">
                <a:solidFill>
                  <a:prstClr val="black"/>
                </a:solidFill>
                <a:latin typeface="Arial" panose="020B0604020202020204" pitchFamily="34" charset="0"/>
                <a:ea typeface="Yu Mincho"/>
                <a:cs typeface="Arial" panose="020B0604020202020204" pitchFamily="34" charset="0"/>
              </a:rPr>
              <a:t> </a:t>
            </a:r>
            <a:r>
              <a:rPr lang="en-US" sz="4500" dirty="0" err="1">
                <a:solidFill>
                  <a:prstClr val="black"/>
                </a:solidFill>
                <a:latin typeface="Arial" panose="020B0604020202020204" pitchFamily="34" charset="0"/>
                <a:ea typeface="Yu Mincho"/>
                <a:cs typeface="Arial" panose="020B0604020202020204" pitchFamily="34" charset="0"/>
              </a:rPr>
              <a:t>kính</a:t>
            </a:r>
            <a:r>
              <a:rPr lang="en-US" sz="4500" dirty="0">
                <a:solidFill>
                  <a:prstClr val="black"/>
                </a:solidFill>
                <a:latin typeface="Arial" panose="020B0604020202020204" pitchFamily="34" charset="0"/>
                <a:ea typeface="Yu Mincho"/>
                <a:cs typeface="Arial" panose="020B0604020202020204" pitchFamily="34" charset="0"/>
              </a:rPr>
              <a:t> d:</a:t>
            </a:r>
          </a:p>
          <a:p>
            <a:pPr lvl="0"/>
            <a:r>
              <a:rPr lang="en-US" sz="4500" dirty="0">
                <a:solidFill>
                  <a:prstClr val="black"/>
                </a:solidFill>
                <a:latin typeface="Arial" panose="020B0604020202020204" pitchFamily="34" charset="0"/>
                <a:cs typeface="Arial" panose="020B0604020202020204" pitchFamily="34" charset="0"/>
              </a:rPr>
              <a:t> </a:t>
            </a:r>
          </a:p>
          <a:p>
            <a:pPr lvl="0"/>
            <a:r>
              <a:rPr lang="en-US" sz="4500" dirty="0">
                <a:solidFill>
                  <a:prstClr val="black"/>
                </a:solidFill>
                <a:latin typeface="Arial" panose="020B0604020202020204" pitchFamily="34" charset="0"/>
                <a:ea typeface="Yu Mincho"/>
                <a:cs typeface="Arial" panose="020B0604020202020204" pitchFamily="34" charset="0"/>
              </a:rPr>
              <a:t>Chu vi </a:t>
            </a:r>
            <a:r>
              <a:rPr lang="en-US" sz="4500" dirty="0" err="1">
                <a:solidFill>
                  <a:prstClr val="black"/>
                </a:solidFill>
                <a:latin typeface="Arial" panose="020B0604020202020204" pitchFamily="34" charset="0"/>
                <a:ea typeface="Yu Mincho"/>
                <a:cs typeface="Arial" panose="020B0604020202020204" pitchFamily="34" charset="0"/>
              </a:rPr>
              <a:t>đường</a:t>
            </a:r>
            <a:r>
              <a:rPr lang="en-US" sz="4500" dirty="0">
                <a:solidFill>
                  <a:prstClr val="black"/>
                </a:solidFill>
                <a:latin typeface="Arial" panose="020B0604020202020204" pitchFamily="34" charset="0"/>
                <a:ea typeface="Yu Mincho"/>
                <a:cs typeface="Arial" panose="020B0604020202020204" pitchFamily="34" charset="0"/>
              </a:rPr>
              <a:t> </a:t>
            </a:r>
            <a:r>
              <a:rPr lang="en-US" sz="4500" dirty="0" err="1">
                <a:solidFill>
                  <a:prstClr val="black"/>
                </a:solidFill>
                <a:latin typeface="Arial" panose="020B0604020202020204" pitchFamily="34" charset="0"/>
                <a:ea typeface="Yu Mincho"/>
                <a:cs typeface="Arial" panose="020B0604020202020204" pitchFamily="34" charset="0"/>
              </a:rPr>
              <a:t>tròn</a:t>
            </a:r>
            <a:r>
              <a:rPr lang="en-US" sz="4500" dirty="0">
                <a:solidFill>
                  <a:prstClr val="black"/>
                </a:solidFill>
                <a:latin typeface="Arial" panose="020B0604020202020204" pitchFamily="34" charset="0"/>
                <a:ea typeface="Yu Mincho"/>
                <a:cs typeface="Arial" panose="020B0604020202020204" pitchFamily="34" charset="0"/>
              </a:rPr>
              <a:t> </a:t>
            </a:r>
            <a:r>
              <a:rPr lang="en-US" sz="4500" dirty="0" err="1">
                <a:solidFill>
                  <a:prstClr val="black"/>
                </a:solidFill>
                <a:latin typeface="Arial" panose="020B0604020202020204" pitchFamily="34" charset="0"/>
                <a:ea typeface="Yu Mincho"/>
                <a:cs typeface="Arial" panose="020B0604020202020204" pitchFamily="34" charset="0"/>
              </a:rPr>
              <a:t>bán</a:t>
            </a:r>
            <a:r>
              <a:rPr lang="en-US" sz="4500" dirty="0">
                <a:solidFill>
                  <a:prstClr val="black"/>
                </a:solidFill>
                <a:latin typeface="Arial" panose="020B0604020202020204" pitchFamily="34" charset="0"/>
                <a:ea typeface="Yu Mincho"/>
                <a:cs typeface="Arial" panose="020B0604020202020204" pitchFamily="34" charset="0"/>
              </a:rPr>
              <a:t> </a:t>
            </a:r>
            <a:r>
              <a:rPr lang="en-US" sz="4500" dirty="0" err="1">
                <a:solidFill>
                  <a:prstClr val="black"/>
                </a:solidFill>
                <a:latin typeface="Arial" panose="020B0604020202020204" pitchFamily="34" charset="0"/>
                <a:ea typeface="Yu Mincho"/>
                <a:cs typeface="Arial" panose="020B0604020202020204" pitchFamily="34" charset="0"/>
              </a:rPr>
              <a:t>kính</a:t>
            </a:r>
            <a:r>
              <a:rPr lang="en-US" sz="4500" dirty="0">
                <a:solidFill>
                  <a:prstClr val="black"/>
                </a:solidFill>
                <a:latin typeface="Arial" panose="020B0604020202020204" pitchFamily="34" charset="0"/>
                <a:ea typeface="Yu Mincho"/>
                <a:cs typeface="Arial" panose="020B0604020202020204" pitchFamily="34" charset="0"/>
              </a:rPr>
              <a:t> R:</a:t>
            </a:r>
          </a:p>
          <a:p>
            <a:pPr lvl="0"/>
            <a:endParaRPr lang="en-US" sz="4500" dirty="0">
              <a:solidFill>
                <a:prstClr val="black"/>
              </a:solidFill>
              <a:latin typeface="Arial" panose="020B0604020202020204" pitchFamily="34" charset="0"/>
              <a:cs typeface="Arial" panose="020B0604020202020204" pitchFamily="34" charset="0"/>
            </a:endParaRPr>
          </a:p>
        </p:txBody>
      </p:sp>
      <p:graphicFrame>
        <p:nvGraphicFramePr>
          <p:cNvPr id="130" name="Object 129"/>
          <p:cNvGraphicFramePr>
            <a:graphicFrameLocks noChangeAspect="1"/>
          </p:cNvGraphicFramePr>
          <p:nvPr>
            <p:extLst>
              <p:ext uri="{D42A27DB-BD31-4B8C-83A1-F6EECF244321}">
                <p14:modId xmlns:p14="http://schemas.microsoft.com/office/powerpoint/2010/main" val="3387611593"/>
              </p:ext>
            </p:extLst>
          </p:nvPr>
        </p:nvGraphicFramePr>
        <p:xfrm>
          <a:off x="10707446" y="5892077"/>
          <a:ext cx="2998089" cy="916269"/>
        </p:xfrm>
        <a:graphic>
          <a:graphicData uri="http://schemas.openxmlformats.org/presentationml/2006/ole">
            <mc:AlternateContent xmlns:mc="http://schemas.openxmlformats.org/markup-compatibility/2006">
              <mc:Choice xmlns:v="urn:schemas-microsoft-com:vml" Requires="v">
                <p:oleObj name="Equation" r:id="rId13" imgW="495000" imgH="177480" progId="Equation.DSMT4">
                  <p:embed/>
                </p:oleObj>
              </mc:Choice>
              <mc:Fallback>
                <p:oleObj name="Equation" r:id="rId13" imgW="495000" imgH="177480" progId="Equation.DSMT4">
                  <p:embed/>
                  <p:pic>
                    <p:nvPicPr>
                      <p:cNvPr id="109" name="Object 108"/>
                      <p:cNvPicPr/>
                      <p:nvPr/>
                    </p:nvPicPr>
                    <p:blipFill>
                      <a:blip r:embed="rId14"/>
                      <a:stretch>
                        <a:fillRect/>
                      </a:stretch>
                    </p:blipFill>
                    <p:spPr>
                      <a:xfrm>
                        <a:off x="10707446" y="5892077"/>
                        <a:ext cx="2998089" cy="916269"/>
                      </a:xfrm>
                      <a:prstGeom prst="rect">
                        <a:avLst/>
                      </a:prstGeom>
                    </p:spPr>
                  </p:pic>
                </p:oleObj>
              </mc:Fallback>
            </mc:AlternateContent>
          </a:graphicData>
        </a:graphic>
      </p:graphicFrame>
      <p:graphicFrame>
        <p:nvGraphicFramePr>
          <p:cNvPr id="131" name="Object 130"/>
          <p:cNvGraphicFramePr>
            <a:graphicFrameLocks noChangeAspect="1"/>
          </p:cNvGraphicFramePr>
          <p:nvPr>
            <p:extLst>
              <p:ext uri="{D42A27DB-BD31-4B8C-83A1-F6EECF244321}">
                <p14:modId xmlns:p14="http://schemas.microsoft.com/office/powerpoint/2010/main" val="668211352"/>
              </p:ext>
            </p:extLst>
          </p:nvPr>
        </p:nvGraphicFramePr>
        <p:xfrm>
          <a:off x="10548072" y="7232731"/>
          <a:ext cx="3301608" cy="836095"/>
        </p:xfrm>
        <a:graphic>
          <a:graphicData uri="http://schemas.openxmlformats.org/presentationml/2006/ole">
            <mc:AlternateContent xmlns:mc="http://schemas.openxmlformats.org/markup-compatibility/2006">
              <mc:Choice xmlns:v="urn:schemas-microsoft-com:vml" Requires="v">
                <p:oleObj name="Equation" r:id="rId15" imgW="596880" imgH="177480" progId="Equation.DSMT4">
                  <p:embed/>
                </p:oleObj>
              </mc:Choice>
              <mc:Fallback>
                <p:oleObj name="Equation" r:id="rId15" imgW="596880" imgH="177480" progId="Equation.DSMT4">
                  <p:embed/>
                  <p:pic>
                    <p:nvPicPr>
                      <p:cNvPr id="152" name="Object 151"/>
                      <p:cNvPicPr/>
                      <p:nvPr/>
                    </p:nvPicPr>
                    <p:blipFill>
                      <a:blip r:embed="rId16"/>
                      <a:stretch>
                        <a:fillRect/>
                      </a:stretch>
                    </p:blipFill>
                    <p:spPr>
                      <a:xfrm>
                        <a:off x="10548072" y="7232731"/>
                        <a:ext cx="3301608" cy="836095"/>
                      </a:xfrm>
                      <a:prstGeom prst="rect">
                        <a:avLst/>
                      </a:prstGeom>
                    </p:spPr>
                  </p:pic>
                </p:oleObj>
              </mc:Fallback>
            </mc:AlternateContent>
          </a:graphicData>
        </a:graphic>
      </p:graphicFrame>
      <p:sp>
        <p:nvSpPr>
          <p:cNvPr id="132" name="文本框 13">
            <a:extLst>
              <a:ext uri="{FF2B5EF4-FFF2-40B4-BE49-F238E27FC236}">
                <a16:creationId xmlns:a16="http://schemas.microsoft.com/office/drawing/2014/main" id="{BD4E581D-1198-DC61-AC64-4E9582D2DDC4}"/>
              </a:ext>
            </a:extLst>
          </p:cNvPr>
          <p:cNvSpPr txBox="1"/>
          <p:nvPr/>
        </p:nvSpPr>
        <p:spPr>
          <a:xfrm>
            <a:off x="3279561" y="1566275"/>
            <a:ext cx="6489918" cy="784830"/>
          </a:xfrm>
          <a:prstGeom prst="rect">
            <a:avLst/>
          </a:prstGeom>
          <a:noFill/>
          <a:effectLst/>
        </p:spPr>
        <p:txBody>
          <a:bodyPr wrap="none" rtlCol="0">
            <a:spAutoFit/>
          </a:bodyPr>
          <a:lstStyle/>
          <a:p>
            <a:r>
              <a:rPr lang="en-US" altLang="zh-CN" sz="4500" b="1" dirty="0" err="1">
                <a:solidFill>
                  <a:srgbClr val="5B9BD5">
                    <a:lumMod val="75000"/>
                  </a:srgbClr>
                </a:solidFill>
                <a:latin typeface="Times New Roman" panose="02020603050405020304" pitchFamily="18" charset="0"/>
                <a:ea typeface="幼圆" panose="02010509060101010101" pitchFamily="49" charset="-122"/>
                <a:cs typeface="Times New Roman" panose="02020603050405020304" pitchFamily="18" charset="0"/>
              </a:rPr>
              <a:t>Hoạt</a:t>
            </a:r>
            <a:r>
              <a:rPr lang="en-US" altLang="zh-CN" sz="4500" b="1" dirty="0">
                <a:solidFill>
                  <a:srgbClr val="5B9BD5">
                    <a:lumMod val="75000"/>
                  </a:srgbClr>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5B9BD5">
                    <a:lumMod val="75000"/>
                  </a:srgbClr>
                </a:solidFill>
                <a:latin typeface="Times New Roman" panose="02020603050405020304" pitchFamily="18" charset="0"/>
                <a:ea typeface="幼圆" panose="02010509060101010101" pitchFamily="49" charset="-122"/>
                <a:cs typeface="Times New Roman" panose="02020603050405020304" pitchFamily="18" charset="0"/>
              </a:rPr>
              <a:t>động</a:t>
            </a:r>
            <a:r>
              <a:rPr lang="en-US" altLang="zh-CN" sz="4500" b="1" dirty="0">
                <a:solidFill>
                  <a:srgbClr val="5B9BD5">
                    <a:lumMod val="75000"/>
                  </a:srgbClr>
                </a:solidFill>
                <a:latin typeface="Times New Roman" panose="02020603050405020304" pitchFamily="18" charset="0"/>
                <a:ea typeface="幼圆" panose="02010509060101010101" pitchFamily="49" charset="-122"/>
                <a:cs typeface="Times New Roman" panose="02020603050405020304" pitchFamily="18" charset="0"/>
              </a:rPr>
              <a:t> 1/Tr118 - SGK</a:t>
            </a:r>
            <a:endParaRPr lang="zh-CN" altLang="en-US" sz="4500" b="1" dirty="0">
              <a:solidFill>
                <a:srgbClr val="5B9BD5">
                  <a:lumMod val="75000"/>
                </a:srgbClr>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133" name="Picture 132">
            <a:extLst>
              <a:ext uri="{FF2B5EF4-FFF2-40B4-BE49-F238E27FC236}">
                <a16:creationId xmlns:a16="http://schemas.microsoft.com/office/drawing/2014/main" id="{50619607-C1A3-5CF0-219E-C3D09DA9299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33664" y="1419581"/>
            <a:ext cx="1013000" cy="1013000"/>
          </a:xfrm>
          <a:prstGeom prst="rect">
            <a:avLst/>
          </a:prstGeom>
        </p:spPr>
      </p:pic>
    </p:spTree>
    <p:extLst>
      <p:ext uri="{BB962C8B-B14F-4D97-AF65-F5344CB8AC3E}">
        <p14:creationId xmlns:p14="http://schemas.microsoft.com/office/powerpoint/2010/main" val="172347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down)">
                                      <p:cBhvr>
                                        <p:cTn id="7" dur="500"/>
                                        <p:tgtEl>
                                          <p:spTgt spid="132"/>
                                        </p:tgtEl>
                                      </p:cBhvr>
                                    </p:animEffect>
                                  </p:childTnLst>
                                </p:cTn>
                              </p:par>
                              <p:par>
                                <p:cTn id="8" presetID="22" presetClass="entr" presetSubtype="4"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down)">
                                      <p:cBhvr>
                                        <p:cTn id="10" dur="500"/>
                                        <p:tgtEl>
                                          <p:spTgt spid="1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wipe(down)">
                                      <p:cBhvr>
                                        <p:cTn id="15" dur="500"/>
                                        <p:tgtEl>
                                          <p:spTgt spid="23571"/>
                                        </p:tgtEl>
                                      </p:cBhvr>
                                    </p:animEffect>
                                  </p:childTnLst>
                                </p:cTn>
                              </p:par>
                              <p:par>
                                <p:cTn id="16" presetID="22" presetClass="entr" presetSubtype="4" fill="hold" nodeType="withEffect">
                                  <p:stCondLst>
                                    <p:cond delay="0"/>
                                  </p:stCondLst>
                                  <p:childTnLst>
                                    <p:set>
                                      <p:cBhvr>
                                        <p:cTn id="17" dur="1" fill="hold">
                                          <p:stCondLst>
                                            <p:cond delay="0"/>
                                          </p:stCondLst>
                                        </p:cTn>
                                        <p:tgtEl>
                                          <p:spTgt spid="23572"/>
                                        </p:tgtEl>
                                        <p:attrNameLst>
                                          <p:attrName>style.visibility</p:attrName>
                                        </p:attrNameLst>
                                      </p:cBhvr>
                                      <p:to>
                                        <p:strVal val="visible"/>
                                      </p:to>
                                    </p:set>
                                    <p:animEffect transition="in" filter="wipe(down)">
                                      <p:cBhvr>
                                        <p:cTn id="18" dur="500"/>
                                        <p:tgtEl>
                                          <p:spTgt spid="2357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barn(inVertical)">
                                      <p:cBhvr>
                                        <p:cTn id="23" dur="500"/>
                                        <p:tgtEl>
                                          <p:spTgt spid="1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6"/>
                                        </p:tgtEl>
                                        <p:attrNameLst>
                                          <p:attrName>style.visibility</p:attrName>
                                        </p:attrNameLst>
                                      </p:cBhvr>
                                      <p:to>
                                        <p:strVal val="visible"/>
                                      </p:to>
                                    </p:set>
                                    <p:animEffect transition="in" filter="barn(inVertical)">
                                      <p:cBhvr>
                                        <p:cTn id="28" dur="500"/>
                                        <p:tgtEl>
                                          <p:spTgt spid="1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574"/>
                                        </p:tgtEl>
                                        <p:attrNameLst>
                                          <p:attrName>style.visibility</p:attrName>
                                        </p:attrNameLst>
                                      </p:cBhvr>
                                      <p:to>
                                        <p:strVal val="visible"/>
                                      </p:to>
                                    </p:set>
                                    <p:animEffect transition="in" filter="barn(inVertical)">
                                      <p:cBhvr>
                                        <p:cTn id="31" dur="500"/>
                                        <p:tgtEl>
                                          <p:spTgt spid="2357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575"/>
                                        </p:tgtEl>
                                        <p:attrNameLst>
                                          <p:attrName>style.visibility</p:attrName>
                                        </p:attrNameLst>
                                      </p:cBhvr>
                                      <p:to>
                                        <p:strVal val="visible"/>
                                      </p:to>
                                    </p:set>
                                    <p:animEffect transition="in" filter="barn(inVertical)">
                                      <p:cBhvr>
                                        <p:cTn id="36" dur="500"/>
                                        <p:tgtEl>
                                          <p:spTgt spid="23575"/>
                                        </p:tgtEl>
                                      </p:cBhvr>
                                    </p:animEffect>
                                  </p:childTnLst>
                                </p:cTn>
                              </p:par>
                              <p:par>
                                <p:cTn id="37" presetID="16" presetClass="entr" presetSubtype="21" fill="hold" nodeType="with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barn(inVertical)">
                                      <p:cBhvr>
                                        <p:cTn id="39" dur="500"/>
                                        <p:tgtEl>
                                          <p:spTgt spid="130"/>
                                        </p:tgtEl>
                                      </p:cBhvr>
                                    </p:animEffect>
                                  </p:childTnLst>
                                </p:cTn>
                              </p:par>
                              <p:par>
                                <p:cTn id="40" presetID="16" presetClass="entr" presetSubtype="21" fill="hold" nodeType="withEffect">
                                  <p:stCondLst>
                                    <p:cond delay="0"/>
                                  </p:stCondLst>
                                  <p:childTnLst>
                                    <p:set>
                                      <p:cBhvr>
                                        <p:cTn id="41" dur="1" fill="hold">
                                          <p:stCondLst>
                                            <p:cond delay="0"/>
                                          </p:stCondLst>
                                        </p:cTn>
                                        <p:tgtEl>
                                          <p:spTgt spid="131"/>
                                        </p:tgtEl>
                                        <p:attrNameLst>
                                          <p:attrName>style.visibility</p:attrName>
                                        </p:attrNameLst>
                                      </p:cBhvr>
                                      <p:to>
                                        <p:strVal val="visible"/>
                                      </p:to>
                                    </p:set>
                                    <p:animEffect transition="in" filter="barn(inVertical)">
                                      <p:cBhvr>
                                        <p:cTn id="4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p:bldP spid="23574" grpId="0"/>
      <p:bldP spid="23575" grpId="0"/>
      <p:bldP spid="1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8216" y="419100"/>
            <a:ext cx="5362558" cy="784830"/>
          </a:xfrm>
          <a:prstGeom prst="rect">
            <a:avLst/>
          </a:prstGeom>
        </p:spPr>
        <p:txBody>
          <a:bodyPr wrap="none">
            <a:spAutoFit/>
          </a:bodyPr>
          <a:lstStyle/>
          <a:p>
            <a:pPr algn="just">
              <a:spcAft>
                <a:spcPts val="0"/>
              </a:spcAft>
            </a:pPr>
            <a:r>
              <a:rPr lang="fr-FR" sz="4500" b="1" dirty="0" err="1">
                <a:solidFill>
                  <a:srgbClr val="0000FF"/>
                </a:solidFill>
                <a:latin typeface="Times New Roman" panose="02020603050405020304" pitchFamily="18" charset="0"/>
                <a:ea typeface="Yu Mincho"/>
              </a:rPr>
              <a:t>Ví</a:t>
            </a:r>
            <a:r>
              <a:rPr lang="fr-FR" sz="4500" b="1" dirty="0">
                <a:solidFill>
                  <a:srgbClr val="0000FF"/>
                </a:solidFill>
                <a:latin typeface="Times New Roman" panose="02020603050405020304" pitchFamily="18" charset="0"/>
                <a:ea typeface="Yu Mincho"/>
              </a:rPr>
              <a:t> </a:t>
            </a:r>
            <a:r>
              <a:rPr lang="fr-FR" sz="4500" b="1" dirty="0" err="1">
                <a:solidFill>
                  <a:srgbClr val="0000FF"/>
                </a:solidFill>
                <a:latin typeface="Times New Roman" panose="02020603050405020304" pitchFamily="18" charset="0"/>
                <a:ea typeface="Yu Mincho"/>
              </a:rPr>
              <a:t>dụ</a:t>
            </a:r>
            <a:r>
              <a:rPr lang="fr-FR" sz="4500" b="1" dirty="0">
                <a:solidFill>
                  <a:srgbClr val="0000FF"/>
                </a:solidFill>
                <a:latin typeface="Times New Roman" panose="02020603050405020304" pitchFamily="18" charset="0"/>
                <a:ea typeface="Yu Mincho"/>
              </a:rPr>
              <a:t> 1 (SGK/tr118):</a:t>
            </a:r>
            <a:endParaRPr lang="en-US" sz="4500" dirty="0">
              <a:effectLst/>
              <a:latin typeface="Times New Roman" panose="02020603050405020304" pitchFamily="18" charset="0"/>
              <a:ea typeface="Yu Mincho"/>
            </a:endParaRPr>
          </a:p>
        </p:txBody>
      </p:sp>
      <p:pic>
        <p:nvPicPr>
          <p:cNvPr id="2457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4395" y="1209787"/>
            <a:ext cx="6324410" cy="756663"/>
          </a:xfrm>
          <a:prstGeom prst="rect">
            <a:avLst/>
          </a:prstGeom>
          <a:noFill/>
          <a:extLst>
            <a:ext uri="{909E8E84-426E-40DD-AFC4-6F175D3DCCD1}">
              <a14:hiddenFill xmlns:a14="http://schemas.microsoft.com/office/drawing/2010/main">
                <a:solidFill>
                  <a:srgbClr val="FFFFFF"/>
                </a:solidFill>
              </a14:hiddenFill>
            </a:ext>
          </a:extLst>
        </p:spPr>
      </p:pic>
      <p:pic>
        <p:nvPicPr>
          <p:cNvPr id="24577"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8519" y="2415088"/>
            <a:ext cx="5549822" cy="11928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964047" y="1105581"/>
            <a:ext cx="673293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Chu vi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của</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đường</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tròn</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là</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endParaRPr kumimoji="0" lang="en-US" altLang="en-US" sz="4500" b="0" i="0" u="none" strike="noStrike" cap="none" normalizeH="0" baseline="0" dirty="0">
              <a:ln>
                <a:noFill/>
              </a:ln>
              <a:solidFill>
                <a:schemeClr val="tx1"/>
              </a:solidFill>
              <a:effectLst/>
              <a:latin typeface="Arial" panose="020B0604020202020204" pitchFamily="34" charset="0"/>
            </a:endParaRPr>
          </a:p>
        </p:txBody>
      </p:sp>
      <p:sp>
        <p:nvSpPr>
          <p:cNvPr id="4" name="Rectangle 4"/>
          <p:cNvSpPr>
            <a:spLocks noChangeArrowheads="1"/>
          </p:cNvSpPr>
          <p:nvPr/>
        </p:nvSpPr>
        <p:spPr bwMode="auto">
          <a:xfrm>
            <a:off x="964047" y="1832062"/>
            <a:ext cx="7354341"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Yu Mincho"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Vận</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tốc</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độ</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của</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chất</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điểm</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là</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endParaRPr kumimoji="0" lang="en-US" altLang="en-US" sz="4500" b="0" i="0" u="none" strike="noStrike" cap="none" normalizeH="0" baseline="0" dirty="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1524000" y="285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Yu Mincho" charset="-128"/>
                <a:cs typeface="Times New Roman" panose="02020603050405020304" pitchFamily="18" charset="0"/>
              </a:rPr>
              <a:t>.</a:t>
            </a:r>
            <a:r>
              <a:rPr kumimoji="0" lang="en-US" altLang="en-US" sz="12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4582"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600" y="6689409"/>
            <a:ext cx="6362795" cy="7341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1752600" y="753745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Yu Mincho" charset="-128"/>
                <a:cs typeface="Times New Roman" panose="02020603050405020304" pitchFamily="18" charset="0"/>
              </a:rPr>
              <a:t>.</a:t>
            </a:r>
            <a:r>
              <a:rPr kumimoji="0" lang="en-US" altLang="en-US" sz="12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p:cNvSpPr/>
          <p:nvPr/>
        </p:nvSpPr>
        <p:spPr>
          <a:xfrm>
            <a:off x="1119818" y="4222473"/>
            <a:ext cx="3422732" cy="784830"/>
          </a:xfrm>
          <a:prstGeom prst="rect">
            <a:avLst/>
          </a:prstGeom>
        </p:spPr>
        <p:txBody>
          <a:bodyPr wrap="none">
            <a:spAutoFit/>
          </a:bodyPr>
          <a:lstStyle/>
          <a:p>
            <a:pPr algn="just">
              <a:spcAft>
                <a:spcPts val="0"/>
              </a:spcAft>
            </a:pPr>
            <a:r>
              <a:rPr lang="en-US" sz="4500" b="1" dirty="0" err="1">
                <a:solidFill>
                  <a:srgbClr val="0000FF"/>
                </a:solidFill>
                <a:latin typeface="Times New Roman" panose="02020603050405020304" pitchFamily="18" charset="0"/>
                <a:ea typeface="Yu Mincho"/>
              </a:rPr>
              <a:t>Luyện</a:t>
            </a:r>
            <a:r>
              <a:rPr lang="en-US" sz="4500" b="1" dirty="0">
                <a:solidFill>
                  <a:srgbClr val="0000FF"/>
                </a:solidFill>
                <a:latin typeface="Times New Roman" panose="02020603050405020304" pitchFamily="18" charset="0"/>
                <a:ea typeface="Yu Mincho"/>
              </a:rPr>
              <a:t> </a:t>
            </a:r>
            <a:r>
              <a:rPr lang="en-US" sz="4500" b="1" dirty="0" err="1">
                <a:solidFill>
                  <a:srgbClr val="0000FF"/>
                </a:solidFill>
                <a:latin typeface="Times New Roman" panose="02020603050405020304" pitchFamily="18" charset="0"/>
                <a:ea typeface="Yu Mincho"/>
              </a:rPr>
              <a:t>tập</a:t>
            </a:r>
            <a:r>
              <a:rPr lang="en-US" sz="4500" b="1" dirty="0">
                <a:solidFill>
                  <a:srgbClr val="0000FF"/>
                </a:solidFill>
                <a:latin typeface="Times New Roman" panose="02020603050405020304" pitchFamily="18" charset="0"/>
                <a:ea typeface="Yu Mincho"/>
              </a:rPr>
              <a:t> 1. </a:t>
            </a:r>
            <a:endParaRPr lang="en-US" sz="4500" dirty="0">
              <a:effectLst/>
              <a:latin typeface="Times New Roman" panose="02020603050405020304" pitchFamily="18" charset="0"/>
              <a:ea typeface="Yu Mincho"/>
            </a:endParaRPr>
          </a:p>
        </p:txBody>
      </p:sp>
      <p:sp>
        <p:nvSpPr>
          <p:cNvPr id="9" name="Rectangle 8"/>
          <p:cNvSpPr/>
          <p:nvPr/>
        </p:nvSpPr>
        <p:spPr>
          <a:xfrm>
            <a:off x="1119818" y="5455941"/>
            <a:ext cx="12748392" cy="784830"/>
          </a:xfrm>
          <a:prstGeom prst="rect">
            <a:avLst/>
          </a:prstGeom>
        </p:spPr>
        <p:txBody>
          <a:bodyPr wrap="square">
            <a:spAutoFit/>
          </a:bodyPr>
          <a:lstStyle/>
          <a:p>
            <a:r>
              <a:rPr lang="en-US" sz="4500" dirty="0">
                <a:latin typeface="Times New Roman" panose="02020603050405020304" pitchFamily="18" charset="0"/>
                <a:ea typeface="Georgia" panose="02040502050405020303" pitchFamily="18" charset="0"/>
              </a:rPr>
              <a:t>- Chu vi </a:t>
            </a:r>
            <a:r>
              <a:rPr lang="en-US" sz="4500" dirty="0" err="1">
                <a:latin typeface="Times New Roman" panose="02020603050405020304" pitchFamily="18" charset="0"/>
                <a:ea typeface="Georgia" panose="02040502050405020303" pitchFamily="18" charset="0"/>
              </a:rPr>
              <a:t>của</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đường</a:t>
            </a:r>
            <a:r>
              <a:rPr lang="en-US" sz="4500" dirty="0">
                <a:latin typeface="Times New Roman" panose="02020603050405020304" pitchFamily="18" charset="0"/>
                <a:ea typeface="Georgia" panose="02040502050405020303" pitchFamily="18" charset="0"/>
              </a:rPr>
              <a:t> </a:t>
            </a:r>
            <a:r>
              <a:rPr lang="en-US" sz="4500" dirty="0" err="1">
                <a:latin typeface="Times New Roman" panose="02020603050405020304" pitchFamily="18" charset="0"/>
                <a:ea typeface="Georgia" panose="02040502050405020303" pitchFamily="18" charset="0"/>
              </a:rPr>
              <a:t>tròn</a:t>
            </a:r>
            <a:r>
              <a:rPr lang="en-US" sz="4500" dirty="0">
                <a:latin typeface="Times New Roman" panose="02020603050405020304" pitchFamily="18" charset="0"/>
                <a:ea typeface="Georgia" panose="02040502050405020303" pitchFamily="18" charset="0"/>
              </a:rPr>
              <a:t>: </a:t>
            </a:r>
            <a:endParaRPr lang="en-US" sz="4500" dirty="0"/>
          </a:p>
        </p:txBody>
      </p:sp>
    </p:spTree>
    <p:extLst>
      <p:ext uri="{BB962C8B-B14F-4D97-AF65-F5344CB8AC3E}">
        <p14:creationId xmlns:p14="http://schemas.microsoft.com/office/powerpoint/2010/main" val="236837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barn(inVertical)">
                                      <p:cBhvr>
                                        <p:cTn id="10" dur="500"/>
                                        <p:tgtEl>
                                          <p:spTgt spid="2457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24577"/>
                                        </p:tgtEl>
                                        <p:attrNameLst>
                                          <p:attrName>style.visibility</p:attrName>
                                        </p:attrNameLst>
                                      </p:cBhvr>
                                      <p:to>
                                        <p:strVal val="visible"/>
                                      </p:to>
                                    </p:set>
                                    <p:animEffect transition="in" filter="barn(inVertical)">
                                      <p:cBhvr>
                                        <p:cTn id="18" dur="500"/>
                                        <p:tgtEl>
                                          <p:spTgt spid="2457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582"/>
                                        </p:tgtEl>
                                        <p:attrNameLst>
                                          <p:attrName>style.visibility</p:attrName>
                                        </p:attrNameLst>
                                      </p:cBhvr>
                                      <p:to>
                                        <p:strVal val="visible"/>
                                      </p:to>
                                    </p:set>
                                    <p:animEffect transition="in" filter="wipe(down)">
                                      <p:cBhvr>
                                        <p:cTn id="33"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sp>
        <p:nvSpPr>
          <p:cNvPr id="3" name="Freeform 3"/>
          <p:cNvSpPr/>
          <p:nvPr/>
        </p:nvSpPr>
        <p:spPr>
          <a:xfrm rot="-10800000">
            <a:off x="3214260" y="2989869"/>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547241" y="1470991"/>
            <a:ext cx="1347031" cy="7134326"/>
            <a:chOff x="-152401" y="-1"/>
            <a:chExt cx="1796041" cy="9512434"/>
          </a:xfrm>
        </p:grpSpPr>
        <p:sp>
          <p:nvSpPr>
            <p:cNvPr id="40" name="TextBox 40"/>
            <p:cNvSpPr txBox="1"/>
            <p:nvPr/>
          </p:nvSpPr>
          <p:spPr>
            <a:xfrm rot="16200000">
              <a:off x="508043" y="6117519"/>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16200000">
              <a:off x="508045" y="-660444"/>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16200000">
              <a:off x="508045"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16200000">
              <a:off x="508045"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sp>
          <p:nvSpPr>
            <p:cNvPr id="44" name="TextBox 44"/>
            <p:cNvSpPr txBox="1"/>
            <p:nvPr/>
          </p:nvSpPr>
          <p:spPr>
            <a:xfrm rot="16200000">
              <a:off x="508045"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16200000">
              <a:off x="508045"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16200000">
              <a:off x="508045"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16200000">
              <a:off x="508045"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16200000">
              <a:off x="508045"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grpSp>
        <p:nvGrpSpPr>
          <p:cNvPr id="49" name="Group 49"/>
          <p:cNvGrpSpPr/>
          <p:nvPr/>
        </p:nvGrpSpPr>
        <p:grpSpPr>
          <a:xfrm>
            <a:off x="1089687" y="514606"/>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666322" y="1419581"/>
            <a:ext cx="1998307" cy="1015766"/>
            <a:chOff x="0" y="0"/>
            <a:chExt cx="544201" cy="276625"/>
          </a:xfrm>
        </p:grpSpPr>
        <p:sp>
          <p:nvSpPr>
            <p:cNvPr id="86" name="Freeform 86">
              <a:hlinkClick r:id="rId5" action="ppaction://hlinksldjump"/>
            </p:cNvPr>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Sniglet"/>
                <a:ea typeface="+mn-ea"/>
                <a:cs typeface="+mn-cs"/>
              </a:endParaRPr>
            </a:p>
          </p:txBody>
        </p:sp>
      </p:grpSp>
      <p:sp>
        <p:nvSpPr>
          <p:cNvPr id="93" name="Freeform 93"/>
          <p:cNvSpPr/>
          <p:nvPr/>
        </p:nvSpPr>
        <p:spPr>
          <a:xfrm rot="1255237">
            <a:off x="351584" y="8794931"/>
            <a:ext cx="1041981"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6"/>
            <a:stretch>
              <a:fillRect t="-62571" r="-193516" b="-197067"/>
            </a:stretch>
          </a:blipFill>
        </p:spPr>
      </p:sp>
      <p:sp>
        <p:nvSpPr>
          <p:cNvPr id="94" name="Freeform 94"/>
          <p:cNvSpPr/>
          <p:nvPr/>
        </p:nvSpPr>
        <p:spPr>
          <a:xfrm rot="-298565" flipH="1">
            <a:off x="1089472" y="9129105"/>
            <a:ext cx="643526"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6"/>
            <a:stretch>
              <a:fillRect t="-62571" r="-193516" b="-197067"/>
            </a:stretch>
          </a:blipFill>
        </p:spPr>
      </p:sp>
      <p:grpSp>
        <p:nvGrpSpPr>
          <p:cNvPr id="96" name="Group 96"/>
          <p:cNvGrpSpPr/>
          <p:nvPr/>
        </p:nvGrpSpPr>
        <p:grpSpPr>
          <a:xfrm>
            <a:off x="594866" y="1690137"/>
            <a:ext cx="1347030" cy="7134325"/>
            <a:chOff x="-1" y="0"/>
            <a:chExt cx="1796040" cy="9512433"/>
          </a:xfrm>
        </p:grpSpPr>
        <p:sp>
          <p:nvSpPr>
            <p:cNvPr id="97" name="TextBox 97"/>
            <p:cNvSpPr txBox="1"/>
            <p:nvPr/>
          </p:nvSpPr>
          <p:spPr>
            <a:xfrm rot="5400000">
              <a:off x="660443" y="-660444"/>
              <a:ext cx="475151"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8" name="TextBox 98"/>
            <p:cNvSpPr txBox="1"/>
            <p:nvPr/>
          </p:nvSpPr>
          <p:spPr>
            <a:xfrm rot="5400000">
              <a:off x="660444" y="46921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9" name="TextBox 99"/>
            <p:cNvSpPr txBox="1"/>
            <p:nvPr/>
          </p:nvSpPr>
          <p:spPr>
            <a:xfrm rot="5400000">
              <a:off x="660444" y="1598876"/>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0" name="TextBox 100"/>
            <p:cNvSpPr txBox="1"/>
            <p:nvPr/>
          </p:nvSpPr>
          <p:spPr>
            <a:xfrm rot="5400000">
              <a:off x="660444" y="2728538"/>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1" name="TextBox 101"/>
            <p:cNvSpPr txBox="1"/>
            <p:nvPr/>
          </p:nvSpPr>
          <p:spPr>
            <a:xfrm rot="5400000">
              <a:off x="660444" y="385819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2" name="TextBox 102"/>
            <p:cNvSpPr txBox="1"/>
            <p:nvPr/>
          </p:nvSpPr>
          <p:spPr>
            <a:xfrm rot="5400000">
              <a:off x="660444" y="4987857"/>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3" name="TextBox 103"/>
            <p:cNvSpPr txBox="1"/>
            <p:nvPr/>
          </p:nvSpPr>
          <p:spPr>
            <a:xfrm rot="5400000">
              <a:off x="660444" y="611751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4" name="TextBox 104"/>
            <p:cNvSpPr txBox="1"/>
            <p:nvPr/>
          </p:nvSpPr>
          <p:spPr>
            <a:xfrm rot="5400000">
              <a:off x="660444" y="724717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5" name="TextBox 105"/>
            <p:cNvSpPr txBox="1"/>
            <p:nvPr/>
          </p:nvSpPr>
          <p:spPr>
            <a:xfrm rot="5400000">
              <a:off x="660444" y="8376839"/>
              <a:ext cx="475151" cy="1796038"/>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dirty="0">
                  <a:ln>
                    <a:noFill/>
                  </a:ln>
                  <a:solidFill>
                    <a:srgbClr val="503D36"/>
                  </a:solidFill>
                  <a:effectLst/>
                  <a:uLnTx/>
                  <a:uFillTx/>
                  <a:latin typeface="Sniglet"/>
                  <a:ea typeface="+mn-ea"/>
                  <a:cs typeface="+mn-cs"/>
                </a:rPr>
                <a:t>)</a:t>
              </a:r>
            </a:p>
          </p:txBody>
        </p:sp>
      </p:grpSp>
      <p:sp>
        <p:nvSpPr>
          <p:cNvPr id="106" name="Freeform 6"/>
          <p:cNvSpPr>
            <a:spLocks/>
          </p:cNvSpPr>
          <p:nvPr/>
        </p:nvSpPr>
        <p:spPr bwMode="auto">
          <a:xfrm>
            <a:off x="6315923" y="529256"/>
            <a:ext cx="6690103" cy="697487"/>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7" name="文本框 16"/>
          <p:cNvSpPr txBox="1"/>
          <p:nvPr/>
        </p:nvSpPr>
        <p:spPr>
          <a:xfrm>
            <a:off x="6315922" y="499362"/>
            <a:ext cx="6486095" cy="70788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rPr>
              <a:t>I. ĐỘ DÀI CUNG TRÒN </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09" name="Rectangle 108"/>
          <p:cNvSpPr/>
          <p:nvPr/>
        </p:nvSpPr>
        <p:spPr>
          <a:xfrm>
            <a:off x="3833490" y="1925822"/>
            <a:ext cx="3963236"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sp>
        <p:nvSpPr>
          <p:cNvPr id="126" name="Rectangle 125"/>
          <p:cNvSpPr/>
          <p:nvPr/>
        </p:nvSpPr>
        <p:spPr>
          <a:xfrm>
            <a:off x="1918192" y="4309604"/>
            <a:ext cx="14033028"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Yu Mincho"/>
                <a:cs typeface="Arial" panose="020B0604020202020204" pitchFamily="34" charset="0"/>
              </a:rPr>
              <a:t> </a:t>
            </a:r>
          </a:p>
        </p:txBody>
      </p:sp>
      <p:graphicFrame>
        <p:nvGraphicFramePr>
          <p:cNvPr id="23573" name="Object 23572"/>
          <p:cNvGraphicFramePr>
            <a:graphicFrameLocks noChangeAspect="1"/>
          </p:cNvGraphicFramePr>
          <p:nvPr/>
        </p:nvGraphicFramePr>
        <p:xfrm>
          <a:off x="9074150" y="5078413"/>
          <a:ext cx="139700" cy="127000"/>
        </p:xfrm>
        <a:graphic>
          <a:graphicData uri="http://schemas.openxmlformats.org/presentationml/2006/ole">
            <mc:AlternateContent xmlns:mc="http://schemas.openxmlformats.org/markup-compatibility/2006">
              <mc:Choice xmlns:v="urn:schemas-microsoft-com:vml" Requires="v">
                <p:oleObj name="Equation" r:id="rId7" imgW="139680" imgH="126720" progId="Equation.DSMT4">
                  <p:embed/>
                </p:oleObj>
              </mc:Choice>
              <mc:Fallback>
                <p:oleObj name="Equation" r:id="rId7" imgW="139680" imgH="126720" progId="Equation.DSMT4">
                  <p:embed/>
                  <p:pic>
                    <p:nvPicPr>
                      <p:cNvPr id="23573" name="Object 23572"/>
                      <p:cNvPicPr/>
                      <p:nvPr/>
                    </p:nvPicPr>
                    <p:blipFill>
                      <a:blip r:embed="rId8"/>
                      <a:stretch>
                        <a:fillRect/>
                      </a:stretch>
                    </p:blipFill>
                    <p:spPr>
                      <a:xfrm>
                        <a:off x="9074150" y="5078413"/>
                        <a:ext cx="139700" cy="127000"/>
                      </a:xfrm>
                      <a:prstGeom prst="rect">
                        <a:avLst/>
                      </a:prstGeom>
                    </p:spPr>
                  </p:pic>
                </p:oleObj>
              </mc:Fallback>
            </mc:AlternateContent>
          </a:graphicData>
        </a:graphic>
      </p:graphicFrame>
      <p:sp>
        <p:nvSpPr>
          <p:cNvPr id="132" name="文本框 13">
            <a:extLst>
              <a:ext uri="{FF2B5EF4-FFF2-40B4-BE49-F238E27FC236}">
                <a16:creationId xmlns:a16="http://schemas.microsoft.com/office/drawing/2014/main" id="{BD4E581D-1198-DC61-AC64-4E9582D2DDC4}"/>
              </a:ext>
            </a:extLst>
          </p:cNvPr>
          <p:cNvSpPr txBox="1"/>
          <p:nvPr/>
        </p:nvSpPr>
        <p:spPr>
          <a:xfrm>
            <a:off x="3279561" y="1566275"/>
            <a:ext cx="6757556" cy="78483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Hoạt</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động</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2/ </a:t>
            </a:r>
            <a:r>
              <a:rPr kumimoji="0" lang="en-US" altLang="zh-CN" sz="4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Tr</a:t>
            </a:r>
            <a:r>
              <a:rPr kumimoji="0" lang="en-US" altLang="zh-CN"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rPr>
              <a:t> 119 - SGK</a:t>
            </a:r>
            <a:endParaRPr kumimoji="0" lang="zh-CN" altLang="en-US" sz="4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133" name="Picture 132">
            <a:extLst>
              <a:ext uri="{FF2B5EF4-FFF2-40B4-BE49-F238E27FC236}">
                <a16:creationId xmlns:a16="http://schemas.microsoft.com/office/drawing/2014/main" id="{50619607-C1A3-5CF0-219E-C3D09DA929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64" y="1419581"/>
            <a:ext cx="1013000" cy="1013000"/>
          </a:xfrm>
          <a:prstGeom prst="rect">
            <a:avLst/>
          </a:prstGeom>
        </p:spPr>
      </p:pic>
      <p:sp>
        <p:nvSpPr>
          <p:cNvPr id="52" name="Rectangle 51"/>
          <p:cNvSpPr/>
          <p:nvPr/>
        </p:nvSpPr>
        <p:spPr>
          <a:xfrm>
            <a:off x="2074871" y="2806732"/>
            <a:ext cx="12134070" cy="2169825"/>
          </a:xfrm>
          <a:prstGeom prst="rect">
            <a:avLst/>
          </a:prstGeom>
        </p:spPr>
        <p:txBody>
          <a:bodyPr wrap="square">
            <a:spAutoFit/>
          </a:bodyPr>
          <a:lstStyle/>
          <a:p>
            <a:pPr algn="just">
              <a:spcAft>
                <a:spcPts val="0"/>
              </a:spcAft>
            </a:pP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Chiều</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dài</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sợi</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dây</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là</a:t>
            </a:r>
            <a:r>
              <a:rPr lang="en-US" sz="4500" dirty="0">
                <a:latin typeface="Times New Roman" panose="02020603050405020304" pitchFamily="18" charset="0"/>
                <a:ea typeface="Yu Mincho"/>
              </a:rPr>
              <a:t>: …..</a:t>
            </a:r>
          </a:p>
          <a:p>
            <a:pPr algn="just">
              <a:spcAft>
                <a:spcPts val="0"/>
              </a:spcAft>
            </a:pP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Độ</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dài</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của</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cung</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tròn</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có</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số</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đo</a:t>
            </a:r>
            <a:r>
              <a:rPr lang="en-US" sz="4500" dirty="0">
                <a:latin typeface="Times New Roman" panose="02020603050405020304" pitchFamily="18" charset="0"/>
                <a:ea typeface="Yu Mincho"/>
              </a:rPr>
              <a:t> 1</a:t>
            </a:r>
            <a:r>
              <a:rPr lang="en-US" sz="4500" baseline="30000" dirty="0">
                <a:latin typeface="Times New Roman" panose="02020603050405020304" pitchFamily="18" charset="0"/>
                <a:ea typeface="Yu Mincho"/>
              </a:rPr>
              <a:t>o</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là</a:t>
            </a:r>
            <a:r>
              <a:rPr lang="en-US" sz="4500" dirty="0">
                <a:latin typeface="Times New Roman" panose="02020603050405020304" pitchFamily="18" charset="0"/>
                <a:ea typeface="Yu Mincho"/>
              </a:rPr>
              <a:t>: ……</a:t>
            </a:r>
          </a:p>
          <a:p>
            <a:pPr algn="just">
              <a:spcAft>
                <a:spcPts val="0"/>
              </a:spcAft>
            </a:pP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Độ</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dài</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của</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cung</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tròn</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có</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số</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đo</a:t>
            </a:r>
            <a:r>
              <a:rPr lang="en-US" sz="4500" dirty="0">
                <a:latin typeface="Times New Roman" panose="02020603050405020304" pitchFamily="18" charset="0"/>
                <a:ea typeface="Yu Mincho"/>
              </a:rPr>
              <a:t> n</a:t>
            </a:r>
            <a:r>
              <a:rPr lang="en-US" sz="4500" baseline="30000" dirty="0">
                <a:latin typeface="Times New Roman" panose="02020603050405020304" pitchFamily="18" charset="0"/>
                <a:ea typeface="Yu Mincho"/>
              </a:rPr>
              <a:t>o</a:t>
            </a:r>
            <a:r>
              <a:rPr lang="en-US" sz="4500" dirty="0">
                <a:latin typeface="Times New Roman" panose="02020603050405020304" pitchFamily="18" charset="0"/>
                <a:ea typeface="Yu Mincho"/>
              </a:rPr>
              <a:t> </a:t>
            </a:r>
            <a:r>
              <a:rPr lang="en-US" sz="4500" dirty="0" err="1">
                <a:latin typeface="Times New Roman" panose="02020603050405020304" pitchFamily="18" charset="0"/>
                <a:ea typeface="Yu Mincho"/>
              </a:rPr>
              <a:t>là</a:t>
            </a:r>
            <a:r>
              <a:rPr lang="en-US" sz="4500" dirty="0">
                <a:latin typeface="Times New Roman" panose="02020603050405020304" pitchFamily="18" charset="0"/>
                <a:ea typeface="Yu Mincho"/>
              </a:rPr>
              <a:t>: ……</a:t>
            </a:r>
          </a:p>
        </p:txBody>
      </p:sp>
      <p:pic>
        <p:nvPicPr>
          <p:cNvPr id="26635"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861" y="3289557"/>
            <a:ext cx="107950" cy="184150"/>
          </a:xfrm>
          <a:prstGeom prst="rect">
            <a:avLst/>
          </a:prstGeom>
          <a:noFill/>
          <a:extLst>
            <a:ext uri="{909E8E84-426E-40DD-AFC4-6F175D3DCCD1}">
              <a14:hiddenFill xmlns:a14="http://schemas.microsoft.com/office/drawing/2010/main">
                <a:solidFill>
                  <a:srgbClr val="FFFFFF"/>
                </a:solidFill>
              </a14:hiddenFill>
            </a:ext>
          </a:extLst>
        </p:spPr>
      </p:pic>
      <p:pic>
        <p:nvPicPr>
          <p:cNvPr id="26633"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2445" y="6237696"/>
            <a:ext cx="2278922" cy="1146320"/>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12"/>
          <p:cNvSpPr>
            <a:spLocks noChangeArrowheads="1"/>
          </p:cNvSpPr>
          <p:nvPr/>
        </p:nvSpPr>
        <p:spPr bwMode="auto">
          <a:xfrm>
            <a:off x="2285192" y="5183823"/>
            <a:ext cx="1329902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Định</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lí</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Trong</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một</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đường</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tròn</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bán</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kính</a:t>
            </a:r>
            <a:r>
              <a:rPr kumimoji="0" lang="en-US" altLang="en-US" sz="4500" b="0" i="0" u="none" strike="noStrike" cap="none" normalizeH="0" baseline="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R, </a:t>
            </a:r>
            <a:r>
              <a:rPr kumimoji="0" lang="en-US" altLang="en-US" sz="4500" b="0" i="0" u="none" strike="noStrike" cap="none" normalizeH="0" baseline="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độ</a:t>
            </a:r>
            <a:r>
              <a:rPr kumimoji="0" lang="en-US" altLang="en-US" sz="4500" b="0" i="0" u="none" strike="noStrike" cap="none" normalizeH="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dài</a:t>
            </a:r>
            <a:r>
              <a:rPr kumimoji="0" lang="en-US" altLang="en-US" sz="4500" b="0" i="0" u="none" strike="noStrike" cap="none" normalizeH="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cung</a:t>
            </a:r>
            <a:r>
              <a:rPr kumimoji="0" lang="en-US" altLang="en-US" sz="4500" b="0" i="0" u="none" strike="noStrike" cap="none" normalizeH="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tròn</a:t>
            </a:r>
            <a:r>
              <a:rPr kumimoji="0" lang="en-US" altLang="en-US" sz="4500" b="0" i="0" u="none" strike="noStrike" cap="none" normalizeH="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có</a:t>
            </a:r>
            <a:r>
              <a:rPr kumimoji="0" lang="en-US" altLang="en-US" sz="4500" b="0" i="0" u="none" strike="noStrike" cap="none" normalizeH="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số</a:t>
            </a:r>
            <a:r>
              <a:rPr kumimoji="0" lang="en-US" altLang="en-US" sz="4500" b="0" i="0" u="none" strike="noStrike" cap="none" normalizeH="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đo</a:t>
            </a:r>
            <a:r>
              <a:rPr kumimoji="0" lang="en-US" altLang="en-US" sz="4500" b="0" i="0" u="none" strike="noStrike" cap="none" normalizeH="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n</a:t>
            </a:r>
            <a:r>
              <a:rPr kumimoji="0" lang="en-US" altLang="en-US" sz="4500" b="0" i="0" u="none" strike="noStrike" cap="none" normalizeH="0" baseline="3000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0</a:t>
            </a:r>
            <a:r>
              <a:rPr kumimoji="0" lang="en-US" altLang="en-US" sz="4500" b="0" i="0" u="none" strike="noStrike" cap="none" normalizeH="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 </a:t>
            </a:r>
            <a:r>
              <a:rPr kumimoji="0" lang="en-US" altLang="en-US" sz="4500" b="0" i="0" u="none" strike="noStrike" cap="none" normalizeH="0" dirty="0" err="1">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là</a:t>
            </a:r>
            <a:r>
              <a:rPr kumimoji="0" lang="en-US" altLang="en-US" sz="4500" b="0" i="0" u="none" strike="noStrike" cap="none" normalizeH="0" dirty="0">
                <a:ln>
                  <a:noFill/>
                </a:ln>
                <a:solidFill>
                  <a:schemeClr val="tx1"/>
                </a:solidFill>
                <a:effectLst/>
                <a:latin typeface="Times New Roman" panose="02020603050405020304" pitchFamily="18" charset="0"/>
                <a:ea typeface="Georgia" panose="02040502050405020303" pitchFamily="18" charset="0"/>
                <a:cs typeface="Times New Roman" panose="02020603050405020304" pitchFamily="18" charset="0"/>
              </a:rPr>
              <a:t>:</a:t>
            </a:r>
            <a:endParaRPr kumimoji="0" lang="en-US" altLang="en-US" sz="4500" b="0" i="0" u="none" strike="noStrike" cap="none" normalizeH="0" baseline="0" dirty="0">
              <a:ln>
                <a:noFill/>
              </a:ln>
              <a:solidFill>
                <a:schemeClr val="tx1"/>
              </a:solidFill>
              <a:effectLst/>
              <a:latin typeface="Arial" panose="020B0604020202020204" pitchFamily="34" charset="0"/>
            </a:endParaRPr>
          </a:p>
        </p:txBody>
      </p:sp>
      <p:sp>
        <p:nvSpPr>
          <p:cNvPr id="23554" name="Rectangle 15"/>
          <p:cNvSpPr>
            <a:spLocks noChangeArrowheads="1"/>
          </p:cNvSpPr>
          <p:nvPr/>
        </p:nvSpPr>
        <p:spPr bwMode="auto">
          <a:xfrm>
            <a:off x="439952" y="168161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Yu Mincho" charset="-128"/>
                <a:cs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6642" name="2024_04_14_eca7f29888a8989e5b16g-02.jpe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79984" y="2081480"/>
            <a:ext cx="3169521" cy="298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80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down)">
                                      <p:cBhvr>
                                        <p:cTn id="7" dur="500"/>
                                        <p:tgtEl>
                                          <p:spTgt spid="132"/>
                                        </p:tgtEl>
                                      </p:cBhvr>
                                    </p:animEffect>
                                  </p:childTnLst>
                                </p:cTn>
                              </p:par>
                              <p:par>
                                <p:cTn id="8" presetID="22" presetClass="entr" presetSubtype="4"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down)">
                                      <p:cBhvr>
                                        <p:cTn id="10" dur="500"/>
                                        <p:tgtEl>
                                          <p:spTgt spid="1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barn(inVertical)">
                                      <p:cBhvr>
                                        <p:cTn id="15" dur="500"/>
                                        <p:tgtEl>
                                          <p:spTgt spid="1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642"/>
                                        </p:tgtEl>
                                        <p:attrNameLst>
                                          <p:attrName>style.visibility</p:attrName>
                                        </p:attrNameLst>
                                      </p:cBhvr>
                                      <p:to>
                                        <p:strVal val="visible"/>
                                      </p:to>
                                    </p:set>
                                    <p:animEffect transition="in" filter="barn(inVertical)">
                                      <p:cBhvr>
                                        <p:cTn id="25" dur="500"/>
                                        <p:tgtEl>
                                          <p:spTgt spid="2664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barn(inVertical)">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633"/>
                                        </p:tgtEl>
                                        <p:attrNameLst>
                                          <p:attrName>style.visibility</p:attrName>
                                        </p:attrNameLst>
                                      </p:cBhvr>
                                      <p:to>
                                        <p:strVal val="visible"/>
                                      </p:to>
                                    </p:set>
                                    <p:animEffect transition="in" filter="barn(inVertical)">
                                      <p:cBhvr>
                                        <p:cTn id="35" dur="5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32" grpId="0"/>
      <p:bldP spid="52" grpId="0"/>
      <p:bldP spid="5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TotalTime>
  <Words>1518</Words>
  <Application>Microsoft Office PowerPoint</Application>
  <PresentationFormat>Custom</PresentationFormat>
  <Paragraphs>420</Paragraphs>
  <Slides>24</Slides>
  <Notes>6</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4" baseType="lpstr">
      <vt:lpstr>Sniglet</vt:lpstr>
      <vt:lpstr>Calibri Light</vt:lpstr>
      <vt:lpstr>Times New Roman</vt:lpstr>
      <vt:lpstr>Cambria Math</vt:lpstr>
      <vt:lpstr>思源黑体 Heavy</vt:lpstr>
      <vt:lpstr>Calibri</vt:lpstr>
      <vt:lpstr>Arial</vt:lpstr>
      <vt:lpstr>Office Theme</vt: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consectetur adipiscing elit. Suspendisse quis enim pretium, bibendum ante ullamcorper, tincidunt augue. Nunc sed lorem aliquam, malesuada lectus eu, placerat lorem. Proin at aliquet sapien, vitae elementum mi.</dc:title>
  <dc:creator>Admin</dc:creator>
  <cp:lastModifiedBy>Phạm Thu Hà</cp:lastModifiedBy>
  <cp:revision>129</cp:revision>
  <dcterms:created xsi:type="dcterms:W3CDTF">2006-08-16T00:00:00Z</dcterms:created>
  <dcterms:modified xsi:type="dcterms:W3CDTF">2026-01-11T17:26:02Z</dcterms:modified>
  <dc:identifier>DAFlPZPozYw</dc:identifier>
</cp:coreProperties>
</file>