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33"/>
  </p:notesMasterIdLst>
  <p:sldIdLst>
    <p:sldId id="290" r:id="rId4"/>
    <p:sldId id="257"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9" r:id="rId24"/>
    <p:sldId id="291" r:id="rId25"/>
    <p:sldId id="280" r:id="rId26"/>
    <p:sldId id="289" r:id="rId27"/>
    <p:sldId id="283" r:id="rId28"/>
    <p:sldId id="284" r:id="rId29"/>
    <p:sldId id="285" r:id="rId30"/>
    <p:sldId id="286" r:id="rId31"/>
    <p:sldId id="287" r:id="rId32"/>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8972"/>
    <a:srgbClr val="FFFF99"/>
    <a:srgbClr val="EFE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C834AD-2B8C-44D8-921D-C4A50DC4537E}" type="datetimeFigureOut">
              <a:rPr lang="en-US" smtClean="0"/>
              <a:t>9/19/2021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CFF382-5933-4847-A29C-1FD8A78F4FF1}" type="slidenum">
              <a:rPr lang="en-US" smtClean="0"/>
              <a:t>‹#›</a:t>
            </a:fld>
            <a:endParaRPr lang="en-US"/>
          </a:p>
        </p:txBody>
      </p:sp>
    </p:spTree>
    <p:extLst>
      <p:ext uri="{BB962C8B-B14F-4D97-AF65-F5344CB8AC3E}">
        <p14:creationId xmlns:p14="http://schemas.microsoft.com/office/powerpoint/2010/main" val="2727115841"/>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CFF382-5933-4847-A29C-1FD8A78F4FF1}" type="slidenum">
              <a:rPr lang="en-US" smtClean="0"/>
              <a:t>3</a:t>
            </a:fld>
            <a:endParaRPr lang="en-US"/>
          </a:p>
        </p:txBody>
      </p:sp>
    </p:spTree>
    <p:extLst>
      <p:ext uri="{BB962C8B-B14F-4D97-AF65-F5344CB8AC3E}">
        <p14:creationId xmlns:p14="http://schemas.microsoft.com/office/powerpoint/2010/main" val="1379728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C56E3A-A836-4A3F-8944-541E7DC2C8D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88504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C56E3A-A836-4A3F-8944-541E7DC2C8D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404085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C56E3A-A836-4A3F-8944-541E7DC2C8D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3249943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55347FF-8464-45B7-95D7-91A658E146A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77D4C5F-08A5-4F3B-A240-1C3F95DF98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639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5347FF-8464-45B7-95D7-91A658E146A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77D4C5F-08A5-4F3B-A240-1C3F95DF98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25762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55347FF-8464-45B7-95D7-91A658E146A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77D4C5F-08A5-4F3B-A240-1C3F95DF98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42763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5347FF-8464-45B7-95D7-91A658E146A5}" type="datetimeFigureOut">
              <a:rPr lang="zh-CN" altLang="en-US" smtClean="0">
                <a:solidFill>
                  <a:prstClr val="black">
                    <a:tint val="75000"/>
                  </a:prstClr>
                </a:solidFill>
              </a:rPr>
              <a:pPr/>
              <a:t>2021/9/19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77D4C5F-08A5-4F3B-A240-1C3F95DF988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15034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C56E3A-A836-4A3F-8944-541E7DC2C8D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311307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C56E3A-A836-4A3F-8944-541E7DC2C8D3}"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3955777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C56E3A-A836-4A3F-8944-541E7DC2C8D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303021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C56E3A-A836-4A3F-8944-541E7DC2C8D3}"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78484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C56E3A-A836-4A3F-8944-541E7DC2C8D3}"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204524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56E3A-A836-4A3F-8944-541E7DC2C8D3}"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1919489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C56E3A-A836-4A3F-8944-541E7DC2C8D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64816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C56E3A-A836-4A3F-8944-541E7DC2C8D3}"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F8D41-4F94-4502-B00D-8F1097DA5094}" type="slidenum">
              <a:rPr lang="en-US" smtClean="0"/>
              <a:t>‹#›</a:t>
            </a:fld>
            <a:endParaRPr lang="en-US"/>
          </a:p>
        </p:txBody>
      </p:sp>
    </p:spTree>
    <p:extLst>
      <p:ext uri="{BB962C8B-B14F-4D97-AF65-F5344CB8AC3E}">
        <p14:creationId xmlns:p14="http://schemas.microsoft.com/office/powerpoint/2010/main" val="2160631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3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F3C56E3A-A836-4A3F-8944-541E7DC2C8D3}" type="datetimeFigureOut">
              <a:rPr lang="en-US" smtClean="0"/>
              <a:t>9/19/2021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717F8D41-4F94-4502-B00D-8F1097DA5094}" type="slidenum">
              <a:rPr lang="en-US" smtClean="0"/>
              <a:t>‹#›</a:t>
            </a:fld>
            <a:endParaRPr lang="en-US"/>
          </a:p>
        </p:txBody>
      </p:sp>
    </p:spTree>
    <p:extLst>
      <p:ext uri="{BB962C8B-B14F-4D97-AF65-F5344CB8AC3E}">
        <p14:creationId xmlns:p14="http://schemas.microsoft.com/office/powerpoint/2010/main" val="3876784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055347FF-8464-45B7-95D7-91A658E146A5}" type="datetimeFigureOut">
              <a:rPr lang="zh-CN" altLang="en-US" smtClean="0">
                <a:solidFill>
                  <a:prstClr val="black">
                    <a:tint val="75000"/>
                  </a:prstClr>
                </a:solidFill>
              </a:rPr>
              <a:pPr defTabSz="685783"/>
              <a:t>2021/9/19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977D4C5F-08A5-4F3B-A240-1C3F95DF9884}"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6811295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055347FF-8464-45B7-95D7-91A658E146A5}" type="datetimeFigureOut">
              <a:rPr lang="zh-CN" altLang="en-US" smtClean="0">
                <a:solidFill>
                  <a:prstClr val="black">
                    <a:tint val="75000"/>
                  </a:prstClr>
                </a:solidFill>
              </a:rPr>
              <a:pPr defTabSz="685800"/>
              <a:t>2021/9/19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977D4C5F-08A5-4F3B-A240-1C3F95DF9884}"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836546785"/>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B&#192;I%208.1%20%20tr&#242;%20ch&#417;i%20H&#7897;p%20qu&#224;%20b&#237;%20m&#7853;t%20L&#195;O%20H&#7840;C.pptx"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267494"/>
            <a:ext cx="8784976" cy="1015663"/>
          </a:xfrm>
          <a:prstGeom prst="rect">
            <a:avLst/>
          </a:prstGeom>
          <a:noFill/>
        </p:spPr>
        <p:txBody>
          <a:bodyPr wrap="square" rtlCol="0">
            <a:spAutoFit/>
          </a:bodyPr>
          <a:lstStyle/>
          <a:p>
            <a:pPr algn="ctr"/>
            <a:r>
              <a:rPr lang="en-US" sz="6000" b="1" smtClean="0">
                <a:latin typeface="Chiller" pitchFamily="82" charset="0"/>
              </a:rPr>
              <a:t>Phim ngắn “Lão Hạc”</a:t>
            </a:r>
            <a:endParaRPr lang="en-US" sz="6000" b="1">
              <a:latin typeface="Chiller" pitchFamily="82" charset="0"/>
            </a:endParaRPr>
          </a:p>
        </p:txBody>
      </p:sp>
      <p:pic>
        <p:nvPicPr>
          <p:cNvPr id="2" name="BÀI 8.1 Trích đoạn Lão Hạc bán Cậu Và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8" y="1283157"/>
            <a:ext cx="8280920" cy="382767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69679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TextBox 2"/>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4" name="Diamond 3"/>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7" name="TextBox 6"/>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8" name="TextBox 7"/>
          <p:cNvSpPr txBox="1"/>
          <p:nvPr/>
        </p:nvSpPr>
        <p:spPr>
          <a:xfrm>
            <a:off x="4788024" y="693545"/>
            <a:ext cx="3888159"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b. Chuyện lão Hạc bán chó</a:t>
            </a:r>
            <a:endParaRPr lang="en-US" sz="2400" b="1">
              <a:latin typeface="Times New Roman" pitchFamily="18" charset="0"/>
              <a:cs typeface="Times New Roman" pitchFamily="18" charset="0"/>
            </a:endParaRPr>
          </a:p>
        </p:txBody>
      </p:sp>
      <p:sp>
        <p:nvSpPr>
          <p:cNvPr id="9"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165" y="1536291"/>
            <a:ext cx="3029545" cy="2214934"/>
          </a:xfrm>
          <a:prstGeom prst="rect">
            <a:avLst/>
          </a:prstGeom>
          <a:ln w="88900" cap="sq" cmpd="thickThin">
            <a:solidFill>
              <a:srgbClr val="000000"/>
            </a:solidFill>
            <a:prstDash val="solid"/>
            <a:miter lim="800000"/>
          </a:ln>
          <a:effectLst>
            <a:innerShdw blurRad="76200">
              <a:srgbClr val="000000"/>
            </a:innerShdw>
          </a:effectLst>
        </p:spPr>
      </p:pic>
      <p:grpSp>
        <p:nvGrpSpPr>
          <p:cNvPr id="12" name="组合 13"/>
          <p:cNvGrpSpPr/>
          <p:nvPr/>
        </p:nvGrpSpPr>
        <p:grpSpPr>
          <a:xfrm>
            <a:off x="1036435" y="3174280"/>
            <a:ext cx="405690" cy="405694"/>
            <a:chOff x="1805940" y="1198245"/>
            <a:chExt cx="2011680" cy="2011680"/>
          </a:xfrm>
        </p:grpSpPr>
        <p:sp>
          <p:nvSpPr>
            <p:cNvPr id="13" name="圆角矩形 14"/>
            <p:cNvSpPr/>
            <p:nvPr/>
          </p:nvSpPr>
          <p:spPr>
            <a:xfrm>
              <a:off x="1805940" y="1198245"/>
              <a:ext cx="2011680" cy="2011680"/>
            </a:xfrm>
            <a:prstGeom prst="roundRect">
              <a:avLst>
                <a:gd name="adj" fmla="val 19981"/>
              </a:avLst>
            </a:prstGeom>
            <a:solidFill>
              <a:schemeClr val="accent5"/>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5">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圆角矩形 15"/>
            <p:cNvSpPr/>
            <p:nvPr/>
          </p:nvSpPr>
          <p:spPr>
            <a:xfrm>
              <a:off x="1971639" y="1363944"/>
              <a:ext cx="1680278" cy="1680278"/>
            </a:xfrm>
            <a:prstGeom prst="roundRect">
              <a:avLst>
                <a:gd name="adj" fmla="val 19112"/>
              </a:avLst>
            </a:prstGeom>
            <a:gradFill>
              <a:gsLst>
                <a:gs pos="100000">
                  <a:srgbClr val="E0E0E0"/>
                </a:gs>
                <a:gs pos="0">
                  <a:schemeClr val="bg1"/>
                </a:gs>
              </a:gsLst>
              <a:lin ang="2700000" scaled="1"/>
            </a:gradFill>
            <a:ln w="101600">
              <a:noFill/>
            </a:ln>
            <a:effectLst>
              <a:outerShdw blurRad="127000" dist="76200" dir="2700000" algn="tl" rotWithShape="0">
                <a:schemeClr val="accent5">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5" name="圆角矩形 16"/>
            <p:cNvSpPr/>
            <p:nvPr/>
          </p:nvSpPr>
          <p:spPr>
            <a:xfrm>
              <a:off x="2077721" y="1470026"/>
              <a:ext cx="1468114" cy="1468114"/>
            </a:xfrm>
            <a:prstGeom prst="roundRect">
              <a:avLst>
                <a:gd name="adj" fmla="val 19981"/>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accent5"/>
                </a:solidFill>
              </a:endParaRPr>
            </a:p>
          </p:txBody>
        </p:sp>
      </p:grpSp>
      <p:cxnSp>
        <p:nvCxnSpPr>
          <p:cNvPr id="21" name="直接连接符 37"/>
          <p:cNvCxnSpPr/>
          <p:nvPr/>
        </p:nvCxnSpPr>
        <p:spPr>
          <a:xfrm>
            <a:off x="1820912" y="3507854"/>
            <a:ext cx="2510305" cy="17309"/>
          </a:xfrm>
          <a:prstGeom prst="line">
            <a:avLst/>
          </a:prstGeom>
          <a:ln w="2222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nvGrpSpPr>
          <p:cNvPr id="22" name="组合 5"/>
          <p:cNvGrpSpPr/>
          <p:nvPr/>
        </p:nvGrpSpPr>
        <p:grpSpPr>
          <a:xfrm>
            <a:off x="509012" y="1754658"/>
            <a:ext cx="359822" cy="405692"/>
            <a:chOff x="1805940" y="1198245"/>
            <a:chExt cx="2011680" cy="2011680"/>
          </a:xfrm>
        </p:grpSpPr>
        <p:sp>
          <p:nvSpPr>
            <p:cNvPr id="23" name="圆角矩形 6"/>
            <p:cNvSpPr/>
            <p:nvPr/>
          </p:nvSpPr>
          <p:spPr>
            <a:xfrm>
              <a:off x="1805940" y="1198245"/>
              <a:ext cx="2011680" cy="2011680"/>
            </a:xfrm>
            <a:prstGeom prst="roundRect">
              <a:avLst>
                <a:gd name="adj" fmla="val 19981"/>
              </a:avLst>
            </a:prstGeom>
            <a:solidFill>
              <a:schemeClr val="accent2"/>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4" name="圆角矩形 7"/>
            <p:cNvSpPr/>
            <p:nvPr/>
          </p:nvSpPr>
          <p:spPr>
            <a:xfrm>
              <a:off x="1971639" y="1363944"/>
              <a:ext cx="1680278" cy="1680278"/>
            </a:xfrm>
            <a:prstGeom prst="roundRect">
              <a:avLst>
                <a:gd name="adj" fmla="val 19112"/>
              </a:avLst>
            </a:prstGeom>
            <a:gradFill>
              <a:gsLst>
                <a:gs pos="100000">
                  <a:srgbClr val="E0E0E0"/>
                </a:gs>
                <a:gs pos="0">
                  <a:schemeClr val="bg1"/>
                </a:gs>
              </a:gsLst>
              <a:lin ang="2700000" scaled="1"/>
            </a:gradFill>
            <a:ln w="101600">
              <a:noFill/>
            </a:ln>
            <a:effectLst>
              <a:outerShdw blurRad="127000" dist="76200" dir="2700000" algn="tl" rotWithShape="0">
                <a:schemeClr val="accent2">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圆角矩形 8"/>
            <p:cNvSpPr/>
            <p:nvPr/>
          </p:nvSpPr>
          <p:spPr>
            <a:xfrm>
              <a:off x="2077721" y="1470026"/>
              <a:ext cx="1468114" cy="1468114"/>
            </a:xfrm>
            <a:prstGeom prst="roundRect">
              <a:avLst>
                <a:gd name="adj" fmla="val 19981"/>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dirty="0">
                <a:solidFill>
                  <a:schemeClr val="accent2"/>
                </a:solidFill>
              </a:endParaRPr>
            </a:p>
          </p:txBody>
        </p:sp>
      </p:grpSp>
      <p:grpSp>
        <p:nvGrpSpPr>
          <p:cNvPr id="26" name="组合 9"/>
          <p:cNvGrpSpPr/>
          <p:nvPr/>
        </p:nvGrpSpPr>
        <p:grpSpPr>
          <a:xfrm>
            <a:off x="784730" y="2415170"/>
            <a:ext cx="398364" cy="457175"/>
            <a:chOff x="1805940" y="1198245"/>
            <a:chExt cx="2011680" cy="2011680"/>
          </a:xfrm>
        </p:grpSpPr>
        <p:sp>
          <p:nvSpPr>
            <p:cNvPr id="27" name="圆角矩形 10"/>
            <p:cNvSpPr/>
            <p:nvPr/>
          </p:nvSpPr>
          <p:spPr>
            <a:xfrm>
              <a:off x="1805940" y="1198245"/>
              <a:ext cx="2011680" cy="2011680"/>
            </a:xfrm>
            <a:prstGeom prst="roundRect">
              <a:avLst>
                <a:gd name="adj" fmla="val 19981"/>
              </a:avLst>
            </a:prstGeom>
            <a:solidFill>
              <a:schemeClr val="accent3"/>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8" name="圆角矩形 11"/>
            <p:cNvSpPr/>
            <p:nvPr/>
          </p:nvSpPr>
          <p:spPr>
            <a:xfrm>
              <a:off x="1971639" y="1363944"/>
              <a:ext cx="1680278" cy="1680278"/>
            </a:xfrm>
            <a:prstGeom prst="roundRect">
              <a:avLst>
                <a:gd name="adj" fmla="val 19112"/>
              </a:avLst>
            </a:prstGeom>
            <a:gradFill>
              <a:gsLst>
                <a:gs pos="100000">
                  <a:srgbClr val="E0E0E0"/>
                </a:gs>
                <a:gs pos="0">
                  <a:schemeClr val="bg1"/>
                </a:gs>
              </a:gsLst>
              <a:lin ang="2700000" scaled="1"/>
            </a:gradFill>
            <a:ln w="101600">
              <a:noFill/>
            </a:ln>
            <a:effectLst>
              <a:outerShdw blurRad="127000" dist="76200" dir="2700000" algn="tl" rotWithShape="0">
                <a:schemeClr val="accent3">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9" name="圆角矩形 12"/>
            <p:cNvSpPr/>
            <p:nvPr/>
          </p:nvSpPr>
          <p:spPr>
            <a:xfrm>
              <a:off x="2077721" y="1470026"/>
              <a:ext cx="1468114" cy="1468114"/>
            </a:xfrm>
            <a:prstGeom prst="roundRect">
              <a:avLst>
                <a:gd name="adj" fmla="val 19981"/>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accent3"/>
                </a:solidFill>
              </a:endParaRPr>
            </a:p>
          </p:txBody>
        </p:sp>
      </p:grpSp>
      <p:cxnSp>
        <p:nvCxnSpPr>
          <p:cNvPr id="30" name="直接连接符 38"/>
          <p:cNvCxnSpPr/>
          <p:nvPr/>
        </p:nvCxnSpPr>
        <p:spPr>
          <a:xfrm>
            <a:off x="1084374" y="2146605"/>
            <a:ext cx="1896110" cy="1270"/>
          </a:xfrm>
          <a:prstGeom prst="line">
            <a:avLst/>
          </a:prstGeom>
          <a:ln w="22225">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1" name="直接连接符 39"/>
          <p:cNvCxnSpPr/>
          <p:nvPr/>
        </p:nvCxnSpPr>
        <p:spPr>
          <a:xfrm flipV="1">
            <a:off x="1373665" y="2834687"/>
            <a:ext cx="2458720" cy="1270"/>
          </a:xfrm>
          <a:prstGeom prst="line">
            <a:avLst/>
          </a:prstGeom>
          <a:ln w="22225">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496" y="1131590"/>
            <a:ext cx="2952328" cy="400110"/>
          </a:xfrm>
          <a:prstGeom prst="rect">
            <a:avLst/>
          </a:prstGeom>
          <a:noFill/>
        </p:spPr>
        <p:txBody>
          <a:bodyPr wrap="square" rtlCol="0">
            <a:spAutoFit/>
          </a:bodyPr>
          <a:lstStyle/>
          <a:p>
            <a:pPr marL="342900" indent="-342900">
              <a:buFont typeface="Wingdings" pitchFamily="2" charset="2"/>
              <a:buChar char="q"/>
            </a:pPr>
            <a:r>
              <a:rPr lang="en-US" sz="2000" b="1" smtClean="0">
                <a:solidFill>
                  <a:schemeClr val="accent5">
                    <a:lumMod val="50000"/>
                  </a:schemeClr>
                </a:solidFill>
                <a:latin typeface="Times New Roman" pitchFamily="18" charset="0"/>
                <a:cs typeface="Times New Roman" pitchFamily="18" charset="0"/>
              </a:rPr>
              <a:t>Lão Hạc với cậu Vàng</a:t>
            </a:r>
            <a:endParaRPr lang="en-US" sz="2000" b="1">
              <a:solidFill>
                <a:schemeClr val="accent5">
                  <a:lumMod val="50000"/>
                </a:schemeClr>
              </a:solidFill>
              <a:latin typeface="Times New Roman" pitchFamily="18" charset="0"/>
              <a:cs typeface="Times New Roman" pitchFamily="18" charset="0"/>
            </a:endParaRPr>
          </a:p>
        </p:txBody>
      </p:sp>
      <p:sp>
        <p:nvSpPr>
          <p:cNvPr id="36" name="TextBox 35"/>
          <p:cNvSpPr txBox="1"/>
          <p:nvPr/>
        </p:nvSpPr>
        <p:spPr>
          <a:xfrm>
            <a:off x="971600" y="1754658"/>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Lão yêu thương, quan tâm, chăm sóc chu đáo</a:t>
            </a:r>
            <a:endParaRPr lang="en-US" sz="2000">
              <a:latin typeface="Times New Roman" pitchFamily="18" charset="0"/>
              <a:cs typeface="Times New Roman" pitchFamily="18" charset="0"/>
            </a:endParaRPr>
          </a:p>
        </p:txBody>
      </p:sp>
      <p:sp>
        <p:nvSpPr>
          <p:cNvPr id="37" name="TextBox 36"/>
          <p:cNvSpPr txBox="1"/>
          <p:nvPr/>
        </p:nvSpPr>
        <p:spPr>
          <a:xfrm>
            <a:off x="1188835" y="2418442"/>
            <a:ext cx="4471669" cy="400110"/>
          </a:xfrm>
          <a:prstGeom prst="rect">
            <a:avLst/>
          </a:prstGeom>
          <a:noFill/>
        </p:spPr>
        <p:txBody>
          <a:bodyPr wrap="square" rtlCol="0">
            <a:spAutoFit/>
          </a:bodyPr>
          <a:lstStyle/>
          <a:p>
            <a:r>
              <a:rPr lang="en-US" sz="2000" smtClean="0">
                <a:latin typeface="Times New Roman" pitchFamily="18" charset="0"/>
                <a:cs typeface="Times New Roman" pitchFamily="18" charset="0"/>
              </a:rPr>
              <a:t>Lão gọi với cái tên “Cậu Vàng”</a:t>
            </a:r>
            <a:endParaRPr lang="en-US" sz="2000">
              <a:latin typeface="Times New Roman" pitchFamily="18" charset="0"/>
              <a:cs typeface="Times New Roman" pitchFamily="18" charset="0"/>
            </a:endParaRPr>
          </a:p>
        </p:txBody>
      </p:sp>
      <p:sp>
        <p:nvSpPr>
          <p:cNvPr id="38" name="TextBox 37"/>
          <p:cNvSpPr txBox="1"/>
          <p:nvPr/>
        </p:nvSpPr>
        <p:spPr>
          <a:xfrm>
            <a:off x="1540491" y="3075806"/>
            <a:ext cx="4471669" cy="400110"/>
          </a:xfrm>
          <a:prstGeom prst="rect">
            <a:avLst/>
          </a:prstGeom>
          <a:noFill/>
        </p:spPr>
        <p:txBody>
          <a:bodyPr wrap="square" rtlCol="0">
            <a:spAutoFit/>
          </a:bodyPr>
          <a:lstStyle/>
          <a:p>
            <a:r>
              <a:rPr lang="en-US" sz="2000" smtClean="0">
                <a:latin typeface="Times New Roman" pitchFamily="18" charset="0"/>
                <a:cs typeface="Times New Roman" pitchFamily="18" charset="0"/>
              </a:rPr>
              <a:t>Là người bầu bạn, gắn bó với lão</a:t>
            </a:r>
            <a:endParaRPr lang="en-US" sz="2000">
              <a:latin typeface="Times New Roman" pitchFamily="18" charset="0"/>
              <a:cs typeface="Times New Roman" pitchFamily="18" charset="0"/>
            </a:endParaRPr>
          </a:p>
        </p:txBody>
      </p:sp>
      <p:sp>
        <p:nvSpPr>
          <p:cNvPr id="39" name="Rectangle 38"/>
          <p:cNvSpPr/>
          <p:nvPr/>
        </p:nvSpPr>
        <p:spPr>
          <a:xfrm>
            <a:off x="344285" y="4083918"/>
            <a:ext cx="5883899" cy="400110"/>
          </a:xfrm>
          <a:prstGeom prst="rect">
            <a:avLst/>
          </a:prstGeom>
        </p:spPr>
        <p:txBody>
          <a:bodyPr wrap="square">
            <a:spAutoFit/>
          </a:bodyPr>
          <a:lstStyle/>
          <a:p>
            <a:r>
              <a:rPr lang="pt-BR" sz="2000" b="1" i="1" smtClean="0">
                <a:solidFill>
                  <a:srgbClr val="FF0000"/>
                </a:solidFill>
                <a:latin typeface="Times New Roman" pitchFamily="18" charset="0"/>
                <a:cs typeface="Times New Roman" pitchFamily="18" charset="0"/>
                <a:sym typeface="Wingdings" pitchFamily="2" charset="2"/>
              </a:rPr>
              <a:t>  Yêu thương loài vật, coi như người bạn và gắn bó</a:t>
            </a:r>
            <a:endParaRPr lang="en-US" sz="2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21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ircle(in)">
                                      <p:cBhvr>
                                        <p:cTn id="15" dur="2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1)">
                                      <p:cBhvr>
                                        <p:cTn id="20" dur="2000"/>
                                        <p:tgtEl>
                                          <p:spTgt spid="22"/>
                                        </p:tgtEl>
                                      </p:cBhvr>
                                    </p:animEffect>
                                  </p:childTnLst>
                                </p:cTn>
                              </p:par>
                              <p:par>
                                <p:cTn id="21" presetID="21" presetClass="entr" presetSubtype="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heel(1)">
                                      <p:cBhvr>
                                        <p:cTn id="23" dur="2000"/>
                                        <p:tgtEl>
                                          <p:spTgt spid="30"/>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heel(1)">
                                      <p:cBhvr>
                                        <p:cTn id="26" dur="2000"/>
                                        <p:tgtEl>
                                          <p:spTgt spid="36"/>
                                        </p:tgtEl>
                                      </p:cBhvr>
                                    </p:animEffect>
                                  </p:childTnLst>
                                </p:cTn>
                              </p:par>
                              <p:par>
                                <p:cTn id="27" presetID="21" presetClass="entr" presetSubtype="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heel(1)">
                                      <p:cBhvr>
                                        <p:cTn id="6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35" grpId="0"/>
      <p:bldP spid="36" grpId="0"/>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TextBox 2"/>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4" name="Diamond 3"/>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7" name="TextBox 6"/>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8" name="TextBox 7"/>
          <p:cNvSpPr txBox="1"/>
          <p:nvPr/>
        </p:nvSpPr>
        <p:spPr>
          <a:xfrm>
            <a:off x="4788024" y="693545"/>
            <a:ext cx="3888159"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b. Chuyện lão Hạc bán chó</a:t>
            </a:r>
            <a:endParaRPr lang="en-US" sz="2400" b="1">
              <a:latin typeface="Times New Roman" pitchFamily="18" charset="0"/>
              <a:cs typeface="Times New Roman" pitchFamily="18" charset="0"/>
            </a:endParaRPr>
          </a:p>
        </p:txBody>
      </p:sp>
      <p:sp>
        <p:nvSpPr>
          <p:cNvPr id="9"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165" y="1536291"/>
            <a:ext cx="3029545" cy="2214934"/>
          </a:xfrm>
          <a:prstGeom prst="rect">
            <a:avLst/>
          </a:prstGeom>
          <a:ln w="88900" cap="sq" cmpd="thickThin">
            <a:solidFill>
              <a:srgbClr val="000000"/>
            </a:solidFill>
            <a:prstDash val="solid"/>
            <a:miter lim="800000"/>
          </a:ln>
          <a:effectLst>
            <a:innerShdw blurRad="76200">
              <a:srgbClr val="000000"/>
            </a:innerShdw>
          </a:effectLst>
        </p:spPr>
      </p:pic>
      <p:sp>
        <p:nvSpPr>
          <p:cNvPr id="11" name="TextBox 10"/>
          <p:cNvSpPr txBox="1"/>
          <p:nvPr/>
        </p:nvSpPr>
        <p:spPr>
          <a:xfrm>
            <a:off x="35496" y="1131590"/>
            <a:ext cx="4176464" cy="400110"/>
          </a:xfrm>
          <a:prstGeom prst="rect">
            <a:avLst/>
          </a:prstGeom>
          <a:noFill/>
        </p:spPr>
        <p:txBody>
          <a:bodyPr wrap="square" rtlCol="0">
            <a:spAutoFit/>
          </a:bodyPr>
          <a:lstStyle/>
          <a:p>
            <a:pPr marL="342900" indent="-342900">
              <a:buFont typeface="Wingdings" pitchFamily="2" charset="2"/>
              <a:buChar char="q"/>
            </a:pPr>
            <a:r>
              <a:rPr lang="en-US" sz="2000" b="1" smtClean="0">
                <a:solidFill>
                  <a:schemeClr val="accent5">
                    <a:lumMod val="50000"/>
                  </a:schemeClr>
                </a:solidFill>
                <a:latin typeface="Times New Roman" pitchFamily="18" charset="0"/>
                <a:cs typeface="Times New Roman" pitchFamily="18" charset="0"/>
              </a:rPr>
              <a:t>Lí do lão gắn bó với cậu Vàng</a:t>
            </a:r>
            <a:endParaRPr lang="en-US" sz="2000" b="1">
              <a:solidFill>
                <a:schemeClr val="accent5">
                  <a:lumMod val="50000"/>
                </a:schemeClr>
              </a:solidFill>
              <a:latin typeface="Times New Roman" pitchFamily="18" charset="0"/>
              <a:cs typeface="Times New Roman" pitchFamily="18" charset="0"/>
            </a:endParaRPr>
          </a:p>
        </p:txBody>
      </p:sp>
      <p:cxnSp>
        <p:nvCxnSpPr>
          <p:cNvPr id="12" name="直接连接符 49"/>
          <p:cNvCxnSpPr/>
          <p:nvPr/>
        </p:nvCxnSpPr>
        <p:spPr>
          <a:xfrm flipV="1">
            <a:off x="1069830" y="2534026"/>
            <a:ext cx="3718194" cy="37724"/>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47"/>
          <p:cNvCxnSpPr/>
          <p:nvPr/>
        </p:nvCxnSpPr>
        <p:spPr>
          <a:xfrm flipV="1">
            <a:off x="1274216" y="3477537"/>
            <a:ext cx="4089872" cy="10248"/>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组合 26"/>
          <p:cNvGrpSpPr/>
          <p:nvPr/>
        </p:nvGrpSpPr>
        <p:grpSpPr>
          <a:xfrm>
            <a:off x="1201249" y="3217502"/>
            <a:ext cx="344053" cy="344053"/>
            <a:chOff x="3845536" y="1830658"/>
            <a:chExt cx="1990017" cy="1990017"/>
          </a:xfrm>
        </p:grpSpPr>
        <p:sp>
          <p:nvSpPr>
            <p:cNvPr id="15"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25"/>
            <p:cNvSpPr/>
            <p:nvPr/>
          </p:nvSpPr>
          <p:spPr>
            <a:xfrm>
              <a:off x="4331496" y="2316618"/>
              <a:ext cx="1018097" cy="1018097"/>
            </a:xfrm>
            <a:prstGeom prst="ellipse">
              <a:avLst/>
            </a:prstGeom>
            <a:solidFill>
              <a:schemeClr val="accent2"/>
            </a:solid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34"/>
          <p:cNvGrpSpPr/>
          <p:nvPr/>
        </p:nvGrpSpPr>
        <p:grpSpPr>
          <a:xfrm>
            <a:off x="799547" y="2310456"/>
            <a:ext cx="344053" cy="344053"/>
            <a:chOff x="3845536" y="1830658"/>
            <a:chExt cx="1990017" cy="1990017"/>
          </a:xfrm>
        </p:grpSpPr>
        <p:sp>
          <p:nvSpPr>
            <p:cNvPr id="19"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5"/>
            <p:cNvSpPr/>
            <p:nvPr/>
          </p:nvSpPr>
          <p:spPr>
            <a:xfrm>
              <a:off x="4331496" y="2316618"/>
              <a:ext cx="1018097" cy="1018097"/>
            </a:xfrm>
            <a:prstGeom prst="ellipse">
              <a:avLst/>
            </a:prstGeom>
            <a:solidFill>
              <a:schemeClr val="accent3"/>
            </a:solid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23"/>
          <p:cNvSpPr txBox="1"/>
          <p:nvPr/>
        </p:nvSpPr>
        <p:spPr>
          <a:xfrm>
            <a:off x="1180451" y="2139702"/>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Là kỉ vật mà người con trai để lại</a:t>
            </a:r>
            <a:endParaRPr lang="en-US" sz="2000">
              <a:latin typeface="Times New Roman" pitchFamily="18" charset="0"/>
              <a:cs typeface="Times New Roman" pitchFamily="18" charset="0"/>
            </a:endParaRPr>
          </a:p>
        </p:txBody>
      </p:sp>
      <p:sp>
        <p:nvSpPr>
          <p:cNvPr id="25" name="TextBox 24"/>
          <p:cNvSpPr txBox="1"/>
          <p:nvPr/>
        </p:nvSpPr>
        <p:spPr>
          <a:xfrm>
            <a:off x="1612500" y="2787774"/>
            <a:ext cx="4203666" cy="707886"/>
          </a:xfrm>
          <a:prstGeom prst="rect">
            <a:avLst/>
          </a:prstGeom>
          <a:noFill/>
        </p:spPr>
        <p:txBody>
          <a:bodyPr wrap="square" rtlCol="0">
            <a:spAutoFit/>
          </a:bodyPr>
          <a:lstStyle/>
          <a:p>
            <a:r>
              <a:rPr lang="en-US" sz="2000" smtClean="0">
                <a:latin typeface="Times New Roman" pitchFamily="18" charset="0"/>
                <a:cs typeface="Times New Roman" pitchFamily="18" charset="0"/>
              </a:rPr>
              <a:t>Là người bầu bạn cùng lão, như một thành viên trong gia đình</a:t>
            </a:r>
            <a:endParaRPr lang="en-US" sz="2000">
              <a:latin typeface="Times New Roman" pitchFamily="18" charset="0"/>
              <a:cs typeface="Times New Roman" pitchFamily="18" charset="0"/>
            </a:endParaRPr>
          </a:p>
        </p:txBody>
      </p:sp>
    </p:spTree>
    <p:extLst>
      <p:ext uri="{BB962C8B-B14F-4D97-AF65-F5344CB8AC3E}">
        <p14:creationId xmlns:p14="http://schemas.microsoft.com/office/powerpoint/2010/main" val="116636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80">
                                          <p:stCondLst>
                                            <p:cond delay="0"/>
                                          </p:stCondLst>
                                        </p:cTn>
                                        <p:tgtEl>
                                          <p:spTgt spid="24"/>
                                        </p:tgtEl>
                                      </p:cBhvr>
                                    </p:animEffect>
                                    <p:anim calcmode="lin" valueType="num">
                                      <p:cBhvr>
                                        <p:cTn id="4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0" dur="26">
                                          <p:stCondLst>
                                            <p:cond delay="650"/>
                                          </p:stCondLst>
                                        </p:cTn>
                                        <p:tgtEl>
                                          <p:spTgt spid="24"/>
                                        </p:tgtEl>
                                      </p:cBhvr>
                                      <p:to x="100000" y="60000"/>
                                    </p:animScale>
                                    <p:animScale>
                                      <p:cBhvr>
                                        <p:cTn id="51" dur="166" decel="50000">
                                          <p:stCondLst>
                                            <p:cond delay="676"/>
                                          </p:stCondLst>
                                        </p:cTn>
                                        <p:tgtEl>
                                          <p:spTgt spid="24"/>
                                        </p:tgtEl>
                                      </p:cBhvr>
                                      <p:to x="100000" y="100000"/>
                                    </p:animScale>
                                    <p:animScale>
                                      <p:cBhvr>
                                        <p:cTn id="52" dur="26">
                                          <p:stCondLst>
                                            <p:cond delay="1312"/>
                                          </p:stCondLst>
                                        </p:cTn>
                                        <p:tgtEl>
                                          <p:spTgt spid="24"/>
                                        </p:tgtEl>
                                      </p:cBhvr>
                                      <p:to x="100000" y="80000"/>
                                    </p:animScale>
                                    <p:animScale>
                                      <p:cBhvr>
                                        <p:cTn id="53" dur="166" decel="50000">
                                          <p:stCondLst>
                                            <p:cond delay="1338"/>
                                          </p:stCondLst>
                                        </p:cTn>
                                        <p:tgtEl>
                                          <p:spTgt spid="24"/>
                                        </p:tgtEl>
                                      </p:cBhvr>
                                      <p:to x="100000" y="100000"/>
                                    </p:animScale>
                                    <p:animScale>
                                      <p:cBhvr>
                                        <p:cTn id="54" dur="26">
                                          <p:stCondLst>
                                            <p:cond delay="1642"/>
                                          </p:stCondLst>
                                        </p:cTn>
                                        <p:tgtEl>
                                          <p:spTgt spid="24"/>
                                        </p:tgtEl>
                                      </p:cBhvr>
                                      <p:to x="100000" y="90000"/>
                                    </p:animScale>
                                    <p:animScale>
                                      <p:cBhvr>
                                        <p:cTn id="55" dur="166" decel="50000">
                                          <p:stCondLst>
                                            <p:cond delay="1668"/>
                                          </p:stCondLst>
                                        </p:cTn>
                                        <p:tgtEl>
                                          <p:spTgt spid="24"/>
                                        </p:tgtEl>
                                      </p:cBhvr>
                                      <p:to x="100000" y="100000"/>
                                    </p:animScale>
                                    <p:animScale>
                                      <p:cBhvr>
                                        <p:cTn id="56" dur="26">
                                          <p:stCondLst>
                                            <p:cond delay="1808"/>
                                          </p:stCondLst>
                                        </p:cTn>
                                        <p:tgtEl>
                                          <p:spTgt spid="24"/>
                                        </p:tgtEl>
                                      </p:cBhvr>
                                      <p:to x="100000" y="95000"/>
                                    </p:animScale>
                                    <p:animScale>
                                      <p:cBhvr>
                                        <p:cTn id="57"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TextBox 2"/>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4" name="Diamond 3"/>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7" name="TextBox 6"/>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8" name="TextBox 7"/>
          <p:cNvSpPr txBox="1"/>
          <p:nvPr/>
        </p:nvSpPr>
        <p:spPr>
          <a:xfrm>
            <a:off x="4788024" y="693545"/>
            <a:ext cx="3888159"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b. Chuyện lão Hạc bán chó</a:t>
            </a:r>
            <a:endParaRPr lang="en-US" sz="2400" b="1">
              <a:latin typeface="Times New Roman" pitchFamily="18" charset="0"/>
              <a:cs typeface="Times New Roman" pitchFamily="18" charset="0"/>
            </a:endParaRPr>
          </a:p>
        </p:txBody>
      </p:sp>
      <p:sp>
        <p:nvSpPr>
          <p:cNvPr id="9"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222" y="1237034"/>
            <a:ext cx="2028113" cy="1482776"/>
          </a:xfrm>
          <a:prstGeom prst="rect">
            <a:avLst/>
          </a:prstGeom>
          <a:ln w="88900" cap="sq" cmpd="thickThin">
            <a:solidFill>
              <a:srgbClr val="000000"/>
            </a:solidFill>
            <a:prstDash val="solid"/>
            <a:miter lim="800000"/>
          </a:ln>
          <a:effectLst>
            <a:innerShdw blurRad="76200">
              <a:srgbClr val="000000"/>
            </a:innerShdw>
          </a:effectLst>
        </p:spPr>
      </p:pic>
      <p:sp>
        <p:nvSpPr>
          <p:cNvPr id="11" name="TextBox 10"/>
          <p:cNvSpPr txBox="1"/>
          <p:nvPr/>
        </p:nvSpPr>
        <p:spPr>
          <a:xfrm>
            <a:off x="35496" y="1131590"/>
            <a:ext cx="4752528" cy="400110"/>
          </a:xfrm>
          <a:prstGeom prst="rect">
            <a:avLst/>
          </a:prstGeom>
          <a:noFill/>
        </p:spPr>
        <p:txBody>
          <a:bodyPr wrap="square" rtlCol="0">
            <a:spAutoFit/>
          </a:bodyPr>
          <a:lstStyle/>
          <a:p>
            <a:pPr marL="342900" indent="-342900">
              <a:buFont typeface="Wingdings" pitchFamily="2" charset="2"/>
              <a:buChar char="q"/>
            </a:pPr>
            <a:r>
              <a:rPr lang="en-US" sz="2000" b="1" smtClean="0">
                <a:solidFill>
                  <a:schemeClr val="accent5">
                    <a:lumMod val="50000"/>
                  </a:schemeClr>
                </a:solidFill>
                <a:latin typeface="Times New Roman" pitchFamily="18" charset="0"/>
                <a:cs typeface="Times New Roman" pitchFamily="18" charset="0"/>
              </a:rPr>
              <a:t>Nguyên nhân lão phải bán cậu Vàng</a:t>
            </a:r>
            <a:endParaRPr lang="en-US" sz="2000" b="1">
              <a:solidFill>
                <a:schemeClr val="accent5">
                  <a:lumMod val="50000"/>
                </a:schemeClr>
              </a:solidFill>
              <a:latin typeface="Times New Roman" pitchFamily="18" charset="0"/>
              <a:cs typeface="Times New Roman" pitchFamily="18" charset="0"/>
            </a:endParaRPr>
          </a:p>
        </p:txBody>
      </p:sp>
      <p:cxnSp>
        <p:nvCxnSpPr>
          <p:cNvPr id="12" name="直接连接符 49"/>
          <p:cNvCxnSpPr/>
          <p:nvPr/>
        </p:nvCxnSpPr>
        <p:spPr>
          <a:xfrm flipV="1">
            <a:off x="449795" y="2471745"/>
            <a:ext cx="3718194" cy="1259"/>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47"/>
          <p:cNvCxnSpPr/>
          <p:nvPr/>
        </p:nvCxnSpPr>
        <p:spPr>
          <a:xfrm flipV="1">
            <a:off x="296450" y="2991788"/>
            <a:ext cx="3915510" cy="10248"/>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组合 26"/>
          <p:cNvGrpSpPr/>
          <p:nvPr/>
        </p:nvGrpSpPr>
        <p:grpSpPr>
          <a:xfrm>
            <a:off x="151475" y="2731753"/>
            <a:ext cx="344053" cy="344053"/>
            <a:chOff x="3845536" y="1830658"/>
            <a:chExt cx="1990017" cy="1990017"/>
          </a:xfrm>
        </p:grpSpPr>
        <p:sp>
          <p:nvSpPr>
            <p:cNvPr id="15"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25"/>
            <p:cNvSpPr/>
            <p:nvPr/>
          </p:nvSpPr>
          <p:spPr>
            <a:xfrm>
              <a:off x="4331496" y="2316618"/>
              <a:ext cx="1018097" cy="1018097"/>
            </a:xfrm>
            <a:prstGeom prst="ellipse">
              <a:avLst/>
            </a:prstGeom>
            <a:solidFill>
              <a:schemeClr val="accent2"/>
            </a:solid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34"/>
          <p:cNvGrpSpPr/>
          <p:nvPr/>
        </p:nvGrpSpPr>
        <p:grpSpPr>
          <a:xfrm>
            <a:off x="179512" y="2211710"/>
            <a:ext cx="344053" cy="344053"/>
            <a:chOff x="3845536" y="1830658"/>
            <a:chExt cx="1990017" cy="1990017"/>
          </a:xfrm>
        </p:grpSpPr>
        <p:sp>
          <p:nvSpPr>
            <p:cNvPr id="19"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5"/>
            <p:cNvSpPr/>
            <p:nvPr/>
          </p:nvSpPr>
          <p:spPr>
            <a:xfrm>
              <a:off x="4331496" y="2316618"/>
              <a:ext cx="1018097" cy="1018097"/>
            </a:xfrm>
            <a:prstGeom prst="ellipse">
              <a:avLst/>
            </a:prstGeom>
            <a:solidFill>
              <a:schemeClr val="accent3"/>
            </a:solid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544797" y="2082373"/>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Vụ mùa bị bão phá sạch, lão ốm, bệnh</a:t>
            </a:r>
            <a:endParaRPr lang="en-US" sz="2000">
              <a:latin typeface="Times New Roman" pitchFamily="18" charset="0"/>
              <a:cs typeface="Times New Roman" pitchFamily="18" charset="0"/>
            </a:endParaRPr>
          </a:p>
        </p:txBody>
      </p:sp>
      <p:sp>
        <p:nvSpPr>
          <p:cNvPr id="23" name="TextBox 22"/>
          <p:cNvSpPr txBox="1"/>
          <p:nvPr/>
        </p:nvSpPr>
        <p:spPr>
          <a:xfrm>
            <a:off x="467544" y="2603688"/>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Cậu Vàng ăn quá nhiều</a:t>
            </a:r>
            <a:endParaRPr lang="en-US" sz="2000">
              <a:latin typeface="Times New Roman" pitchFamily="18" charset="0"/>
              <a:cs typeface="Times New Roman" pitchFamily="18" charset="0"/>
            </a:endParaRPr>
          </a:p>
        </p:txBody>
      </p:sp>
      <p:sp>
        <p:nvSpPr>
          <p:cNvPr id="24" name="TextBox 23"/>
          <p:cNvSpPr txBox="1"/>
          <p:nvPr/>
        </p:nvSpPr>
        <p:spPr>
          <a:xfrm>
            <a:off x="539552" y="3035736"/>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Lão sợ tiêu vào tiền dành dụm cho con trai</a:t>
            </a:r>
            <a:endParaRPr lang="en-US" sz="2000">
              <a:latin typeface="Times New Roman" pitchFamily="18" charset="0"/>
              <a:cs typeface="Times New Roman" pitchFamily="18" charset="0"/>
            </a:endParaRPr>
          </a:p>
        </p:txBody>
      </p:sp>
      <p:cxnSp>
        <p:nvCxnSpPr>
          <p:cNvPr id="25" name="直接连接符 49"/>
          <p:cNvCxnSpPr/>
          <p:nvPr/>
        </p:nvCxnSpPr>
        <p:spPr>
          <a:xfrm>
            <a:off x="449795" y="3481116"/>
            <a:ext cx="3718194"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组合 34"/>
          <p:cNvGrpSpPr/>
          <p:nvPr/>
        </p:nvGrpSpPr>
        <p:grpSpPr>
          <a:xfrm>
            <a:off x="179512" y="3219822"/>
            <a:ext cx="344053" cy="344053"/>
            <a:chOff x="3845536" y="1830658"/>
            <a:chExt cx="1990017" cy="1990017"/>
          </a:xfrm>
        </p:grpSpPr>
        <p:sp>
          <p:nvSpPr>
            <p:cNvPr id="27"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5"/>
            <p:cNvSpPr/>
            <p:nvPr/>
          </p:nvSpPr>
          <p:spPr>
            <a:xfrm>
              <a:off x="4331496" y="2316618"/>
              <a:ext cx="1018097" cy="1018097"/>
            </a:xfrm>
            <a:prstGeom prst="ellipse">
              <a:avLst/>
            </a:prstGeom>
            <a:solidFill>
              <a:schemeClr val="accent3"/>
            </a:solid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Right Brace 33"/>
          <p:cNvSpPr/>
          <p:nvPr/>
        </p:nvSpPr>
        <p:spPr>
          <a:xfrm>
            <a:off x="5076056" y="1978422"/>
            <a:ext cx="216024" cy="1501435"/>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5436096" y="2283718"/>
            <a:ext cx="1368152" cy="1015663"/>
          </a:xfrm>
          <a:prstGeom prst="rect">
            <a:avLst/>
          </a:prstGeom>
          <a:noFill/>
        </p:spPr>
        <p:txBody>
          <a:bodyPr wrap="square" rtlCol="0">
            <a:spAutoFit/>
          </a:bodyPr>
          <a:lstStyle/>
          <a:p>
            <a:r>
              <a:rPr lang="en-US" sz="2000" b="1" smtClean="0">
                <a:latin typeface="Times New Roman" pitchFamily="18" charset="0"/>
                <a:cs typeface="Times New Roman" pitchFamily="18" charset="0"/>
              </a:rPr>
              <a:t>Nguyên nhân trực tiếp</a:t>
            </a:r>
            <a:endParaRPr lang="en-US" sz="2000" b="1">
              <a:latin typeface="Times New Roman" pitchFamily="18" charset="0"/>
              <a:cs typeface="Times New Roman" pitchFamily="18" charset="0"/>
            </a:endParaRPr>
          </a:p>
        </p:txBody>
      </p:sp>
      <p:grpSp>
        <p:nvGrpSpPr>
          <p:cNvPr id="36" name="组合 26"/>
          <p:cNvGrpSpPr/>
          <p:nvPr/>
        </p:nvGrpSpPr>
        <p:grpSpPr>
          <a:xfrm>
            <a:off x="1368438" y="3899868"/>
            <a:ext cx="344053" cy="344053"/>
            <a:chOff x="3845536" y="1830658"/>
            <a:chExt cx="1990017" cy="1990017"/>
          </a:xfrm>
        </p:grpSpPr>
        <p:sp>
          <p:nvSpPr>
            <p:cNvPr id="37"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25"/>
            <p:cNvSpPr/>
            <p:nvPr/>
          </p:nvSpPr>
          <p:spPr>
            <a:xfrm>
              <a:off x="4331496" y="2316618"/>
              <a:ext cx="1018097" cy="1018097"/>
            </a:xfrm>
            <a:prstGeom prst="ellipse">
              <a:avLst/>
            </a:prstGeom>
            <a:solidFill>
              <a:schemeClr val="accent2"/>
            </a:solid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TextBox 39"/>
          <p:cNvSpPr txBox="1"/>
          <p:nvPr/>
        </p:nvSpPr>
        <p:spPr>
          <a:xfrm>
            <a:off x="1684507" y="3771803"/>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Lòng yêu thương con vật</a:t>
            </a:r>
            <a:endParaRPr lang="en-US" sz="2000">
              <a:latin typeface="Times New Roman" pitchFamily="18" charset="0"/>
              <a:cs typeface="Times New Roman" pitchFamily="18" charset="0"/>
            </a:endParaRPr>
          </a:p>
        </p:txBody>
      </p:sp>
      <p:cxnSp>
        <p:nvCxnSpPr>
          <p:cNvPr id="41" name="直接连接符 49"/>
          <p:cNvCxnSpPr/>
          <p:nvPr/>
        </p:nvCxnSpPr>
        <p:spPr>
          <a:xfrm>
            <a:off x="1666758" y="4649231"/>
            <a:ext cx="3718194" cy="0"/>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34"/>
          <p:cNvGrpSpPr/>
          <p:nvPr/>
        </p:nvGrpSpPr>
        <p:grpSpPr>
          <a:xfrm>
            <a:off x="1396475" y="4387937"/>
            <a:ext cx="344053" cy="344053"/>
            <a:chOff x="3845536" y="1830658"/>
            <a:chExt cx="1990017" cy="1990017"/>
          </a:xfrm>
        </p:grpSpPr>
        <p:sp>
          <p:nvSpPr>
            <p:cNvPr id="43"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25"/>
            <p:cNvSpPr/>
            <p:nvPr/>
          </p:nvSpPr>
          <p:spPr>
            <a:xfrm>
              <a:off x="4331496" y="2316618"/>
              <a:ext cx="1018097" cy="1018097"/>
            </a:xfrm>
            <a:prstGeom prst="ellipse">
              <a:avLst/>
            </a:prstGeom>
            <a:solidFill>
              <a:schemeClr val="accent3"/>
            </a:solid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6" name="直接连接符 47"/>
          <p:cNvCxnSpPr/>
          <p:nvPr/>
        </p:nvCxnSpPr>
        <p:spPr>
          <a:xfrm flipV="1">
            <a:off x="1664602" y="4217686"/>
            <a:ext cx="3915510" cy="10248"/>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691680" y="4259872"/>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Tình yêu thương sâu sắc với người con trai</a:t>
            </a:r>
            <a:endParaRPr lang="en-US" sz="2000">
              <a:latin typeface="Times New Roman" pitchFamily="18" charset="0"/>
              <a:cs typeface="Times New Roman" pitchFamily="18" charset="0"/>
            </a:endParaRPr>
          </a:p>
        </p:txBody>
      </p:sp>
      <p:sp>
        <p:nvSpPr>
          <p:cNvPr id="48" name="Right Brace 47"/>
          <p:cNvSpPr/>
          <p:nvPr/>
        </p:nvSpPr>
        <p:spPr>
          <a:xfrm>
            <a:off x="6300192" y="3651870"/>
            <a:ext cx="216024" cy="1224136"/>
          </a:xfrm>
          <a:prstGeom prst="rightBrac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6660232" y="3723878"/>
            <a:ext cx="1368152" cy="1015663"/>
          </a:xfrm>
          <a:prstGeom prst="rect">
            <a:avLst/>
          </a:prstGeom>
          <a:noFill/>
        </p:spPr>
        <p:txBody>
          <a:bodyPr wrap="square" rtlCol="0">
            <a:spAutoFit/>
          </a:bodyPr>
          <a:lstStyle/>
          <a:p>
            <a:r>
              <a:rPr lang="en-US" sz="2000" b="1" smtClean="0">
                <a:latin typeface="Times New Roman" pitchFamily="18" charset="0"/>
                <a:cs typeface="Times New Roman" pitchFamily="18" charset="0"/>
              </a:rPr>
              <a:t>Nguyên nhân gián tiếp</a:t>
            </a:r>
            <a:endParaRPr lang="en-US" sz="2000" b="1">
              <a:latin typeface="Times New Roman" pitchFamily="18" charset="0"/>
              <a:cs typeface="Times New Roman" pitchFamily="18" charset="0"/>
            </a:endParaRPr>
          </a:p>
        </p:txBody>
      </p:sp>
    </p:spTree>
    <p:extLst>
      <p:ext uri="{BB962C8B-B14F-4D97-AF65-F5344CB8AC3E}">
        <p14:creationId xmlns:p14="http://schemas.microsoft.com/office/powerpoint/2010/main" val="217848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par>
                                <p:cTn id="28" presetID="21" presetClass="entr" presetSubtype="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2000"/>
                                        <p:tgtEl>
                                          <p:spTgt spid="2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1)">
                                      <p:cBhvr>
                                        <p:cTn id="33" dur="2000"/>
                                        <p:tgtEl>
                                          <p:spTgt spid="24"/>
                                        </p:tgtEl>
                                      </p:cBhvr>
                                    </p:animEffect>
                                  </p:childTnLst>
                                </p:cTn>
                              </p:par>
                              <p:par>
                                <p:cTn id="34" presetID="21" presetClass="entr" presetSubtype="1"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heel(1)">
                                      <p:cBhvr>
                                        <p:cTn id="36" dur="20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par>
                                <p:cTn id="44" presetID="53" presetClass="entr" presetSubtype="16"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Effect transition="in" filter="fade">
                                      <p:cBhvr>
                                        <p:cTn id="53" dur="500"/>
                                        <p:tgtEl>
                                          <p:spTgt spid="40"/>
                                        </p:tgtEl>
                                      </p:cBhvr>
                                    </p:animEffect>
                                  </p:childTnLst>
                                </p:cTn>
                              </p:par>
                              <p:par>
                                <p:cTn id="54" presetID="53" presetClass="entr" presetSubtype="16"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p:cTn id="56" dur="500" fill="hold"/>
                                        <p:tgtEl>
                                          <p:spTgt spid="42"/>
                                        </p:tgtEl>
                                        <p:attrNameLst>
                                          <p:attrName>ppt_w</p:attrName>
                                        </p:attrNameLst>
                                      </p:cBhvr>
                                      <p:tavLst>
                                        <p:tav tm="0">
                                          <p:val>
                                            <p:fltVal val="0"/>
                                          </p:val>
                                        </p:tav>
                                        <p:tav tm="100000">
                                          <p:val>
                                            <p:strVal val="#ppt_w"/>
                                          </p:val>
                                        </p:tav>
                                      </p:tavLst>
                                    </p:anim>
                                    <p:anim calcmode="lin" valueType="num">
                                      <p:cBhvr>
                                        <p:cTn id="57" dur="500" fill="hold"/>
                                        <p:tgtEl>
                                          <p:spTgt spid="42"/>
                                        </p:tgtEl>
                                        <p:attrNameLst>
                                          <p:attrName>ppt_h</p:attrName>
                                        </p:attrNameLst>
                                      </p:cBhvr>
                                      <p:tavLst>
                                        <p:tav tm="0">
                                          <p:val>
                                            <p:fltVal val="0"/>
                                          </p:val>
                                        </p:tav>
                                        <p:tav tm="100000">
                                          <p:val>
                                            <p:strVal val="#ppt_h"/>
                                          </p:val>
                                        </p:tav>
                                      </p:tavLst>
                                    </p:anim>
                                    <p:animEffect transition="in" filter="fade">
                                      <p:cBhvr>
                                        <p:cTn id="58" dur="500"/>
                                        <p:tgtEl>
                                          <p:spTgt spid="42"/>
                                        </p:tgtEl>
                                      </p:cBhvr>
                                    </p:animEffect>
                                  </p:childTnLst>
                                </p:cTn>
                              </p:par>
                              <p:par>
                                <p:cTn id="59" presetID="53" presetClass="entr" presetSubtype="16"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500" fill="hold"/>
                                        <p:tgtEl>
                                          <p:spTgt spid="41"/>
                                        </p:tgtEl>
                                        <p:attrNameLst>
                                          <p:attrName>ppt_w</p:attrName>
                                        </p:attrNameLst>
                                      </p:cBhvr>
                                      <p:tavLst>
                                        <p:tav tm="0">
                                          <p:val>
                                            <p:fltVal val="0"/>
                                          </p:val>
                                        </p:tav>
                                        <p:tav tm="100000">
                                          <p:val>
                                            <p:strVal val="#ppt_w"/>
                                          </p:val>
                                        </p:tav>
                                      </p:tavLst>
                                    </p:anim>
                                    <p:anim calcmode="lin" valueType="num">
                                      <p:cBhvr>
                                        <p:cTn id="62" dur="500" fill="hold"/>
                                        <p:tgtEl>
                                          <p:spTgt spid="41"/>
                                        </p:tgtEl>
                                        <p:attrNameLst>
                                          <p:attrName>ppt_h</p:attrName>
                                        </p:attrNameLst>
                                      </p:cBhvr>
                                      <p:tavLst>
                                        <p:tav tm="0">
                                          <p:val>
                                            <p:fltVal val="0"/>
                                          </p:val>
                                        </p:tav>
                                        <p:tav tm="100000">
                                          <p:val>
                                            <p:strVal val="#ppt_h"/>
                                          </p:val>
                                        </p:tav>
                                      </p:tavLst>
                                    </p:anim>
                                    <p:animEffect transition="in" filter="fade">
                                      <p:cBhvr>
                                        <p:cTn id="63" dur="500"/>
                                        <p:tgtEl>
                                          <p:spTgt spid="4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 calcmode="lin" valueType="num">
                                      <p:cBhvr>
                                        <p:cTn id="66" dur="500" fill="hold"/>
                                        <p:tgtEl>
                                          <p:spTgt spid="47"/>
                                        </p:tgtEl>
                                        <p:attrNameLst>
                                          <p:attrName>ppt_w</p:attrName>
                                        </p:attrNameLst>
                                      </p:cBhvr>
                                      <p:tavLst>
                                        <p:tav tm="0">
                                          <p:val>
                                            <p:fltVal val="0"/>
                                          </p:val>
                                        </p:tav>
                                        <p:tav tm="100000">
                                          <p:val>
                                            <p:strVal val="#ppt_w"/>
                                          </p:val>
                                        </p:tav>
                                      </p:tavLst>
                                    </p:anim>
                                    <p:anim calcmode="lin" valueType="num">
                                      <p:cBhvr>
                                        <p:cTn id="67" dur="500" fill="hold"/>
                                        <p:tgtEl>
                                          <p:spTgt spid="47"/>
                                        </p:tgtEl>
                                        <p:attrNameLst>
                                          <p:attrName>ppt_h</p:attrName>
                                        </p:attrNameLst>
                                      </p:cBhvr>
                                      <p:tavLst>
                                        <p:tav tm="0">
                                          <p:val>
                                            <p:fltVal val="0"/>
                                          </p:val>
                                        </p:tav>
                                        <p:tav tm="100000">
                                          <p:val>
                                            <p:strVal val="#ppt_h"/>
                                          </p:val>
                                        </p:tav>
                                      </p:tavLst>
                                    </p:anim>
                                    <p:animEffect transition="in" filter="fade">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2000"/>
                                        <p:tgtEl>
                                          <p:spTgt spid="34"/>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20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wheel(1)">
                                      <p:cBhvr>
                                        <p:cTn id="81" dur="2000"/>
                                        <p:tgtEl>
                                          <p:spTgt spid="48"/>
                                        </p:tgtEl>
                                      </p:cBhvr>
                                    </p:animEffect>
                                  </p:childTnLst>
                                </p:cTn>
                              </p:par>
                              <p:par>
                                <p:cTn id="82" presetID="21" presetClass="entr" presetSubtype="1"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wheel(1)">
                                      <p:cBhvr>
                                        <p:cTn id="84"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P spid="24" grpId="0"/>
      <p:bldP spid="34" grpId="0" animBg="1"/>
      <p:bldP spid="35" grpId="0"/>
      <p:bldP spid="40" grpId="0"/>
      <p:bldP spid="47" grpId="0"/>
      <p:bldP spid="48" grpId="0"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TextBox 2"/>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4" name="Diamond 3"/>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7" name="TextBox 6"/>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8" name="TextBox 7"/>
          <p:cNvSpPr txBox="1"/>
          <p:nvPr/>
        </p:nvSpPr>
        <p:spPr>
          <a:xfrm>
            <a:off x="4788024" y="693545"/>
            <a:ext cx="3888159"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b. Chuyện lão Hạc bán chó</a:t>
            </a:r>
            <a:endParaRPr lang="en-US" sz="2400" b="1">
              <a:latin typeface="Times New Roman" pitchFamily="18" charset="0"/>
              <a:cs typeface="Times New Roman" pitchFamily="18" charset="0"/>
            </a:endParaRPr>
          </a:p>
        </p:txBody>
      </p:sp>
      <p:sp>
        <p:nvSpPr>
          <p:cNvPr id="9"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9047" y="1933208"/>
            <a:ext cx="2802636" cy="20490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35496" y="1131590"/>
            <a:ext cx="5112568" cy="400110"/>
          </a:xfrm>
          <a:prstGeom prst="rect">
            <a:avLst/>
          </a:prstGeom>
          <a:noFill/>
        </p:spPr>
        <p:txBody>
          <a:bodyPr wrap="square" rtlCol="0">
            <a:spAutoFit/>
          </a:bodyPr>
          <a:lstStyle/>
          <a:p>
            <a:pPr marL="342900" indent="-342900">
              <a:buFont typeface="Wingdings" pitchFamily="2" charset="2"/>
              <a:buChar char="q"/>
            </a:pPr>
            <a:r>
              <a:rPr lang="en-US" sz="2000" b="1" smtClean="0">
                <a:solidFill>
                  <a:schemeClr val="accent5">
                    <a:lumMod val="50000"/>
                  </a:schemeClr>
                </a:solidFill>
                <a:latin typeface="Times New Roman" pitchFamily="18" charset="0"/>
                <a:cs typeface="Times New Roman" pitchFamily="18" charset="0"/>
              </a:rPr>
              <a:t>Diễn biến tâm trạng của lão khi bán chó</a:t>
            </a:r>
            <a:endParaRPr lang="en-US" sz="2000" b="1">
              <a:solidFill>
                <a:schemeClr val="accent5">
                  <a:lumMod val="50000"/>
                </a:schemeClr>
              </a:solidFill>
              <a:latin typeface="Times New Roman" pitchFamily="18" charset="0"/>
              <a:cs typeface="Times New Roman" pitchFamily="18" charset="0"/>
            </a:endParaRPr>
          </a:p>
        </p:txBody>
      </p:sp>
      <p:sp>
        <p:nvSpPr>
          <p:cNvPr id="12" name="Rectangle 14"/>
          <p:cNvSpPr>
            <a:spLocks noChangeArrowheads="1"/>
          </p:cNvSpPr>
          <p:nvPr/>
        </p:nvSpPr>
        <p:spPr bwMode="gray">
          <a:xfrm rot="3419336">
            <a:off x="483769" y="2275057"/>
            <a:ext cx="330625" cy="30931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sp>
        <p:nvSpPr>
          <p:cNvPr id="13" name="Rectangle 17"/>
          <p:cNvSpPr>
            <a:spLocks noChangeArrowheads="1"/>
          </p:cNvSpPr>
          <p:nvPr/>
        </p:nvSpPr>
        <p:spPr bwMode="gray">
          <a:xfrm>
            <a:off x="971600" y="2590488"/>
            <a:ext cx="2670093" cy="45719"/>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4" name="TextBox 13"/>
          <p:cNvSpPr txBox="1"/>
          <p:nvPr/>
        </p:nvSpPr>
        <p:spPr>
          <a:xfrm>
            <a:off x="1331640" y="2132151"/>
            <a:ext cx="2376264" cy="461665"/>
          </a:xfrm>
          <a:prstGeom prst="rect">
            <a:avLst/>
          </a:prstGeom>
          <a:noFill/>
        </p:spPr>
        <p:txBody>
          <a:bodyPr wrap="square" rtlCol="0">
            <a:spAutoFit/>
          </a:bodyPr>
          <a:lstStyle/>
          <a:p>
            <a:r>
              <a:rPr lang="en-US" sz="2400" b="1" smtClean="0">
                <a:solidFill>
                  <a:schemeClr val="accent5">
                    <a:lumMod val="50000"/>
                  </a:schemeClr>
                </a:solidFill>
                <a:latin typeface="Times New Roman" pitchFamily="18" charset="0"/>
                <a:cs typeface="Times New Roman" pitchFamily="18" charset="0"/>
              </a:rPr>
              <a:t>Trước khi bán</a:t>
            </a:r>
            <a:endParaRPr lang="en-US" sz="2400" b="1">
              <a:solidFill>
                <a:schemeClr val="accent5">
                  <a:lumMod val="50000"/>
                </a:schemeClr>
              </a:solidFill>
              <a:latin typeface="Times New Roman" pitchFamily="18" charset="0"/>
              <a:cs typeface="Times New Roman" pitchFamily="18" charset="0"/>
            </a:endParaRPr>
          </a:p>
        </p:txBody>
      </p:sp>
      <p:sp>
        <p:nvSpPr>
          <p:cNvPr id="15" name="Rectangle 14"/>
          <p:cNvSpPr/>
          <p:nvPr/>
        </p:nvSpPr>
        <p:spPr>
          <a:xfrm>
            <a:off x="1277889" y="2780223"/>
            <a:ext cx="4572000" cy="1015663"/>
          </a:xfrm>
          <a:prstGeom prst="rect">
            <a:avLst/>
          </a:prstGeom>
        </p:spPr>
        <p:txBody>
          <a:bodyPr>
            <a:spAutoFit/>
          </a:bodyPr>
          <a:lstStyle/>
          <a:p>
            <a:pPr marL="285750" indent="-285750">
              <a:buFont typeface="Wingdings" pitchFamily="2" charset="2"/>
              <a:buChar char="§"/>
            </a:pPr>
            <a:r>
              <a:rPr lang="pt-BR" sz="2000" smtClean="0">
                <a:latin typeface="Times New Roman" pitchFamily="18" charset="0"/>
                <a:cs typeface="Times New Roman" pitchFamily="18" charset="0"/>
              </a:rPr>
              <a:t>+ Tâm sự với ông giáo</a:t>
            </a:r>
          </a:p>
          <a:p>
            <a:pPr marL="285750" indent="-285750">
              <a:buFont typeface="Wingdings" pitchFamily="2" charset="2"/>
              <a:buChar char="§"/>
            </a:pPr>
            <a:r>
              <a:rPr lang="pt-BR" sz="2000" smtClean="0">
                <a:latin typeface="Times New Roman" pitchFamily="18" charset="0"/>
                <a:cs typeface="Times New Roman" pitchFamily="18" charset="0"/>
              </a:rPr>
              <a:t>+ Suy </a:t>
            </a:r>
            <a:r>
              <a:rPr lang="pt-BR" sz="2000">
                <a:latin typeface="Times New Roman" pitchFamily="18" charset="0"/>
                <a:cs typeface="Times New Roman" pitchFamily="18" charset="0"/>
              </a:rPr>
              <a:t>tính đắn đo </a:t>
            </a:r>
            <a:r>
              <a:rPr lang="pt-BR" sz="2000" smtClean="0">
                <a:latin typeface="Times New Roman" pitchFamily="18" charset="0"/>
                <a:cs typeface="Times New Roman" pitchFamily="18" charset="0"/>
              </a:rPr>
              <a:t>nhiều </a:t>
            </a:r>
          </a:p>
          <a:p>
            <a:pPr marL="285750" indent="-285750">
              <a:buFont typeface="Wingdings" pitchFamily="2" charset="2"/>
              <a:buChar char="§"/>
            </a:pPr>
            <a:r>
              <a:rPr lang="pt-BR" sz="2000" smtClean="0">
                <a:latin typeface="Times New Roman" pitchFamily="18" charset="0"/>
                <a:cs typeface="Times New Roman" pitchFamily="18" charset="0"/>
              </a:rPr>
              <a:t>+ Coi </a:t>
            </a:r>
            <a:r>
              <a:rPr lang="pt-BR" sz="2000">
                <a:latin typeface="Times New Roman" pitchFamily="18" charset="0"/>
                <a:cs typeface="Times New Roman" pitchFamily="18" charset="0"/>
              </a:rPr>
              <a:t>đó là việc rất hệ trọng </a:t>
            </a:r>
            <a:endParaRPr lang="en-US" sz="2000">
              <a:latin typeface="Times New Roman" pitchFamily="18" charset="0"/>
              <a:cs typeface="Times New Roman" pitchFamily="18" charset="0"/>
            </a:endParaRPr>
          </a:p>
        </p:txBody>
      </p:sp>
    </p:spTree>
    <p:extLst>
      <p:ext uri="{BB962C8B-B14F-4D97-AF65-F5344CB8AC3E}">
        <p14:creationId xmlns:p14="http://schemas.microsoft.com/office/powerpoint/2010/main" val="58299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TextBox 2"/>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4" name="Diamond 3"/>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7" name="TextBox 6"/>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8" name="TextBox 7"/>
          <p:cNvSpPr txBox="1"/>
          <p:nvPr/>
        </p:nvSpPr>
        <p:spPr>
          <a:xfrm>
            <a:off x="4788024" y="693545"/>
            <a:ext cx="3888159"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b. Chuyện lão Hạc bán chó</a:t>
            </a:r>
            <a:endParaRPr lang="en-US" sz="2400" b="1">
              <a:latin typeface="Times New Roman" pitchFamily="18" charset="0"/>
              <a:cs typeface="Times New Roman" pitchFamily="18" charset="0"/>
            </a:endParaRPr>
          </a:p>
        </p:txBody>
      </p:sp>
      <p:sp>
        <p:nvSpPr>
          <p:cNvPr id="9"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1550894"/>
            <a:ext cx="2802636" cy="20490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35496" y="1131590"/>
            <a:ext cx="5112568" cy="400110"/>
          </a:xfrm>
          <a:prstGeom prst="rect">
            <a:avLst/>
          </a:prstGeom>
          <a:noFill/>
        </p:spPr>
        <p:txBody>
          <a:bodyPr wrap="square" rtlCol="0">
            <a:spAutoFit/>
          </a:bodyPr>
          <a:lstStyle/>
          <a:p>
            <a:pPr marL="342900" indent="-342900">
              <a:buFont typeface="Wingdings" pitchFamily="2" charset="2"/>
              <a:buChar char="q"/>
            </a:pPr>
            <a:r>
              <a:rPr lang="en-US" sz="2000" b="1" smtClean="0">
                <a:solidFill>
                  <a:schemeClr val="accent5">
                    <a:lumMod val="50000"/>
                  </a:schemeClr>
                </a:solidFill>
                <a:latin typeface="Times New Roman" pitchFamily="18" charset="0"/>
                <a:cs typeface="Times New Roman" pitchFamily="18" charset="0"/>
              </a:rPr>
              <a:t>Diễn biến tâm trạng của lão khi bán chó</a:t>
            </a:r>
            <a:endParaRPr lang="en-US" sz="2000" b="1">
              <a:solidFill>
                <a:schemeClr val="accent5">
                  <a:lumMod val="50000"/>
                </a:schemeClr>
              </a:solidFill>
              <a:latin typeface="Times New Roman" pitchFamily="18" charset="0"/>
              <a:cs typeface="Times New Roman" pitchFamily="18" charset="0"/>
            </a:endParaRPr>
          </a:p>
        </p:txBody>
      </p:sp>
      <p:sp>
        <p:nvSpPr>
          <p:cNvPr id="12" name="Rectangle 14"/>
          <p:cNvSpPr>
            <a:spLocks noChangeArrowheads="1"/>
          </p:cNvSpPr>
          <p:nvPr/>
        </p:nvSpPr>
        <p:spPr bwMode="gray">
          <a:xfrm rot="3419336">
            <a:off x="483769" y="1706544"/>
            <a:ext cx="330625" cy="30931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sp>
        <p:nvSpPr>
          <p:cNvPr id="13" name="Rectangle 17"/>
          <p:cNvSpPr>
            <a:spLocks noChangeArrowheads="1"/>
          </p:cNvSpPr>
          <p:nvPr/>
        </p:nvSpPr>
        <p:spPr bwMode="gray">
          <a:xfrm>
            <a:off x="971600" y="2021975"/>
            <a:ext cx="2670093" cy="45719"/>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4" name="TextBox 13"/>
          <p:cNvSpPr txBox="1"/>
          <p:nvPr/>
        </p:nvSpPr>
        <p:spPr>
          <a:xfrm>
            <a:off x="1331640" y="1563638"/>
            <a:ext cx="2376264" cy="461665"/>
          </a:xfrm>
          <a:prstGeom prst="rect">
            <a:avLst/>
          </a:prstGeom>
          <a:noFill/>
        </p:spPr>
        <p:txBody>
          <a:bodyPr wrap="square" rtlCol="0">
            <a:spAutoFit/>
          </a:bodyPr>
          <a:lstStyle/>
          <a:p>
            <a:r>
              <a:rPr lang="en-US" sz="2400" b="1" smtClean="0">
                <a:solidFill>
                  <a:schemeClr val="accent5">
                    <a:lumMod val="50000"/>
                  </a:schemeClr>
                </a:solidFill>
                <a:latin typeface="Times New Roman" pitchFamily="18" charset="0"/>
                <a:cs typeface="Times New Roman" pitchFamily="18" charset="0"/>
              </a:rPr>
              <a:t>Sau khi bán</a:t>
            </a:r>
            <a:endParaRPr lang="en-US" sz="2400" b="1">
              <a:solidFill>
                <a:schemeClr val="accent5">
                  <a:lumMod val="50000"/>
                </a:schemeClr>
              </a:solidFill>
              <a:latin typeface="Times New Roman" pitchFamily="18" charset="0"/>
              <a:cs typeface="Times New Roman" pitchFamily="18" charset="0"/>
            </a:endParaRPr>
          </a:p>
        </p:txBody>
      </p:sp>
      <p:sp>
        <p:nvSpPr>
          <p:cNvPr id="16" name="Rectangle 15"/>
          <p:cNvSpPr/>
          <p:nvPr/>
        </p:nvSpPr>
        <p:spPr>
          <a:xfrm>
            <a:off x="467544" y="2211710"/>
            <a:ext cx="5400600" cy="2862322"/>
          </a:xfrm>
          <a:prstGeom prst="rect">
            <a:avLst/>
          </a:prstGeom>
        </p:spPr>
        <p:txBody>
          <a:bodyPr wrap="square">
            <a:spAutoFit/>
          </a:bodyPr>
          <a:lstStyle/>
          <a:p>
            <a:pPr marL="342900" indent="-342900">
              <a:buFont typeface="Wingdings" pitchFamily="2" charset="2"/>
              <a:buChar char="§"/>
            </a:pPr>
            <a:r>
              <a:rPr lang="pt-BR" sz="2000" b="1" i="1" smtClean="0">
                <a:latin typeface="Times New Roman" pitchFamily="18" charset="0"/>
                <a:cs typeface="Times New Roman" pitchFamily="18" charset="0"/>
              </a:rPr>
              <a:t>Thái </a:t>
            </a:r>
            <a:r>
              <a:rPr lang="pt-BR" sz="2000" b="1" i="1">
                <a:latin typeface="Times New Roman" pitchFamily="18" charset="0"/>
                <a:cs typeface="Times New Roman" pitchFamily="18" charset="0"/>
              </a:rPr>
              <a:t>độ, cử chỉ</a:t>
            </a:r>
            <a:r>
              <a:rPr lang="pt-BR" sz="2000">
                <a:latin typeface="Times New Roman" pitchFamily="18" charset="0"/>
                <a:cs typeface="Times New Roman" pitchFamily="18" charset="0"/>
              </a:rPr>
              <a:t>: cố làm ra vui vẻ, cười như mếu, </a:t>
            </a:r>
            <a:r>
              <a:rPr lang="pt-BR" sz="2000" smtClean="0">
                <a:latin typeface="Times New Roman" pitchFamily="18" charset="0"/>
                <a:cs typeface="Times New Roman" pitchFamily="18" charset="0"/>
              </a:rPr>
              <a:t>“mắt </a:t>
            </a:r>
            <a:r>
              <a:rPr lang="pt-BR" sz="2000">
                <a:latin typeface="Times New Roman" pitchFamily="18" charset="0"/>
                <a:cs typeface="Times New Roman" pitchFamily="18" charset="0"/>
              </a:rPr>
              <a:t>ầng ậng nước, mặt đột nhiên co rúm lại, những vết nhăn xô lại ép cho nước mắt chảy ra, cái đầu ngoẹo về một bên, cái miệng móm mém mếu như con nít, lão hu hu </a:t>
            </a:r>
            <a:r>
              <a:rPr lang="pt-BR" sz="2000" smtClean="0">
                <a:latin typeface="Times New Roman" pitchFamily="18" charset="0"/>
                <a:cs typeface="Times New Roman" pitchFamily="18" charset="0"/>
              </a:rPr>
              <a:t>khóc”</a:t>
            </a:r>
          </a:p>
          <a:p>
            <a:endParaRPr lang="en-US" sz="2000">
              <a:latin typeface="Times New Roman" pitchFamily="18" charset="0"/>
              <a:cs typeface="Times New Roman" pitchFamily="18" charset="0"/>
            </a:endParaRPr>
          </a:p>
          <a:p>
            <a:pPr marL="342900" indent="-342900">
              <a:buFont typeface="Wingdings" pitchFamily="2" charset="2"/>
              <a:buChar char="§"/>
            </a:pPr>
            <a:r>
              <a:rPr lang="pt-BR" sz="2000" b="1" i="1" smtClean="0">
                <a:latin typeface="Times New Roman" pitchFamily="18" charset="0"/>
                <a:cs typeface="Times New Roman" pitchFamily="18" charset="0"/>
              </a:rPr>
              <a:t>Suy </a:t>
            </a:r>
            <a:r>
              <a:rPr lang="pt-BR" sz="2000" b="1" i="1">
                <a:latin typeface="Times New Roman" pitchFamily="18" charset="0"/>
                <a:cs typeface="Times New Roman" pitchFamily="18" charset="0"/>
              </a:rPr>
              <a:t>nghĩ:</a:t>
            </a:r>
            <a:r>
              <a:rPr lang="pt-BR" sz="2000">
                <a:latin typeface="Times New Roman" pitchFamily="18" charset="0"/>
                <a:cs typeface="Times New Roman" pitchFamily="18" charset="0"/>
              </a:rPr>
              <a:t> nó có biết gì đâu, nó làm </a:t>
            </a:r>
            <a:r>
              <a:rPr lang="pt-BR" sz="2000" smtClean="0">
                <a:latin typeface="Times New Roman" pitchFamily="18" charset="0"/>
                <a:cs typeface="Times New Roman" pitchFamily="18" charset="0"/>
              </a:rPr>
              <a:t>im </a:t>
            </a:r>
            <a:r>
              <a:rPr lang="pt-BR" sz="2000">
                <a:latin typeface="Times New Roman" pitchFamily="18" charset="0"/>
                <a:cs typeface="Times New Roman" pitchFamily="18" charset="0"/>
              </a:rPr>
              <a:t>như nó trách tôi, tôi già bằng này tuổi đầu rồi còn đánh lừa một con chó.  </a:t>
            </a:r>
            <a:endParaRPr lang="en-US" sz="2000">
              <a:latin typeface="Times New Roman" pitchFamily="18" charset="0"/>
              <a:cs typeface="Times New Roman" pitchFamily="18" charset="0"/>
            </a:endParaRPr>
          </a:p>
        </p:txBody>
      </p:sp>
    </p:spTree>
    <p:extLst>
      <p:ext uri="{BB962C8B-B14F-4D97-AF65-F5344CB8AC3E}">
        <p14:creationId xmlns:p14="http://schemas.microsoft.com/office/powerpoint/2010/main" val="406942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anim calcmode="lin" valueType="num">
                                      <p:cBhvr>
                                        <p:cTn id="19" dur="2000" fill="hold"/>
                                        <p:tgtEl>
                                          <p:spTgt spid="16"/>
                                        </p:tgtEl>
                                        <p:attrNameLst>
                                          <p:attrName>ppt_w</p:attrName>
                                        </p:attrNameLst>
                                      </p:cBhvr>
                                      <p:tavLst>
                                        <p:tav tm="0" fmla="#ppt_w*sin(2.5*pi*$)">
                                          <p:val>
                                            <p:fltVal val="0"/>
                                          </p:val>
                                        </p:tav>
                                        <p:tav tm="100000">
                                          <p:val>
                                            <p:fltVal val="1"/>
                                          </p:val>
                                        </p:tav>
                                      </p:tavLst>
                                    </p:anim>
                                    <p:anim calcmode="lin" valueType="num">
                                      <p:cBhvr>
                                        <p:cTn id="20"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53556" y="1707654"/>
            <a:ext cx="4572000" cy="3170099"/>
          </a:xfrm>
          <a:prstGeom prst="rect">
            <a:avLst/>
          </a:prstGeom>
        </p:spPr>
        <p:txBody>
          <a:bodyPr>
            <a:spAutoFit/>
          </a:bodyPr>
          <a:lstStyle/>
          <a:p>
            <a:r>
              <a:rPr lang="pt-BR" sz="2000" b="1" i="1">
                <a:latin typeface="Times New Roman" pitchFamily="18" charset="0"/>
                <a:cs typeface="Times New Roman" pitchFamily="18" charset="0"/>
              </a:rPr>
              <a:t>Cách miêu tả</a:t>
            </a:r>
            <a:r>
              <a:rPr lang="pt-BR" sz="2000">
                <a:latin typeface="Times New Roman" pitchFamily="18" charset="0"/>
                <a:cs typeface="Times New Roman" pitchFamily="18" charset="0"/>
              </a:rPr>
              <a:t>: sử dụng nhiều từ  ngữ, hình ảnh tượng hình, giàu sức biểu cảm: </a:t>
            </a:r>
            <a:r>
              <a:rPr lang="pt-BR" sz="2000" i="1">
                <a:latin typeface="Times New Roman" pitchFamily="18" charset="0"/>
                <a:cs typeface="Times New Roman" pitchFamily="18" charset="0"/>
              </a:rPr>
              <a:t>ộp, ầng ậng, múm mộm, hu hu</a:t>
            </a:r>
            <a:r>
              <a:rPr lang="pt-BR" sz="2000">
                <a:latin typeface="Times New Roman" pitchFamily="18" charset="0"/>
                <a:cs typeface="Times New Roman" pitchFamily="18" charset="0"/>
              </a:rPr>
              <a:t>...để tạo hình ảnh cụ thể, diễn tả rõ nột nỗi đau đớn, xót xa ân hận trong lòng lão.</a:t>
            </a:r>
            <a:endParaRPr lang="en-US" sz="2000">
              <a:latin typeface="Times New Roman" pitchFamily="18" charset="0"/>
              <a:cs typeface="Times New Roman" pitchFamily="18" charset="0"/>
            </a:endParaRPr>
          </a:p>
          <a:p>
            <a:r>
              <a:rPr lang="pt-BR" sz="2000" i="1" smtClean="0">
                <a:latin typeface="Times New Roman" pitchFamily="18" charset="0"/>
                <a:cs typeface="Times New Roman" pitchFamily="18" charset="0"/>
                <a:sym typeface="Wingdings" pitchFamily="2" charset="2"/>
              </a:rPr>
              <a:t> </a:t>
            </a:r>
            <a:r>
              <a:rPr lang="pt-BR" sz="2000" i="1" smtClean="0">
                <a:latin typeface="Times New Roman" pitchFamily="18" charset="0"/>
                <a:cs typeface="Times New Roman" pitchFamily="18" charset="0"/>
              </a:rPr>
              <a:t>Đau </a:t>
            </a:r>
            <a:r>
              <a:rPr lang="pt-BR" sz="2000" i="1">
                <a:latin typeface="Times New Roman" pitchFamily="18" charset="0"/>
                <a:cs typeface="Times New Roman" pitchFamily="18" charset="0"/>
              </a:rPr>
              <a:t>đớn, xót xa, dằn vặt, ân hận, tự trách mình  </a:t>
            </a:r>
            <a:endParaRPr lang="en-US" sz="2000">
              <a:latin typeface="Times New Roman" pitchFamily="18" charset="0"/>
              <a:cs typeface="Times New Roman" pitchFamily="18" charset="0"/>
            </a:endParaRPr>
          </a:p>
          <a:p>
            <a:r>
              <a:rPr lang="pt-BR" sz="2000" smtClean="0">
                <a:solidFill>
                  <a:srgbClr val="FF0000"/>
                </a:solidFill>
                <a:latin typeface="Times New Roman" pitchFamily="18" charset="0"/>
                <a:cs typeface="Times New Roman" pitchFamily="18" charset="0"/>
                <a:sym typeface="Wingdings" pitchFamily="2" charset="2"/>
              </a:rPr>
              <a:t> </a:t>
            </a:r>
            <a:r>
              <a:rPr lang="pt-BR" sz="2000" b="1" i="1" smtClean="0">
                <a:solidFill>
                  <a:srgbClr val="FF0000"/>
                </a:solidFill>
                <a:latin typeface="Times New Roman" pitchFamily="18" charset="0"/>
                <a:cs typeface="Times New Roman" pitchFamily="18" charset="0"/>
              </a:rPr>
              <a:t>Nhân </a:t>
            </a:r>
            <a:r>
              <a:rPr lang="pt-BR" sz="2000" b="1" i="1">
                <a:solidFill>
                  <a:srgbClr val="FF0000"/>
                </a:solidFill>
                <a:latin typeface="Times New Roman" pitchFamily="18" charset="0"/>
                <a:cs typeface="Times New Roman" pitchFamily="18" charset="0"/>
              </a:rPr>
              <a:t>hậu, tình nghĩa, thuỷ </a:t>
            </a:r>
            <a:r>
              <a:rPr lang="pt-BR" sz="2000" b="1" i="1" smtClean="0">
                <a:solidFill>
                  <a:srgbClr val="FF0000"/>
                </a:solidFill>
                <a:latin typeface="Times New Roman" pitchFamily="18" charset="0"/>
                <a:cs typeface="Times New Roman" pitchFamily="18" charset="0"/>
              </a:rPr>
              <a:t>chung</a:t>
            </a:r>
          </a:p>
          <a:p>
            <a:r>
              <a:rPr lang="pt-BR" sz="2000" b="1" i="1" smtClean="0">
                <a:solidFill>
                  <a:srgbClr val="FF0000"/>
                </a:solidFill>
                <a:latin typeface="Times New Roman" pitchFamily="18" charset="0"/>
                <a:cs typeface="Times New Roman" pitchFamily="18" charset="0"/>
                <a:sym typeface="Wingdings" pitchFamily="2" charset="2"/>
              </a:rPr>
              <a:t> Là người cha thương con</a:t>
            </a:r>
          </a:p>
          <a:p>
            <a:r>
              <a:rPr lang="pt-BR" sz="2000" b="1" i="1" smtClean="0">
                <a:solidFill>
                  <a:srgbClr val="FF0000"/>
                </a:solidFill>
                <a:latin typeface="Times New Roman" pitchFamily="18" charset="0"/>
                <a:cs typeface="Times New Roman" pitchFamily="18" charset="0"/>
                <a:sym typeface="Wingdings" pitchFamily="2" charset="2"/>
              </a:rPr>
              <a:t> Là người có nhân cách cao quý</a:t>
            </a:r>
            <a:r>
              <a:rPr lang="pt-BR" sz="2000" b="1" i="1" smtClean="0">
                <a:solidFill>
                  <a:srgbClr val="FF0000"/>
                </a:solidFill>
                <a:latin typeface="Times New Roman" pitchFamily="18" charset="0"/>
                <a:cs typeface="Times New Roman" pitchFamily="18" charset="0"/>
              </a:rPr>
              <a:t> </a:t>
            </a:r>
            <a:endParaRPr lang="en-US" sz="2000">
              <a:solidFill>
                <a:srgbClr val="FF0000"/>
              </a:solidFill>
              <a:latin typeface="Times New Roman" pitchFamily="18" charset="0"/>
              <a:cs typeface="Times New Roman" pitchFamily="18" charset="0"/>
            </a:endParaRPr>
          </a:p>
        </p:txBody>
      </p:sp>
      <p:sp>
        <p:nvSpPr>
          <p:cNvPr id="5" name="Diamond 4"/>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 name="TextBox 5"/>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7" name="Diamond 6"/>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TextBox 7"/>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9" name="TextBox 8"/>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10" name="TextBox 9"/>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1" name="TextBox 10"/>
          <p:cNvSpPr txBox="1"/>
          <p:nvPr/>
        </p:nvSpPr>
        <p:spPr>
          <a:xfrm>
            <a:off x="4788024" y="693545"/>
            <a:ext cx="3888159"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b. Chuyện lão Hạc bán chó</a:t>
            </a:r>
            <a:endParaRPr lang="en-US" sz="2400" b="1">
              <a:latin typeface="Times New Roman" pitchFamily="18" charset="0"/>
              <a:cs typeface="Times New Roman" pitchFamily="18" charset="0"/>
            </a:endParaRPr>
          </a:p>
        </p:txBody>
      </p:sp>
      <p:sp>
        <p:nvSpPr>
          <p:cNvPr id="12"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57" y="2139702"/>
            <a:ext cx="2802636" cy="20490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p:cNvSpPr txBox="1"/>
          <p:nvPr/>
        </p:nvSpPr>
        <p:spPr>
          <a:xfrm>
            <a:off x="35496" y="1131590"/>
            <a:ext cx="5112568" cy="400110"/>
          </a:xfrm>
          <a:prstGeom prst="rect">
            <a:avLst/>
          </a:prstGeom>
          <a:noFill/>
        </p:spPr>
        <p:txBody>
          <a:bodyPr wrap="square" rtlCol="0">
            <a:spAutoFit/>
          </a:bodyPr>
          <a:lstStyle/>
          <a:p>
            <a:pPr marL="342900" indent="-342900">
              <a:buFont typeface="Wingdings" pitchFamily="2" charset="2"/>
              <a:buChar char="q"/>
            </a:pPr>
            <a:r>
              <a:rPr lang="en-US" sz="2000" b="1" smtClean="0">
                <a:solidFill>
                  <a:schemeClr val="accent5">
                    <a:lumMod val="50000"/>
                  </a:schemeClr>
                </a:solidFill>
                <a:latin typeface="Times New Roman" pitchFamily="18" charset="0"/>
                <a:cs typeface="Times New Roman" pitchFamily="18" charset="0"/>
              </a:rPr>
              <a:t>Diễn biến tâm trạng của lão khi bán chó</a:t>
            </a:r>
            <a:endParaRPr lang="en-US" sz="2000" b="1">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4544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0" name="TextBox 9"/>
          <p:cNvSpPr txBox="1"/>
          <p:nvPr/>
        </p:nvSpPr>
        <p:spPr>
          <a:xfrm>
            <a:off x="4788024" y="693545"/>
            <a:ext cx="3888159"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c. Việc nhờ cậy ông giáo</a:t>
            </a:r>
            <a:endParaRPr lang="en-US" sz="2400" b="1">
              <a:latin typeface="Times New Roman" pitchFamily="18" charset="0"/>
              <a:cs typeface="Times New Roman" pitchFamily="18" charset="0"/>
            </a:endParaRPr>
          </a:p>
        </p:txBody>
      </p:sp>
      <p:sp>
        <p:nvSpPr>
          <p:cNvPr id="11"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26" y="1269817"/>
            <a:ext cx="2525348" cy="1771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Rectangle 16"/>
          <p:cNvSpPr/>
          <p:nvPr/>
        </p:nvSpPr>
        <p:spPr>
          <a:xfrm>
            <a:off x="215138" y="4619912"/>
            <a:ext cx="8749350" cy="400110"/>
          </a:xfrm>
          <a:prstGeom prst="rect">
            <a:avLst/>
          </a:prstGeom>
        </p:spPr>
        <p:txBody>
          <a:bodyPr wrap="square">
            <a:spAutoFit/>
          </a:bodyPr>
          <a:lstStyle/>
          <a:p>
            <a:r>
              <a:rPr lang="it-IT" sz="2000" b="1" i="1" smtClean="0">
                <a:solidFill>
                  <a:srgbClr val="FF0000"/>
                </a:solidFill>
                <a:sym typeface="Wingdings" pitchFamily="2" charset="2"/>
              </a:rPr>
              <a:t></a:t>
            </a:r>
            <a:r>
              <a:rPr lang="it-IT" sz="2000" b="1" i="1" smtClean="0">
                <a:solidFill>
                  <a:srgbClr val="FF0000"/>
                </a:solidFill>
              </a:rPr>
              <a:t>Thương </a:t>
            </a:r>
            <a:r>
              <a:rPr lang="it-IT" sz="2000" b="1" i="1">
                <a:solidFill>
                  <a:srgbClr val="FF0000"/>
                </a:solidFill>
              </a:rPr>
              <a:t>con sâu sắc, cẩn thận, chu đáo, không muốn phiền luỵ đến láng giềng</a:t>
            </a:r>
            <a:endParaRPr lang="en-US" sz="2000">
              <a:solidFill>
                <a:srgbClr val="FF0000"/>
              </a:solidFill>
            </a:endParaRPr>
          </a:p>
        </p:txBody>
      </p:sp>
      <p:sp>
        <p:nvSpPr>
          <p:cNvPr id="2" name="Rectangle 1"/>
          <p:cNvSpPr/>
          <p:nvPr/>
        </p:nvSpPr>
        <p:spPr>
          <a:xfrm>
            <a:off x="590133" y="3579862"/>
            <a:ext cx="8446363" cy="923330"/>
          </a:xfrm>
          <a:prstGeom prst="rect">
            <a:avLst/>
          </a:prstGeom>
          <a:solidFill>
            <a:schemeClr val="accent5">
              <a:lumMod val="60000"/>
              <a:lumOff val="40000"/>
            </a:schemeClr>
          </a:solidFill>
        </p:spPr>
        <p:txBody>
          <a:bodyPr wrap="square">
            <a:spAutoFit/>
          </a:bodyPr>
          <a:lstStyle/>
          <a:p>
            <a:r>
              <a:rPr lang="en-US" smtClean="0">
                <a:latin typeface="Times New Roman" pitchFamily="18" charset="0"/>
                <a:cs typeface="Times New Roman" pitchFamily="18" charset="0"/>
                <a:sym typeface="Wingdings" pitchFamily="2" charset="2"/>
              </a:rPr>
              <a:t></a:t>
            </a:r>
            <a:r>
              <a:rPr lang="en-US" smtClean="0">
                <a:latin typeface="Times New Roman" pitchFamily="18" charset="0"/>
                <a:cs typeface="Times New Roman" pitchFamily="18" charset="0"/>
              </a:rPr>
              <a:t> </a:t>
            </a:r>
            <a:r>
              <a:rPr lang="en-US">
                <a:latin typeface="Times New Roman" pitchFamily="18" charset="0"/>
                <a:cs typeface="Times New Roman" pitchFamily="18" charset="0"/>
              </a:rPr>
              <a:t>Hoàn cảnh cùng cực đẩy lão Hạc tới chỗ phải lựa chọn: Tiếp tục kéo dài sự sống tàn để trở thành kẻ báo hại con hay là chết đi để trọn đạo làm cha. Một người cha thương con rất mực như lão tất yếu sẽ tìm đến cái chết để giữ mảnh vườn cho con</a:t>
            </a:r>
          </a:p>
        </p:txBody>
      </p:sp>
      <p:sp>
        <p:nvSpPr>
          <p:cNvPr id="3" name="Rectangle 2"/>
          <p:cNvSpPr/>
          <p:nvPr/>
        </p:nvSpPr>
        <p:spPr>
          <a:xfrm>
            <a:off x="2915817" y="1133331"/>
            <a:ext cx="5760366" cy="646331"/>
          </a:xfrm>
          <a:prstGeom prst="rect">
            <a:avLst/>
          </a:prstGeom>
          <a:solidFill>
            <a:schemeClr val="accent5">
              <a:lumMod val="60000"/>
              <a:lumOff val="40000"/>
            </a:schemeClr>
          </a:solidFill>
        </p:spPr>
        <p:txBody>
          <a:bodyPr wrap="square">
            <a:spAutoFit/>
          </a:bodyPr>
          <a:lstStyle/>
          <a:p>
            <a:r>
              <a:rPr lang="en-US" b="1">
                <a:solidFill>
                  <a:srgbClr val="FF0000"/>
                </a:solidFill>
                <a:latin typeface="Times New Roman" pitchFamily="18" charset="0"/>
                <a:cs typeface="Times New Roman" pitchFamily="18" charset="0"/>
              </a:rPr>
              <a:t>Việc thứ nhất</a:t>
            </a:r>
            <a:r>
              <a:rPr lang="en-US">
                <a:latin typeface="Times New Roman" pitchFamily="18" charset="0"/>
                <a:cs typeface="Times New Roman" pitchFamily="18" charset="0"/>
              </a:rPr>
              <a:t>: Lão nhờ ông Giáo giữ hộ 3 sào vườn cho thằng con trai lão; khi nào nó về thì sẽ nhận lại.</a:t>
            </a:r>
          </a:p>
        </p:txBody>
      </p:sp>
      <p:sp>
        <p:nvSpPr>
          <p:cNvPr id="12" name="Rectangle 11"/>
          <p:cNvSpPr/>
          <p:nvPr/>
        </p:nvSpPr>
        <p:spPr>
          <a:xfrm>
            <a:off x="2909943" y="1947371"/>
            <a:ext cx="5766239" cy="646331"/>
          </a:xfrm>
          <a:prstGeom prst="rect">
            <a:avLst/>
          </a:prstGeom>
          <a:solidFill>
            <a:schemeClr val="accent5">
              <a:lumMod val="75000"/>
            </a:schemeClr>
          </a:solidFill>
        </p:spPr>
        <p:txBody>
          <a:bodyPr wrap="square">
            <a:spAutoFit/>
          </a:bodyPr>
          <a:lstStyle/>
          <a:p>
            <a:r>
              <a:rPr lang="en-US" b="1" smtClean="0">
                <a:solidFill>
                  <a:srgbClr val="FF0000"/>
                </a:solidFill>
                <a:latin typeface="Times New Roman" pitchFamily="18" charset="0"/>
                <a:cs typeface="Times New Roman" pitchFamily="18" charset="0"/>
              </a:rPr>
              <a:t>Việc </a:t>
            </a:r>
            <a:r>
              <a:rPr lang="en-US" b="1">
                <a:solidFill>
                  <a:srgbClr val="FF0000"/>
                </a:solidFill>
                <a:latin typeface="Times New Roman" pitchFamily="18" charset="0"/>
                <a:cs typeface="Times New Roman" pitchFamily="18" charset="0"/>
              </a:rPr>
              <a:t>thứ hai</a:t>
            </a:r>
            <a:r>
              <a:rPr lang="en-US">
                <a:latin typeface="Times New Roman" pitchFamily="18" charset="0"/>
                <a:cs typeface="Times New Roman" pitchFamily="18" charset="0"/>
              </a:rPr>
              <a:t>: Lão gửi tiền nhờ ông giáo lo việc hậu sự để khỏi phiền cho hàng xóm</a:t>
            </a:r>
          </a:p>
        </p:txBody>
      </p:sp>
      <p:sp>
        <p:nvSpPr>
          <p:cNvPr id="13" name="Rectangle 12"/>
          <p:cNvSpPr/>
          <p:nvPr/>
        </p:nvSpPr>
        <p:spPr>
          <a:xfrm>
            <a:off x="2915817" y="2650667"/>
            <a:ext cx="5713117" cy="923330"/>
          </a:xfrm>
          <a:prstGeom prst="rect">
            <a:avLst/>
          </a:prstGeom>
        </p:spPr>
        <p:txBody>
          <a:bodyPr wrap="square">
            <a:spAutoFit/>
          </a:bodyPr>
          <a:lstStyle/>
          <a:p>
            <a:pPr marL="285750" indent="-285750">
              <a:buFont typeface="Wingdings" pitchFamily="2" charset="2"/>
              <a:buChar char="§"/>
            </a:pPr>
            <a:r>
              <a:rPr lang="en-US" smtClean="0">
                <a:latin typeface="Times New Roman" pitchFamily="18" charset="0"/>
                <a:cs typeface="Times New Roman" pitchFamily="18" charset="0"/>
              </a:rPr>
              <a:t>Luôn </a:t>
            </a:r>
            <a:r>
              <a:rPr lang="en-US">
                <a:latin typeface="Times New Roman" pitchFamily="18" charset="0"/>
                <a:cs typeface="Times New Roman" pitchFamily="18" charset="0"/>
              </a:rPr>
              <a:t>mấy hôm, lão Hạc chỉ ăn khoai, khoai cũng hết.</a:t>
            </a:r>
          </a:p>
          <a:p>
            <a:pPr marL="285750" indent="-285750">
              <a:buFont typeface="Wingdings" pitchFamily="2" charset="2"/>
              <a:buChar char="§"/>
            </a:pPr>
            <a:r>
              <a:rPr lang="en-US" smtClean="0">
                <a:latin typeface="Times New Roman" pitchFamily="18" charset="0"/>
                <a:cs typeface="Times New Roman" pitchFamily="18" charset="0"/>
              </a:rPr>
              <a:t>Từ </a:t>
            </a:r>
            <a:r>
              <a:rPr lang="en-US">
                <a:latin typeface="Times New Roman" pitchFamily="18" charset="0"/>
                <a:cs typeface="Times New Roman" pitchFamily="18" charset="0"/>
              </a:rPr>
              <a:t>đấy, lão chế được món gì, ăn món nấy: hôm thì lão ăn củ chuối, sung luộc, rau má, củ ráy, bữa trai, bữa ốc</a:t>
            </a:r>
            <a:endParaRPr lang="en-US"/>
          </a:p>
        </p:txBody>
      </p:sp>
    </p:spTree>
    <p:extLst>
      <p:ext uri="{BB962C8B-B14F-4D97-AF65-F5344CB8AC3E}">
        <p14:creationId xmlns:p14="http://schemas.microsoft.com/office/powerpoint/2010/main" val="59395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7" grpId="0"/>
      <p:bldP spid="2" grpId="0" animBg="1"/>
      <p:bldP spid="3" grpId="0" animBg="1"/>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0" name="TextBox 9"/>
          <p:cNvSpPr txBox="1"/>
          <p:nvPr/>
        </p:nvSpPr>
        <p:spPr>
          <a:xfrm>
            <a:off x="3563890" y="693545"/>
            <a:ext cx="5112294"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d, Cuộc sống của lão sau khi bán chó</a:t>
            </a:r>
            <a:endParaRPr lang="en-US" sz="2400" b="1">
              <a:latin typeface="Times New Roman" pitchFamily="18" charset="0"/>
              <a:cs typeface="Times New Roman" pitchFamily="18" charset="0"/>
            </a:endParaRPr>
          </a:p>
        </p:txBody>
      </p:sp>
      <p:sp>
        <p:nvSpPr>
          <p:cNvPr id="11"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sp>
        <p:nvSpPr>
          <p:cNvPr id="13" name="Rectangle 12"/>
          <p:cNvSpPr/>
          <p:nvPr/>
        </p:nvSpPr>
        <p:spPr>
          <a:xfrm>
            <a:off x="590133" y="1347614"/>
            <a:ext cx="5782067" cy="1477328"/>
          </a:xfrm>
          <a:prstGeom prst="rect">
            <a:avLst/>
          </a:prstGeom>
          <a:solidFill>
            <a:schemeClr val="accent5">
              <a:lumMod val="60000"/>
              <a:lumOff val="40000"/>
            </a:schemeClr>
          </a:solidFill>
          <a:ln w="28575">
            <a:solidFill>
              <a:schemeClr val="accent5">
                <a:lumMod val="50000"/>
              </a:schemeClr>
            </a:solidFill>
          </a:ln>
        </p:spPr>
        <p:txBody>
          <a:bodyPr wrap="square">
            <a:spAutoFit/>
          </a:bodyPr>
          <a:lstStyle/>
          <a:p>
            <a:r>
              <a:rPr lang="vi-VN" i="1">
                <a:latin typeface="+mj-lt"/>
              </a:rPr>
              <a:t>Luôn mấy hôm, tôi thấy lão Hạc chỉ ăn khoai. Rồi thì khoai cũng hết. Bắt đầu từ đấy, lão chế tạo được món gì, ăn món ấy. Hôm thì lão ăn củ chuối, hôm thì lão ăn sung luộc, hôm thì ăn rau má, với thỉnh thoảng một vài củ ráy, hay bữa trai, bữa ốc</a:t>
            </a:r>
            <a:endParaRPr lang="en-US" i="1">
              <a:latin typeface="+mj-lt"/>
            </a:endParaRPr>
          </a:p>
        </p:txBody>
      </p:sp>
      <p:sp>
        <p:nvSpPr>
          <p:cNvPr id="14" name="Rectangle 13"/>
          <p:cNvSpPr/>
          <p:nvPr/>
        </p:nvSpPr>
        <p:spPr>
          <a:xfrm>
            <a:off x="2293344" y="2931790"/>
            <a:ext cx="6095079" cy="1200329"/>
          </a:xfrm>
          <a:prstGeom prst="rect">
            <a:avLst/>
          </a:prstGeom>
          <a:solidFill>
            <a:schemeClr val="accent5">
              <a:lumMod val="75000"/>
            </a:schemeClr>
          </a:solidFill>
          <a:ln w="28575">
            <a:solidFill>
              <a:schemeClr val="accent5">
                <a:lumMod val="50000"/>
              </a:schemeClr>
            </a:solidFill>
          </a:ln>
        </p:spPr>
        <p:txBody>
          <a:bodyPr wrap="square">
            <a:spAutoFit/>
          </a:bodyPr>
          <a:lstStyle/>
          <a:p>
            <a:r>
              <a:rPr lang="vi-VN" i="1">
                <a:latin typeface="Times New Roman" pitchFamily="18" charset="0"/>
                <a:cs typeface="Times New Roman" pitchFamily="18" charset="0"/>
              </a:rPr>
              <a:t>Tôi giấu giếm vợ tôi, thỉnh thoảng giúp ngấm ngầm lão Hạc. Nhưng hình như lão cũng biết vợ tôi không ưng giúp lão. Lão từ chối tất cả những cái gì tôi cho lão. Lão từ chối một cách gần như là hách dịch. Và lão cứ xa tôi dần dần...</a:t>
            </a:r>
            <a:endParaRPr lang="en-US" i="1">
              <a:latin typeface="Times New Roman" pitchFamily="18" charset="0"/>
              <a:cs typeface="Times New Roman" pitchFamily="18" charset="0"/>
            </a:endParaRPr>
          </a:p>
        </p:txBody>
      </p:sp>
      <p:sp>
        <p:nvSpPr>
          <p:cNvPr id="15" name="Rectangle 14"/>
          <p:cNvSpPr/>
          <p:nvPr/>
        </p:nvSpPr>
        <p:spPr>
          <a:xfrm>
            <a:off x="251520" y="2931790"/>
            <a:ext cx="1910538" cy="1323439"/>
          </a:xfrm>
          <a:prstGeom prst="rect">
            <a:avLst/>
          </a:prstGeom>
        </p:spPr>
        <p:txBody>
          <a:bodyPr wrap="square">
            <a:spAutoFit/>
          </a:bodyPr>
          <a:lstStyle/>
          <a:p>
            <a:r>
              <a:rPr lang="en-US" sz="2000" b="1" i="1" smtClean="0">
                <a:solidFill>
                  <a:schemeClr val="accent5">
                    <a:lumMod val="50000"/>
                  </a:schemeClr>
                </a:solidFill>
                <a:sym typeface="Wingdings" pitchFamily="2" charset="2"/>
              </a:rPr>
              <a:t> </a:t>
            </a:r>
            <a:r>
              <a:rPr lang="en-US" sz="2000" b="1" i="1" smtClean="0">
                <a:solidFill>
                  <a:schemeClr val="accent5">
                    <a:lumMod val="50000"/>
                  </a:schemeClr>
                </a:solidFill>
              </a:rPr>
              <a:t>Giàu </a:t>
            </a:r>
            <a:r>
              <a:rPr lang="en-US" sz="2000" b="1" i="1">
                <a:solidFill>
                  <a:schemeClr val="accent5">
                    <a:lumMod val="50000"/>
                  </a:schemeClr>
                </a:solidFill>
              </a:rPr>
              <a:t>lòng tự </a:t>
            </a:r>
            <a:r>
              <a:rPr lang="en-US" sz="2000" b="1" i="1" smtClean="0">
                <a:solidFill>
                  <a:schemeClr val="accent5">
                    <a:lumMod val="50000"/>
                  </a:schemeClr>
                </a:solidFill>
              </a:rPr>
              <a:t>trọng, không nhận sự sẻ chia của ông giáo</a:t>
            </a:r>
            <a:endParaRPr lang="en-US" sz="2000">
              <a:solidFill>
                <a:schemeClr val="accent5">
                  <a:lumMod val="50000"/>
                </a:schemeClr>
              </a:solidFill>
            </a:endParaRPr>
          </a:p>
        </p:txBody>
      </p:sp>
      <p:sp>
        <p:nvSpPr>
          <p:cNvPr id="16" name="Rectangle 15"/>
          <p:cNvSpPr/>
          <p:nvPr/>
        </p:nvSpPr>
        <p:spPr>
          <a:xfrm>
            <a:off x="6660232" y="1347614"/>
            <a:ext cx="2376264" cy="1323439"/>
          </a:xfrm>
          <a:prstGeom prst="rect">
            <a:avLst/>
          </a:prstGeom>
        </p:spPr>
        <p:txBody>
          <a:bodyPr wrap="square">
            <a:spAutoFit/>
          </a:bodyPr>
          <a:lstStyle/>
          <a:p>
            <a:r>
              <a:rPr lang="pt-BR" sz="2000" b="1" i="1" smtClean="0">
                <a:solidFill>
                  <a:schemeClr val="accent5">
                    <a:lumMod val="50000"/>
                  </a:schemeClr>
                </a:solidFill>
                <a:sym typeface="Wingdings" pitchFamily="2" charset="2"/>
              </a:rPr>
              <a:t> </a:t>
            </a:r>
            <a:r>
              <a:rPr lang="pt-BR" sz="2000" b="1" i="1" smtClean="0">
                <a:solidFill>
                  <a:schemeClr val="accent5">
                    <a:lumMod val="50000"/>
                  </a:schemeClr>
                </a:solidFill>
              </a:rPr>
              <a:t>Cuộc sống </a:t>
            </a:r>
            <a:r>
              <a:rPr lang="pt-BR" sz="2000" b="1" i="1">
                <a:solidFill>
                  <a:schemeClr val="accent5">
                    <a:lumMod val="50000"/>
                  </a:schemeClr>
                </a:solidFill>
              </a:rPr>
              <a:t>cùng cực, khổ </a:t>
            </a:r>
            <a:r>
              <a:rPr lang="pt-BR" sz="2000" b="1" i="1" smtClean="0">
                <a:solidFill>
                  <a:schemeClr val="accent5">
                    <a:lumMod val="50000"/>
                  </a:schemeClr>
                </a:solidFill>
              </a:rPr>
              <a:t>sở. Vừa khổ về vật chất vừa mất đi người bạn</a:t>
            </a:r>
            <a:r>
              <a:rPr lang="pt-BR" sz="2000" b="1" smtClean="0">
                <a:solidFill>
                  <a:schemeClr val="accent5">
                    <a:lumMod val="50000"/>
                  </a:schemeClr>
                </a:solidFill>
              </a:rPr>
              <a:t> </a:t>
            </a:r>
            <a:r>
              <a:rPr lang="pt-BR" sz="2000" b="1" i="1" smtClean="0">
                <a:solidFill>
                  <a:schemeClr val="accent5">
                    <a:lumMod val="50000"/>
                  </a:schemeClr>
                </a:solidFill>
              </a:rPr>
              <a:t> </a:t>
            </a:r>
            <a:endParaRPr lang="en-US" sz="2000" b="1">
              <a:solidFill>
                <a:schemeClr val="accent5">
                  <a:lumMod val="50000"/>
                </a:schemeClr>
              </a:solidFill>
            </a:endParaRPr>
          </a:p>
        </p:txBody>
      </p:sp>
      <p:sp>
        <p:nvSpPr>
          <p:cNvPr id="17" name="TextBox 16"/>
          <p:cNvSpPr txBox="1"/>
          <p:nvPr/>
        </p:nvSpPr>
        <p:spPr>
          <a:xfrm>
            <a:off x="2035454" y="4371950"/>
            <a:ext cx="4336746" cy="461665"/>
          </a:xfrm>
          <a:prstGeom prst="rect">
            <a:avLst/>
          </a:prstGeom>
          <a:noFill/>
        </p:spPr>
        <p:txBody>
          <a:bodyPr wrap="square" rtlCol="0">
            <a:spAutoFit/>
          </a:bodyPr>
          <a:lstStyle/>
          <a:p>
            <a:r>
              <a:rPr lang="en-US" sz="2400" b="1" smtClean="0">
                <a:solidFill>
                  <a:srgbClr val="FF0000"/>
                </a:solidFill>
                <a:sym typeface="Wingdings" pitchFamily="2" charset="2"/>
              </a:rPr>
              <a:t> </a:t>
            </a:r>
            <a:r>
              <a:rPr lang="en-US" sz="2400" b="1" smtClean="0">
                <a:solidFill>
                  <a:srgbClr val="FF0000"/>
                </a:solidFill>
              </a:rPr>
              <a:t>Suy nghĩ tìm đến cái chết</a:t>
            </a:r>
            <a:endParaRPr lang="en-US" sz="2400" b="1">
              <a:solidFill>
                <a:srgbClr val="FF0000"/>
              </a:solidFill>
            </a:endParaRPr>
          </a:p>
        </p:txBody>
      </p:sp>
    </p:spTree>
    <p:extLst>
      <p:ext uri="{BB962C8B-B14F-4D97-AF65-F5344CB8AC3E}">
        <p14:creationId xmlns:p14="http://schemas.microsoft.com/office/powerpoint/2010/main" val="27545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0" name="TextBox 9"/>
          <p:cNvSpPr txBox="1"/>
          <p:nvPr/>
        </p:nvSpPr>
        <p:spPr>
          <a:xfrm>
            <a:off x="5364362" y="693545"/>
            <a:ext cx="5112294"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e. Cái chết của lão Hạc</a:t>
            </a:r>
            <a:endParaRPr lang="en-US" sz="2400" b="1">
              <a:latin typeface="Times New Roman" pitchFamily="18" charset="0"/>
              <a:cs typeface="Times New Roman" pitchFamily="18" charset="0"/>
            </a:endParaRPr>
          </a:p>
        </p:txBody>
      </p:sp>
      <p:sp>
        <p:nvSpPr>
          <p:cNvPr id="11"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81079">
            <a:off x="5777430" y="1854177"/>
            <a:ext cx="3340515" cy="2505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251520" y="1121712"/>
            <a:ext cx="5328591" cy="3970318"/>
          </a:xfrm>
          <a:prstGeom prst="rect">
            <a:avLst/>
          </a:prstGeom>
          <a:ln w="38100">
            <a:solidFill>
              <a:schemeClr val="accent5">
                <a:lumMod val="75000"/>
              </a:schemeClr>
            </a:solidFill>
          </a:ln>
        </p:spPr>
        <p:txBody>
          <a:bodyPr wrap="square">
            <a:spAutoFit/>
          </a:bodyPr>
          <a:lstStyle/>
          <a:p>
            <a:r>
              <a:rPr lang="vi-VN" i="1">
                <a:latin typeface="+mj-lt"/>
              </a:rPr>
              <a:t>Lão Hạc đang vật vã ở trên giường, đầu tóc rũ rượi, quần áo xộc xệch, hai mắt long sòng sọc. Lão tru tréo, bọt mép sùi ra, khắp người chốc chốc lại bị giật mạnh một cái, nẩy lên. Hai người đàn ông lực lưỡng phải ngồi đè lên người lão. Lão vật vã đến hai giờ đồng hồ rồi mới chết. Cái chết thật là dữ dội. Chẳng ai hiểu lão chết vì bệnh gì mà đau đớn và bất thình lình như vậy. Chỉ có tôi với binh Tư hiểu. Nhưng nói ra làm gì nữa! Lão Hạc ơi! Lão hãy yên lòng mà nhắm mắt! Lão đừng lo gì cho cái vườn của lão. Tôi sẽ cố giữ gìn cho lão. Đến khi con trai lão về, tôi sẽ trao lại cho hắn và bảo hắn: “Đây là cái vườn mà ông cụ thân sinh ra anh đã cố để lại cho anh trọn vẹn: cụ thà chết chứ không chịu bán đi một sào...”.</a:t>
            </a:r>
            <a:endParaRPr lang="en-US" i="1">
              <a:latin typeface="+mj-lt"/>
            </a:endParaRPr>
          </a:p>
        </p:txBody>
      </p:sp>
    </p:spTree>
    <p:extLst>
      <p:ext uri="{BB962C8B-B14F-4D97-AF65-F5344CB8AC3E}">
        <p14:creationId xmlns:p14="http://schemas.microsoft.com/office/powerpoint/2010/main" val="16475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80">
                                          <p:stCondLst>
                                            <p:cond delay="0"/>
                                          </p:stCondLst>
                                        </p:cTn>
                                        <p:tgtEl>
                                          <p:spTgt spid="15"/>
                                        </p:tgtEl>
                                      </p:cBhvr>
                                    </p:animEffect>
                                    <p:anim calcmode="lin" valueType="num">
                                      <p:cBhvr>
                                        <p:cTn id="5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1" dur="26">
                                          <p:stCondLst>
                                            <p:cond delay="650"/>
                                          </p:stCondLst>
                                        </p:cTn>
                                        <p:tgtEl>
                                          <p:spTgt spid="15"/>
                                        </p:tgtEl>
                                      </p:cBhvr>
                                      <p:to x="100000" y="60000"/>
                                    </p:animScale>
                                    <p:animScale>
                                      <p:cBhvr>
                                        <p:cTn id="62" dur="166" decel="50000">
                                          <p:stCondLst>
                                            <p:cond delay="676"/>
                                          </p:stCondLst>
                                        </p:cTn>
                                        <p:tgtEl>
                                          <p:spTgt spid="15"/>
                                        </p:tgtEl>
                                      </p:cBhvr>
                                      <p:to x="100000" y="100000"/>
                                    </p:animScale>
                                    <p:animScale>
                                      <p:cBhvr>
                                        <p:cTn id="63" dur="26">
                                          <p:stCondLst>
                                            <p:cond delay="1312"/>
                                          </p:stCondLst>
                                        </p:cTn>
                                        <p:tgtEl>
                                          <p:spTgt spid="15"/>
                                        </p:tgtEl>
                                      </p:cBhvr>
                                      <p:to x="100000" y="80000"/>
                                    </p:animScale>
                                    <p:animScale>
                                      <p:cBhvr>
                                        <p:cTn id="64" dur="166" decel="50000">
                                          <p:stCondLst>
                                            <p:cond delay="1338"/>
                                          </p:stCondLst>
                                        </p:cTn>
                                        <p:tgtEl>
                                          <p:spTgt spid="15"/>
                                        </p:tgtEl>
                                      </p:cBhvr>
                                      <p:to x="100000" y="100000"/>
                                    </p:animScale>
                                    <p:animScale>
                                      <p:cBhvr>
                                        <p:cTn id="65" dur="26">
                                          <p:stCondLst>
                                            <p:cond delay="1642"/>
                                          </p:stCondLst>
                                        </p:cTn>
                                        <p:tgtEl>
                                          <p:spTgt spid="15"/>
                                        </p:tgtEl>
                                      </p:cBhvr>
                                      <p:to x="100000" y="90000"/>
                                    </p:animScale>
                                    <p:animScale>
                                      <p:cBhvr>
                                        <p:cTn id="66" dur="166" decel="50000">
                                          <p:stCondLst>
                                            <p:cond delay="1668"/>
                                          </p:stCondLst>
                                        </p:cTn>
                                        <p:tgtEl>
                                          <p:spTgt spid="15"/>
                                        </p:tgtEl>
                                      </p:cBhvr>
                                      <p:to x="100000" y="100000"/>
                                    </p:animScale>
                                    <p:animScale>
                                      <p:cBhvr>
                                        <p:cTn id="67" dur="26">
                                          <p:stCondLst>
                                            <p:cond delay="1808"/>
                                          </p:stCondLst>
                                        </p:cTn>
                                        <p:tgtEl>
                                          <p:spTgt spid="15"/>
                                        </p:tgtEl>
                                      </p:cBhvr>
                                      <p:to x="100000" y="95000"/>
                                    </p:animScale>
                                    <p:animScale>
                                      <p:cBhvr>
                                        <p:cTn id="6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mond 4"/>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 name="TextBox 5"/>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7" name="Diamond 6"/>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8" name="TextBox 7"/>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9" name="TextBox 8"/>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10" name="TextBox 9"/>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1" name="TextBox 10"/>
          <p:cNvSpPr txBox="1"/>
          <p:nvPr/>
        </p:nvSpPr>
        <p:spPr>
          <a:xfrm>
            <a:off x="5364362" y="693545"/>
            <a:ext cx="5112294"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e. Cái chết của lão Hạc</a:t>
            </a:r>
            <a:endParaRPr lang="en-US" sz="2400" b="1">
              <a:latin typeface="Times New Roman" pitchFamily="18" charset="0"/>
              <a:cs typeface="Times New Roman" pitchFamily="18" charset="0"/>
            </a:endParaRPr>
          </a:p>
        </p:txBody>
      </p:sp>
      <p:sp>
        <p:nvSpPr>
          <p:cNvPr id="12"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sp>
        <p:nvSpPr>
          <p:cNvPr id="13" name="Rectangle 12"/>
          <p:cNvSpPr/>
          <p:nvPr/>
        </p:nvSpPr>
        <p:spPr>
          <a:xfrm>
            <a:off x="4138249" y="1731461"/>
            <a:ext cx="5402303" cy="2246769"/>
          </a:xfrm>
          <a:prstGeom prst="rect">
            <a:avLst/>
          </a:prstGeom>
        </p:spPr>
        <p:txBody>
          <a:bodyPr wrap="square">
            <a:spAutoFit/>
          </a:bodyPr>
          <a:lstStyle/>
          <a:p>
            <a:r>
              <a:rPr lang="pt-BR" sz="2000" smtClean="0">
                <a:latin typeface="Times New Roman" pitchFamily="18" charset="0"/>
                <a:cs typeface="Times New Roman" pitchFamily="18" charset="0"/>
              </a:rPr>
              <a:t>+ Lão xin bả chó </a:t>
            </a:r>
          </a:p>
          <a:p>
            <a:r>
              <a:rPr lang="pt-BR" sz="2000" smtClean="0">
                <a:latin typeface="Times New Roman" pitchFamily="18" charset="0"/>
                <a:cs typeface="Times New Roman" pitchFamily="18" charset="0"/>
              </a:rPr>
              <a:t>+ Lão </a:t>
            </a:r>
            <a:r>
              <a:rPr lang="pt-BR" sz="2000">
                <a:latin typeface="Times New Roman" pitchFamily="18" charset="0"/>
                <a:cs typeface="Times New Roman" pitchFamily="18" charset="0"/>
              </a:rPr>
              <a:t>đang vật </a:t>
            </a:r>
            <a:r>
              <a:rPr lang="pt-BR" sz="2000" smtClean="0">
                <a:latin typeface="Times New Roman" pitchFamily="18" charset="0"/>
                <a:cs typeface="Times New Roman" pitchFamily="18" charset="0"/>
              </a:rPr>
              <a:t>vờ </a:t>
            </a:r>
            <a:r>
              <a:rPr lang="pt-BR" sz="2000">
                <a:latin typeface="Times New Roman" pitchFamily="18" charset="0"/>
                <a:cs typeface="Times New Roman" pitchFamily="18" charset="0"/>
              </a:rPr>
              <a:t>ở trên </a:t>
            </a:r>
            <a:r>
              <a:rPr lang="pt-BR" sz="2000" smtClean="0">
                <a:latin typeface="Times New Roman" pitchFamily="18" charset="0"/>
                <a:cs typeface="Times New Roman" pitchFamily="18" charset="0"/>
              </a:rPr>
              <a:t>giường</a:t>
            </a:r>
          </a:p>
          <a:p>
            <a:r>
              <a:rPr lang="pt-BR" sz="2000">
                <a:latin typeface="Times New Roman" pitchFamily="18" charset="0"/>
                <a:cs typeface="Times New Roman" pitchFamily="18" charset="0"/>
              </a:rPr>
              <a:t>+</a:t>
            </a:r>
            <a:r>
              <a:rPr lang="pt-BR" sz="2000" smtClean="0">
                <a:latin typeface="Times New Roman" pitchFamily="18" charset="0"/>
                <a:cs typeface="Times New Roman" pitchFamily="18" charset="0"/>
              </a:rPr>
              <a:t> </a:t>
            </a:r>
            <a:r>
              <a:rPr lang="pt-BR" sz="2000">
                <a:latin typeface="Times New Roman" pitchFamily="18" charset="0"/>
                <a:cs typeface="Times New Roman" pitchFamily="18" charset="0"/>
              </a:rPr>
              <a:t>Đ</a:t>
            </a:r>
            <a:r>
              <a:rPr lang="pt-BR" sz="2000" smtClean="0">
                <a:latin typeface="Times New Roman" pitchFamily="18" charset="0"/>
                <a:cs typeface="Times New Roman" pitchFamily="18" charset="0"/>
              </a:rPr>
              <a:t>ầu </a:t>
            </a:r>
            <a:r>
              <a:rPr lang="pt-BR" sz="2000">
                <a:latin typeface="Times New Roman" pitchFamily="18" charset="0"/>
                <a:cs typeface="Times New Roman" pitchFamily="18" charset="0"/>
              </a:rPr>
              <a:t>tóc rũ rượi, quần áo xộc xệch, hai </a:t>
            </a:r>
            <a:endParaRPr lang="pt-BR" sz="2000" smtClean="0">
              <a:latin typeface="Times New Roman" pitchFamily="18" charset="0"/>
              <a:cs typeface="Times New Roman" pitchFamily="18" charset="0"/>
            </a:endParaRPr>
          </a:p>
          <a:p>
            <a:r>
              <a:rPr lang="pt-BR" sz="2000" smtClean="0">
                <a:latin typeface="Times New Roman" pitchFamily="18" charset="0"/>
                <a:cs typeface="Times New Roman" pitchFamily="18" charset="0"/>
              </a:rPr>
              <a:t>mắt </a:t>
            </a:r>
            <a:r>
              <a:rPr lang="pt-BR" sz="2000">
                <a:latin typeface="Times New Roman" pitchFamily="18" charset="0"/>
                <a:cs typeface="Times New Roman" pitchFamily="18" charset="0"/>
              </a:rPr>
              <a:t>long </a:t>
            </a:r>
            <a:r>
              <a:rPr lang="pt-BR" sz="2000" smtClean="0">
                <a:latin typeface="Times New Roman" pitchFamily="18" charset="0"/>
                <a:cs typeface="Times New Roman" pitchFamily="18" charset="0"/>
              </a:rPr>
              <a:t>sòng sọc</a:t>
            </a:r>
          </a:p>
          <a:p>
            <a:r>
              <a:rPr lang="pt-BR" sz="2000">
                <a:latin typeface="Times New Roman" pitchFamily="18" charset="0"/>
                <a:cs typeface="Times New Roman" pitchFamily="18" charset="0"/>
              </a:rPr>
              <a:t>+</a:t>
            </a:r>
            <a:r>
              <a:rPr lang="pt-BR" sz="2000" smtClean="0">
                <a:latin typeface="Times New Roman" pitchFamily="18" charset="0"/>
                <a:cs typeface="Times New Roman" pitchFamily="18" charset="0"/>
              </a:rPr>
              <a:t> </a:t>
            </a:r>
            <a:r>
              <a:rPr lang="pt-BR" sz="2000">
                <a:latin typeface="Times New Roman" pitchFamily="18" charset="0"/>
                <a:cs typeface="Times New Roman" pitchFamily="18" charset="0"/>
              </a:rPr>
              <a:t>L</a:t>
            </a:r>
            <a:r>
              <a:rPr lang="pt-BR" sz="2000" smtClean="0">
                <a:latin typeface="Times New Roman" pitchFamily="18" charset="0"/>
                <a:cs typeface="Times New Roman" pitchFamily="18" charset="0"/>
              </a:rPr>
              <a:t>ão </a:t>
            </a:r>
            <a:r>
              <a:rPr lang="pt-BR" sz="2000">
                <a:latin typeface="Times New Roman" pitchFamily="18" charset="0"/>
                <a:cs typeface="Times New Roman" pitchFamily="18" charset="0"/>
              </a:rPr>
              <a:t>tru </a:t>
            </a:r>
            <a:r>
              <a:rPr lang="pt-BR" sz="2000" smtClean="0">
                <a:latin typeface="Times New Roman" pitchFamily="18" charset="0"/>
                <a:cs typeface="Times New Roman" pitchFamily="18" charset="0"/>
              </a:rPr>
              <a:t>tréo, </a:t>
            </a:r>
            <a:r>
              <a:rPr lang="pt-BR" sz="2000">
                <a:latin typeface="Times New Roman" pitchFamily="18" charset="0"/>
                <a:cs typeface="Times New Roman" pitchFamily="18" charset="0"/>
              </a:rPr>
              <a:t>bọt </a:t>
            </a:r>
            <a:r>
              <a:rPr lang="pt-BR" sz="2000" smtClean="0">
                <a:latin typeface="Times New Roman" pitchFamily="18" charset="0"/>
                <a:cs typeface="Times New Roman" pitchFamily="18" charset="0"/>
              </a:rPr>
              <a:t>mép </a:t>
            </a:r>
            <a:r>
              <a:rPr lang="pt-BR" sz="2000">
                <a:latin typeface="Times New Roman" pitchFamily="18" charset="0"/>
                <a:cs typeface="Times New Roman" pitchFamily="18" charset="0"/>
              </a:rPr>
              <a:t>trào </a:t>
            </a:r>
            <a:r>
              <a:rPr lang="pt-BR" sz="2000" smtClean="0">
                <a:latin typeface="Times New Roman" pitchFamily="18" charset="0"/>
                <a:cs typeface="Times New Roman" pitchFamily="18" charset="0"/>
              </a:rPr>
              <a:t>ra</a:t>
            </a:r>
          </a:p>
          <a:p>
            <a:r>
              <a:rPr lang="pt-BR" sz="2000">
                <a:latin typeface="Times New Roman" pitchFamily="18" charset="0"/>
                <a:cs typeface="Times New Roman" pitchFamily="18" charset="0"/>
              </a:rPr>
              <a:t>+</a:t>
            </a:r>
            <a:r>
              <a:rPr lang="pt-BR" sz="2000" smtClean="0">
                <a:latin typeface="Times New Roman" pitchFamily="18" charset="0"/>
                <a:cs typeface="Times New Roman" pitchFamily="18" charset="0"/>
              </a:rPr>
              <a:t> </a:t>
            </a:r>
            <a:r>
              <a:rPr lang="pt-BR" sz="2000">
                <a:latin typeface="Times New Roman" pitchFamily="18" charset="0"/>
                <a:cs typeface="Times New Roman" pitchFamily="18" charset="0"/>
              </a:rPr>
              <a:t>C</a:t>
            </a:r>
            <a:r>
              <a:rPr lang="pt-BR" sz="2000" smtClean="0">
                <a:latin typeface="Times New Roman" pitchFamily="18" charset="0"/>
                <a:cs typeface="Times New Roman" pitchFamily="18" charset="0"/>
              </a:rPr>
              <a:t>hốc </a:t>
            </a:r>
            <a:r>
              <a:rPr lang="pt-BR" sz="2000">
                <a:latin typeface="Times New Roman" pitchFamily="18" charset="0"/>
                <a:cs typeface="Times New Roman" pitchFamily="18" charset="0"/>
              </a:rPr>
              <a:t>chốc lại bị giật mạnh nảy </a:t>
            </a:r>
            <a:r>
              <a:rPr lang="pt-BR" sz="2000" smtClean="0">
                <a:latin typeface="Times New Roman" pitchFamily="18" charset="0"/>
                <a:cs typeface="Times New Roman" pitchFamily="18" charset="0"/>
              </a:rPr>
              <a:t>lên</a:t>
            </a:r>
          </a:p>
          <a:p>
            <a:r>
              <a:rPr lang="pt-BR" sz="2000">
                <a:latin typeface="Times New Roman" pitchFamily="18" charset="0"/>
                <a:cs typeface="Times New Roman" pitchFamily="18" charset="0"/>
              </a:rPr>
              <a:t>+</a:t>
            </a:r>
            <a:r>
              <a:rPr lang="pt-BR" sz="2000" smtClean="0">
                <a:latin typeface="Times New Roman" pitchFamily="18" charset="0"/>
                <a:cs typeface="Times New Roman" pitchFamily="18" charset="0"/>
              </a:rPr>
              <a:t> </a:t>
            </a:r>
            <a:r>
              <a:rPr lang="pt-BR" sz="2000">
                <a:latin typeface="Times New Roman" pitchFamily="18" charset="0"/>
                <a:cs typeface="Times New Roman" pitchFamily="18" charset="0"/>
              </a:rPr>
              <a:t>V</a:t>
            </a:r>
            <a:r>
              <a:rPr lang="pt-BR" sz="2000" smtClean="0">
                <a:latin typeface="Times New Roman" pitchFamily="18" charset="0"/>
                <a:cs typeface="Times New Roman" pitchFamily="18" charset="0"/>
              </a:rPr>
              <a:t>ật vờ </a:t>
            </a:r>
            <a:r>
              <a:rPr lang="pt-BR" sz="2000">
                <a:latin typeface="Times New Roman" pitchFamily="18" charset="0"/>
                <a:cs typeface="Times New Roman" pitchFamily="18" charset="0"/>
              </a:rPr>
              <a:t>đến hai giờ mới </a:t>
            </a:r>
            <a:r>
              <a:rPr lang="pt-BR" sz="2000" smtClean="0">
                <a:latin typeface="Times New Roman" pitchFamily="18" charset="0"/>
                <a:cs typeface="Times New Roman" pitchFamily="18" charset="0"/>
              </a:rPr>
              <a:t>chết</a:t>
            </a:r>
            <a:endParaRPr lang="en-US" sz="2000">
              <a:latin typeface="Times New Roman" pitchFamily="18" charset="0"/>
              <a:cs typeface="Times New Roman"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81079">
            <a:off x="278096" y="1708066"/>
            <a:ext cx="3403812" cy="2018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467544" y="4373691"/>
            <a:ext cx="8568952" cy="707886"/>
          </a:xfrm>
          <a:prstGeom prst="rect">
            <a:avLst/>
          </a:prstGeom>
        </p:spPr>
        <p:txBody>
          <a:bodyPr wrap="square">
            <a:spAutoFit/>
          </a:bodyPr>
          <a:lstStyle/>
          <a:p>
            <a:r>
              <a:rPr lang="pt-BR" sz="2000" smtClean="0">
                <a:solidFill>
                  <a:srgbClr val="FF0000"/>
                </a:solidFill>
              </a:rPr>
              <a:t> </a:t>
            </a:r>
            <a:r>
              <a:rPr lang="pt-BR" sz="2000" smtClean="0">
                <a:solidFill>
                  <a:srgbClr val="FF0000"/>
                </a:solidFill>
                <a:sym typeface="Wingdings" pitchFamily="2" charset="2"/>
              </a:rPr>
              <a:t> </a:t>
            </a:r>
            <a:r>
              <a:rPr lang="pt-BR" sz="2000" b="1" i="1" smtClean="0">
                <a:solidFill>
                  <a:srgbClr val="FF0000"/>
                </a:solidFill>
              </a:rPr>
              <a:t>Là </a:t>
            </a:r>
            <a:r>
              <a:rPr lang="pt-BR" sz="2000" b="1" i="1">
                <a:solidFill>
                  <a:srgbClr val="FF0000"/>
                </a:solidFill>
              </a:rPr>
              <a:t>người có ý thức cao về lẽ sống, coi trọng nhân phẩm, sống trong sạch, lương thiện</a:t>
            </a:r>
            <a:endParaRPr lang="en-US" sz="2000">
              <a:solidFill>
                <a:srgbClr val="FF0000"/>
              </a:solidFill>
            </a:endParaRPr>
          </a:p>
        </p:txBody>
      </p:sp>
      <p:sp>
        <p:nvSpPr>
          <p:cNvPr id="16" name="Rectangle 14"/>
          <p:cNvSpPr>
            <a:spLocks noChangeArrowheads="1"/>
          </p:cNvSpPr>
          <p:nvPr/>
        </p:nvSpPr>
        <p:spPr bwMode="gray">
          <a:xfrm rot="3419336">
            <a:off x="3796137" y="1330115"/>
            <a:ext cx="330625" cy="30931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sp>
        <p:nvSpPr>
          <p:cNvPr id="17" name="Rectangle 17"/>
          <p:cNvSpPr>
            <a:spLocks noChangeArrowheads="1"/>
          </p:cNvSpPr>
          <p:nvPr/>
        </p:nvSpPr>
        <p:spPr bwMode="gray">
          <a:xfrm>
            <a:off x="4283968" y="1645546"/>
            <a:ext cx="2670093" cy="45719"/>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8" name="TextBox 17"/>
          <p:cNvSpPr txBox="1"/>
          <p:nvPr/>
        </p:nvSpPr>
        <p:spPr>
          <a:xfrm>
            <a:off x="3512615" y="1245989"/>
            <a:ext cx="4155729" cy="461665"/>
          </a:xfrm>
          <a:prstGeom prst="rect">
            <a:avLst/>
          </a:prstGeom>
          <a:noFill/>
        </p:spPr>
        <p:txBody>
          <a:bodyPr wrap="square" rtlCol="0">
            <a:spAutoFit/>
          </a:bodyPr>
          <a:lstStyle/>
          <a:p>
            <a:r>
              <a:rPr lang="en-US" sz="2400" b="1">
                <a:solidFill>
                  <a:schemeClr val="accent5">
                    <a:lumMod val="50000"/>
                  </a:schemeClr>
                </a:solidFill>
                <a:latin typeface="Times New Roman" pitchFamily="18" charset="0"/>
                <a:cs typeface="Times New Roman" pitchFamily="18" charset="0"/>
              </a:rPr>
              <a:t>	</a:t>
            </a:r>
            <a:r>
              <a:rPr lang="en-US" sz="2400" b="1" smtClean="0">
                <a:solidFill>
                  <a:schemeClr val="accent5">
                    <a:lumMod val="50000"/>
                  </a:schemeClr>
                </a:solidFill>
                <a:latin typeface="Times New Roman" pitchFamily="18" charset="0"/>
                <a:cs typeface="Times New Roman" pitchFamily="18" charset="0"/>
              </a:rPr>
              <a:t>Diễn biến cái chết</a:t>
            </a:r>
            <a:endParaRPr lang="en-US" sz="2400" b="1">
              <a:solidFill>
                <a:schemeClr val="accent5">
                  <a:lumMod val="50000"/>
                </a:schemeClr>
              </a:solidFill>
              <a:latin typeface="Times New Roman" pitchFamily="18" charset="0"/>
              <a:cs typeface="Times New Roman" pitchFamily="18" charset="0"/>
            </a:endParaRPr>
          </a:p>
        </p:txBody>
      </p:sp>
      <p:sp>
        <p:nvSpPr>
          <p:cNvPr id="19" name="Rectangle 18"/>
          <p:cNvSpPr/>
          <p:nvPr/>
        </p:nvSpPr>
        <p:spPr>
          <a:xfrm>
            <a:off x="2699792" y="3930610"/>
            <a:ext cx="5929142" cy="400110"/>
          </a:xfrm>
          <a:prstGeom prst="rect">
            <a:avLst/>
          </a:prstGeom>
        </p:spPr>
        <p:txBody>
          <a:bodyPr wrap="square">
            <a:spAutoFit/>
          </a:bodyPr>
          <a:lstStyle/>
          <a:p>
            <a:r>
              <a:rPr lang="pt-BR" sz="2000" smtClean="0">
                <a:solidFill>
                  <a:srgbClr val="FF0000"/>
                </a:solidFill>
                <a:sym typeface="Wingdings" pitchFamily="2" charset="2"/>
              </a:rPr>
              <a:t> </a:t>
            </a:r>
            <a:r>
              <a:rPr lang="pt-BR" sz="2000" i="1" smtClean="0">
                <a:solidFill>
                  <a:srgbClr val="FF0000"/>
                </a:solidFill>
              </a:rPr>
              <a:t>Cái </a:t>
            </a:r>
            <a:r>
              <a:rPr lang="pt-BR" sz="2000" i="1">
                <a:solidFill>
                  <a:srgbClr val="FF0000"/>
                </a:solidFill>
              </a:rPr>
              <a:t>chết đau đớn, dữ dội, thê thảm và thương tâm</a:t>
            </a:r>
            <a:endParaRPr lang="en-US" sz="2000">
              <a:solidFill>
                <a:srgbClr val="FF0000"/>
              </a:solidFill>
            </a:endParaRPr>
          </a:p>
        </p:txBody>
      </p:sp>
    </p:spTree>
    <p:extLst>
      <p:ext uri="{BB962C8B-B14F-4D97-AF65-F5344CB8AC3E}">
        <p14:creationId xmlns:p14="http://schemas.microsoft.com/office/powerpoint/2010/main" val="42211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761" b="100000" l="2802" r="69174"/>
                    </a14:imgEffect>
                  </a14:imgLayer>
                </a14:imgProps>
              </a:ext>
              <a:ext uri="{28A0092B-C50C-407E-A947-70E740481C1C}">
                <a14:useLocalDpi xmlns:a14="http://schemas.microsoft.com/office/drawing/2010/main" val="0"/>
              </a:ext>
            </a:extLst>
          </a:blip>
          <a:stretch>
            <a:fillRect/>
          </a:stretch>
        </p:blipFill>
        <p:spPr>
          <a:xfrm>
            <a:off x="-1116632" y="218551"/>
            <a:ext cx="8424936" cy="4734367"/>
          </a:xfrm>
          <a:prstGeom prst="rect">
            <a:avLst/>
          </a:prstGeom>
        </p:spPr>
      </p:pic>
      <p:sp>
        <p:nvSpPr>
          <p:cNvPr id="6" name="TextBox 5"/>
          <p:cNvSpPr txBox="1"/>
          <p:nvPr/>
        </p:nvSpPr>
        <p:spPr>
          <a:xfrm>
            <a:off x="3399605" y="719917"/>
            <a:ext cx="5400600" cy="1862048"/>
          </a:xfrm>
          <a:prstGeom prst="rect">
            <a:avLst/>
          </a:prstGeom>
          <a:noFill/>
        </p:spPr>
        <p:txBody>
          <a:bodyPr wrap="square" lIns="91438" tIns="45719" rIns="91438" bIns="45719" rtlCol="0">
            <a:spAutoFit/>
          </a:bodyPr>
          <a:lstStyle/>
          <a:p>
            <a:r>
              <a:rPr lang="en-US" sz="11500">
                <a:latin typeface="Chiller" pitchFamily="82" charset="0"/>
              </a:rPr>
              <a:t>LÃO HẠC</a:t>
            </a:r>
          </a:p>
        </p:txBody>
      </p:sp>
      <p:sp>
        <p:nvSpPr>
          <p:cNvPr id="7" name="TextBox 6"/>
          <p:cNvSpPr txBox="1"/>
          <p:nvPr/>
        </p:nvSpPr>
        <p:spPr>
          <a:xfrm>
            <a:off x="6971599" y="2412926"/>
            <a:ext cx="1800200" cy="461665"/>
          </a:xfrm>
          <a:prstGeom prst="rect">
            <a:avLst/>
          </a:prstGeom>
          <a:noFill/>
        </p:spPr>
        <p:txBody>
          <a:bodyPr wrap="square" lIns="91438" tIns="45719" rIns="91438" bIns="45719" rtlCol="0">
            <a:spAutoFit/>
          </a:bodyPr>
          <a:lstStyle/>
          <a:p>
            <a:r>
              <a:rPr lang="en-US" sz="2400" b="1"/>
              <a:t>-Nam Cao-</a:t>
            </a:r>
          </a:p>
        </p:txBody>
      </p:sp>
    </p:spTree>
    <p:extLst>
      <p:ext uri="{BB962C8B-B14F-4D97-AF65-F5344CB8AC3E}">
        <p14:creationId xmlns:p14="http://schemas.microsoft.com/office/powerpoint/2010/main" val="3231293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0" name="TextBox 9"/>
          <p:cNvSpPr txBox="1"/>
          <p:nvPr/>
        </p:nvSpPr>
        <p:spPr>
          <a:xfrm>
            <a:off x="5364362" y="693545"/>
            <a:ext cx="5112294"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e. Cái chết của lão Hạc</a:t>
            </a:r>
            <a:endParaRPr lang="en-US" sz="2400" b="1">
              <a:latin typeface="Times New Roman" pitchFamily="18" charset="0"/>
              <a:cs typeface="Times New Roman" pitchFamily="18" charset="0"/>
            </a:endParaRPr>
          </a:p>
        </p:txBody>
      </p:sp>
      <p:sp>
        <p:nvSpPr>
          <p:cNvPr id="11" name="Freeform 75"/>
          <p:cNvSpPr>
            <a:spLocks noEditPoints="1"/>
          </p:cNvSpPr>
          <p:nvPr/>
        </p:nvSpPr>
        <p:spPr bwMode="auto">
          <a:xfrm>
            <a:off x="8628934" y="41151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81079">
            <a:off x="278096" y="1708066"/>
            <a:ext cx="3403812" cy="2018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4"/>
          <p:cNvSpPr>
            <a:spLocks noChangeArrowheads="1"/>
          </p:cNvSpPr>
          <p:nvPr/>
        </p:nvSpPr>
        <p:spPr bwMode="gray">
          <a:xfrm rot="3419336">
            <a:off x="3796137" y="1330115"/>
            <a:ext cx="330625" cy="30931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sp>
        <p:nvSpPr>
          <p:cNvPr id="14" name="Rectangle 17"/>
          <p:cNvSpPr>
            <a:spLocks noChangeArrowheads="1"/>
          </p:cNvSpPr>
          <p:nvPr/>
        </p:nvSpPr>
        <p:spPr bwMode="gray">
          <a:xfrm>
            <a:off x="4283968" y="1645546"/>
            <a:ext cx="2670093" cy="45719"/>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5" name="TextBox 14"/>
          <p:cNvSpPr txBox="1"/>
          <p:nvPr/>
        </p:nvSpPr>
        <p:spPr>
          <a:xfrm>
            <a:off x="3512615" y="1245989"/>
            <a:ext cx="4155729" cy="461665"/>
          </a:xfrm>
          <a:prstGeom prst="rect">
            <a:avLst/>
          </a:prstGeom>
          <a:noFill/>
        </p:spPr>
        <p:txBody>
          <a:bodyPr wrap="square" rtlCol="0">
            <a:spAutoFit/>
          </a:bodyPr>
          <a:lstStyle/>
          <a:p>
            <a:r>
              <a:rPr lang="en-US" sz="2400" b="1">
                <a:solidFill>
                  <a:schemeClr val="accent5">
                    <a:lumMod val="50000"/>
                  </a:schemeClr>
                </a:solidFill>
                <a:latin typeface="Times New Roman" pitchFamily="18" charset="0"/>
                <a:cs typeface="Times New Roman" pitchFamily="18" charset="0"/>
              </a:rPr>
              <a:t>	</a:t>
            </a:r>
            <a:r>
              <a:rPr lang="en-US" sz="2400" b="1" smtClean="0">
                <a:solidFill>
                  <a:schemeClr val="accent5">
                    <a:lumMod val="50000"/>
                  </a:schemeClr>
                </a:solidFill>
                <a:latin typeface="Times New Roman" pitchFamily="18" charset="0"/>
                <a:cs typeface="Times New Roman" pitchFamily="18" charset="0"/>
              </a:rPr>
              <a:t>Nguyên nhân cái chết</a:t>
            </a:r>
            <a:endParaRPr lang="en-US" sz="2400" b="1">
              <a:solidFill>
                <a:schemeClr val="accent5">
                  <a:lumMod val="50000"/>
                </a:schemeClr>
              </a:solidFill>
              <a:latin typeface="Times New Roman" pitchFamily="18" charset="0"/>
              <a:cs typeface="Times New Roman" pitchFamily="18" charset="0"/>
            </a:endParaRPr>
          </a:p>
        </p:txBody>
      </p:sp>
      <p:grpSp>
        <p:nvGrpSpPr>
          <p:cNvPr id="16" name="组合 13"/>
          <p:cNvGrpSpPr/>
          <p:nvPr/>
        </p:nvGrpSpPr>
        <p:grpSpPr>
          <a:xfrm>
            <a:off x="4523359" y="3462200"/>
            <a:ext cx="405690" cy="405694"/>
            <a:chOff x="1805940" y="1198245"/>
            <a:chExt cx="2011680" cy="2011680"/>
          </a:xfrm>
        </p:grpSpPr>
        <p:sp>
          <p:nvSpPr>
            <p:cNvPr id="17" name="圆角矩形 14"/>
            <p:cNvSpPr/>
            <p:nvPr/>
          </p:nvSpPr>
          <p:spPr>
            <a:xfrm>
              <a:off x="1805940" y="1198245"/>
              <a:ext cx="2011680" cy="2011680"/>
            </a:xfrm>
            <a:prstGeom prst="roundRect">
              <a:avLst>
                <a:gd name="adj" fmla="val 19981"/>
              </a:avLst>
            </a:prstGeom>
            <a:solidFill>
              <a:schemeClr val="accent5"/>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5">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圆角矩形 15"/>
            <p:cNvSpPr/>
            <p:nvPr/>
          </p:nvSpPr>
          <p:spPr>
            <a:xfrm>
              <a:off x="1971639" y="1363944"/>
              <a:ext cx="1680278" cy="1680278"/>
            </a:xfrm>
            <a:prstGeom prst="roundRect">
              <a:avLst>
                <a:gd name="adj" fmla="val 19112"/>
              </a:avLst>
            </a:prstGeom>
            <a:gradFill>
              <a:gsLst>
                <a:gs pos="100000">
                  <a:srgbClr val="E0E0E0"/>
                </a:gs>
                <a:gs pos="0">
                  <a:schemeClr val="bg1"/>
                </a:gs>
              </a:gsLst>
              <a:lin ang="2700000" scaled="1"/>
            </a:gradFill>
            <a:ln w="101600">
              <a:noFill/>
            </a:ln>
            <a:effectLst>
              <a:outerShdw blurRad="127000" dist="76200" dir="2700000" algn="tl" rotWithShape="0">
                <a:schemeClr val="accent5">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9" name="圆角矩形 16"/>
            <p:cNvSpPr/>
            <p:nvPr/>
          </p:nvSpPr>
          <p:spPr>
            <a:xfrm>
              <a:off x="2077721" y="1470026"/>
              <a:ext cx="1468114" cy="1468114"/>
            </a:xfrm>
            <a:prstGeom prst="roundRect">
              <a:avLst>
                <a:gd name="adj" fmla="val 19981"/>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accent5"/>
                </a:solidFill>
              </a:endParaRPr>
            </a:p>
          </p:txBody>
        </p:sp>
      </p:grpSp>
      <p:cxnSp>
        <p:nvCxnSpPr>
          <p:cNvPr id="20" name="直接连接符 37"/>
          <p:cNvCxnSpPr/>
          <p:nvPr/>
        </p:nvCxnSpPr>
        <p:spPr>
          <a:xfrm>
            <a:off x="5307836" y="3795774"/>
            <a:ext cx="2510305" cy="17309"/>
          </a:xfrm>
          <a:prstGeom prst="line">
            <a:avLst/>
          </a:prstGeom>
          <a:ln w="2222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nvGrpSpPr>
          <p:cNvPr id="21" name="组合 5"/>
          <p:cNvGrpSpPr/>
          <p:nvPr/>
        </p:nvGrpSpPr>
        <p:grpSpPr>
          <a:xfrm>
            <a:off x="3995936" y="2042578"/>
            <a:ext cx="359822" cy="405692"/>
            <a:chOff x="1805940" y="1198245"/>
            <a:chExt cx="2011680" cy="2011680"/>
          </a:xfrm>
        </p:grpSpPr>
        <p:sp>
          <p:nvSpPr>
            <p:cNvPr id="22" name="圆角矩形 6"/>
            <p:cNvSpPr/>
            <p:nvPr/>
          </p:nvSpPr>
          <p:spPr>
            <a:xfrm>
              <a:off x="1805940" y="1198245"/>
              <a:ext cx="2011680" cy="2011680"/>
            </a:xfrm>
            <a:prstGeom prst="roundRect">
              <a:avLst>
                <a:gd name="adj" fmla="val 19981"/>
              </a:avLst>
            </a:prstGeom>
            <a:solidFill>
              <a:schemeClr val="accent2"/>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2">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圆角矩形 7"/>
            <p:cNvSpPr/>
            <p:nvPr/>
          </p:nvSpPr>
          <p:spPr>
            <a:xfrm>
              <a:off x="1971639" y="1363944"/>
              <a:ext cx="1680278" cy="1680278"/>
            </a:xfrm>
            <a:prstGeom prst="roundRect">
              <a:avLst>
                <a:gd name="adj" fmla="val 19112"/>
              </a:avLst>
            </a:prstGeom>
            <a:gradFill>
              <a:gsLst>
                <a:gs pos="100000">
                  <a:srgbClr val="E0E0E0"/>
                </a:gs>
                <a:gs pos="0">
                  <a:schemeClr val="bg1"/>
                </a:gs>
              </a:gsLst>
              <a:lin ang="2700000" scaled="1"/>
            </a:gradFill>
            <a:ln w="101600">
              <a:noFill/>
            </a:ln>
            <a:effectLst>
              <a:outerShdw blurRad="127000" dist="76200" dir="2700000" algn="tl" rotWithShape="0">
                <a:schemeClr val="accent2">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4" name="圆角矩形 8"/>
            <p:cNvSpPr/>
            <p:nvPr/>
          </p:nvSpPr>
          <p:spPr>
            <a:xfrm>
              <a:off x="2077721" y="1470026"/>
              <a:ext cx="1468114" cy="1468114"/>
            </a:xfrm>
            <a:prstGeom prst="roundRect">
              <a:avLst>
                <a:gd name="adj" fmla="val 19981"/>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b="1" dirty="0">
                <a:solidFill>
                  <a:schemeClr val="accent2"/>
                </a:solidFill>
              </a:endParaRPr>
            </a:p>
          </p:txBody>
        </p:sp>
      </p:grpSp>
      <p:grpSp>
        <p:nvGrpSpPr>
          <p:cNvPr id="25" name="组合 9"/>
          <p:cNvGrpSpPr/>
          <p:nvPr/>
        </p:nvGrpSpPr>
        <p:grpSpPr>
          <a:xfrm>
            <a:off x="4271654" y="2703090"/>
            <a:ext cx="398364" cy="457175"/>
            <a:chOff x="1805940" y="1198245"/>
            <a:chExt cx="2011680" cy="2011680"/>
          </a:xfrm>
        </p:grpSpPr>
        <p:sp>
          <p:nvSpPr>
            <p:cNvPr id="26" name="圆角矩形 10"/>
            <p:cNvSpPr/>
            <p:nvPr/>
          </p:nvSpPr>
          <p:spPr>
            <a:xfrm>
              <a:off x="1805940" y="1198245"/>
              <a:ext cx="2011680" cy="2011680"/>
            </a:xfrm>
            <a:prstGeom prst="roundRect">
              <a:avLst>
                <a:gd name="adj" fmla="val 19981"/>
              </a:avLst>
            </a:prstGeom>
            <a:solidFill>
              <a:schemeClr val="accent3"/>
            </a:solidFill>
            <a:ln w="25400">
              <a:gradFill flip="none" rotWithShape="1">
                <a:gsLst>
                  <a:gs pos="0">
                    <a:schemeClr val="bg1">
                      <a:lumMod val="8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7" name="圆角矩形 11"/>
            <p:cNvSpPr/>
            <p:nvPr/>
          </p:nvSpPr>
          <p:spPr>
            <a:xfrm>
              <a:off x="1971639" y="1363944"/>
              <a:ext cx="1680278" cy="1680278"/>
            </a:xfrm>
            <a:prstGeom prst="roundRect">
              <a:avLst>
                <a:gd name="adj" fmla="val 19112"/>
              </a:avLst>
            </a:prstGeom>
            <a:gradFill>
              <a:gsLst>
                <a:gs pos="100000">
                  <a:srgbClr val="E0E0E0"/>
                </a:gs>
                <a:gs pos="0">
                  <a:schemeClr val="bg1"/>
                </a:gs>
              </a:gsLst>
              <a:lin ang="2700000" scaled="1"/>
            </a:gradFill>
            <a:ln w="101600">
              <a:noFill/>
            </a:ln>
            <a:effectLst>
              <a:outerShdw blurRad="127000" dist="76200" dir="2700000" algn="tl" rotWithShape="0">
                <a:schemeClr val="accent3">
                  <a:lumMod val="50000"/>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8" name="圆角矩形 12"/>
            <p:cNvSpPr/>
            <p:nvPr/>
          </p:nvSpPr>
          <p:spPr>
            <a:xfrm>
              <a:off x="2077721" y="1470026"/>
              <a:ext cx="1468114" cy="1468114"/>
            </a:xfrm>
            <a:prstGeom prst="roundRect">
              <a:avLst>
                <a:gd name="adj" fmla="val 19981"/>
              </a:avLst>
            </a:prstGeom>
            <a:gradFill>
              <a:gsLst>
                <a:gs pos="0">
                  <a:srgbClr val="E2E2E2"/>
                </a:gs>
                <a:gs pos="100000">
                  <a:schemeClr val="bg1"/>
                </a:gs>
              </a:gsLst>
              <a:lin ang="2700000" scaled="1"/>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accent3"/>
                </a:solidFill>
              </a:endParaRPr>
            </a:p>
          </p:txBody>
        </p:sp>
      </p:grpSp>
      <p:cxnSp>
        <p:nvCxnSpPr>
          <p:cNvPr id="29" name="直接连接符 38"/>
          <p:cNvCxnSpPr/>
          <p:nvPr/>
        </p:nvCxnSpPr>
        <p:spPr>
          <a:xfrm>
            <a:off x="4571298" y="2434525"/>
            <a:ext cx="1896110" cy="1270"/>
          </a:xfrm>
          <a:prstGeom prst="line">
            <a:avLst/>
          </a:prstGeom>
          <a:ln w="22225">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0" name="直接连接符 39"/>
          <p:cNvCxnSpPr/>
          <p:nvPr/>
        </p:nvCxnSpPr>
        <p:spPr>
          <a:xfrm flipV="1">
            <a:off x="4860589" y="3122607"/>
            <a:ext cx="2458720" cy="1270"/>
          </a:xfrm>
          <a:prstGeom prst="line">
            <a:avLst/>
          </a:prstGeom>
          <a:ln w="22225">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58524" y="2042578"/>
            <a:ext cx="4975725" cy="400110"/>
          </a:xfrm>
          <a:prstGeom prst="rect">
            <a:avLst/>
          </a:prstGeom>
          <a:noFill/>
        </p:spPr>
        <p:txBody>
          <a:bodyPr wrap="square" rtlCol="0">
            <a:spAutoFit/>
          </a:bodyPr>
          <a:lstStyle/>
          <a:p>
            <a:r>
              <a:rPr lang="en-US" sz="2000" smtClean="0">
                <a:latin typeface="Times New Roman" pitchFamily="18" charset="0"/>
                <a:cs typeface="Times New Roman" pitchFamily="18" charset="0"/>
              </a:rPr>
              <a:t>Do quá nghèo khổ, không muốn phiền lụy ai</a:t>
            </a:r>
            <a:endParaRPr lang="en-US" sz="2000">
              <a:latin typeface="Times New Roman" pitchFamily="18" charset="0"/>
              <a:cs typeface="Times New Roman" pitchFamily="18" charset="0"/>
            </a:endParaRPr>
          </a:p>
        </p:txBody>
      </p:sp>
      <p:sp>
        <p:nvSpPr>
          <p:cNvPr id="32" name="TextBox 31"/>
          <p:cNvSpPr txBox="1"/>
          <p:nvPr/>
        </p:nvSpPr>
        <p:spPr>
          <a:xfrm>
            <a:off x="4675759" y="2706362"/>
            <a:ext cx="4471669" cy="400110"/>
          </a:xfrm>
          <a:prstGeom prst="rect">
            <a:avLst/>
          </a:prstGeom>
          <a:noFill/>
        </p:spPr>
        <p:txBody>
          <a:bodyPr wrap="square" rtlCol="0">
            <a:spAutoFit/>
          </a:bodyPr>
          <a:lstStyle/>
          <a:p>
            <a:r>
              <a:rPr lang="en-US" sz="2000" smtClean="0">
                <a:latin typeface="Times New Roman" pitchFamily="18" charset="0"/>
                <a:cs typeface="Times New Roman" pitchFamily="18" charset="0"/>
              </a:rPr>
              <a:t>Mất đi người bạn tâm sự “Cậu Vàng”</a:t>
            </a:r>
            <a:endParaRPr lang="en-US" sz="2000">
              <a:latin typeface="Times New Roman" pitchFamily="18" charset="0"/>
              <a:cs typeface="Times New Roman" pitchFamily="18" charset="0"/>
            </a:endParaRPr>
          </a:p>
        </p:txBody>
      </p:sp>
      <p:sp>
        <p:nvSpPr>
          <p:cNvPr id="33" name="TextBox 32"/>
          <p:cNvSpPr txBox="1"/>
          <p:nvPr/>
        </p:nvSpPr>
        <p:spPr>
          <a:xfrm>
            <a:off x="4932040" y="3363726"/>
            <a:ext cx="4471669" cy="400110"/>
          </a:xfrm>
          <a:prstGeom prst="rect">
            <a:avLst/>
          </a:prstGeom>
          <a:noFill/>
        </p:spPr>
        <p:txBody>
          <a:bodyPr wrap="square" rtlCol="0">
            <a:spAutoFit/>
          </a:bodyPr>
          <a:lstStyle/>
          <a:p>
            <a:r>
              <a:rPr lang="en-US" sz="2000" smtClean="0">
                <a:latin typeface="Times New Roman" pitchFamily="18" charset="0"/>
                <a:cs typeface="Times New Roman" pitchFamily="18" charset="0"/>
              </a:rPr>
              <a:t>Không muốn tiêu vào tiền dành cho con</a:t>
            </a:r>
            <a:endParaRPr lang="en-US" sz="2000">
              <a:latin typeface="Times New Roman" pitchFamily="18" charset="0"/>
              <a:cs typeface="Times New Roman" pitchFamily="18" charset="0"/>
            </a:endParaRPr>
          </a:p>
        </p:txBody>
      </p:sp>
      <p:sp>
        <p:nvSpPr>
          <p:cNvPr id="34" name="Rectangle 33"/>
          <p:cNvSpPr/>
          <p:nvPr/>
        </p:nvSpPr>
        <p:spPr>
          <a:xfrm>
            <a:off x="611560" y="4083918"/>
            <a:ext cx="8568952" cy="1015663"/>
          </a:xfrm>
          <a:prstGeom prst="rect">
            <a:avLst/>
          </a:prstGeom>
        </p:spPr>
        <p:txBody>
          <a:bodyPr wrap="square">
            <a:spAutoFit/>
          </a:bodyPr>
          <a:lstStyle/>
          <a:p>
            <a:r>
              <a:rPr lang="pt-BR" sz="2000" smtClean="0">
                <a:solidFill>
                  <a:srgbClr val="FF0000"/>
                </a:solidFill>
              </a:rPr>
              <a:t> </a:t>
            </a:r>
            <a:r>
              <a:rPr lang="pt-BR" sz="2000" smtClean="0">
                <a:solidFill>
                  <a:srgbClr val="FF0000"/>
                </a:solidFill>
                <a:sym typeface="Wingdings" pitchFamily="2" charset="2"/>
              </a:rPr>
              <a:t> </a:t>
            </a:r>
            <a:r>
              <a:rPr lang="pt-BR" sz="2000" b="1" i="1" smtClean="0">
                <a:solidFill>
                  <a:srgbClr val="FF0000"/>
                </a:solidFill>
                <a:sym typeface="Wingdings" pitchFamily="2" charset="2"/>
              </a:rPr>
              <a:t>Cái nghèo đói đã cướp đi một con người giàu lòng tự trọng, yêu thương, trọn tình, vẹn nghĩa. Cả một cuộc đời luôn lo lắng, quan tâm cho người khác, luôn lấy phần thiệt về mình.</a:t>
            </a:r>
            <a:endParaRPr lang="en-US" sz="2000">
              <a:solidFill>
                <a:srgbClr val="FF0000"/>
              </a:solidFill>
            </a:endParaRPr>
          </a:p>
        </p:txBody>
      </p:sp>
    </p:spTree>
    <p:extLst>
      <p:ext uri="{BB962C8B-B14F-4D97-AF65-F5344CB8AC3E}">
        <p14:creationId xmlns:p14="http://schemas.microsoft.com/office/powerpoint/2010/main" val="33907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par>
                                <p:cTn id="13" presetID="21"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2000"/>
                                        <p:tgtEl>
                                          <p:spTgt spid="2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heel(1)">
                                      <p:cBhvr>
                                        <p:cTn id="18" dur="2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heel(1)">
                                      <p:cBhvr>
                                        <p:cTn id="23" dur="2000"/>
                                        <p:tgtEl>
                                          <p:spTgt spid="25"/>
                                        </p:tgtEl>
                                      </p:cBhvr>
                                    </p:animEffect>
                                  </p:childTnLst>
                                </p:cTn>
                              </p:par>
                              <p:par>
                                <p:cTn id="24" presetID="21" presetClass="entr" presetSubtype="1"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heel(1)">
                                      <p:cBhvr>
                                        <p:cTn id="26" dur="2000"/>
                                        <p:tgtEl>
                                          <p:spTgt spid="30"/>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heel(1)">
                                      <p:cBhvr>
                                        <p:cTn id="29" dur="20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par>
                                <p:cTn id="35" presetID="21" presetClass="entr" presetSubtype="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000"/>
                                        <p:tgtEl>
                                          <p:spTgt spid="20"/>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heel(1)">
                                      <p:cBhvr>
                                        <p:cTn id="40" dur="20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80">
                                          <p:stCondLst>
                                            <p:cond delay="0"/>
                                          </p:stCondLst>
                                        </p:cTn>
                                        <p:tgtEl>
                                          <p:spTgt spid="34"/>
                                        </p:tgtEl>
                                      </p:cBhvr>
                                    </p:animEffect>
                                    <p:anim calcmode="lin" valueType="num">
                                      <p:cBhvr>
                                        <p:cTn id="4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1" dur="26">
                                          <p:stCondLst>
                                            <p:cond delay="650"/>
                                          </p:stCondLst>
                                        </p:cTn>
                                        <p:tgtEl>
                                          <p:spTgt spid="34"/>
                                        </p:tgtEl>
                                      </p:cBhvr>
                                      <p:to x="100000" y="60000"/>
                                    </p:animScale>
                                    <p:animScale>
                                      <p:cBhvr>
                                        <p:cTn id="52" dur="166" decel="50000">
                                          <p:stCondLst>
                                            <p:cond delay="676"/>
                                          </p:stCondLst>
                                        </p:cTn>
                                        <p:tgtEl>
                                          <p:spTgt spid="34"/>
                                        </p:tgtEl>
                                      </p:cBhvr>
                                      <p:to x="100000" y="100000"/>
                                    </p:animScale>
                                    <p:animScale>
                                      <p:cBhvr>
                                        <p:cTn id="53" dur="26">
                                          <p:stCondLst>
                                            <p:cond delay="1312"/>
                                          </p:stCondLst>
                                        </p:cTn>
                                        <p:tgtEl>
                                          <p:spTgt spid="34"/>
                                        </p:tgtEl>
                                      </p:cBhvr>
                                      <p:to x="100000" y="80000"/>
                                    </p:animScale>
                                    <p:animScale>
                                      <p:cBhvr>
                                        <p:cTn id="54" dur="166" decel="50000">
                                          <p:stCondLst>
                                            <p:cond delay="1338"/>
                                          </p:stCondLst>
                                        </p:cTn>
                                        <p:tgtEl>
                                          <p:spTgt spid="34"/>
                                        </p:tgtEl>
                                      </p:cBhvr>
                                      <p:to x="100000" y="100000"/>
                                    </p:animScale>
                                    <p:animScale>
                                      <p:cBhvr>
                                        <p:cTn id="55" dur="26">
                                          <p:stCondLst>
                                            <p:cond delay="1642"/>
                                          </p:stCondLst>
                                        </p:cTn>
                                        <p:tgtEl>
                                          <p:spTgt spid="34"/>
                                        </p:tgtEl>
                                      </p:cBhvr>
                                      <p:to x="100000" y="90000"/>
                                    </p:animScale>
                                    <p:animScale>
                                      <p:cBhvr>
                                        <p:cTn id="56" dur="166" decel="50000">
                                          <p:stCondLst>
                                            <p:cond delay="1668"/>
                                          </p:stCondLst>
                                        </p:cTn>
                                        <p:tgtEl>
                                          <p:spTgt spid="34"/>
                                        </p:tgtEl>
                                      </p:cBhvr>
                                      <p:to x="100000" y="100000"/>
                                    </p:animScale>
                                    <p:animScale>
                                      <p:cBhvr>
                                        <p:cTn id="57" dur="26">
                                          <p:stCondLst>
                                            <p:cond delay="1808"/>
                                          </p:stCondLst>
                                        </p:cTn>
                                        <p:tgtEl>
                                          <p:spTgt spid="34"/>
                                        </p:tgtEl>
                                      </p:cBhvr>
                                      <p:to x="100000" y="95000"/>
                                    </p:animScale>
                                    <p:animScale>
                                      <p:cBhvr>
                                        <p:cTn id="58"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0" name="TextBox 9"/>
          <p:cNvSpPr txBox="1"/>
          <p:nvPr/>
        </p:nvSpPr>
        <p:spPr>
          <a:xfrm>
            <a:off x="5148064" y="333505"/>
            <a:ext cx="5112294" cy="461663"/>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e. Cái chết của lão Hạc</a:t>
            </a:r>
            <a:endParaRPr lang="en-US" sz="2400" b="1">
              <a:latin typeface="Times New Roman" pitchFamily="18" charset="0"/>
              <a:cs typeface="Times New Roman" pitchFamily="18" charset="0"/>
            </a:endParaRPr>
          </a:p>
        </p:txBody>
      </p:sp>
      <p:sp>
        <p:nvSpPr>
          <p:cNvPr id="11" name="Freeform 75"/>
          <p:cNvSpPr>
            <a:spLocks noEditPoints="1"/>
          </p:cNvSpPr>
          <p:nvPr/>
        </p:nvSpPr>
        <p:spPr bwMode="auto">
          <a:xfrm>
            <a:off x="8412636" y="51470"/>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sp>
        <p:nvSpPr>
          <p:cNvPr id="41" name="Line 14"/>
          <p:cNvSpPr>
            <a:spLocks noChangeShapeType="1"/>
          </p:cNvSpPr>
          <p:nvPr/>
        </p:nvSpPr>
        <p:spPr bwMode="auto">
          <a:xfrm flipH="1" flipV="1">
            <a:off x="1907704" y="1275606"/>
            <a:ext cx="1422400" cy="1040606"/>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nvGrpSpPr>
          <p:cNvPr id="44" name="Group 4"/>
          <p:cNvGrpSpPr>
            <a:grpSpLocks/>
          </p:cNvGrpSpPr>
          <p:nvPr/>
        </p:nvGrpSpPr>
        <p:grpSpPr bwMode="auto">
          <a:xfrm>
            <a:off x="3209454" y="2006648"/>
            <a:ext cx="2209800" cy="1924050"/>
            <a:chOff x="1922" y="1614"/>
            <a:chExt cx="1320" cy="1689"/>
          </a:xfrm>
        </p:grpSpPr>
        <p:sp>
          <p:nvSpPr>
            <p:cNvPr id="45" name="Freeform 5"/>
            <p:cNvSpPr>
              <a:spLocks/>
            </p:cNvSpPr>
            <p:nvPr/>
          </p:nvSpPr>
          <p:spPr bwMode="gray">
            <a:xfrm>
              <a:off x="1922" y="1875"/>
              <a:ext cx="654" cy="1428"/>
            </a:xfrm>
            <a:custGeom>
              <a:avLst/>
              <a:gdLst>
                <a:gd name="T0" fmla="*/ 1 w 654"/>
                <a:gd name="T1" fmla="*/ 0 h 1428"/>
                <a:gd name="T2" fmla="*/ 117 w 654"/>
                <a:gd name="T3" fmla="*/ 110 h 1428"/>
                <a:gd name="T4" fmla="*/ 117 w 654"/>
                <a:gd name="T5" fmla="*/ 1026 h 1428"/>
                <a:gd name="T6" fmla="*/ 649 w 654"/>
                <a:gd name="T7" fmla="*/ 1241 h 1428"/>
                <a:gd name="T8" fmla="*/ 654 w 654"/>
                <a:gd name="T9" fmla="*/ 1428 h 1428"/>
                <a:gd name="T10" fmla="*/ 0 w 654"/>
                <a:gd name="T11" fmla="*/ 1128 h 1428"/>
                <a:gd name="T12" fmla="*/ 1 w 654"/>
                <a:gd name="T13" fmla="*/ 0 h 1428"/>
                <a:gd name="T14" fmla="*/ 0 60000 65536"/>
                <a:gd name="T15" fmla="*/ 0 60000 65536"/>
                <a:gd name="T16" fmla="*/ 0 60000 65536"/>
                <a:gd name="T17" fmla="*/ 0 60000 65536"/>
                <a:gd name="T18" fmla="*/ 0 60000 65536"/>
                <a:gd name="T19" fmla="*/ 0 60000 65536"/>
                <a:gd name="T20" fmla="*/ 0 60000 65536"/>
                <a:gd name="T21" fmla="*/ 0 w 654"/>
                <a:gd name="T22" fmla="*/ 0 h 1428"/>
                <a:gd name="T23" fmla="*/ 654 w 654"/>
                <a:gd name="T24" fmla="*/ 1428 h 14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4" h="1428">
                  <a:moveTo>
                    <a:pt x="1" y="0"/>
                  </a:moveTo>
                  <a:lnTo>
                    <a:pt x="117" y="110"/>
                  </a:lnTo>
                  <a:lnTo>
                    <a:pt x="117" y="1026"/>
                  </a:lnTo>
                  <a:lnTo>
                    <a:pt x="649" y="1241"/>
                  </a:lnTo>
                  <a:lnTo>
                    <a:pt x="654" y="1428"/>
                  </a:lnTo>
                  <a:lnTo>
                    <a:pt x="0" y="1128"/>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mtClean="0">
                <a:solidFill>
                  <a:srgbClr val="000000"/>
                </a:solidFill>
              </a:endParaRPr>
            </a:p>
          </p:txBody>
        </p:sp>
        <p:sp>
          <p:nvSpPr>
            <p:cNvPr id="46" name="Freeform 6"/>
            <p:cNvSpPr>
              <a:spLocks/>
            </p:cNvSpPr>
            <p:nvPr/>
          </p:nvSpPr>
          <p:spPr bwMode="gray">
            <a:xfrm>
              <a:off x="2571" y="1880"/>
              <a:ext cx="671" cy="1422"/>
            </a:xfrm>
            <a:custGeom>
              <a:avLst/>
              <a:gdLst>
                <a:gd name="T0" fmla="*/ 654 w 671"/>
                <a:gd name="T1" fmla="*/ 0 h 1422"/>
                <a:gd name="T2" fmla="*/ 516 w 671"/>
                <a:gd name="T3" fmla="*/ 111 h 1422"/>
                <a:gd name="T4" fmla="*/ 519 w 671"/>
                <a:gd name="T5" fmla="*/ 1008 h 1422"/>
                <a:gd name="T6" fmla="*/ 0 w 671"/>
                <a:gd name="T7" fmla="*/ 1237 h 1422"/>
                <a:gd name="T8" fmla="*/ 2 w 671"/>
                <a:gd name="T9" fmla="*/ 1422 h 1422"/>
                <a:gd name="T10" fmla="*/ 671 w 671"/>
                <a:gd name="T11" fmla="*/ 1114 h 1422"/>
                <a:gd name="T12" fmla="*/ 654 w 671"/>
                <a:gd name="T13" fmla="*/ 0 h 1422"/>
                <a:gd name="T14" fmla="*/ 0 60000 65536"/>
                <a:gd name="T15" fmla="*/ 0 60000 65536"/>
                <a:gd name="T16" fmla="*/ 0 60000 65536"/>
                <a:gd name="T17" fmla="*/ 0 60000 65536"/>
                <a:gd name="T18" fmla="*/ 0 60000 65536"/>
                <a:gd name="T19" fmla="*/ 0 60000 65536"/>
                <a:gd name="T20" fmla="*/ 0 60000 65536"/>
                <a:gd name="T21" fmla="*/ 0 w 671"/>
                <a:gd name="T22" fmla="*/ 0 h 1422"/>
                <a:gd name="T23" fmla="*/ 671 w 671"/>
                <a:gd name="T24" fmla="*/ 1422 h 14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1" h="1422">
                  <a:moveTo>
                    <a:pt x="654" y="0"/>
                  </a:moveTo>
                  <a:lnTo>
                    <a:pt x="516" y="111"/>
                  </a:lnTo>
                  <a:lnTo>
                    <a:pt x="519" y="1008"/>
                  </a:lnTo>
                  <a:lnTo>
                    <a:pt x="0" y="1237"/>
                  </a:lnTo>
                  <a:lnTo>
                    <a:pt x="2" y="1422"/>
                  </a:lnTo>
                  <a:lnTo>
                    <a:pt x="671" y="1114"/>
                  </a:lnTo>
                  <a:lnTo>
                    <a:pt x="654" y="0"/>
                  </a:lnTo>
                  <a:close/>
                </a:path>
              </a:pathLst>
            </a:custGeom>
            <a:gradFill rotWithShape="1">
              <a:gsLst>
                <a:gs pos="0">
                  <a:schemeClr val="tx2">
                    <a:gamma/>
                    <a:tint val="66667"/>
                    <a:invGamma/>
                  </a:schemeClr>
                </a:gs>
                <a:gs pos="100000">
                  <a:schemeClr val="tx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mtClean="0">
                <a:solidFill>
                  <a:srgbClr val="000000"/>
                </a:solidFill>
              </a:endParaRPr>
            </a:p>
          </p:txBody>
        </p:sp>
        <p:sp>
          <p:nvSpPr>
            <p:cNvPr id="47" name="Freeform 7"/>
            <p:cNvSpPr>
              <a:spLocks/>
            </p:cNvSpPr>
            <p:nvPr/>
          </p:nvSpPr>
          <p:spPr bwMode="gray">
            <a:xfrm>
              <a:off x="1923" y="1614"/>
              <a:ext cx="1304" cy="377"/>
            </a:xfrm>
            <a:custGeom>
              <a:avLst/>
              <a:gdLst>
                <a:gd name="T0" fmla="*/ 0 w 1304"/>
                <a:gd name="T1" fmla="*/ 261 h 377"/>
                <a:gd name="T2" fmla="*/ 117 w 1304"/>
                <a:gd name="T3" fmla="*/ 374 h 377"/>
                <a:gd name="T4" fmla="*/ 638 w 1304"/>
                <a:gd name="T5" fmla="*/ 155 h 377"/>
                <a:gd name="T6" fmla="*/ 1164 w 1304"/>
                <a:gd name="T7" fmla="*/ 377 h 377"/>
                <a:gd name="T8" fmla="*/ 1304 w 1304"/>
                <a:gd name="T9" fmla="*/ 266 h 377"/>
                <a:gd name="T10" fmla="*/ 633 w 1304"/>
                <a:gd name="T11" fmla="*/ 0 h 377"/>
                <a:gd name="T12" fmla="*/ 0 w 1304"/>
                <a:gd name="T13" fmla="*/ 261 h 377"/>
                <a:gd name="T14" fmla="*/ 0 60000 65536"/>
                <a:gd name="T15" fmla="*/ 0 60000 65536"/>
                <a:gd name="T16" fmla="*/ 0 60000 65536"/>
                <a:gd name="T17" fmla="*/ 0 60000 65536"/>
                <a:gd name="T18" fmla="*/ 0 60000 65536"/>
                <a:gd name="T19" fmla="*/ 0 60000 65536"/>
                <a:gd name="T20" fmla="*/ 0 60000 65536"/>
                <a:gd name="T21" fmla="*/ 0 w 1304"/>
                <a:gd name="T22" fmla="*/ 0 h 377"/>
                <a:gd name="T23" fmla="*/ 1304 w 1304"/>
                <a:gd name="T24" fmla="*/ 377 h 3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4" h="377">
                  <a:moveTo>
                    <a:pt x="0" y="261"/>
                  </a:moveTo>
                  <a:lnTo>
                    <a:pt x="117" y="374"/>
                  </a:lnTo>
                  <a:lnTo>
                    <a:pt x="638" y="155"/>
                  </a:lnTo>
                  <a:lnTo>
                    <a:pt x="1164" y="377"/>
                  </a:lnTo>
                  <a:lnTo>
                    <a:pt x="1304" y="266"/>
                  </a:lnTo>
                  <a:lnTo>
                    <a:pt x="633" y="0"/>
                  </a:lnTo>
                  <a:lnTo>
                    <a:pt x="0" y="261"/>
                  </a:lnTo>
                  <a:close/>
                </a:path>
              </a:pathLst>
            </a:custGeom>
            <a:solidFill>
              <a:schemeClr val="accent1">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mtClean="0">
                <a:solidFill>
                  <a:srgbClr val="000000"/>
                </a:solidFill>
              </a:endParaRPr>
            </a:p>
          </p:txBody>
        </p:sp>
        <p:sp>
          <p:nvSpPr>
            <p:cNvPr id="48" name="Freeform 8"/>
            <p:cNvSpPr>
              <a:spLocks/>
            </p:cNvSpPr>
            <p:nvPr/>
          </p:nvSpPr>
          <p:spPr bwMode="gray">
            <a:xfrm>
              <a:off x="2037" y="1768"/>
              <a:ext cx="529" cy="1133"/>
            </a:xfrm>
            <a:custGeom>
              <a:avLst/>
              <a:gdLst>
                <a:gd name="T0" fmla="*/ 2 w 529"/>
                <a:gd name="T1" fmla="*/ 218 h 1133"/>
                <a:gd name="T2" fmla="*/ 0 w 529"/>
                <a:gd name="T3" fmla="*/ 1133 h 1133"/>
                <a:gd name="T4" fmla="*/ 529 w 529"/>
                <a:gd name="T5" fmla="*/ 878 h 1133"/>
                <a:gd name="T6" fmla="*/ 524 w 529"/>
                <a:gd name="T7" fmla="*/ 0 h 1133"/>
                <a:gd name="T8" fmla="*/ 2 w 529"/>
                <a:gd name="T9" fmla="*/ 218 h 1133"/>
                <a:gd name="T10" fmla="*/ 0 60000 65536"/>
                <a:gd name="T11" fmla="*/ 0 60000 65536"/>
                <a:gd name="T12" fmla="*/ 0 60000 65536"/>
                <a:gd name="T13" fmla="*/ 0 60000 65536"/>
                <a:gd name="T14" fmla="*/ 0 60000 65536"/>
                <a:gd name="T15" fmla="*/ 0 w 529"/>
                <a:gd name="T16" fmla="*/ 0 h 1133"/>
                <a:gd name="T17" fmla="*/ 529 w 529"/>
                <a:gd name="T18" fmla="*/ 1133 h 1133"/>
              </a:gdLst>
              <a:ahLst/>
              <a:cxnLst>
                <a:cxn ang="T10">
                  <a:pos x="T0" y="T1"/>
                </a:cxn>
                <a:cxn ang="T11">
                  <a:pos x="T2" y="T3"/>
                </a:cxn>
                <a:cxn ang="T12">
                  <a:pos x="T4" y="T5"/>
                </a:cxn>
                <a:cxn ang="T13">
                  <a:pos x="T6" y="T7"/>
                </a:cxn>
                <a:cxn ang="T14">
                  <a:pos x="T8" y="T9"/>
                </a:cxn>
              </a:cxnLst>
              <a:rect l="T15" t="T16" r="T17" b="T18"/>
              <a:pathLst>
                <a:path w="529" h="1133">
                  <a:moveTo>
                    <a:pt x="2" y="218"/>
                  </a:moveTo>
                  <a:lnTo>
                    <a:pt x="0" y="1133"/>
                  </a:lnTo>
                  <a:lnTo>
                    <a:pt x="529" y="878"/>
                  </a:lnTo>
                  <a:lnTo>
                    <a:pt x="524" y="0"/>
                  </a:lnTo>
                  <a:lnTo>
                    <a:pt x="2" y="218"/>
                  </a:lnTo>
                  <a:close/>
                </a:path>
              </a:pathLst>
            </a:custGeom>
            <a:gradFill rotWithShape="1">
              <a:gsLst>
                <a:gs pos="0">
                  <a:schemeClr val="accent1">
                    <a:gamma/>
                    <a:shade val="60392"/>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mtClean="0">
                <a:solidFill>
                  <a:srgbClr val="000000"/>
                </a:solidFill>
              </a:endParaRPr>
            </a:p>
          </p:txBody>
        </p:sp>
        <p:sp>
          <p:nvSpPr>
            <p:cNvPr id="49" name="Freeform 9"/>
            <p:cNvSpPr>
              <a:spLocks/>
            </p:cNvSpPr>
            <p:nvPr/>
          </p:nvSpPr>
          <p:spPr bwMode="gray">
            <a:xfrm>
              <a:off x="2562" y="1769"/>
              <a:ext cx="528" cy="1123"/>
            </a:xfrm>
            <a:custGeom>
              <a:avLst/>
              <a:gdLst>
                <a:gd name="T0" fmla="*/ 527 w 528"/>
                <a:gd name="T1" fmla="*/ 222 h 1123"/>
                <a:gd name="T2" fmla="*/ 528 w 528"/>
                <a:gd name="T3" fmla="*/ 1123 h 1123"/>
                <a:gd name="T4" fmla="*/ 0 w 528"/>
                <a:gd name="T5" fmla="*/ 879 h 1123"/>
                <a:gd name="T6" fmla="*/ 0 w 528"/>
                <a:gd name="T7" fmla="*/ 0 h 1123"/>
                <a:gd name="T8" fmla="*/ 527 w 528"/>
                <a:gd name="T9" fmla="*/ 222 h 1123"/>
                <a:gd name="T10" fmla="*/ 0 60000 65536"/>
                <a:gd name="T11" fmla="*/ 0 60000 65536"/>
                <a:gd name="T12" fmla="*/ 0 60000 65536"/>
                <a:gd name="T13" fmla="*/ 0 60000 65536"/>
                <a:gd name="T14" fmla="*/ 0 60000 65536"/>
                <a:gd name="T15" fmla="*/ 0 w 528"/>
                <a:gd name="T16" fmla="*/ 0 h 1123"/>
                <a:gd name="T17" fmla="*/ 528 w 528"/>
                <a:gd name="T18" fmla="*/ 1123 h 1123"/>
              </a:gdLst>
              <a:ahLst/>
              <a:cxnLst>
                <a:cxn ang="T10">
                  <a:pos x="T0" y="T1"/>
                </a:cxn>
                <a:cxn ang="T11">
                  <a:pos x="T2" y="T3"/>
                </a:cxn>
                <a:cxn ang="T12">
                  <a:pos x="T4" y="T5"/>
                </a:cxn>
                <a:cxn ang="T13">
                  <a:pos x="T6" y="T7"/>
                </a:cxn>
                <a:cxn ang="T14">
                  <a:pos x="T8" y="T9"/>
                </a:cxn>
              </a:cxnLst>
              <a:rect l="T15" t="T16" r="T17" b="T18"/>
              <a:pathLst>
                <a:path w="528" h="1123">
                  <a:moveTo>
                    <a:pt x="527" y="222"/>
                  </a:moveTo>
                  <a:lnTo>
                    <a:pt x="528" y="1123"/>
                  </a:lnTo>
                  <a:lnTo>
                    <a:pt x="0" y="879"/>
                  </a:lnTo>
                  <a:lnTo>
                    <a:pt x="0" y="0"/>
                  </a:lnTo>
                  <a:lnTo>
                    <a:pt x="527" y="222"/>
                  </a:lnTo>
                  <a:close/>
                </a:path>
              </a:pathLst>
            </a:custGeom>
            <a:gradFill rotWithShape="1">
              <a:gsLst>
                <a:gs pos="0">
                  <a:schemeClr val="accent1">
                    <a:gamma/>
                    <a:tint val="69804"/>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mtClean="0">
                <a:solidFill>
                  <a:srgbClr val="000000"/>
                </a:solidFill>
              </a:endParaRPr>
            </a:p>
          </p:txBody>
        </p:sp>
        <p:sp>
          <p:nvSpPr>
            <p:cNvPr id="50" name="Freeform 10"/>
            <p:cNvSpPr>
              <a:spLocks/>
            </p:cNvSpPr>
            <p:nvPr/>
          </p:nvSpPr>
          <p:spPr bwMode="gray">
            <a:xfrm>
              <a:off x="2034" y="2648"/>
              <a:ext cx="1061" cy="469"/>
            </a:xfrm>
            <a:custGeom>
              <a:avLst/>
              <a:gdLst>
                <a:gd name="T0" fmla="*/ 527 w 1061"/>
                <a:gd name="T1" fmla="*/ 0 h 469"/>
                <a:gd name="T2" fmla="*/ 0 w 1061"/>
                <a:gd name="T3" fmla="*/ 252 h 469"/>
                <a:gd name="T4" fmla="*/ 537 w 1061"/>
                <a:gd name="T5" fmla="*/ 469 h 469"/>
                <a:gd name="T6" fmla="*/ 1061 w 1061"/>
                <a:gd name="T7" fmla="*/ 241 h 469"/>
                <a:gd name="T8" fmla="*/ 527 w 1061"/>
                <a:gd name="T9" fmla="*/ 0 h 469"/>
                <a:gd name="T10" fmla="*/ 0 60000 65536"/>
                <a:gd name="T11" fmla="*/ 0 60000 65536"/>
                <a:gd name="T12" fmla="*/ 0 60000 65536"/>
                <a:gd name="T13" fmla="*/ 0 60000 65536"/>
                <a:gd name="T14" fmla="*/ 0 60000 65536"/>
                <a:gd name="T15" fmla="*/ 0 w 1061"/>
                <a:gd name="T16" fmla="*/ 0 h 469"/>
                <a:gd name="T17" fmla="*/ 1061 w 1061"/>
                <a:gd name="T18" fmla="*/ 469 h 469"/>
              </a:gdLst>
              <a:ahLst/>
              <a:cxnLst>
                <a:cxn ang="T10">
                  <a:pos x="T0" y="T1"/>
                </a:cxn>
                <a:cxn ang="T11">
                  <a:pos x="T2" y="T3"/>
                </a:cxn>
                <a:cxn ang="T12">
                  <a:pos x="T4" y="T5"/>
                </a:cxn>
                <a:cxn ang="T13">
                  <a:pos x="T6" y="T7"/>
                </a:cxn>
                <a:cxn ang="T14">
                  <a:pos x="T8" y="T9"/>
                </a:cxn>
              </a:cxnLst>
              <a:rect l="T15" t="T16" r="T17" b="T18"/>
              <a:pathLst>
                <a:path w="1061" h="469">
                  <a:moveTo>
                    <a:pt x="527" y="0"/>
                  </a:moveTo>
                  <a:lnTo>
                    <a:pt x="0" y="252"/>
                  </a:lnTo>
                  <a:lnTo>
                    <a:pt x="537" y="469"/>
                  </a:lnTo>
                  <a:lnTo>
                    <a:pt x="1061" y="241"/>
                  </a:lnTo>
                  <a:lnTo>
                    <a:pt x="52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mtClean="0">
                <a:solidFill>
                  <a:srgbClr val="000000"/>
                </a:solidFill>
              </a:endParaRPr>
            </a:p>
          </p:txBody>
        </p:sp>
      </p:grpSp>
      <p:sp>
        <p:nvSpPr>
          <p:cNvPr id="51" name="Line 11"/>
          <p:cNvSpPr>
            <a:spLocks noChangeShapeType="1"/>
          </p:cNvSpPr>
          <p:nvPr/>
        </p:nvSpPr>
        <p:spPr bwMode="auto">
          <a:xfrm flipV="1">
            <a:off x="1187624" y="3641376"/>
            <a:ext cx="2153593" cy="370534"/>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sp>
        <p:nvSpPr>
          <p:cNvPr id="52" name="Line 12"/>
          <p:cNvSpPr>
            <a:spLocks noChangeShapeType="1"/>
          </p:cNvSpPr>
          <p:nvPr/>
        </p:nvSpPr>
        <p:spPr bwMode="auto">
          <a:xfrm flipH="1" flipV="1">
            <a:off x="5292080" y="3579862"/>
            <a:ext cx="2103486" cy="368152"/>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sp>
        <p:nvSpPr>
          <p:cNvPr id="53" name="Line 13"/>
          <p:cNvSpPr>
            <a:spLocks noChangeShapeType="1"/>
          </p:cNvSpPr>
          <p:nvPr/>
        </p:nvSpPr>
        <p:spPr bwMode="auto">
          <a:xfrm flipV="1">
            <a:off x="5393854" y="1280367"/>
            <a:ext cx="1422400" cy="1040606"/>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nvGrpSpPr>
          <p:cNvPr id="61" name="Group 22"/>
          <p:cNvGrpSpPr>
            <a:grpSpLocks/>
          </p:cNvGrpSpPr>
          <p:nvPr/>
        </p:nvGrpSpPr>
        <p:grpSpPr bwMode="auto">
          <a:xfrm>
            <a:off x="3585697" y="2410271"/>
            <a:ext cx="1479552" cy="1204912"/>
            <a:chOff x="2415" y="2021"/>
            <a:chExt cx="932" cy="1012"/>
          </a:xfrm>
        </p:grpSpPr>
        <p:pic>
          <p:nvPicPr>
            <p:cNvPr id="62" name="Picture 15" descr="light_shadow"/>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504" y="2814"/>
              <a:ext cx="766"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6" descr="circuler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2415" y="2021"/>
              <a:ext cx="932"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17"/>
            <p:cNvSpPr>
              <a:spLocks noChangeArrowheads="1"/>
            </p:cNvSpPr>
            <p:nvPr/>
          </p:nvSpPr>
          <p:spPr bwMode="gray">
            <a:xfrm>
              <a:off x="2415" y="2021"/>
              <a:ext cx="925" cy="935"/>
            </a:xfrm>
            <a:prstGeom prst="ellipse">
              <a:avLst/>
            </a:prstGeom>
            <a:gradFill rotWithShape="1">
              <a:gsLst>
                <a:gs pos="0">
                  <a:srgbClr val="004B66">
                    <a:alpha val="89999"/>
                  </a:srgbClr>
                </a:gs>
                <a:gs pos="50000">
                  <a:srgbClr val="6AC1FC">
                    <a:alpha val="55000"/>
                  </a:srgbClr>
                </a:gs>
                <a:gs pos="100000">
                  <a:srgbClr val="004B66">
                    <a:alpha val="89999"/>
                  </a:srgbClr>
                </a:gs>
              </a:gsLst>
              <a:lin ang="5400000" scaled="1"/>
            </a:gradFill>
            <a:ln w="9525" algn="ctr">
              <a:noFill/>
              <a:round/>
              <a:headEnd/>
              <a:tailEnd/>
            </a:ln>
            <a:effectLst/>
          </p:spPr>
          <p:txBody>
            <a:bodyPr wrap="none" anchor="ctr"/>
            <a:lstStyle/>
            <a:p>
              <a:pPr algn="ctr" defTabSz="914400" eaLnBrk="0" fontAlgn="base" hangingPunct="0">
                <a:spcBef>
                  <a:spcPct val="0"/>
                </a:spcBef>
                <a:spcAft>
                  <a:spcPct val="0"/>
                </a:spcAft>
                <a:defRPr/>
              </a:pPr>
              <a:endParaRPr lang="en-US">
                <a:solidFill>
                  <a:srgbClr val="000000"/>
                </a:solidFill>
              </a:endParaRPr>
            </a:p>
          </p:txBody>
        </p:sp>
        <p:sp>
          <p:nvSpPr>
            <p:cNvPr id="65" name="Text Box 29"/>
            <p:cNvSpPr txBox="1">
              <a:spLocks noChangeArrowheads="1"/>
            </p:cNvSpPr>
            <p:nvPr/>
          </p:nvSpPr>
          <p:spPr bwMode="auto">
            <a:xfrm>
              <a:off x="2561" y="2149"/>
              <a:ext cx="682"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4000" b="1">
                  <a:solidFill>
                    <a:schemeClr val="tx2"/>
                  </a:solidFill>
                  <a:latin typeface="Arial" charset="0"/>
                  <a:cs typeface="Arial" charset="0"/>
                </a:defRPr>
              </a:lvl1pPr>
              <a:lvl2pPr marL="742950" indent="-285750" eaLnBrk="0" hangingPunct="0">
                <a:defRPr sz="4000" b="1">
                  <a:solidFill>
                    <a:schemeClr val="tx2"/>
                  </a:solidFill>
                  <a:latin typeface="Arial" charset="0"/>
                  <a:cs typeface="Arial" charset="0"/>
                </a:defRPr>
              </a:lvl2pPr>
              <a:lvl3pPr marL="1143000" indent="-228600" eaLnBrk="0" hangingPunct="0">
                <a:defRPr sz="4000" b="1">
                  <a:solidFill>
                    <a:schemeClr val="tx2"/>
                  </a:solidFill>
                  <a:latin typeface="Arial" charset="0"/>
                  <a:cs typeface="Arial" charset="0"/>
                </a:defRPr>
              </a:lvl3pPr>
              <a:lvl4pPr marL="1600200" indent="-228600" eaLnBrk="0" hangingPunct="0">
                <a:defRPr sz="4000" b="1">
                  <a:solidFill>
                    <a:schemeClr val="tx2"/>
                  </a:solidFill>
                  <a:latin typeface="Arial" charset="0"/>
                  <a:cs typeface="Arial" charset="0"/>
                </a:defRPr>
              </a:lvl4pPr>
              <a:lvl5pPr marL="2057400" indent="-228600" eaLnBrk="0" hangingPunct="0">
                <a:defRPr sz="4000" b="1">
                  <a:solidFill>
                    <a:schemeClr val="tx2"/>
                  </a:solidFill>
                  <a:latin typeface="Arial" charset="0"/>
                  <a:cs typeface="Arial" charset="0"/>
                </a:defRPr>
              </a:lvl5pPr>
              <a:lvl6pPr marL="2514600" indent="-228600" algn="ctr" eaLnBrk="0" fontAlgn="base" hangingPunct="0">
                <a:spcBef>
                  <a:spcPct val="0"/>
                </a:spcBef>
                <a:spcAft>
                  <a:spcPct val="0"/>
                </a:spcAft>
                <a:defRPr sz="4000" b="1">
                  <a:solidFill>
                    <a:schemeClr val="tx2"/>
                  </a:solidFill>
                  <a:latin typeface="Arial" charset="0"/>
                  <a:cs typeface="Arial" charset="0"/>
                </a:defRPr>
              </a:lvl6pPr>
              <a:lvl7pPr marL="2971800" indent="-228600" algn="ctr" eaLnBrk="0" fontAlgn="base" hangingPunct="0">
                <a:spcBef>
                  <a:spcPct val="0"/>
                </a:spcBef>
                <a:spcAft>
                  <a:spcPct val="0"/>
                </a:spcAft>
                <a:defRPr sz="4000" b="1">
                  <a:solidFill>
                    <a:schemeClr val="tx2"/>
                  </a:solidFill>
                  <a:latin typeface="Arial" charset="0"/>
                  <a:cs typeface="Arial" charset="0"/>
                </a:defRPr>
              </a:lvl7pPr>
              <a:lvl8pPr marL="3429000" indent="-228600" algn="ctr" eaLnBrk="0" fontAlgn="base" hangingPunct="0">
                <a:spcBef>
                  <a:spcPct val="0"/>
                </a:spcBef>
                <a:spcAft>
                  <a:spcPct val="0"/>
                </a:spcAft>
                <a:defRPr sz="4000" b="1">
                  <a:solidFill>
                    <a:schemeClr val="tx2"/>
                  </a:solidFill>
                  <a:latin typeface="Arial" charset="0"/>
                  <a:cs typeface="Arial" charset="0"/>
                </a:defRPr>
              </a:lvl8pPr>
              <a:lvl9pPr marL="3886200" indent="-228600" algn="ctr" eaLnBrk="0" fontAlgn="base" hangingPunct="0">
                <a:spcBef>
                  <a:spcPct val="0"/>
                </a:spcBef>
                <a:spcAft>
                  <a:spcPct val="0"/>
                </a:spcAft>
                <a:defRPr sz="4000" b="1">
                  <a:solidFill>
                    <a:schemeClr val="tx2"/>
                  </a:solidFill>
                  <a:latin typeface="Arial" charset="0"/>
                  <a:cs typeface="Arial" charset="0"/>
                </a:defRPr>
              </a:lvl9pPr>
            </a:lstStyle>
            <a:p>
              <a:pPr defTabSz="914400" fontAlgn="base">
                <a:spcBef>
                  <a:spcPct val="0"/>
                </a:spcBef>
                <a:spcAft>
                  <a:spcPct val="0"/>
                </a:spcAft>
              </a:pPr>
              <a:r>
                <a:rPr lang="en-US" sz="1800" smtClean="0">
                  <a:solidFill>
                    <a:schemeClr val="bg1"/>
                  </a:solidFill>
                </a:rPr>
                <a:t>Ý nghĩa </a:t>
              </a:r>
            </a:p>
            <a:p>
              <a:pPr defTabSz="914400" fontAlgn="base">
                <a:spcBef>
                  <a:spcPct val="0"/>
                </a:spcBef>
                <a:spcAft>
                  <a:spcPct val="0"/>
                </a:spcAft>
              </a:pPr>
              <a:r>
                <a:rPr lang="en-US" sz="1800" smtClean="0">
                  <a:solidFill>
                    <a:schemeClr val="bg1"/>
                  </a:solidFill>
                </a:rPr>
                <a:t>của cái </a:t>
              </a:r>
            </a:p>
            <a:p>
              <a:pPr defTabSz="914400" fontAlgn="base">
                <a:spcBef>
                  <a:spcPct val="0"/>
                </a:spcBef>
                <a:spcAft>
                  <a:spcPct val="0"/>
                </a:spcAft>
              </a:pPr>
              <a:r>
                <a:rPr lang="en-US" sz="1800" smtClean="0">
                  <a:solidFill>
                    <a:schemeClr val="bg1"/>
                  </a:solidFill>
                </a:rPr>
                <a:t>chết</a:t>
              </a:r>
              <a:endParaRPr lang="en-US" sz="1800" b="0" smtClean="0">
                <a:solidFill>
                  <a:schemeClr val="bg1"/>
                </a:solidFill>
              </a:endParaRPr>
            </a:p>
          </p:txBody>
        </p:sp>
        <p:pic>
          <p:nvPicPr>
            <p:cNvPr id="66" name="Picture 29"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 y="2040"/>
              <a:ext cx="733" cy="326"/>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ectangle 67"/>
          <p:cNvSpPr/>
          <p:nvPr/>
        </p:nvSpPr>
        <p:spPr>
          <a:xfrm>
            <a:off x="181040" y="2102534"/>
            <a:ext cx="2878792" cy="1477328"/>
          </a:xfrm>
          <a:prstGeom prst="rect">
            <a:avLst/>
          </a:prstGeom>
        </p:spPr>
        <p:txBody>
          <a:bodyPr wrap="square">
            <a:spAutoFit/>
          </a:bodyPr>
          <a:lstStyle/>
          <a:p>
            <a:r>
              <a:rPr lang="pt-BR" b="1">
                <a:latin typeface="Times New Roman" pitchFamily="18" charset="0"/>
                <a:cs typeface="Times New Roman" pitchFamily="18" charset="0"/>
              </a:rPr>
              <a:t>Tố cáo chế độ </a:t>
            </a:r>
            <a:r>
              <a:rPr lang="pt-BR" b="1" smtClean="0">
                <a:latin typeface="Times New Roman" pitchFamily="18" charset="0"/>
                <a:cs typeface="Times New Roman" pitchFamily="18" charset="0"/>
              </a:rPr>
              <a:t>xã </a:t>
            </a:r>
            <a:r>
              <a:rPr lang="pt-BR" b="1">
                <a:latin typeface="Times New Roman" pitchFamily="18" charset="0"/>
                <a:cs typeface="Times New Roman" pitchFamily="18" charset="0"/>
              </a:rPr>
              <a:t>hội tàn </a:t>
            </a:r>
            <a:r>
              <a:rPr lang="pt-BR" b="1" smtClean="0">
                <a:latin typeface="Times New Roman" pitchFamily="18" charset="0"/>
                <a:cs typeface="Times New Roman" pitchFamily="18" charset="0"/>
              </a:rPr>
              <a:t>ác </a:t>
            </a:r>
            <a:r>
              <a:rPr lang="pt-BR" b="1">
                <a:latin typeface="Times New Roman" pitchFamily="18" charset="0"/>
                <a:cs typeface="Times New Roman" pitchFamily="18" charset="0"/>
              </a:rPr>
              <a:t>đó đẩy người nông dân vào cảnh cùng cực, tước đi của họ mọi niềm vui, niềm hi vọng, đẩy họ đến chỗ chết</a:t>
            </a:r>
            <a:endParaRPr lang="en-US" b="1">
              <a:latin typeface="Times New Roman" pitchFamily="18" charset="0"/>
              <a:cs typeface="Times New Roman" pitchFamily="18" charset="0"/>
            </a:endParaRPr>
          </a:p>
        </p:txBody>
      </p:sp>
      <p:sp>
        <p:nvSpPr>
          <p:cNvPr id="69" name="Rectangle 68"/>
          <p:cNvSpPr/>
          <p:nvPr/>
        </p:nvSpPr>
        <p:spPr>
          <a:xfrm>
            <a:off x="2939950" y="915566"/>
            <a:ext cx="3216226" cy="1200329"/>
          </a:xfrm>
          <a:prstGeom prst="rect">
            <a:avLst/>
          </a:prstGeom>
        </p:spPr>
        <p:txBody>
          <a:bodyPr wrap="square">
            <a:spAutoFit/>
          </a:bodyPr>
          <a:lstStyle/>
          <a:p>
            <a:r>
              <a:rPr lang="pt-BR" b="1">
                <a:latin typeface="Times New Roman" pitchFamily="18" charset="0"/>
                <a:cs typeface="Times New Roman" pitchFamily="18" charset="0"/>
              </a:rPr>
              <a:t>Phản ánh một cách chân thực, sâu sắc về số phận nghèo khổ, bế tắc của người nông dân và ca </a:t>
            </a:r>
            <a:r>
              <a:rPr lang="pt-BR" b="1" smtClean="0">
                <a:latin typeface="Times New Roman" pitchFamily="18" charset="0"/>
                <a:cs typeface="Times New Roman" pitchFamily="18" charset="0"/>
              </a:rPr>
              <a:t>ngợi</a:t>
            </a:r>
            <a:r>
              <a:rPr lang="pt-BR" b="1">
                <a:latin typeface="Times New Roman" pitchFamily="18" charset="0"/>
                <a:cs typeface="Times New Roman" pitchFamily="18" charset="0"/>
              </a:rPr>
              <a:t> </a:t>
            </a:r>
            <a:r>
              <a:rPr lang="pt-BR" b="1" smtClean="0">
                <a:latin typeface="Times New Roman" pitchFamily="18" charset="0"/>
                <a:cs typeface="Times New Roman" pitchFamily="18" charset="0"/>
              </a:rPr>
              <a:t>vẻ đẹp của họ</a:t>
            </a:r>
            <a:endParaRPr lang="en-US" b="1">
              <a:latin typeface="Times New Roman" pitchFamily="18" charset="0"/>
              <a:cs typeface="Times New Roman" pitchFamily="18" charset="0"/>
            </a:endParaRPr>
          </a:p>
        </p:txBody>
      </p:sp>
      <p:sp>
        <p:nvSpPr>
          <p:cNvPr id="70" name="Rectangle 69"/>
          <p:cNvSpPr/>
          <p:nvPr/>
        </p:nvSpPr>
        <p:spPr>
          <a:xfrm>
            <a:off x="5868144" y="2163509"/>
            <a:ext cx="2779249" cy="1200329"/>
          </a:xfrm>
          <a:prstGeom prst="rect">
            <a:avLst/>
          </a:prstGeom>
        </p:spPr>
        <p:txBody>
          <a:bodyPr wrap="square">
            <a:spAutoFit/>
          </a:bodyPr>
          <a:lstStyle/>
          <a:p>
            <a:r>
              <a:rPr lang="pt-BR" b="1">
                <a:latin typeface="Times New Roman" pitchFamily="18" charset="0"/>
                <a:cs typeface="Times New Roman" pitchFamily="18" charset="0"/>
              </a:rPr>
              <a:t>Làm cho người đọc thương cảm, hiểu rõ hơn, quý trọng và thương tiếc lão Hạc hơn</a:t>
            </a:r>
            <a:endParaRPr lang="en-US" b="1">
              <a:latin typeface="Times New Roman" pitchFamily="18" charset="0"/>
              <a:cs typeface="Times New Roman" pitchFamily="18" charset="0"/>
            </a:endParaRPr>
          </a:p>
        </p:txBody>
      </p:sp>
      <p:sp>
        <p:nvSpPr>
          <p:cNvPr id="71" name="Rectangle 70"/>
          <p:cNvSpPr/>
          <p:nvPr/>
        </p:nvSpPr>
        <p:spPr>
          <a:xfrm>
            <a:off x="971600" y="4096692"/>
            <a:ext cx="5926128" cy="923330"/>
          </a:xfrm>
          <a:prstGeom prst="rect">
            <a:avLst/>
          </a:prstGeom>
        </p:spPr>
        <p:txBody>
          <a:bodyPr wrap="square">
            <a:spAutoFit/>
          </a:bodyPr>
          <a:lstStyle/>
          <a:p>
            <a:r>
              <a:rPr lang="pt-BR" b="1" i="1">
                <a:solidFill>
                  <a:srgbClr val="FF0000"/>
                </a:solidFill>
              </a:rPr>
              <a:t>Lão Hạc là điển hình của người nông dân trước CMT8 </a:t>
            </a:r>
            <a:r>
              <a:rPr lang="pt-BR" b="1" i="1" smtClean="0">
                <a:solidFill>
                  <a:srgbClr val="FF0000"/>
                </a:solidFill>
              </a:rPr>
              <a:t>có </a:t>
            </a:r>
            <a:r>
              <a:rPr lang="pt-BR" b="1" i="1">
                <a:solidFill>
                  <a:srgbClr val="FF0000"/>
                </a:solidFill>
              </a:rPr>
              <a:t>số phận cơ cực, đáng thương nhưng có phẩm chất tốt đẹp, đáng kính trọng</a:t>
            </a:r>
            <a:endParaRPr lang="en-US">
              <a:solidFill>
                <a:srgbClr val="FF0000"/>
              </a:solidFill>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81079">
            <a:off x="6904379" y="3537124"/>
            <a:ext cx="1958211" cy="1161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852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fltVal val="0"/>
                                          </p:val>
                                        </p:tav>
                                        <p:tav tm="100000">
                                          <p:val>
                                            <p:strVal val="#ppt_w"/>
                                          </p:val>
                                        </p:tav>
                                      </p:tavLst>
                                    </p:anim>
                                    <p:anim calcmode="lin" valueType="num">
                                      <p:cBhvr>
                                        <p:cTn id="16" dur="1000" fill="hold"/>
                                        <p:tgtEl>
                                          <p:spTgt spid="41"/>
                                        </p:tgtEl>
                                        <p:attrNameLst>
                                          <p:attrName>ppt_h</p:attrName>
                                        </p:attrNameLst>
                                      </p:cBhvr>
                                      <p:tavLst>
                                        <p:tav tm="0">
                                          <p:val>
                                            <p:fltVal val="0"/>
                                          </p:val>
                                        </p:tav>
                                        <p:tav tm="100000">
                                          <p:val>
                                            <p:strVal val="#ppt_h"/>
                                          </p:val>
                                        </p:tav>
                                      </p:tavLst>
                                    </p:anim>
                                    <p:anim calcmode="lin" valueType="num">
                                      <p:cBhvr>
                                        <p:cTn id="17" dur="1000" fill="hold"/>
                                        <p:tgtEl>
                                          <p:spTgt spid="41"/>
                                        </p:tgtEl>
                                        <p:attrNameLst>
                                          <p:attrName>style.rotation</p:attrName>
                                        </p:attrNameLst>
                                      </p:cBhvr>
                                      <p:tavLst>
                                        <p:tav tm="0">
                                          <p:val>
                                            <p:fltVal val="90"/>
                                          </p:val>
                                        </p:tav>
                                        <p:tav tm="100000">
                                          <p:val>
                                            <p:fltVal val="0"/>
                                          </p:val>
                                        </p:tav>
                                      </p:tavLst>
                                    </p:anim>
                                    <p:animEffect transition="in" filter="fade">
                                      <p:cBhvr>
                                        <p:cTn id="18" dur="1000"/>
                                        <p:tgtEl>
                                          <p:spTgt spid="41"/>
                                        </p:tgtEl>
                                      </p:cBhvr>
                                    </p:animEffect>
                                  </p:childTnLst>
                                </p:cTn>
                              </p:par>
                              <p:par>
                                <p:cTn id="19" presetID="3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1000" fill="hold"/>
                                        <p:tgtEl>
                                          <p:spTgt spid="51"/>
                                        </p:tgtEl>
                                        <p:attrNameLst>
                                          <p:attrName>ppt_w</p:attrName>
                                        </p:attrNameLst>
                                      </p:cBhvr>
                                      <p:tavLst>
                                        <p:tav tm="0">
                                          <p:val>
                                            <p:fltVal val="0"/>
                                          </p:val>
                                        </p:tav>
                                        <p:tav tm="100000">
                                          <p:val>
                                            <p:strVal val="#ppt_w"/>
                                          </p:val>
                                        </p:tav>
                                      </p:tavLst>
                                    </p:anim>
                                    <p:anim calcmode="lin" valueType="num">
                                      <p:cBhvr>
                                        <p:cTn id="28" dur="1000" fill="hold"/>
                                        <p:tgtEl>
                                          <p:spTgt spid="51"/>
                                        </p:tgtEl>
                                        <p:attrNameLst>
                                          <p:attrName>ppt_h</p:attrName>
                                        </p:attrNameLst>
                                      </p:cBhvr>
                                      <p:tavLst>
                                        <p:tav tm="0">
                                          <p:val>
                                            <p:fltVal val="0"/>
                                          </p:val>
                                        </p:tav>
                                        <p:tav tm="100000">
                                          <p:val>
                                            <p:strVal val="#ppt_h"/>
                                          </p:val>
                                        </p:tav>
                                      </p:tavLst>
                                    </p:anim>
                                    <p:anim calcmode="lin" valueType="num">
                                      <p:cBhvr>
                                        <p:cTn id="29" dur="1000" fill="hold"/>
                                        <p:tgtEl>
                                          <p:spTgt spid="51"/>
                                        </p:tgtEl>
                                        <p:attrNameLst>
                                          <p:attrName>style.rotation</p:attrName>
                                        </p:attrNameLst>
                                      </p:cBhvr>
                                      <p:tavLst>
                                        <p:tav tm="0">
                                          <p:val>
                                            <p:fltVal val="90"/>
                                          </p:val>
                                        </p:tav>
                                        <p:tav tm="100000">
                                          <p:val>
                                            <p:fltVal val="0"/>
                                          </p:val>
                                        </p:tav>
                                      </p:tavLst>
                                    </p:anim>
                                    <p:animEffect transition="in" filter="fade">
                                      <p:cBhvr>
                                        <p:cTn id="30" dur="1000"/>
                                        <p:tgtEl>
                                          <p:spTgt spid="51"/>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p:cTn id="33" dur="1000" fill="hold"/>
                                        <p:tgtEl>
                                          <p:spTgt spid="52"/>
                                        </p:tgtEl>
                                        <p:attrNameLst>
                                          <p:attrName>ppt_w</p:attrName>
                                        </p:attrNameLst>
                                      </p:cBhvr>
                                      <p:tavLst>
                                        <p:tav tm="0">
                                          <p:val>
                                            <p:fltVal val="0"/>
                                          </p:val>
                                        </p:tav>
                                        <p:tav tm="100000">
                                          <p:val>
                                            <p:strVal val="#ppt_w"/>
                                          </p:val>
                                        </p:tav>
                                      </p:tavLst>
                                    </p:anim>
                                    <p:anim calcmode="lin" valueType="num">
                                      <p:cBhvr>
                                        <p:cTn id="34" dur="1000" fill="hold"/>
                                        <p:tgtEl>
                                          <p:spTgt spid="52"/>
                                        </p:tgtEl>
                                        <p:attrNameLst>
                                          <p:attrName>ppt_h</p:attrName>
                                        </p:attrNameLst>
                                      </p:cBhvr>
                                      <p:tavLst>
                                        <p:tav tm="0">
                                          <p:val>
                                            <p:fltVal val="0"/>
                                          </p:val>
                                        </p:tav>
                                        <p:tav tm="100000">
                                          <p:val>
                                            <p:strVal val="#ppt_h"/>
                                          </p:val>
                                        </p:tav>
                                      </p:tavLst>
                                    </p:anim>
                                    <p:anim calcmode="lin" valueType="num">
                                      <p:cBhvr>
                                        <p:cTn id="35" dur="1000" fill="hold"/>
                                        <p:tgtEl>
                                          <p:spTgt spid="52"/>
                                        </p:tgtEl>
                                        <p:attrNameLst>
                                          <p:attrName>style.rotation</p:attrName>
                                        </p:attrNameLst>
                                      </p:cBhvr>
                                      <p:tavLst>
                                        <p:tav tm="0">
                                          <p:val>
                                            <p:fltVal val="90"/>
                                          </p:val>
                                        </p:tav>
                                        <p:tav tm="100000">
                                          <p:val>
                                            <p:fltVal val="0"/>
                                          </p:val>
                                        </p:tav>
                                      </p:tavLst>
                                    </p:anim>
                                    <p:animEffect transition="in" filter="fade">
                                      <p:cBhvr>
                                        <p:cTn id="36" dur="1000"/>
                                        <p:tgtEl>
                                          <p:spTgt spid="52"/>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p:cTn id="39" dur="1000" fill="hold"/>
                                        <p:tgtEl>
                                          <p:spTgt spid="53"/>
                                        </p:tgtEl>
                                        <p:attrNameLst>
                                          <p:attrName>ppt_w</p:attrName>
                                        </p:attrNameLst>
                                      </p:cBhvr>
                                      <p:tavLst>
                                        <p:tav tm="0">
                                          <p:val>
                                            <p:fltVal val="0"/>
                                          </p:val>
                                        </p:tav>
                                        <p:tav tm="100000">
                                          <p:val>
                                            <p:strVal val="#ppt_w"/>
                                          </p:val>
                                        </p:tav>
                                      </p:tavLst>
                                    </p:anim>
                                    <p:anim calcmode="lin" valueType="num">
                                      <p:cBhvr>
                                        <p:cTn id="40" dur="1000" fill="hold"/>
                                        <p:tgtEl>
                                          <p:spTgt spid="53"/>
                                        </p:tgtEl>
                                        <p:attrNameLst>
                                          <p:attrName>ppt_h</p:attrName>
                                        </p:attrNameLst>
                                      </p:cBhvr>
                                      <p:tavLst>
                                        <p:tav tm="0">
                                          <p:val>
                                            <p:fltVal val="0"/>
                                          </p:val>
                                        </p:tav>
                                        <p:tav tm="100000">
                                          <p:val>
                                            <p:strVal val="#ppt_h"/>
                                          </p:val>
                                        </p:tav>
                                      </p:tavLst>
                                    </p:anim>
                                    <p:anim calcmode="lin" valueType="num">
                                      <p:cBhvr>
                                        <p:cTn id="41" dur="1000" fill="hold"/>
                                        <p:tgtEl>
                                          <p:spTgt spid="53"/>
                                        </p:tgtEl>
                                        <p:attrNameLst>
                                          <p:attrName>style.rotation</p:attrName>
                                        </p:attrNameLst>
                                      </p:cBhvr>
                                      <p:tavLst>
                                        <p:tav tm="0">
                                          <p:val>
                                            <p:fltVal val="90"/>
                                          </p:val>
                                        </p:tav>
                                        <p:tav tm="100000">
                                          <p:val>
                                            <p:fltVal val="0"/>
                                          </p:val>
                                        </p:tav>
                                      </p:tavLst>
                                    </p:anim>
                                    <p:animEffect transition="in" filter="fade">
                                      <p:cBhvr>
                                        <p:cTn id="42" dur="1000"/>
                                        <p:tgtEl>
                                          <p:spTgt spid="53"/>
                                        </p:tgtEl>
                                      </p:cBhvr>
                                    </p:animEffect>
                                  </p:childTnLst>
                                </p:cTn>
                              </p:par>
                              <p:par>
                                <p:cTn id="43" presetID="3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p:cTn id="45" dur="1000" fill="hold"/>
                                        <p:tgtEl>
                                          <p:spTgt spid="61"/>
                                        </p:tgtEl>
                                        <p:attrNameLst>
                                          <p:attrName>ppt_w</p:attrName>
                                        </p:attrNameLst>
                                      </p:cBhvr>
                                      <p:tavLst>
                                        <p:tav tm="0">
                                          <p:val>
                                            <p:fltVal val="0"/>
                                          </p:val>
                                        </p:tav>
                                        <p:tav tm="100000">
                                          <p:val>
                                            <p:strVal val="#ppt_w"/>
                                          </p:val>
                                        </p:tav>
                                      </p:tavLst>
                                    </p:anim>
                                    <p:anim calcmode="lin" valueType="num">
                                      <p:cBhvr>
                                        <p:cTn id="46" dur="1000" fill="hold"/>
                                        <p:tgtEl>
                                          <p:spTgt spid="61"/>
                                        </p:tgtEl>
                                        <p:attrNameLst>
                                          <p:attrName>ppt_h</p:attrName>
                                        </p:attrNameLst>
                                      </p:cBhvr>
                                      <p:tavLst>
                                        <p:tav tm="0">
                                          <p:val>
                                            <p:fltVal val="0"/>
                                          </p:val>
                                        </p:tav>
                                        <p:tav tm="100000">
                                          <p:val>
                                            <p:strVal val="#ppt_h"/>
                                          </p:val>
                                        </p:tav>
                                      </p:tavLst>
                                    </p:anim>
                                    <p:anim calcmode="lin" valueType="num">
                                      <p:cBhvr>
                                        <p:cTn id="47" dur="1000" fill="hold"/>
                                        <p:tgtEl>
                                          <p:spTgt spid="61"/>
                                        </p:tgtEl>
                                        <p:attrNameLst>
                                          <p:attrName>style.rotation</p:attrName>
                                        </p:attrNameLst>
                                      </p:cBhvr>
                                      <p:tavLst>
                                        <p:tav tm="0">
                                          <p:val>
                                            <p:fltVal val="90"/>
                                          </p:val>
                                        </p:tav>
                                        <p:tav tm="100000">
                                          <p:val>
                                            <p:fltVal val="0"/>
                                          </p:val>
                                        </p:tav>
                                      </p:tavLst>
                                    </p:anim>
                                    <p:animEffect transition="in" filter="fade">
                                      <p:cBhvr>
                                        <p:cTn id="48" dur="1000"/>
                                        <p:tgtEl>
                                          <p:spTgt spid="61"/>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1000" fill="hold"/>
                                        <p:tgtEl>
                                          <p:spTgt spid="68"/>
                                        </p:tgtEl>
                                        <p:attrNameLst>
                                          <p:attrName>ppt_w</p:attrName>
                                        </p:attrNameLst>
                                      </p:cBhvr>
                                      <p:tavLst>
                                        <p:tav tm="0">
                                          <p:val>
                                            <p:fltVal val="0"/>
                                          </p:val>
                                        </p:tav>
                                        <p:tav tm="100000">
                                          <p:val>
                                            <p:strVal val="#ppt_w"/>
                                          </p:val>
                                        </p:tav>
                                      </p:tavLst>
                                    </p:anim>
                                    <p:anim calcmode="lin" valueType="num">
                                      <p:cBhvr>
                                        <p:cTn id="52" dur="1000" fill="hold"/>
                                        <p:tgtEl>
                                          <p:spTgt spid="68"/>
                                        </p:tgtEl>
                                        <p:attrNameLst>
                                          <p:attrName>ppt_h</p:attrName>
                                        </p:attrNameLst>
                                      </p:cBhvr>
                                      <p:tavLst>
                                        <p:tav tm="0">
                                          <p:val>
                                            <p:fltVal val="0"/>
                                          </p:val>
                                        </p:tav>
                                        <p:tav tm="100000">
                                          <p:val>
                                            <p:strVal val="#ppt_h"/>
                                          </p:val>
                                        </p:tav>
                                      </p:tavLst>
                                    </p:anim>
                                    <p:anim calcmode="lin" valueType="num">
                                      <p:cBhvr>
                                        <p:cTn id="53" dur="1000" fill="hold"/>
                                        <p:tgtEl>
                                          <p:spTgt spid="68"/>
                                        </p:tgtEl>
                                        <p:attrNameLst>
                                          <p:attrName>style.rotation</p:attrName>
                                        </p:attrNameLst>
                                      </p:cBhvr>
                                      <p:tavLst>
                                        <p:tav tm="0">
                                          <p:val>
                                            <p:fltVal val="90"/>
                                          </p:val>
                                        </p:tav>
                                        <p:tav tm="100000">
                                          <p:val>
                                            <p:fltVal val="0"/>
                                          </p:val>
                                        </p:tav>
                                      </p:tavLst>
                                    </p:anim>
                                    <p:animEffect transition="in" filter="fade">
                                      <p:cBhvr>
                                        <p:cTn id="54" dur="1000"/>
                                        <p:tgtEl>
                                          <p:spTgt spid="68"/>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p:cTn id="57" dur="1000" fill="hold"/>
                                        <p:tgtEl>
                                          <p:spTgt spid="69"/>
                                        </p:tgtEl>
                                        <p:attrNameLst>
                                          <p:attrName>ppt_w</p:attrName>
                                        </p:attrNameLst>
                                      </p:cBhvr>
                                      <p:tavLst>
                                        <p:tav tm="0">
                                          <p:val>
                                            <p:fltVal val="0"/>
                                          </p:val>
                                        </p:tav>
                                        <p:tav tm="100000">
                                          <p:val>
                                            <p:strVal val="#ppt_w"/>
                                          </p:val>
                                        </p:tav>
                                      </p:tavLst>
                                    </p:anim>
                                    <p:anim calcmode="lin" valueType="num">
                                      <p:cBhvr>
                                        <p:cTn id="58" dur="1000" fill="hold"/>
                                        <p:tgtEl>
                                          <p:spTgt spid="69"/>
                                        </p:tgtEl>
                                        <p:attrNameLst>
                                          <p:attrName>ppt_h</p:attrName>
                                        </p:attrNameLst>
                                      </p:cBhvr>
                                      <p:tavLst>
                                        <p:tav tm="0">
                                          <p:val>
                                            <p:fltVal val="0"/>
                                          </p:val>
                                        </p:tav>
                                        <p:tav tm="100000">
                                          <p:val>
                                            <p:strVal val="#ppt_h"/>
                                          </p:val>
                                        </p:tav>
                                      </p:tavLst>
                                    </p:anim>
                                    <p:anim calcmode="lin" valueType="num">
                                      <p:cBhvr>
                                        <p:cTn id="59" dur="1000" fill="hold"/>
                                        <p:tgtEl>
                                          <p:spTgt spid="69"/>
                                        </p:tgtEl>
                                        <p:attrNameLst>
                                          <p:attrName>style.rotation</p:attrName>
                                        </p:attrNameLst>
                                      </p:cBhvr>
                                      <p:tavLst>
                                        <p:tav tm="0">
                                          <p:val>
                                            <p:fltVal val="90"/>
                                          </p:val>
                                        </p:tav>
                                        <p:tav tm="100000">
                                          <p:val>
                                            <p:fltVal val="0"/>
                                          </p:val>
                                        </p:tav>
                                      </p:tavLst>
                                    </p:anim>
                                    <p:animEffect transition="in" filter="fade">
                                      <p:cBhvr>
                                        <p:cTn id="60" dur="1000"/>
                                        <p:tgtEl>
                                          <p:spTgt spid="69"/>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p:cTn id="63" dur="1000" fill="hold"/>
                                        <p:tgtEl>
                                          <p:spTgt spid="70"/>
                                        </p:tgtEl>
                                        <p:attrNameLst>
                                          <p:attrName>ppt_w</p:attrName>
                                        </p:attrNameLst>
                                      </p:cBhvr>
                                      <p:tavLst>
                                        <p:tav tm="0">
                                          <p:val>
                                            <p:fltVal val="0"/>
                                          </p:val>
                                        </p:tav>
                                        <p:tav tm="100000">
                                          <p:val>
                                            <p:strVal val="#ppt_w"/>
                                          </p:val>
                                        </p:tav>
                                      </p:tavLst>
                                    </p:anim>
                                    <p:anim calcmode="lin" valueType="num">
                                      <p:cBhvr>
                                        <p:cTn id="64" dur="1000" fill="hold"/>
                                        <p:tgtEl>
                                          <p:spTgt spid="70"/>
                                        </p:tgtEl>
                                        <p:attrNameLst>
                                          <p:attrName>ppt_h</p:attrName>
                                        </p:attrNameLst>
                                      </p:cBhvr>
                                      <p:tavLst>
                                        <p:tav tm="0">
                                          <p:val>
                                            <p:fltVal val="0"/>
                                          </p:val>
                                        </p:tav>
                                        <p:tav tm="100000">
                                          <p:val>
                                            <p:strVal val="#ppt_h"/>
                                          </p:val>
                                        </p:tav>
                                      </p:tavLst>
                                    </p:anim>
                                    <p:anim calcmode="lin" valueType="num">
                                      <p:cBhvr>
                                        <p:cTn id="65" dur="1000" fill="hold"/>
                                        <p:tgtEl>
                                          <p:spTgt spid="70"/>
                                        </p:tgtEl>
                                        <p:attrNameLst>
                                          <p:attrName>style.rotation</p:attrName>
                                        </p:attrNameLst>
                                      </p:cBhvr>
                                      <p:tavLst>
                                        <p:tav tm="0">
                                          <p:val>
                                            <p:fltVal val="90"/>
                                          </p:val>
                                        </p:tav>
                                        <p:tav tm="100000">
                                          <p:val>
                                            <p:fltVal val="0"/>
                                          </p:val>
                                        </p:tav>
                                      </p:tavLst>
                                    </p:anim>
                                    <p:animEffect transition="in" filter="fade">
                                      <p:cBhvr>
                                        <p:cTn id="66" dur="1000"/>
                                        <p:tgtEl>
                                          <p:spTgt spid="70"/>
                                        </p:tgtEl>
                                      </p:cBhvr>
                                    </p:animEffect>
                                  </p:childTnLst>
                                </p:cTn>
                              </p:par>
                              <p:par>
                                <p:cTn id="67" presetID="31"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anim calcmode="lin" valueType="num">
                                      <p:cBhvr>
                                        <p:cTn id="69" dur="1000" fill="hold"/>
                                        <p:tgtEl>
                                          <p:spTgt spid="72"/>
                                        </p:tgtEl>
                                        <p:attrNameLst>
                                          <p:attrName>ppt_w</p:attrName>
                                        </p:attrNameLst>
                                      </p:cBhvr>
                                      <p:tavLst>
                                        <p:tav tm="0">
                                          <p:val>
                                            <p:fltVal val="0"/>
                                          </p:val>
                                        </p:tav>
                                        <p:tav tm="100000">
                                          <p:val>
                                            <p:strVal val="#ppt_w"/>
                                          </p:val>
                                        </p:tav>
                                      </p:tavLst>
                                    </p:anim>
                                    <p:anim calcmode="lin" valueType="num">
                                      <p:cBhvr>
                                        <p:cTn id="70" dur="1000" fill="hold"/>
                                        <p:tgtEl>
                                          <p:spTgt spid="72"/>
                                        </p:tgtEl>
                                        <p:attrNameLst>
                                          <p:attrName>ppt_h</p:attrName>
                                        </p:attrNameLst>
                                      </p:cBhvr>
                                      <p:tavLst>
                                        <p:tav tm="0">
                                          <p:val>
                                            <p:fltVal val="0"/>
                                          </p:val>
                                        </p:tav>
                                        <p:tav tm="100000">
                                          <p:val>
                                            <p:strVal val="#ppt_h"/>
                                          </p:val>
                                        </p:tav>
                                      </p:tavLst>
                                    </p:anim>
                                    <p:anim calcmode="lin" valueType="num">
                                      <p:cBhvr>
                                        <p:cTn id="71" dur="1000" fill="hold"/>
                                        <p:tgtEl>
                                          <p:spTgt spid="72"/>
                                        </p:tgtEl>
                                        <p:attrNameLst>
                                          <p:attrName>style.rotation</p:attrName>
                                        </p:attrNameLst>
                                      </p:cBhvr>
                                      <p:tavLst>
                                        <p:tav tm="0">
                                          <p:val>
                                            <p:fltVal val="90"/>
                                          </p:val>
                                        </p:tav>
                                        <p:tav tm="100000">
                                          <p:val>
                                            <p:fltVal val="0"/>
                                          </p:val>
                                        </p:tav>
                                      </p:tavLst>
                                    </p:anim>
                                    <p:animEffect transition="in" filter="fade">
                                      <p:cBhvr>
                                        <p:cTn id="72" dur="10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heel(1)">
                                      <p:cBhvr>
                                        <p:cTn id="77"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1" grpId="0" animBg="1"/>
      <p:bldP spid="51" grpId="0" animBg="1"/>
      <p:bldP spid="52" grpId="0" animBg="1"/>
      <p:bldP spid="53" grpId="0" animBg="1"/>
      <p:bldP spid="68" grpId="0"/>
      <p:bldP spid="69" grpId="0"/>
      <p:bldP spid="70" grpId="0"/>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7365" y="171547"/>
            <a:ext cx="4392488" cy="769441"/>
          </a:xfrm>
          <a:prstGeom prst="rect">
            <a:avLst/>
          </a:prstGeom>
          <a:noFill/>
        </p:spPr>
        <p:txBody>
          <a:bodyPr wrap="square" rtlCol="0">
            <a:spAutoFit/>
          </a:bodyPr>
          <a:lstStyle/>
          <a:p>
            <a:r>
              <a:rPr lang="en-US" sz="4400" b="1" smtClean="0">
                <a:latin typeface="Chiller" pitchFamily="82" charset="0"/>
              </a:rPr>
              <a:t>Lão Hạc &gt;&lt; Chị Dậu</a:t>
            </a:r>
            <a:endParaRPr lang="en-US" sz="4400" b="1">
              <a:latin typeface="Chiller" pitchFamily="8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347614"/>
            <a:ext cx="3456384" cy="2527001"/>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006" y="1218265"/>
            <a:ext cx="3833693" cy="266429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337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a:t>
            </a:r>
            <a:r>
              <a:rPr lang="en-US" sz="2000" b="1" u="sng" smtClean="0"/>
              <a:t>ông giáo</a:t>
            </a:r>
            <a:endParaRPr lang="en-US" sz="2000" b="1" u="sng"/>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2</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30802"/>
            <a:ext cx="3677394" cy="27801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AutoShape 3"/>
          <p:cNvSpPr>
            <a:spLocks noChangeArrowheads="1"/>
          </p:cNvSpPr>
          <p:nvPr/>
        </p:nvSpPr>
        <p:spPr bwMode="gray">
          <a:xfrm>
            <a:off x="62483" y="3469481"/>
            <a:ext cx="6361112" cy="772716"/>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sp>
        <p:nvSpPr>
          <p:cNvPr id="13" name="AutoShape 4"/>
          <p:cNvSpPr>
            <a:spLocks noChangeArrowheads="1"/>
          </p:cNvSpPr>
          <p:nvPr/>
        </p:nvSpPr>
        <p:spPr bwMode="gray">
          <a:xfrm>
            <a:off x="62483" y="2499742"/>
            <a:ext cx="6361112" cy="772716"/>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accent5">
                <a:lumMod val="75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sp>
        <p:nvSpPr>
          <p:cNvPr id="14" name="AutoShape 5"/>
          <p:cNvSpPr>
            <a:spLocks noChangeArrowheads="1"/>
          </p:cNvSpPr>
          <p:nvPr/>
        </p:nvSpPr>
        <p:spPr bwMode="gray">
          <a:xfrm>
            <a:off x="62483" y="1415655"/>
            <a:ext cx="6361112" cy="772715"/>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nvGrpSpPr>
          <p:cNvPr id="15" name="Group 6"/>
          <p:cNvGrpSpPr>
            <a:grpSpLocks/>
          </p:cNvGrpSpPr>
          <p:nvPr/>
        </p:nvGrpSpPr>
        <p:grpSpPr bwMode="auto">
          <a:xfrm>
            <a:off x="891158" y="2272904"/>
            <a:ext cx="4686300" cy="347663"/>
            <a:chOff x="720" y="1392"/>
            <a:chExt cx="4058" cy="480"/>
          </a:xfrm>
          <a:solidFill>
            <a:schemeClr val="accent5">
              <a:lumMod val="75000"/>
            </a:schemeClr>
          </a:solidFill>
        </p:grpSpPr>
        <p:sp>
          <p:nvSpPr>
            <p:cNvPr id="16" name="AutoShape 7"/>
            <p:cNvSpPr>
              <a:spLocks noChangeArrowheads="1"/>
            </p:cNvSpPr>
            <p:nvPr/>
          </p:nvSpPr>
          <p:spPr bwMode="ltGray">
            <a:xfrm>
              <a:off x="720" y="1392"/>
              <a:ext cx="4058" cy="480"/>
            </a:xfrm>
            <a:prstGeom prst="roundRect">
              <a:avLst>
                <a:gd name="adj" fmla="val 17509"/>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nvGrpSpPr>
            <p:cNvPr id="17" name="Group 8"/>
            <p:cNvGrpSpPr>
              <a:grpSpLocks/>
            </p:cNvGrpSpPr>
            <p:nvPr/>
          </p:nvGrpSpPr>
          <p:grpSpPr bwMode="auto">
            <a:xfrm>
              <a:off x="730" y="1407"/>
              <a:ext cx="4043" cy="444"/>
              <a:chOff x="744" y="1407"/>
              <a:chExt cx="3988" cy="444"/>
            </a:xfrm>
            <a:grpFill/>
          </p:grpSpPr>
          <p:sp>
            <p:nvSpPr>
              <p:cNvPr id="18" name="AutoShape 9"/>
              <p:cNvSpPr>
                <a:spLocks noChangeArrowheads="1"/>
              </p:cNvSpPr>
              <p:nvPr/>
            </p:nvSpPr>
            <p:spPr bwMode="ltGray">
              <a:xfrm>
                <a:off x="744" y="1736"/>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sp>
            <p:nvSpPr>
              <p:cNvPr id="19" name="AutoShape 10"/>
              <p:cNvSpPr>
                <a:spLocks noChangeArrowheads="1"/>
              </p:cNvSpPr>
              <p:nvPr/>
            </p:nvSpPr>
            <p:spPr bwMode="ltGray">
              <a:xfrm>
                <a:off x="744" y="1407"/>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grpSp>
      <p:grpSp>
        <p:nvGrpSpPr>
          <p:cNvPr id="20" name="Group 11"/>
          <p:cNvGrpSpPr>
            <a:grpSpLocks/>
          </p:cNvGrpSpPr>
          <p:nvPr/>
        </p:nvGrpSpPr>
        <p:grpSpPr bwMode="auto">
          <a:xfrm>
            <a:off x="864170" y="3301604"/>
            <a:ext cx="4686300" cy="347663"/>
            <a:chOff x="720" y="1392"/>
            <a:chExt cx="4058" cy="480"/>
          </a:xfrm>
        </p:grpSpPr>
        <p:sp>
          <p:nvSpPr>
            <p:cNvPr id="21" name="AutoShape 12"/>
            <p:cNvSpPr>
              <a:spLocks noChangeArrowheads="1"/>
            </p:cNvSpPr>
            <p:nvPr/>
          </p:nvSpPr>
          <p:spPr bwMode="gray">
            <a:xfrm>
              <a:off x="720" y="1392"/>
              <a:ext cx="4058" cy="480"/>
            </a:xfrm>
            <a:prstGeom prst="roundRect">
              <a:avLst>
                <a:gd name="adj" fmla="val 17509"/>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nvGrpSpPr>
            <p:cNvPr id="22" name="Group 13"/>
            <p:cNvGrpSpPr>
              <a:grpSpLocks/>
            </p:cNvGrpSpPr>
            <p:nvPr/>
          </p:nvGrpSpPr>
          <p:grpSpPr bwMode="auto">
            <a:xfrm>
              <a:off x="730" y="1407"/>
              <a:ext cx="4043" cy="444"/>
              <a:chOff x="744" y="1407"/>
              <a:chExt cx="3988" cy="444"/>
            </a:xfrm>
          </p:grpSpPr>
          <p:sp>
            <p:nvSpPr>
              <p:cNvPr id="23" name="AutoShape 14"/>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38039"/>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sp>
            <p:nvSpPr>
              <p:cNvPr id="24" name="AutoShape 15"/>
              <p:cNvSpPr>
                <a:spLocks noChangeArrowheads="1"/>
              </p:cNvSpPr>
              <p:nvPr/>
            </p:nvSpPr>
            <p:spPr bwMode="gray">
              <a:xfrm>
                <a:off x="744" y="1407"/>
                <a:ext cx="3988" cy="115"/>
              </a:xfrm>
              <a:prstGeom prst="roundRect">
                <a:avLst>
                  <a:gd name="adj" fmla="val 50000"/>
                </a:avLst>
              </a:prstGeom>
              <a:gradFill rotWithShape="1">
                <a:gsLst>
                  <a:gs pos="0">
                    <a:schemeClr val="accent1">
                      <a:gamma/>
                      <a:tint val="34902"/>
                      <a:invGamma/>
                    </a:schemeClr>
                  </a:gs>
                  <a:gs pos="100000">
                    <a:schemeClr val="accent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grpSp>
      <p:grpSp>
        <p:nvGrpSpPr>
          <p:cNvPr id="25" name="Group 16"/>
          <p:cNvGrpSpPr>
            <a:grpSpLocks/>
          </p:cNvGrpSpPr>
          <p:nvPr/>
        </p:nvGrpSpPr>
        <p:grpSpPr bwMode="auto">
          <a:xfrm>
            <a:off x="894333" y="1248967"/>
            <a:ext cx="4686300" cy="347663"/>
            <a:chOff x="720" y="1392"/>
            <a:chExt cx="4058" cy="480"/>
          </a:xfrm>
          <a:solidFill>
            <a:schemeClr val="accent5">
              <a:lumMod val="60000"/>
              <a:lumOff val="40000"/>
            </a:schemeClr>
          </a:solidFill>
        </p:grpSpPr>
        <p:sp>
          <p:nvSpPr>
            <p:cNvPr id="26" name="AutoShape 17"/>
            <p:cNvSpPr>
              <a:spLocks noChangeArrowheads="1"/>
            </p:cNvSpPr>
            <p:nvPr/>
          </p:nvSpPr>
          <p:spPr bwMode="ltGray">
            <a:xfrm>
              <a:off x="720" y="1392"/>
              <a:ext cx="4058" cy="480"/>
            </a:xfrm>
            <a:prstGeom prst="roundRect">
              <a:avLst>
                <a:gd name="adj" fmla="val 17509"/>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nvGrpSpPr>
            <p:cNvPr id="27" name="Group 18"/>
            <p:cNvGrpSpPr>
              <a:grpSpLocks/>
            </p:cNvGrpSpPr>
            <p:nvPr/>
          </p:nvGrpSpPr>
          <p:grpSpPr bwMode="auto">
            <a:xfrm>
              <a:off x="730" y="1407"/>
              <a:ext cx="4043" cy="444"/>
              <a:chOff x="744" y="1407"/>
              <a:chExt cx="3988" cy="444"/>
            </a:xfrm>
            <a:grpFill/>
          </p:grpSpPr>
          <p:sp>
            <p:nvSpPr>
              <p:cNvPr id="28" name="AutoShape 19"/>
              <p:cNvSpPr>
                <a:spLocks noChangeArrowheads="1"/>
              </p:cNvSpPr>
              <p:nvPr/>
            </p:nvSpPr>
            <p:spPr bwMode="ltGray">
              <a:xfrm>
                <a:off x="744" y="1736"/>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sp>
            <p:nvSpPr>
              <p:cNvPr id="29" name="AutoShape 20"/>
              <p:cNvSpPr>
                <a:spLocks noChangeArrowheads="1"/>
              </p:cNvSpPr>
              <p:nvPr/>
            </p:nvSpPr>
            <p:spPr bwMode="ltGray">
              <a:xfrm>
                <a:off x="744" y="1407"/>
                <a:ext cx="3988" cy="115"/>
              </a:xfrm>
              <a:prstGeom prst="roundRect">
                <a:avLst>
                  <a:gd name="adj" fmla="val 50000"/>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sz="4000" b="1" smtClean="0">
                  <a:solidFill>
                    <a:srgbClr val="695335"/>
                  </a:solidFill>
                </a:endParaRPr>
              </a:p>
            </p:txBody>
          </p:sp>
        </p:grpSp>
      </p:grpSp>
      <p:sp>
        <p:nvSpPr>
          <p:cNvPr id="40" name="TextBox 39"/>
          <p:cNvSpPr txBox="1"/>
          <p:nvPr/>
        </p:nvSpPr>
        <p:spPr>
          <a:xfrm>
            <a:off x="502961" y="1563638"/>
            <a:ext cx="5293175" cy="646331"/>
          </a:xfrm>
          <a:prstGeom prst="rect">
            <a:avLst/>
          </a:prstGeom>
          <a:noFill/>
        </p:spPr>
        <p:txBody>
          <a:bodyPr wrap="square" rtlCol="0">
            <a:spAutoFit/>
          </a:bodyPr>
          <a:lstStyle/>
          <a:p>
            <a:r>
              <a:rPr lang="pt-BR" b="1" smtClean="0">
                <a:latin typeface="Times New Roman" pitchFamily="18" charset="0"/>
                <a:cs typeface="Times New Roman" pitchFamily="18" charset="0"/>
              </a:rPr>
              <a:t> </a:t>
            </a:r>
            <a:r>
              <a:rPr lang="pt-BR" b="1">
                <a:latin typeface="Times New Roman" pitchFamily="18" charset="0"/>
                <a:cs typeface="Times New Roman" pitchFamily="18" charset="0"/>
              </a:rPr>
              <a:t>Là người chứng kiến, tham gia và kể lại câu </a:t>
            </a:r>
            <a:r>
              <a:rPr lang="pt-BR" b="1" smtClean="0">
                <a:latin typeface="Times New Roman" pitchFamily="18" charset="0"/>
                <a:cs typeface="Times New Roman" pitchFamily="18" charset="0"/>
              </a:rPr>
              <a:t>chuyện, là người trở triết lí nhân sinh cho nhà văn</a:t>
            </a:r>
            <a:endParaRPr lang="en-US" b="1">
              <a:latin typeface="Times New Roman" pitchFamily="18" charset="0"/>
              <a:cs typeface="Times New Roman" pitchFamily="18" charset="0"/>
            </a:endParaRPr>
          </a:p>
        </p:txBody>
      </p:sp>
      <p:sp>
        <p:nvSpPr>
          <p:cNvPr id="41" name="Rectangle 40"/>
          <p:cNvSpPr/>
          <p:nvPr/>
        </p:nvSpPr>
        <p:spPr>
          <a:xfrm>
            <a:off x="395536" y="2573491"/>
            <a:ext cx="6073270" cy="646331"/>
          </a:xfrm>
          <a:prstGeom prst="rect">
            <a:avLst/>
          </a:prstGeom>
        </p:spPr>
        <p:txBody>
          <a:bodyPr wrap="square">
            <a:spAutoFit/>
          </a:bodyPr>
          <a:lstStyle/>
          <a:p>
            <a:r>
              <a:rPr lang="pt-BR" b="1">
                <a:latin typeface="Times New Roman" pitchFamily="18" charset="0"/>
                <a:cs typeface="Times New Roman" pitchFamily="18" charset="0"/>
              </a:rPr>
              <a:t>Là một </a:t>
            </a:r>
            <a:r>
              <a:rPr lang="pt-BR" b="1" smtClean="0">
                <a:latin typeface="Times New Roman" pitchFamily="18" charset="0"/>
                <a:cs typeface="Times New Roman" pitchFamily="18" charset="0"/>
              </a:rPr>
              <a:t>trí </a:t>
            </a:r>
            <a:r>
              <a:rPr lang="pt-BR" b="1">
                <a:latin typeface="Times New Roman" pitchFamily="18" charset="0"/>
                <a:cs typeface="Times New Roman" pitchFamily="18" charset="0"/>
              </a:rPr>
              <a:t>thức nghèo, giàu tình </a:t>
            </a:r>
            <a:r>
              <a:rPr lang="pt-BR" b="1" smtClean="0">
                <a:latin typeface="Times New Roman" pitchFamily="18" charset="0"/>
                <a:cs typeface="Times New Roman" pitchFamily="18" charset="0"/>
              </a:rPr>
              <a:t>thương, luôn giúp đỡ người khác </a:t>
            </a:r>
            <a:r>
              <a:rPr lang="pt-BR" b="1">
                <a:latin typeface="Times New Roman" pitchFamily="18" charset="0"/>
                <a:cs typeface="Times New Roman" pitchFamily="18" charset="0"/>
              </a:rPr>
              <a:t>và </a:t>
            </a:r>
            <a:r>
              <a:rPr lang="pt-BR" b="1" smtClean="0">
                <a:latin typeface="Times New Roman" pitchFamily="18" charset="0"/>
                <a:cs typeface="Times New Roman" pitchFamily="18" charset="0"/>
              </a:rPr>
              <a:t>lòng giàu </a:t>
            </a:r>
            <a:r>
              <a:rPr lang="pt-BR" b="1">
                <a:latin typeface="Times New Roman" pitchFamily="18" charset="0"/>
                <a:cs typeface="Times New Roman" pitchFamily="18" charset="0"/>
              </a:rPr>
              <a:t>tự trọng, được mọi người </a:t>
            </a:r>
            <a:r>
              <a:rPr lang="pt-BR" b="1" smtClean="0">
                <a:latin typeface="Times New Roman" pitchFamily="18" charset="0"/>
                <a:cs typeface="Times New Roman" pitchFamily="18" charset="0"/>
              </a:rPr>
              <a:t>kính </a:t>
            </a:r>
            <a:r>
              <a:rPr lang="pt-BR" b="1">
                <a:latin typeface="Times New Roman" pitchFamily="18" charset="0"/>
                <a:cs typeface="Times New Roman" pitchFamily="18" charset="0"/>
              </a:rPr>
              <a:t>nể</a:t>
            </a:r>
            <a:endParaRPr lang="en-US" b="1">
              <a:latin typeface="Times New Roman" pitchFamily="18" charset="0"/>
              <a:cs typeface="Times New Roman" pitchFamily="18" charset="0"/>
            </a:endParaRPr>
          </a:p>
        </p:txBody>
      </p:sp>
      <p:sp>
        <p:nvSpPr>
          <p:cNvPr id="42" name="Rectangle 41"/>
          <p:cNvSpPr/>
          <p:nvPr/>
        </p:nvSpPr>
        <p:spPr>
          <a:xfrm>
            <a:off x="395536" y="3579862"/>
            <a:ext cx="6073270" cy="646331"/>
          </a:xfrm>
          <a:prstGeom prst="rect">
            <a:avLst/>
          </a:prstGeom>
        </p:spPr>
        <p:txBody>
          <a:bodyPr wrap="square">
            <a:spAutoFit/>
          </a:bodyPr>
          <a:lstStyle/>
          <a:p>
            <a:r>
              <a:rPr lang="pt-BR" b="1">
                <a:latin typeface="Times New Roman" pitchFamily="18" charset="0"/>
                <a:cs typeface="Times New Roman" pitchFamily="18" charset="0"/>
              </a:rPr>
              <a:t>Là một </a:t>
            </a:r>
            <a:r>
              <a:rPr lang="pt-BR" b="1" smtClean="0">
                <a:latin typeface="Times New Roman" pitchFamily="18" charset="0"/>
                <a:cs typeface="Times New Roman" pitchFamily="18" charset="0"/>
              </a:rPr>
              <a:t>người cùng nỗi nghèo khổ với lão Hạc, là người chia sẻ, tâm sự cũng lão. </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370420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80">
                                          <p:stCondLst>
                                            <p:cond delay="0"/>
                                          </p:stCondLst>
                                        </p:cTn>
                                        <p:tgtEl>
                                          <p:spTgt spid="41"/>
                                        </p:tgtEl>
                                      </p:cBhvr>
                                    </p:animEffect>
                                    <p:anim calcmode="lin" valueType="num">
                                      <p:cBhvr>
                                        <p:cTn id="4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45" dur="26">
                                          <p:stCondLst>
                                            <p:cond delay="650"/>
                                          </p:stCondLst>
                                        </p:cTn>
                                        <p:tgtEl>
                                          <p:spTgt spid="41"/>
                                        </p:tgtEl>
                                      </p:cBhvr>
                                      <p:to x="100000" y="60000"/>
                                    </p:animScale>
                                    <p:animScale>
                                      <p:cBhvr>
                                        <p:cTn id="46" dur="166" decel="50000">
                                          <p:stCondLst>
                                            <p:cond delay="676"/>
                                          </p:stCondLst>
                                        </p:cTn>
                                        <p:tgtEl>
                                          <p:spTgt spid="41"/>
                                        </p:tgtEl>
                                      </p:cBhvr>
                                      <p:to x="100000" y="100000"/>
                                    </p:animScale>
                                    <p:animScale>
                                      <p:cBhvr>
                                        <p:cTn id="47" dur="26">
                                          <p:stCondLst>
                                            <p:cond delay="1312"/>
                                          </p:stCondLst>
                                        </p:cTn>
                                        <p:tgtEl>
                                          <p:spTgt spid="41"/>
                                        </p:tgtEl>
                                      </p:cBhvr>
                                      <p:to x="100000" y="80000"/>
                                    </p:animScale>
                                    <p:animScale>
                                      <p:cBhvr>
                                        <p:cTn id="48" dur="166" decel="50000">
                                          <p:stCondLst>
                                            <p:cond delay="1338"/>
                                          </p:stCondLst>
                                        </p:cTn>
                                        <p:tgtEl>
                                          <p:spTgt spid="41"/>
                                        </p:tgtEl>
                                      </p:cBhvr>
                                      <p:to x="100000" y="100000"/>
                                    </p:animScale>
                                    <p:animScale>
                                      <p:cBhvr>
                                        <p:cTn id="49" dur="26">
                                          <p:stCondLst>
                                            <p:cond delay="1642"/>
                                          </p:stCondLst>
                                        </p:cTn>
                                        <p:tgtEl>
                                          <p:spTgt spid="41"/>
                                        </p:tgtEl>
                                      </p:cBhvr>
                                      <p:to x="100000" y="90000"/>
                                    </p:animScale>
                                    <p:animScale>
                                      <p:cBhvr>
                                        <p:cTn id="50" dur="166" decel="50000">
                                          <p:stCondLst>
                                            <p:cond delay="1668"/>
                                          </p:stCondLst>
                                        </p:cTn>
                                        <p:tgtEl>
                                          <p:spTgt spid="41"/>
                                        </p:tgtEl>
                                      </p:cBhvr>
                                      <p:to x="100000" y="100000"/>
                                    </p:animScale>
                                    <p:animScale>
                                      <p:cBhvr>
                                        <p:cTn id="51" dur="26">
                                          <p:stCondLst>
                                            <p:cond delay="1808"/>
                                          </p:stCondLst>
                                        </p:cTn>
                                        <p:tgtEl>
                                          <p:spTgt spid="41"/>
                                        </p:tgtEl>
                                      </p:cBhvr>
                                      <p:to x="100000" y="95000"/>
                                    </p:animScale>
                                    <p:animScale>
                                      <p:cBhvr>
                                        <p:cTn id="52" dur="166" decel="50000">
                                          <p:stCondLst>
                                            <p:cond delay="1834"/>
                                          </p:stCondLst>
                                        </p:cTn>
                                        <p:tgtEl>
                                          <p:spTgt spid="4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p:cTn id="78" dur="500" fill="hold"/>
                                        <p:tgtEl>
                                          <p:spTgt spid="42"/>
                                        </p:tgtEl>
                                        <p:attrNameLst>
                                          <p:attrName>ppt_w</p:attrName>
                                        </p:attrNameLst>
                                      </p:cBhvr>
                                      <p:tavLst>
                                        <p:tav tm="0">
                                          <p:val>
                                            <p:fltVal val="0"/>
                                          </p:val>
                                        </p:tav>
                                        <p:tav tm="100000">
                                          <p:val>
                                            <p:strVal val="#ppt_w"/>
                                          </p:val>
                                        </p:tav>
                                      </p:tavLst>
                                    </p:anim>
                                    <p:anim calcmode="lin" valueType="num">
                                      <p:cBhvr>
                                        <p:cTn id="79" dur="500" fill="hold"/>
                                        <p:tgtEl>
                                          <p:spTgt spid="42"/>
                                        </p:tgtEl>
                                        <p:attrNameLst>
                                          <p:attrName>ppt_h</p:attrName>
                                        </p:attrNameLst>
                                      </p:cBhvr>
                                      <p:tavLst>
                                        <p:tav tm="0">
                                          <p:val>
                                            <p:fltVal val="0"/>
                                          </p:val>
                                        </p:tav>
                                        <p:tav tm="100000">
                                          <p:val>
                                            <p:strVal val="#ppt_h"/>
                                          </p:val>
                                        </p:tav>
                                      </p:tavLst>
                                    </p:anim>
                                    <p:animEffect transition="in" filter="fade">
                                      <p:cBhvr>
                                        <p:cTn id="80" dur="500"/>
                                        <p:tgtEl>
                                          <p:spTgt spid="42"/>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Effect transition="in" filter="fade">
                                      <p:cBhvr>
                                        <p:cTn id="8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Oval 3"/>
          <p:cNvSpPr>
            <a:spLocks noChangeArrowheads="1"/>
          </p:cNvSpPr>
          <p:nvPr/>
        </p:nvSpPr>
        <p:spPr bwMode="gray">
          <a:xfrm>
            <a:off x="2586038" y="1794272"/>
            <a:ext cx="2743200" cy="2057400"/>
          </a:xfrm>
          <a:prstGeom prst="ellipse">
            <a:avLst/>
          </a:prstGeom>
          <a:solidFill>
            <a:schemeClr val="accent1">
              <a:alpha val="20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sp>
        <p:nvSpPr>
          <p:cNvPr id="57348" name="Oval 4"/>
          <p:cNvSpPr>
            <a:spLocks noChangeArrowheads="1"/>
          </p:cNvSpPr>
          <p:nvPr/>
        </p:nvSpPr>
        <p:spPr bwMode="white">
          <a:xfrm>
            <a:off x="3729038" y="2187178"/>
            <a:ext cx="1619250" cy="1214438"/>
          </a:xfrm>
          <a:prstGeom prst="ellipse">
            <a:avLst/>
          </a:prstGeom>
          <a:solidFill>
            <a:srgbClr val="FFFFFF">
              <a:alpha val="91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sp>
        <p:nvSpPr>
          <p:cNvPr id="57349" name="Line 5"/>
          <p:cNvSpPr>
            <a:spLocks noChangeShapeType="1"/>
          </p:cNvSpPr>
          <p:nvPr/>
        </p:nvSpPr>
        <p:spPr bwMode="gray">
          <a:xfrm>
            <a:off x="2967038" y="2772966"/>
            <a:ext cx="1524000" cy="5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sp>
        <p:nvSpPr>
          <p:cNvPr id="57350" name="Line 6"/>
          <p:cNvSpPr>
            <a:spLocks noChangeShapeType="1"/>
          </p:cNvSpPr>
          <p:nvPr/>
        </p:nvSpPr>
        <p:spPr bwMode="gray">
          <a:xfrm>
            <a:off x="3805238" y="1915716"/>
            <a:ext cx="914400"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sp>
        <p:nvSpPr>
          <p:cNvPr id="57351" name="Line 7"/>
          <p:cNvSpPr>
            <a:spLocks noChangeShapeType="1"/>
          </p:cNvSpPr>
          <p:nvPr/>
        </p:nvSpPr>
        <p:spPr bwMode="gray">
          <a:xfrm flipH="1">
            <a:off x="3900488" y="3058717"/>
            <a:ext cx="819150" cy="10572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sp>
        <p:nvSpPr>
          <p:cNvPr id="57352" name="Line 8"/>
          <p:cNvSpPr>
            <a:spLocks noChangeShapeType="1"/>
          </p:cNvSpPr>
          <p:nvPr/>
        </p:nvSpPr>
        <p:spPr bwMode="gray">
          <a:xfrm>
            <a:off x="5100638" y="3001566"/>
            <a:ext cx="228600" cy="1143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sp>
        <p:nvSpPr>
          <p:cNvPr id="57353" name="Line 9"/>
          <p:cNvSpPr>
            <a:spLocks noChangeShapeType="1"/>
          </p:cNvSpPr>
          <p:nvPr/>
        </p:nvSpPr>
        <p:spPr bwMode="gray">
          <a:xfrm flipV="1">
            <a:off x="5100638" y="2030016"/>
            <a:ext cx="533400" cy="628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sp>
        <p:nvSpPr>
          <p:cNvPr id="57354" name="Oval 10"/>
          <p:cNvSpPr>
            <a:spLocks noChangeArrowheads="1"/>
          </p:cNvSpPr>
          <p:nvPr/>
        </p:nvSpPr>
        <p:spPr bwMode="gray">
          <a:xfrm>
            <a:off x="4367213" y="2480073"/>
            <a:ext cx="895350" cy="671513"/>
          </a:xfrm>
          <a:prstGeom prst="ellipse">
            <a:avLst/>
          </a:prstGeom>
          <a:solidFill>
            <a:schemeClr val="accent1">
              <a:alpha val="20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endParaRPr lang="en-US"/>
          </a:p>
        </p:txBody>
      </p:sp>
      <p:grpSp>
        <p:nvGrpSpPr>
          <p:cNvPr id="57355" name="Group 11"/>
          <p:cNvGrpSpPr>
            <a:grpSpLocks/>
          </p:cNvGrpSpPr>
          <p:nvPr/>
        </p:nvGrpSpPr>
        <p:grpSpPr bwMode="auto">
          <a:xfrm>
            <a:off x="2890841" y="1172767"/>
            <a:ext cx="1146175" cy="1038225"/>
            <a:chOff x="2064" y="1008"/>
            <a:chExt cx="722" cy="872"/>
          </a:xfrm>
        </p:grpSpPr>
        <p:sp>
          <p:nvSpPr>
            <p:cNvPr id="57356" name="Oval 12"/>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57" name="Group 13"/>
            <p:cNvGrpSpPr>
              <a:grpSpLocks/>
            </p:cNvGrpSpPr>
            <p:nvPr/>
          </p:nvGrpSpPr>
          <p:grpSpPr bwMode="auto">
            <a:xfrm>
              <a:off x="2086" y="1031"/>
              <a:ext cx="680" cy="849"/>
              <a:chOff x="3975" y="1593"/>
              <a:chExt cx="931" cy="1163"/>
            </a:xfrm>
          </p:grpSpPr>
          <p:pic>
            <p:nvPicPr>
              <p:cNvPr id="57358" name="Picture 14" descr="circuler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57359" name="Oval 15"/>
              <p:cNvSpPr>
                <a:spLocks noChangeArrowheads="1"/>
              </p:cNvSpPr>
              <p:nvPr/>
            </p:nvSpPr>
            <p:spPr bwMode="gray">
              <a:xfrm>
                <a:off x="3975" y="1593"/>
                <a:ext cx="931" cy="937"/>
              </a:xfrm>
              <a:prstGeom prst="ellipse">
                <a:avLst/>
              </a:prstGeom>
              <a:solidFill>
                <a:schemeClr val="hlink">
                  <a:alpha val="50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360" name="Picture 16" descr="light_shadow1"/>
              <p:cNvPicPr>
                <a:picLocks noChangeAspect="1" noChangeArrowheads="1"/>
              </p:cNvPicPr>
              <p:nvPr/>
            </p:nvPicPr>
            <p:blipFill>
              <a:blip r:embed="rId3" cstate="print">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57361" name="Group 17"/>
              <p:cNvGrpSpPr>
                <a:grpSpLocks/>
              </p:cNvGrpSpPr>
              <p:nvPr/>
            </p:nvGrpSpPr>
            <p:grpSpPr bwMode="auto">
              <a:xfrm rot="-3733502" flipH="1" flipV="1">
                <a:off x="4256" y="2247"/>
                <a:ext cx="820" cy="198"/>
                <a:chOff x="2532" y="1051"/>
                <a:chExt cx="893" cy="246"/>
              </a:xfrm>
            </p:grpSpPr>
            <p:grpSp>
              <p:nvGrpSpPr>
                <p:cNvPr id="57362" name="Group 18"/>
                <p:cNvGrpSpPr>
                  <a:grpSpLocks/>
                </p:cNvGrpSpPr>
                <p:nvPr/>
              </p:nvGrpSpPr>
              <p:grpSpPr bwMode="auto">
                <a:xfrm>
                  <a:off x="2532" y="1051"/>
                  <a:ext cx="743" cy="185"/>
                  <a:chOff x="1565" y="2568"/>
                  <a:chExt cx="1118" cy="279"/>
                </a:xfrm>
              </p:grpSpPr>
              <p:sp>
                <p:nvSpPr>
                  <p:cNvPr id="57363" name="AutoShape 19"/>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4" name="AutoShape 20"/>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5" name="AutoShape 21"/>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6" name="AutoShape 22"/>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367" name="Group 23"/>
                <p:cNvGrpSpPr>
                  <a:grpSpLocks/>
                </p:cNvGrpSpPr>
                <p:nvPr/>
              </p:nvGrpSpPr>
              <p:grpSpPr bwMode="auto">
                <a:xfrm rot="1353540">
                  <a:off x="2682" y="1111"/>
                  <a:ext cx="743" cy="186"/>
                  <a:chOff x="1565" y="2568"/>
                  <a:chExt cx="1118" cy="279"/>
                </a:xfrm>
              </p:grpSpPr>
              <p:sp>
                <p:nvSpPr>
                  <p:cNvPr id="57368" name="AutoShape 24"/>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9" name="AutoShape 25"/>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0" name="AutoShape 26"/>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1" name="AutoShape 27"/>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372" name="Group 28"/>
            <p:cNvGrpSpPr>
              <a:grpSpLocks/>
            </p:cNvGrpSpPr>
            <p:nvPr/>
          </p:nvGrpSpPr>
          <p:grpSpPr bwMode="auto">
            <a:xfrm rot="-3733502" flipH="1" flipV="1">
              <a:off x="2362" y="1505"/>
              <a:ext cx="527" cy="128"/>
              <a:chOff x="2532" y="1051"/>
              <a:chExt cx="893" cy="246"/>
            </a:xfrm>
          </p:grpSpPr>
          <p:grpSp>
            <p:nvGrpSpPr>
              <p:cNvPr id="57373" name="Group 29"/>
              <p:cNvGrpSpPr>
                <a:grpSpLocks/>
              </p:cNvGrpSpPr>
              <p:nvPr/>
            </p:nvGrpSpPr>
            <p:grpSpPr bwMode="auto">
              <a:xfrm>
                <a:off x="2532" y="1051"/>
                <a:ext cx="743" cy="185"/>
                <a:chOff x="1565" y="2568"/>
                <a:chExt cx="1118" cy="279"/>
              </a:xfrm>
            </p:grpSpPr>
            <p:sp>
              <p:nvSpPr>
                <p:cNvPr id="57374" name="AutoShape 30"/>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5" name="AutoShape 31"/>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6" name="AutoShape 32"/>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7" name="AutoShape 33"/>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378" name="Group 34"/>
              <p:cNvGrpSpPr>
                <a:grpSpLocks/>
              </p:cNvGrpSpPr>
              <p:nvPr/>
            </p:nvGrpSpPr>
            <p:grpSpPr bwMode="auto">
              <a:xfrm rot="1353540">
                <a:off x="2682" y="1111"/>
                <a:ext cx="743" cy="186"/>
                <a:chOff x="1565" y="2568"/>
                <a:chExt cx="1118" cy="279"/>
              </a:xfrm>
            </p:grpSpPr>
            <p:sp>
              <p:nvSpPr>
                <p:cNvPr id="57379" name="AutoShape 35"/>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0" name="AutoShape 36"/>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1" name="AutoShape 37"/>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2" name="AutoShape 38"/>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384" name="Group 40"/>
          <p:cNvGrpSpPr>
            <a:grpSpLocks/>
          </p:cNvGrpSpPr>
          <p:nvPr/>
        </p:nvGrpSpPr>
        <p:grpSpPr bwMode="auto">
          <a:xfrm>
            <a:off x="1901828" y="2220517"/>
            <a:ext cx="1146175" cy="1038225"/>
            <a:chOff x="2064" y="1008"/>
            <a:chExt cx="722" cy="872"/>
          </a:xfrm>
        </p:grpSpPr>
        <p:sp>
          <p:nvSpPr>
            <p:cNvPr id="57385" name="Oval 41"/>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386" name="Group 42"/>
            <p:cNvGrpSpPr>
              <a:grpSpLocks/>
            </p:cNvGrpSpPr>
            <p:nvPr/>
          </p:nvGrpSpPr>
          <p:grpSpPr bwMode="auto">
            <a:xfrm>
              <a:off x="2086" y="1031"/>
              <a:ext cx="680" cy="849"/>
              <a:chOff x="3975" y="1593"/>
              <a:chExt cx="931" cy="1163"/>
            </a:xfrm>
          </p:grpSpPr>
          <p:pic>
            <p:nvPicPr>
              <p:cNvPr id="57387" name="Picture 43" descr="circuler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57388" name="Oval 44"/>
              <p:cNvSpPr>
                <a:spLocks noChangeArrowheads="1"/>
              </p:cNvSpPr>
              <p:nvPr/>
            </p:nvSpPr>
            <p:spPr bwMode="gray">
              <a:xfrm>
                <a:off x="3975" y="1593"/>
                <a:ext cx="931" cy="937"/>
              </a:xfrm>
              <a:prstGeom prst="ellipse">
                <a:avLst/>
              </a:prstGeom>
              <a:solidFill>
                <a:schemeClr val="accent2">
                  <a:alpha val="50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389" name="Picture 45" descr="light_shadow1"/>
              <p:cNvPicPr>
                <a:picLocks noChangeAspect="1" noChangeArrowheads="1"/>
              </p:cNvPicPr>
              <p:nvPr/>
            </p:nvPicPr>
            <p:blipFill>
              <a:blip r:embed="rId3" cstate="print">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57390" name="Group 46"/>
              <p:cNvGrpSpPr>
                <a:grpSpLocks/>
              </p:cNvGrpSpPr>
              <p:nvPr/>
            </p:nvGrpSpPr>
            <p:grpSpPr bwMode="auto">
              <a:xfrm rot="-3733502" flipH="1" flipV="1">
                <a:off x="4256" y="2247"/>
                <a:ext cx="820" cy="198"/>
                <a:chOff x="2532" y="1051"/>
                <a:chExt cx="893" cy="246"/>
              </a:xfrm>
            </p:grpSpPr>
            <p:grpSp>
              <p:nvGrpSpPr>
                <p:cNvPr id="57391" name="Group 47"/>
                <p:cNvGrpSpPr>
                  <a:grpSpLocks/>
                </p:cNvGrpSpPr>
                <p:nvPr/>
              </p:nvGrpSpPr>
              <p:grpSpPr bwMode="auto">
                <a:xfrm>
                  <a:off x="2532" y="1051"/>
                  <a:ext cx="743" cy="185"/>
                  <a:chOff x="1565" y="2568"/>
                  <a:chExt cx="1118" cy="279"/>
                </a:xfrm>
              </p:grpSpPr>
              <p:sp>
                <p:nvSpPr>
                  <p:cNvPr id="5739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396" name="Group 52"/>
                <p:cNvGrpSpPr>
                  <a:grpSpLocks/>
                </p:cNvGrpSpPr>
                <p:nvPr/>
              </p:nvGrpSpPr>
              <p:grpSpPr bwMode="auto">
                <a:xfrm rot="1353540">
                  <a:off x="2682" y="1111"/>
                  <a:ext cx="743" cy="186"/>
                  <a:chOff x="1565" y="2568"/>
                  <a:chExt cx="1118" cy="279"/>
                </a:xfrm>
              </p:grpSpPr>
              <p:sp>
                <p:nvSpPr>
                  <p:cNvPr id="5739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9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401" name="Group 57"/>
            <p:cNvGrpSpPr>
              <a:grpSpLocks/>
            </p:cNvGrpSpPr>
            <p:nvPr/>
          </p:nvGrpSpPr>
          <p:grpSpPr bwMode="auto">
            <a:xfrm rot="-3733502" flipH="1" flipV="1">
              <a:off x="2362" y="1505"/>
              <a:ext cx="527" cy="128"/>
              <a:chOff x="2532" y="1051"/>
              <a:chExt cx="893" cy="246"/>
            </a:xfrm>
          </p:grpSpPr>
          <p:grpSp>
            <p:nvGrpSpPr>
              <p:cNvPr id="57402" name="Group 58"/>
              <p:cNvGrpSpPr>
                <a:grpSpLocks/>
              </p:cNvGrpSpPr>
              <p:nvPr/>
            </p:nvGrpSpPr>
            <p:grpSpPr bwMode="auto">
              <a:xfrm>
                <a:off x="2532" y="1051"/>
                <a:ext cx="743" cy="185"/>
                <a:chOff x="1565" y="2568"/>
                <a:chExt cx="1118" cy="279"/>
              </a:xfrm>
            </p:grpSpPr>
            <p:sp>
              <p:nvSpPr>
                <p:cNvPr id="5740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07" name="Group 63"/>
              <p:cNvGrpSpPr>
                <a:grpSpLocks/>
              </p:cNvGrpSpPr>
              <p:nvPr/>
            </p:nvGrpSpPr>
            <p:grpSpPr bwMode="auto">
              <a:xfrm rot="1353540">
                <a:off x="2682" y="1111"/>
                <a:ext cx="743" cy="186"/>
                <a:chOff x="1565" y="2568"/>
                <a:chExt cx="1118" cy="279"/>
              </a:xfrm>
            </p:grpSpPr>
            <p:sp>
              <p:nvSpPr>
                <p:cNvPr id="5740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413" name="Group 69"/>
          <p:cNvGrpSpPr>
            <a:grpSpLocks/>
          </p:cNvGrpSpPr>
          <p:nvPr/>
        </p:nvGrpSpPr>
        <p:grpSpPr bwMode="auto">
          <a:xfrm>
            <a:off x="3014666" y="3981451"/>
            <a:ext cx="1146175" cy="1038225"/>
            <a:chOff x="2064" y="1008"/>
            <a:chExt cx="722" cy="872"/>
          </a:xfrm>
        </p:grpSpPr>
        <p:sp>
          <p:nvSpPr>
            <p:cNvPr id="57414" name="Oval 70"/>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15" name="Group 71"/>
            <p:cNvGrpSpPr>
              <a:grpSpLocks/>
            </p:cNvGrpSpPr>
            <p:nvPr/>
          </p:nvGrpSpPr>
          <p:grpSpPr bwMode="auto">
            <a:xfrm>
              <a:off x="2086" y="1031"/>
              <a:ext cx="680" cy="849"/>
              <a:chOff x="3975" y="1593"/>
              <a:chExt cx="931" cy="1163"/>
            </a:xfrm>
          </p:grpSpPr>
          <p:pic>
            <p:nvPicPr>
              <p:cNvPr id="57416" name="Picture 72" descr="circuler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57417" name="Oval 73"/>
              <p:cNvSpPr>
                <a:spLocks noChangeArrowheads="1"/>
              </p:cNvSpPr>
              <p:nvPr/>
            </p:nvSpPr>
            <p:spPr bwMode="gray">
              <a:xfrm>
                <a:off x="3975" y="1593"/>
                <a:ext cx="931" cy="937"/>
              </a:xfrm>
              <a:prstGeom prst="ellipse">
                <a:avLst/>
              </a:prstGeom>
              <a:solidFill>
                <a:schemeClr val="accent1">
                  <a:alpha val="50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418" name="Picture 74" descr="light_shadow1"/>
              <p:cNvPicPr>
                <a:picLocks noChangeAspect="1" noChangeArrowheads="1"/>
              </p:cNvPicPr>
              <p:nvPr/>
            </p:nvPicPr>
            <p:blipFill>
              <a:blip r:embed="rId3" cstate="print">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57419" name="Group 75"/>
              <p:cNvGrpSpPr>
                <a:grpSpLocks/>
              </p:cNvGrpSpPr>
              <p:nvPr/>
            </p:nvGrpSpPr>
            <p:grpSpPr bwMode="auto">
              <a:xfrm rot="-3733502" flipH="1" flipV="1">
                <a:off x="4256" y="2247"/>
                <a:ext cx="820" cy="198"/>
                <a:chOff x="2532" y="1051"/>
                <a:chExt cx="893" cy="246"/>
              </a:xfrm>
            </p:grpSpPr>
            <p:grpSp>
              <p:nvGrpSpPr>
                <p:cNvPr id="57420" name="Group 76"/>
                <p:cNvGrpSpPr>
                  <a:grpSpLocks/>
                </p:cNvGrpSpPr>
                <p:nvPr/>
              </p:nvGrpSpPr>
              <p:grpSpPr bwMode="auto">
                <a:xfrm>
                  <a:off x="2532" y="1051"/>
                  <a:ext cx="743" cy="185"/>
                  <a:chOff x="1565" y="2568"/>
                  <a:chExt cx="1118" cy="279"/>
                </a:xfrm>
              </p:grpSpPr>
              <p:sp>
                <p:nvSpPr>
                  <p:cNvPr id="57421" name="AutoShape 77"/>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2" name="AutoShape 78"/>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3" name="AutoShape 79"/>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4" name="AutoShape 80"/>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25" name="Group 81"/>
                <p:cNvGrpSpPr>
                  <a:grpSpLocks/>
                </p:cNvGrpSpPr>
                <p:nvPr/>
              </p:nvGrpSpPr>
              <p:grpSpPr bwMode="auto">
                <a:xfrm rot="1353540">
                  <a:off x="2682" y="1111"/>
                  <a:ext cx="743" cy="186"/>
                  <a:chOff x="1565" y="2568"/>
                  <a:chExt cx="1118" cy="279"/>
                </a:xfrm>
              </p:grpSpPr>
              <p:sp>
                <p:nvSpPr>
                  <p:cNvPr id="57426" name="AutoShape 82"/>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7" name="AutoShape 83"/>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8" name="AutoShape 84"/>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9" name="AutoShape 85"/>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430" name="Group 86"/>
            <p:cNvGrpSpPr>
              <a:grpSpLocks/>
            </p:cNvGrpSpPr>
            <p:nvPr/>
          </p:nvGrpSpPr>
          <p:grpSpPr bwMode="auto">
            <a:xfrm rot="-3733502" flipH="1" flipV="1">
              <a:off x="2362" y="1505"/>
              <a:ext cx="527" cy="128"/>
              <a:chOff x="2532" y="1051"/>
              <a:chExt cx="893" cy="246"/>
            </a:xfrm>
          </p:grpSpPr>
          <p:grpSp>
            <p:nvGrpSpPr>
              <p:cNvPr id="57431" name="Group 87"/>
              <p:cNvGrpSpPr>
                <a:grpSpLocks/>
              </p:cNvGrpSpPr>
              <p:nvPr/>
            </p:nvGrpSpPr>
            <p:grpSpPr bwMode="auto">
              <a:xfrm>
                <a:off x="2532" y="1051"/>
                <a:ext cx="743" cy="185"/>
                <a:chOff x="1565" y="2568"/>
                <a:chExt cx="1118" cy="279"/>
              </a:xfrm>
            </p:grpSpPr>
            <p:sp>
              <p:nvSpPr>
                <p:cNvPr id="57432" name="AutoShape 88"/>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3" name="AutoShape 89"/>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4" name="AutoShape 90"/>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5" name="AutoShape 91"/>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36" name="Group 92"/>
              <p:cNvGrpSpPr>
                <a:grpSpLocks/>
              </p:cNvGrpSpPr>
              <p:nvPr/>
            </p:nvGrpSpPr>
            <p:grpSpPr bwMode="auto">
              <a:xfrm rot="1353540">
                <a:off x="2682" y="1111"/>
                <a:ext cx="743" cy="186"/>
                <a:chOff x="1565" y="2568"/>
                <a:chExt cx="1118" cy="279"/>
              </a:xfrm>
            </p:grpSpPr>
            <p:sp>
              <p:nvSpPr>
                <p:cNvPr id="57437" name="AutoShape 93"/>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8" name="AutoShape 94"/>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9" name="AutoShape 95"/>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40" name="AutoShape 96"/>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442" name="Group 98"/>
          <p:cNvGrpSpPr>
            <a:grpSpLocks/>
          </p:cNvGrpSpPr>
          <p:nvPr/>
        </p:nvGrpSpPr>
        <p:grpSpPr bwMode="auto">
          <a:xfrm>
            <a:off x="5259388" y="2887267"/>
            <a:ext cx="1146175" cy="1038225"/>
            <a:chOff x="2064" y="1008"/>
            <a:chExt cx="722" cy="872"/>
          </a:xfrm>
        </p:grpSpPr>
        <p:sp>
          <p:nvSpPr>
            <p:cNvPr id="57443" name="Oval 99"/>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44" name="Group 100"/>
            <p:cNvGrpSpPr>
              <a:grpSpLocks/>
            </p:cNvGrpSpPr>
            <p:nvPr/>
          </p:nvGrpSpPr>
          <p:grpSpPr bwMode="auto">
            <a:xfrm>
              <a:off x="2086" y="1031"/>
              <a:ext cx="680" cy="849"/>
              <a:chOff x="3975" y="1593"/>
              <a:chExt cx="931" cy="1163"/>
            </a:xfrm>
          </p:grpSpPr>
          <p:pic>
            <p:nvPicPr>
              <p:cNvPr id="57445" name="Picture 101" descr="circuler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57446" name="Oval 102"/>
              <p:cNvSpPr>
                <a:spLocks noChangeArrowheads="1"/>
              </p:cNvSpPr>
              <p:nvPr/>
            </p:nvSpPr>
            <p:spPr bwMode="gray">
              <a:xfrm>
                <a:off x="3975" y="1593"/>
                <a:ext cx="931" cy="937"/>
              </a:xfrm>
              <a:prstGeom prst="ellipse">
                <a:avLst/>
              </a:prstGeom>
              <a:solidFill>
                <a:schemeClr val="bg2">
                  <a:alpha val="50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447" name="Picture 103" descr="light_shadow1"/>
              <p:cNvPicPr>
                <a:picLocks noChangeAspect="1" noChangeArrowheads="1"/>
              </p:cNvPicPr>
              <p:nvPr/>
            </p:nvPicPr>
            <p:blipFill>
              <a:blip r:embed="rId3" cstate="print">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57448" name="Group 104"/>
              <p:cNvGrpSpPr>
                <a:grpSpLocks/>
              </p:cNvGrpSpPr>
              <p:nvPr/>
            </p:nvGrpSpPr>
            <p:grpSpPr bwMode="auto">
              <a:xfrm rot="-3733502" flipH="1" flipV="1">
                <a:off x="4256" y="2247"/>
                <a:ext cx="820" cy="198"/>
                <a:chOff x="2532" y="1051"/>
                <a:chExt cx="893" cy="246"/>
              </a:xfrm>
            </p:grpSpPr>
            <p:grpSp>
              <p:nvGrpSpPr>
                <p:cNvPr id="57449" name="Group 105"/>
                <p:cNvGrpSpPr>
                  <a:grpSpLocks/>
                </p:cNvGrpSpPr>
                <p:nvPr/>
              </p:nvGrpSpPr>
              <p:grpSpPr bwMode="auto">
                <a:xfrm>
                  <a:off x="2532" y="1051"/>
                  <a:ext cx="743" cy="185"/>
                  <a:chOff x="1565" y="2568"/>
                  <a:chExt cx="1118" cy="279"/>
                </a:xfrm>
              </p:grpSpPr>
              <p:sp>
                <p:nvSpPr>
                  <p:cNvPr id="57450" name="AutoShape 10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51" name="AutoShape 10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52" name="AutoShape 10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53" name="AutoShape 10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54" name="Group 110"/>
                <p:cNvGrpSpPr>
                  <a:grpSpLocks/>
                </p:cNvGrpSpPr>
                <p:nvPr/>
              </p:nvGrpSpPr>
              <p:grpSpPr bwMode="auto">
                <a:xfrm rot="1353540">
                  <a:off x="2682" y="1111"/>
                  <a:ext cx="743" cy="186"/>
                  <a:chOff x="1565" y="2568"/>
                  <a:chExt cx="1118" cy="279"/>
                </a:xfrm>
              </p:grpSpPr>
              <p:sp>
                <p:nvSpPr>
                  <p:cNvPr id="57455" name="AutoShape 11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56" name="AutoShape 11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57" name="AutoShape 11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58" name="AutoShape 11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459" name="Group 115"/>
            <p:cNvGrpSpPr>
              <a:grpSpLocks/>
            </p:cNvGrpSpPr>
            <p:nvPr/>
          </p:nvGrpSpPr>
          <p:grpSpPr bwMode="auto">
            <a:xfrm rot="-3733502" flipH="1" flipV="1">
              <a:off x="2362" y="1505"/>
              <a:ext cx="527" cy="128"/>
              <a:chOff x="2532" y="1051"/>
              <a:chExt cx="893" cy="246"/>
            </a:xfrm>
          </p:grpSpPr>
          <p:grpSp>
            <p:nvGrpSpPr>
              <p:cNvPr id="57460" name="Group 116"/>
              <p:cNvGrpSpPr>
                <a:grpSpLocks/>
              </p:cNvGrpSpPr>
              <p:nvPr/>
            </p:nvGrpSpPr>
            <p:grpSpPr bwMode="auto">
              <a:xfrm>
                <a:off x="2532" y="1051"/>
                <a:ext cx="743" cy="185"/>
                <a:chOff x="1565" y="2568"/>
                <a:chExt cx="1118" cy="279"/>
              </a:xfrm>
            </p:grpSpPr>
            <p:sp>
              <p:nvSpPr>
                <p:cNvPr id="57461" name="AutoShape 117"/>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2" name="AutoShape 118"/>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3" name="AutoShape 119"/>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4" name="AutoShape 120"/>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65" name="Group 121"/>
              <p:cNvGrpSpPr>
                <a:grpSpLocks/>
              </p:cNvGrpSpPr>
              <p:nvPr/>
            </p:nvGrpSpPr>
            <p:grpSpPr bwMode="auto">
              <a:xfrm rot="1353540">
                <a:off x="2682" y="1111"/>
                <a:ext cx="743" cy="186"/>
                <a:chOff x="1565" y="2568"/>
                <a:chExt cx="1118" cy="279"/>
              </a:xfrm>
            </p:grpSpPr>
            <p:sp>
              <p:nvSpPr>
                <p:cNvPr id="57466" name="AutoShape 122"/>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7" name="AutoShape 123"/>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8" name="AutoShape 124"/>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9" name="AutoShape 125"/>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471" name="Group 127"/>
          <p:cNvGrpSpPr>
            <a:grpSpLocks/>
          </p:cNvGrpSpPr>
          <p:nvPr/>
        </p:nvGrpSpPr>
        <p:grpSpPr bwMode="auto">
          <a:xfrm>
            <a:off x="5253038" y="1265636"/>
            <a:ext cx="1146175" cy="1038225"/>
            <a:chOff x="2064" y="1008"/>
            <a:chExt cx="722" cy="872"/>
          </a:xfrm>
        </p:grpSpPr>
        <p:sp>
          <p:nvSpPr>
            <p:cNvPr id="57472" name="Oval 128"/>
            <p:cNvSpPr>
              <a:spLocks noChangeArrowheads="1"/>
            </p:cNvSpPr>
            <p:nvPr/>
          </p:nvSpPr>
          <p:spPr bwMode="gray">
            <a:xfrm>
              <a:off x="2064" y="1008"/>
              <a:ext cx="722" cy="727"/>
            </a:xfrm>
            <a:prstGeom prst="ellipse">
              <a:avLst/>
            </a:prstGeom>
            <a:solidFill>
              <a:srgbClr val="EAEAEA">
                <a:alpha val="50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73" name="Group 129"/>
            <p:cNvGrpSpPr>
              <a:grpSpLocks/>
            </p:cNvGrpSpPr>
            <p:nvPr/>
          </p:nvGrpSpPr>
          <p:grpSpPr bwMode="auto">
            <a:xfrm>
              <a:off x="2086" y="1031"/>
              <a:ext cx="680" cy="849"/>
              <a:chOff x="3975" y="1593"/>
              <a:chExt cx="931" cy="1163"/>
            </a:xfrm>
          </p:grpSpPr>
          <p:pic>
            <p:nvPicPr>
              <p:cNvPr id="57474" name="Picture 130" descr="circuler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3975" y="1593"/>
                <a:ext cx="925" cy="935"/>
              </a:xfrm>
              <a:prstGeom prst="rect">
                <a:avLst/>
              </a:prstGeom>
              <a:noFill/>
              <a:extLst>
                <a:ext uri="{909E8E84-426E-40DD-AFC4-6F175D3DCCD1}">
                  <a14:hiddenFill xmlns:a14="http://schemas.microsoft.com/office/drawing/2010/main">
                    <a:solidFill>
                      <a:srgbClr val="FFFFFF"/>
                    </a:solidFill>
                  </a14:hiddenFill>
                </a:ext>
              </a:extLst>
            </p:spPr>
          </p:pic>
          <p:sp>
            <p:nvSpPr>
              <p:cNvPr id="57475" name="Oval 131"/>
              <p:cNvSpPr>
                <a:spLocks noChangeArrowheads="1"/>
              </p:cNvSpPr>
              <p:nvPr/>
            </p:nvSpPr>
            <p:spPr bwMode="gray">
              <a:xfrm>
                <a:off x="3975" y="1593"/>
                <a:ext cx="931" cy="937"/>
              </a:xfrm>
              <a:prstGeom prst="ellipse">
                <a:avLst/>
              </a:prstGeom>
              <a:solidFill>
                <a:schemeClr val="folHlink">
                  <a:alpha val="50000"/>
                </a:scheme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476" name="Picture 132" descr="light_shadow1"/>
              <p:cNvPicPr>
                <a:picLocks noChangeAspect="1" noChangeArrowheads="1"/>
              </p:cNvPicPr>
              <p:nvPr/>
            </p:nvPicPr>
            <p:blipFill>
              <a:blip r:embed="rId3" cstate="print">
                <a:extLst>
                  <a:ext uri="{28A0092B-C50C-407E-A947-70E740481C1C}">
                    <a14:useLocalDpi xmlns:a14="http://schemas.microsoft.com/office/drawing/2010/main" val="0"/>
                  </a:ext>
                </a:extLst>
              </a:blip>
              <a:srcRect t="14285"/>
              <a:stretch>
                <a:fillRect/>
              </a:stretch>
            </p:blipFill>
            <p:spPr bwMode="gray">
              <a:xfrm>
                <a:off x="3984" y="1632"/>
                <a:ext cx="682" cy="585"/>
              </a:xfrm>
              <a:prstGeom prst="rect">
                <a:avLst/>
              </a:prstGeom>
              <a:noFill/>
              <a:extLst>
                <a:ext uri="{909E8E84-426E-40DD-AFC4-6F175D3DCCD1}">
                  <a14:hiddenFill xmlns:a14="http://schemas.microsoft.com/office/drawing/2010/main">
                    <a:solidFill>
                      <a:srgbClr val="FFFFFF"/>
                    </a:solidFill>
                  </a14:hiddenFill>
                </a:ext>
              </a:extLst>
            </p:spPr>
          </p:pic>
          <p:grpSp>
            <p:nvGrpSpPr>
              <p:cNvPr id="57477" name="Group 133"/>
              <p:cNvGrpSpPr>
                <a:grpSpLocks/>
              </p:cNvGrpSpPr>
              <p:nvPr/>
            </p:nvGrpSpPr>
            <p:grpSpPr bwMode="auto">
              <a:xfrm rot="-3733502" flipH="1" flipV="1">
                <a:off x="4256" y="2247"/>
                <a:ext cx="820" cy="198"/>
                <a:chOff x="2532" y="1051"/>
                <a:chExt cx="893" cy="246"/>
              </a:xfrm>
            </p:grpSpPr>
            <p:grpSp>
              <p:nvGrpSpPr>
                <p:cNvPr id="57478" name="Group 134"/>
                <p:cNvGrpSpPr>
                  <a:grpSpLocks/>
                </p:cNvGrpSpPr>
                <p:nvPr/>
              </p:nvGrpSpPr>
              <p:grpSpPr bwMode="auto">
                <a:xfrm>
                  <a:off x="2532" y="1051"/>
                  <a:ext cx="743" cy="185"/>
                  <a:chOff x="1565" y="2568"/>
                  <a:chExt cx="1118" cy="279"/>
                </a:xfrm>
              </p:grpSpPr>
              <p:sp>
                <p:nvSpPr>
                  <p:cNvPr id="57479" name="AutoShape 135"/>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80" name="AutoShape 136"/>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81" name="AutoShape 137"/>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82" name="AutoShape 138"/>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83" name="Group 139"/>
                <p:cNvGrpSpPr>
                  <a:grpSpLocks/>
                </p:cNvGrpSpPr>
                <p:nvPr/>
              </p:nvGrpSpPr>
              <p:grpSpPr bwMode="auto">
                <a:xfrm rot="1353540">
                  <a:off x="2682" y="1111"/>
                  <a:ext cx="743" cy="186"/>
                  <a:chOff x="1565" y="2568"/>
                  <a:chExt cx="1118" cy="279"/>
                </a:xfrm>
              </p:grpSpPr>
              <p:sp>
                <p:nvSpPr>
                  <p:cNvPr id="57484" name="AutoShape 140"/>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85" name="AutoShape 141"/>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86" name="AutoShape 142"/>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87" name="AutoShape 143"/>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488" name="Group 144"/>
            <p:cNvGrpSpPr>
              <a:grpSpLocks/>
            </p:cNvGrpSpPr>
            <p:nvPr/>
          </p:nvGrpSpPr>
          <p:grpSpPr bwMode="auto">
            <a:xfrm rot="-3733502" flipH="1" flipV="1">
              <a:off x="2362" y="1505"/>
              <a:ext cx="527" cy="128"/>
              <a:chOff x="2532" y="1051"/>
              <a:chExt cx="893" cy="246"/>
            </a:xfrm>
          </p:grpSpPr>
          <p:grpSp>
            <p:nvGrpSpPr>
              <p:cNvPr id="57489" name="Group 145"/>
              <p:cNvGrpSpPr>
                <a:grpSpLocks/>
              </p:cNvGrpSpPr>
              <p:nvPr/>
            </p:nvGrpSpPr>
            <p:grpSpPr bwMode="auto">
              <a:xfrm>
                <a:off x="2532" y="1051"/>
                <a:ext cx="743" cy="185"/>
                <a:chOff x="1565" y="2568"/>
                <a:chExt cx="1118" cy="279"/>
              </a:xfrm>
            </p:grpSpPr>
            <p:sp>
              <p:nvSpPr>
                <p:cNvPr id="57490" name="AutoShape 14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91" name="AutoShape 14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92" name="AutoShape 14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93" name="AutoShape 14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94" name="Group 150"/>
              <p:cNvGrpSpPr>
                <a:grpSpLocks/>
              </p:cNvGrpSpPr>
              <p:nvPr/>
            </p:nvGrpSpPr>
            <p:grpSpPr bwMode="auto">
              <a:xfrm rot="1353540">
                <a:off x="2682" y="1111"/>
                <a:ext cx="743" cy="186"/>
                <a:chOff x="1565" y="2568"/>
                <a:chExt cx="1118" cy="279"/>
              </a:xfrm>
            </p:grpSpPr>
            <p:sp>
              <p:nvSpPr>
                <p:cNvPr id="57495" name="AutoShape 15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96" name="AutoShape 15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97" name="AutoShape 15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98" name="AutoShape 15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57500" name="Group 156"/>
          <p:cNvGrpSpPr>
            <a:grpSpLocks/>
          </p:cNvGrpSpPr>
          <p:nvPr/>
        </p:nvGrpSpPr>
        <p:grpSpPr bwMode="auto">
          <a:xfrm rot="4976862" flipH="1">
            <a:off x="4638677" y="2530079"/>
            <a:ext cx="504825" cy="647700"/>
            <a:chOff x="1944" y="1111"/>
            <a:chExt cx="204" cy="196"/>
          </a:xfrm>
        </p:grpSpPr>
        <p:pic>
          <p:nvPicPr>
            <p:cNvPr id="57501" name="Picture 157" descr="circuler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flipH="1">
              <a:off x="1961" y="1124"/>
              <a:ext cx="174" cy="172"/>
            </a:xfrm>
            <a:prstGeom prst="rect">
              <a:avLst/>
            </a:prstGeom>
            <a:noFill/>
            <a:extLst>
              <a:ext uri="{909E8E84-426E-40DD-AFC4-6F175D3DCCD1}">
                <a14:hiddenFill xmlns:a14="http://schemas.microsoft.com/office/drawing/2010/main">
                  <a:solidFill>
                    <a:srgbClr val="FFFFFF"/>
                  </a:solidFill>
                </a14:hiddenFill>
              </a:ext>
            </a:extLst>
          </p:spPr>
        </p:pic>
        <p:sp>
          <p:nvSpPr>
            <p:cNvPr id="57502" name="Oval 158"/>
            <p:cNvSpPr>
              <a:spLocks noChangeArrowheads="1"/>
            </p:cNvSpPr>
            <p:nvPr/>
          </p:nvSpPr>
          <p:spPr bwMode="gray">
            <a:xfrm flipH="1">
              <a:off x="1962" y="1124"/>
              <a:ext cx="173" cy="172"/>
            </a:xfrm>
            <a:prstGeom prst="ellipse">
              <a:avLst/>
            </a:prstGeom>
            <a:gradFill rotWithShape="1">
              <a:gsLst>
                <a:gs pos="0">
                  <a:schemeClr val="bg2">
                    <a:gamma/>
                    <a:shade val="46275"/>
                    <a:invGamma/>
                  </a:schemeClr>
                </a:gs>
                <a:gs pos="50000">
                  <a:schemeClr val="bg2">
                    <a:alpha val="50000"/>
                  </a:schemeClr>
                </a:gs>
                <a:gs pos="100000">
                  <a:schemeClr val="bg2">
                    <a:gamma/>
                    <a:shade val="46275"/>
                    <a:invGamma/>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503" name="Group 159"/>
            <p:cNvGrpSpPr>
              <a:grpSpLocks/>
            </p:cNvGrpSpPr>
            <p:nvPr/>
          </p:nvGrpSpPr>
          <p:grpSpPr bwMode="auto">
            <a:xfrm rot="1297425" flipV="1">
              <a:off x="1971" y="1258"/>
              <a:ext cx="151" cy="37"/>
              <a:chOff x="2532" y="1051"/>
              <a:chExt cx="893" cy="246"/>
            </a:xfrm>
          </p:grpSpPr>
          <p:grpSp>
            <p:nvGrpSpPr>
              <p:cNvPr id="57504" name="Group 160"/>
              <p:cNvGrpSpPr>
                <a:grpSpLocks/>
              </p:cNvGrpSpPr>
              <p:nvPr/>
            </p:nvGrpSpPr>
            <p:grpSpPr bwMode="auto">
              <a:xfrm>
                <a:off x="2532" y="1051"/>
                <a:ext cx="743" cy="185"/>
                <a:chOff x="1565" y="2568"/>
                <a:chExt cx="1118" cy="279"/>
              </a:xfrm>
            </p:grpSpPr>
            <p:sp>
              <p:nvSpPr>
                <p:cNvPr id="57505" name="AutoShape 161"/>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06" name="AutoShape 162"/>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07" name="AutoShape 163"/>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08" name="AutoShape 164"/>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509" name="Group 165"/>
              <p:cNvGrpSpPr>
                <a:grpSpLocks/>
              </p:cNvGrpSpPr>
              <p:nvPr/>
            </p:nvGrpSpPr>
            <p:grpSpPr bwMode="auto">
              <a:xfrm rot="1353540">
                <a:off x="2682" y="1111"/>
                <a:ext cx="743" cy="186"/>
                <a:chOff x="1565" y="2568"/>
                <a:chExt cx="1118" cy="279"/>
              </a:xfrm>
            </p:grpSpPr>
            <p:sp>
              <p:nvSpPr>
                <p:cNvPr id="57510" name="AutoShape 166"/>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1" name="AutoShape 167"/>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2" name="AutoShape 168"/>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13" name="AutoShape 169"/>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7514" name="Arc 170"/>
            <p:cNvSpPr>
              <a:spLocks/>
            </p:cNvSpPr>
            <p:nvPr/>
          </p:nvSpPr>
          <p:spPr bwMode="gray">
            <a:xfrm rot="25447716">
              <a:off x="1948" y="1107"/>
              <a:ext cx="196" cy="204"/>
            </a:xfrm>
            <a:custGeom>
              <a:avLst/>
              <a:gdLst>
                <a:gd name="G0" fmla="+- 21600 0 0"/>
                <a:gd name="G1" fmla="+- 21600 0 0"/>
                <a:gd name="G2" fmla="+- 21600 0 0"/>
                <a:gd name="T0" fmla="*/ 3603 w 43200"/>
                <a:gd name="T1" fmla="*/ 33545 h 43155"/>
                <a:gd name="T2" fmla="*/ 22996 w 43200"/>
                <a:gd name="T3" fmla="*/ 43155 h 43155"/>
                <a:gd name="T4" fmla="*/ 21600 w 43200"/>
                <a:gd name="T5" fmla="*/ 21600 h 43155"/>
              </a:gdLst>
              <a:ahLst/>
              <a:cxnLst>
                <a:cxn ang="0">
                  <a:pos x="T0" y="T1"/>
                </a:cxn>
                <a:cxn ang="0">
                  <a:pos x="T2" y="T3"/>
                </a:cxn>
                <a:cxn ang="0">
                  <a:pos x="T4" y="T5"/>
                </a:cxn>
              </a:cxnLst>
              <a:rect l="0" t="0" r="r" b="b"/>
              <a:pathLst>
                <a:path w="43200" h="43155" fill="none"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path>
                <a:path w="43200" h="43155" stroke="0" extrusionOk="0">
                  <a:moveTo>
                    <a:pt x="3603" y="33544"/>
                  </a:moveTo>
                  <a:cubicBezTo>
                    <a:pt x="1253" y="30004"/>
                    <a:pt x="0" y="25849"/>
                    <a:pt x="0" y="21600"/>
                  </a:cubicBezTo>
                  <a:cubicBezTo>
                    <a:pt x="0" y="9670"/>
                    <a:pt x="9670" y="0"/>
                    <a:pt x="21600" y="0"/>
                  </a:cubicBezTo>
                  <a:cubicBezTo>
                    <a:pt x="33529" y="0"/>
                    <a:pt x="43200" y="9670"/>
                    <a:pt x="43200" y="21600"/>
                  </a:cubicBezTo>
                  <a:cubicBezTo>
                    <a:pt x="43200" y="32987"/>
                    <a:pt x="34359" y="42418"/>
                    <a:pt x="22995" y="43154"/>
                  </a:cubicBezTo>
                  <a:lnTo>
                    <a:pt x="21600" y="21600"/>
                  </a:lnTo>
                  <a:close/>
                </a:path>
              </a:pathLst>
            </a:custGeom>
            <a:noFill/>
            <a:ln w="12700">
              <a:solidFill>
                <a:srgbClr val="000000"/>
              </a:solidFill>
              <a:prstDash val="sysDot"/>
              <a:round/>
              <a:headEnd/>
              <a:tailEnd type="triangle" w="sm" len="sm"/>
            </a:ln>
            <a:effectLst/>
            <a:extLst>
              <a:ext uri="{909E8E84-426E-40DD-AFC4-6F175D3DCCD1}">
                <a14:hiddenFill xmlns:a14="http://schemas.microsoft.com/office/drawing/2010/main">
                  <a:solidFill>
                    <a:srgbClr val="00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515" name="Picture 171" descr="light_shadow1"/>
            <p:cNvPicPr>
              <a:picLocks noChangeAspect="1" noChangeArrowheads="1"/>
            </p:cNvPicPr>
            <p:nvPr/>
          </p:nvPicPr>
          <p:blipFill>
            <a:blip r:embed="rId5" cstate="print">
              <a:extLst>
                <a:ext uri="{28A0092B-C50C-407E-A947-70E740481C1C}">
                  <a14:useLocalDpi xmlns:a14="http://schemas.microsoft.com/office/drawing/2010/main" val="0"/>
                </a:ext>
              </a:extLst>
            </a:blip>
            <a:srcRect t="23740"/>
            <a:stretch>
              <a:fillRect/>
            </a:stretch>
          </p:blipFill>
          <p:spPr bwMode="gray">
            <a:xfrm rot="2569845" flipH="1">
              <a:off x="2015" y="1139"/>
              <a:ext cx="129" cy="84"/>
            </a:xfrm>
            <a:prstGeom prst="rect">
              <a:avLst/>
            </a:prstGeom>
            <a:noFill/>
            <a:extLst>
              <a:ext uri="{909E8E84-426E-40DD-AFC4-6F175D3DCCD1}">
                <a14:hiddenFill xmlns:a14="http://schemas.microsoft.com/office/drawing/2010/main">
                  <a:solidFill>
                    <a:srgbClr val="FFFFFF"/>
                  </a:solidFill>
                </a14:hiddenFill>
              </a:ext>
            </a:extLst>
          </p:spPr>
        </p:pic>
      </p:grpSp>
      <p:sp>
        <p:nvSpPr>
          <p:cNvPr id="57516" name="AutoShape 172"/>
          <p:cNvSpPr>
            <a:spLocks/>
          </p:cNvSpPr>
          <p:nvPr/>
        </p:nvSpPr>
        <p:spPr bwMode="auto">
          <a:xfrm>
            <a:off x="7248528" y="1648643"/>
            <a:ext cx="1787968" cy="275035"/>
          </a:xfrm>
          <a:prstGeom prst="accentCallout2">
            <a:avLst>
              <a:gd name="adj1" fmla="val 31167"/>
              <a:gd name="adj2" fmla="val -5046"/>
              <a:gd name="adj3" fmla="val 31167"/>
              <a:gd name="adj4" fmla="val -38907"/>
              <a:gd name="adj5" fmla="val 99565"/>
              <a:gd name="adj6" fmla="val -73185"/>
            </a:avLst>
          </a:prstGeom>
          <a:noFill/>
          <a:ln w="9525">
            <a:solidFill>
              <a:schemeClr val="folHlink"/>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en-US" smtClean="0">
                <a:solidFill>
                  <a:srgbClr val="000000"/>
                </a:solidFill>
                <a:latin typeface="Times New Roman" pitchFamily="18" charset="0"/>
                <a:cs typeface="Times New Roman" pitchFamily="18" charset="0"/>
              </a:rPr>
              <a:t>ngỡ ngàng, buồn vì nghĩ rằng: một người đáng kính như lão cũng đến lúc bị tha hóa, thay đổi</a:t>
            </a:r>
            <a:endParaRPr lang="en-US" b="0">
              <a:solidFill>
                <a:srgbClr val="000000"/>
              </a:solidFill>
              <a:latin typeface="Times New Roman" pitchFamily="18" charset="0"/>
              <a:cs typeface="Times New Roman" pitchFamily="18" charset="0"/>
            </a:endParaRPr>
          </a:p>
        </p:txBody>
      </p:sp>
      <p:sp>
        <p:nvSpPr>
          <p:cNvPr id="57517" name="AutoShape 173"/>
          <p:cNvSpPr>
            <a:spLocks/>
          </p:cNvSpPr>
          <p:nvPr/>
        </p:nvSpPr>
        <p:spPr bwMode="auto">
          <a:xfrm>
            <a:off x="6771142" y="3851672"/>
            <a:ext cx="1509713" cy="294085"/>
          </a:xfrm>
          <a:prstGeom prst="accentCallout2">
            <a:avLst>
              <a:gd name="adj1" fmla="val 29148"/>
              <a:gd name="adj2" fmla="val -5046"/>
              <a:gd name="adj3" fmla="val 29148"/>
              <a:gd name="adj4" fmla="val -5046"/>
              <a:gd name="adj5" fmla="val -128877"/>
              <a:gd name="adj6" fmla="val -56983"/>
            </a:avLst>
          </a:prstGeom>
          <a:noFill/>
          <a:ln w="9525">
            <a:solidFill>
              <a:schemeClr val="bg2">
                <a:lumMod val="10000"/>
              </a:schemeClr>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en-US" smtClean="0">
                <a:solidFill>
                  <a:srgbClr val="000000"/>
                </a:solidFill>
                <a:latin typeface="Times New Roman" pitchFamily="18" charset="0"/>
                <a:cs typeface="Times New Roman" pitchFamily="18" charset="0"/>
              </a:rPr>
              <a:t>Khi thấy được phẩm chất cao đẹp của lão Hạc thì giữ trọn niềm tin và nể phục</a:t>
            </a:r>
            <a:endParaRPr lang="en-US" b="0">
              <a:solidFill>
                <a:srgbClr val="000000"/>
              </a:solidFill>
              <a:latin typeface="Times New Roman" pitchFamily="18" charset="0"/>
              <a:cs typeface="Times New Roman" pitchFamily="18" charset="0"/>
            </a:endParaRPr>
          </a:p>
        </p:txBody>
      </p:sp>
      <p:sp>
        <p:nvSpPr>
          <p:cNvPr id="57518" name="AutoShape 174"/>
          <p:cNvSpPr>
            <a:spLocks/>
          </p:cNvSpPr>
          <p:nvPr/>
        </p:nvSpPr>
        <p:spPr bwMode="auto">
          <a:xfrm>
            <a:off x="985838" y="1453431"/>
            <a:ext cx="1593850" cy="326231"/>
          </a:xfrm>
          <a:prstGeom prst="accentCallout2">
            <a:avLst>
              <a:gd name="adj1" fmla="val 43796"/>
              <a:gd name="adj2" fmla="val 104782"/>
              <a:gd name="adj3" fmla="val 43796"/>
              <a:gd name="adj4" fmla="val 114843"/>
              <a:gd name="adj5" fmla="val 62192"/>
              <a:gd name="adj6" fmla="val 135799"/>
            </a:avLst>
          </a:prstGeom>
          <a:noFill/>
          <a:ln w="9525">
            <a:solidFill>
              <a:schemeClr val="hlink"/>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eaLnBrk="0" hangingPunct="0"/>
            <a:r>
              <a:rPr lang="en-US" smtClean="0">
                <a:solidFill>
                  <a:srgbClr val="000000"/>
                </a:solidFill>
                <a:latin typeface="Times New Roman" pitchFamily="18" charset="0"/>
                <a:cs typeface="Times New Roman" pitchFamily="18" charset="0"/>
              </a:rPr>
              <a:t>Thông cảm và xót thương cho số phận của lão</a:t>
            </a:r>
            <a:endParaRPr lang="en-US" b="0">
              <a:solidFill>
                <a:srgbClr val="000000"/>
              </a:solidFill>
              <a:latin typeface="Times New Roman" pitchFamily="18" charset="0"/>
              <a:cs typeface="Times New Roman" pitchFamily="18" charset="0"/>
            </a:endParaRPr>
          </a:p>
        </p:txBody>
      </p:sp>
      <p:sp>
        <p:nvSpPr>
          <p:cNvPr id="57519" name="AutoShape 175"/>
          <p:cNvSpPr>
            <a:spLocks/>
          </p:cNvSpPr>
          <p:nvPr/>
        </p:nvSpPr>
        <p:spPr bwMode="auto">
          <a:xfrm>
            <a:off x="306388" y="3050383"/>
            <a:ext cx="1593850" cy="326231"/>
          </a:xfrm>
          <a:prstGeom prst="accentCallout2">
            <a:avLst>
              <a:gd name="adj1" fmla="val 26278"/>
              <a:gd name="adj2" fmla="val 104782"/>
              <a:gd name="adj3" fmla="val 26278"/>
              <a:gd name="adj4" fmla="val 118926"/>
              <a:gd name="adj5" fmla="val -35769"/>
              <a:gd name="adj6" fmla="val 134463"/>
            </a:avLst>
          </a:prstGeom>
          <a:noFill/>
          <a:ln w="9525">
            <a:solidFill>
              <a:schemeClr val="accent2"/>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r" eaLnBrk="0" hangingPunct="0"/>
            <a:r>
              <a:rPr lang="en-US" smtClean="0">
                <a:solidFill>
                  <a:srgbClr val="000000"/>
                </a:solidFill>
                <a:latin typeface="Times New Roman" pitchFamily="18" charset="0"/>
                <a:cs typeface="Times New Roman" pitchFamily="18" charset="0"/>
              </a:rPr>
              <a:t>Tìm cách an ủi, giúp đỡ</a:t>
            </a:r>
            <a:endParaRPr lang="en-US" b="0">
              <a:solidFill>
                <a:srgbClr val="000000"/>
              </a:solidFill>
              <a:latin typeface="Times New Roman" pitchFamily="18" charset="0"/>
              <a:cs typeface="Times New Roman" pitchFamily="18" charset="0"/>
            </a:endParaRPr>
          </a:p>
        </p:txBody>
      </p:sp>
      <p:sp>
        <p:nvSpPr>
          <p:cNvPr id="57520" name="AutoShape 176"/>
          <p:cNvSpPr>
            <a:spLocks/>
          </p:cNvSpPr>
          <p:nvPr/>
        </p:nvSpPr>
        <p:spPr bwMode="auto">
          <a:xfrm>
            <a:off x="534988" y="4030266"/>
            <a:ext cx="1509712" cy="294084"/>
          </a:xfrm>
          <a:prstGeom prst="accentCallout2">
            <a:avLst>
              <a:gd name="adj1" fmla="val 29148"/>
              <a:gd name="adj2" fmla="val 105046"/>
              <a:gd name="adj3" fmla="val 29148"/>
              <a:gd name="adj4" fmla="val 105046"/>
              <a:gd name="adj5" fmla="val 153440"/>
              <a:gd name="adj6" fmla="val 175500"/>
            </a:avLst>
          </a:prstGeom>
          <a:noFill/>
          <a:ln w="9525">
            <a:solidFill>
              <a:schemeClr val="accent1"/>
            </a:solidFill>
            <a:miter lim="800000"/>
            <a:headEnd/>
            <a:tailEnd type="diamond" w="med" len="me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en-US" smtClean="0">
                <a:solidFill>
                  <a:srgbClr val="000000"/>
                </a:solidFill>
                <a:latin typeface="Times New Roman" pitchFamily="18" charset="0"/>
                <a:cs typeface="Times New Roman" pitchFamily="18" charset="0"/>
              </a:rPr>
              <a:t>Buồn khi thấy lão Hạc xa lánh mình</a:t>
            </a:r>
            <a:endParaRPr lang="en-US" b="0">
              <a:solidFill>
                <a:srgbClr val="000000"/>
              </a:solidFill>
              <a:latin typeface="Times New Roman" pitchFamily="18" charset="0"/>
              <a:cs typeface="Times New Roman" pitchFamily="18" charset="0"/>
            </a:endParaRPr>
          </a:p>
        </p:txBody>
      </p:sp>
      <p:sp>
        <p:nvSpPr>
          <p:cNvPr id="179" name="Diamond 178"/>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0" name="TextBox 179"/>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181" name="Diamond 180"/>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82" name="TextBox 181"/>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a:t>
            </a:r>
            <a:r>
              <a:rPr lang="en-US" sz="2000" b="1" u="sng" smtClean="0"/>
              <a:t>ông giáo</a:t>
            </a:r>
            <a:endParaRPr lang="en-US" sz="2000" b="1" u="sng"/>
          </a:p>
        </p:txBody>
      </p:sp>
      <p:sp>
        <p:nvSpPr>
          <p:cNvPr id="183" name="TextBox 182"/>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184" name="TextBox 183"/>
          <p:cNvSpPr txBox="1"/>
          <p:nvPr/>
        </p:nvSpPr>
        <p:spPr>
          <a:xfrm>
            <a:off x="-1687" y="546235"/>
            <a:ext cx="253207" cy="369332"/>
          </a:xfrm>
          <a:prstGeom prst="rect">
            <a:avLst/>
          </a:prstGeom>
          <a:noFill/>
        </p:spPr>
        <p:txBody>
          <a:bodyPr wrap="square" lIns="91438" tIns="45719" rIns="91438" bIns="45719" rtlCol="0">
            <a:spAutoFit/>
          </a:bodyPr>
          <a:lstStyle/>
          <a:p>
            <a:r>
              <a:rPr lang="en-US" b="1"/>
              <a:t>2</a:t>
            </a:r>
          </a:p>
        </p:txBody>
      </p:sp>
      <p:sp>
        <p:nvSpPr>
          <p:cNvPr id="186" name="Rectangle 14"/>
          <p:cNvSpPr>
            <a:spLocks noChangeArrowheads="1"/>
          </p:cNvSpPr>
          <p:nvPr/>
        </p:nvSpPr>
        <p:spPr bwMode="gray">
          <a:xfrm rot="3419336">
            <a:off x="4948265" y="410400"/>
            <a:ext cx="330625" cy="30931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sp>
        <p:nvSpPr>
          <p:cNvPr id="187" name="Rectangle 17"/>
          <p:cNvSpPr>
            <a:spLocks noChangeArrowheads="1"/>
          </p:cNvSpPr>
          <p:nvPr/>
        </p:nvSpPr>
        <p:spPr bwMode="gray">
          <a:xfrm>
            <a:off x="5436096" y="725831"/>
            <a:ext cx="2670093" cy="45719"/>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88" name="TextBox 187"/>
          <p:cNvSpPr txBox="1"/>
          <p:nvPr/>
        </p:nvSpPr>
        <p:spPr>
          <a:xfrm>
            <a:off x="5796136" y="267494"/>
            <a:ext cx="2376264" cy="461665"/>
          </a:xfrm>
          <a:prstGeom prst="rect">
            <a:avLst/>
          </a:prstGeom>
          <a:noFill/>
        </p:spPr>
        <p:txBody>
          <a:bodyPr wrap="square" rtlCol="0">
            <a:spAutoFit/>
          </a:bodyPr>
          <a:lstStyle/>
          <a:p>
            <a:r>
              <a:rPr lang="en-US" sz="2400" b="1" smtClean="0">
                <a:solidFill>
                  <a:schemeClr val="accent5">
                    <a:lumMod val="50000"/>
                  </a:schemeClr>
                </a:solidFill>
                <a:latin typeface="Times New Roman" pitchFamily="18" charset="0"/>
                <a:cs typeface="Times New Roman" pitchFamily="18" charset="0"/>
              </a:rPr>
              <a:t>Đối với lão Hạc</a:t>
            </a:r>
            <a:endParaRPr lang="en-US" sz="2400" b="1">
              <a:solidFill>
                <a:schemeClr val="accent5">
                  <a:lumMod val="50000"/>
                </a:schemeClr>
              </a:solidFill>
              <a:latin typeface="Times New Roman" pitchFamily="18" charset="0"/>
              <a:cs typeface="Times New Roman" pitchFamily="18" charset="0"/>
            </a:endParaRPr>
          </a:p>
        </p:txBody>
      </p:sp>
      <p:pic>
        <p:nvPicPr>
          <p:cNvPr id="191" name="Picture 1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674" y="2195272"/>
            <a:ext cx="2043857" cy="1434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5707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heel(1)">
                                      <p:cBhvr>
                                        <p:cTn id="7" dur="2000"/>
                                        <p:tgtEl>
                                          <p:spTgt spid="18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wheel(1)">
                                      <p:cBhvr>
                                        <p:cTn id="10" dur="2000"/>
                                        <p:tgtEl>
                                          <p:spTgt spid="18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wheel(1)">
                                      <p:cBhvr>
                                        <p:cTn id="13" dur="2000"/>
                                        <p:tgtEl>
                                          <p:spTgt spid="18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7347"/>
                                        </p:tgtEl>
                                        <p:attrNameLst>
                                          <p:attrName>style.visibility</p:attrName>
                                        </p:attrNameLst>
                                      </p:cBhvr>
                                      <p:to>
                                        <p:strVal val="visible"/>
                                      </p:to>
                                    </p:set>
                                    <p:anim calcmode="lin" valueType="num">
                                      <p:cBhvr>
                                        <p:cTn id="18" dur="500" fill="hold"/>
                                        <p:tgtEl>
                                          <p:spTgt spid="57347"/>
                                        </p:tgtEl>
                                        <p:attrNameLst>
                                          <p:attrName>ppt_w</p:attrName>
                                        </p:attrNameLst>
                                      </p:cBhvr>
                                      <p:tavLst>
                                        <p:tav tm="0">
                                          <p:val>
                                            <p:fltVal val="0"/>
                                          </p:val>
                                        </p:tav>
                                        <p:tav tm="100000">
                                          <p:val>
                                            <p:strVal val="#ppt_w"/>
                                          </p:val>
                                        </p:tav>
                                      </p:tavLst>
                                    </p:anim>
                                    <p:anim calcmode="lin" valueType="num">
                                      <p:cBhvr>
                                        <p:cTn id="19" dur="500" fill="hold"/>
                                        <p:tgtEl>
                                          <p:spTgt spid="57347"/>
                                        </p:tgtEl>
                                        <p:attrNameLst>
                                          <p:attrName>ppt_h</p:attrName>
                                        </p:attrNameLst>
                                      </p:cBhvr>
                                      <p:tavLst>
                                        <p:tav tm="0">
                                          <p:val>
                                            <p:fltVal val="0"/>
                                          </p:val>
                                        </p:tav>
                                        <p:tav tm="100000">
                                          <p:val>
                                            <p:strVal val="#ppt_h"/>
                                          </p:val>
                                        </p:tav>
                                      </p:tavLst>
                                    </p:anim>
                                    <p:animEffect transition="in" filter="fade">
                                      <p:cBhvr>
                                        <p:cTn id="20" dur="500"/>
                                        <p:tgtEl>
                                          <p:spTgt spid="5734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7348"/>
                                        </p:tgtEl>
                                        <p:attrNameLst>
                                          <p:attrName>style.visibility</p:attrName>
                                        </p:attrNameLst>
                                      </p:cBhvr>
                                      <p:to>
                                        <p:strVal val="visible"/>
                                      </p:to>
                                    </p:set>
                                    <p:anim calcmode="lin" valueType="num">
                                      <p:cBhvr>
                                        <p:cTn id="23" dur="500" fill="hold"/>
                                        <p:tgtEl>
                                          <p:spTgt spid="57348"/>
                                        </p:tgtEl>
                                        <p:attrNameLst>
                                          <p:attrName>ppt_w</p:attrName>
                                        </p:attrNameLst>
                                      </p:cBhvr>
                                      <p:tavLst>
                                        <p:tav tm="0">
                                          <p:val>
                                            <p:fltVal val="0"/>
                                          </p:val>
                                        </p:tav>
                                        <p:tav tm="100000">
                                          <p:val>
                                            <p:strVal val="#ppt_w"/>
                                          </p:val>
                                        </p:tav>
                                      </p:tavLst>
                                    </p:anim>
                                    <p:anim calcmode="lin" valueType="num">
                                      <p:cBhvr>
                                        <p:cTn id="24" dur="500" fill="hold"/>
                                        <p:tgtEl>
                                          <p:spTgt spid="57348"/>
                                        </p:tgtEl>
                                        <p:attrNameLst>
                                          <p:attrName>ppt_h</p:attrName>
                                        </p:attrNameLst>
                                      </p:cBhvr>
                                      <p:tavLst>
                                        <p:tav tm="0">
                                          <p:val>
                                            <p:fltVal val="0"/>
                                          </p:val>
                                        </p:tav>
                                        <p:tav tm="100000">
                                          <p:val>
                                            <p:strVal val="#ppt_h"/>
                                          </p:val>
                                        </p:tav>
                                      </p:tavLst>
                                    </p:anim>
                                    <p:animEffect transition="in" filter="fade">
                                      <p:cBhvr>
                                        <p:cTn id="25" dur="500"/>
                                        <p:tgtEl>
                                          <p:spTgt spid="5734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7349"/>
                                        </p:tgtEl>
                                        <p:attrNameLst>
                                          <p:attrName>style.visibility</p:attrName>
                                        </p:attrNameLst>
                                      </p:cBhvr>
                                      <p:to>
                                        <p:strVal val="visible"/>
                                      </p:to>
                                    </p:set>
                                    <p:anim calcmode="lin" valueType="num">
                                      <p:cBhvr>
                                        <p:cTn id="28" dur="500" fill="hold"/>
                                        <p:tgtEl>
                                          <p:spTgt spid="57349"/>
                                        </p:tgtEl>
                                        <p:attrNameLst>
                                          <p:attrName>ppt_w</p:attrName>
                                        </p:attrNameLst>
                                      </p:cBhvr>
                                      <p:tavLst>
                                        <p:tav tm="0">
                                          <p:val>
                                            <p:fltVal val="0"/>
                                          </p:val>
                                        </p:tav>
                                        <p:tav tm="100000">
                                          <p:val>
                                            <p:strVal val="#ppt_w"/>
                                          </p:val>
                                        </p:tav>
                                      </p:tavLst>
                                    </p:anim>
                                    <p:anim calcmode="lin" valueType="num">
                                      <p:cBhvr>
                                        <p:cTn id="29" dur="500" fill="hold"/>
                                        <p:tgtEl>
                                          <p:spTgt spid="57349"/>
                                        </p:tgtEl>
                                        <p:attrNameLst>
                                          <p:attrName>ppt_h</p:attrName>
                                        </p:attrNameLst>
                                      </p:cBhvr>
                                      <p:tavLst>
                                        <p:tav tm="0">
                                          <p:val>
                                            <p:fltVal val="0"/>
                                          </p:val>
                                        </p:tav>
                                        <p:tav tm="100000">
                                          <p:val>
                                            <p:strVal val="#ppt_h"/>
                                          </p:val>
                                        </p:tav>
                                      </p:tavLst>
                                    </p:anim>
                                    <p:animEffect transition="in" filter="fade">
                                      <p:cBhvr>
                                        <p:cTn id="30" dur="500"/>
                                        <p:tgtEl>
                                          <p:spTgt spid="5734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7350"/>
                                        </p:tgtEl>
                                        <p:attrNameLst>
                                          <p:attrName>style.visibility</p:attrName>
                                        </p:attrNameLst>
                                      </p:cBhvr>
                                      <p:to>
                                        <p:strVal val="visible"/>
                                      </p:to>
                                    </p:set>
                                    <p:anim calcmode="lin" valueType="num">
                                      <p:cBhvr>
                                        <p:cTn id="33" dur="500" fill="hold"/>
                                        <p:tgtEl>
                                          <p:spTgt spid="57350"/>
                                        </p:tgtEl>
                                        <p:attrNameLst>
                                          <p:attrName>ppt_w</p:attrName>
                                        </p:attrNameLst>
                                      </p:cBhvr>
                                      <p:tavLst>
                                        <p:tav tm="0">
                                          <p:val>
                                            <p:fltVal val="0"/>
                                          </p:val>
                                        </p:tav>
                                        <p:tav tm="100000">
                                          <p:val>
                                            <p:strVal val="#ppt_w"/>
                                          </p:val>
                                        </p:tav>
                                      </p:tavLst>
                                    </p:anim>
                                    <p:anim calcmode="lin" valueType="num">
                                      <p:cBhvr>
                                        <p:cTn id="34" dur="500" fill="hold"/>
                                        <p:tgtEl>
                                          <p:spTgt spid="57350"/>
                                        </p:tgtEl>
                                        <p:attrNameLst>
                                          <p:attrName>ppt_h</p:attrName>
                                        </p:attrNameLst>
                                      </p:cBhvr>
                                      <p:tavLst>
                                        <p:tav tm="0">
                                          <p:val>
                                            <p:fltVal val="0"/>
                                          </p:val>
                                        </p:tav>
                                        <p:tav tm="100000">
                                          <p:val>
                                            <p:strVal val="#ppt_h"/>
                                          </p:val>
                                        </p:tav>
                                      </p:tavLst>
                                    </p:anim>
                                    <p:animEffect transition="in" filter="fade">
                                      <p:cBhvr>
                                        <p:cTn id="35" dur="500"/>
                                        <p:tgtEl>
                                          <p:spTgt spid="5735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7351"/>
                                        </p:tgtEl>
                                        <p:attrNameLst>
                                          <p:attrName>style.visibility</p:attrName>
                                        </p:attrNameLst>
                                      </p:cBhvr>
                                      <p:to>
                                        <p:strVal val="visible"/>
                                      </p:to>
                                    </p:set>
                                    <p:anim calcmode="lin" valueType="num">
                                      <p:cBhvr>
                                        <p:cTn id="38" dur="500" fill="hold"/>
                                        <p:tgtEl>
                                          <p:spTgt spid="57351"/>
                                        </p:tgtEl>
                                        <p:attrNameLst>
                                          <p:attrName>ppt_w</p:attrName>
                                        </p:attrNameLst>
                                      </p:cBhvr>
                                      <p:tavLst>
                                        <p:tav tm="0">
                                          <p:val>
                                            <p:fltVal val="0"/>
                                          </p:val>
                                        </p:tav>
                                        <p:tav tm="100000">
                                          <p:val>
                                            <p:strVal val="#ppt_w"/>
                                          </p:val>
                                        </p:tav>
                                      </p:tavLst>
                                    </p:anim>
                                    <p:anim calcmode="lin" valueType="num">
                                      <p:cBhvr>
                                        <p:cTn id="39" dur="500" fill="hold"/>
                                        <p:tgtEl>
                                          <p:spTgt spid="57351"/>
                                        </p:tgtEl>
                                        <p:attrNameLst>
                                          <p:attrName>ppt_h</p:attrName>
                                        </p:attrNameLst>
                                      </p:cBhvr>
                                      <p:tavLst>
                                        <p:tav tm="0">
                                          <p:val>
                                            <p:fltVal val="0"/>
                                          </p:val>
                                        </p:tav>
                                        <p:tav tm="100000">
                                          <p:val>
                                            <p:strVal val="#ppt_h"/>
                                          </p:val>
                                        </p:tav>
                                      </p:tavLst>
                                    </p:anim>
                                    <p:animEffect transition="in" filter="fade">
                                      <p:cBhvr>
                                        <p:cTn id="40" dur="500"/>
                                        <p:tgtEl>
                                          <p:spTgt spid="5735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7352"/>
                                        </p:tgtEl>
                                        <p:attrNameLst>
                                          <p:attrName>style.visibility</p:attrName>
                                        </p:attrNameLst>
                                      </p:cBhvr>
                                      <p:to>
                                        <p:strVal val="visible"/>
                                      </p:to>
                                    </p:set>
                                    <p:anim calcmode="lin" valueType="num">
                                      <p:cBhvr>
                                        <p:cTn id="43" dur="500" fill="hold"/>
                                        <p:tgtEl>
                                          <p:spTgt spid="57352"/>
                                        </p:tgtEl>
                                        <p:attrNameLst>
                                          <p:attrName>ppt_w</p:attrName>
                                        </p:attrNameLst>
                                      </p:cBhvr>
                                      <p:tavLst>
                                        <p:tav tm="0">
                                          <p:val>
                                            <p:fltVal val="0"/>
                                          </p:val>
                                        </p:tav>
                                        <p:tav tm="100000">
                                          <p:val>
                                            <p:strVal val="#ppt_w"/>
                                          </p:val>
                                        </p:tav>
                                      </p:tavLst>
                                    </p:anim>
                                    <p:anim calcmode="lin" valueType="num">
                                      <p:cBhvr>
                                        <p:cTn id="44" dur="500" fill="hold"/>
                                        <p:tgtEl>
                                          <p:spTgt spid="57352"/>
                                        </p:tgtEl>
                                        <p:attrNameLst>
                                          <p:attrName>ppt_h</p:attrName>
                                        </p:attrNameLst>
                                      </p:cBhvr>
                                      <p:tavLst>
                                        <p:tav tm="0">
                                          <p:val>
                                            <p:fltVal val="0"/>
                                          </p:val>
                                        </p:tav>
                                        <p:tav tm="100000">
                                          <p:val>
                                            <p:strVal val="#ppt_h"/>
                                          </p:val>
                                        </p:tav>
                                      </p:tavLst>
                                    </p:anim>
                                    <p:animEffect transition="in" filter="fade">
                                      <p:cBhvr>
                                        <p:cTn id="45" dur="500"/>
                                        <p:tgtEl>
                                          <p:spTgt spid="5735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7353"/>
                                        </p:tgtEl>
                                        <p:attrNameLst>
                                          <p:attrName>style.visibility</p:attrName>
                                        </p:attrNameLst>
                                      </p:cBhvr>
                                      <p:to>
                                        <p:strVal val="visible"/>
                                      </p:to>
                                    </p:set>
                                    <p:anim calcmode="lin" valueType="num">
                                      <p:cBhvr>
                                        <p:cTn id="48" dur="500" fill="hold"/>
                                        <p:tgtEl>
                                          <p:spTgt spid="57353"/>
                                        </p:tgtEl>
                                        <p:attrNameLst>
                                          <p:attrName>ppt_w</p:attrName>
                                        </p:attrNameLst>
                                      </p:cBhvr>
                                      <p:tavLst>
                                        <p:tav tm="0">
                                          <p:val>
                                            <p:fltVal val="0"/>
                                          </p:val>
                                        </p:tav>
                                        <p:tav tm="100000">
                                          <p:val>
                                            <p:strVal val="#ppt_w"/>
                                          </p:val>
                                        </p:tav>
                                      </p:tavLst>
                                    </p:anim>
                                    <p:anim calcmode="lin" valueType="num">
                                      <p:cBhvr>
                                        <p:cTn id="49" dur="500" fill="hold"/>
                                        <p:tgtEl>
                                          <p:spTgt spid="57353"/>
                                        </p:tgtEl>
                                        <p:attrNameLst>
                                          <p:attrName>ppt_h</p:attrName>
                                        </p:attrNameLst>
                                      </p:cBhvr>
                                      <p:tavLst>
                                        <p:tav tm="0">
                                          <p:val>
                                            <p:fltVal val="0"/>
                                          </p:val>
                                        </p:tav>
                                        <p:tav tm="100000">
                                          <p:val>
                                            <p:strVal val="#ppt_h"/>
                                          </p:val>
                                        </p:tav>
                                      </p:tavLst>
                                    </p:anim>
                                    <p:animEffect transition="in" filter="fade">
                                      <p:cBhvr>
                                        <p:cTn id="50" dur="500"/>
                                        <p:tgtEl>
                                          <p:spTgt spid="5735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7354"/>
                                        </p:tgtEl>
                                        <p:attrNameLst>
                                          <p:attrName>style.visibility</p:attrName>
                                        </p:attrNameLst>
                                      </p:cBhvr>
                                      <p:to>
                                        <p:strVal val="visible"/>
                                      </p:to>
                                    </p:set>
                                    <p:anim calcmode="lin" valueType="num">
                                      <p:cBhvr>
                                        <p:cTn id="53" dur="500" fill="hold"/>
                                        <p:tgtEl>
                                          <p:spTgt spid="57354"/>
                                        </p:tgtEl>
                                        <p:attrNameLst>
                                          <p:attrName>ppt_w</p:attrName>
                                        </p:attrNameLst>
                                      </p:cBhvr>
                                      <p:tavLst>
                                        <p:tav tm="0">
                                          <p:val>
                                            <p:fltVal val="0"/>
                                          </p:val>
                                        </p:tav>
                                        <p:tav tm="100000">
                                          <p:val>
                                            <p:strVal val="#ppt_w"/>
                                          </p:val>
                                        </p:tav>
                                      </p:tavLst>
                                    </p:anim>
                                    <p:anim calcmode="lin" valueType="num">
                                      <p:cBhvr>
                                        <p:cTn id="54" dur="500" fill="hold"/>
                                        <p:tgtEl>
                                          <p:spTgt spid="57354"/>
                                        </p:tgtEl>
                                        <p:attrNameLst>
                                          <p:attrName>ppt_h</p:attrName>
                                        </p:attrNameLst>
                                      </p:cBhvr>
                                      <p:tavLst>
                                        <p:tav tm="0">
                                          <p:val>
                                            <p:fltVal val="0"/>
                                          </p:val>
                                        </p:tav>
                                        <p:tav tm="100000">
                                          <p:val>
                                            <p:strVal val="#ppt_h"/>
                                          </p:val>
                                        </p:tav>
                                      </p:tavLst>
                                    </p:anim>
                                    <p:animEffect transition="in" filter="fade">
                                      <p:cBhvr>
                                        <p:cTn id="55" dur="500"/>
                                        <p:tgtEl>
                                          <p:spTgt spid="57354"/>
                                        </p:tgtEl>
                                      </p:cBhvr>
                                    </p:animEffect>
                                  </p:childTnLst>
                                </p:cTn>
                              </p:par>
                              <p:par>
                                <p:cTn id="56" presetID="53" presetClass="entr" presetSubtype="16" fill="hold" nodeType="withEffect">
                                  <p:stCondLst>
                                    <p:cond delay="0"/>
                                  </p:stCondLst>
                                  <p:childTnLst>
                                    <p:set>
                                      <p:cBhvr>
                                        <p:cTn id="57" dur="1" fill="hold">
                                          <p:stCondLst>
                                            <p:cond delay="0"/>
                                          </p:stCondLst>
                                        </p:cTn>
                                        <p:tgtEl>
                                          <p:spTgt spid="57355"/>
                                        </p:tgtEl>
                                        <p:attrNameLst>
                                          <p:attrName>style.visibility</p:attrName>
                                        </p:attrNameLst>
                                      </p:cBhvr>
                                      <p:to>
                                        <p:strVal val="visible"/>
                                      </p:to>
                                    </p:set>
                                    <p:anim calcmode="lin" valueType="num">
                                      <p:cBhvr>
                                        <p:cTn id="58" dur="500" fill="hold"/>
                                        <p:tgtEl>
                                          <p:spTgt spid="57355"/>
                                        </p:tgtEl>
                                        <p:attrNameLst>
                                          <p:attrName>ppt_w</p:attrName>
                                        </p:attrNameLst>
                                      </p:cBhvr>
                                      <p:tavLst>
                                        <p:tav tm="0">
                                          <p:val>
                                            <p:fltVal val="0"/>
                                          </p:val>
                                        </p:tav>
                                        <p:tav tm="100000">
                                          <p:val>
                                            <p:strVal val="#ppt_w"/>
                                          </p:val>
                                        </p:tav>
                                      </p:tavLst>
                                    </p:anim>
                                    <p:anim calcmode="lin" valueType="num">
                                      <p:cBhvr>
                                        <p:cTn id="59" dur="500" fill="hold"/>
                                        <p:tgtEl>
                                          <p:spTgt spid="57355"/>
                                        </p:tgtEl>
                                        <p:attrNameLst>
                                          <p:attrName>ppt_h</p:attrName>
                                        </p:attrNameLst>
                                      </p:cBhvr>
                                      <p:tavLst>
                                        <p:tav tm="0">
                                          <p:val>
                                            <p:fltVal val="0"/>
                                          </p:val>
                                        </p:tav>
                                        <p:tav tm="100000">
                                          <p:val>
                                            <p:strVal val="#ppt_h"/>
                                          </p:val>
                                        </p:tav>
                                      </p:tavLst>
                                    </p:anim>
                                    <p:animEffect transition="in" filter="fade">
                                      <p:cBhvr>
                                        <p:cTn id="60" dur="500"/>
                                        <p:tgtEl>
                                          <p:spTgt spid="57355"/>
                                        </p:tgtEl>
                                      </p:cBhvr>
                                    </p:animEffect>
                                  </p:childTnLst>
                                </p:cTn>
                              </p:par>
                              <p:par>
                                <p:cTn id="61" presetID="53" presetClass="entr" presetSubtype="16" fill="hold" nodeType="withEffect">
                                  <p:stCondLst>
                                    <p:cond delay="0"/>
                                  </p:stCondLst>
                                  <p:childTnLst>
                                    <p:set>
                                      <p:cBhvr>
                                        <p:cTn id="62" dur="1" fill="hold">
                                          <p:stCondLst>
                                            <p:cond delay="0"/>
                                          </p:stCondLst>
                                        </p:cTn>
                                        <p:tgtEl>
                                          <p:spTgt spid="57384"/>
                                        </p:tgtEl>
                                        <p:attrNameLst>
                                          <p:attrName>style.visibility</p:attrName>
                                        </p:attrNameLst>
                                      </p:cBhvr>
                                      <p:to>
                                        <p:strVal val="visible"/>
                                      </p:to>
                                    </p:set>
                                    <p:anim calcmode="lin" valueType="num">
                                      <p:cBhvr>
                                        <p:cTn id="63" dur="500" fill="hold"/>
                                        <p:tgtEl>
                                          <p:spTgt spid="57384"/>
                                        </p:tgtEl>
                                        <p:attrNameLst>
                                          <p:attrName>ppt_w</p:attrName>
                                        </p:attrNameLst>
                                      </p:cBhvr>
                                      <p:tavLst>
                                        <p:tav tm="0">
                                          <p:val>
                                            <p:fltVal val="0"/>
                                          </p:val>
                                        </p:tav>
                                        <p:tav tm="100000">
                                          <p:val>
                                            <p:strVal val="#ppt_w"/>
                                          </p:val>
                                        </p:tav>
                                      </p:tavLst>
                                    </p:anim>
                                    <p:anim calcmode="lin" valueType="num">
                                      <p:cBhvr>
                                        <p:cTn id="64" dur="500" fill="hold"/>
                                        <p:tgtEl>
                                          <p:spTgt spid="57384"/>
                                        </p:tgtEl>
                                        <p:attrNameLst>
                                          <p:attrName>ppt_h</p:attrName>
                                        </p:attrNameLst>
                                      </p:cBhvr>
                                      <p:tavLst>
                                        <p:tav tm="0">
                                          <p:val>
                                            <p:fltVal val="0"/>
                                          </p:val>
                                        </p:tav>
                                        <p:tav tm="100000">
                                          <p:val>
                                            <p:strVal val="#ppt_h"/>
                                          </p:val>
                                        </p:tav>
                                      </p:tavLst>
                                    </p:anim>
                                    <p:animEffect transition="in" filter="fade">
                                      <p:cBhvr>
                                        <p:cTn id="65" dur="500"/>
                                        <p:tgtEl>
                                          <p:spTgt spid="57384"/>
                                        </p:tgtEl>
                                      </p:cBhvr>
                                    </p:animEffect>
                                  </p:childTnLst>
                                </p:cTn>
                              </p:par>
                              <p:par>
                                <p:cTn id="66" presetID="53" presetClass="entr" presetSubtype="16" fill="hold" nodeType="withEffect">
                                  <p:stCondLst>
                                    <p:cond delay="0"/>
                                  </p:stCondLst>
                                  <p:childTnLst>
                                    <p:set>
                                      <p:cBhvr>
                                        <p:cTn id="67" dur="1" fill="hold">
                                          <p:stCondLst>
                                            <p:cond delay="0"/>
                                          </p:stCondLst>
                                        </p:cTn>
                                        <p:tgtEl>
                                          <p:spTgt spid="57413"/>
                                        </p:tgtEl>
                                        <p:attrNameLst>
                                          <p:attrName>style.visibility</p:attrName>
                                        </p:attrNameLst>
                                      </p:cBhvr>
                                      <p:to>
                                        <p:strVal val="visible"/>
                                      </p:to>
                                    </p:set>
                                    <p:anim calcmode="lin" valueType="num">
                                      <p:cBhvr>
                                        <p:cTn id="68" dur="500" fill="hold"/>
                                        <p:tgtEl>
                                          <p:spTgt spid="57413"/>
                                        </p:tgtEl>
                                        <p:attrNameLst>
                                          <p:attrName>ppt_w</p:attrName>
                                        </p:attrNameLst>
                                      </p:cBhvr>
                                      <p:tavLst>
                                        <p:tav tm="0">
                                          <p:val>
                                            <p:fltVal val="0"/>
                                          </p:val>
                                        </p:tav>
                                        <p:tav tm="100000">
                                          <p:val>
                                            <p:strVal val="#ppt_w"/>
                                          </p:val>
                                        </p:tav>
                                      </p:tavLst>
                                    </p:anim>
                                    <p:anim calcmode="lin" valueType="num">
                                      <p:cBhvr>
                                        <p:cTn id="69" dur="500" fill="hold"/>
                                        <p:tgtEl>
                                          <p:spTgt spid="57413"/>
                                        </p:tgtEl>
                                        <p:attrNameLst>
                                          <p:attrName>ppt_h</p:attrName>
                                        </p:attrNameLst>
                                      </p:cBhvr>
                                      <p:tavLst>
                                        <p:tav tm="0">
                                          <p:val>
                                            <p:fltVal val="0"/>
                                          </p:val>
                                        </p:tav>
                                        <p:tav tm="100000">
                                          <p:val>
                                            <p:strVal val="#ppt_h"/>
                                          </p:val>
                                        </p:tav>
                                      </p:tavLst>
                                    </p:anim>
                                    <p:animEffect transition="in" filter="fade">
                                      <p:cBhvr>
                                        <p:cTn id="70" dur="500"/>
                                        <p:tgtEl>
                                          <p:spTgt spid="57413"/>
                                        </p:tgtEl>
                                      </p:cBhvr>
                                    </p:animEffect>
                                  </p:childTnLst>
                                </p:cTn>
                              </p:par>
                              <p:par>
                                <p:cTn id="71" presetID="53" presetClass="entr" presetSubtype="16" fill="hold" nodeType="withEffect">
                                  <p:stCondLst>
                                    <p:cond delay="0"/>
                                  </p:stCondLst>
                                  <p:childTnLst>
                                    <p:set>
                                      <p:cBhvr>
                                        <p:cTn id="72" dur="1" fill="hold">
                                          <p:stCondLst>
                                            <p:cond delay="0"/>
                                          </p:stCondLst>
                                        </p:cTn>
                                        <p:tgtEl>
                                          <p:spTgt spid="57442"/>
                                        </p:tgtEl>
                                        <p:attrNameLst>
                                          <p:attrName>style.visibility</p:attrName>
                                        </p:attrNameLst>
                                      </p:cBhvr>
                                      <p:to>
                                        <p:strVal val="visible"/>
                                      </p:to>
                                    </p:set>
                                    <p:anim calcmode="lin" valueType="num">
                                      <p:cBhvr>
                                        <p:cTn id="73" dur="500" fill="hold"/>
                                        <p:tgtEl>
                                          <p:spTgt spid="57442"/>
                                        </p:tgtEl>
                                        <p:attrNameLst>
                                          <p:attrName>ppt_w</p:attrName>
                                        </p:attrNameLst>
                                      </p:cBhvr>
                                      <p:tavLst>
                                        <p:tav tm="0">
                                          <p:val>
                                            <p:fltVal val="0"/>
                                          </p:val>
                                        </p:tav>
                                        <p:tav tm="100000">
                                          <p:val>
                                            <p:strVal val="#ppt_w"/>
                                          </p:val>
                                        </p:tav>
                                      </p:tavLst>
                                    </p:anim>
                                    <p:anim calcmode="lin" valueType="num">
                                      <p:cBhvr>
                                        <p:cTn id="74" dur="500" fill="hold"/>
                                        <p:tgtEl>
                                          <p:spTgt spid="57442"/>
                                        </p:tgtEl>
                                        <p:attrNameLst>
                                          <p:attrName>ppt_h</p:attrName>
                                        </p:attrNameLst>
                                      </p:cBhvr>
                                      <p:tavLst>
                                        <p:tav tm="0">
                                          <p:val>
                                            <p:fltVal val="0"/>
                                          </p:val>
                                        </p:tav>
                                        <p:tav tm="100000">
                                          <p:val>
                                            <p:strVal val="#ppt_h"/>
                                          </p:val>
                                        </p:tav>
                                      </p:tavLst>
                                    </p:anim>
                                    <p:animEffect transition="in" filter="fade">
                                      <p:cBhvr>
                                        <p:cTn id="75" dur="500"/>
                                        <p:tgtEl>
                                          <p:spTgt spid="57442"/>
                                        </p:tgtEl>
                                      </p:cBhvr>
                                    </p:animEffect>
                                  </p:childTnLst>
                                </p:cTn>
                              </p:par>
                              <p:par>
                                <p:cTn id="76" presetID="53" presetClass="entr" presetSubtype="16" fill="hold" nodeType="withEffect">
                                  <p:stCondLst>
                                    <p:cond delay="0"/>
                                  </p:stCondLst>
                                  <p:childTnLst>
                                    <p:set>
                                      <p:cBhvr>
                                        <p:cTn id="77" dur="1" fill="hold">
                                          <p:stCondLst>
                                            <p:cond delay="0"/>
                                          </p:stCondLst>
                                        </p:cTn>
                                        <p:tgtEl>
                                          <p:spTgt spid="57471"/>
                                        </p:tgtEl>
                                        <p:attrNameLst>
                                          <p:attrName>style.visibility</p:attrName>
                                        </p:attrNameLst>
                                      </p:cBhvr>
                                      <p:to>
                                        <p:strVal val="visible"/>
                                      </p:to>
                                    </p:set>
                                    <p:anim calcmode="lin" valueType="num">
                                      <p:cBhvr>
                                        <p:cTn id="78" dur="500" fill="hold"/>
                                        <p:tgtEl>
                                          <p:spTgt spid="57471"/>
                                        </p:tgtEl>
                                        <p:attrNameLst>
                                          <p:attrName>ppt_w</p:attrName>
                                        </p:attrNameLst>
                                      </p:cBhvr>
                                      <p:tavLst>
                                        <p:tav tm="0">
                                          <p:val>
                                            <p:fltVal val="0"/>
                                          </p:val>
                                        </p:tav>
                                        <p:tav tm="100000">
                                          <p:val>
                                            <p:strVal val="#ppt_w"/>
                                          </p:val>
                                        </p:tav>
                                      </p:tavLst>
                                    </p:anim>
                                    <p:anim calcmode="lin" valueType="num">
                                      <p:cBhvr>
                                        <p:cTn id="79" dur="500" fill="hold"/>
                                        <p:tgtEl>
                                          <p:spTgt spid="57471"/>
                                        </p:tgtEl>
                                        <p:attrNameLst>
                                          <p:attrName>ppt_h</p:attrName>
                                        </p:attrNameLst>
                                      </p:cBhvr>
                                      <p:tavLst>
                                        <p:tav tm="0">
                                          <p:val>
                                            <p:fltVal val="0"/>
                                          </p:val>
                                        </p:tav>
                                        <p:tav tm="100000">
                                          <p:val>
                                            <p:strVal val="#ppt_h"/>
                                          </p:val>
                                        </p:tav>
                                      </p:tavLst>
                                    </p:anim>
                                    <p:animEffect transition="in" filter="fade">
                                      <p:cBhvr>
                                        <p:cTn id="80" dur="500"/>
                                        <p:tgtEl>
                                          <p:spTgt spid="57471"/>
                                        </p:tgtEl>
                                      </p:cBhvr>
                                    </p:animEffect>
                                  </p:childTnLst>
                                </p:cTn>
                              </p:par>
                              <p:par>
                                <p:cTn id="81" presetID="53" presetClass="entr" presetSubtype="16" fill="hold" nodeType="withEffect">
                                  <p:stCondLst>
                                    <p:cond delay="0"/>
                                  </p:stCondLst>
                                  <p:childTnLst>
                                    <p:set>
                                      <p:cBhvr>
                                        <p:cTn id="82" dur="1" fill="hold">
                                          <p:stCondLst>
                                            <p:cond delay="0"/>
                                          </p:stCondLst>
                                        </p:cTn>
                                        <p:tgtEl>
                                          <p:spTgt spid="57500"/>
                                        </p:tgtEl>
                                        <p:attrNameLst>
                                          <p:attrName>style.visibility</p:attrName>
                                        </p:attrNameLst>
                                      </p:cBhvr>
                                      <p:to>
                                        <p:strVal val="visible"/>
                                      </p:to>
                                    </p:set>
                                    <p:anim calcmode="lin" valueType="num">
                                      <p:cBhvr>
                                        <p:cTn id="83" dur="500" fill="hold"/>
                                        <p:tgtEl>
                                          <p:spTgt spid="57500"/>
                                        </p:tgtEl>
                                        <p:attrNameLst>
                                          <p:attrName>ppt_w</p:attrName>
                                        </p:attrNameLst>
                                      </p:cBhvr>
                                      <p:tavLst>
                                        <p:tav tm="0">
                                          <p:val>
                                            <p:fltVal val="0"/>
                                          </p:val>
                                        </p:tav>
                                        <p:tav tm="100000">
                                          <p:val>
                                            <p:strVal val="#ppt_w"/>
                                          </p:val>
                                        </p:tav>
                                      </p:tavLst>
                                    </p:anim>
                                    <p:anim calcmode="lin" valueType="num">
                                      <p:cBhvr>
                                        <p:cTn id="84" dur="500" fill="hold"/>
                                        <p:tgtEl>
                                          <p:spTgt spid="57500"/>
                                        </p:tgtEl>
                                        <p:attrNameLst>
                                          <p:attrName>ppt_h</p:attrName>
                                        </p:attrNameLst>
                                      </p:cBhvr>
                                      <p:tavLst>
                                        <p:tav tm="0">
                                          <p:val>
                                            <p:fltVal val="0"/>
                                          </p:val>
                                        </p:tav>
                                        <p:tav tm="100000">
                                          <p:val>
                                            <p:strVal val="#ppt_h"/>
                                          </p:val>
                                        </p:tav>
                                      </p:tavLst>
                                    </p:anim>
                                    <p:animEffect transition="in" filter="fade">
                                      <p:cBhvr>
                                        <p:cTn id="85" dur="500"/>
                                        <p:tgtEl>
                                          <p:spTgt spid="5750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57516"/>
                                        </p:tgtEl>
                                        <p:attrNameLst>
                                          <p:attrName>style.visibility</p:attrName>
                                        </p:attrNameLst>
                                      </p:cBhvr>
                                      <p:to>
                                        <p:strVal val="visible"/>
                                      </p:to>
                                    </p:set>
                                    <p:anim calcmode="lin" valueType="num">
                                      <p:cBhvr>
                                        <p:cTn id="88" dur="500" fill="hold"/>
                                        <p:tgtEl>
                                          <p:spTgt spid="57516"/>
                                        </p:tgtEl>
                                        <p:attrNameLst>
                                          <p:attrName>ppt_w</p:attrName>
                                        </p:attrNameLst>
                                      </p:cBhvr>
                                      <p:tavLst>
                                        <p:tav tm="0">
                                          <p:val>
                                            <p:fltVal val="0"/>
                                          </p:val>
                                        </p:tav>
                                        <p:tav tm="100000">
                                          <p:val>
                                            <p:strVal val="#ppt_w"/>
                                          </p:val>
                                        </p:tav>
                                      </p:tavLst>
                                    </p:anim>
                                    <p:anim calcmode="lin" valueType="num">
                                      <p:cBhvr>
                                        <p:cTn id="89" dur="500" fill="hold"/>
                                        <p:tgtEl>
                                          <p:spTgt spid="57516"/>
                                        </p:tgtEl>
                                        <p:attrNameLst>
                                          <p:attrName>ppt_h</p:attrName>
                                        </p:attrNameLst>
                                      </p:cBhvr>
                                      <p:tavLst>
                                        <p:tav tm="0">
                                          <p:val>
                                            <p:fltVal val="0"/>
                                          </p:val>
                                        </p:tav>
                                        <p:tav tm="100000">
                                          <p:val>
                                            <p:strVal val="#ppt_h"/>
                                          </p:val>
                                        </p:tav>
                                      </p:tavLst>
                                    </p:anim>
                                    <p:animEffect transition="in" filter="fade">
                                      <p:cBhvr>
                                        <p:cTn id="90" dur="500"/>
                                        <p:tgtEl>
                                          <p:spTgt spid="57516"/>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57517"/>
                                        </p:tgtEl>
                                        <p:attrNameLst>
                                          <p:attrName>style.visibility</p:attrName>
                                        </p:attrNameLst>
                                      </p:cBhvr>
                                      <p:to>
                                        <p:strVal val="visible"/>
                                      </p:to>
                                    </p:set>
                                    <p:anim calcmode="lin" valueType="num">
                                      <p:cBhvr>
                                        <p:cTn id="93" dur="500" fill="hold"/>
                                        <p:tgtEl>
                                          <p:spTgt spid="57517"/>
                                        </p:tgtEl>
                                        <p:attrNameLst>
                                          <p:attrName>ppt_w</p:attrName>
                                        </p:attrNameLst>
                                      </p:cBhvr>
                                      <p:tavLst>
                                        <p:tav tm="0">
                                          <p:val>
                                            <p:fltVal val="0"/>
                                          </p:val>
                                        </p:tav>
                                        <p:tav tm="100000">
                                          <p:val>
                                            <p:strVal val="#ppt_w"/>
                                          </p:val>
                                        </p:tav>
                                      </p:tavLst>
                                    </p:anim>
                                    <p:anim calcmode="lin" valueType="num">
                                      <p:cBhvr>
                                        <p:cTn id="94" dur="500" fill="hold"/>
                                        <p:tgtEl>
                                          <p:spTgt spid="57517"/>
                                        </p:tgtEl>
                                        <p:attrNameLst>
                                          <p:attrName>ppt_h</p:attrName>
                                        </p:attrNameLst>
                                      </p:cBhvr>
                                      <p:tavLst>
                                        <p:tav tm="0">
                                          <p:val>
                                            <p:fltVal val="0"/>
                                          </p:val>
                                        </p:tav>
                                        <p:tav tm="100000">
                                          <p:val>
                                            <p:strVal val="#ppt_h"/>
                                          </p:val>
                                        </p:tav>
                                      </p:tavLst>
                                    </p:anim>
                                    <p:animEffect transition="in" filter="fade">
                                      <p:cBhvr>
                                        <p:cTn id="95" dur="500"/>
                                        <p:tgtEl>
                                          <p:spTgt spid="57517"/>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7518"/>
                                        </p:tgtEl>
                                        <p:attrNameLst>
                                          <p:attrName>style.visibility</p:attrName>
                                        </p:attrNameLst>
                                      </p:cBhvr>
                                      <p:to>
                                        <p:strVal val="visible"/>
                                      </p:to>
                                    </p:set>
                                    <p:anim calcmode="lin" valueType="num">
                                      <p:cBhvr>
                                        <p:cTn id="98" dur="500" fill="hold"/>
                                        <p:tgtEl>
                                          <p:spTgt spid="57518"/>
                                        </p:tgtEl>
                                        <p:attrNameLst>
                                          <p:attrName>ppt_w</p:attrName>
                                        </p:attrNameLst>
                                      </p:cBhvr>
                                      <p:tavLst>
                                        <p:tav tm="0">
                                          <p:val>
                                            <p:fltVal val="0"/>
                                          </p:val>
                                        </p:tav>
                                        <p:tav tm="100000">
                                          <p:val>
                                            <p:strVal val="#ppt_w"/>
                                          </p:val>
                                        </p:tav>
                                      </p:tavLst>
                                    </p:anim>
                                    <p:anim calcmode="lin" valueType="num">
                                      <p:cBhvr>
                                        <p:cTn id="99" dur="500" fill="hold"/>
                                        <p:tgtEl>
                                          <p:spTgt spid="57518"/>
                                        </p:tgtEl>
                                        <p:attrNameLst>
                                          <p:attrName>ppt_h</p:attrName>
                                        </p:attrNameLst>
                                      </p:cBhvr>
                                      <p:tavLst>
                                        <p:tav tm="0">
                                          <p:val>
                                            <p:fltVal val="0"/>
                                          </p:val>
                                        </p:tav>
                                        <p:tav tm="100000">
                                          <p:val>
                                            <p:strVal val="#ppt_h"/>
                                          </p:val>
                                        </p:tav>
                                      </p:tavLst>
                                    </p:anim>
                                    <p:animEffect transition="in" filter="fade">
                                      <p:cBhvr>
                                        <p:cTn id="100" dur="500"/>
                                        <p:tgtEl>
                                          <p:spTgt spid="57518"/>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57519"/>
                                        </p:tgtEl>
                                        <p:attrNameLst>
                                          <p:attrName>style.visibility</p:attrName>
                                        </p:attrNameLst>
                                      </p:cBhvr>
                                      <p:to>
                                        <p:strVal val="visible"/>
                                      </p:to>
                                    </p:set>
                                    <p:anim calcmode="lin" valueType="num">
                                      <p:cBhvr>
                                        <p:cTn id="103" dur="500" fill="hold"/>
                                        <p:tgtEl>
                                          <p:spTgt spid="57519"/>
                                        </p:tgtEl>
                                        <p:attrNameLst>
                                          <p:attrName>ppt_w</p:attrName>
                                        </p:attrNameLst>
                                      </p:cBhvr>
                                      <p:tavLst>
                                        <p:tav tm="0">
                                          <p:val>
                                            <p:fltVal val="0"/>
                                          </p:val>
                                        </p:tav>
                                        <p:tav tm="100000">
                                          <p:val>
                                            <p:strVal val="#ppt_w"/>
                                          </p:val>
                                        </p:tav>
                                      </p:tavLst>
                                    </p:anim>
                                    <p:anim calcmode="lin" valueType="num">
                                      <p:cBhvr>
                                        <p:cTn id="104" dur="500" fill="hold"/>
                                        <p:tgtEl>
                                          <p:spTgt spid="57519"/>
                                        </p:tgtEl>
                                        <p:attrNameLst>
                                          <p:attrName>ppt_h</p:attrName>
                                        </p:attrNameLst>
                                      </p:cBhvr>
                                      <p:tavLst>
                                        <p:tav tm="0">
                                          <p:val>
                                            <p:fltVal val="0"/>
                                          </p:val>
                                        </p:tav>
                                        <p:tav tm="100000">
                                          <p:val>
                                            <p:strVal val="#ppt_h"/>
                                          </p:val>
                                        </p:tav>
                                      </p:tavLst>
                                    </p:anim>
                                    <p:animEffect transition="in" filter="fade">
                                      <p:cBhvr>
                                        <p:cTn id="105" dur="500"/>
                                        <p:tgtEl>
                                          <p:spTgt spid="57519"/>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57520"/>
                                        </p:tgtEl>
                                        <p:attrNameLst>
                                          <p:attrName>style.visibility</p:attrName>
                                        </p:attrNameLst>
                                      </p:cBhvr>
                                      <p:to>
                                        <p:strVal val="visible"/>
                                      </p:to>
                                    </p:set>
                                    <p:anim calcmode="lin" valueType="num">
                                      <p:cBhvr>
                                        <p:cTn id="108" dur="500" fill="hold"/>
                                        <p:tgtEl>
                                          <p:spTgt spid="57520"/>
                                        </p:tgtEl>
                                        <p:attrNameLst>
                                          <p:attrName>ppt_w</p:attrName>
                                        </p:attrNameLst>
                                      </p:cBhvr>
                                      <p:tavLst>
                                        <p:tav tm="0">
                                          <p:val>
                                            <p:fltVal val="0"/>
                                          </p:val>
                                        </p:tav>
                                        <p:tav tm="100000">
                                          <p:val>
                                            <p:strVal val="#ppt_w"/>
                                          </p:val>
                                        </p:tav>
                                      </p:tavLst>
                                    </p:anim>
                                    <p:anim calcmode="lin" valueType="num">
                                      <p:cBhvr>
                                        <p:cTn id="109" dur="500" fill="hold"/>
                                        <p:tgtEl>
                                          <p:spTgt spid="57520"/>
                                        </p:tgtEl>
                                        <p:attrNameLst>
                                          <p:attrName>ppt_h</p:attrName>
                                        </p:attrNameLst>
                                      </p:cBhvr>
                                      <p:tavLst>
                                        <p:tav tm="0">
                                          <p:val>
                                            <p:fltVal val="0"/>
                                          </p:val>
                                        </p:tav>
                                        <p:tav tm="100000">
                                          <p:val>
                                            <p:strVal val="#ppt_h"/>
                                          </p:val>
                                        </p:tav>
                                      </p:tavLst>
                                    </p:anim>
                                    <p:animEffect transition="in" filter="fade">
                                      <p:cBhvr>
                                        <p:cTn id="110" dur="500"/>
                                        <p:tgtEl>
                                          <p:spTgt spid="57520"/>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nodeType="clickEffect">
                                  <p:stCondLst>
                                    <p:cond delay="0"/>
                                  </p:stCondLst>
                                  <p:childTnLst>
                                    <p:set>
                                      <p:cBhvr>
                                        <p:cTn id="114" dur="1" fill="hold">
                                          <p:stCondLst>
                                            <p:cond delay="0"/>
                                          </p:stCondLst>
                                        </p:cTn>
                                        <p:tgtEl>
                                          <p:spTgt spid="191"/>
                                        </p:tgtEl>
                                        <p:attrNameLst>
                                          <p:attrName>style.visibility</p:attrName>
                                        </p:attrNameLst>
                                      </p:cBhvr>
                                      <p:to>
                                        <p:strVal val="visible"/>
                                      </p:to>
                                    </p:set>
                                    <p:animEffect transition="in" filter="wheel(1)">
                                      <p:cBhvr>
                                        <p:cTn id="115" dur="2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nimBg="1"/>
      <p:bldP spid="57349" grpId="0" animBg="1"/>
      <p:bldP spid="57350" grpId="0" animBg="1"/>
      <p:bldP spid="57351" grpId="0" animBg="1"/>
      <p:bldP spid="57352" grpId="0" animBg="1"/>
      <p:bldP spid="57353" grpId="0" animBg="1"/>
      <p:bldP spid="57354" grpId="0" animBg="1"/>
      <p:bldP spid="57516" grpId="0" animBg="1"/>
      <p:bldP spid="57517" grpId="0" animBg="1"/>
      <p:bldP spid="57518" grpId="0" animBg="1"/>
      <p:bldP spid="57519" grpId="0" animBg="1"/>
      <p:bldP spid="57520" grpId="0" animBg="1"/>
      <p:bldP spid="186" grpId="0" animBg="1"/>
      <p:bldP spid="187" grpId="0" animBg="1"/>
      <p:bldP spid="1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a:t>
            </a:r>
            <a:r>
              <a:rPr lang="en-US" sz="2000" b="1" u="sng" smtClean="0"/>
              <a:t>ông giáo</a:t>
            </a:r>
            <a:endParaRPr lang="en-US" sz="2000" b="1" u="sng"/>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2</a:t>
            </a:r>
          </a:p>
        </p:txBody>
      </p:sp>
      <p:sp>
        <p:nvSpPr>
          <p:cNvPr id="10" name="Rectangle 14"/>
          <p:cNvSpPr>
            <a:spLocks noChangeArrowheads="1"/>
          </p:cNvSpPr>
          <p:nvPr/>
        </p:nvSpPr>
        <p:spPr bwMode="gray">
          <a:xfrm rot="3419336">
            <a:off x="4948265" y="410400"/>
            <a:ext cx="330625" cy="30931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sp>
        <p:nvSpPr>
          <p:cNvPr id="11" name="Rectangle 17"/>
          <p:cNvSpPr>
            <a:spLocks noChangeArrowheads="1"/>
          </p:cNvSpPr>
          <p:nvPr/>
        </p:nvSpPr>
        <p:spPr bwMode="gray">
          <a:xfrm>
            <a:off x="5436096" y="725831"/>
            <a:ext cx="2670093" cy="45719"/>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2" name="TextBox 11"/>
          <p:cNvSpPr txBox="1"/>
          <p:nvPr/>
        </p:nvSpPr>
        <p:spPr>
          <a:xfrm>
            <a:off x="5652120" y="339502"/>
            <a:ext cx="2808312" cy="400110"/>
          </a:xfrm>
          <a:prstGeom prst="rect">
            <a:avLst/>
          </a:prstGeom>
          <a:noFill/>
        </p:spPr>
        <p:txBody>
          <a:bodyPr wrap="square" rtlCol="0">
            <a:spAutoFit/>
          </a:bodyPr>
          <a:lstStyle/>
          <a:p>
            <a:r>
              <a:rPr lang="en-US" sz="2000" b="1" smtClean="0">
                <a:solidFill>
                  <a:schemeClr val="accent5">
                    <a:lumMod val="50000"/>
                  </a:schemeClr>
                </a:solidFill>
                <a:latin typeface="Times New Roman" pitchFamily="18" charset="0"/>
                <a:cs typeface="Times New Roman" pitchFamily="18" charset="0"/>
              </a:rPr>
              <a:t>Những ý nghĩ của ông</a:t>
            </a:r>
            <a:endParaRPr lang="en-US" sz="2000" b="1">
              <a:solidFill>
                <a:schemeClr val="accent5">
                  <a:lumMod val="50000"/>
                </a:schemeClr>
              </a:solidFill>
              <a:latin typeface="Times New Roman" pitchFamily="18" charset="0"/>
              <a:cs typeface="Times New Roman" pitchFamily="18" charset="0"/>
            </a:endParaRPr>
          </a:p>
        </p:txBody>
      </p:sp>
      <p:sp>
        <p:nvSpPr>
          <p:cNvPr id="14" name="Rectangle 13"/>
          <p:cNvSpPr/>
          <p:nvPr/>
        </p:nvSpPr>
        <p:spPr>
          <a:xfrm>
            <a:off x="868833" y="1203598"/>
            <a:ext cx="6871519" cy="923330"/>
          </a:xfrm>
          <a:prstGeom prst="rect">
            <a:avLst/>
          </a:prstGeom>
          <a:solidFill>
            <a:schemeClr val="accent5">
              <a:lumMod val="75000"/>
            </a:schemeClr>
          </a:solidFill>
        </p:spPr>
        <p:txBody>
          <a:bodyPr wrap="square">
            <a:spAutoFit/>
          </a:bodyPr>
          <a:lstStyle/>
          <a:p>
            <a:r>
              <a:rPr lang="en-US" smtClean="0">
                <a:solidFill>
                  <a:schemeClr val="bg1"/>
                </a:solidFill>
                <a:latin typeface="Times New Roman" pitchFamily="18" charset="0"/>
                <a:cs typeface="Times New Roman" pitchFamily="18" charset="0"/>
              </a:rPr>
              <a:t>Cuộc </a:t>
            </a:r>
            <a:r>
              <a:rPr lang="en-US">
                <a:solidFill>
                  <a:schemeClr val="bg1"/>
                </a:solidFill>
                <a:latin typeface="Times New Roman" pitchFamily="18" charset="0"/>
                <a:cs typeface="Times New Roman" pitchFamily="18" charset="0"/>
              </a:rPr>
              <a:t>đời đáng buồn vì nó đó đẩy con người đáng kính như lão Hạc đến con đường cùng, con người nhân hậu, giàu lòng tự trọng mà còng bị tha hóa, biến chất</a:t>
            </a:r>
          </a:p>
        </p:txBody>
      </p:sp>
      <p:sp>
        <p:nvSpPr>
          <p:cNvPr id="15" name="Rectangle 14"/>
          <p:cNvSpPr/>
          <p:nvPr/>
        </p:nvSpPr>
        <p:spPr>
          <a:xfrm>
            <a:off x="868833" y="2285459"/>
            <a:ext cx="6871519" cy="646331"/>
          </a:xfrm>
          <a:prstGeom prst="rect">
            <a:avLst/>
          </a:prstGeom>
          <a:solidFill>
            <a:schemeClr val="accent5">
              <a:lumMod val="60000"/>
              <a:lumOff val="40000"/>
            </a:schemeClr>
          </a:solidFill>
        </p:spPr>
        <p:txBody>
          <a:bodyPr wrap="square">
            <a:spAutoFit/>
          </a:bodyPr>
          <a:lstStyle/>
          <a:p>
            <a:pPr algn="just">
              <a:spcAft>
                <a:spcPts val="0"/>
              </a:spcAft>
            </a:pPr>
            <a:r>
              <a:rPr lang="en-US">
                <a:latin typeface="Times New Roman" pitchFamily="18" charset="0"/>
                <a:cs typeface="Times New Roman" pitchFamily="18" charset="0"/>
              </a:rPr>
              <a:t>Chưa hẳn đáng buồn vì ý nghĩ của ông giáo trước đó ko đúng, vẫn còn có những người cao quý như lão Hạc</a:t>
            </a:r>
          </a:p>
        </p:txBody>
      </p:sp>
      <p:sp>
        <p:nvSpPr>
          <p:cNvPr id="16" name="Rectangle 15"/>
          <p:cNvSpPr/>
          <p:nvPr/>
        </p:nvSpPr>
        <p:spPr>
          <a:xfrm>
            <a:off x="868833" y="3149555"/>
            <a:ext cx="6871519" cy="646331"/>
          </a:xfrm>
          <a:prstGeom prst="rect">
            <a:avLst/>
          </a:prstGeom>
          <a:solidFill>
            <a:schemeClr val="accent5">
              <a:lumMod val="75000"/>
            </a:schemeClr>
          </a:solidFill>
        </p:spPr>
        <p:txBody>
          <a:bodyPr wrap="square">
            <a:spAutoFit/>
          </a:bodyPr>
          <a:lstStyle/>
          <a:p>
            <a:pPr algn="just">
              <a:spcAft>
                <a:spcPts val="0"/>
              </a:spcAft>
            </a:pPr>
            <a:r>
              <a:rPr lang="en-US">
                <a:solidFill>
                  <a:schemeClr val="bg1"/>
                </a:solidFill>
                <a:latin typeface="Times New Roman" pitchFamily="18" charset="0"/>
                <a:cs typeface="Times New Roman" pitchFamily="18" charset="0"/>
              </a:rPr>
              <a:t>Đáng buồn theo nghĩa khác: con người có nhân cách cao đẹp như lão Hạc mà không được sống, phải chịu cái chết vật vó, dữ dội như vậy</a:t>
            </a:r>
            <a:endParaRPr lang="en-US">
              <a:solidFill>
                <a:schemeClr val="bg1"/>
              </a:solidFill>
              <a:latin typeface="Times New Roman" pitchFamily="18" charset="0"/>
              <a:ea typeface="Times New Roman"/>
              <a:cs typeface="Times New Roman" pitchFamily="18" charset="0"/>
            </a:endParaRPr>
          </a:p>
        </p:txBody>
      </p:sp>
      <p:sp>
        <p:nvSpPr>
          <p:cNvPr id="17" name="Rectangle 16"/>
          <p:cNvSpPr/>
          <p:nvPr/>
        </p:nvSpPr>
        <p:spPr>
          <a:xfrm>
            <a:off x="1619672" y="4157667"/>
            <a:ext cx="5472608" cy="707886"/>
          </a:xfrm>
          <a:prstGeom prst="rect">
            <a:avLst/>
          </a:prstGeom>
        </p:spPr>
        <p:txBody>
          <a:bodyPr wrap="square">
            <a:spAutoFit/>
          </a:bodyPr>
          <a:lstStyle/>
          <a:p>
            <a:pPr algn="just">
              <a:spcAft>
                <a:spcPts val="0"/>
              </a:spcAft>
            </a:pPr>
            <a:r>
              <a:rPr lang="en-US" sz="2000" b="1" smtClean="0">
                <a:solidFill>
                  <a:srgbClr val="FF0000"/>
                </a:solidFill>
                <a:sym typeface="Wingdings" pitchFamily="2" charset="2"/>
              </a:rPr>
              <a:t> </a:t>
            </a:r>
            <a:r>
              <a:rPr lang="en-US" sz="2000" b="1" smtClean="0">
                <a:solidFill>
                  <a:srgbClr val="FF0000"/>
                </a:solidFill>
              </a:rPr>
              <a:t>Là </a:t>
            </a:r>
            <a:r>
              <a:rPr lang="en-US" sz="2000" b="1">
                <a:solidFill>
                  <a:srgbClr val="FF0000"/>
                </a:solidFill>
              </a:rPr>
              <a:t>người hiểu đời, hiểu người giàu lòng nhân ái và vị tha, biết cảm thông, trân trọng mọi người </a:t>
            </a:r>
            <a:endParaRPr lang="en-US" sz="2000" b="1">
              <a:solidFill>
                <a:srgbClr val="FF0000"/>
              </a:solidFill>
              <a:latin typeface=".VnTime"/>
              <a:ea typeface="Times New Roman"/>
              <a:cs typeface="Times New Roman"/>
            </a:endParaRPr>
          </a:p>
        </p:txBody>
      </p:sp>
    </p:spTree>
    <p:extLst>
      <p:ext uri="{BB962C8B-B14F-4D97-AF65-F5344CB8AC3E}">
        <p14:creationId xmlns:p14="http://schemas.microsoft.com/office/powerpoint/2010/main" val="95746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4" grpId="0" animBg="1"/>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smtClean="0"/>
              <a:t>TỔNG KẾT</a:t>
            </a:r>
            <a:endParaRPr lang="en-US" sz="2000" b="1" u="sng"/>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III</a:t>
            </a:r>
            <a:endParaRPr lang="en-US" b="1"/>
          </a:p>
        </p:txBody>
      </p:sp>
      <p:sp>
        <p:nvSpPr>
          <p:cNvPr id="7" name="AutoShape 6"/>
          <p:cNvSpPr>
            <a:spLocks noChangeArrowheads="1"/>
          </p:cNvSpPr>
          <p:nvPr/>
        </p:nvSpPr>
        <p:spPr bwMode="black">
          <a:xfrm>
            <a:off x="2586425" y="2254917"/>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black">
          <a:xfrm>
            <a:off x="2964250" y="3556667"/>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9"/>
          <p:cNvSpPr>
            <a:spLocks noChangeShapeType="1"/>
          </p:cNvSpPr>
          <p:nvPr/>
        </p:nvSpPr>
        <p:spPr bwMode="gray">
          <a:xfrm flipH="1">
            <a:off x="79762" y="3704305"/>
            <a:ext cx="2895600" cy="1147762"/>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1"/>
          <p:cNvSpPr>
            <a:spLocks noChangeShapeType="1"/>
          </p:cNvSpPr>
          <p:nvPr/>
        </p:nvSpPr>
        <p:spPr bwMode="black">
          <a:xfrm flipH="1">
            <a:off x="79762" y="1792955"/>
            <a:ext cx="2309813" cy="3059112"/>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p:cNvSpPr>
            <a:spLocks noChangeShapeType="1"/>
          </p:cNvSpPr>
          <p:nvPr/>
        </p:nvSpPr>
        <p:spPr bwMode="black">
          <a:xfrm flipH="1">
            <a:off x="79762" y="3059780"/>
            <a:ext cx="2846388" cy="1792287"/>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p:cNvSpPr>
            <a:spLocks noChangeShapeType="1"/>
          </p:cNvSpPr>
          <p:nvPr/>
        </p:nvSpPr>
        <p:spPr bwMode="black">
          <a:xfrm flipH="1">
            <a:off x="79762" y="4105942"/>
            <a:ext cx="3867150" cy="746125"/>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5"/>
          <p:cNvSpPr>
            <a:spLocks noChangeShapeType="1"/>
          </p:cNvSpPr>
          <p:nvPr/>
        </p:nvSpPr>
        <p:spPr bwMode="gray">
          <a:xfrm flipH="1">
            <a:off x="79762" y="2454942"/>
            <a:ext cx="2532063" cy="2625725"/>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Arc 16"/>
          <p:cNvSpPr>
            <a:spLocks/>
          </p:cNvSpPr>
          <p:nvPr/>
        </p:nvSpPr>
        <p:spPr bwMode="gray">
          <a:xfrm>
            <a:off x="79762" y="2645442"/>
            <a:ext cx="2438400" cy="24352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chemeClr val="accent5">
              <a:lumMod val="75000"/>
            </a:schemeClr>
          </a:solidFill>
          <a:ln w="9525">
            <a:solidFill>
              <a:schemeClr val="accent1"/>
            </a:solidFill>
            <a:round/>
            <a:headEnd/>
            <a:tailEnd/>
          </a:ln>
          <a:effectLst/>
        </p:spPr>
        <p:txBody>
          <a:bodyPr wrap="none" anchor="ctr"/>
          <a:lstStyle/>
          <a:p>
            <a:endParaRPr lang="en-US"/>
          </a:p>
        </p:txBody>
      </p:sp>
      <p:sp>
        <p:nvSpPr>
          <p:cNvPr id="15" name="AutoShape 39"/>
          <p:cNvSpPr>
            <a:spLocks noChangeArrowheads="1"/>
          </p:cNvSpPr>
          <p:nvPr/>
        </p:nvSpPr>
        <p:spPr bwMode="gray">
          <a:xfrm rot="3083608">
            <a:off x="3737362" y="3785267"/>
            <a:ext cx="514350" cy="514350"/>
          </a:xfrm>
          <a:prstGeom prst="star5">
            <a:avLst/>
          </a:prstGeom>
          <a:gradFill rotWithShape="1">
            <a:gsLst>
              <a:gs pos="0">
                <a:schemeClr val="accent2">
                  <a:gamma/>
                  <a:tint val="50980"/>
                  <a:invGamma/>
                </a:schemeClr>
              </a:gs>
              <a:gs pos="100000">
                <a:schemeClr val="accent2"/>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endParaRPr lang="en-US"/>
          </a:p>
        </p:txBody>
      </p:sp>
      <p:sp>
        <p:nvSpPr>
          <p:cNvPr id="16" name="AutoShape 41"/>
          <p:cNvSpPr>
            <a:spLocks noChangeArrowheads="1"/>
          </p:cNvSpPr>
          <p:nvPr/>
        </p:nvSpPr>
        <p:spPr bwMode="gray">
          <a:xfrm rot="802016">
            <a:off x="2137162" y="1270667"/>
            <a:ext cx="657225" cy="657225"/>
          </a:xfrm>
          <a:prstGeom prst="star5">
            <a:avLst/>
          </a:prstGeom>
          <a:gradFill rotWithShape="1">
            <a:gsLst>
              <a:gs pos="0">
                <a:schemeClr val="accent1">
                  <a:gamma/>
                  <a:tint val="28627"/>
                  <a:invGamma/>
                </a:schemeClr>
              </a:gs>
              <a:gs pos="100000">
                <a:schemeClr val="accent1"/>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endParaRPr lang="en-US"/>
          </a:p>
        </p:txBody>
      </p:sp>
      <p:sp>
        <p:nvSpPr>
          <p:cNvPr id="17" name="AutoShape 42"/>
          <p:cNvSpPr>
            <a:spLocks noChangeArrowheads="1"/>
          </p:cNvSpPr>
          <p:nvPr/>
        </p:nvSpPr>
        <p:spPr bwMode="gray">
          <a:xfrm rot="3116201">
            <a:off x="2746762" y="2642267"/>
            <a:ext cx="604838" cy="604838"/>
          </a:xfrm>
          <a:prstGeom prst="star5">
            <a:avLst/>
          </a:prstGeom>
          <a:gradFill rotWithShape="1">
            <a:gsLst>
              <a:gs pos="0">
                <a:schemeClr val="folHlink">
                  <a:gamma/>
                  <a:tint val="63529"/>
                  <a:invGamma/>
                </a:schemeClr>
              </a:gs>
              <a:gs pos="100000">
                <a:schemeClr val="folHlink"/>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endParaRPr lang="en-US"/>
          </a:p>
        </p:txBody>
      </p:sp>
      <p:sp>
        <p:nvSpPr>
          <p:cNvPr id="18" name="TextBox 17"/>
          <p:cNvSpPr txBox="1"/>
          <p:nvPr/>
        </p:nvSpPr>
        <p:spPr>
          <a:xfrm>
            <a:off x="395537" y="3003798"/>
            <a:ext cx="1800200" cy="1938992"/>
          </a:xfrm>
          <a:prstGeom prst="rect">
            <a:avLst/>
          </a:prstGeom>
          <a:noFill/>
        </p:spPr>
        <p:txBody>
          <a:bodyPr wrap="square" rtlCol="0">
            <a:spAutoFit/>
          </a:bodyPr>
          <a:lstStyle/>
          <a:p>
            <a:r>
              <a:rPr lang="en-US" sz="6000" smtClean="0">
                <a:solidFill>
                  <a:schemeClr val="bg1"/>
                </a:solidFill>
                <a:latin typeface="Chiller" pitchFamily="82" charset="0"/>
                <a:cs typeface="Times New Roman" pitchFamily="18" charset="0"/>
              </a:rPr>
              <a:t>Nội dung</a:t>
            </a:r>
            <a:endParaRPr lang="en-US" sz="6000">
              <a:solidFill>
                <a:schemeClr val="bg1"/>
              </a:solidFill>
              <a:latin typeface="Chiller" pitchFamily="82" charset="0"/>
              <a:cs typeface="Times New Roman" pitchFamily="18" charset="0"/>
            </a:endParaRPr>
          </a:p>
        </p:txBody>
      </p:sp>
      <p:sp>
        <p:nvSpPr>
          <p:cNvPr id="19" name="Rectangle 18"/>
          <p:cNvSpPr/>
          <p:nvPr/>
        </p:nvSpPr>
        <p:spPr>
          <a:xfrm>
            <a:off x="4283968" y="3723878"/>
            <a:ext cx="4572000" cy="646331"/>
          </a:xfrm>
          <a:prstGeom prst="rect">
            <a:avLst/>
          </a:prstGeom>
        </p:spPr>
        <p:txBody>
          <a:bodyPr>
            <a:spAutoFit/>
          </a:bodyPr>
          <a:lstStyle/>
          <a:p>
            <a:r>
              <a:rPr lang="fr-FR" smtClean="0"/>
              <a:t>Tấm </a:t>
            </a:r>
            <a:r>
              <a:rPr lang="fr-FR"/>
              <a:t>lòng yêu thương, trân trọng và tài năng nghệ thuật xuất sắc của tác giả</a:t>
            </a:r>
            <a:endParaRPr lang="en-US"/>
          </a:p>
        </p:txBody>
      </p:sp>
      <p:sp>
        <p:nvSpPr>
          <p:cNvPr id="20" name="Rectangle 19"/>
          <p:cNvSpPr/>
          <p:nvPr/>
        </p:nvSpPr>
        <p:spPr>
          <a:xfrm>
            <a:off x="3024336" y="1203598"/>
            <a:ext cx="4572000" cy="646331"/>
          </a:xfrm>
          <a:prstGeom prst="rect">
            <a:avLst/>
          </a:prstGeom>
        </p:spPr>
        <p:txBody>
          <a:bodyPr>
            <a:spAutoFit/>
          </a:bodyPr>
          <a:lstStyle/>
          <a:p>
            <a:r>
              <a:rPr lang="fr-FR" smtClean="0"/>
              <a:t> Hiện thực về số </a:t>
            </a:r>
            <a:r>
              <a:rPr lang="fr-FR"/>
              <a:t>phận đau </a:t>
            </a:r>
            <a:r>
              <a:rPr lang="fr-FR" smtClean="0"/>
              <a:t>thương, bất hạnh, nghèo đói, túng thiếu của người dân</a:t>
            </a:r>
            <a:endParaRPr lang="en-US"/>
          </a:p>
        </p:txBody>
      </p:sp>
      <p:sp>
        <p:nvSpPr>
          <p:cNvPr id="22" name="Rectangle 21"/>
          <p:cNvSpPr/>
          <p:nvPr/>
        </p:nvSpPr>
        <p:spPr>
          <a:xfrm>
            <a:off x="3580555" y="2499742"/>
            <a:ext cx="3727750" cy="646331"/>
          </a:xfrm>
          <a:prstGeom prst="rect">
            <a:avLst/>
          </a:prstGeom>
        </p:spPr>
        <p:txBody>
          <a:bodyPr wrap="square">
            <a:spAutoFit/>
          </a:bodyPr>
          <a:lstStyle/>
          <a:p>
            <a:r>
              <a:rPr lang="fr-FR" smtClean="0"/>
              <a:t>Trân trọng, ngợi ca phẩm </a:t>
            </a:r>
            <a:r>
              <a:rPr lang="fr-FR"/>
              <a:t>chất tốt đẹp của người nông dân</a:t>
            </a:r>
            <a:endParaRPr lang="en-US"/>
          </a:p>
        </p:txBody>
      </p:sp>
    </p:spTree>
    <p:extLst>
      <p:ext uri="{BB962C8B-B14F-4D97-AF65-F5344CB8AC3E}">
        <p14:creationId xmlns:p14="http://schemas.microsoft.com/office/powerpoint/2010/main" val="95017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2000"/>
                                        <p:tgtEl>
                                          <p:spTgt spid="18"/>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1)">
                                      <p:cBhvr>
                                        <p:cTn id="55" dur="2000"/>
                                        <p:tgtEl>
                                          <p:spTgt spid="20"/>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heel(1)">
                                      <p:cBhvr>
                                        <p:cTn id="5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smtClean="0"/>
              <a:t>TỔNG KẾT</a:t>
            </a:r>
            <a:endParaRPr lang="en-US" sz="2000" b="1" u="sng"/>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III</a:t>
            </a:r>
            <a:endParaRPr lang="en-US" b="1"/>
          </a:p>
        </p:txBody>
      </p:sp>
      <p:sp>
        <p:nvSpPr>
          <p:cNvPr id="7" name="AutoShape 6"/>
          <p:cNvSpPr>
            <a:spLocks noChangeArrowheads="1"/>
          </p:cNvSpPr>
          <p:nvPr/>
        </p:nvSpPr>
        <p:spPr bwMode="black">
          <a:xfrm>
            <a:off x="2586425" y="2254917"/>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black">
          <a:xfrm>
            <a:off x="2964250" y="3556667"/>
            <a:ext cx="228600" cy="228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60001"/>
            </a:srgbClr>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9"/>
          <p:cNvSpPr>
            <a:spLocks noChangeShapeType="1"/>
          </p:cNvSpPr>
          <p:nvPr/>
        </p:nvSpPr>
        <p:spPr bwMode="gray">
          <a:xfrm flipH="1">
            <a:off x="79762" y="3704305"/>
            <a:ext cx="2895600" cy="1147762"/>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1"/>
          <p:cNvSpPr>
            <a:spLocks noChangeShapeType="1"/>
          </p:cNvSpPr>
          <p:nvPr/>
        </p:nvSpPr>
        <p:spPr bwMode="black">
          <a:xfrm flipH="1">
            <a:off x="79762" y="1792955"/>
            <a:ext cx="2309813" cy="3059112"/>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p:cNvSpPr>
            <a:spLocks noChangeShapeType="1"/>
          </p:cNvSpPr>
          <p:nvPr/>
        </p:nvSpPr>
        <p:spPr bwMode="black">
          <a:xfrm flipH="1">
            <a:off x="79762" y="3059780"/>
            <a:ext cx="2846388" cy="1792287"/>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p:cNvSpPr>
            <a:spLocks noChangeShapeType="1"/>
          </p:cNvSpPr>
          <p:nvPr/>
        </p:nvSpPr>
        <p:spPr bwMode="black">
          <a:xfrm flipH="1">
            <a:off x="79762" y="4105942"/>
            <a:ext cx="3867150" cy="746125"/>
          </a:xfrm>
          <a:prstGeom prst="line">
            <a:avLst/>
          </a:prstGeom>
          <a:noFill/>
          <a:ln w="19050">
            <a:solidFill>
              <a:schemeClr val="accent1">
                <a:alpha val="60001"/>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5"/>
          <p:cNvSpPr>
            <a:spLocks noChangeShapeType="1"/>
          </p:cNvSpPr>
          <p:nvPr/>
        </p:nvSpPr>
        <p:spPr bwMode="gray">
          <a:xfrm flipH="1">
            <a:off x="79762" y="2454942"/>
            <a:ext cx="2532063" cy="2625725"/>
          </a:xfrm>
          <a:prstGeom prst="line">
            <a:avLst/>
          </a:prstGeom>
          <a:noFill/>
          <a:ln w="9525">
            <a:solidFill>
              <a:schemeClr val="accent1">
                <a:alpha val="39999"/>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Arc 16"/>
          <p:cNvSpPr>
            <a:spLocks/>
          </p:cNvSpPr>
          <p:nvPr/>
        </p:nvSpPr>
        <p:spPr bwMode="gray">
          <a:xfrm>
            <a:off x="79762" y="2645442"/>
            <a:ext cx="2438400" cy="24352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chemeClr val="accent5">
              <a:lumMod val="75000"/>
            </a:schemeClr>
          </a:solidFill>
          <a:ln w="9525">
            <a:solidFill>
              <a:schemeClr val="accent1"/>
            </a:solidFill>
            <a:round/>
            <a:headEnd/>
            <a:tailEnd/>
          </a:ln>
          <a:effectLst/>
        </p:spPr>
        <p:txBody>
          <a:bodyPr wrap="none" anchor="ctr"/>
          <a:lstStyle/>
          <a:p>
            <a:endParaRPr lang="en-US"/>
          </a:p>
        </p:txBody>
      </p:sp>
      <p:sp>
        <p:nvSpPr>
          <p:cNvPr id="15" name="AutoShape 39"/>
          <p:cNvSpPr>
            <a:spLocks noChangeArrowheads="1"/>
          </p:cNvSpPr>
          <p:nvPr/>
        </p:nvSpPr>
        <p:spPr bwMode="gray">
          <a:xfrm rot="3083608">
            <a:off x="3737362" y="3785267"/>
            <a:ext cx="514350" cy="514350"/>
          </a:xfrm>
          <a:prstGeom prst="star5">
            <a:avLst/>
          </a:prstGeom>
          <a:gradFill rotWithShape="1">
            <a:gsLst>
              <a:gs pos="0">
                <a:schemeClr val="accent2">
                  <a:gamma/>
                  <a:tint val="50980"/>
                  <a:invGamma/>
                </a:schemeClr>
              </a:gs>
              <a:gs pos="100000">
                <a:schemeClr val="accent2"/>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endParaRPr lang="en-US"/>
          </a:p>
        </p:txBody>
      </p:sp>
      <p:sp>
        <p:nvSpPr>
          <p:cNvPr id="16" name="AutoShape 41"/>
          <p:cNvSpPr>
            <a:spLocks noChangeArrowheads="1"/>
          </p:cNvSpPr>
          <p:nvPr/>
        </p:nvSpPr>
        <p:spPr bwMode="gray">
          <a:xfrm rot="802016">
            <a:off x="2137162" y="1270667"/>
            <a:ext cx="657225" cy="657225"/>
          </a:xfrm>
          <a:prstGeom prst="star5">
            <a:avLst/>
          </a:prstGeom>
          <a:gradFill rotWithShape="1">
            <a:gsLst>
              <a:gs pos="0">
                <a:schemeClr val="accent1">
                  <a:gamma/>
                  <a:tint val="28627"/>
                  <a:invGamma/>
                </a:schemeClr>
              </a:gs>
              <a:gs pos="100000">
                <a:schemeClr val="accent1"/>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endParaRPr lang="en-US"/>
          </a:p>
        </p:txBody>
      </p:sp>
      <p:sp>
        <p:nvSpPr>
          <p:cNvPr id="17" name="AutoShape 42"/>
          <p:cNvSpPr>
            <a:spLocks noChangeArrowheads="1"/>
          </p:cNvSpPr>
          <p:nvPr/>
        </p:nvSpPr>
        <p:spPr bwMode="gray">
          <a:xfrm rot="3116201">
            <a:off x="2746762" y="2642267"/>
            <a:ext cx="604838" cy="604838"/>
          </a:xfrm>
          <a:prstGeom prst="star5">
            <a:avLst/>
          </a:prstGeom>
          <a:gradFill rotWithShape="1">
            <a:gsLst>
              <a:gs pos="0">
                <a:schemeClr val="folHlink">
                  <a:gamma/>
                  <a:tint val="63529"/>
                  <a:invGamma/>
                </a:schemeClr>
              </a:gs>
              <a:gs pos="100000">
                <a:schemeClr val="folHlink"/>
              </a:gs>
            </a:gsLst>
            <a:path path="shape">
              <a:fillToRect l="50000" t="50000" r="50000" b="50000"/>
            </a:path>
          </a:gradFill>
          <a:ln w="9525">
            <a:solidFill>
              <a:srgbClr val="FEFFFF"/>
            </a:solidFill>
            <a:miter lim="800000"/>
            <a:headEnd/>
            <a:tailEnd/>
          </a:ln>
          <a:effectLst>
            <a:outerShdw dist="35921" dir="2700000" algn="ctr" rotWithShape="0">
              <a:srgbClr val="080808">
                <a:alpha val="50000"/>
              </a:srgbClr>
            </a:outerShdw>
          </a:effectLst>
        </p:spPr>
        <p:txBody>
          <a:bodyPr wrap="none" anchor="ctr"/>
          <a:lstStyle/>
          <a:p>
            <a:endParaRPr lang="en-US"/>
          </a:p>
        </p:txBody>
      </p:sp>
      <p:sp>
        <p:nvSpPr>
          <p:cNvPr id="18" name="TextBox 17"/>
          <p:cNvSpPr txBox="1"/>
          <p:nvPr/>
        </p:nvSpPr>
        <p:spPr>
          <a:xfrm>
            <a:off x="395537" y="3003798"/>
            <a:ext cx="1800200" cy="1938992"/>
          </a:xfrm>
          <a:prstGeom prst="rect">
            <a:avLst/>
          </a:prstGeom>
          <a:noFill/>
        </p:spPr>
        <p:txBody>
          <a:bodyPr wrap="square" rtlCol="0">
            <a:spAutoFit/>
          </a:bodyPr>
          <a:lstStyle/>
          <a:p>
            <a:r>
              <a:rPr lang="en-US" sz="6000" smtClean="0">
                <a:solidFill>
                  <a:schemeClr val="bg1"/>
                </a:solidFill>
                <a:latin typeface="Chiller" pitchFamily="82" charset="0"/>
                <a:cs typeface="Times New Roman" pitchFamily="18" charset="0"/>
              </a:rPr>
              <a:t>Nghệ thuật</a:t>
            </a:r>
            <a:endParaRPr lang="en-US" sz="6000">
              <a:solidFill>
                <a:schemeClr val="bg1"/>
              </a:solidFill>
              <a:latin typeface="Chiller" pitchFamily="82" charset="0"/>
              <a:cs typeface="Times New Roman" pitchFamily="18" charset="0"/>
            </a:endParaRPr>
          </a:p>
        </p:txBody>
      </p:sp>
      <p:sp>
        <p:nvSpPr>
          <p:cNvPr id="22" name="Rectangle 21"/>
          <p:cNvSpPr/>
          <p:nvPr/>
        </p:nvSpPr>
        <p:spPr>
          <a:xfrm>
            <a:off x="4355976" y="3565834"/>
            <a:ext cx="4572000" cy="646331"/>
          </a:xfrm>
          <a:prstGeom prst="rect">
            <a:avLst/>
          </a:prstGeom>
        </p:spPr>
        <p:txBody>
          <a:bodyPr>
            <a:spAutoFit/>
          </a:bodyPr>
          <a:lstStyle/>
          <a:p>
            <a:r>
              <a:rPr lang="fr-FR" smtClean="0"/>
              <a:t>Cách </a:t>
            </a:r>
            <a:r>
              <a:rPr lang="fr-FR"/>
              <a:t>xây dựng nhân vật sử dụng nhiều từ ngữ có tác dụng gợi cảm, sinh động, gây ấn tượng</a:t>
            </a:r>
            <a:endParaRPr lang="en-US"/>
          </a:p>
        </p:txBody>
      </p:sp>
      <p:sp>
        <p:nvSpPr>
          <p:cNvPr id="23" name="TextBox 22"/>
          <p:cNvSpPr txBox="1"/>
          <p:nvPr/>
        </p:nvSpPr>
        <p:spPr>
          <a:xfrm>
            <a:off x="3275856" y="1131590"/>
            <a:ext cx="3096344" cy="646331"/>
          </a:xfrm>
          <a:prstGeom prst="rect">
            <a:avLst/>
          </a:prstGeom>
          <a:noFill/>
        </p:spPr>
        <p:txBody>
          <a:bodyPr wrap="square" rtlCol="0">
            <a:spAutoFit/>
          </a:bodyPr>
          <a:lstStyle/>
          <a:p>
            <a:r>
              <a:rPr lang="en-US" smtClean="0"/>
              <a:t>Cách tạo dựng tình huống bất ngờ</a:t>
            </a:r>
            <a:endParaRPr lang="en-US"/>
          </a:p>
        </p:txBody>
      </p:sp>
      <p:sp>
        <p:nvSpPr>
          <p:cNvPr id="24" name="Rectangle 23"/>
          <p:cNvSpPr/>
          <p:nvPr/>
        </p:nvSpPr>
        <p:spPr>
          <a:xfrm>
            <a:off x="3633098" y="2369217"/>
            <a:ext cx="2796791" cy="646331"/>
          </a:xfrm>
          <a:prstGeom prst="rect">
            <a:avLst/>
          </a:prstGeom>
        </p:spPr>
        <p:txBody>
          <a:bodyPr wrap="none">
            <a:spAutoFit/>
          </a:bodyPr>
          <a:lstStyle/>
          <a:p>
            <a:r>
              <a:rPr lang="fr-FR"/>
              <a:t>Cách kể: kết hợp kể ,tả, bộc </a:t>
            </a:r>
            <a:endParaRPr lang="fr-FR" smtClean="0"/>
          </a:p>
          <a:p>
            <a:r>
              <a:rPr lang="fr-FR" smtClean="0"/>
              <a:t>lộ </a:t>
            </a:r>
            <a:r>
              <a:rPr lang="fr-FR"/>
              <a:t>cảm xúc  </a:t>
            </a:r>
            <a:endParaRPr lang="en-US"/>
          </a:p>
        </p:txBody>
      </p:sp>
    </p:spTree>
    <p:extLst>
      <p:ext uri="{BB962C8B-B14F-4D97-AF65-F5344CB8AC3E}">
        <p14:creationId xmlns:p14="http://schemas.microsoft.com/office/powerpoint/2010/main" val="242861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style.rotation</p:attrName>
                                        </p:attrNameLst>
                                      </p:cBhvr>
                                      <p:tavLst>
                                        <p:tav tm="0">
                                          <p:val>
                                            <p:fltVal val="90"/>
                                          </p:val>
                                        </p:tav>
                                        <p:tav tm="100000">
                                          <p:val>
                                            <p:fltVal val="0"/>
                                          </p:val>
                                        </p:tav>
                                      </p:tavLst>
                                    </p:anim>
                                    <p:animEffect transition="in" filter="fade">
                                      <p:cBhvr>
                                        <p:cTn id="52" dur="1000"/>
                                        <p:tgtEl>
                                          <p:spTgt spid="1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style.rotation</p:attrName>
                                        </p:attrNameLst>
                                      </p:cBhvr>
                                      <p:tavLst>
                                        <p:tav tm="0">
                                          <p:val>
                                            <p:fltVal val="90"/>
                                          </p:val>
                                        </p:tav>
                                        <p:tav tm="100000">
                                          <p:val>
                                            <p:fltVal val="0"/>
                                          </p:val>
                                        </p:tav>
                                      </p:tavLst>
                                    </p:anim>
                                    <p:animEffect transition="in" filter="fade">
                                      <p:cBhvr>
                                        <p:cTn id="58" dur="1000"/>
                                        <p:tgtEl>
                                          <p:spTgt spid="15"/>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1000" fill="hold"/>
                                        <p:tgtEl>
                                          <p:spTgt spid="16"/>
                                        </p:tgtEl>
                                        <p:attrNameLst>
                                          <p:attrName>ppt_w</p:attrName>
                                        </p:attrNameLst>
                                      </p:cBhvr>
                                      <p:tavLst>
                                        <p:tav tm="0">
                                          <p:val>
                                            <p:fltVal val="0"/>
                                          </p:val>
                                        </p:tav>
                                        <p:tav tm="100000">
                                          <p:val>
                                            <p:strVal val="#ppt_w"/>
                                          </p:val>
                                        </p:tav>
                                      </p:tavLst>
                                    </p:anim>
                                    <p:anim calcmode="lin" valueType="num">
                                      <p:cBhvr>
                                        <p:cTn id="62" dur="1000" fill="hold"/>
                                        <p:tgtEl>
                                          <p:spTgt spid="16"/>
                                        </p:tgtEl>
                                        <p:attrNameLst>
                                          <p:attrName>ppt_h</p:attrName>
                                        </p:attrNameLst>
                                      </p:cBhvr>
                                      <p:tavLst>
                                        <p:tav tm="0">
                                          <p:val>
                                            <p:fltVal val="0"/>
                                          </p:val>
                                        </p:tav>
                                        <p:tav tm="100000">
                                          <p:val>
                                            <p:strVal val="#ppt_h"/>
                                          </p:val>
                                        </p:tav>
                                      </p:tavLst>
                                    </p:anim>
                                    <p:anim calcmode="lin" valueType="num">
                                      <p:cBhvr>
                                        <p:cTn id="63" dur="1000" fill="hold"/>
                                        <p:tgtEl>
                                          <p:spTgt spid="16"/>
                                        </p:tgtEl>
                                        <p:attrNameLst>
                                          <p:attrName>style.rotation</p:attrName>
                                        </p:attrNameLst>
                                      </p:cBhvr>
                                      <p:tavLst>
                                        <p:tav tm="0">
                                          <p:val>
                                            <p:fltVal val="90"/>
                                          </p:val>
                                        </p:tav>
                                        <p:tav tm="100000">
                                          <p:val>
                                            <p:fltVal val="0"/>
                                          </p:val>
                                        </p:tav>
                                      </p:tavLst>
                                    </p:anim>
                                    <p:animEffect transition="in" filter="fade">
                                      <p:cBhvr>
                                        <p:cTn id="64" dur="1000"/>
                                        <p:tgtEl>
                                          <p:spTgt spid="16"/>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style.rotation</p:attrName>
                                        </p:attrNameLst>
                                      </p:cBhvr>
                                      <p:tavLst>
                                        <p:tav tm="0">
                                          <p:val>
                                            <p:fltVal val="90"/>
                                          </p:val>
                                        </p:tav>
                                        <p:tav tm="100000">
                                          <p:val>
                                            <p:fltVal val="0"/>
                                          </p:val>
                                        </p:tav>
                                      </p:tavLst>
                                    </p:anim>
                                    <p:animEffect transition="in" filter="fade">
                                      <p:cBhvr>
                                        <p:cTn id="70" dur="1000"/>
                                        <p:tgtEl>
                                          <p:spTgt spid="17"/>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1000" fill="hold"/>
                                        <p:tgtEl>
                                          <p:spTgt spid="18"/>
                                        </p:tgtEl>
                                        <p:attrNameLst>
                                          <p:attrName>ppt_w</p:attrName>
                                        </p:attrNameLst>
                                      </p:cBhvr>
                                      <p:tavLst>
                                        <p:tav tm="0">
                                          <p:val>
                                            <p:fltVal val="0"/>
                                          </p:val>
                                        </p:tav>
                                        <p:tav tm="100000">
                                          <p:val>
                                            <p:strVal val="#ppt_w"/>
                                          </p:val>
                                        </p:tav>
                                      </p:tavLst>
                                    </p:anim>
                                    <p:anim calcmode="lin" valueType="num">
                                      <p:cBhvr>
                                        <p:cTn id="74" dur="1000" fill="hold"/>
                                        <p:tgtEl>
                                          <p:spTgt spid="18"/>
                                        </p:tgtEl>
                                        <p:attrNameLst>
                                          <p:attrName>ppt_h</p:attrName>
                                        </p:attrNameLst>
                                      </p:cBhvr>
                                      <p:tavLst>
                                        <p:tav tm="0">
                                          <p:val>
                                            <p:fltVal val="0"/>
                                          </p:val>
                                        </p:tav>
                                        <p:tav tm="100000">
                                          <p:val>
                                            <p:strVal val="#ppt_h"/>
                                          </p:val>
                                        </p:tav>
                                      </p:tavLst>
                                    </p:anim>
                                    <p:anim calcmode="lin" valueType="num">
                                      <p:cBhvr>
                                        <p:cTn id="75" dur="1000" fill="hold"/>
                                        <p:tgtEl>
                                          <p:spTgt spid="18"/>
                                        </p:tgtEl>
                                        <p:attrNameLst>
                                          <p:attrName>style.rotation</p:attrName>
                                        </p:attrNameLst>
                                      </p:cBhvr>
                                      <p:tavLst>
                                        <p:tav tm="0">
                                          <p:val>
                                            <p:fltVal val="90"/>
                                          </p:val>
                                        </p:tav>
                                        <p:tav tm="100000">
                                          <p:val>
                                            <p:fltVal val="0"/>
                                          </p:val>
                                        </p:tav>
                                      </p:tavLst>
                                    </p:anim>
                                    <p:animEffect transition="in" filter="fade">
                                      <p:cBhvr>
                                        <p:cTn id="76" dur="1000"/>
                                        <p:tgtEl>
                                          <p:spTgt spid="18"/>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1000" fill="hold"/>
                                        <p:tgtEl>
                                          <p:spTgt spid="22"/>
                                        </p:tgtEl>
                                        <p:attrNameLst>
                                          <p:attrName>ppt_w</p:attrName>
                                        </p:attrNameLst>
                                      </p:cBhvr>
                                      <p:tavLst>
                                        <p:tav tm="0">
                                          <p:val>
                                            <p:fltVal val="0"/>
                                          </p:val>
                                        </p:tav>
                                        <p:tav tm="100000">
                                          <p:val>
                                            <p:strVal val="#ppt_w"/>
                                          </p:val>
                                        </p:tav>
                                      </p:tavLst>
                                    </p:anim>
                                    <p:anim calcmode="lin" valueType="num">
                                      <p:cBhvr>
                                        <p:cTn id="80" dur="1000" fill="hold"/>
                                        <p:tgtEl>
                                          <p:spTgt spid="22"/>
                                        </p:tgtEl>
                                        <p:attrNameLst>
                                          <p:attrName>ppt_h</p:attrName>
                                        </p:attrNameLst>
                                      </p:cBhvr>
                                      <p:tavLst>
                                        <p:tav tm="0">
                                          <p:val>
                                            <p:fltVal val="0"/>
                                          </p:val>
                                        </p:tav>
                                        <p:tav tm="100000">
                                          <p:val>
                                            <p:strVal val="#ppt_h"/>
                                          </p:val>
                                        </p:tav>
                                      </p:tavLst>
                                    </p:anim>
                                    <p:anim calcmode="lin" valueType="num">
                                      <p:cBhvr>
                                        <p:cTn id="81" dur="1000" fill="hold"/>
                                        <p:tgtEl>
                                          <p:spTgt spid="22"/>
                                        </p:tgtEl>
                                        <p:attrNameLst>
                                          <p:attrName>style.rotation</p:attrName>
                                        </p:attrNameLst>
                                      </p:cBhvr>
                                      <p:tavLst>
                                        <p:tav tm="0">
                                          <p:val>
                                            <p:fltVal val="90"/>
                                          </p:val>
                                        </p:tav>
                                        <p:tav tm="100000">
                                          <p:val>
                                            <p:fltVal val="0"/>
                                          </p:val>
                                        </p:tav>
                                      </p:tavLst>
                                    </p:anim>
                                    <p:animEffect transition="in" filter="fade">
                                      <p:cBhvr>
                                        <p:cTn id="82" dur="1000"/>
                                        <p:tgtEl>
                                          <p:spTgt spid="22"/>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1000" fill="hold"/>
                                        <p:tgtEl>
                                          <p:spTgt spid="23"/>
                                        </p:tgtEl>
                                        <p:attrNameLst>
                                          <p:attrName>ppt_w</p:attrName>
                                        </p:attrNameLst>
                                      </p:cBhvr>
                                      <p:tavLst>
                                        <p:tav tm="0">
                                          <p:val>
                                            <p:fltVal val="0"/>
                                          </p:val>
                                        </p:tav>
                                        <p:tav tm="100000">
                                          <p:val>
                                            <p:strVal val="#ppt_w"/>
                                          </p:val>
                                        </p:tav>
                                      </p:tavLst>
                                    </p:anim>
                                    <p:anim calcmode="lin" valueType="num">
                                      <p:cBhvr>
                                        <p:cTn id="86" dur="1000" fill="hold"/>
                                        <p:tgtEl>
                                          <p:spTgt spid="23"/>
                                        </p:tgtEl>
                                        <p:attrNameLst>
                                          <p:attrName>ppt_h</p:attrName>
                                        </p:attrNameLst>
                                      </p:cBhvr>
                                      <p:tavLst>
                                        <p:tav tm="0">
                                          <p:val>
                                            <p:fltVal val="0"/>
                                          </p:val>
                                        </p:tav>
                                        <p:tav tm="100000">
                                          <p:val>
                                            <p:strVal val="#ppt_h"/>
                                          </p:val>
                                        </p:tav>
                                      </p:tavLst>
                                    </p:anim>
                                    <p:anim calcmode="lin" valueType="num">
                                      <p:cBhvr>
                                        <p:cTn id="87" dur="1000" fill="hold"/>
                                        <p:tgtEl>
                                          <p:spTgt spid="23"/>
                                        </p:tgtEl>
                                        <p:attrNameLst>
                                          <p:attrName>style.rotation</p:attrName>
                                        </p:attrNameLst>
                                      </p:cBhvr>
                                      <p:tavLst>
                                        <p:tav tm="0">
                                          <p:val>
                                            <p:fltVal val="90"/>
                                          </p:val>
                                        </p:tav>
                                        <p:tav tm="100000">
                                          <p:val>
                                            <p:fltVal val="0"/>
                                          </p:val>
                                        </p:tav>
                                      </p:tavLst>
                                    </p:anim>
                                    <p:animEffect transition="in" filter="fade">
                                      <p:cBhvr>
                                        <p:cTn id="88" dur="1000"/>
                                        <p:tgtEl>
                                          <p:spTgt spid="23"/>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p:cTn id="91" dur="1000" fill="hold"/>
                                        <p:tgtEl>
                                          <p:spTgt spid="24"/>
                                        </p:tgtEl>
                                        <p:attrNameLst>
                                          <p:attrName>ppt_w</p:attrName>
                                        </p:attrNameLst>
                                      </p:cBhvr>
                                      <p:tavLst>
                                        <p:tav tm="0">
                                          <p:val>
                                            <p:fltVal val="0"/>
                                          </p:val>
                                        </p:tav>
                                        <p:tav tm="100000">
                                          <p:val>
                                            <p:strVal val="#ppt_w"/>
                                          </p:val>
                                        </p:tav>
                                      </p:tavLst>
                                    </p:anim>
                                    <p:anim calcmode="lin" valueType="num">
                                      <p:cBhvr>
                                        <p:cTn id="92" dur="1000" fill="hold"/>
                                        <p:tgtEl>
                                          <p:spTgt spid="24"/>
                                        </p:tgtEl>
                                        <p:attrNameLst>
                                          <p:attrName>ppt_h</p:attrName>
                                        </p:attrNameLst>
                                      </p:cBhvr>
                                      <p:tavLst>
                                        <p:tav tm="0">
                                          <p:val>
                                            <p:fltVal val="0"/>
                                          </p:val>
                                        </p:tav>
                                        <p:tav tm="100000">
                                          <p:val>
                                            <p:strVal val="#ppt_h"/>
                                          </p:val>
                                        </p:tav>
                                      </p:tavLst>
                                    </p:anim>
                                    <p:anim calcmode="lin" valueType="num">
                                      <p:cBhvr>
                                        <p:cTn id="93" dur="1000" fill="hold"/>
                                        <p:tgtEl>
                                          <p:spTgt spid="24"/>
                                        </p:tgtEl>
                                        <p:attrNameLst>
                                          <p:attrName>style.rotation</p:attrName>
                                        </p:attrNameLst>
                                      </p:cBhvr>
                                      <p:tavLst>
                                        <p:tav tm="0">
                                          <p:val>
                                            <p:fltVal val="90"/>
                                          </p:val>
                                        </p:tav>
                                        <p:tav tm="100000">
                                          <p:val>
                                            <p:fltVal val="0"/>
                                          </p:val>
                                        </p:tav>
                                      </p:tavLst>
                                    </p:anim>
                                    <p:animEffect transition="in" filter="fade">
                                      <p:cBhvr>
                                        <p:cTn id="9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2" action="ppaction://hlinkpres?slideindex=1&amp;slidetitle="/>
          </p:cNvPr>
          <p:cNvSpPr/>
          <p:nvPr/>
        </p:nvSpPr>
        <p:spPr>
          <a:xfrm>
            <a:off x="2915816" y="699542"/>
            <a:ext cx="3600400" cy="194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TRÒ CHƠI BẤM VÀO ĐÂY</a:t>
            </a:r>
            <a:endParaRPr lang="en-US" dirty="0"/>
          </a:p>
        </p:txBody>
      </p:sp>
    </p:spTree>
    <p:extLst>
      <p:ext uri="{BB962C8B-B14F-4D97-AF65-F5344CB8AC3E}">
        <p14:creationId xmlns:p14="http://schemas.microsoft.com/office/powerpoint/2010/main" val="2317097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73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mond 4"/>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 name="Diamond 5"/>
          <p:cNvSpPr/>
          <p:nvPr/>
        </p:nvSpPr>
        <p:spPr>
          <a:xfrm>
            <a:off x="611561" y="32280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827584" y="180256"/>
            <a:ext cx="2736304" cy="400110"/>
          </a:xfrm>
          <a:prstGeom prst="rect">
            <a:avLst/>
          </a:prstGeom>
          <a:noFill/>
        </p:spPr>
        <p:txBody>
          <a:bodyPr wrap="square" lIns="91438" tIns="45719" rIns="91438" bIns="45719" rtlCol="0">
            <a:spAutoFit/>
          </a:bodyPr>
          <a:lstStyle/>
          <a:p>
            <a:r>
              <a:rPr lang="en-US" sz="2000" b="1" u="sng"/>
              <a:t>TÌM HIỂU CHUNG</a:t>
            </a:r>
          </a:p>
        </p:txBody>
      </p:sp>
      <p:sp>
        <p:nvSpPr>
          <p:cNvPr id="11" name="Diamond 10"/>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TextBox 11"/>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Tác giả</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0346">
            <a:off x="1072151" y="1417119"/>
            <a:ext cx="2273471" cy="3031294"/>
          </a:xfrm>
          <a:prstGeom prst="rect">
            <a:avLst/>
          </a:prstGeom>
          <a:ln w="88900" cap="sq" cmpd="thickThin">
            <a:solidFill>
              <a:srgbClr val="000000"/>
            </a:solidFill>
            <a:prstDash val="solid"/>
            <a:miter lim="800000"/>
          </a:ln>
          <a:effectLst>
            <a:innerShdw blurRad="76200">
              <a:srgbClr val="000000"/>
            </a:innerShdw>
          </a:effectLst>
        </p:spPr>
      </p:pic>
      <p:sp>
        <p:nvSpPr>
          <p:cNvPr id="14" name="AutoShape 44"/>
          <p:cNvSpPr>
            <a:spLocks noChangeArrowheads="1"/>
          </p:cNvSpPr>
          <p:nvPr/>
        </p:nvSpPr>
        <p:spPr bwMode="gray">
          <a:xfrm>
            <a:off x="4352230" y="3582690"/>
            <a:ext cx="4419600" cy="508000"/>
          </a:xfrm>
          <a:prstGeom prst="roundRect">
            <a:avLst>
              <a:gd name="adj" fmla="val 50000"/>
            </a:avLst>
          </a:prstGeom>
          <a:solidFill>
            <a:schemeClr val="accent4">
              <a:lumMod val="60000"/>
              <a:lumOff val="40000"/>
            </a:schemeClr>
          </a:solidFill>
          <a:ln>
            <a:headEnd/>
            <a:tailEnd/>
          </a:ln>
        </p:spPr>
        <p:style>
          <a:lnRef idx="2">
            <a:schemeClr val="accent4"/>
          </a:lnRef>
          <a:fillRef idx="1">
            <a:schemeClr val="lt1"/>
          </a:fillRef>
          <a:effectRef idx="0">
            <a:schemeClr val="accent4"/>
          </a:effectRef>
          <a:fontRef idx="minor">
            <a:schemeClr val="dk1"/>
          </a:fontRef>
        </p:style>
        <p:txBody>
          <a:bodyPr wrap="none" lIns="91438" tIns="45719" rIns="91438" bIns="45719" anchor="ctr"/>
          <a:lstStyle/>
          <a:p>
            <a:r>
              <a:rPr lang="vi-VN" b="1">
                <a:latin typeface="+mj-lt"/>
              </a:rPr>
              <a:t>Sau cách mạng nhà văn bền bỉ sáng </a:t>
            </a:r>
            <a:r>
              <a:rPr lang="vi-VN" b="1" smtClean="0">
                <a:latin typeface="+mj-lt"/>
              </a:rPr>
              <a:t>tác</a:t>
            </a:r>
            <a:endParaRPr lang="en-US" b="1" smtClean="0">
              <a:latin typeface="+mj-lt"/>
            </a:endParaRPr>
          </a:p>
          <a:p>
            <a:r>
              <a:rPr lang="vi-VN" b="1" smtClean="0">
                <a:latin typeface="+mj-lt"/>
              </a:rPr>
              <a:t> </a:t>
            </a:r>
            <a:r>
              <a:rPr lang="vi-VN" b="1">
                <a:latin typeface="+mj-lt"/>
              </a:rPr>
              <a:t>phục vụ kháng </a:t>
            </a:r>
            <a:r>
              <a:rPr lang="vi-VN" b="1" smtClean="0">
                <a:latin typeface="+mj-lt"/>
              </a:rPr>
              <a:t>chiến.</a:t>
            </a:r>
            <a:endParaRPr lang="en-US" altLang="en-US" b="1">
              <a:latin typeface="+mj-lt"/>
            </a:endParaRPr>
          </a:p>
        </p:txBody>
      </p:sp>
      <p:sp>
        <p:nvSpPr>
          <p:cNvPr id="15" name="AutoShape 45"/>
          <p:cNvSpPr>
            <a:spLocks noChangeArrowheads="1"/>
          </p:cNvSpPr>
          <p:nvPr/>
        </p:nvSpPr>
        <p:spPr bwMode="gray">
          <a:xfrm>
            <a:off x="4472880" y="2769891"/>
            <a:ext cx="4419600" cy="508000"/>
          </a:xfrm>
          <a:prstGeom prst="roundRect">
            <a:avLst>
              <a:gd name="adj" fmla="val 50000"/>
            </a:avLst>
          </a:prstGeom>
          <a:solidFill>
            <a:schemeClr val="tx2">
              <a:lumMod val="40000"/>
              <a:lumOff val="60000"/>
            </a:schemeClr>
          </a:solidFill>
          <a:ln>
            <a:headEnd/>
            <a:tailEnd/>
          </a:ln>
        </p:spPr>
        <p:style>
          <a:lnRef idx="2">
            <a:schemeClr val="accent5"/>
          </a:lnRef>
          <a:fillRef idx="1">
            <a:schemeClr val="lt1"/>
          </a:fillRef>
          <a:effectRef idx="0">
            <a:schemeClr val="accent5"/>
          </a:effectRef>
          <a:fontRef idx="minor">
            <a:schemeClr val="dk1"/>
          </a:fontRef>
        </p:style>
        <p:txBody>
          <a:bodyPr wrap="none" lIns="91438" tIns="45719" rIns="91438" bIns="45719" anchor="ctr"/>
          <a:lstStyle/>
          <a:p>
            <a:r>
              <a:rPr lang="vi-VN" b="1">
                <a:latin typeface="+mj-lt"/>
              </a:rPr>
              <a:t>Ông thường viết về người nông dân </a:t>
            </a:r>
            <a:endParaRPr lang="en-US" b="1" smtClean="0">
              <a:latin typeface="+mj-lt"/>
            </a:endParaRPr>
          </a:p>
          <a:p>
            <a:r>
              <a:rPr lang="vi-VN" b="1" smtClean="0">
                <a:latin typeface="+mj-lt"/>
              </a:rPr>
              <a:t>nghèo </a:t>
            </a:r>
            <a:r>
              <a:rPr lang="vi-VN" b="1">
                <a:latin typeface="+mj-lt"/>
              </a:rPr>
              <a:t>và những trí thức </a:t>
            </a:r>
            <a:r>
              <a:rPr lang="vi-VN" b="1" smtClean="0">
                <a:latin typeface="+mj-lt"/>
              </a:rPr>
              <a:t>nghèo.</a:t>
            </a:r>
            <a:endParaRPr lang="en-US" altLang="en-US" b="1">
              <a:latin typeface="+mj-lt"/>
            </a:endParaRPr>
          </a:p>
        </p:txBody>
      </p:sp>
      <p:sp>
        <p:nvSpPr>
          <p:cNvPr id="16" name="AutoShape 46"/>
          <p:cNvSpPr>
            <a:spLocks noChangeArrowheads="1"/>
          </p:cNvSpPr>
          <p:nvPr/>
        </p:nvSpPr>
        <p:spPr bwMode="gray">
          <a:xfrm>
            <a:off x="4320480" y="1901528"/>
            <a:ext cx="4419600" cy="508000"/>
          </a:xfrm>
          <a:prstGeom prst="roundRect">
            <a:avLst>
              <a:gd name="adj" fmla="val 50000"/>
            </a:avLst>
          </a:prstGeom>
          <a:solidFill>
            <a:srgbClr val="4D8972"/>
          </a:solidFill>
          <a:ln w="28575" algn="ctr">
            <a:solidFill>
              <a:srgbClr val="4D8972"/>
            </a:solidFill>
            <a:round/>
            <a:headEnd/>
            <a:tailEnd/>
          </a:ln>
          <a:effectLst/>
        </p:spPr>
        <p:txBody>
          <a:bodyPr wrap="none" lIns="91438" tIns="45719" rIns="91438" bIns="45719" anchor="ctr"/>
          <a:lstStyle/>
          <a:p>
            <a:r>
              <a:rPr lang="vi-VN" b="1">
                <a:latin typeface="+mj-lt"/>
              </a:rPr>
              <a:t>Là nhà văn hiện thực xuất sắc </a:t>
            </a:r>
            <a:endParaRPr lang="en-US" b="1" smtClean="0">
              <a:latin typeface="+mj-lt"/>
            </a:endParaRPr>
          </a:p>
          <a:p>
            <a:r>
              <a:rPr lang="vi-VN" b="1" smtClean="0">
                <a:latin typeface="+mj-lt"/>
              </a:rPr>
              <a:t>nhiều </a:t>
            </a:r>
            <a:r>
              <a:rPr lang="vi-VN" b="1">
                <a:latin typeface="+mj-lt"/>
              </a:rPr>
              <a:t>truyện ngắn, truyện dài chân thực</a:t>
            </a:r>
            <a:endParaRPr lang="en-US" altLang="en-US" b="1">
              <a:latin typeface="+mj-lt"/>
            </a:endParaRPr>
          </a:p>
        </p:txBody>
      </p:sp>
      <p:sp>
        <p:nvSpPr>
          <p:cNvPr id="17" name="AutoShape 47"/>
          <p:cNvSpPr>
            <a:spLocks noChangeArrowheads="1"/>
          </p:cNvSpPr>
          <p:nvPr/>
        </p:nvSpPr>
        <p:spPr bwMode="gray">
          <a:xfrm>
            <a:off x="3799780" y="1131591"/>
            <a:ext cx="4419600" cy="508000"/>
          </a:xfrm>
          <a:prstGeom prst="roundRect">
            <a:avLst>
              <a:gd name="adj" fmla="val 50000"/>
            </a:avLst>
          </a:prstGeom>
          <a:solidFill>
            <a:srgbClr val="FFFF99"/>
          </a:solidFill>
          <a:ln w="28575" algn="ctr">
            <a:solidFill>
              <a:srgbClr val="FFFF99"/>
            </a:solidFill>
            <a:round/>
            <a:headEnd/>
            <a:tailEnd/>
          </a:ln>
          <a:effectLst/>
        </p:spPr>
        <p:txBody>
          <a:bodyPr wrap="none" lIns="91438" tIns="45719" rIns="91438" bIns="45719" anchor="ctr"/>
          <a:lstStyle/>
          <a:p>
            <a:r>
              <a:rPr lang="fr-FR" b="1">
                <a:latin typeface="Times New Roman" pitchFamily="18" charset="0"/>
                <a:cs typeface="Times New Roman" pitchFamily="18" charset="0"/>
              </a:rPr>
              <a:t>Tên thật là Trần Hữu Tri.</a:t>
            </a:r>
            <a:endParaRPr lang="en-US" altLang="en-US" b="1">
              <a:latin typeface="Times New Roman" pitchFamily="18" charset="0"/>
              <a:cs typeface="Times New Roman" pitchFamily="18" charset="0"/>
            </a:endParaRPr>
          </a:p>
        </p:txBody>
      </p:sp>
      <p:grpSp>
        <p:nvGrpSpPr>
          <p:cNvPr id="18" name="Group 48"/>
          <p:cNvGrpSpPr>
            <a:grpSpLocks/>
          </p:cNvGrpSpPr>
          <p:nvPr/>
        </p:nvGrpSpPr>
        <p:grpSpPr bwMode="auto">
          <a:xfrm>
            <a:off x="3482280" y="1151367"/>
            <a:ext cx="381000" cy="519245"/>
            <a:chOff x="2078" y="1387"/>
            <a:chExt cx="1615" cy="2201"/>
          </a:xfrm>
        </p:grpSpPr>
        <p:sp>
          <p:nvSpPr>
            <p:cNvPr id="19" name="Oval 4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20" name="Oval 5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21" name="Oval 51">
              <a:extLst>
                <a:ext uri="{FF2B5EF4-FFF2-40B4-BE49-F238E27FC236}">
                  <a16:creationId xmlns:a16="http://schemas.microsoft.com/office/drawing/2014/main" xmlns="" id="{4E315121-ABA4-4310-8F06-A30497D6F535}"/>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22" name="Oval 52"/>
            <p:cNvSpPr>
              <a:spLocks noChangeArrowheads="1"/>
            </p:cNvSpPr>
            <p:nvPr/>
          </p:nvSpPr>
          <p:spPr bwMode="gray">
            <a:xfrm>
              <a:off x="2254" y="1387"/>
              <a:ext cx="1101" cy="2201"/>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ltLang="en-US"/>
            </a:p>
          </p:txBody>
        </p:sp>
        <p:sp>
          <p:nvSpPr>
            <p:cNvPr id="23" name="Oval 53">
              <a:extLst>
                <a:ext uri="{FF2B5EF4-FFF2-40B4-BE49-F238E27FC236}">
                  <a16:creationId xmlns:a16="http://schemas.microsoft.com/office/drawing/2014/main" xmlns="" id="{447655DE-073A-4084-AB7D-15F69B05F7D7}"/>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24" name="Oval 54"/>
            <p:cNvSpPr>
              <a:spLocks noChangeArrowheads="1"/>
            </p:cNvSpPr>
            <p:nvPr/>
          </p:nvSpPr>
          <p:spPr bwMode="gray">
            <a:xfrm>
              <a:off x="2337" y="1387"/>
              <a:ext cx="1096" cy="2201"/>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ltLang="en-US"/>
            </a:p>
          </p:txBody>
        </p:sp>
      </p:grpSp>
      <p:grpSp>
        <p:nvGrpSpPr>
          <p:cNvPr id="25" name="Group 55"/>
          <p:cNvGrpSpPr>
            <a:grpSpLocks/>
          </p:cNvGrpSpPr>
          <p:nvPr/>
        </p:nvGrpSpPr>
        <p:grpSpPr bwMode="auto">
          <a:xfrm>
            <a:off x="4015680" y="1938768"/>
            <a:ext cx="381000" cy="519245"/>
            <a:chOff x="2078" y="1387"/>
            <a:chExt cx="1615" cy="2201"/>
          </a:xfrm>
        </p:grpSpPr>
        <p:sp>
          <p:nvSpPr>
            <p:cNvPr id="26" name="Oval 5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27" name="Oval 5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28" name="Oval 58">
              <a:extLst>
                <a:ext uri="{FF2B5EF4-FFF2-40B4-BE49-F238E27FC236}">
                  <a16:creationId xmlns:a16="http://schemas.microsoft.com/office/drawing/2014/main" xmlns="" id="{8677CE03-0450-4902-8D20-CF3965B89310}"/>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29" name="Oval 59"/>
            <p:cNvSpPr>
              <a:spLocks noChangeArrowheads="1"/>
            </p:cNvSpPr>
            <p:nvPr/>
          </p:nvSpPr>
          <p:spPr bwMode="gray">
            <a:xfrm>
              <a:off x="2254" y="1387"/>
              <a:ext cx="1101" cy="2201"/>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ltLang="en-US"/>
            </a:p>
          </p:txBody>
        </p:sp>
        <p:sp>
          <p:nvSpPr>
            <p:cNvPr id="30" name="Oval 60">
              <a:extLst>
                <a:ext uri="{FF2B5EF4-FFF2-40B4-BE49-F238E27FC236}">
                  <a16:creationId xmlns:a16="http://schemas.microsoft.com/office/drawing/2014/main" xmlns="" id="{00426884-D384-4D81-A914-32F0E4A37BFE}"/>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31" name="Oval 61"/>
            <p:cNvSpPr>
              <a:spLocks noChangeArrowheads="1"/>
            </p:cNvSpPr>
            <p:nvPr/>
          </p:nvSpPr>
          <p:spPr bwMode="gray">
            <a:xfrm>
              <a:off x="2337" y="1387"/>
              <a:ext cx="1096" cy="2201"/>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ltLang="en-US"/>
            </a:p>
          </p:txBody>
        </p:sp>
      </p:grpSp>
      <p:grpSp>
        <p:nvGrpSpPr>
          <p:cNvPr id="32" name="Group 62"/>
          <p:cNvGrpSpPr>
            <a:grpSpLocks/>
          </p:cNvGrpSpPr>
          <p:nvPr/>
        </p:nvGrpSpPr>
        <p:grpSpPr bwMode="auto">
          <a:xfrm>
            <a:off x="4168080" y="2776968"/>
            <a:ext cx="381000" cy="519245"/>
            <a:chOff x="2078" y="1387"/>
            <a:chExt cx="1615" cy="2201"/>
          </a:xfrm>
        </p:grpSpPr>
        <p:sp>
          <p:nvSpPr>
            <p:cNvPr id="33" name="Oval 6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34" name="Oval 6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35" name="Oval 65">
              <a:extLst>
                <a:ext uri="{FF2B5EF4-FFF2-40B4-BE49-F238E27FC236}">
                  <a16:creationId xmlns:a16="http://schemas.microsoft.com/office/drawing/2014/main" xmlns="" id="{AD511CDE-9D4D-4E5A-810E-1134FD8E7716}"/>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36" name="Oval 66"/>
            <p:cNvSpPr>
              <a:spLocks noChangeArrowheads="1"/>
            </p:cNvSpPr>
            <p:nvPr/>
          </p:nvSpPr>
          <p:spPr bwMode="gray">
            <a:xfrm>
              <a:off x="2254" y="1387"/>
              <a:ext cx="1101" cy="2201"/>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ltLang="en-US"/>
            </a:p>
          </p:txBody>
        </p:sp>
        <p:sp>
          <p:nvSpPr>
            <p:cNvPr id="37" name="Oval 67">
              <a:extLst>
                <a:ext uri="{FF2B5EF4-FFF2-40B4-BE49-F238E27FC236}">
                  <a16:creationId xmlns:a16="http://schemas.microsoft.com/office/drawing/2014/main" xmlns="" id="{5E49B549-8CC3-4315-8AC7-39AB693BEE66}"/>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38" name="Oval 68"/>
            <p:cNvSpPr>
              <a:spLocks noChangeArrowheads="1"/>
            </p:cNvSpPr>
            <p:nvPr/>
          </p:nvSpPr>
          <p:spPr bwMode="gray">
            <a:xfrm>
              <a:off x="2337" y="1387"/>
              <a:ext cx="1096" cy="2201"/>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ltLang="en-US"/>
            </a:p>
          </p:txBody>
        </p:sp>
      </p:grpSp>
      <p:grpSp>
        <p:nvGrpSpPr>
          <p:cNvPr id="39" name="Group 69"/>
          <p:cNvGrpSpPr>
            <a:grpSpLocks/>
          </p:cNvGrpSpPr>
          <p:nvPr/>
        </p:nvGrpSpPr>
        <p:grpSpPr bwMode="auto">
          <a:xfrm>
            <a:off x="4015680" y="3615168"/>
            <a:ext cx="381000" cy="519245"/>
            <a:chOff x="2078" y="1387"/>
            <a:chExt cx="1615" cy="2201"/>
          </a:xfrm>
        </p:grpSpPr>
        <p:sp>
          <p:nvSpPr>
            <p:cNvPr id="40" name="Oval 7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41" name="Oval 7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42" name="Oval 72">
              <a:extLst>
                <a:ext uri="{FF2B5EF4-FFF2-40B4-BE49-F238E27FC236}">
                  <a16:creationId xmlns:a16="http://schemas.microsoft.com/office/drawing/2014/main" xmlns="" id="{527A7238-6353-490B-84FD-87D034AAD461}"/>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43" name="Oval 73"/>
            <p:cNvSpPr>
              <a:spLocks noChangeArrowheads="1"/>
            </p:cNvSpPr>
            <p:nvPr/>
          </p:nvSpPr>
          <p:spPr bwMode="gray">
            <a:xfrm>
              <a:off x="2254" y="1387"/>
              <a:ext cx="1101" cy="2201"/>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ltLang="en-US"/>
            </a:p>
          </p:txBody>
        </p:sp>
        <p:sp>
          <p:nvSpPr>
            <p:cNvPr id="44" name="Oval 74">
              <a:extLst>
                <a:ext uri="{FF2B5EF4-FFF2-40B4-BE49-F238E27FC236}">
                  <a16:creationId xmlns:a16="http://schemas.microsoft.com/office/drawing/2014/main" xmlns="" id="{AE78B73C-F985-4EC7-9025-B935653B12E2}"/>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45" name="Oval 75"/>
            <p:cNvSpPr>
              <a:spLocks noChangeArrowheads="1"/>
            </p:cNvSpPr>
            <p:nvPr/>
          </p:nvSpPr>
          <p:spPr bwMode="gray">
            <a:xfrm>
              <a:off x="2337" y="1387"/>
              <a:ext cx="1096" cy="2201"/>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ltLang="en-US"/>
            </a:p>
          </p:txBody>
        </p:sp>
      </p:grpSp>
      <p:sp>
        <p:nvSpPr>
          <p:cNvPr id="47" name="AutoShape 43"/>
          <p:cNvSpPr>
            <a:spLocks noChangeArrowheads="1"/>
          </p:cNvSpPr>
          <p:nvPr/>
        </p:nvSpPr>
        <p:spPr bwMode="gray">
          <a:xfrm>
            <a:off x="3996754" y="4299942"/>
            <a:ext cx="4419600" cy="508000"/>
          </a:xfrm>
          <a:prstGeom prst="roundRect">
            <a:avLst>
              <a:gd name="adj" fmla="val 50000"/>
            </a:avLst>
          </a:prstGeom>
          <a:solidFill>
            <a:schemeClr val="accent6">
              <a:lumMod val="60000"/>
              <a:lumOff val="40000"/>
            </a:schemeClr>
          </a:solidFill>
          <a:ln w="28575" algn="ctr">
            <a:solidFill>
              <a:schemeClr val="bg2"/>
            </a:solidFill>
            <a:round/>
            <a:headEnd/>
            <a:tailEnd/>
          </a:ln>
          <a:effectLst/>
        </p:spPr>
        <p:txBody>
          <a:bodyPr wrap="none" lIns="91438" tIns="45719" rIns="91438" bIns="45719" anchor="ctr"/>
          <a:lstStyle/>
          <a:p>
            <a:r>
              <a:rPr lang="vi-VN" b="1" smtClean="0">
                <a:latin typeface="+mj-lt"/>
              </a:rPr>
              <a:t>Ông đã hy sinh trên đường đi công </a:t>
            </a:r>
            <a:endParaRPr lang="en-US" b="1" smtClean="0">
              <a:latin typeface="+mj-lt"/>
            </a:endParaRPr>
          </a:p>
          <a:p>
            <a:r>
              <a:rPr lang="vi-VN" b="1" smtClean="0">
                <a:latin typeface="+mj-lt"/>
              </a:rPr>
              <a:t>tác ở vùng sau lưng địch</a:t>
            </a:r>
            <a:endParaRPr lang="en-US" altLang="en-US" b="1">
              <a:latin typeface="+mj-lt"/>
            </a:endParaRPr>
          </a:p>
        </p:txBody>
      </p:sp>
      <p:grpSp>
        <p:nvGrpSpPr>
          <p:cNvPr id="48" name="Group 76"/>
          <p:cNvGrpSpPr>
            <a:grpSpLocks/>
          </p:cNvGrpSpPr>
          <p:nvPr/>
        </p:nvGrpSpPr>
        <p:grpSpPr bwMode="auto">
          <a:xfrm>
            <a:off x="3698304" y="4280032"/>
            <a:ext cx="355600" cy="519245"/>
            <a:chOff x="2078" y="1387"/>
            <a:chExt cx="1615" cy="2201"/>
          </a:xfrm>
        </p:grpSpPr>
        <p:sp>
          <p:nvSpPr>
            <p:cNvPr id="49" name="Oval 7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50" name="Oval 7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endParaRPr lang="en-US" altLang="en-US"/>
            </a:p>
          </p:txBody>
        </p:sp>
        <p:sp>
          <p:nvSpPr>
            <p:cNvPr id="51" name="Oval 79">
              <a:extLst>
                <a:ext uri="{FF2B5EF4-FFF2-40B4-BE49-F238E27FC236}">
                  <a16:creationId xmlns:a16="http://schemas.microsoft.com/office/drawing/2014/main" xmlns="" id="{BBDE65DF-222F-4F4B-8B5E-BB21723F1067}"/>
                </a:ext>
              </a:extLst>
            </p:cNvPr>
            <p:cNvSpPr>
              <a:spLocks noChangeArrowheads="1"/>
            </p:cNvSpPr>
            <p:nvPr/>
          </p:nvSpPr>
          <p:spPr bwMode="gray">
            <a:xfrm>
              <a:off x="2251" y="1387"/>
              <a:ext cx="1180"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latin typeface="Arial" panose="020B0604020202020204" pitchFamily="34" charset="0"/>
              </a:endParaRPr>
            </a:p>
          </p:txBody>
        </p:sp>
        <p:sp>
          <p:nvSpPr>
            <p:cNvPr id="52" name="Oval 80"/>
            <p:cNvSpPr>
              <a:spLocks noChangeArrowheads="1"/>
            </p:cNvSpPr>
            <p:nvPr/>
          </p:nvSpPr>
          <p:spPr bwMode="gray">
            <a:xfrm>
              <a:off x="2254" y="1387"/>
              <a:ext cx="1180" cy="2201"/>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endParaRPr lang="en-US" altLang="en-US"/>
            </a:p>
          </p:txBody>
        </p:sp>
        <p:sp>
          <p:nvSpPr>
            <p:cNvPr id="53" name="Oval 81">
              <a:extLst>
                <a:ext uri="{FF2B5EF4-FFF2-40B4-BE49-F238E27FC236}">
                  <a16:creationId xmlns:a16="http://schemas.microsoft.com/office/drawing/2014/main" xmlns="" id="{C9D72750-B4CE-4B35-8E91-6C0E8CA1E04C}"/>
                </a:ext>
              </a:extLst>
            </p:cNvPr>
            <p:cNvSpPr>
              <a:spLocks noChangeArrowheads="1"/>
            </p:cNvSpPr>
            <p:nvPr/>
          </p:nvSpPr>
          <p:spPr bwMode="gray">
            <a:xfrm>
              <a:off x="2338" y="1387"/>
              <a:ext cx="1096"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latin typeface="Arial" panose="020B0604020202020204" pitchFamily="34" charset="0"/>
              </a:endParaRPr>
            </a:p>
          </p:txBody>
        </p:sp>
        <p:sp>
          <p:nvSpPr>
            <p:cNvPr id="54" name="Oval 82"/>
            <p:cNvSpPr>
              <a:spLocks noChangeArrowheads="1"/>
            </p:cNvSpPr>
            <p:nvPr/>
          </p:nvSpPr>
          <p:spPr bwMode="gray">
            <a:xfrm>
              <a:off x="2337" y="1387"/>
              <a:ext cx="1096" cy="2201"/>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en-US" altLang="en-US"/>
            </a:p>
          </p:txBody>
        </p:sp>
      </p:grpSp>
      <p:sp>
        <p:nvSpPr>
          <p:cNvPr id="55" name="TextBox 54"/>
          <p:cNvSpPr txBox="1"/>
          <p:nvPr/>
        </p:nvSpPr>
        <p:spPr>
          <a:xfrm>
            <a:off x="1835696" y="4443959"/>
            <a:ext cx="1296144" cy="646331"/>
          </a:xfrm>
          <a:prstGeom prst="rect">
            <a:avLst/>
          </a:prstGeom>
          <a:noFill/>
        </p:spPr>
        <p:txBody>
          <a:bodyPr wrap="square" lIns="91438" tIns="45719" rIns="91438" bIns="45719" rtlCol="0">
            <a:spAutoFit/>
          </a:bodyPr>
          <a:lstStyle/>
          <a:p>
            <a:r>
              <a:rPr lang="en-US" b="1" smtClean="0">
                <a:latin typeface="Times New Roman" pitchFamily="18" charset="0"/>
                <a:cs typeface="Times New Roman" pitchFamily="18" charset="0"/>
              </a:rPr>
              <a:t>Nam Cao</a:t>
            </a:r>
          </a:p>
          <a:p>
            <a:r>
              <a:rPr lang="en-US" b="1" smtClean="0">
                <a:latin typeface="Times New Roman" pitchFamily="18" charset="0"/>
                <a:cs typeface="Times New Roman" pitchFamily="18" charset="0"/>
              </a:rPr>
              <a:t>1917-1951</a:t>
            </a:r>
            <a:endParaRPr lang="en-US" b="1">
              <a:latin typeface="Times New Roman" pitchFamily="18" charset="0"/>
              <a:cs typeface="Times New Roman" pitchFamily="18" charset="0"/>
            </a:endParaRPr>
          </a:p>
        </p:txBody>
      </p:sp>
      <p:sp>
        <p:nvSpPr>
          <p:cNvPr id="56" name="TextBox 5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a:t>
            </a:r>
            <a:endParaRPr lang="en-US" b="1"/>
          </a:p>
        </p:txBody>
      </p:sp>
      <p:sp>
        <p:nvSpPr>
          <p:cNvPr id="57" name="TextBox 56"/>
          <p:cNvSpPr txBox="1"/>
          <p:nvPr/>
        </p:nvSpPr>
        <p:spPr>
          <a:xfrm>
            <a:off x="-1687" y="546235"/>
            <a:ext cx="253207" cy="369332"/>
          </a:xfrm>
          <a:prstGeom prst="rect">
            <a:avLst/>
          </a:prstGeom>
          <a:noFill/>
        </p:spPr>
        <p:txBody>
          <a:bodyPr wrap="square" lIns="91438" tIns="45719" rIns="91438" bIns="45719" rtlCol="0">
            <a:spAutoFit/>
          </a:bodyPr>
          <a:lstStyle/>
          <a:p>
            <a:r>
              <a:rPr lang="en-US" b="1" smtClean="0"/>
              <a:t>1</a:t>
            </a:r>
            <a:endParaRPr lang="en-US" b="1"/>
          </a:p>
        </p:txBody>
      </p:sp>
    </p:spTree>
    <p:extLst>
      <p:ext uri="{BB962C8B-B14F-4D97-AF65-F5344CB8AC3E}">
        <p14:creationId xmlns:p14="http://schemas.microsoft.com/office/powerpoint/2010/main" val="6390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80">
                                          <p:stCondLst>
                                            <p:cond delay="0"/>
                                          </p:stCondLst>
                                        </p:cTn>
                                        <p:tgtEl>
                                          <p:spTgt spid="55"/>
                                        </p:tgtEl>
                                      </p:cBhvr>
                                    </p:animEffect>
                                    <p:anim calcmode="lin" valueType="num">
                                      <p:cBhvr>
                                        <p:cTn id="14"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9" dur="26">
                                          <p:stCondLst>
                                            <p:cond delay="650"/>
                                          </p:stCondLst>
                                        </p:cTn>
                                        <p:tgtEl>
                                          <p:spTgt spid="55"/>
                                        </p:tgtEl>
                                      </p:cBhvr>
                                      <p:to x="100000" y="60000"/>
                                    </p:animScale>
                                    <p:animScale>
                                      <p:cBhvr>
                                        <p:cTn id="20" dur="166" decel="50000">
                                          <p:stCondLst>
                                            <p:cond delay="676"/>
                                          </p:stCondLst>
                                        </p:cTn>
                                        <p:tgtEl>
                                          <p:spTgt spid="55"/>
                                        </p:tgtEl>
                                      </p:cBhvr>
                                      <p:to x="100000" y="100000"/>
                                    </p:animScale>
                                    <p:animScale>
                                      <p:cBhvr>
                                        <p:cTn id="21" dur="26">
                                          <p:stCondLst>
                                            <p:cond delay="1312"/>
                                          </p:stCondLst>
                                        </p:cTn>
                                        <p:tgtEl>
                                          <p:spTgt spid="55"/>
                                        </p:tgtEl>
                                      </p:cBhvr>
                                      <p:to x="100000" y="80000"/>
                                    </p:animScale>
                                    <p:animScale>
                                      <p:cBhvr>
                                        <p:cTn id="22" dur="166" decel="50000">
                                          <p:stCondLst>
                                            <p:cond delay="1338"/>
                                          </p:stCondLst>
                                        </p:cTn>
                                        <p:tgtEl>
                                          <p:spTgt spid="55"/>
                                        </p:tgtEl>
                                      </p:cBhvr>
                                      <p:to x="100000" y="100000"/>
                                    </p:animScale>
                                    <p:animScale>
                                      <p:cBhvr>
                                        <p:cTn id="23" dur="26">
                                          <p:stCondLst>
                                            <p:cond delay="1642"/>
                                          </p:stCondLst>
                                        </p:cTn>
                                        <p:tgtEl>
                                          <p:spTgt spid="55"/>
                                        </p:tgtEl>
                                      </p:cBhvr>
                                      <p:to x="100000" y="90000"/>
                                    </p:animScale>
                                    <p:animScale>
                                      <p:cBhvr>
                                        <p:cTn id="24" dur="166" decel="50000">
                                          <p:stCondLst>
                                            <p:cond delay="1668"/>
                                          </p:stCondLst>
                                        </p:cTn>
                                        <p:tgtEl>
                                          <p:spTgt spid="55"/>
                                        </p:tgtEl>
                                      </p:cBhvr>
                                      <p:to x="100000" y="100000"/>
                                    </p:animScale>
                                    <p:animScale>
                                      <p:cBhvr>
                                        <p:cTn id="25" dur="26">
                                          <p:stCondLst>
                                            <p:cond delay="1808"/>
                                          </p:stCondLst>
                                        </p:cTn>
                                        <p:tgtEl>
                                          <p:spTgt spid="55"/>
                                        </p:tgtEl>
                                      </p:cBhvr>
                                      <p:to x="100000" y="95000"/>
                                    </p:animScale>
                                    <p:animScale>
                                      <p:cBhvr>
                                        <p:cTn id="26" dur="166" decel="50000">
                                          <p:stCondLst>
                                            <p:cond delay="1834"/>
                                          </p:stCondLst>
                                        </p:cTn>
                                        <p:tgtEl>
                                          <p:spTgt spid="55"/>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80">
                                          <p:stCondLst>
                                            <p:cond delay="0"/>
                                          </p:stCondLst>
                                        </p:cTn>
                                        <p:tgtEl>
                                          <p:spTgt spid="14"/>
                                        </p:tgtEl>
                                      </p:cBhvr>
                                    </p:animEffect>
                                    <p:anim calcmode="lin" valueType="num">
                                      <p:cBhvr>
                                        <p:cTn id="3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5" dur="26">
                                          <p:stCondLst>
                                            <p:cond delay="650"/>
                                          </p:stCondLst>
                                        </p:cTn>
                                        <p:tgtEl>
                                          <p:spTgt spid="14"/>
                                        </p:tgtEl>
                                      </p:cBhvr>
                                      <p:to x="100000" y="60000"/>
                                    </p:animScale>
                                    <p:animScale>
                                      <p:cBhvr>
                                        <p:cTn id="36" dur="166" decel="50000">
                                          <p:stCondLst>
                                            <p:cond delay="676"/>
                                          </p:stCondLst>
                                        </p:cTn>
                                        <p:tgtEl>
                                          <p:spTgt spid="14"/>
                                        </p:tgtEl>
                                      </p:cBhvr>
                                      <p:to x="100000" y="100000"/>
                                    </p:animScale>
                                    <p:animScale>
                                      <p:cBhvr>
                                        <p:cTn id="37" dur="26">
                                          <p:stCondLst>
                                            <p:cond delay="1312"/>
                                          </p:stCondLst>
                                        </p:cTn>
                                        <p:tgtEl>
                                          <p:spTgt spid="14"/>
                                        </p:tgtEl>
                                      </p:cBhvr>
                                      <p:to x="100000" y="80000"/>
                                    </p:animScale>
                                    <p:animScale>
                                      <p:cBhvr>
                                        <p:cTn id="38" dur="166" decel="50000">
                                          <p:stCondLst>
                                            <p:cond delay="1338"/>
                                          </p:stCondLst>
                                        </p:cTn>
                                        <p:tgtEl>
                                          <p:spTgt spid="14"/>
                                        </p:tgtEl>
                                      </p:cBhvr>
                                      <p:to x="100000" y="100000"/>
                                    </p:animScale>
                                    <p:animScale>
                                      <p:cBhvr>
                                        <p:cTn id="39" dur="26">
                                          <p:stCondLst>
                                            <p:cond delay="1642"/>
                                          </p:stCondLst>
                                        </p:cTn>
                                        <p:tgtEl>
                                          <p:spTgt spid="14"/>
                                        </p:tgtEl>
                                      </p:cBhvr>
                                      <p:to x="100000" y="90000"/>
                                    </p:animScale>
                                    <p:animScale>
                                      <p:cBhvr>
                                        <p:cTn id="40" dur="166" decel="50000">
                                          <p:stCondLst>
                                            <p:cond delay="1668"/>
                                          </p:stCondLst>
                                        </p:cTn>
                                        <p:tgtEl>
                                          <p:spTgt spid="14"/>
                                        </p:tgtEl>
                                      </p:cBhvr>
                                      <p:to x="100000" y="100000"/>
                                    </p:animScale>
                                    <p:animScale>
                                      <p:cBhvr>
                                        <p:cTn id="41" dur="26">
                                          <p:stCondLst>
                                            <p:cond delay="1808"/>
                                          </p:stCondLst>
                                        </p:cTn>
                                        <p:tgtEl>
                                          <p:spTgt spid="14"/>
                                        </p:tgtEl>
                                      </p:cBhvr>
                                      <p:to x="100000" y="95000"/>
                                    </p:animScale>
                                    <p:animScale>
                                      <p:cBhvr>
                                        <p:cTn id="42" dur="166" decel="50000">
                                          <p:stCondLst>
                                            <p:cond delay="1834"/>
                                          </p:stCondLst>
                                        </p:cTn>
                                        <p:tgtEl>
                                          <p:spTgt spid="14"/>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80">
                                          <p:stCondLst>
                                            <p:cond delay="0"/>
                                          </p:stCondLst>
                                        </p:cTn>
                                        <p:tgtEl>
                                          <p:spTgt spid="15"/>
                                        </p:tgtEl>
                                      </p:cBhvr>
                                    </p:animEffect>
                                    <p:anim calcmode="lin" valueType="num">
                                      <p:cBhvr>
                                        <p:cTn id="4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1" dur="26">
                                          <p:stCondLst>
                                            <p:cond delay="650"/>
                                          </p:stCondLst>
                                        </p:cTn>
                                        <p:tgtEl>
                                          <p:spTgt spid="15"/>
                                        </p:tgtEl>
                                      </p:cBhvr>
                                      <p:to x="100000" y="60000"/>
                                    </p:animScale>
                                    <p:animScale>
                                      <p:cBhvr>
                                        <p:cTn id="52" dur="166" decel="50000">
                                          <p:stCondLst>
                                            <p:cond delay="676"/>
                                          </p:stCondLst>
                                        </p:cTn>
                                        <p:tgtEl>
                                          <p:spTgt spid="15"/>
                                        </p:tgtEl>
                                      </p:cBhvr>
                                      <p:to x="100000" y="100000"/>
                                    </p:animScale>
                                    <p:animScale>
                                      <p:cBhvr>
                                        <p:cTn id="53" dur="26">
                                          <p:stCondLst>
                                            <p:cond delay="1312"/>
                                          </p:stCondLst>
                                        </p:cTn>
                                        <p:tgtEl>
                                          <p:spTgt spid="15"/>
                                        </p:tgtEl>
                                      </p:cBhvr>
                                      <p:to x="100000" y="80000"/>
                                    </p:animScale>
                                    <p:animScale>
                                      <p:cBhvr>
                                        <p:cTn id="54" dur="166" decel="50000">
                                          <p:stCondLst>
                                            <p:cond delay="1338"/>
                                          </p:stCondLst>
                                        </p:cTn>
                                        <p:tgtEl>
                                          <p:spTgt spid="15"/>
                                        </p:tgtEl>
                                      </p:cBhvr>
                                      <p:to x="100000" y="100000"/>
                                    </p:animScale>
                                    <p:animScale>
                                      <p:cBhvr>
                                        <p:cTn id="55" dur="26">
                                          <p:stCondLst>
                                            <p:cond delay="1642"/>
                                          </p:stCondLst>
                                        </p:cTn>
                                        <p:tgtEl>
                                          <p:spTgt spid="15"/>
                                        </p:tgtEl>
                                      </p:cBhvr>
                                      <p:to x="100000" y="90000"/>
                                    </p:animScale>
                                    <p:animScale>
                                      <p:cBhvr>
                                        <p:cTn id="56" dur="166" decel="50000">
                                          <p:stCondLst>
                                            <p:cond delay="1668"/>
                                          </p:stCondLst>
                                        </p:cTn>
                                        <p:tgtEl>
                                          <p:spTgt spid="15"/>
                                        </p:tgtEl>
                                      </p:cBhvr>
                                      <p:to x="100000" y="100000"/>
                                    </p:animScale>
                                    <p:animScale>
                                      <p:cBhvr>
                                        <p:cTn id="57" dur="26">
                                          <p:stCondLst>
                                            <p:cond delay="1808"/>
                                          </p:stCondLst>
                                        </p:cTn>
                                        <p:tgtEl>
                                          <p:spTgt spid="15"/>
                                        </p:tgtEl>
                                      </p:cBhvr>
                                      <p:to x="100000" y="95000"/>
                                    </p:animScale>
                                    <p:animScale>
                                      <p:cBhvr>
                                        <p:cTn id="58" dur="166" decel="50000">
                                          <p:stCondLst>
                                            <p:cond delay="1834"/>
                                          </p:stCondLst>
                                        </p:cTn>
                                        <p:tgtEl>
                                          <p:spTgt spid="15"/>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80">
                                          <p:stCondLst>
                                            <p:cond delay="0"/>
                                          </p:stCondLst>
                                        </p:cTn>
                                        <p:tgtEl>
                                          <p:spTgt spid="16"/>
                                        </p:tgtEl>
                                      </p:cBhvr>
                                    </p:animEffect>
                                    <p:anim calcmode="lin" valueType="num">
                                      <p:cBhvr>
                                        <p:cTn id="6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7" dur="26">
                                          <p:stCondLst>
                                            <p:cond delay="650"/>
                                          </p:stCondLst>
                                        </p:cTn>
                                        <p:tgtEl>
                                          <p:spTgt spid="16"/>
                                        </p:tgtEl>
                                      </p:cBhvr>
                                      <p:to x="100000" y="60000"/>
                                    </p:animScale>
                                    <p:animScale>
                                      <p:cBhvr>
                                        <p:cTn id="68" dur="166" decel="50000">
                                          <p:stCondLst>
                                            <p:cond delay="676"/>
                                          </p:stCondLst>
                                        </p:cTn>
                                        <p:tgtEl>
                                          <p:spTgt spid="16"/>
                                        </p:tgtEl>
                                      </p:cBhvr>
                                      <p:to x="100000" y="100000"/>
                                    </p:animScale>
                                    <p:animScale>
                                      <p:cBhvr>
                                        <p:cTn id="69" dur="26">
                                          <p:stCondLst>
                                            <p:cond delay="1312"/>
                                          </p:stCondLst>
                                        </p:cTn>
                                        <p:tgtEl>
                                          <p:spTgt spid="16"/>
                                        </p:tgtEl>
                                      </p:cBhvr>
                                      <p:to x="100000" y="80000"/>
                                    </p:animScale>
                                    <p:animScale>
                                      <p:cBhvr>
                                        <p:cTn id="70" dur="166" decel="50000">
                                          <p:stCondLst>
                                            <p:cond delay="1338"/>
                                          </p:stCondLst>
                                        </p:cTn>
                                        <p:tgtEl>
                                          <p:spTgt spid="16"/>
                                        </p:tgtEl>
                                      </p:cBhvr>
                                      <p:to x="100000" y="100000"/>
                                    </p:animScale>
                                    <p:animScale>
                                      <p:cBhvr>
                                        <p:cTn id="71" dur="26">
                                          <p:stCondLst>
                                            <p:cond delay="1642"/>
                                          </p:stCondLst>
                                        </p:cTn>
                                        <p:tgtEl>
                                          <p:spTgt spid="16"/>
                                        </p:tgtEl>
                                      </p:cBhvr>
                                      <p:to x="100000" y="90000"/>
                                    </p:animScale>
                                    <p:animScale>
                                      <p:cBhvr>
                                        <p:cTn id="72" dur="166" decel="50000">
                                          <p:stCondLst>
                                            <p:cond delay="1668"/>
                                          </p:stCondLst>
                                        </p:cTn>
                                        <p:tgtEl>
                                          <p:spTgt spid="16"/>
                                        </p:tgtEl>
                                      </p:cBhvr>
                                      <p:to x="100000" y="100000"/>
                                    </p:animScale>
                                    <p:animScale>
                                      <p:cBhvr>
                                        <p:cTn id="73" dur="26">
                                          <p:stCondLst>
                                            <p:cond delay="1808"/>
                                          </p:stCondLst>
                                        </p:cTn>
                                        <p:tgtEl>
                                          <p:spTgt spid="16"/>
                                        </p:tgtEl>
                                      </p:cBhvr>
                                      <p:to x="100000" y="95000"/>
                                    </p:animScale>
                                    <p:animScale>
                                      <p:cBhvr>
                                        <p:cTn id="74" dur="166" decel="50000">
                                          <p:stCondLst>
                                            <p:cond delay="1834"/>
                                          </p:stCondLst>
                                        </p:cTn>
                                        <p:tgtEl>
                                          <p:spTgt spid="16"/>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80">
                                          <p:stCondLst>
                                            <p:cond delay="0"/>
                                          </p:stCondLst>
                                        </p:cTn>
                                        <p:tgtEl>
                                          <p:spTgt spid="17"/>
                                        </p:tgtEl>
                                      </p:cBhvr>
                                    </p:animEffect>
                                    <p:anim calcmode="lin" valueType="num">
                                      <p:cBhvr>
                                        <p:cTn id="7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3" dur="26">
                                          <p:stCondLst>
                                            <p:cond delay="650"/>
                                          </p:stCondLst>
                                        </p:cTn>
                                        <p:tgtEl>
                                          <p:spTgt spid="17"/>
                                        </p:tgtEl>
                                      </p:cBhvr>
                                      <p:to x="100000" y="60000"/>
                                    </p:animScale>
                                    <p:animScale>
                                      <p:cBhvr>
                                        <p:cTn id="84" dur="166" decel="50000">
                                          <p:stCondLst>
                                            <p:cond delay="676"/>
                                          </p:stCondLst>
                                        </p:cTn>
                                        <p:tgtEl>
                                          <p:spTgt spid="17"/>
                                        </p:tgtEl>
                                      </p:cBhvr>
                                      <p:to x="100000" y="100000"/>
                                    </p:animScale>
                                    <p:animScale>
                                      <p:cBhvr>
                                        <p:cTn id="85" dur="26">
                                          <p:stCondLst>
                                            <p:cond delay="1312"/>
                                          </p:stCondLst>
                                        </p:cTn>
                                        <p:tgtEl>
                                          <p:spTgt spid="17"/>
                                        </p:tgtEl>
                                      </p:cBhvr>
                                      <p:to x="100000" y="80000"/>
                                    </p:animScale>
                                    <p:animScale>
                                      <p:cBhvr>
                                        <p:cTn id="86" dur="166" decel="50000">
                                          <p:stCondLst>
                                            <p:cond delay="1338"/>
                                          </p:stCondLst>
                                        </p:cTn>
                                        <p:tgtEl>
                                          <p:spTgt spid="17"/>
                                        </p:tgtEl>
                                      </p:cBhvr>
                                      <p:to x="100000" y="100000"/>
                                    </p:animScale>
                                    <p:animScale>
                                      <p:cBhvr>
                                        <p:cTn id="87" dur="26">
                                          <p:stCondLst>
                                            <p:cond delay="1642"/>
                                          </p:stCondLst>
                                        </p:cTn>
                                        <p:tgtEl>
                                          <p:spTgt spid="17"/>
                                        </p:tgtEl>
                                      </p:cBhvr>
                                      <p:to x="100000" y="90000"/>
                                    </p:animScale>
                                    <p:animScale>
                                      <p:cBhvr>
                                        <p:cTn id="88" dur="166" decel="50000">
                                          <p:stCondLst>
                                            <p:cond delay="1668"/>
                                          </p:stCondLst>
                                        </p:cTn>
                                        <p:tgtEl>
                                          <p:spTgt spid="17"/>
                                        </p:tgtEl>
                                      </p:cBhvr>
                                      <p:to x="100000" y="100000"/>
                                    </p:animScale>
                                    <p:animScale>
                                      <p:cBhvr>
                                        <p:cTn id="89" dur="26">
                                          <p:stCondLst>
                                            <p:cond delay="1808"/>
                                          </p:stCondLst>
                                        </p:cTn>
                                        <p:tgtEl>
                                          <p:spTgt spid="17"/>
                                        </p:tgtEl>
                                      </p:cBhvr>
                                      <p:to x="100000" y="95000"/>
                                    </p:animScale>
                                    <p:animScale>
                                      <p:cBhvr>
                                        <p:cTn id="90" dur="166" decel="50000">
                                          <p:stCondLst>
                                            <p:cond delay="1834"/>
                                          </p:stCondLst>
                                        </p:cTn>
                                        <p:tgtEl>
                                          <p:spTgt spid="17"/>
                                        </p:tgtEl>
                                      </p:cBhvr>
                                      <p:to x="100000" y="100000"/>
                                    </p:animScale>
                                  </p:childTnLst>
                                </p:cTn>
                              </p:par>
                              <p:par>
                                <p:cTn id="91" presetID="26"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wipe(down)">
                                      <p:cBhvr>
                                        <p:cTn id="93" dur="580">
                                          <p:stCondLst>
                                            <p:cond delay="0"/>
                                          </p:stCondLst>
                                        </p:cTn>
                                        <p:tgtEl>
                                          <p:spTgt spid="18"/>
                                        </p:tgtEl>
                                      </p:cBhvr>
                                    </p:animEffect>
                                    <p:anim calcmode="lin" valueType="num">
                                      <p:cBhvr>
                                        <p:cTn id="9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9" dur="26">
                                          <p:stCondLst>
                                            <p:cond delay="650"/>
                                          </p:stCondLst>
                                        </p:cTn>
                                        <p:tgtEl>
                                          <p:spTgt spid="18"/>
                                        </p:tgtEl>
                                      </p:cBhvr>
                                      <p:to x="100000" y="60000"/>
                                    </p:animScale>
                                    <p:animScale>
                                      <p:cBhvr>
                                        <p:cTn id="100" dur="166" decel="50000">
                                          <p:stCondLst>
                                            <p:cond delay="676"/>
                                          </p:stCondLst>
                                        </p:cTn>
                                        <p:tgtEl>
                                          <p:spTgt spid="18"/>
                                        </p:tgtEl>
                                      </p:cBhvr>
                                      <p:to x="100000" y="100000"/>
                                    </p:animScale>
                                    <p:animScale>
                                      <p:cBhvr>
                                        <p:cTn id="101" dur="26">
                                          <p:stCondLst>
                                            <p:cond delay="1312"/>
                                          </p:stCondLst>
                                        </p:cTn>
                                        <p:tgtEl>
                                          <p:spTgt spid="18"/>
                                        </p:tgtEl>
                                      </p:cBhvr>
                                      <p:to x="100000" y="80000"/>
                                    </p:animScale>
                                    <p:animScale>
                                      <p:cBhvr>
                                        <p:cTn id="102" dur="166" decel="50000">
                                          <p:stCondLst>
                                            <p:cond delay="1338"/>
                                          </p:stCondLst>
                                        </p:cTn>
                                        <p:tgtEl>
                                          <p:spTgt spid="18"/>
                                        </p:tgtEl>
                                      </p:cBhvr>
                                      <p:to x="100000" y="100000"/>
                                    </p:animScale>
                                    <p:animScale>
                                      <p:cBhvr>
                                        <p:cTn id="103" dur="26">
                                          <p:stCondLst>
                                            <p:cond delay="1642"/>
                                          </p:stCondLst>
                                        </p:cTn>
                                        <p:tgtEl>
                                          <p:spTgt spid="18"/>
                                        </p:tgtEl>
                                      </p:cBhvr>
                                      <p:to x="100000" y="90000"/>
                                    </p:animScale>
                                    <p:animScale>
                                      <p:cBhvr>
                                        <p:cTn id="104" dur="166" decel="50000">
                                          <p:stCondLst>
                                            <p:cond delay="1668"/>
                                          </p:stCondLst>
                                        </p:cTn>
                                        <p:tgtEl>
                                          <p:spTgt spid="18"/>
                                        </p:tgtEl>
                                      </p:cBhvr>
                                      <p:to x="100000" y="100000"/>
                                    </p:animScale>
                                    <p:animScale>
                                      <p:cBhvr>
                                        <p:cTn id="105" dur="26">
                                          <p:stCondLst>
                                            <p:cond delay="1808"/>
                                          </p:stCondLst>
                                        </p:cTn>
                                        <p:tgtEl>
                                          <p:spTgt spid="18"/>
                                        </p:tgtEl>
                                      </p:cBhvr>
                                      <p:to x="100000" y="95000"/>
                                    </p:animScale>
                                    <p:animScale>
                                      <p:cBhvr>
                                        <p:cTn id="106" dur="166" decel="50000">
                                          <p:stCondLst>
                                            <p:cond delay="1834"/>
                                          </p:stCondLst>
                                        </p:cTn>
                                        <p:tgtEl>
                                          <p:spTgt spid="18"/>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80">
                                          <p:stCondLst>
                                            <p:cond delay="0"/>
                                          </p:stCondLst>
                                        </p:cTn>
                                        <p:tgtEl>
                                          <p:spTgt spid="25"/>
                                        </p:tgtEl>
                                      </p:cBhvr>
                                    </p:animEffect>
                                    <p:anim calcmode="lin" valueType="num">
                                      <p:cBhvr>
                                        <p:cTn id="1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15" dur="26">
                                          <p:stCondLst>
                                            <p:cond delay="650"/>
                                          </p:stCondLst>
                                        </p:cTn>
                                        <p:tgtEl>
                                          <p:spTgt spid="25"/>
                                        </p:tgtEl>
                                      </p:cBhvr>
                                      <p:to x="100000" y="60000"/>
                                    </p:animScale>
                                    <p:animScale>
                                      <p:cBhvr>
                                        <p:cTn id="116" dur="166" decel="50000">
                                          <p:stCondLst>
                                            <p:cond delay="676"/>
                                          </p:stCondLst>
                                        </p:cTn>
                                        <p:tgtEl>
                                          <p:spTgt spid="25"/>
                                        </p:tgtEl>
                                      </p:cBhvr>
                                      <p:to x="100000" y="100000"/>
                                    </p:animScale>
                                    <p:animScale>
                                      <p:cBhvr>
                                        <p:cTn id="117" dur="26">
                                          <p:stCondLst>
                                            <p:cond delay="1312"/>
                                          </p:stCondLst>
                                        </p:cTn>
                                        <p:tgtEl>
                                          <p:spTgt spid="25"/>
                                        </p:tgtEl>
                                      </p:cBhvr>
                                      <p:to x="100000" y="80000"/>
                                    </p:animScale>
                                    <p:animScale>
                                      <p:cBhvr>
                                        <p:cTn id="118" dur="166" decel="50000">
                                          <p:stCondLst>
                                            <p:cond delay="1338"/>
                                          </p:stCondLst>
                                        </p:cTn>
                                        <p:tgtEl>
                                          <p:spTgt spid="25"/>
                                        </p:tgtEl>
                                      </p:cBhvr>
                                      <p:to x="100000" y="100000"/>
                                    </p:animScale>
                                    <p:animScale>
                                      <p:cBhvr>
                                        <p:cTn id="119" dur="26">
                                          <p:stCondLst>
                                            <p:cond delay="1642"/>
                                          </p:stCondLst>
                                        </p:cTn>
                                        <p:tgtEl>
                                          <p:spTgt spid="25"/>
                                        </p:tgtEl>
                                      </p:cBhvr>
                                      <p:to x="100000" y="90000"/>
                                    </p:animScale>
                                    <p:animScale>
                                      <p:cBhvr>
                                        <p:cTn id="120" dur="166" decel="50000">
                                          <p:stCondLst>
                                            <p:cond delay="1668"/>
                                          </p:stCondLst>
                                        </p:cTn>
                                        <p:tgtEl>
                                          <p:spTgt spid="25"/>
                                        </p:tgtEl>
                                      </p:cBhvr>
                                      <p:to x="100000" y="100000"/>
                                    </p:animScale>
                                    <p:animScale>
                                      <p:cBhvr>
                                        <p:cTn id="121" dur="26">
                                          <p:stCondLst>
                                            <p:cond delay="1808"/>
                                          </p:stCondLst>
                                        </p:cTn>
                                        <p:tgtEl>
                                          <p:spTgt spid="25"/>
                                        </p:tgtEl>
                                      </p:cBhvr>
                                      <p:to x="100000" y="95000"/>
                                    </p:animScale>
                                    <p:animScale>
                                      <p:cBhvr>
                                        <p:cTn id="122" dur="166" decel="50000">
                                          <p:stCondLst>
                                            <p:cond delay="1834"/>
                                          </p:stCondLst>
                                        </p:cTn>
                                        <p:tgtEl>
                                          <p:spTgt spid="25"/>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down)">
                                      <p:cBhvr>
                                        <p:cTn id="125" dur="580">
                                          <p:stCondLst>
                                            <p:cond delay="0"/>
                                          </p:stCondLst>
                                        </p:cTn>
                                        <p:tgtEl>
                                          <p:spTgt spid="32"/>
                                        </p:tgtEl>
                                      </p:cBhvr>
                                    </p:animEffect>
                                    <p:anim calcmode="lin" valueType="num">
                                      <p:cBhvr>
                                        <p:cTn id="12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1" dur="26">
                                          <p:stCondLst>
                                            <p:cond delay="650"/>
                                          </p:stCondLst>
                                        </p:cTn>
                                        <p:tgtEl>
                                          <p:spTgt spid="32"/>
                                        </p:tgtEl>
                                      </p:cBhvr>
                                      <p:to x="100000" y="60000"/>
                                    </p:animScale>
                                    <p:animScale>
                                      <p:cBhvr>
                                        <p:cTn id="132" dur="166" decel="50000">
                                          <p:stCondLst>
                                            <p:cond delay="676"/>
                                          </p:stCondLst>
                                        </p:cTn>
                                        <p:tgtEl>
                                          <p:spTgt spid="32"/>
                                        </p:tgtEl>
                                      </p:cBhvr>
                                      <p:to x="100000" y="100000"/>
                                    </p:animScale>
                                    <p:animScale>
                                      <p:cBhvr>
                                        <p:cTn id="133" dur="26">
                                          <p:stCondLst>
                                            <p:cond delay="1312"/>
                                          </p:stCondLst>
                                        </p:cTn>
                                        <p:tgtEl>
                                          <p:spTgt spid="32"/>
                                        </p:tgtEl>
                                      </p:cBhvr>
                                      <p:to x="100000" y="80000"/>
                                    </p:animScale>
                                    <p:animScale>
                                      <p:cBhvr>
                                        <p:cTn id="134" dur="166" decel="50000">
                                          <p:stCondLst>
                                            <p:cond delay="1338"/>
                                          </p:stCondLst>
                                        </p:cTn>
                                        <p:tgtEl>
                                          <p:spTgt spid="32"/>
                                        </p:tgtEl>
                                      </p:cBhvr>
                                      <p:to x="100000" y="100000"/>
                                    </p:animScale>
                                    <p:animScale>
                                      <p:cBhvr>
                                        <p:cTn id="135" dur="26">
                                          <p:stCondLst>
                                            <p:cond delay="1642"/>
                                          </p:stCondLst>
                                        </p:cTn>
                                        <p:tgtEl>
                                          <p:spTgt spid="32"/>
                                        </p:tgtEl>
                                      </p:cBhvr>
                                      <p:to x="100000" y="90000"/>
                                    </p:animScale>
                                    <p:animScale>
                                      <p:cBhvr>
                                        <p:cTn id="136" dur="166" decel="50000">
                                          <p:stCondLst>
                                            <p:cond delay="1668"/>
                                          </p:stCondLst>
                                        </p:cTn>
                                        <p:tgtEl>
                                          <p:spTgt spid="32"/>
                                        </p:tgtEl>
                                      </p:cBhvr>
                                      <p:to x="100000" y="100000"/>
                                    </p:animScale>
                                    <p:animScale>
                                      <p:cBhvr>
                                        <p:cTn id="137" dur="26">
                                          <p:stCondLst>
                                            <p:cond delay="1808"/>
                                          </p:stCondLst>
                                        </p:cTn>
                                        <p:tgtEl>
                                          <p:spTgt spid="32"/>
                                        </p:tgtEl>
                                      </p:cBhvr>
                                      <p:to x="100000" y="95000"/>
                                    </p:animScale>
                                    <p:animScale>
                                      <p:cBhvr>
                                        <p:cTn id="138" dur="166" decel="50000">
                                          <p:stCondLst>
                                            <p:cond delay="1834"/>
                                          </p:stCondLst>
                                        </p:cTn>
                                        <p:tgtEl>
                                          <p:spTgt spid="32"/>
                                        </p:tgtEl>
                                      </p:cBhvr>
                                      <p:to x="100000" y="100000"/>
                                    </p:animScale>
                                  </p:childTnLst>
                                </p:cTn>
                              </p:par>
                              <p:par>
                                <p:cTn id="139" presetID="26" presetClass="entr" presetSubtype="0" fill="hold" nodeType="withEffect">
                                  <p:stCondLst>
                                    <p:cond delay="0"/>
                                  </p:stCondLst>
                                  <p:childTnLst>
                                    <p:set>
                                      <p:cBhvr>
                                        <p:cTn id="140" dur="1" fill="hold">
                                          <p:stCondLst>
                                            <p:cond delay="0"/>
                                          </p:stCondLst>
                                        </p:cTn>
                                        <p:tgtEl>
                                          <p:spTgt spid="39"/>
                                        </p:tgtEl>
                                        <p:attrNameLst>
                                          <p:attrName>style.visibility</p:attrName>
                                        </p:attrNameLst>
                                      </p:cBhvr>
                                      <p:to>
                                        <p:strVal val="visible"/>
                                      </p:to>
                                    </p:set>
                                    <p:animEffect transition="in" filter="wipe(down)">
                                      <p:cBhvr>
                                        <p:cTn id="141" dur="580">
                                          <p:stCondLst>
                                            <p:cond delay="0"/>
                                          </p:stCondLst>
                                        </p:cTn>
                                        <p:tgtEl>
                                          <p:spTgt spid="39"/>
                                        </p:tgtEl>
                                      </p:cBhvr>
                                    </p:animEffect>
                                    <p:anim calcmode="lin" valueType="num">
                                      <p:cBhvr>
                                        <p:cTn id="14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7" dur="26">
                                          <p:stCondLst>
                                            <p:cond delay="650"/>
                                          </p:stCondLst>
                                        </p:cTn>
                                        <p:tgtEl>
                                          <p:spTgt spid="39"/>
                                        </p:tgtEl>
                                      </p:cBhvr>
                                      <p:to x="100000" y="60000"/>
                                    </p:animScale>
                                    <p:animScale>
                                      <p:cBhvr>
                                        <p:cTn id="148" dur="166" decel="50000">
                                          <p:stCondLst>
                                            <p:cond delay="676"/>
                                          </p:stCondLst>
                                        </p:cTn>
                                        <p:tgtEl>
                                          <p:spTgt spid="39"/>
                                        </p:tgtEl>
                                      </p:cBhvr>
                                      <p:to x="100000" y="100000"/>
                                    </p:animScale>
                                    <p:animScale>
                                      <p:cBhvr>
                                        <p:cTn id="149" dur="26">
                                          <p:stCondLst>
                                            <p:cond delay="1312"/>
                                          </p:stCondLst>
                                        </p:cTn>
                                        <p:tgtEl>
                                          <p:spTgt spid="39"/>
                                        </p:tgtEl>
                                      </p:cBhvr>
                                      <p:to x="100000" y="80000"/>
                                    </p:animScale>
                                    <p:animScale>
                                      <p:cBhvr>
                                        <p:cTn id="150" dur="166" decel="50000">
                                          <p:stCondLst>
                                            <p:cond delay="1338"/>
                                          </p:stCondLst>
                                        </p:cTn>
                                        <p:tgtEl>
                                          <p:spTgt spid="39"/>
                                        </p:tgtEl>
                                      </p:cBhvr>
                                      <p:to x="100000" y="100000"/>
                                    </p:animScale>
                                    <p:animScale>
                                      <p:cBhvr>
                                        <p:cTn id="151" dur="26">
                                          <p:stCondLst>
                                            <p:cond delay="1642"/>
                                          </p:stCondLst>
                                        </p:cTn>
                                        <p:tgtEl>
                                          <p:spTgt spid="39"/>
                                        </p:tgtEl>
                                      </p:cBhvr>
                                      <p:to x="100000" y="90000"/>
                                    </p:animScale>
                                    <p:animScale>
                                      <p:cBhvr>
                                        <p:cTn id="152" dur="166" decel="50000">
                                          <p:stCondLst>
                                            <p:cond delay="1668"/>
                                          </p:stCondLst>
                                        </p:cTn>
                                        <p:tgtEl>
                                          <p:spTgt spid="39"/>
                                        </p:tgtEl>
                                      </p:cBhvr>
                                      <p:to x="100000" y="100000"/>
                                    </p:animScale>
                                    <p:animScale>
                                      <p:cBhvr>
                                        <p:cTn id="153" dur="26">
                                          <p:stCondLst>
                                            <p:cond delay="1808"/>
                                          </p:stCondLst>
                                        </p:cTn>
                                        <p:tgtEl>
                                          <p:spTgt spid="39"/>
                                        </p:tgtEl>
                                      </p:cBhvr>
                                      <p:to x="100000" y="95000"/>
                                    </p:animScale>
                                    <p:animScale>
                                      <p:cBhvr>
                                        <p:cTn id="154" dur="166" decel="50000">
                                          <p:stCondLst>
                                            <p:cond delay="1834"/>
                                          </p:stCondLst>
                                        </p:cTn>
                                        <p:tgtEl>
                                          <p:spTgt spid="39"/>
                                        </p:tgtEl>
                                      </p:cBhvr>
                                      <p:to x="100000" y="100000"/>
                                    </p:animScale>
                                  </p:childTnLst>
                                </p:cTn>
                              </p:par>
                              <p:par>
                                <p:cTn id="155" presetID="26" presetClass="entr" presetSubtype="0" fill="hold" grpId="0" nodeType="with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wipe(down)">
                                      <p:cBhvr>
                                        <p:cTn id="157" dur="580">
                                          <p:stCondLst>
                                            <p:cond delay="0"/>
                                          </p:stCondLst>
                                        </p:cTn>
                                        <p:tgtEl>
                                          <p:spTgt spid="47"/>
                                        </p:tgtEl>
                                      </p:cBhvr>
                                    </p:animEffect>
                                    <p:anim calcmode="lin" valueType="num">
                                      <p:cBhvr>
                                        <p:cTn id="15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63" dur="26">
                                          <p:stCondLst>
                                            <p:cond delay="650"/>
                                          </p:stCondLst>
                                        </p:cTn>
                                        <p:tgtEl>
                                          <p:spTgt spid="47"/>
                                        </p:tgtEl>
                                      </p:cBhvr>
                                      <p:to x="100000" y="60000"/>
                                    </p:animScale>
                                    <p:animScale>
                                      <p:cBhvr>
                                        <p:cTn id="164" dur="166" decel="50000">
                                          <p:stCondLst>
                                            <p:cond delay="676"/>
                                          </p:stCondLst>
                                        </p:cTn>
                                        <p:tgtEl>
                                          <p:spTgt spid="47"/>
                                        </p:tgtEl>
                                      </p:cBhvr>
                                      <p:to x="100000" y="100000"/>
                                    </p:animScale>
                                    <p:animScale>
                                      <p:cBhvr>
                                        <p:cTn id="165" dur="26">
                                          <p:stCondLst>
                                            <p:cond delay="1312"/>
                                          </p:stCondLst>
                                        </p:cTn>
                                        <p:tgtEl>
                                          <p:spTgt spid="47"/>
                                        </p:tgtEl>
                                      </p:cBhvr>
                                      <p:to x="100000" y="80000"/>
                                    </p:animScale>
                                    <p:animScale>
                                      <p:cBhvr>
                                        <p:cTn id="166" dur="166" decel="50000">
                                          <p:stCondLst>
                                            <p:cond delay="1338"/>
                                          </p:stCondLst>
                                        </p:cTn>
                                        <p:tgtEl>
                                          <p:spTgt spid="47"/>
                                        </p:tgtEl>
                                      </p:cBhvr>
                                      <p:to x="100000" y="100000"/>
                                    </p:animScale>
                                    <p:animScale>
                                      <p:cBhvr>
                                        <p:cTn id="167" dur="26">
                                          <p:stCondLst>
                                            <p:cond delay="1642"/>
                                          </p:stCondLst>
                                        </p:cTn>
                                        <p:tgtEl>
                                          <p:spTgt spid="47"/>
                                        </p:tgtEl>
                                      </p:cBhvr>
                                      <p:to x="100000" y="90000"/>
                                    </p:animScale>
                                    <p:animScale>
                                      <p:cBhvr>
                                        <p:cTn id="168" dur="166" decel="50000">
                                          <p:stCondLst>
                                            <p:cond delay="1668"/>
                                          </p:stCondLst>
                                        </p:cTn>
                                        <p:tgtEl>
                                          <p:spTgt spid="47"/>
                                        </p:tgtEl>
                                      </p:cBhvr>
                                      <p:to x="100000" y="100000"/>
                                    </p:animScale>
                                    <p:animScale>
                                      <p:cBhvr>
                                        <p:cTn id="169" dur="26">
                                          <p:stCondLst>
                                            <p:cond delay="1808"/>
                                          </p:stCondLst>
                                        </p:cTn>
                                        <p:tgtEl>
                                          <p:spTgt spid="47"/>
                                        </p:tgtEl>
                                      </p:cBhvr>
                                      <p:to x="100000" y="95000"/>
                                    </p:animScale>
                                    <p:animScale>
                                      <p:cBhvr>
                                        <p:cTn id="170" dur="166" decel="50000">
                                          <p:stCondLst>
                                            <p:cond delay="1834"/>
                                          </p:stCondLst>
                                        </p:cTn>
                                        <p:tgtEl>
                                          <p:spTgt spid="47"/>
                                        </p:tgtEl>
                                      </p:cBhvr>
                                      <p:to x="100000" y="100000"/>
                                    </p:animScale>
                                  </p:childTnLst>
                                </p:cTn>
                              </p:par>
                              <p:par>
                                <p:cTn id="171" presetID="26" presetClass="entr" presetSubtype="0" fill="hold" nodeType="withEffect">
                                  <p:stCondLst>
                                    <p:cond delay="0"/>
                                  </p:stCondLst>
                                  <p:childTnLst>
                                    <p:set>
                                      <p:cBhvr>
                                        <p:cTn id="172" dur="1" fill="hold">
                                          <p:stCondLst>
                                            <p:cond delay="0"/>
                                          </p:stCondLst>
                                        </p:cTn>
                                        <p:tgtEl>
                                          <p:spTgt spid="48"/>
                                        </p:tgtEl>
                                        <p:attrNameLst>
                                          <p:attrName>style.visibility</p:attrName>
                                        </p:attrNameLst>
                                      </p:cBhvr>
                                      <p:to>
                                        <p:strVal val="visible"/>
                                      </p:to>
                                    </p:set>
                                    <p:animEffect transition="in" filter="wipe(down)">
                                      <p:cBhvr>
                                        <p:cTn id="173" dur="580">
                                          <p:stCondLst>
                                            <p:cond delay="0"/>
                                          </p:stCondLst>
                                        </p:cTn>
                                        <p:tgtEl>
                                          <p:spTgt spid="48"/>
                                        </p:tgtEl>
                                      </p:cBhvr>
                                    </p:animEffect>
                                    <p:anim calcmode="lin" valueType="num">
                                      <p:cBhvr>
                                        <p:cTn id="174"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79" dur="26">
                                          <p:stCondLst>
                                            <p:cond delay="650"/>
                                          </p:stCondLst>
                                        </p:cTn>
                                        <p:tgtEl>
                                          <p:spTgt spid="48"/>
                                        </p:tgtEl>
                                      </p:cBhvr>
                                      <p:to x="100000" y="60000"/>
                                    </p:animScale>
                                    <p:animScale>
                                      <p:cBhvr>
                                        <p:cTn id="180" dur="166" decel="50000">
                                          <p:stCondLst>
                                            <p:cond delay="676"/>
                                          </p:stCondLst>
                                        </p:cTn>
                                        <p:tgtEl>
                                          <p:spTgt spid="48"/>
                                        </p:tgtEl>
                                      </p:cBhvr>
                                      <p:to x="100000" y="100000"/>
                                    </p:animScale>
                                    <p:animScale>
                                      <p:cBhvr>
                                        <p:cTn id="181" dur="26">
                                          <p:stCondLst>
                                            <p:cond delay="1312"/>
                                          </p:stCondLst>
                                        </p:cTn>
                                        <p:tgtEl>
                                          <p:spTgt spid="48"/>
                                        </p:tgtEl>
                                      </p:cBhvr>
                                      <p:to x="100000" y="80000"/>
                                    </p:animScale>
                                    <p:animScale>
                                      <p:cBhvr>
                                        <p:cTn id="182" dur="166" decel="50000">
                                          <p:stCondLst>
                                            <p:cond delay="1338"/>
                                          </p:stCondLst>
                                        </p:cTn>
                                        <p:tgtEl>
                                          <p:spTgt spid="48"/>
                                        </p:tgtEl>
                                      </p:cBhvr>
                                      <p:to x="100000" y="100000"/>
                                    </p:animScale>
                                    <p:animScale>
                                      <p:cBhvr>
                                        <p:cTn id="183" dur="26">
                                          <p:stCondLst>
                                            <p:cond delay="1642"/>
                                          </p:stCondLst>
                                        </p:cTn>
                                        <p:tgtEl>
                                          <p:spTgt spid="48"/>
                                        </p:tgtEl>
                                      </p:cBhvr>
                                      <p:to x="100000" y="90000"/>
                                    </p:animScale>
                                    <p:animScale>
                                      <p:cBhvr>
                                        <p:cTn id="184" dur="166" decel="50000">
                                          <p:stCondLst>
                                            <p:cond delay="1668"/>
                                          </p:stCondLst>
                                        </p:cTn>
                                        <p:tgtEl>
                                          <p:spTgt spid="48"/>
                                        </p:tgtEl>
                                      </p:cBhvr>
                                      <p:to x="100000" y="100000"/>
                                    </p:animScale>
                                    <p:animScale>
                                      <p:cBhvr>
                                        <p:cTn id="185" dur="26">
                                          <p:stCondLst>
                                            <p:cond delay="1808"/>
                                          </p:stCondLst>
                                        </p:cTn>
                                        <p:tgtEl>
                                          <p:spTgt spid="48"/>
                                        </p:tgtEl>
                                      </p:cBhvr>
                                      <p:to x="100000" y="95000"/>
                                    </p:animScale>
                                    <p:animScale>
                                      <p:cBhvr>
                                        <p:cTn id="186"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47" grpId="0" animBg="1"/>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Diamond 4"/>
          <p:cNvSpPr/>
          <p:nvPr/>
        </p:nvSpPr>
        <p:spPr>
          <a:xfrm>
            <a:off x="611561" y="32280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 name="TextBox 5"/>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CHUNG</a:t>
            </a:r>
          </a:p>
        </p:txBody>
      </p:sp>
      <p:sp>
        <p:nvSpPr>
          <p:cNvPr id="7" name="Diamond 6"/>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45" y="1161429"/>
            <a:ext cx="3852601" cy="3852601"/>
          </a:xfrm>
          <a:prstGeom prst="rect">
            <a:avLst/>
          </a:prstGeom>
        </p:spPr>
      </p:pic>
      <p:sp>
        <p:nvSpPr>
          <p:cNvPr id="8" name="TextBox 7"/>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Tác giả</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1348077"/>
            <a:ext cx="2374576" cy="347366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252" y="1350886"/>
            <a:ext cx="1743075" cy="261937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2252" y="1348077"/>
            <a:ext cx="2582532" cy="3473666"/>
          </a:xfrm>
          <a:prstGeom prst="rect">
            <a:avLst/>
          </a:prstGeom>
        </p:spPr>
      </p:pic>
      <p:sp>
        <p:nvSpPr>
          <p:cNvPr id="13" name="TextBox 12"/>
          <p:cNvSpPr txBox="1"/>
          <p:nvPr/>
        </p:nvSpPr>
        <p:spPr>
          <a:xfrm>
            <a:off x="3059832" y="627535"/>
            <a:ext cx="5976664" cy="523220"/>
          </a:xfrm>
          <a:prstGeom prst="rect">
            <a:avLst/>
          </a:prstGeom>
          <a:noFill/>
        </p:spPr>
        <p:txBody>
          <a:bodyPr wrap="square" lIns="91438" tIns="45719" rIns="91438" bIns="45719" rtlCol="0">
            <a:spAutoFit/>
          </a:bodyPr>
          <a:lstStyle/>
          <a:p>
            <a:r>
              <a:rPr lang="en-US" sz="28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Một số tác phẩm tiêu biểu</a:t>
            </a:r>
          </a:p>
        </p:txBody>
      </p:sp>
      <p:sp>
        <p:nvSpPr>
          <p:cNvPr id="14" name="TextBox 13"/>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a:t>
            </a:r>
            <a:endParaRPr lang="en-US" b="1"/>
          </a:p>
        </p:txBody>
      </p:sp>
      <p:sp>
        <p:nvSpPr>
          <p:cNvPr id="15" name="TextBox 14"/>
          <p:cNvSpPr txBox="1"/>
          <p:nvPr/>
        </p:nvSpPr>
        <p:spPr>
          <a:xfrm>
            <a:off x="-1687" y="546235"/>
            <a:ext cx="253207" cy="369332"/>
          </a:xfrm>
          <a:prstGeom prst="rect">
            <a:avLst/>
          </a:prstGeom>
          <a:noFill/>
        </p:spPr>
        <p:txBody>
          <a:bodyPr wrap="square" lIns="91438" tIns="45719" rIns="91438" bIns="45719" rtlCol="0">
            <a:spAutoFit/>
          </a:bodyPr>
          <a:lstStyle/>
          <a:p>
            <a:r>
              <a:rPr lang="en-US" b="1" smtClean="0"/>
              <a:t>1</a:t>
            </a:r>
            <a:endParaRPr lang="en-US" b="1"/>
          </a:p>
        </p:txBody>
      </p:sp>
    </p:spTree>
    <p:extLst>
      <p:ext uri="{BB962C8B-B14F-4D97-AF65-F5344CB8AC3E}">
        <p14:creationId xmlns:p14="http://schemas.microsoft.com/office/powerpoint/2010/main" val="40622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par>
                                <p:cTn id="16" presetID="3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5336285" y="2575322"/>
            <a:ext cx="1620837" cy="2053828"/>
          </a:xfrm>
          <a:prstGeom prst="roundRect">
            <a:avLst>
              <a:gd name="adj" fmla="val 13745"/>
            </a:avLst>
          </a:prstGeom>
          <a:ln>
            <a:headEnd/>
            <a:tailEnd/>
          </a:ln>
        </p:spPr>
        <p:style>
          <a:lnRef idx="2">
            <a:schemeClr val="accent5"/>
          </a:lnRef>
          <a:fillRef idx="1">
            <a:schemeClr val="lt1"/>
          </a:fillRef>
          <a:effectRef idx="0">
            <a:schemeClr val="accent5"/>
          </a:effectRef>
          <a:fontRef idx="minor">
            <a:schemeClr val="dk1"/>
          </a:fontRef>
        </p:style>
        <p:txBody>
          <a:bodyPr wrap="none" lIns="91438" tIns="45719" rIns="91438" bIns="45719" anchor="ctr"/>
          <a:lstStyle/>
          <a:p>
            <a:pPr fontAlgn="base">
              <a:spcBef>
                <a:spcPct val="0"/>
              </a:spcBef>
              <a:spcAft>
                <a:spcPct val="0"/>
              </a:spcAft>
            </a:pPr>
            <a:endParaRPr lang="en-US" altLang="en-US">
              <a:solidFill>
                <a:srgbClr val="2A4F86"/>
              </a:solidFill>
            </a:endParaRPr>
          </a:p>
        </p:txBody>
      </p:sp>
      <p:sp>
        <p:nvSpPr>
          <p:cNvPr id="5" name="AutoShape 4"/>
          <p:cNvSpPr>
            <a:spLocks noChangeArrowheads="1"/>
          </p:cNvSpPr>
          <p:nvPr/>
        </p:nvSpPr>
        <p:spPr bwMode="auto">
          <a:xfrm>
            <a:off x="3640833" y="2575322"/>
            <a:ext cx="1611312" cy="2053828"/>
          </a:xfrm>
          <a:prstGeom prst="roundRect">
            <a:avLst>
              <a:gd name="adj" fmla="val 13745"/>
            </a:avLst>
          </a:prstGeom>
          <a:ln>
            <a:headEnd/>
            <a:tailEnd/>
          </a:ln>
        </p:spPr>
        <p:style>
          <a:lnRef idx="2">
            <a:schemeClr val="accent5"/>
          </a:lnRef>
          <a:fillRef idx="1">
            <a:schemeClr val="lt1"/>
          </a:fillRef>
          <a:effectRef idx="0">
            <a:schemeClr val="accent5"/>
          </a:effectRef>
          <a:fontRef idx="minor">
            <a:schemeClr val="dk1"/>
          </a:fontRef>
        </p:style>
        <p:txBody>
          <a:bodyPr wrap="none" lIns="91438" tIns="45719" rIns="91438" bIns="45719" anchor="ctr"/>
          <a:lstStyle/>
          <a:p>
            <a:pPr fontAlgn="base">
              <a:spcBef>
                <a:spcPct val="0"/>
              </a:spcBef>
              <a:spcAft>
                <a:spcPct val="0"/>
              </a:spcAft>
            </a:pPr>
            <a:endParaRPr lang="en-US" altLang="en-US">
              <a:solidFill>
                <a:srgbClr val="2A4F86"/>
              </a:solidFill>
            </a:endParaRPr>
          </a:p>
        </p:txBody>
      </p:sp>
      <p:sp>
        <p:nvSpPr>
          <p:cNvPr id="6" name="AutoShape 5"/>
          <p:cNvSpPr>
            <a:spLocks noChangeArrowheads="1"/>
          </p:cNvSpPr>
          <p:nvPr/>
        </p:nvSpPr>
        <p:spPr bwMode="auto">
          <a:xfrm>
            <a:off x="1958087" y="2575322"/>
            <a:ext cx="1563687" cy="2053828"/>
          </a:xfrm>
          <a:prstGeom prst="roundRect">
            <a:avLst>
              <a:gd name="adj" fmla="val 13745"/>
            </a:avLst>
          </a:prstGeom>
          <a:ln>
            <a:headEnd/>
            <a:tailEnd/>
          </a:ln>
        </p:spPr>
        <p:style>
          <a:lnRef idx="2">
            <a:schemeClr val="accent5"/>
          </a:lnRef>
          <a:fillRef idx="1">
            <a:schemeClr val="lt1"/>
          </a:fillRef>
          <a:effectRef idx="0">
            <a:schemeClr val="accent5"/>
          </a:effectRef>
          <a:fontRef idx="minor">
            <a:schemeClr val="dk1"/>
          </a:fontRef>
        </p:style>
        <p:txBody>
          <a:bodyPr wrap="none" lIns="91438" tIns="45719" rIns="91438" bIns="45719" anchor="ctr"/>
          <a:lstStyle/>
          <a:p>
            <a:pPr fontAlgn="base">
              <a:spcBef>
                <a:spcPct val="0"/>
              </a:spcBef>
              <a:spcAft>
                <a:spcPct val="0"/>
              </a:spcAft>
            </a:pPr>
            <a:endParaRPr lang="en-US" altLang="en-US">
              <a:solidFill>
                <a:srgbClr val="2A4F86"/>
              </a:solidFill>
            </a:endParaRPr>
          </a:p>
        </p:txBody>
      </p:sp>
      <p:sp>
        <p:nvSpPr>
          <p:cNvPr id="7" name="AutoShape 6"/>
          <p:cNvSpPr>
            <a:spLocks noChangeArrowheads="1"/>
          </p:cNvSpPr>
          <p:nvPr/>
        </p:nvSpPr>
        <p:spPr bwMode="auto">
          <a:xfrm>
            <a:off x="251520" y="2575322"/>
            <a:ext cx="1620838" cy="2053828"/>
          </a:xfrm>
          <a:prstGeom prst="roundRect">
            <a:avLst>
              <a:gd name="adj" fmla="val 13745"/>
            </a:avLst>
          </a:prstGeom>
          <a:ln>
            <a:headEnd/>
            <a:tailEnd/>
          </a:ln>
        </p:spPr>
        <p:style>
          <a:lnRef idx="2">
            <a:schemeClr val="accent5"/>
          </a:lnRef>
          <a:fillRef idx="1">
            <a:schemeClr val="lt1"/>
          </a:fillRef>
          <a:effectRef idx="0">
            <a:schemeClr val="accent5"/>
          </a:effectRef>
          <a:fontRef idx="minor">
            <a:schemeClr val="dk1"/>
          </a:fontRef>
        </p:style>
        <p:txBody>
          <a:bodyPr wrap="none" lIns="91438" tIns="45719" rIns="91438" bIns="45719" anchor="ctr"/>
          <a:lstStyle/>
          <a:p>
            <a:pPr fontAlgn="base">
              <a:spcBef>
                <a:spcPct val="0"/>
              </a:spcBef>
              <a:spcAft>
                <a:spcPct val="0"/>
              </a:spcAft>
            </a:pPr>
            <a:endParaRPr lang="en-US" altLang="en-US">
              <a:solidFill>
                <a:srgbClr val="2A4F86"/>
              </a:solidFill>
            </a:endParaRPr>
          </a:p>
        </p:txBody>
      </p:sp>
      <p:grpSp>
        <p:nvGrpSpPr>
          <p:cNvPr id="8" name="Group 7"/>
          <p:cNvGrpSpPr>
            <a:grpSpLocks/>
          </p:cNvGrpSpPr>
          <p:nvPr/>
        </p:nvGrpSpPr>
        <p:grpSpPr bwMode="auto">
          <a:xfrm>
            <a:off x="472186" y="1543052"/>
            <a:ext cx="5895975" cy="702469"/>
            <a:chOff x="624" y="1152"/>
            <a:chExt cx="4080" cy="720"/>
          </a:xfrm>
        </p:grpSpPr>
        <p:sp>
          <p:nvSpPr>
            <p:cNvPr id="9" name="Rectangle 8">
              <a:extLst>
                <a:ext uri="{FF2B5EF4-FFF2-40B4-BE49-F238E27FC236}">
                  <a16:creationId xmlns:a16="http://schemas.microsoft.com/office/drawing/2014/main" xmlns="" id="{9C5893BE-5139-4922-B278-D0F746266586}"/>
                </a:ext>
              </a:extLst>
            </p:cNvPr>
            <p:cNvSpPr>
              <a:spLocks noChangeArrowheads="1"/>
            </p:cNvSpPr>
            <p:nvPr/>
          </p:nvSpPr>
          <p:spPr bwMode="gray">
            <a:xfrm rot="3419336">
              <a:off x="624" y="1200"/>
              <a:ext cx="672" cy="67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defRPr/>
              </a:pPr>
              <a:endParaRPr lang="en-US">
                <a:solidFill>
                  <a:srgbClr val="2A4F86"/>
                </a:solidFill>
              </a:endParaRPr>
            </a:p>
          </p:txBody>
        </p:sp>
        <p:grpSp>
          <p:nvGrpSpPr>
            <p:cNvPr id="10" name="Group 9"/>
            <p:cNvGrpSpPr>
              <a:grpSpLocks/>
            </p:cNvGrpSpPr>
            <p:nvPr/>
          </p:nvGrpSpPr>
          <p:grpSpPr bwMode="auto">
            <a:xfrm>
              <a:off x="1296" y="1296"/>
              <a:ext cx="624" cy="96"/>
              <a:chOff x="2003" y="3439"/>
              <a:chExt cx="468" cy="244"/>
            </a:xfrm>
          </p:grpSpPr>
          <p:sp>
            <p:nvSpPr>
              <p:cNvPr id="24" name="Oval 10"/>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25" name="Rectangle 11"/>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26" name="Oval 12">
                <a:extLst>
                  <a:ext uri="{FF2B5EF4-FFF2-40B4-BE49-F238E27FC236}">
                    <a16:creationId xmlns:a16="http://schemas.microsoft.com/office/drawing/2014/main" xmlns="" id="{EAB4F9A2-CE50-49E7-B8C9-40A8E0D47F06}"/>
                  </a:ext>
                </a:extLst>
              </p:cNvPr>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2A4F86"/>
                  </a:solidFill>
                </a:endParaRPr>
              </a:p>
            </p:txBody>
          </p:sp>
          <p:sp>
            <p:nvSpPr>
              <p:cNvPr id="27" name="Oval 13">
                <a:extLst>
                  <a:ext uri="{FF2B5EF4-FFF2-40B4-BE49-F238E27FC236}">
                    <a16:creationId xmlns:a16="http://schemas.microsoft.com/office/drawing/2014/main" xmlns="" id="{B9B1622D-2406-44D6-B229-D66567AC0EEF}"/>
                  </a:ext>
                </a:extLst>
              </p:cNvPr>
              <p:cNvSpPr>
                <a:spLocks noChangeArrowheads="1"/>
              </p:cNvSpPr>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2A4F86"/>
                  </a:solidFill>
                </a:endParaRPr>
              </a:p>
            </p:txBody>
          </p:sp>
        </p:grpSp>
        <p:sp>
          <p:nvSpPr>
            <p:cNvPr id="11" name="Rectangle 14"/>
            <p:cNvSpPr>
              <a:spLocks noChangeArrowheads="1"/>
            </p:cNvSpPr>
            <p:nvPr/>
          </p:nvSpPr>
          <p:spPr bwMode="gray">
            <a:xfrm rot="3419336">
              <a:off x="1776" y="1152"/>
              <a:ext cx="672" cy="67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grpSp>
          <p:nvGrpSpPr>
            <p:cNvPr id="12" name="Group 15"/>
            <p:cNvGrpSpPr>
              <a:grpSpLocks/>
            </p:cNvGrpSpPr>
            <p:nvPr/>
          </p:nvGrpSpPr>
          <p:grpSpPr bwMode="auto">
            <a:xfrm>
              <a:off x="2448" y="1296"/>
              <a:ext cx="624" cy="96"/>
              <a:chOff x="2003" y="3439"/>
              <a:chExt cx="468" cy="244"/>
            </a:xfrm>
          </p:grpSpPr>
          <p:sp>
            <p:nvSpPr>
              <p:cNvPr id="20" name="Oval 16"/>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21" name="Rectangle 17"/>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22" name="Oval 18">
                <a:extLst>
                  <a:ext uri="{FF2B5EF4-FFF2-40B4-BE49-F238E27FC236}">
                    <a16:creationId xmlns:a16="http://schemas.microsoft.com/office/drawing/2014/main" xmlns="" id="{C1C8FA59-3B5C-4B46-9477-5E7B4232F858}"/>
                  </a:ext>
                </a:extLst>
              </p:cNvPr>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2A4F86"/>
                  </a:solidFill>
                </a:endParaRPr>
              </a:p>
            </p:txBody>
          </p:sp>
          <p:sp>
            <p:nvSpPr>
              <p:cNvPr id="23" name="Oval 19">
                <a:extLst>
                  <a:ext uri="{FF2B5EF4-FFF2-40B4-BE49-F238E27FC236}">
                    <a16:creationId xmlns:a16="http://schemas.microsoft.com/office/drawing/2014/main" xmlns="" id="{B394D3F1-0197-4639-B325-C6D16574DA03}"/>
                  </a:ext>
                </a:extLst>
              </p:cNvPr>
              <p:cNvSpPr>
                <a:spLocks noChangeArrowheads="1"/>
              </p:cNvSpPr>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2A4F86"/>
                  </a:solidFill>
                </a:endParaRPr>
              </a:p>
            </p:txBody>
          </p:sp>
        </p:grpSp>
        <p:sp>
          <p:nvSpPr>
            <p:cNvPr id="13" name="Rectangle 20">
              <a:extLst>
                <a:ext uri="{FF2B5EF4-FFF2-40B4-BE49-F238E27FC236}">
                  <a16:creationId xmlns:a16="http://schemas.microsoft.com/office/drawing/2014/main" xmlns="" id="{E8FD32AD-1918-41A4-9238-23BE738740E6}"/>
                </a:ext>
              </a:extLst>
            </p:cNvPr>
            <p:cNvSpPr>
              <a:spLocks noChangeArrowheads="1"/>
            </p:cNvSpPr>
            <p:nvPr/>
          </p:nvSpPr>
          <p:spPr bwMode="gray">
            <a:xfrm rot="3419336">
              <a:off x="2880" y="1154"/>
              <a:ext cx="671" cy="669"/>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defRPr/>
              </a:pPr>
              <a:endParaRPr lang="en-US">
                <a:solidFill>
                  <a:srgbClr val="2A4F86"/>
                </a:solidFill>
              </a:endParaRPr>
            </a:p>
          </p:txBody>
        </p:sp>
        <p:grpSp>
          <p:nvGrpSpPr>
            <p:cNvPr id="14" name="Group 21"/>
            <p:cNvGrpSpPr>
              <a:grpSpLocks/>
            </p:cNvGrpSpPr>
            <p:nvPr/>
          </p:nvGrpSpPr>
          <p:grpSpPr bwMode="auto">
            <a:xfrm>
              <a:off x="3600" y="1296"/>
              <a:ext cx="816" cy="96"/>
              <a:chOff x="2003" y="3439"/>
              <a:chExt cx="468" cy="244"/>
            </a:xfrm>
          </p:grpSpPr>
          <p:sp>
            <p:nvSpPr>
              <p:cNvPr id="16" name="Oval 22"/>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7" name="Rectangle 23"/>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2A4F86"/>
                  </a:solidFill>
                </a:endParaRPr>
              </a:p>
            </p:txBody>
          </p:sp>
          <p:sp>
            <p:nvSpPr>
              <p:cNvPr id="18" name="Oval 24">
                <a:extLst>
                  <a:ext uri="{FF2B5EF4-FFF2-40B4-BE49-F238E27FC236}">
                    <a16:creationId xmlns:a16="http://schemas.microsoft.com/office/drawing/2014/main" xmlns="" id="{8908D5ED-7828-489A-BB0C-CEB8007B40C3}"/>
                  </a:ext>
                </a:extLst>
              </p:cNvPr>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2A4F86"/>
                  </a:solidFill>
                </a:endParaRPr>
              </a:p>
            </p:txBody>
          </p:sp>
          <p:sp>
            <p:nvSpPr>
              <p:cNvPr id="19" name="Oval 25">
                <a:extLst>
                  <a:ext uri="{FF2B5EF4-FFF2-40B4-BE49-F238E27FC236}">
                    <a16:creationId xmlns:a16="http://schemas.microsoft.com/office/drawing/2014/main" xmlns="" id="{E693B455-0768-4CB4-9E2A-C184118BB30D}"/>
                  </a:ext>
                </a:extLst>
              </p:cNvPr>
              <p:cNvSpPr>
                <a:spLocks noChangeArrowheads="1"/>
              </p:cNvSpPr>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2A4F86"/>
                  </a:solidFill>
                </a:endParaRPr>
              </a:p>
            </p:txBody>
          </p:sp>
        </p:grpSp>
        <p:sp>
          <p:nvSpPr>
            <p:cNvPr id="15" name="Rectangle 26"/>
            <p:cNvSpPr>
              <a:spLocks noChangeArrowheads="1"/>
            </p:cNvSpPr>
            <p:nvPr/>
          </p:nvSpPr>
          <p:spPr bwMode="gray">
            <a:xfrm rot="3419336">
              <a:off x="4032" y="1152"/>
              <a:ext cx="672" cy="67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ltLang="en-US">
                <a:solidFill>
                  <a:srgbClr val="2A4F86"/>
                </a:solidFill>
              </a:endParaRPr>
            </a:p>
          </p:txBody>
        </p:sp>
      </p:grpSp>
      <p:sp>
        <p:nvSpPr>
          <p:cNvPr id="28" name="Rectangle 27"/>
          <p:cNvSpPr>
            <a:spLocks noChangeArrowheads="1"/>
          </p:cNvSpPr>
          <p:nvPr/>
        </p:nvSpPr>
        <p:spPr bwMode="gray">
          <a:xfrm>
            <a:off x="539553" y="1769269"/>
            <a:ext cx="9281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fontAlgn="base">
              <a:spcBef>
                <a:spcPct val="0"/>
              </a:spcBef>
              <a:spcAft>
                <a:spcPct val="0"/>
              </a:spcAft>
            </a:pPr>
            <a:r>
              <a:rPr lang="en-US" altLang="en-US" b="1" smtClean="0">
                <a:solidFill>
                  <a:srgbClr val="FFFFFF"/>
                </a:solidFill>
              </a:rPr>
              <a:t>Xuất xứ</a:t>
            </a:r>
            <a:endParaRPr lang="en-US" altLang="en-US" b="1">
              <a:solidFill>
                <a:srgbClr val="FFFFFF"/>
              </a:solidFill>
            </a:endParaRPr>
          </a:p>
        </p:txBody>
      </p:sp>
      <p:sp>
        <p:nvSpPr>
          <p:cNvPr id="29" name="Rectangle 28"/>
          <p:cNvSpPr>
            <a:spLocks noChangeArrowheads="1"/>
          </p:cNvSpPr>
          <p:nvPr/>
        </p:nvSpPr>
        <p:spPr bwMode="gray">
          <a:xfrm>
            <a:off x="2235002" y="1769269"/>
            <a:ext cx="9396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fontAlgn="base">
              <a:spcBef>
                <a:spcPct val="0"/>
              </a:spcBef>
              <a:spcAft>
                <a:spcPct val="0"/>
              </a:spcAft>
            </a:pPr>
            <a:r>
              <a:rPr lang="en-US" altLang="en-US" b="1" smtClean="0">
                <a:solidFill>
                  <a:srgbClr val="FFFFFF"/>
                </a:solidFill>
              </a:rPr>
              <a:t>Thể loại</a:t>
            </a:r>
            <a:endParaRPr lang="en-US" altLang="en-US" b="1">
              <a:solidFill>
                <a:srgbClr val="FFFFFF"/>
              </a:solidFill>
            </a:endParaRPr>
          </a:p>
        </p:txBody>
      </p:sp>
      <p:sp>
        <p:nvSpPr>
          <p:cNvPr id="30" name="Rectangle 29"/>
          <p:cNvSpPr>
            <a:spLocks noChangeArrowheads="1"/>
          </p:cNvSpPr>
          <p:nvPr/>
        </p:nvSpPr>
        <p:spPr bwMode="gray">
          <a:xfrm>
            <a:off x="3867848" y="1769269"/>
            <a:ext cx="698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fontAlgn="base">
              <a:spcBef>
                <a:spcPct val="0"/>
              </a:spcBef>
              <a:spcAft>
                <a:spcPct val="0"/>
              </a:spcAft>
            </a:pPr>
            <a:r>
              <a:rPr lang="en-US" altLang="en-US" b="1" smtClean="0">
                <a:solidFill>
                  <a:srgbClr val="FFFFFF"/>
                </a:solidFill>
              </a:rPr>
              <a:t>PTBĐ</a:t>
            </a:r>
            <a:endParaRPr lang="en-US" altLang="en-US" b="1">
              <a:solidFill>
                <a:srgbClr val="FFFFFF"/>
              </a:solidFill>
            </a:endParaRPr>
          </a:p>
        </p:txBody>
      </p:sp>
      <p:sp>
        <p:nvSpPr>
          <p:cNvPr id="31" name="Rectangle 30"/>
          <p:cNvSpPr>
            <a:spLocks noChangeArrowheads="1"/>
          </p:cNvSpPr>
          <p:nvPr/>
        </p:nvSpPr>
        <p:spPr bwMode="gray">
          <a:xfrm>
            <a:off x="5476678" y="1769269"/>
            <a:ext cx="8531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fontAlgn="base">
              <a:spcBef>
                <a:spcPct val="0"/>
              </a:spcBef>
              <a:spcAft>
                <a:spcPct val="0"/>
              </a:spcAft>
            </a:pPr>
            <a:r>
              <a:rPr lang="en-US" altLang="en-US" b="1" smtClean="0">
                <a:solidFill>
                  <a:srgbClr val="FFFFFF"/>
                </a:solidFill>
              </a:rPr>
              <a:t>Chủ đề</a:t>
            </a:r>
            <a:endParaRPr lang="en-US" altLang="en-US" b="1">
              <a:solidFill>
                <a:srgbClr val="FFFFFF"/>
              </a:solidFill>
            </a:endParaRPr>
          </a:p>
        </p:txBody>
      </p:sp>
      <p:sp>
        <p:nvSpPr>
          <p:cNvPr id="33" name="Rectangle 32"/>
          <p:cNvSpPr>
            <a:spLocks noChangeArrowheads="1"/>
          </p:cNvSpPr>
          <p:nvPr/>
        </p:nvSpPr>
        <p:spPr bwMode="auto">
          <a:xfrm>
            <a:off x="2065301" y="2923105"/>
            <a:ext cx="1443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fontAlgn="base">
              <a:spcBef>
                <a:spcPct val="0"/>
              </a:spcBef>
              <a:spcAft>
                <a:spcPct val="0"/>
              </a:spcAft>
            </a:pPr>
            <a:r>
              <a:rPr lang="en-US" altLang="en-US" b="1" smtClean="0">
                <a:latin typeface="Times New Roman" pitchFamily="18" charset="0"/>
                <a:cs typeface="Times New Roman" pitchFamily="18" charset="0"/>
              </a:rPr>
              <a:t>Truyện ngắn</a:t>
            </a:r>
            <a:endParaRPr lang="en-US" altLang="en-US" b="1">
              <a:latin typeface="Times New Roman" pitchFamily="18" charset="0"/>
              <a:cs typeface="Times New Roman" pitchFamily="18" charset="0"/>
            </a:endParaRPr>
          </a:p>
        </p:txBody>
      </p:sp>
      <p:sp>
        <p:nvSpPr>
          <p:cNvPr id="34" name="Rectangle 33"/>
          <p:cNvSpPr>
            <a:spLocks noChangeArrowheads="1"/>
          </p:cNvSpPr>
          <p:nvPr/>
        </p:nvSpPr>
        <p:spPr bwMode="auto">
          <a:xfrm>
            <a:off x="4095792" y="2923105"/>
            <a:ext cx="7617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fontAlgn="base">
              <a:spcBef>
                <a:spcPct val="0"/>
              </a:spcBef>
              <a:spcAft>
                <a:spcPct val="0"/>
              </a:spcAft>
            </a:pPr>
            <a:r>
              <a:rPr lang="en-US" altLang="en-US" b="1" smtClean="0">
                <a:latin typeface="Times New Roman" pitchFamily="18" charset="0"/>
                <a:cs typeface="Times New Roman" pitchFamily="18" charset="0"/>
              </a:rPr>
              <a:t>Tự sự</a:t>
            </a:r>
            <a:endParaRPr lang="en-US" altLang="en-US" b="1">
              <a:latin typeface="Times New Roman" pitchFamily="18" charset="0"/>
              <a:cs typeface="Times New Roman" pitchFamily="18" charset="0"/>
            </a:endParaRPr>
          </a:p>
        </p:txBody>
      </p:sp>
      <p:sp>
        <p:nvSpPr>
          <p:cNvPr id="35" name="Rectangle 34"/>
          <p:cNvSpPr>
            <a:spLocks noChangeArrowheads="1"/>
          </p:cNvSpPr>
          <p:nvPr/>
        </p:nvSpPr>
        <p:spPr bwMode="auto">
          <a:xfrm>
            <a:off x="5563298" y="2738439"/>
            <a:ext cx="130481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p>
            <a:pPr fontAlgn="base">
              <a:spcBef>
                <a:spcPct val="0"/>
              </a:spcBef>
              <a:spcAft>
                <a:spcPct val="0"/>
              </a:spcAft>
            </a:pPr>
            <a:r>
              <a:rPr lang="en-US" altLang="en-US" b="1" smtClean="0">
                <a:latin typeface="Times New Roman" pitchFamily="18" charset="0"/>
                <a:cs typeface="Times New Roman" pitchFamily="18" charset="0"/>
              </a:rPr>
              <a:t>Người nông dân trước Cách mạng tháng 8</a:t>
            </a:r>
            <a:endParaRPr lang="en-US" altLang="en-US" b="1">
              <a:latin typeface="Times New Roman" pitchFamily="18" charset="0"/>
              <a:cs typeface="Times New Roman" pitchFamily="18" charset="0"/>
            </a:endParaRPr>
          </a:p>
        </p:txBody>
      </p:sp>
      <p:sp>
        <p:nvSpPr>
          <p:cNvPr id="60" name="Rectangle 17"/>
          <p:cNvSpPr>
            <a:spLocks noChangeArrowheads="1"/>
          </p:cNvSpPr>
          <p:nvPr/>
        </p:nvSpPr>
        <p:spPr bwMode="gray">
          <a:xfrm>
            <a:off x="6494310" y="1698407"/>
            <a:ext cx="747594" cy="92895"/>
          </a:xfrm>
          <a:prstGeom prst="rect">
            <a:avLst/>
          </a:prstGeom>
          <a:gradFill rotWithShape="0">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fontAlgn="base">
              <a:spcBef>
                <a:spcPct val="0"/>
              </a:spcBef>
              <a:spcAft>
                <a:spcPct val="0"/>
              </a:spcAft>
            </a:pPr>
            <a:endParaRPr lang="en-US" altLang="en-US">
              <a:solidFill>
                <a:srgbClr val="2A4F86"/>
              </a:solidFill>
            </a:endParaRPr>
          </a:p>
        </p:txBody>
      </p:sp>
      <p:sp>
        <p:nvSpPr>
          <p:cNvPr id="61" name="Rectangle 20">
            <a:extLst>
              <a:ext uri="{FF2B5EF4-FFF2-40B4-BE49-F238E27FC236}">
                <a16:creationId xmlns:a16="http://schemas.microsoft.com/office/drawing/2014/main" xmlns="" id="{E8FD32AD-1918-41A4-9238-23BE738740E6}"/>
              </a:ext>
            </a:extLst>
          </p:cNvPr>
          <p:cNvSpPr>
            <a:spLocks noChangeArrowheads="1"/>
          </p:cNvSpPr>
          <p:nvPr/>
        </p:nvSpPr>
        <p:spPr bwMode="gray">
          <a:xfrm rot="3419336">
            <a:off x="7189383" y="1402068"/>
            <a:ext cx="654662" cy="966766"/>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flatTx/>
          </a:bodyPr>
          <a:lstStyle/>
          <a:p>
            <a:pPr fontAlgn="base">
              <a:spcBef>
                <a:spcPct val="0"/>
              </a:spcBef>
              <a:spcAft>
                <a:spcPct val="0"/>
              </a:spcAft>
              <a:defRPr/>
            </a:pPr>
            <a:endParaRPr lang="en-US">
              <a:solidFill>
                <a:srgbClr val="2A4F86"/>
              </a:solidFill>
            </a:endParaRPr>
          </a:p>
        </p:txBody>
      </p:sp>
      <p:sp>
        <p:nvSpPr>
          <p:cNvPr id="62" name="AutoShape 3"/>
          <p:cNvSpPr>
            <a:spLocks noChangeArrowheads="1"/>
          </p:cNvSpPr>
          <p:nvPr/>
        </p:nvSpPr>
        <p:spPr bwMode="auto">
          <a:xfrm>
            <a:off x="7127627" y="2571750"/>
            <a:ext cx="1620837" cy="2053828"/>
          </a:xfrm>
          <a:prstGeom prst="roundRect">
            <a:avLst>
              <a:gd name="adj" fmla="val 13745"/>
            </a:avLst>
          </a:prstGeom>
          <a:ln>
            <a:headEnd/>
            <a:tailEnd/>
          </a:ln>
        </p:spPr>
        <p:style>
          <a:lnRef idx="2">
            <a:schemeClr val="accent5"/>
          </a:lnRef>
          <a:fillRef idx="1">
            <a:schemeClr val="lt1"/>
          </a:fillRef>
          <a:effectRef idx="0">
            <a:schemeClr val="accent5"/>
          </a:effectRef>
          <a:fontRef idx="minor">
            <a:schemeClr val="dk1"/>
          </a:fontRef>
        </p:style>
        <p:txBody>
          <a:bodyPr wrap="none" lIns="91438" tIns="45719" rIns="91438" bIns="45719" anchor="ctr"/>
          <a:lstStyle/>
          <a:p>
            <a:pPr fontAlgn="base">
              <a:spcBef>
                <a:spcPct val="0"/>
              </a:spcBef>
              <a:spcAft>
                <a:spcPct val="0"/>
              </a:spcAft>
            </a:pPr>
            <a:endParaRPr lang="en-US" altLang="en-US">
              <a:solidFill>
                <a:srgbClr val="2A4F86"/>
              </a:solidFill>
            </a:endParaRPr>
          </a:p>
        </p:txBody>
      </p:sp>
      <p:sp>
        <p:nvSpPr>
          <p:cNvPr id="63" name="Rectangle 62"/>
          <p:cNvSpPr>
            <a:spLocks noChangeArrowheads="1"/>
          </p:cNvSpPr>
          <p:nvPr/>
        </p:nvSpPr>
        <p:spPr bwMode="gray">
          <a:xfrm>
            <a:off x="7099224" y="1779663"/>
            <a:ext cx="8958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fontAlgn="base">
              <a:spcBef>
                <a:spcPct val="0"/>
              </a:spcBef>
              <a:spcAft>
                <a:spcPct val="0"/>
              </a:spcAft>
            </a:pPr>
            <a:r>
              <a:rPr lang="en-US" altLang="en-US" b="1" smtClean="0">
                <a:solidFill>
                  <a:srgbClr val="FFFFFF"/>
                </a:solidFill>
              </a:rPr>
              <a:t>Ngôi kể</a:t>
            </a:r>
            <a:endParaRPr lang="en-US" altLang="en-US" b="1">
              <a:solidFill>
                <a:srgbClr val="FFFFFF"/>
              </a:solidFill>
            </a:endParaRPr>
          </a:p>
        </p:txBody>
      </p:sp>
      <p:sp>
        <p:nvSpPr>
          <p:cNvPr id="65" name="Rectangle 64"/>
          <p:cNvSpPr/>
          <p:nvPr/>
        </p:nvSpPr>
        <p:spPr>
          <a:xfrm>
            <a:off x="251521" y="2721501"/>
            <a:ext cx="1604113" cy="1754326"/>
          </a:xfrm>
          <a:prstGeom prst="rect">
            <a:avLst/>
          </a:prstGeom>
        </p:spPr>
        <p:txBody>
          <a:bodyPr wrap="square" lIns="91438" tIns="45719" rIns="91438" bIns="45719">
            <a:spAutoFit/>
          </a:bodyPr>
          <a:lstStyle/>
          <a:p>
            <a:r>
              <a:rPr lang="pt-BR" b="1" smtClean="0">
                <a:latin typeface="Times New Roman" pitchFamily="18" charset="0"/>
                <a:cs typeface="Times New Roman" pitchFamily="18" charset="0"/>
              </a:rPr>
              <a:t>Là </a:t>
            </a:r>
            <a:r>
              <a:rPr lang="pt-BR" b="1">
                <a:latin typeface="Times New Roman" pitchFamily="18" charset="0"/>
                <a:cs typeface="Times New Roman" pitchFamily="18" charset="0"/>
              </a:rPr>
              <a:t>một truyện ngắn xuất sắc viết về người nông dân, đăng báo lần đầu năm 1943</a:t>
            </a:r>
            <a:endParaRPr lang="en-US" b="1">
              <a:latin typeface="Times New Roman" pitchFamily="18" charset="0"/>
              <a:cs typeface="Times New Roman" pitchFamily="18" charset="0"/>
            </a:endParaRPr>
          </a:p>
        </p:txBody>
      </p:sp>
      <p:sp>
        <p:nvSpPr>
          <p:cNvPr id="66" name="Rectangle 65"/>
          <p:cNvSpPr/>
          <p:nvPr/>
        </p:nvSpPr>
        <p:spPr>
          <a:xfrm>
            <a:off x="7225222" y="2738439"/>
            <a:ext cx="1425647" cy="1477328"/>
          </a:xfrm>
          <a:prstGeom prst="rect">
            <a:avLst/>
          </a:prstGeom>
        </p:spPr>
        <p:txBody>
          <a:bodyPr wrap="square" lIns="91438" tIns="45719" rIns="91438" bIns="45719">
            <a:spAutoFit/>
          </a:bodyPr>
          <a:lstStyle/>
          <a:p>
            <a:r>
              <a:rPr lang="en-US" b="1" smtClean="0">
                <a:latin typeface="Times New Roman" pitchFamily="18" charset="0"/>
                <a:cs typeface="Times New Roman" pitchFamily="18" charset="0"/>
              </a:rPr>
              <a:t>ngôi thứ nhất. Nhân vật “tôi” (ông giáo) là người kể</a:t>
            </a:r>
            <a:endParaRPr lang="en-US" b="1">
              <a:latin typeface="Times New Roman" pitchFamily="18" charset="0"/>
              <a:cs typeface="Times New Roman" pitchFamily="18" charset="0"/>
            </a:endParaRPr>
          </a:p>
        </p:txBody>
      </p:sp>
      <p:sp>
        <p:nvSpPr>
          <p:cNvPr id="67" name="Diamond 66"/>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8" name="Diamond 67"/>
          <p:cNvSpPr/>
          <p:nvPr/>
        </p:nvSpPr>
        <p:spPr>
          <a:xfrm>
            <a:off x="611561" y="32280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69" name="TextBox 68"/>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CHUNG</a:t>
            </a:r>
          </a:p>
        </p:txBody>
      </p:sp>
      <p:sp>
        <p:nvSpPr>
          <p:cNvPr id="70" name="Diamond 69"/>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1" name="TextBox 70"/>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Tác phẩm</a:t>
            </a:r>
          </a:p>
        </p:txBody>
      </p:sp>
      <p:sp>
        <p:nvSpPr>
          <p:cNvPr id="72" name="TextBox 71"/>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a:t>
            </a:r>
            <a:endParaRPr lang="en-US" b="1"/>
          </a:p>
        </p:txBody>
      </p:sp>
      <p:sp>
        <p:nvSpPr>
          <p:cNvPr id="73" name="TextBox 72"/>
          <p:cNvSpPr txBox="1"/>
          <p:nvPr/>
        </p:nvSpPr>
        <p:spPr>
          <a:xfrm>
            <a:off x="-1687" y="546235"/>
            <a:ext cx="253207" cy="369332"/>
          </a:xfrm>
          <a:prstGeom prst="rect">
            <a:avLst/>
          </a:prstGeom>
          <a:noFill/>
        </p:spPr>
        <p:txBody>
          <a:bodyPr wrap="square" lIns="91438" tIns="45719" rIns="91438" bIns="45719" rtlCol="0">
            <a:spAutoFit/>
          </a:bodyPr>
          <a:lstStyle/>
          <a:p>
            <a:r>
              <a:rPr lang="en-US" b="1"/>
              <a:t>2</a:t>
            </a:r>
          </a:p>
        </p:txBody>
      </p:sp>
    </p:spTree>
    <p:extLst>
      <p:ext uri="{BB962C8B-B14F-4D97-AF65-F5344CB8AC3E}">
        <p14:creationId xmlns:p14="http://schemas.microsoft.com/office/powerpoint/2010/main" val="1638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heel(1)">
                                      <p:cBhvr>
                                        <p:cTn id="10" dur="2000"/>
                                        <p:tgtEl>
                                          <p:spTgt spid="6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heel(1)">
                                      <p:cBhvr>
                                        <p:cTn id="13" dur="2000"/>
                                        <p:tgtEl>
                                          <p:spTgt spid="6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wheel(1)">
                                      <p:cBhvr>
                                        <p:cTn id="16" dur="2000"/>
                                        <p:tgtEl>
                                          <p:spTgt spid="6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heel(1)">
                                      <p:cBhvr>
                                        <p:cTn id="19" dur="2000"/>
                                        <p:tgtEl>
                                          <p:spTgt spid="2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heel(1)">
                                      <p:cBhvr>
                                        <p:cTn id="22" dur="2000"/>
                                        <p:tgtEl>
                                          <p:spTgt spid="2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2000"/>
                                        <p:tgtEl>
                                          <p:spTgt spid="3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barn(inVertical)">
                                      <p:cBhvr>
                                        <p:cTn id="33" dur="500"/>
                                        <p:tgtEl>
                                          <p:spTgt spid="6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heel(1)">
                                      <p:cBhvr>
                                        <p:cTn id="41" dur="2000"/>
                                        <p:tgtEl>
                                          <p:spTgt spid="3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1)">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circle(in)">
                                      <p:cBhvr>
                                        <p:cTn id="57" dur="2000"/>
                                        <p:tgtEl>
                                          <p:spTgt spid="35"/>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circle(in)">
                                      <p:cBhvr>
                                        <p:cTn id="60" dur="20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wheel(1)">
                                      <p:cBhvr>
                                        <p:cTn id="65" dur="2000"/>
                                        <p:tgtEl>
                                          <p:spTgt spid="62"/>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heel(1)">
                                      <p:cBhvr>
                                        <p:cTn id="68"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8" grpId="0"/>
      <p:bldP spid="29" grpId="0"/>
      <p:bldP spid="30" grpId="0"/>
      <p:bldP spid="31" grpId="0"/>
      <p:bldP spid="33" grpId="0"/>
      <p:bldP spid="34" grpId="0"/>
      <p:bldP spid="35" grpId="0"/>
      <p:bldP spid="60" grpId="0" animBg="1"/>
      <p:bldP spid="61" grpId="0" animBg="1"/>
      <p:bldP spid="62" grpId="0" animBg="1"/>
      <p:bldP spid="63" grpId="0"/>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47"/>
          <p:cNvSpPr/>
          <p:nvPr/>
        </p:nvSpPr>
        <p:spPr>
          <a:xfrm>
            <a:off x="2312195" y="2374024"/>
            <a:ext cx="2321653" cy="1133831"/>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000" dirty="0">
              <a:solidFill>
                <a:srgbClr val="0070C0"/>
              </a:solidFill>
              <a:latin typeface="微软雅黑" panose="020B0503020204020204" pitchFamily="34" charset="-122"/>
            </a:endParaRPr>
          </a:p>
        </p:txBody>
      </p:sp>
      <p:sp>
        <p:nvSpPr>
          <p:cNvPr id="5" name="文本框 9"/>
          <p:cNvSpPr txBox="1"/>
          <p:nvPr/>
        </p:nvSpPr>
        <p:spPr>
          <a:xfrm>
            <a:off x="2411760" y="2571751"/>
            <a:ext cx="1619758" cy="675170"/>
          </a:xfrm>
          <a:prstGeom prst="rect">
            <a:avLst/>
          </a:prstGeom>
          <a:noFill/>
        </p:spPr>
        <p:txBody>
          <a:bodyPr wrap="square" lIns="51421" tIns="25710" rIns="51421" bIns="25710" rtlCol="0">
            <a:spAutoFit/>
          </a:bodyPr>
          <a:lstStyle/>
          <a:p>
            <a:pPr marL="0" lvl="1" algn="ctr"/>
            <a:r>
              <a:rPr lang="en-US" altLang="zh-CN" sz="2000" b="1">
                <a:latin typeface="Times New Roman" pitchFamily="18" charset="0"/>
                <a:ea typeface="微软雅黑" panose="020B0503020204020204" pitchFamily="34" charset="-122"/>
                <a:cs typeface="Times New Roman" pitchFamily="18" charset="0"/>
              </a:rPr>
              <a:t>BỐ </a:t>
            </a:r>
          </a:p>
          <a:p>
            <a:pPr marL="0" lvl="1" algn="ctr"/>
            <a:r>
              <a:rPr lang="en-US" altLang="zh-CN" sz="2000" b="1">
                <a:latin typeface="Times New Roman" pitchFamily="18" charset="0"/>
                <a:ea typeface="微软雅黑" panose="020B0503020204020204" pitchFamily="34" charset="-122"/>
                <a:cs typeface="Times New Roman" pitchFamily="18" charset="0"/>
              </a:rPr>
              <a:t>CỤC</a:t>
            </a:r>
            <a:endParaRPr lang="en-US" altLang="zh-CN" sz="2000" b="1" dirty="0">
              <a:latin typeface="Times New Roman" pitchFamily="18" charset="0"/>
              <a:ea typeface="微软雅黑" panose="020B0503020204020204" pitchFamily="34" charset="-122"/>
              <a:cs typeface="Times New Roman" pitchFamily="18" charset="0"/>
            </a:endParaRPr>
          </a:p>
        </p:txBody>
      </p:sp>
      <p:sp>
        <p:nvSpPr>
          <p:cNvPr id="6" name="圆角矩形 49"/>
          <p:cNvSpPr/>
          <p:nvPr/>
        </p:nvSpPr>
        <p:spPr>
          <a:xfrm>
            <a:off x="3563889" y="2229010"/>
            <a:ext cx="2321653" cy="1566876"/>
          </a:xfrm>
          <a:prstGeom prst="roundRect">
            <a:avLst>
              <a:gd name="adj" fmla="val 11271"/>
            </a:avLst>
          </a:prstGeom>
          <a:gradFill>
            <a:gsLst>
              <a:gs pos="0">
                <a:srgbClr val="03435C"/>
              </a:gs>
              <a:gs pos="100000">
                <a:srgbClr val="037A9B"/>
              </a:gs>
            </a:gsLst>
            <a:lin ang="5400000" scaled="1"/>
          </a:gra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000" dirty="0">
              <a:solidFill>
                <a:srgbClr val="00B0F0"/>
              </a:solidFill>
              <a:latin typeface="微软雅黑" panose="020B0503020204020204" pitchFamily="34" charset="-122"/>
            </a:endParaRPr>
          </a:p>
        </p:txBody>
      </p:sp>
      <p:sp>
        <p:nvSpPr>
          <p:cNvPr id="7" name="圆角矩形 50"/>
          <p:cNvSpPr/>
          <p:nvPr/>
        </p:nvSpPr>
        <p:spPr>
          <a:xfrm>
            <a:off x="3914836" y="2288180"/>
            <a:ext cx="2321653" cy="137276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000" dirty="0">
              <a:latin typeface="微软雅黑" panose="020B0503020204020204" pitchFamily="34" charset="-122"/>
            </a:endParaRPr>
          </a:p>
        </p:txBody>
      </p:sp>
      <p:sp>
        <p:nvSpPr>
          <p:cNvPr id="8" name="圆角矩形 51"/>
          <p:cNvSpPr/>
          <p:nvPr/>
        </p:nvSpPr>
        <p:spPr>
          <a:xfrm>
            <a:off x="503465" y="2229010"/>
            <a:ext cx="2321653" cy="1566876"/>
          </a:xfrm>
          <a:prstGeom prst="roundRect">
            <a:avLst>
              <a:gd name="adj" fmla="val 11271"/>
            </a:avLst>
          </a:prstGeom>
          <a:gradFill>
            <a:gsLst>
              <a:gs pos="0">
                <a:srgbClr val="026C68"/>
              </a:gs>
              <a:gs pos="100000">
                <a:srgbClr val="059188"/>
              </a:gs>
            </a:gsLst>
            <a:lin ang="5400000" scaled="1"/>
          </a:gra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000" dirty="0">
              <a:solidFill>
                <a:srgbClr val="00B0F0"/>
              </a:solidFill>
              <a:latin typeface="微软雅黑" panose="020B0503020204020204" pitchFamily="34" charset="-122"/>
            </a:endParaRPr>
          </a:p>
        </p:txBody>
      </p:sp>
      <p:sp>
        <p:nvSpPr>
          <p:cNvPr id="9" name="圆角矩形 52"/>
          <p:cNvSpPr/>
          <p:nvPr/>
        </p:nvSpPr>
        <p:spPr>
          <a:xfrm>
            <a:off x="179513" y="2288180"/>
            <a:ext cx="2321653" cy="137276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000" dirty="0">
              <a:latin typeface="微软雅黑" panose="020B0503020204020204" pitchFamily="34" charset="-122"/>
            </a:endParaRPr>
          </a:p>
        </p:txBody>
      </p:sp>
      <p:sp>
        <p:nvSpPr>
          <p:cNvPr id="10" name="矩形 53"/>
          <p:cNvSpPr/>
          <p:nvPr/>
        </p:nvSpPr>
        <p:spPr>
          <a:xfrm>
            <a:off x="3933077" y="2355726"/>
            <a:ext cx="1781734" cy="1052594"/>
          </a:xfrm>
          <a:prstGeom prst="rect">
            <a:avLst/>
          </a:prstGeom>
        </p:spPr>
        <p:txBody>
          <a:bodyPr wrap="square" lIns="91438" tIns="45719" rIns="91438" bIns="45719">
            <a:spAutoFit/>
          </a:bodyPr>
          <a:lstStyle/>
          <a:p>
            <a:pPr algn="just">
              <a:lnSpc>
                <a:spcPct val="130000"/>
              </a:lnSpc>
            </a:pPr>
            <a:r>
              <a:rPr lang="en-US" sz="1600" b="1">
                <a:latin typeface="Times New Roman" pitchFamily="18" charset="0"/>
                <a:cs typeface="Times New Roman" pitchFamily="18" charset="0"/>
              </a:rPr>
              <a:t>+ Phần 2: Đoạn còn lại: Cái chết của lão Hạc.</a:t>
            </a:r>
          </a:p>
        </p:txBody>
      </p:sp>
      <p:sp>
        <p:nvSpPr>
          <p:cNvPr id="11" name="矩形 54"/>
          <p:cNvSpPr/>
          <p:nvPr/>
        </p:nvSpPr>
        <p:spPr>
          <a:xfrm>
            <a:off x="179513" y="2320188"/>
            <a:ext cx="2322553" cy="1372681"/>
          </a:xfrm>
          <a:prstGeom prst="rect">
            <a:avLst/>
          </a:prstGeom>
        </p:spPr>
        <p:txBody>
          <a:bodyPr wrap="square" lIns="91438" tIns="45719" rIns="91438" bIns="45719">
            <a:spAutoFit/>
          </a:bodyPr>
          <a:lstStyle/>
          <a:p>
            <a:pPr algn="just">
              <a:lnSpc>
                <a:spcPct val="130000"/>
              </a:lnSpc>
            </a:pPr>
            <a:r>
              <a:rPr lang="en-US" sz="1600" b="1">
                <a:latin typeface="Times New Roman" pitchFamily="18" charset="0"/>
                <a:cs typeface="Times New Roman" pitchFamily="18" charset="0"/>
              </a:rPr>
              <a:t>+ Phần 1: Từ đầu đến “có làm gì được đâu”: Những việc làm của lão Hạc trước khi chết. </a:t>
            </a:r>
          </a:p>
        </p:txBody>
      </p:sp>
      <p:sp>
        <p:nvSpPr>
          <p:cNvPr id="12" name="Diamond 11"/>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3" name="TextBox 12"/>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CHUNG</a:t>
            </a:r>
          </a:p>
        </p:txBody>
      </p:sp>
      <p:sp>
        <p:nvSpPr>
          <p:cNvPr id="14" name="Diamond 13"/>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5" name="TextBox 14"/>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Tác phẩm</a:t>
            </a:r>
          </a:p>
        </p:txBody>
      </p:sp>
      <p:sp>
        <p:nvSpPr>
          <p:cNvPr id="16" name="TextBox 1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a:t>
            </a:r>
            <a:endParaRPr lang="en-US" b="1"/>
          </a:p>
        </p:txBody>
      </p:sp>
      <p:sp>
        <p:nvSpPr>
          <p:cNvPr id="17" name="TextBox 16"/>
          <p:cNvSpPr txBox="1"/>
          <p:nvPr/>
        </p:nvSpPr>
        <p:spPr>
          <a:xfrm>
            <a:off x="-1687" y="546235"/>
            <a:ext cx="253207" cy="369332"/>
          </a:xfrm>
          <a:prstGeom prst="rect">
            <a:avLst/>
          </a:prstGeom>
          <a:noFill/>
        </p:spPr>
        <p:txBody>
          <a:bodyPr wrap="square" lIns="91438" tIns="45719" rIns="91438" bIns="45719" rtlCol="0">
            <a:spAutoFit/>
          </a:bodyPr>
          <a:lstStyle/>
          <a:p>
            <a:r>
              <a:rPr lang="en-US" b="1"/>
              <a:t>2</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1" y="1"/>
            <a:ext cx="3191269" cy="5175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26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0-#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622" y="298447"/>
            <a:ext cx="8060906" cy="4865591"/>
          </a:xfrm>
          <a:prstGeom prst="rect">
            <a:avLst/>
          </a:prstGeom>
        </p:spPr>
      </p:pic>
      <p:sp>
        <p:nvSpPr>
          <p:cNvPr id="4" name="Rectangle 3"/>
          <p:cNvSpPr/>
          <p:nvPr/>
        </p:nvSpPr>
        <p:spPr>
          <a:xfrm>
            <a:off x="2195736" y="667599"/>
            <a:ext cx="6336704" cy="3416320"/>
          </a:xfrm>
          <a:prstGeom prst="rect">
            <a:avLst/>
          </a:prstGeom>
        </p:spPr>
        <p:txBody>
          <a:bodyPr wrap="square" lIns="91438" tIns="45719" rIns="91438" bIns="45719">
            <a:spAutoFit/>
          </a:bodyPr>
          <a:lstStyle/>
          <a:p>
            <a:r>
              <a:rPr lang="vi-VN" b="1">
                <a:solidFill>
                  <a:schemeClr val="bg1"/>
                </a:solidFill>
                <a:latin typeface="+mj-lt"/>
              </a:rPr>
              <a:t>Lão Hạc là một người nông dân nghèo, sống cùng một con chó gọi là cậu Vàng. Lão có một người con trai nhưng vì nghèo không có tiền lấy vợ nên đã bỏ đi làm đồn điền cao su. Một mình lão phải tự lo liệu mưu sinh. Sau trận ốm thập tử nhất sinh, nhà lão không còn gì nữa, lão đành phải bán cậu Vàng - con chó mà lão hết mực thương yêu như con trai mình. Lão mang hết số tiền bán chó và dành dụm được từ việc bán mảnh vườn gửi nhờ ông giáo. Mấy hôm sau lão kiếm được gì ăn nấy. Một hôm lão xin Binh Tư ít bả chó và nói dối là đánh bả con chó hay sang vườn để giết thịt ăn nhưng thực ra là để tự tử. Cái chết của lão Hạc dữ dội, vật vã, chẳng ai hiểu vì sao lão chết ngoại trừ ông giáo và Binh Tư.</a:t>
            </a:r>
            <a:endParaRPr lang="en-US" b="1">
              <a:solidFill>
                <a:schemeClr val="bg1"/>
              </a:solidFill>
              <a:latin typeface="+mj-lt"/>
            </a:endParaRPr>
          </a:p>
        </p:txBody>
      </p:sp>
      <p:sp>
        <p:nvSpPr>
          <p:cNvPr id="6" name="TextBox 5"/>
          <p:cNvSpPr txBox="1"/>
          <p:nvPr/>
        </p:nvSpPr>
        <p:spPr>
          <a:xfrm>
            <a:off x="107504" y="1160622"/>
            <a:ext cx="5400600" cy="3139321"/>
          </a:xfrm>
          <a:prstGeom prst="rect">
            <a:avLst/>
          </a:prstGeom>
          <a:noFill/>
        </p:spPr>
        <p:txBody>
          <a:bodyPr wrap="square" lIns="91438" tIns="45719" rIns="91438" bIns="45719" rtlCol="0">
            <a:spAutoFit/>
          </a:bodyPr>
          <a:lstStyle/>
          <a:p>
            <a:r>
              <a:rPr lang="en-US" sz="6600" b="1">
                <a:latin typeface="Chiller" pitchFamily="82" charset="0"/>
              </a:rPr>
              <a:t>Tóm</a:t>
            </a:r>
          </a:p>
          <a:p>
            <a:r>
              <a:rPr lang="en-US" sz="6600" b="1">
                <a:latin typeface="Chiller" pitchFamily="82" charset="0"/>
              </a:rPr>
              <a:t> tắt </a:t>
            </a:r>
          </a:p>
          <a:p>
            <a:r>
              <a:rPr lang="en-US" sz="6600" b="1">
                <a:latin typeface="Chiller" pitchFamily="82" charset="0"/>
              </a:rPr>
              <a:t>truyện</a:t>
            </a:r>
          </a:p>
        </p:txBody>
      </p:sp>
      <p:sp>
        <p:nvSpPr>
          <p:cNvPr id="13" name="Diamond 12"/>
          <p:cNvSpPr/>
          <p:nvPr/>
        </p:nvSpPr>
        <p:spPr>
          <a:xfrm>
            <a:off x="220761" y="-59875"/>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TextBox 13"/>
          <p:cNvSpPr txBox="1"/>
          <p:nvPr/>
        </p:nvSpPr>
        <p:spPr>
          <a:xfrm>
            <a:off x="827585" y="-4390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15" name="Diamond 14"/>
          <p:cNvSpPr/>
          <p:nvPr/>
        </p:nvSpPr>
        <p:spPr>
          <a:xfrm>
            <a:off x="251521" y="572228"/>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6" name="TextBox 15"/>
          <p:cNvSpPr txBox="1"/>
          <p:nvPr/>
        </p:nvSpPr>
        <p:spPr>
          <a:xfrm>
            <a:off x="467544" y="428212"/>
            <a:ext cx="2736304" cy="400110"/>
          </a:xfrm>
          <a:prstGeom prst="rect">
            <a:avLst/>
          </a:prstGeom>
          <a:noFill/>
        </p:spPr>
        <p:txBody>
          <a:bodyPr wrap="square" lIns="91438" tIns="45719" rIns="91438" bIns="45719" rtlCol="0">
            <a:spAutoFit/>
          </a:bodyPr>
          <a:lstStyle/>
          <a:p>
            <a:r>
              <a:rPr lang="en-US" sz="2000" b="1" u="sng"/>
              <a:t>Tác phẩm</a:t>
            </a:r>
          </a:p>
        </p:txBody>
      </p:sp>
      <p:sp>
        <p:nvSpPr>
          <p:cNvPr id="17" name="TextBox 16"/>
          <p:cNvSpPr txBox="1"/>
          <p:nvPr/>
        </p:nvSpPr>
        <p:spPr>
          <a:xfrm>
            <a:off x="395537" y="-61188"/>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18" name="TextBox 17"/>
          <p:cNvSpPr txBox="1"/>
          <p:nvPr/>
        </p:nvSpPr>
        <p:spPr>
          <a:xfrm>
            <a:off x="-1687" y="346912"/>
            <a:ext cx="253207" cy="369332"/>
          </a:xfrm>
          <a:prstGeom prst="rect">
            <a:avLst/>
          </a:prstGeom>
          <a:noFill/>
        </p:spPr>
        <p:txBody>
          <a:bodyPr wrap="square" lIns="91438" tIns="45719" rIns="91438" bIns="45719" rtlCol="0">
            <a:spAutoFit/>
          </a:bodyPr>
          <a:lstStyle/>
          <a:p>
            <a:r>
              <a:rPr lang="en-US" b="1"/>
              <a:t>2</a:t>
            </a:r>
          </a:p>
        </p:txBody>
      </p:sp>
    </p:spTree>
    <p:extLst>
      <p:ext uri="{BB962C8B-B14F-4D97-AF65-F5344CB8AC3E}">
        <p14:creationId xmlns:p14="http://schemas.microsoft.com/office/powerpoint/2010/main" val="33378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6" name="Diamond 5"/>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7" name="TextBox 6"/>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8" name="TextBox 7"/>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9" name="TextBox 8"/>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pic>
        <p:nvPicPr>
          <p:cNvPr id="10" name="图片 62"/>
          <p:cNvPicPr>
            <a:picLocks noChangeAspect="1"/>
          </p:cNvPicPr>
          <p:nvPr/>
        </p:nvPicPr>
        <p:blipFill rotWithShape="1">
          <a:blip r:embed="rId2" cstate="print"/>
          <a:srcRect t="22468" b="23041"/>
          <a:stretch>
            <a:fillRect/>
          </a:stretch>
        </p:blipFill>
        <p:spPr>
          <a:xfrm>
            <a:off x="1757894" y="3"/>
            <a:ext cx="5326842" cy="5164931"/>
          </a:xfrm>
          <a:prstGeom prst="rect">
            <a:avLst/>
          </a:prstGeom>
        </p:spPr>
      </p:pic>
      <p:sp>
        <p:nvSpPr>
          <p:cNvPr id="11" name="文本框 47"/>
          <p:cNvSpPr txBox="1"/>
          <p:nvPr/>
        </p:nvSpPr>
        <p:spPr>
          <a:xfrm>
            <a:off x="3145449" y="1203599"/>
            <a:ext cx="994504" cy="992579"/>
          </a:xfrm>
          <a:prstGeom prst="rect">
            <a:avLst/>
          </a:prstGeom>
          <a:noFill/>
        </p:spPr>
        <p:txBody>
          <a:bodyPr wrap="none" lIns="68577" tIns="34289" rIns="68577" bIns="34289" rtlCol="0">
            <a:spAutoFit/>
          </a:bodyPr>
          <a:lstStyle/>
          <a:p>
            <a:pPr algn="ctr" defTabSz="685766"/>
            <a:r>
              <a:rPr lang="en-US" altLang="zh-CN" sz="6000" dirty="0">
                <a:solidFill>
                  <a:srgbClr val="FFC535"/>
                </a:solidFill>
                <a:latin typeface="Agency FB" panose="020B0503020202020204" pitchFamily="34" charset="0"/>
                <a:ea typeface="微软雅黑 Light" panose="020B0502040204020203" pitchFamily="34" charset="-122"/>
              </a:rPr>
              <a:t>02</a:t>
            </a:r>
            <a:endParaRPr lang="zh-CN" altLang="en-US" sz="6000" dirty="0">
              <a:solidFill>
                <a:srgbClr val="FFC535"/>
              </a:solidFill>
              <a:latin typeface="Agency FB" panose="020B0503020202020204" pitchFamily="34" charset="0"/>
              <a:ea typeface="微软雅黑 Light" panose="020B0502040204020203" pitchFamily="34" charset="-122"/>
            </a:endParaRPr>
          </a:p>
        </p:txBody>
      </p:sp>
      <p:sp>
        <p:nvSpPr>
          <p:cNvPr id="13" name="文本框 49"/>
          <p:cNvSpPr txBox="1"/>
          <p:nvPr/>
        </p:nvSpPr>
        <p:spPr>
          <a:xfrm>
            <a:off x="4591268" y="3003799"/>
            <a:ext cx="994504" cy="992579"/>
          </a:xfrm>
          <a:prstGeom prst="rect">
            <a:avLst/>
          </a:prstGeom>
          <a:noFill/>
        </p:spPr>
        <p:txBody>
          <a:bodyPr wrap="none" lIns="68577" tIns="34289" rIns="68577" bIns="34289" rtlCol="0">
            <a:spAutoFit/>
          </a:bodyPr>
          <a:lstStyle/>
          <a:p>
            <a:pPr algn="ctr" defTabSz="685766"/>
            <a:r>
              <a:rPr lang="en-US" altLang="zh-CN" sz="6000" dirty="0">
                <a:solidFill>
                  <a:srgbClr val="C8C2AC"/>
                </a:solidFill>
                <a:latin typeface="Agency FB" panose="020B0503020202020204" pitchFamily="34" charset="0"/>
                <a:ea typeface="微软雅黑 Light" panose="020B0502040204020203" pitchFamily="34" charset="-122"/>
              </a:rPr>
              <a:t>04</a:t>
            </a:r>
            <a:endParaRPr lang="zh-CN" altLang="en-US" sz="6000" dirty="0">
              <a:solidFill>
                <a:srgbClr val="C8C2AC"/>
              </a:solidFill>
              <a:latin typeface="Agency FB" panose="020B0503020202020204" pitchFamily="34" charset="0"/>
              <a:ea typeface="微软雅黑 Light" panose="020B0502040204020203" pitchFamily="34" charset="-122"/>
            </a:endParaRPr>
          </a:p>
        </p:txBody>
      </p:sp>
      <p:sp>
        <p:nvSpPr>
          <p:cNvPr id="15" name="文本框 48"/>
          <p:cNvSpPr txBox="1"/>
          <p:nvPr/>
        </p:nvSpPr>
        <p:spPr>
          <a:xfrm>
            <a:off x="5093966" y="2211711"/>
            <a:ext cx="1278235" cy="992579"/>
          </a:xfrm>
          <a:prstGeom prst="rect">
            <a:avLst/>
          </a:prstGeom>
          <a:noFill/>
        </p:spPr>
        <p:txBody>
          <a:bodyPr wrap="square" lIns="68577" tIns="34289" rIns="68577" bIns="34289" rtlCol="0">
            <a:spAutoFit/>
          </a:bodyPr>
          <a:lstStyle/>
          <a:p>
            <a:pPr algn="ctr" defTabSz="685766"/>
            <a:r>
              <a:rPr lang="en-US" altLang="zh-CN" sz="6000" dirty="0">
                <a:solidFill>
                  <a:srgbClr val="EB7513"/>
                </a:solidFill>
                <a:latin typeface="Agency FB" panose="020B0503020202020204" pitchFamily="34" charset="0"/>
                <a:ea typeface="微软雅黑 Light" panose="020B0502040204020203" pitchFamily="34" charset="-122"/>
              </a:rPr>
              <a:t>03</a:t>
            </a:r>
            <a:endParaRPr lang="zh-CN" altLang="en-US" sz="6000" dirty="0">
              <a:solidFill>
                <a:srgbClr val="EB7513"/>
              </a:solidFill>
              <a:latin typeface="Agency FB" panose="020B0503020202020204" pitchFamily="34" charset="0"/>
              <a:ea typeface="微软雅黑 Light" panose="020B0502040204020203" pitchFamily="34" charset="-122"/>
            </a:endParaRPr>
          </a:p>
        </p:txBody>
      </p:sp>
      <p:sp>
        <p:nvSpPr>
          <p:cNvPr id="16" name="文本框 38"/>
          <p:cNvSpPr txBox="1"/>
          <p:nvPr/>
        </p:nvSpPr>
        <p:spPr>
          <a:xfrm>
            <a:off x="3721514" y="123479"/>
            <a:ext cx="994503" cy="992579"/>
          </a:xfrm>
          <a:prstGeom prst="rect">
            <a:avLst/>
          </a:prstGeom>
          <a:noFill/>
        </p:spPr>
        <p:txBody>
          <a:bodyPr wrap="none" lIns="68577" tIns="34289" rIns="68577" bIns="34289" rtlCol="0">
            <a:spAutoFit/>
          </a:bodyPr>
          <a:lstStyle/>
          <a:p>
            <a:pPr algn="ctr" defTabSz="685766"/>
            <a:r>
              <a:rPr lang="en-US" altLang="zh-CN" sz="6000" dirty="0">
                <a:solidFill>
                  <a:srgbClr val="3DBCC0"/>
                </a:solidFill>
                <a:latin typeface="Agency FB" panose="020B0503020202020204" pitchFamily="34" charset="0"/>
                <a:ea typeface="微软雅黑 Light" panose="020B0502040204020203" pitchFamily="34" charset="-122"/>
              </a:rPr>
              <a:t>01</a:t>
            </a:r>
            <a:endParaRPr lang="zh-CN" altLang="en-US" sz="6000" dirty="0">
              <a:solidFill>
                <a:srgbClr val="3DBCC0"/>
              </a:solidFill>
              <a:latin typeface="Agency FB" panose="020B0503020202020204" pitchFamily="34" charset="0"/>
              <a:ea typeface="微软雅黑 Light" panose="020B0502040204020203" pitchFamily="34" charset="-122"/>
            </a:endParaRPr>
          </a:p>
        </p:txBody>
      </p:sp>
      <p:pic>
        <p:nvPicPr>
          <p:cNvPr id="18"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flipV="1">
            <a:off x="5829850" y="654123"/>
            <a:ext cx="1398933" cy="6650935"/>
          </a:xfrm>
          <a:prstGeom prst="rect">
            <a:avLst/>
          </a:prstGeom>
        </p:spPr>
      </p:pic>
      <p:pic>
        <p:nvPicPr>
          <p:cNvPr id="19"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flipV="1">
            <a:off x="4821155" y="-270274"/>
            <a:ext cx="1398933" cy="6650935"/>
          </a:xfrm>
          <a:prstGeom prst="rect">
            <a:avLst/>
          </a:prstGeom>
        </p:spPr>
      </p:pic>
      <p:pic>
        <p:nvPicPr>
          <p:cNvPr id="20"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flipV="1">
            <a:off x="3226031" y="-3037360"/>
            <a:ext cx="1398933" cy="6650935"/>
          </a:xfrm>
          <a:prstGeom prst="rect">
            <a:avLst/>
          </a:prstGeom>
        </p:spPr>
      </p:pic>
      <p:pic>
        <p:nvPicPr>
          <p:cNvPr id="21"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flipV="1">
            <a:off x="2877521" y="-2173264"/>
            <a:ext cx="1398933" cy="6650935"/>
          </a:xfrm>
          <a:prstGeom prst="rect">
            <a:avLst/>
          </a:prstGeom>
        </p:spPr>
      </p:pic>
      <p:pic>
        <p:nvPicPr>
          <p:cNvPr id="22"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flipV="1">
            <a:off x="5454081" y="2812732"/>
            <a:ext cx="1184797" cy="4807556"/>
          </a:xfrm>
          <a:prstGeom prst="rect">
            <a:avLst/>
          </a:prstGeom>
        </p:spPr>
      </p:pic>
      <p:grpSp>
        <p:nvGrpSpPr>
          <p:cNvPr id="23" name="组合 36"/>
          <p:cNvGrpSpPr/>
          <p:nvPr/>
        </p:nvGrpSpPr>
        <p:grpSpPr>
          <a:xfrm>
            <a:off x="4355977" y="411511"/>
            <a:ext cx="4922030" cy="1728105"/>
            <a:chOff x="5698467" y="1254754"/>
            <a:chExt cx="6732364" cy="2533389"/>
          </a:xfrm>
        </p:grpSpPr>
        <p:sp>
          <p:nvSpPr>
            <p:cNvPr id="24" name="任意多边形 37"/>
            <p:cNvSpPr/>
            <p:nvPr/>
          </p:nvSpPr>
          <p:spPr bwMode="auto">
            <a:xfrm>
              <a:off x="5698467" y="2521512"/>
              <a:ext cx="6732364" cy="1266631"/>
            </a:xfrm>
            <a:custGeom>
              <a:avLst/>
              <a:gdLst>
                <a:gd name="connsiteX0" fmla="*/ 592463 w 6732363"/>
                <a:gd name="connsiteY0" fmla="*/ 0 h 1266631"/>
                <a:gd name="connsiteX1" fmla="*/ 3764885 w 6732363"/>
                <a:gd name="connsiteY1" fmla="*/ 0 h 1266631"/>
                <a:gd name="connsiteX2" fmla="*/ 4459887 w 6732363"/>
                <a:gd name="connsiteY2" fmla="*/ 0 h 1266631"/>
                <a:gd name="connsiteX3" fmla="*/ 4823318 w 6732363"/>
                <a:gd name="connsiteY3" fmla="*/ 0 h 1266631"/>
                <a:gd name="connsiteX4" fmla="*/ 4834982 w 6732363"/>
                <a:gd name="connsiteY4" fmla="*/ 0 h 1266631"/>
                <a:gd name="connsiteX5" fmla="*/ 5037041 w 6732363"/>
                <a:gd name="connsiteY5" fmla="*/ 0 h 1266631"/>
                <a:gd name="connsiteX6" fmla="*/ 6732363 w 6732363"/>
                <a:gd name="connsiteY6" fmla="*/ 0 h 1266631"/>
                <a:gd name="connsiteX7" fmla="*/ 6732363 w 6732363"/>
                <a:gd name="connsiteY7" fmla="*/ 1266631 h 1266631"/>
                <a:gd name="connsiteX8" fmla="*/ 4459887 w 6732363"/>
                <a:gd name="connsiteY8" fmla="*/ 1266631 h 1266631"/>
                <a:gd name="connsiteX9" fmla="*/ 4459887 w 6732363"/>
                <a:gd name="connsiteY9" fmla="*/ 1255776 h 1266631"/>
                <a:gd name="connsiteX10" fmla="*/ 3764885 w 6732363"/>
                <a:gd name="connsiteY10" fmla="*/ 1255776 h 1266631"/>
                <a:gd name="connsiteX11" fmla="*/ 0 w 6732363"/>
                <a:gd name="connsiteY11" fmla="*/ 1255776 h 126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2363" h="1266631">
                  <a:moveTo>
                    <a:pt x="592463" y="0"/>
                  </a:moveTo>
                  <a:lnTo>
                    <a:pt x="3764885" y="0"/>
                  </a:lnTo>
                  <a:lnTo>
                    <a:pt x="4459887" y="0"/>
                  </a:lnTo>
                  <a:lnTo>
                    <a:pt x="4823318" y="0"/>
                  </a:lnTo>
                  <a:lnTo>
                    <a:pt x="4834982" y="0"/>
                  </a:lnTo>
                  <a:lnTo>
                    <a:pt x="5037041" y="0"/>
                  </a:lnTo>
                  <a:lnTo>
                    <a:pt x="6732363" y="0"/>
                  </a:lnTo>
                  <a:lnTo>
                    <a:pt x="6732363" y="1266631"/>
                  </a:lnTo>
                  <a:lnTo>
                    <a:pt x="4459887" y="1266631"/>
                  </a:lnTo>
                  <a:lnTo>
                    <a:pt x="4459887" y="1255776"/>
                  </a:lnTo>
                  <a:lnTo>
                    <a:pt x="3764885" y="1255776"/>
                  </a:lnTo>
                  <a:lnTo>
                    <a:pt x="0" y="1255776"/>
                  </a:lnTo>
                  <a:close/>
                </a:path>
              </a:pathLst>
            </a:custGeom>
            <a:solidFill>
              <a:schemeClr val="accent5">
                <a:lumMod val="60000"/>
                <a:lumOff val="40000"/>
              </a:schemeClr>
            </a:solidFill>
            <a:ln>
              <a:noFill/>
            </a:ln>
            <a:effectLst>
              <a:outerShdw blurRad="279400" dir="2700000" sx="103000" sy="103000" algn="tl" rotWithShape="0">
                <a:prstClr val="black">
                  <a:alpha val="40000"/>
                </a:prstClr>
              </a:outerShdw>
            </a:effectLst>
          </p:spPr>
          <p:txBody>
            <a:bodyPr vert="horz" wrap="square" lIns="91440" tIns="45720" rIns="91440" bIns="45720" numCol="1" anchor="t" anchorCtr="0" compatLnSpc="1">
              <a:noAutofit/>
            </a:bodyPr>
            <a:lstStyle/>
            <a:p>
              <a:pPr defTabSz="685766"/>
              <a:endParaRPr lang="zh-CN" altLang="en-US" sz="1400">
                <a:solidFill>
                  <a:prstClr val="black"/>
                </a:solidFill>
              </a:endParaRPr>
            </a:p>
          </p:txBody>
        </p:sp>
        <p:sp>
          <p:nvSpPr>
            <p:cNvPr id="25" name="任意多边形 35"/>
            <p:cNvSpPr/>
            <p:nvPr/>
          </p:nvSpPr>
          <p:spPr bwMode="auto">
            <a:xfrm>
              <a:off x="6278312" y="1254754"/>
              <a:ext cx="6117659" cy="1255776"/>
            </a:xfrm>
            <a:custGeom>
              <a:avLst/>
              <a:gdLst>
                <a:gd name="connsiteX0" fmla="*/ 592463 w 6117659"/>
                <a:gd name="connsiteY0" fmla="*/ 0 h 1255776"/>
                <a:gd name="connsiteX1" fmla="*/ 3764885 w 6117659"/>
                <a:gd name="connsiteY1" fmla="*/ 0 h 1255776"/>
                <a:gd name="connsiteX2" fmla="*/ 4834982 w 6117659"/>
                <a:gd name="connsiteY2" fmla="*/ 0 h 1255776"/>
                <a:gd name="connsiteX3" fmla="*/ 4834982 w 6117659"/>
                <a:gd name="connsiteY3" fmla="*/ 2421 h 1255776"/>
                <a:gd name="connsiteX4" fmla="*/ 6117659 w 6117659"/>
                <a:gd name="connsiteY4" fmla="*/ 2421 h 1255776"/>
                <a:gd name="connsiteX5" fmla="*/ 6117659 w 6117659"/>
                <a:gd name="connsiteY5" fmla="*/ 1253355 h 1255776"/>
                <a:gd name="connsiteX6" fmla="*/ 4834982 w 6117659"/>
                <a:gd name="connsiteY6" fmla="*/ 1253355 h 1255776"/>
                <a:gd name="connsiteX7" fmla="*/ 4834982 w 6117659"/>
                <a:gd name="connsiteY7" fmla="*/ 1255776 h 1255776"/>
                <a:gd name="connsiteX8" fmla="*/ 3764885 w 6117659"/>
                <a:gd name="connsiteY8" fmla="*/ 1255776 h 1255776"/>
                <a:gd name="connsiteX9" fmla="*/ 0 w 6117659"/>
                <a:gd name="connsiteY9" fmla="*/ 1255776 h 12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7659" h="1255776">
                  <a:moveTo>
                    <a:pt x="592463" y="0"/>
                  </a:moveTo>
                  <a:lnTo>
                    <a:pt x="3764885" y="0"/>
                  </a:lnTo>
                  <a:lnTo>
                    <a:pt x="4834982" y="0"/>
                  </a:lnTo>
                  <a:lnTo>
                    <a:pt x="4834982" y="2421"/>
                  </a:lnTo>
                  <a:lnTo>
                    <a:pt x="6117659" y="2421"/>
                  </a:lnTo>
                  <a:lnTo>
                    <a:pt x="6117659" y="1253355"/>
                  </a:lnTo>
                  <a:lnTo>
                    <a:pt x="4834982" y="1253355"/>
                  </a:lnTo>
                  <a:lnTo>
                    <a:pt x="4834982" y="1255776"/>
                  </a:lnTo>
                  <a:lnTo>
                    <a:pt x="3764885" y="1255776"/>
                  </a:lnTo>
                  <a:lnTo>
                    <a:pt x="0" y="1255776"/>
                  </a:lnTo>
                  <a:close/>
                </a:path>
              </a:pathLst>
            </a:custGeom>
            <a:gradFill flip="none" rotWithShape="1">
              <a:gsLst>
                <a:gs pos="6000">
                  <a:schemeClr val="accent1">
                    <a:lumMod val="50000"/>
                  </a:schemeClr>
                </a:gs>
                <a:gs pos="100000">
                  <a:schemeClr val="accent1">
                    <a:lumMod val="60000"/>
                    <a:lumOff val="40000"/>
                  </a:schemeClr>
                </a:gs>
                <a:gs pos="9000">
                  <a:schemeClr val="accent1">
                    <a:lumMod val="75000"/>
                  </a:schemeClr>
                </a:gs>
                <a:gs pos="12000">
                  <a:schemeClr val="accent1"/>
                </a:gs>
              </a:gsLst>
              <a:lin ang="1440000" scaled="0"/>
              <a:tileRect/>
            </a:gradFill>
            <a:ln>
              <a:noFill/>
            </a:ln>
            <a:effectLst>
              <a:outerShdw blurRad="279400" dir="2700000" sx="103000" sy="103000" algn="tl" rotWithShape="0">
                <a:prstClr val="black">
                  <a:alpha val="40000"/>
                </a:prstClr>
              </a:outerShdw>
            </a:effectLst>
          </p:spPr>
          <p:txBody>
            <a:bodyPr vert="horz" wrap="square" lIns="91440" tIns="45720" rIns="91440" bIns="45720" numCol="1" anchor="t" anchorCtr="0" compatLnSpc="1">
              <a:noAutofit/>
            </a:bodyPr>
            <a:lstStyle/>
            <a:p>
              <a:pPr defTabSz="685766"/>
              <a:endParaRPr lang="zh-CN" altLang="en-US" sz="1400">
                <a:solidFill>
                  <a:prstClr val="black"/>
                </a:solidFill>
              </a:endParaRPr>
            </a:p>
          </p:txBody>
        </p:sp>
      </p:grpSp>
      <p:sp>
        <p:nvSpPr>
          <p:cNvPr id="27" name="任意多边形 40"/>
          <p:cNvSpPr/>
          <p:nvPr/>
        </p:nvSpPr>
        <p:spPr bwMode="auto">
          <a:xfrm flipH="1" flipV="1">
            <a:off x="170800" y="2139703"/>
            <a:ext cx="5049272" cy="949973"/>
          </a:xfrm>
          <a:custGeom>
            <a:avLst/>
            <a:gdLst>
              <a:gd name="connsiteX0" fmla="*/ 592463 w 6732363"/>
              <a:gd name="connsiteY0" fmla="*/ 0 h 1266631"/>
              <a:gd name="connsiteX1" fmla="*/ 3764885 w 6732363"/>
              <a:gd name="connsiteY1" fmla="*/ 0 h 1266631"/>
              <a:gd name="connsiteX2" fmla="*/ 4459887 w 6732363"/>
              <a:gd name="connsiteY2" fmla="*/ 0 h 1266631"/>
              <a:gd name="connsiteX3" fmla="*/ 4823318 w 6732363"/>
              <a:gd name="connsiteY3" fmla="*/ 0 h 1266631"/>
              <a:gd name="connsiteX4" fmla="*/ 4834982 w 6732363"/>
              <a:gd name="connsiteY4" fmla="*/ 0 h 1266631"/>
              <a:gd name="connsiteX5" fmla="*/ 5037041 w 6732363"/>
              <a:gd name="connsiteY5" fmla="*/ 0 h 1266631"/>
              <a:gd name="connsiteX6" fmla="*/ 6732363 w 6732363"/>
              <a:gd name="connsiteY6" fmla="*/ 0 h 1266631"/>
              <a:gd name="connsiteX7" fmla="*/ 6732363 w 6732363"/>
              <a:gd name="connsiteY7" fmla="*/ 1266631 h 1266631"/>
              <a:gd name="connsiteX8" fmla="*/ 4459887 w 6732363"/>
              <a:gd name="connsiteY8" fmla="*/ 1266631 h 1266631"/>
              <a:gd name="connsiteX9" fmla="*/ 4459887 w 6732363"/>
              <a:gd name="connsiteY9" fmla="*/ 1255776 h 1266631"/>
              <a:gd name="connsiteX10" fmla="*/ 3764885 w 6732363"/>
              <a:gd name="connsiteY10" fmla="*/ 1255776 h 1266631"/>
              <a:gd name="connsiteX11" fmla="*/ 0 w 6732363"/>
              <a:gd name="connsiteY11" fmla="*/ 1255776 h 126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2363" h="1266631">
                <a:moveTo>
                  <a:pt x="592463" y="0"/>
                </a:moveTo>
                <a:lnTo>
                  <a:pt x="3764885" y="0"/>
                </a:lnTo>
                <a:lnTo>
                  <a:pt x="4459887" y="0"/>
                </a:lnTo>
                <a:lnTo>
                  <a:pt x="4823318" y="0"/>
                </a:lnTo>
                <a:lnTo>
                  <a:pt x="4834982" y="0"/>
                </a:lnTo>
                <a:lnTo>
                  <a:pt x="5037041" y="0"/>
                </a:lnTo>
                <a:lnTo>
                  <a:pt x="6732363" y="0"/>
                </a:lnTo>
                <a:lnTo>
                  <a:pt x="6732363" y="1266631"/>
                </a:lnTo>
                <a:lnTo>
                  <a:pt x="4459887" y="1266631"/>
                </a:lnTo>
                <a:lnTo>
                  <a:pt x="4459887" y="1255776"/>
                </a:lnTo>
                <a:lnTo>
                  <a:pt x="3764885" y="1255776"/>
                </a:lnTo>
                <a:lnTo>
                  <a:pt x="0" y="1255776"/>
                </a:lnTo>
                <a:close/>
              </a:path>
            </a:pathLst>
          </a:custGeom>
          <a:solidFill>
            <a:schemeClr val="accent5">
              <a:lumMod val="75000"/>
            </a:schemeClr>
          </a:solidFill>
          <a:ln>
            <a:noFill/>
          </a:ln>
          <a:effectLst>
            <a:outerShdw blurRad="279400" dir="2700000" sx="103000" sy="103000" algn="tl" rotWithShape="0">
              <a:prstClr val="black">
                <a:alpha val="40000"/>
              </a:prstClr>
            </a:outerShdw>
          </a:effectLst>
        </p:spPr>
        <p:txBody>
          <a:bodyPr vert="horz" wrap="square" lIns="68577" tIns="34289" rIns="68577" bIns="34289" numCol="1" anchor="t" anchorCtr="0" compatLnSpc="1">
            <a:noAutofit/>
          </a:bodyPr>
          <a:lstStyle/>
          <a:p>
            <a:pPr defTabSz="685766"/>
            <a:endParaRPr lang="zh-CN" altLang="en-US" sz="1400">
              <a:solidFill>
                <a:prstClr val="black"/>
              </a:solidFill>
            </a:endParaRPr>
          </a:p>
        </p:txBody>
      </p:sp>
      <p:sp>
        <p:nvSpPr>
          <p:cNvPr id="28" name="任意多边形 41"/>
          <p:cNvSpPr/>
          <p:nvPr/>
        </p:nvSpPr>
        <p:spPr bwMode="auto">
          <a:xfrm flipH="1" flipV="1">
            <a:off x="165913" y="3121916"/>
            <a:ext cx="4588244" cy="941832"/>
          </a:xfrm>
          <a:custGeom>
            <a:avLst/>
            <a:gdLst>
              <a:gd name="connsiteX0" fmla="*/ 592463 w 6117659"/>
              <a:gd name="connsiteY0" fmla="*/ 0 h 1255776"/>
              <a:gd name="connsiteX1" fmla="*/ 3764885 w 6117659"/>
              <a:gd name="connsiteY1" fmla="*/ 0 h 1255776"/>
              <a:gd name="connsiteX2" fmla="*/ 4834982 w 6117659"/>
              <a:gd name="connsiteY2" fmla="*/ 0 h 1255776"/>
              <a:gd name="connsiteX3" fmla="*/ 4834982 w 6117659"/>
              <a:gd name="connsiteY3" fmla="*/ 2421 h 1255776"/>
              <a:gd name="connsiteX4" fmla="*/ 6117659 w 6117659"/>
              <a:gd name="connsiteY4" fmla="*/ 2421 h 1255776"/>
              <a:gd name="connsiteX5" fmla="*/ 6117659 w 6117659"/>
              <a:gd name="connsiteY5" fmla="*/ 1253355 h 1255776"/>
              <a:gd name="connsiteX6" fmla="*/ 4834982 w 6117659"/>
              <a:gd name="connsiteY6" fmla="*/ 1253355 h 1255776"/>
              <a:gd name="connsiteX7" fmla="*/ 4834982 w 6117659"/>
              <a:gd name="connsiteY7" fmla="*/ 1255776 h 1255776"/>
              <a:gd name="connsiteX8" fmla="*/ 3764885 w 6117659"/>
              <a:gd name="connsiteY8" fmla="*/ 1255776 h 1255776"/>
              <a:gd name="connsiteX9" fmla="*/ 0 w 6117659"/>
              <a:gd name="connsiteY9" fmla="*/ 1255776 h 12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7659" h="1255776">
                <a:moveTo>
                  <a:pt x="592463" y="0"/>
                </a:moveTo>
                <a:lnTo>
                  <a:pt x="3764885" y="0"/>
                </a:lnTo>
                <a:lnTo>
                  <a:pt x="4834982" y="0"/>
                </a:lnTo>
                <a:lnTo>
                  <a:pt x="4834982" y="2421"/>
                </a:lnTo>
                <a:lnTo>
                  <a:pt x="6117659" y="2421"/>
                </a:lnTo>
                <a:lnTo>
                  <a:pt x="6117659" y="1253355"/>
                </a:lnTo>
                <a:lnTo>
                  <a:pt x="4834982" y="1253355"/>
                </a:lnTo>
                <a:lnTo>
                  <a:pt x="4834982" y="1255776"/>
                </a:lnTo>
                <a:lnTo>
                  <a:pt x="3764885" y="1255776"/>
                </a:lnTo>
                <a:lnTo>
                  <a:pt x="0" y="1255776"/>
                </a:lnTo>
                <a:close/>
              </a:path>
            </a:pathLst>
          </a:custGeom>
          <a:solidFill>
            <a:schemeClr val="tx2">
              <a:lumMod val="40000"/>
              <a:lumOff val="60000"/>
            </a:schemeClr>
          </a:solidFill>
          <a:ln>
            <a:noFill/>
          </a:ln>
          <a:effectLst>
            <a:outerShdw blurRad="279400" dir="2700000" sx="103000" sy="103000" algn="tl" rotWithShape="0">
              <a:prstClr val="black">
                <a:alpha val="40000"/>
              </a:prstClr>
            </a:outerShdw>
          </a:effectLst>
        </p:spPr>
        <p:txBody>
          <a:bodyPr vert="horz" wrap="square" lIns="68577" tIns="34289" rIns="68577" bIns="34289" numCol="1" anchor="t" anchorCtr="0" compatLnSpc="1">
            <a:noAutofit/>
          </a:bodyPr>
          <a:lstStyle/>
          <a:p>
            <a:pPr defTabSz="685766"/>
            <a:endParaRPr lang="zh-CN" altLang="en-US" sz="1400">
              <a:solidFill>
                <a:prstClr val="black"/>
              </a:solidFill>
            </a:endParaRPr>
          </a:p>
        </p:txBody>
      </p:sp>
      <p:pic>
        <p:nvPicPr>
          <p:cNvPr id="30"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flipV="1">
            <a:off x="1341311" y="2220334"/>
            <a:ext cx="1184797" cy="4807556"/>
          </a:xfrm>
          <a:prstGeom prst="rect">
            <a:avLst/>
          </a:prstGeom>
        </p:spPr>
      </p:pic>
      <p:sp>
        <p:nvSpPr>
          <p:cNvPr id="44" name="任意多边形 41"/>
          <p:cNvSpPr/>
          <p:nvPr/>
        </p:nvSpPr>
        <p:spPr bwMode="auto">
          <a:xfrm flipH="1" flipV="1">
            <a:off x="165912" y="4083918"/>
            <a:ext cx="4097788" cy="941832"/>
          </a:xfrm>
          <a:custGeom>
            <a:avLst/>
            <a:gdLst>
              <a:gd name="connsiteX0" fmla="*/ 592463 w 6117659"/>
              <a:gd name="connsiteY0" fmla="*/ 0 h 1255776"/>
              <a:gd name="connsiteX1" fmla="*/ 3764885 w 6117659"/>
              <a:gd name="connsiteY1" fmla="*/ 0 h 1255776"/>
              <a:gd name="connsiteX2" fmla="*/ 4834982 w 6117659"/>
              <a:gd name="connsiteY2" fmla="*/ 0 h 1255776"/>
              <a:gd name="connsiteX3" fmla="*/ 4834982 w 6117659"/>
              <a:gd name="connsiteY3" fmla="*/ 2421 h 1255776"/>
              <a:gd name="connsiteX4" fmla="*/ 6117659 w 6117659"/>
              <a:gd name="connsiteY4" fmla="*/ 2421 h 1255776"/>
              <a:gd name="connsiteX5" fmla="*/ 6117659 w 6117659"/>
              <a:gd name="connsiteY5" fmla="*/ 1253355 h 1255776"/>
              <a:gd name="connsiteX6" fmla="*/ 4834982 w 6117659"/>
              <a:gd name="connsiteY6" fmla="*/ 1253355 h 1255776"/>
              <a:gd name="connsiteX7" fmla="*/ 4834982 w 6117659"/>
              <a:gd name="connsiteY7" fmla="*/ 1255776 h 1255776"/>
              <a:gd name="connsiteX8" fmla="*/ 3764885 w 6117659"/>
              <a:gd name="connsiteY8" fmla="*/ 1255776 h 1255776"/>
              <a:gd name="connsiteX9" fmla="*/ 0 w 6117659"/>
              <a:gd name="connsiteY9" fmla="*/ 1255776 h 12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7659" h="1255776">
                <a:moveTo>
                  <a:pt x="592463" y="0"/>
                </a:moveTo>
                <a:lnTo>
                  <a:pt x="3764885" y="0"/>
                </a:lnTo>
                <a:lnTo>
                  <a:pt x="4834982" y="0"/>
                </a:lnTo>
                <a:lnTo>
                  <a:pt x="4834982" y="2421"/>
                </a:lnTo>
                <a:lnTo>
                  <a:pt x="6117659" y="2421"/>
                </a:lnTo>
                <a:lnTo>
                  <a:pt x="6117659" y="1253355"/>
                </a:lnTo>
                <a:lnTo>
                  <a:pt x="4834982" y="1253355"/>
                </a:lnTo>
                <a:lnTo>
                  <a:pt x="4834982" y="1255776"/>
                </a:lnTo>
                <a:lnTo>
                  <a:pt x="3764885" y="1255776"/>
                </a:lnTo>
                <a:lnTo>
                  <a:pt x="0" y="1255776"/>
                </a:lnTo>
                <a:close/>
              </a:path>
            </a:pathLst>
          </a:custGeom>
          <a:ln/>
        </p:spPr>
        <p:style>
          <a:lnRef idx="1">
            <a:schemeClr val="accent5"/>
          </a:lnRef>
          <a:fillRef idx="3">
            <a:schemeClr val="accent5"/>
          </a:fillRef>
          <a:effectRef idx="2">
            <a:schemeClr val="accent5"/>
          </a:effectRef>
          <a:fontRef idx="minor">
            <a:schemeClr val="lt1"/>
          </a:fontRef>
        </p:style>
        <p:txBody>
          <a:bodyPr vert="horz" wrap="square" lIns="68577" tIns="34289" rIns="68577" bIns="34289" numCol="1" anchor="t" anchorCtr="0" compatLnSpc="1">
            <a:noAutofit/>
          </a:bodyPr>
          <a:lstStyle/>
          <a:p>
            <a:pPr defTabSz="685766"/>
            <a:endParaRPr lang="zh-CN" altLang="en-US" sz="1400">
              <a:solidFill>
                <a:prstClr val="black"/>
              </a:solidFill>
            </a:endParaRPr>
          </a:p>
        </p:txBody>
      </p:sp>
      <p:sp>
        <p:nvSpPr>
          <p:cNvPr id="45" name="文本框 47"/>
          <p:cNvSpPr txBox="1"/>
          <p:nvPr/>
        </p:nvSpPr>
        <p:spPr>
          <a:xfrm>
            <a:off x="4539629" y="4099451"/>
            <a:ext cx="994501" cy="992577"/>
          </a:xfrm>
          <a:prstGeom prst="rect">
            <a:avLst/>
          </a:prstGeom>
          <a:noFill/>
        </p:spPr>
        <p:txBody>
          <a:bodyPr wrap="none" lIns="68577" tIns="34289" rIns="68577" bIns="34289" rtlCol="0">
            <a:spAutoFit/>
          </a:bodyPr>
          <a:lstStyle/>
          <a:p>
            <a:pPr algn="ctr" defTabSz="685766"/>
            <a:r>
              <a:rPr lang="en-US" altLang="zh-CN" sz="6000">
                <a:solidFill>
                  <a:schemeClr val="accent5">
                    <a:lumMod val="75000"/>
                  </a:schemeClr>
                </a:solidFill>
                <a:latin typeface="Agency FB" panose="020B0503020202020204" pitchFamily="34" charset="0"/>
                <a:ea typeface="微软雅黑 Light" panose="020B0502040204020203" pitchFamily="34" charset="-122"/>
              </a:rPr>
              <a:t>05</a:t>
            </a:r>
            <a:endParaRPr lang="zh-CN" altLang="en-US" sz="6000" dirty="0">
              <a:solidFill>
                <a:schemeClr val="accent5">
                  <a:lumMod val="75000"/>
                </a:schemeClr>
              </a:solidFill>
              <a:latin typeface="Agency FB" panose="020B0503020202020204" pitchFamily="34" charset="0"/>
              <a:ea typeface="微软雅黑 Light" panose="020B0502040204020203" pitchFamily="34" charset="-122"/>
            </a:endParaRPr>
          </a:p>
        </p:txBody>
      </p:sp>
      <p:sp>
        <p:nvSpPr>
          <p:cNvPr id="3" name="TextBox 2"/>
          <p:cNvSpPr txBox="1"/>
          <p:nvPr/>
        </p:nvSpPr>
        <p:spPr>
          <a:xfrm>
            <a:off x="5436096" y="555527"/>
            <a:ext cx="3409992" cy="461665"/>
          </a:xfrm>
          <a:prstGeom prst="rect">
            <a:avLst/>
          </a:prstGeom>
          <a:noFill/>
        </p:spPr>
        <p:txBody>
          <a:bodyPr wrap="square" lIns="91438" tIns="45719" rIns="91438" bIns="45719" rtlCol="0">
            <a:spAutoFit/>
          </a:bodyPr>
          <a:lstStyle/>
          <a:p>
            <a:r>
              <a:rPr lang="en-US" sz="2400" b="1">
                <a:latin typeface="Times New Roman" pitchFamily="18" charset="0"/>
                <a:cs typeface="Times New Roman" pitchFamily="18" charset="0"/>
              </a:rPr>
              <a:t>Tình cảnh của lão Hạc</a:t>
            </a:r>
          </a:p>
        </p:txBody>
      </p:sp>
      <p:sp>
        <p:nvSpPr>
          <p:cNvPr id="46" name="TextBox 45"/>
          <p:cNvSpPr txBox="1"/>
          <p:nvPr/>
        </p:nvSpPr>
        <p:spPr>
          <a:xfrm>
            <a:off x="225904" y="4324002"/>
            <a:ext cx="3409992" cy="461665"/>
          </a:xfrm>
          <a:prstGeom prst="rect">
            <a:avLst/>
          </a:prstGeom>
          <a:noFill/>
        </p:spPr>
        <p:txBody>
          <a:bodyPr wrap="square" lIns="91438" tIns="45719" rIns="91438" bIns="45719" rtlCol="0">
            <a:spAutoFit/>
          </a:bodyPr>
          <a:lstStyle/>
          <a:p>
            <a:r>
              <a:rPr lang="en-US" sz="2400" b="1">
                <a:latin typeface="Times New Roman" pitchFamily="18" charset="0"/>
                <a:cs typeface="Times New Roman" pitchFamily="18" charset="0"/>
              </a:rPr>
              <a:t>Cái chết của ão Hạc</a:t>
            </a:r>
          </a:p>
        </p:txBody>
      </p:sp>
      <p:sp>
        <p:nvSpPr>
          <p:cNvPr id="47" name="TextBox 46"/>
          <p:cNvSpPr txBox="1"/>
          <p:nvPr/>
        </p:nvSpPr>
        <p:spPr>
          <a:xfrm>
            <a:off x="5088521" y="1469055"/>
            <a:ext cx="3875968" cy="461665"/>
          </a:xfrm>
          <a:prstGeom prst="rect">
            <a:avLst/>
          </a:prstGeom>
          <a:noFill/>
        </p:spPr>
        <p:txBody>
          <a:bodyPr wrap="square" lIns="91438" tIns="45719" rIns="91438" bIns="45719" rtlCol="0">
            <a:spAutoFit/>
          </a:bodyPr>
          <a:lstStyle/>
          <a:p>
            <a:r>
              <a:rPr lang="en-US" sz="2400" b="1">
                <a:latin typeface="Times New Roman" pitchFamily="18" charset="0"/>
                <a:cs typeface="Times New Roman" pitchFamily="18" charset="0"/>
              </a:rPr>
              <a:t>Chuyện lão Hạc bán chó</a:t>
            </a:r>
          </a:p>
        </p:txBody>
      </p:sp>
      <p:sp>
        <p:nvSpPr>
          <p:cNvPr id="48" name="TextBox 47"/>
          <p:cNvSpPr txBox="1"/>
          <p:nvPr/>
        </p:nvSpPr>
        <p:spPr>
          <a:xfrm>
            <a:off x="611561" y="3291830"/>
            <a:ext cx="4559140" cy="830997"/>
          </a:xfrm>
          <a:prstGeom prst="rect">
            <a:avLst/>
          </a:prstGeom>
          <a:noFill/>
        </p:spPr>
        <p:txBody>
          <a:bodyPr wrap="square" lIns="91438" tIns="45719" rIns="91438" bIns="45719" rtlCol="0">
            <a:spAutoFit/>
          </a:bodyPr>
          <a:lstStyle/>
          <a:p>
            <a:r>
              <a:rPr lang="en-US" sz="2400" b="1">
                <a:latin typeface="Times New Roman" pitchFamily="18" charset="0"/>
                <a:cs typeface="Times New Roman" pitchFamily="18" charset="0"/>
              </a:rPr>
              <a:t>Cuộc sống của lão sau</a:t>
            </a:r>
          </a:p>
          <a:p>
            <a:r>
              <a:rPr lang="en-US" sz="2400" b="1">
                <a:latin typeface="Times New Roman" pitchFamily="18" charset="0"/>
                <a:cs typeface="Times New Roman" pitchFamily="18" charset="0"/>
              </a:rPr>
              <a:t>khi bán chó</a:t>
            </a:r>
          </a:p>
        </p:txBody>
      </p:sp>
      <p:sp>
        <p:nvSpPr>
          <p:cNvPr id="49" name="TextBox 48"/>
          <p:cNvSpPr txBox="1"/>
          <p:nvPr/>
        </p:nvSpPr>
        <p:spPr>
          <a:xfrm>
            <a:off x="945984" y="2383856"/>
            <a:ext cx="3409992" cy="461665"/>
          </a:xfrm>
          <a:prstGeom prst="rect">
            <a:avLst/>
          </a:prstGeom>
          <a:noFill/>
        </p:spPr>
        <p:txBody>
          <a:bodyPr wrap="square" lIns="91438" tIns="45719" rIns="91438" bIns="45719" rtlCol="0">
            <a:spAutoFit/>
          </a:bodyPr>
          <a:lstStyle/>
          <a:p>
            <a:r>
              <a:rPr lang="en-US" sz="2400" b="1">
                <a:latin typeface="Times New Roman" pitchFamily="18" charset="0"/>
                <a:cs typeface="Times New Roman" pitchFamily="18" charset="0"/>
              </a:rPr>
              <a:t>Việc nhờ cậy Ông giáo</a:t>
            </a:r>
          </a:p>
        </p:txBody>
      </p:sp>
    </p:spTree>
    <p:extLst>
      <p:ext uri="{BB962C8B-B14F-4D97-AF65-F5344CB8AC3E}">
        <p14:creationId xmlns:p14="http://schemas.microsoft.com/office/powerpoint/2010/main" val="378606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80">
                                          <p:stCondLst>
                                            <p:cond delay="0"/>
                                          </p:stCondLst>
                                        </p:cTn>
                                        <p:tgtEl>
                                          <p:spTgt spid="15"/>
                                        </p:tgtEl>
                                      </p:cBhvr>
                                    </p:animEffect>
                                    <p:anim calcmode="lin" valueType="num">
                                      <p:cBhvr>
                                        <p:cTn id="5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1" dur="26">
                                          <p:stCondLst>
                                            <p:cond delay="650"/>
                                          </p:stCondLst>
                                        </p:cTn>
                                        <p:tgtEl>
                                          <p:spTgt spid="15"/>
                                        </p:tgtEl>
                                      </p:cBhvr>
                                      <p:to x="100000" y="60000"/>
                                    </p:animScale>
                                    <p:animScale>
                                      <p:cBhvr>
                                        <p:cTn id="62" dur="166" decel="50000">
                                          <p:stCondLst>
                                            <p:cond delay="676"/>
                                          </p:stCondLst>
                                        </p:cTn>
                                        <p:tgtEl>
                                          <p:spTgt spid="15"/>
                                        </p:tgtEl>
                                      </p:cBhvr>
                                      <p:to x="100000" y="100000"/>
                                    </p:animScale>
                                    <p:animScale>
                                      <p:cBhvr>
                                        <p:cTn id="63" dur="26">
                                          <p:stCondLst>
                                            <p:cond delay="1312"/>
                                          </p:stCondLst>
                                        </p:cTn>
                                        <p:tgtEl>
                                          <p:spTgt spid="15"/>
                                        </p:tgtEl>
                                      </p:cBhvr>
                                      <p:to x="100000" y="80000"/>
                                    </p:animScale>
                                    <p:animScale>
                                      <p:cBhvr>
                                        <p:cTn id="64" dur="166" decel="50000">
                                          <p:stCondLst>
                                            <p:cond delay="1338"/>
                                          </p:stCondLst>
                                        </p:cTn>
                                        <p:tgtEl>
                                          <p:spTgt spid="15"/>
                                        </p:tgtEl>
                                      </p:cBhvr>
                                      <p:to x="100000" y="100000"/>
                                    </p:animScale>
                                    <p:animScale>
                                      <p:cBhvr>
                                        <p:cTn id="65" dur="26">
                                          <p:stCondLst>
                                            <p:cond delay="1642"/>
                                          </p:stCondLst>
                                        </p:cTn>
                                        <p:tgtEl>
                                          <p:spTgt spid="15"/>
                                        </p:tgtEl>
                                      </p:cBhvr>
                                      <p:to x="100000" y="90000"/>
                                    </p:animScale>
                                    <p:animScale>
                                      <p:cBhvr>
                                        <p:cTn id="66" dur="166" decel="50000">
                                          <p:stCondLst>
                                            <p:cond delay="1668"/>
                                          </p:stCondLst>
                                        </p:cTn>
                                        <p:tgtEl>
                                          <p:spTgt spid="15"/>
                                        </p:tgtEl>
                                      </p:cBhvr>
                                      <p:to x="100000" y="100000"/>
                                    </p:animScale>
                                    <p:animScale>
                                      <p:cBhvr>
                                        <p:cTn id="67" dur="26">
                                          <p:stCondLst>
                                            <p:cond delay="1808"/>
                                          </p:stCondLst>
                                        </p:cTn>
                                        <p:tgtEl>
                                          <p:spTgt spid="15"/>
                                        </p:tgtEl>
                                      </p:cBhvr>
                                      <p:to x="100000" y="95000"/>
                                    </p:animScale>
                                    <p:animScale>
                                      <p:cBhvr>
                                        <p:cTn id="68" dur="166" decel="50000">
                                          <p:stCondLst>
                                            <p:cond delay="1834"/>
                                          </p:stCondLst>
                                        </p:cTn>
                                        <p:tgtEl>
                                          <p:spTgt spid="15"/>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580">
                                          <p:stCondLst>
                                            <p:cond delay="0"/>
                                          </p:stCondLst>
                                        </p:cTn>
                                        <p:tgtEl>
                                          <p:spTgt spid="16"/>
                                        </p:tgtEl>
                                      </p:cBhvr>
                                    </p:animEffect>
                                    <p:anim calcmode="lin" valueType="num">
                                      <p:cBhvr>
                                        <p:cTn id="7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7" dur="26">
                                          <p:stCondLst>
                                            <p:cond delay="650"/>
                                          </p:stCondLst>
                                        </p:cTn>
                                        <p:tgtEl>
                                          <p:spTgt spid="16"/>
                                        </p:tgtEl>
                                      </p:cBhvr>
                                      <p:to x="100000" y="60000"/>
                                    </p:animScale>
                                    <p:animScale>
                                      <p:cBhvr>
                                        <p:cTn id="78" dur="166" decel="50000">
                                          <p:stCondLst>
                                            <p:cond delay="676"/>
                                          </p:stCondLst>
                                        </p:cTn>
                                        <p:tgtEl>
                                          <p:spTgt spid="16"/>
                                        </p:tgtEl>
                                      </p:cBhvr>
                                      <p:to x="100000" y="100000"/>
                                    </p:animScale>
                                    <p:animScale>
                                      <p:cBhvr>
                                        <p:cTn id="79" dur="26">
                                          <p:stCondLst>
                                            <p:cond delay="1312"/>
                                          </p:stCondLst>
                                        </p:cTn>
                                        <p:tgtEl>
                                          <p:spTgt spid="16"/>
                                        </p:tgtEl>
                                      </p:cBhvr>
                                      <p:to x="100000" y="80000"/>
                                    </p:animScale>
                                    <p:animScale>
                                      <p:cBhvr>
                                        <p:cTn id="80" dur="166" decel="50000">
                                          <p:stCondLst>
                                            <p:cond delay="1338"/>
                                          </p:stCondLst>
                                        </p:cTn>
                                        <p:tgtEl>
                                          <p:spTgt spid="16"/>
                                        </p:tgtEl>
                                      </p:cBhvr>
                                      <p:to x="100000" y="100000"/>
                                    </p:animScale>
                                    <p:animScale>
                                      <p:cBhvr>
                                        <p:cTn id="81" dur="26">
                                          <p:stCondLst>
                                            <p:cond delay="1642"/>
                                          </p:stCondLst>
                                        </p:cTn>
                                        <p:tgtEl>
                                          <p:spTgt spid="16"/>
                                        </p:tgtEl>
                                      </p:cBhvr>
                                      <p:to x="100000" y="90000"/>
                                    </p:animScale>
                                    <p:animScale>
                                      <p:cBhvr>
                                        <p:cTn id="82" dur="166" decel="50000">
                                          <p:stCondLst>
                                            <p:cond delay="1668"/>
                                          </p:stCondLst>
                                        </p:cTn>
                                        <p:tgtEl>
                                          <p:spTgt spid="16"/>
                                        </p:tgtEl>
                                      </p:cBhvr>
                                      <p:to x="100000" y="100000"/>
                                    </p:animScale>
                                    <p:animScale>
                                      <p:cBhvr>
                                        <p:cTn id="83" dur="26">
                                          <p:stCondLst>
                                            <p:cond delay="1808"/>
                                          </p:stCondLst>
                                        </p:cTn>
                                        <p:tgtEl>
                                          <p:spTgt spid="16"/>
                                        </p:tgtEl>
                                      </p:cBhvr>
                                      <p:to x="100000" y="95000"/>
                                    </p:animScale>
                                    <p:animScale>
                                      <p:cBhvr>
                                        <p:cTn id="84" dur="166" decel="50000">
                                          <p:stCondLst>
                                            <p:cond delay="1834"/>
                                          </p:stCondLst>
                                        </p:cTn>
                                        <p:tgtEl>
                                          <p:spTgt spid="16"/>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down)">
                                      <p:cBhvr>
                                        <p:cTn id="103" dur="580">
                                          <p:stCondLst>
                                            <p:cond delay="0"/>
                                          </p:stCondLst>
                                        </p:cTn>
                                        <p:tgtEl>
                                          <p:spTgt spid="19"/>
                                        </p:tgtEl>
                                      </p:cBhvr>
                                    </p:animEffect>
                                    <p:anim calcmode="lin" valueType="num">
                                      <p:cBhvr>
                                        <p:cTn id="10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9" dur="26">
                                          <p:stCondLst>
                                            <p:cond delay="650"/>
                                          </p:stCondLst>
                                        </p:cTn>
                                        <p:tgtEl>
                                          <p:spTgt spid="19"/>
                                        </p:tgtEl>
                                      </p:cBhvr>
                                      <p:to x="100000" y="60000"/>
                                    </p:animScale>
                                    <p:animScale>
                                      <p:cBhvr>
                                        <p:cTn id="110" dur="166" decel="50000">
                                          <p:stCondLst>
                                            <p:cond delay="676"/>
                                          </p:stCondLst>
                                        </p:cTn>
                                        <p:tgtEl>
                                          <p:spTgt spid="19"/>
                                        </p:tgtEl>
                                      </p:cBhvr>
                                      <p:to x="100000" y="100000"/>
                                    </p:animScale>
                                    <p:animScale>
                                      <p:cBhvr>
                                        <p:cTn id="111" dur="26">
                                          <p:stCondLst>
                                            <p:cond delay="1312"/>
                                          </p:stCondLst>
                                        </p:cTn>
                                        <p:tgtEl>
                                          <p:spTgt spid="19"/>
                                        </p:tgtEl>
                                      </p:cBhvr>
                                      <p:to x="100000" y="80000"/>
                                    </p:animScale>
                                    <p:animScale>
                                      <p:cBhvr>
                                        <p:cTn id="112" dur="166" decel="50000">
                                          <p:stCondLst>
                                            <p:cond delay="1338"/>
                                          </p:stCondLst>
                                        </p:cTn>
                                        <p:tgtEl>
                                          <p:spTgt spid="19"/>
                                        </p:tgtEl>
                                      </p:cBhvr>
                                      <p:to x="100000" y="100000"/>
                                    </p:animScale>
                                    <p:animScale>
                                      <p:cBhvr>
                                        <p:cTn id="113" dur="26">
                                          <p:stCondLst>
                                            <p:cond delay="1642"/>
                                          </p:stCondLst>
                                        </p:cTn>
                                        <p:tgtEl>
                                          <p:spTgt spid="19"/>
                                        </p:tgtEl>
                                      </p:cBhvr>
                                      <p:to x="100000" y="90000"/>
                                    </p:animScale>
                                    <p:animScale>
                                      <p:cBhvr>
                                        <p:cTn id="114" dur="166" decel="50000">
                                          <p:stCondLst>
                                            <p:cond delay="1668"/>
                                          </p:stCondLst>
                                        </p:cTn>
                                        <p:tgtEl>
                                          <p:spTgt spid="19"/>
                                        </p:tgtEl>
                                      </p:cBhvr>
                                      <p:to x="100000" y="100000"/>
                                    </p:animScale>
                                    <p:animScale>
                                      <p:cBhvr>
                                        <p:cTn id="115" dur="26">
                                          <p:stCondLst>
                                            <p:cond delay="1808"/>
                                          </p:stCondLst>
                                        </p:cTn>
                                        <p:tgtEl>
                                          <p:spTgt spid="19"/>
                                        </p:tgtEl>
                                      </p:cBhvr>
                                      <p:to x="100000" y="95000"/>
                                    </p:animScale>
                                    <p:animScale>
                                      <p:cBhvr>
                                        <p:cTn id="116" dur="166" decel="50000">
                                          <p:stCondLst>
                                            <p:cond delay="1834"/>
                                          </p:stCondLst>
                                        </p:cTn>
                                        <p:tgtEl>
                                          <p:spTgt spid="19"/>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down)">
                                      <p:cBhvr>
                                        <p:cTn id="119" dur="580">
                                          <p:stCondLst>
                                            <p:cond delay="0"/>
                                          </p:stCondLst>
                                        </p:cTn>
                                        <p:tgtEl>
                                          <p:spTgt spid="22"/>
                                        </p:tgtEl>
                                      </p:cBhvr>
                                    </p:animEffect>
                                    <p:anim calcmode="lin" valueType="num">
                                      <p:cBhvr>
                                        <p:cTn id="12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25" dur="26">
                                          <p:stCondLst>
                                            <p:cond delay="650"/>
                                          </p:stCondLst>
                                        </p:cTn>
                                        <p:tgtEl>
                                          <p:spTgt spid="22"/>
                                        </p:tgtEl>
                                      </p:cBhvr>
                                      <p:to x="100000" y="60000"/>
                                    </p:animScale>
                                    <p:animScale>
                                      <p:cBhvr>
                                        <p:cTn id="126" dur="166" decel="50000">
                                          <p:stCondLst>
                                            <p:cond delay="676"/>
                                          </p:stCondLst>
                                        </p:cTn>
                                        <p:tgtEl>
                                          <p:spTgt spid="22"/>
                                        </p:tgtEl>
                                      </p:cBhvr>
                                      <p:to x="100000" y="100000"/>
                                    </p:animScale>
                                    <p:animScale>
                                      <p:cBhvr>
                                        <p:cTn id="127" dur="26">
                                          <p:stCondLst>
                                            <p:cond delay="1312"/>
                                          </p:stCondLst>
                                        </p:cTn>
                                        <p:tgtEl>
                                          <p:spTgt spid="22"/>
                                        </p:tgtEl>
                                      </p:cBhvr>
                                      <p:to x="100000" y="80000"/>
                                    </p:animScale>
                                    <p:animScale>
                                      <p:cBhvr>
                                        <p:cTn id="128" dur="166" decel="50000">
                                          <p:stCondLst>
                                            <p:cond delay="1338"/>
                                          </p:stCondLst>
                                        </p:cTn>
                                        <p:tgtEl>
                                          <p:spTgt spid="22"/>
                                        </p:tgtEl>
                                      </p:cBhvr>
                                      <p:to x="100000" y="100000"/>
                                    </p:animScale>
                                    <p:animScale>
                                      <p:cBhvr>
                                        <p:cTn id="129" dur="26">
                                          <p:stCondLst>
                                            <p:cond delay="1642"/>
                                          </p:stCondLst>
                                        </p:cTn>
                                        <p:tgtEl>
                                          <p:spTgt spid="22"/>
                                        </p:tgtEl>
                                      </p:cBhvr>
                                      <p:to x="100000" y="90000"/>
                                    </p:animScale>
                                    <p:animScale>
                                      <p:cBhvr>
                                        <p:cTn id="130" dur="166" decel="50000">
                                          <p:stCondLst>
                                            <p:cond delay="1668"/>
                                          </p:stCondLst>
                                        </p:cTn>
                                        <p:tgtEl>
                                          <p:spTgt spid="22"/>
                                        </p:tgtEl>
                                      </p:cBhvr>
                                      <p:to x="100000" y="100000"/>
                                    </p:animScale>
                                    <p:animScale>
                                      <p:cBhvr>
                                        <p:cTn id="131" dur="26">
                                          <p:stCondLst>
                                            <p:cond delay="1808"/>
                                          </p:stCondLst>
                                        </p:cTn>
                                        <p:tgtEl>
                                          <p:spTgt spid="22"/>
                                        </p:tgtEl>
                                      </p:cBhvr>
                                      <p:to x="100000" y="95000"/>
                                    </p:animScale>
                                    <p:animScale>
                                      <p:cBhvr>
                                        <p:cTn id="132" dur="166" decel="50000">
                                          <p:stCondLst>
                                            <p:cond delay="1834"/>
                                          </p:stCondLst>
                                        </p:cTn>
                                        <p:tgtEl>
                                          <p:spTgt spid="22"/>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wipe(down)">
                                      <p:cBhvr>
                                        <p:cTn id="135" dur="580">
                                          <p:stCondLst>
                                            <p:cond delay="0"/>
                                          </p:stCondLst>
                                        </p:cTn>
                                        <p:tgtEl>
                                          <p:spTgt spid="23"/>
                                        </p:tgtEl>
                                      </p:cBhvr>
                                    </p:animEffect>
                                    <p:anim calcmode="lin" valueType="num">
                                      <p:cBhvr>
                                        <p:cTn id="13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41" dur="26">
                                          <p:stCondLst>
                                            <p:cond delay="650"/>
                                          </p:stCondLst>
                                        </p:cTn>
                                        <p:tgtEl>
                                          <p:spTgt spid="23"/>
                                        </p:tgtEl>
                                      </p:cBhvr>
                                      <p:to x="100000" y="60000"/>
                                    </p:animScale>
                                    <p:animScale>
                                      <p:cBhvr>
                                        <p:cTn id="142" dur="166" decel="50000">
                                          <p:stCondLst>
                                            <p:cond delay="676"/>
                                          </p:stCondLst>
                                        </p:cTn>
                                        <p:tgtEl>
                                          <p:spTgt spid="23"/>
                                        </p:tgtEl>
                                      </p:cBhvr>
                                      <p:to x="100000" y="100000"/>
                                    </p:animScale>
                                    <p:animScale>
                                      <p:cBhvr>
                                        <p:cTn id="143" dur="26">
                                          <p:stCondLst>
                                            <p:cond delay="1312"/>
                                          </p:stCondLst>
                                        </p:cTn>
                                        <p:tgtEl>
                                          <p:spTgt spid="23"/>
                                        </p:tgtEl>
                                      </p:cBhvr>
                                      <p:to x="100000" y="80000"/>
                                    </p:animScale>
                                    <p:animScale>
                                      <p:cBhvr>
                                        <p:cTn id="144" dur="166" decel="50000">
                                          <p:stCondLst>
                                            <p:cond delay="1338"/>
                                          </p:stCondLst>
                                        </p:cTn>
                                        <p:tgtEl>
                                          <p:spTgt spid="23"/>
                                        </p:tgtEl>
                                      </p:cBhvr>
                                      <p:to x="100000" y="100000"/>
                                    </p:animScale>
                                    <p:animScale>
                                      <p:cBhvr>
                                        <p:cTn id="145" dur="26">
                                          <p:stCondLst>
                                            <p:cond delay="1642"/>
                                          </p:stCondLst>
                                        </p:cTn>
                                        <p:tgtEl>
                                          <p:spTgt spid="23"/>
                                        </p:tgtEl>
                                      </p:cBhvr>
                                      <p:to x="100000" y="90000"/>
                                    </p:animScale>
                                    <p:animScale>
                                      <p:cBhvr>
                                        <p:cTn id="146" dur="166" decel="50000">
                                          <p:stCondLst>
                                            <p:cond delay="1668"/>
                                          </p:stCondLst>
                                        </p:cTn>
                                        <p:tgtEl>
                                          <p:spTgt spid="23"/>
                                        </p:tgtEl>
                                      </p:cBhvr>
                                      <p:to x="100000" y="100000"/>
                                    </p:animScale>
                                    <p:animScale>
                                      <p:cBhvr>
                                        <p:cTn id="147" dur="26">
                                          <p:stCondLst>
                                            <p:cond delay="1808"/>
                                          </p:stCondLst>
                                        </p:cTn>
                                        <p:tgtEl>
                                          <p:spTgt spid="23"/>
                                        </p:tgtEl>
                                      </p:cBhvr>
                                      <p:to x="100000" y="95000"/>
                                    </p:animScale>
                                    <p:animScale>
                                      <p:cBhvr>
                                        <p:cTn id="148" dur="166" decel="50000">
                                          <p:stCondLst>
                                            <p:cond delay="1834"/>
                                          </p:stCondLst>
                                        </p:cTn>
                                        <p:tgtEl>
                                          <p:spTgt spid="23"/>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27"/>
                                        </p:tgtEl>
                                        <p:attrNameLst>
                                          <p:attrName>style.visibility</p:attrName>
                                        </p:attrNameLst>
                                      </p:cBhvr>
                                      <p:to>
                                        <p:strVal val="visible"/>
                                      </p:to>
                                    </p:set>
                                    <p:animEffect transition="in" filter="wipe(down)">
                                      <p:cBhvr>
                                        <p:cTn id="151" dur="580">
                                          <p:stCondLst>
                                            <p:cond delay="0"/>
                                          </p:stCondLst>
                                        </p:cTn>
                                        <p:tgtEl>
                                          <p:spTgt spid="27"/>
                                        </p:tgtEl>
                                      </p:cBhvr>
                                    </p:animEffect>
                                    <p:anim calcmode="lin" valueType="num">
                                      <p:cBhvr>
                                        <p:cTn id="1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7" dur="26">
                                          <p:stCondLst>
                                            <p:cond delay="650"/>
                                          </p:stCondLst>
                                        </p:cTn>
                                        <p:tgtEl>
                                          <p:spTgt spid="27"/>
                                        </p:tgtEl>
                                      </p:cBhvr>
                                      <p:to x="100000" y="60000"/>
                                    </p:animScale>
                                    <p:animScale>
                                      <p:cBhvr>
                                        <p:cTn id="158" dur="166" decel="50000">
                                          <p:stCondLst>
                                            <p:cond delay="676"/>
                                          </p:stCondLst>
                                        </p:cTn>
                                        <p:tgtEl>
                                          <p:spTgt spid="27"/>
                                        </p:tgtEl>
                                      </p:cBhvr>
                                      <p:to x="100000" y="100000"/>
                                    </p:animScale>
                                    <p:animScale>
                                      <p:cBhvr>
                                        <p:cTn id="159" dur="26">
                                          <p:stCondLst>
                                            <p:cond delay="1312"/>
                                          </p:stCondLst>
                                        </p:cTn>
                                        <p:tgtEl>
                                          <p:spTgt spid="27"/>
                                        </p:tgtEl>
                                      </p:cBhvr>
                                      <p:to x="100000" y="80000"/>
                                    </p:animScale>
                                    <p:animScale>
                                      <p:cBhvr>
                                        <p:cTn id="160" dur="166" decel="50000">
                                          <p:stCondLst>
                                            <p:cond delay="1338"/>
                                          </p:stCondLst>
                                        </p:cTn>
                                        <p:tgtEl>
                                          <p:spTgt spid="27"/>
                                        </p:tgtEl>
                                      </p:cBhvr>
                                      <p:to x="100000" y="100000"/>
                                    </p:animScale>
                                    <p:animScale>
                                      <p:cBhvr>
                                        <p:cTn id="161" dur="26">
                                          <p:stCondLst>
                                            <p:cond delay="1642"/>
                                          </p:stCondLst>
                                        </p:cTn>
                                        <p:tgtEl>
                                          <p:spTgt spid="27"/>
                                        </p:tgtEl>
                                      </p:cBhvr>
                                      <p:to x="100000" y="90000"/>
                                    </p:animScale>
                                    <p:animScale>
                                      <p:cBhvr>
                                        <p:cTn id="162" dur="166" decel="50000">
                                          <p:stCondLst>
                                            <p:cond delay="1668"/>
                                          </p:stCondLst>
                                        </p:cTn>
                                        <p:tgtEl>
                                          <p:spTgt spid="27"/>
                                        </p:tgtEl>
                                      </p:cBhvr>
                                      <p:to x="100000" y="100000"/>
                                    </p:animScale>
                                    <p:animScale>
                                      <p:cBhvr>
                                        <p:cTn id="163" dur="26">
                                          <p:stCondLst>
                                            <p:cond delay="1808"/>
                                          </p:stCondLst>
                                        </p:cTn>
                                        <p:tgtEl>
                                          <p:spTgt spid="27"/>
                                        </p:tgtEl>
                                      </p:cBhvr>
                                      <p:to x="100000" y="95000"/>
                                    </p:animScale>
                                    <p:animScale>
                                      <p:cBhvr>
                                        <p:cTn id="164" dur="166" decel="50000">
                                          <p:stCondLst>
                                            <p:cond delay="1834"/>
                                          </p:stCondLst>
                                        </p:cTn>
                                        <p:tgtEl>
                                          <p:spTgt spid="27"/>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wipe(down)">
                                      <p:cBhvr>
                                        <p:cTn id="167" dur="580">
                                          <p:stCondLst>
                                            <p:cond delay="0"/>
                                          </p:stCondLst>
                                        </p:cTn>
                                        <p:tgtEl>
                                          <p:spTgt spid="28"/>
                                        </p:tgtEl>
                                      </p:cBhvr>
                                    </p:animEffect>
                                    <p:anim calcmode="lin" valueType="num">
                                      <p:cBhvr>
                                        <p:cTn id="16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73" dur="26">
                                          <p:stCondLst>
                                            <p:cond delay="650"/>
                                          </p:stCondLst>
                                        </p:cTn>
                                        <p:tgtEl>
                                          <p:spTgt spid="28"/>
                                        </p:tgtEl>
                                      </p:cBhvr>
                                      <p:to x="100000" y="60000"/>
                                    </p:animScale>
                                    <p:animScale>
                                      <p:cBhvr>
                                        <p:cTn id="174" dur="166" decel="50000">
                                          <p:stCondLst>
                                            <p:cond delay="676"/>
                                          </p:stCondLst>
                                        </p:cTn>
                                        <p:tgtEl>
                                          <p:spTgt spid="28"/>
                                        </p:tgtEl>
                                      </p:cBhvr>
                                      <p:to x="100000" y="100000"/>
                                    </p:animScale>
                                    <p:animScale>
                                      <p:cBhvr>
                                        <p:cTn id="175" dur="26">
                                          <p:stCondLst>
                                            <p:cond delay="1312"/>
                                          </p:stCondLst>
                                        </p:cTn>
                                        <p:tgtEl>
                                          <p:spTgt spid="28"/>
                                        </p:tgtEl>
                                      </p:cBhvr>
                                      <p:to x="100000" y="80000"/>
                                    </p:animScale>
                                    <p:animScale>
                                      <p:cBhvr>
                                        <p:cTn id="176" dur="166" decel="50000">
                                          <p:stCondLst>
                                            <p:cond delay="1338"/>
                                          </p:stCondLst>
                                        </p:cTn>
                                        <p:tgtEl>
                                          <p:spTgt spid="28"/>
                                        </p:tgtEl>
                                      </p:cBhvr>
                                      <p:to x="100000" y="100000"/>
                                    </p:animScale>
                                    <p:animScale>
                                      <p:cBhvr>
                                        <p:cTn id="177" dur="26">
                                          <p:stCondLst>
                                            <p:cond delay="1642"/>
                                          </p:stCondLst>
                                        </p:cTn>
                                        <p:tgtEl>
                                          <p:spTgt spid="28"/>
                                        </p:tgtEl>
                                      </p:cBhvr>
                                      <p:to x="100000" y="90000"/>
                                    </p:animScale>
                                    <p:animScale>
                                      <p:cBhvr>
                                        <p:cTn id="178" dur="166" decel="50000">
                                          <p:stCondLst>
                                            <p:cond delay="1668"/>
                                          </p:stCondLst>
                                        </p:cTn>
                                        <p:tgtEl>
                                          <p:spTgt spid="28"/>
                                        </p:tgtEl>
                                      </p:cBhvr>
                                      <p:to x="100000" y="100000"/>
                                    </p:animScale>
                                    <p:animScale>
                                      <p:cBhvr>
                                        <p:cTn id="179" dur="26">
                                          <p:stCondLst>
                                            <p:cond delay="1808"/>
                                          </p:stCondLst>
                                        </p:cTn>
                                        <p:tgtEl>
                                          <p:spTgt spid="28"/>
                                        </p:tgtEl>
                                      </p:cBhvr>
                                      <p:to x="100000" y="95000"/>
                                    </p:animScale>
                                    <p:animScale>
                                      <p:cBhvr>
                                        <p:cTn id="180" dur="166" decel="50000">
                                          <p:stCondLst>
                                            <p:cond delay="1834"/>
                                          </p:stCondLst>
                                        </p:cTn>
                                        <p:tgtEl>
                                          <p:spTgt spid="28"/>
                                        </p:tgtEl>
                                      </p:cBhvr>
                                      <p:to x="100000" y="100000"/>
                                    </p:animScale>
                                  </p:childTnLst>
                                </p:cTn>
                              </p:par>
                              <p:par>
                                <p:cTn id="181" presetID="26" presetClass="entr" presetSubtype="0" fill="hold" nodeType="withEffect">
                                  <p:stCondLst>
                                    <p:cond delay="0"/>
                                  </p:stCondLst>
                                  <p:childTnLst>
                                    <p:set>
                                      <p:cBhvr>
                                        <p:cTn id="182" dur="1" fill="hold">
                                          <p:stCondLst>
                                            <p:cond delay="0"/>
                                          </p:stCondLst>
                                        </p:cTn>
                                        <p:tgtEl>
                                          <p:spTgt spid="30"/>
                                        </p:tgtEl>
                                        <p:attrNameLst>
                                          <p:attrName>style.visibility</p:attrName>
                                        </p:attrNameLst>
                                      </p:cBhvr>
                                      <p:to>
                                        <p:strVal val="visible"/>
                                      </p:to>
                                    </p:set>
                                    <p:animEffect transition="in" filter="wipe(down)">
                                      <p:cBhvr>
                                        <p:cTn id="183" dur="580">
                                          <p:stCondLst>
                                            <p:cond delay="0"/>
                                          </p:stCondLst>
                                        </p:cTn>
                                        <p:tgtEl>
                                          <p:spTgt spid="30"/>
                                        </p:tgtEl>
                                      </p:cBhvr>
                                    </p:animEffect>
                                    <p:anim calcmode="lin" valueType="num">
                                      <p:cBhvr>
                                        <p:cTn id="18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89" dur="26">
                                          <p:stCondLst>
                                            <p:cond delay="650"/>
                                          </p:stCondLst>
                                        </p:cTn>
                                        <p:tgtEl>
                                          <p:spTgt spid="30"/>
                                        </p:tgtEl>
                                      </p:cBhvr>
                                      <p:to x="100000" y="60000"/>
                                    </p:animScale>
                                    <p:animScale>
                                      <p:cBhvr>
                                        <p:cTn id="190" dur="166" decel="50000">
                                          <p:stCondLst>
                                            <p:cond delay="676"/>
                                          </p:stCondLst>
                                        </p:cTn>
                                        <p:tgtEl>
                                          <p:spTgt spid="30"/>
                                        </p:tgtEl>
                                      </p:cBhvr>
                                      <p:to x="100000" y="100000"/>
                                    </p:animScale>
                                    <p:animScale>
                                      <p:cBhvr>
                                        <p:cTn id="191" dur="26">
                                          <p:stCondLst>
                                            <p:cond delay="1312"/>
                                          </p:stCondLst>
                                        </p:cTn>
                                        <p:tgtEl>
                                          <p:spTgt spid="30"/>
                                        </p:tgtEl>
                                      </p:cBhvr>
                                      <p:to x="100000" y="80000"/>
                                    </p:animScale>
                                    <p:animScale>
                                      <p:cBhvr>
                                        <p:cTn id="192" dur="166" decel="50000">
                                          <p:stCondLst>
                                            <p:cond delay="1338"/>
                                          </p:stCondLst>
                                        </p:cTn>
                                        <p:tgtEl>
                                          <p:spTgt spid="30"/>
                                        </p:tgtEl>
                                      </p:cBhvr>
                                      <p:to x="100000" y="100000"/>
                                    </p:animScale>
                                    <p:animScale>
                                      <p:cBhvr>
                                        <p:cTn id="193" dur="26">
                                          <p:stCondLst>
                                            <p:cond delay="1642"/>
                                          </p:stCondLst>
                                        </p:cTn>
                                        <p:tgtEl>
                                          <p:spTgt spid="30"/>
                                        </p:tgtEl>
                                      </p:cBhvr>
                                      <p:to x="100000" y="90000"/>
                                    </p:animScale>
                                    <p:animScale>
                                      <p:cBhvr>
                                        <p:cTn id="194" dur="166" decel="50000">
                                          <p:stCondLst>
                                            <p:cond delay="1668"/>
                                          </p:stCondLst>
                                        </p:cTn>
                                        <p:tgtEl>
                                          <p:spTgt spid="30"/>
                                        </p:tgtEl>
                                      </p:cBhvr>
                                      <p:to x="100000" y="100000"/>
                                    </p:animScale>
                                    <p:animScale>
                                      <p:cBhvr>
                                        <p:cTn id="195" dur="26">
                                          <p:stCondLst>
                                            <p:cond delay="1808"/>
                                          </p:stCondLst>
                                        </p:cTn>
                                        <p:tgtEl>
                                          <p:spTgt spid="30"/>
                                        </p:tgtEl>
                                      </p:cBhvr>
                                      <p:to x="100000" y="95000"/>
                                    </p:animScale>
                                    <p:animScale>
                                      <p:cBhvr>
                                        <p:cTn id="196" dur="166" decel="50000">
                                          <p:stCondLst>
                                            <p:cond delay="1834"/>
                                          </p:stCondLst>
                                        </p:cTn>
                                        <p:tgtEl>
                                          <p:spTgt spid="3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5"/>
                                        </p:tgtEl>
                                        <p:attrNameLst>
                                          <p:attrName>style.visibility</p:attrName>
                                        </p:attrNameLst>
                                      </p:cBhvr>
                                      <p:to>
                                        <p:strVal val="visible"/>
                                      </p:to>
                                    </p:set>
                                    <p:animEffect transition="in" filter="wipe(down)">
                                      <p:cBhvr>
                                        <p:cTn id="215" dur="580">
                                          <p:stCondLst>
                                            <p:cond delay="0"/>
                                          </p:stCondLst>
                                        </p:cTn>
                                        <p:tgtEl>
                                          <p:spTgt spid="45"/>
                                        </p:tgtEl>
                                      </p:cBhvr>
                                    </p:animEffect>
                                    <p:anim calcmode="lin" valueType="num">
                                      <p:cBhvr>
                                        <p:cTn id="21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21" dur="26">
                                          <p:stCondLst>
                                            <p:cond delay="650"/>
                                          </p:stCondLst>
                                        </p:cTn>
                                        <p:tgtEl>
                                          <p:spTgt spid="45"/>
                                        </p:tgtEl>
                                      </p:cBhvr>
                                      <p:to x="100000" y="60000"/>
                                    </p:animScale>
                                    <p:animScale>
                                      <p:cBhvr>
                                        <p:cTn id="222" dur="166" decel="50000">
                                          <p:stCondLst>
                                            <p:cond delay="676"/>
                                          </p:stCondLst>
                                        </p:cTn>
                                        <p:tgtEl>
                                          <p:spTgt spid="45"/>
                                        </p:tgtEl>
                                      </p:cBhvr>
                                      <p:to x="100000" y="100000"/>
                                    </p:animScale>
                                    <p:animScale>
                                      <p:cBhvr>
                                        <p:cTn id="223" dur="26">
                                          <p:stCondLst>
                                            <p:cond delay="1312"/>
                                          </p:stCondLst>
                                        </p:cTn>
                                        <p:tgtEl>
                                          <p:spTgt spid="45"/>
                                        </p:tgtEl>
                                      </p:cBhvr>
                                      <p:to x="100000" y="80000"/>
                                    </p:animScale>
                                    <p:animScale>
                                      <p:cBhvr>
                                        <p:cTn id="224" dur="166" decel="50000">
                                          <p:stCondLst>
                                            <p:cond delay="1338"/>
                                          </p:stCondLst>
                                        </p:cTn>
                                        <p:tgtEl>
                                          <p:spTgt spid="45"/>
                                        </p:tgtEl>
                                      </p:cBhvr>
                                      <p:to x="100000" y="100000"/>
                                    </p:animScale>
                                    <p:animScale>
                                      <p:cBhvr>
                                        <p:cTn id="225" dur="26">
                                          <p:stCondLst>
                                            <p:cond delay="1642"/>
                                          </p:stCondLst>
                                        </p:cTn>
                                        <p:tgtEl>
                                          <p:spTgt spid="45"/>
                                        </p:tgtEl>
                                      </p:cBhvr>
                                      <p:to x="100000" y="90000"/>
                                    </p:animScale>
                                    <p:animScale>
                                      <p:cBhvr>
                                        <p:cTn id="226" dur="166" decel="50000">
                                          <p:stCondLst>
                                            <p:cond delay="1668"/>
                                          </p:stCondLst>
                                        </p:cTn>
                                        <p:tgtEl>
                                          <p:spTgt spid="45"/>
                                        </p:tgtEl>
                                      </p:cBhvr>
                                      <p:to x="100000" y="100000"/>
                                    </p:animScale>
                                    <p:animScale>
                                      <p:cBhvr>
                                        <p:cTn id="227" dur="26">
                                          <p:stCondLst>
                                            <p:cond delay="1808"/>
                                          </p:stCondLst>
                                        </p:cTn>
                                        <p:tgtEl>
                                          <p:spTgt spid="45"/>
                                        </p:tgtEl>
                                      </p:cBhvr>
                                      <p:to x="100000" y="95000"/>
                                    </p:animScale>
                                    <p:animScale>
                                      <p:cBhvr>
                                        <p:cTn id="228" dur="166" decel="50000">
                                          <p:stCondLst>
                                            <p:cond delay="1834"/>
                                          </p:stCondLst>
                                        </p:cTn>
                                        <p:tgtEl>
                                          <p:spTgt spid="45"/>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3"/>
                                        </p:tgtEl>
                                        <p:attrNameLst>
                                          <p:attrName>style.visibility</p:attrName>
                                        </p:attrNameLst>
                                      </p:cBhvr>
                                      <p:to>
                                        <p:strVal val="visible"/>
                                      </p:to>
                                    </p:set>
                                    <p:animEffect transition="in" filter="wipe(down)">
                                      <p:cBhvr>
                                        <p:cTn id="231" dur="580">
                                          <p:stCondLst>
                                            <p:cond delay="0"/>
                                          </p:stCondLst>
                                        </p:cTn>
                                        <p:tgtEl>
                                          <p:spTgt spid="3"/>
                                        </p:tgtEl>
                                      </p:cBhvr>
                                    </p:animEffect>
                                    <p:anim calcmode="lin" valueType="num">
                                      <p:cBhvr>
                                        <p:cTn id="23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7" dur="26">
                                          <p:stCondLst>
                                            <p:cond delay="650"/>
                                          </p:stCondLst>
                                        </p:cTn>
                                        <p:tgtEl>
                                          <p:spTgt spid="3"/>
                                        </p:tgtEl>
                                      </p:cBhvr>
                                      <p:to x="100000" y="60000"/>
                                    </p:animScale>
                                    <p:animScale>
                                      <p:cBhvr>
                                        <p:cTn id="238" dur="166" decel="50000">
                                          <p:stCondLst>
                                            <p:cond delay="676"/>
                                          </p:stCondLst>
                                        </p:cTn>
                                        <p:tgtEl>
                                          <p:spTgt spid="3"/>
                                        </p:tgtEl>
                                      </p:cBhvr>
                                      <p:to x="100000" y="100000"/>
                                    </p:animScale>
                                    <p:animScale>
                                      <p:cBhvr>
                                        <p:cTn id="239" dur="26">
                                          <p:stCondLst>
                                            <p:cond delay="1312"/>
                                          </p:stCondLst>
                                        </p:cTn>
                                        <p:tgtEl>
                                          <p:spTgt spid="3"/>
                                        </p:tgtEl>
                                      </p:cBhvr>
                                      <p:to x="100000" y="80000"/>
                                    </p:animScale>
                                    <p:animScale>
                                      <p:cBhvr>
                                        <p:cTn id="240" dur="166" decel="50000">
                                          <p:stCondLst>
                                            <p:cond delay="1338"/>
                                          </p:stCondLst>
                                        </p:cTn>
                                        <p:tgtEl>
                                          <p:spTgt spid="3"/>
                                        </p:tgtEl>
                                      </p:cBhvr>
                                      <p:to x="100000" y="100000"/>
                                    </p:animScale>
                                    <p:animScale>
                                      <p:cBhvr>
                                        <p:cTn id="241" dur="26">
                                          <p:stCondLst>
                                            <p:cond delay="1642"/>
                                          </p:stCondLst>
                                        </p:cTn>
                                        <p:tgtEl>
                                          <p:spTgt spid="3"/>
                                        </p:tgtEl>
                                      </p:cBhvr>
                                      <p:to x="100000" y="90000"/>
                                    </p:animScale>
                                    <p:animScale>
                                      <p:cBhvr>
                                        <p:cTn id="242" dur="166" decel="50000">
                                          <p:stCondLst>
                                            <p:cond delay="1668"/>
                                          </p:stCondLst>
                                        </p:cTn>
                                        <p:tgtEl>
                                          <p:spTgt spid="3"/>
                                        </p:tgtEl>
                                      </p:cBhvr>
                                      <p:to x="100000" y="100000"/>
                                    </p:animScale>
                                    <p:animScale>
                                      <p:cBhvr>
                                        <p:cTn id="243" dur="26">
                                          <p:stCondLst>
                                            <p:cond delay="1808"/>
                                          </p:stCondLst>
                                        </p:cTn>
                                        <p:tgtEl>
                                          <p:spTgt spid="3"/>
                                        </p:tgtEl>
                                      </p:cBhvr>
                                      <p:to x="100000" y="95000"/>
                                    </p:animScale>
                                    <p:animScale>
                                      <p:cBhvr>
                                        <p:cTn id="244" dur="166" decel="50000">
                                          <p:stCondLst>
                                            <p:cond delay="1834"/>
                                          </p:stCondLst>
                                        </p:cTn>
                                        <p:tgtEl>
                                          <p:spTgt spid="3"/>
                                        </p:tgtEl>
                                      </p:cBhvr>
                                      <p:to x="100000" y="100000"/>
                                    </p:animScale>
                                  </p:childTnLst>
                                </p:cTn>
                              </p:par>
                              <p:par>
                                <p:cTn id="245" presetID="26" presetClass="entr" presetSubtype="0" fill="hold" grpId="0" nodeType="withEffect">
                                  <p:stCondLst>
                                    <p:cond delay="0"/>
                                  </p:stCondLst>
                                  <p:childTnLst>
                                    <p:set>
                                      <p:cBhvr>
                                        <p:cTn id="246" dur="1" fill="hold">
                                          <p:stCondLst>
                                            <p:cond delay="0"/>
                                          </p:stCondLst>
                                        </p:cTn>
                                        <p:tgtEl>
                                          <p:spTgt spid="46"/>
                                        </p:tgtEl>
                                        <p:attrNameLst>
                                          <p:attrName>style.visibility</p:attrName>
                                        </p:attrNameLst>
                                      </p:cBhvr>
                                      <p:to>
                                        <p:strVal val="visible"/>
                                      </p:to>
                                    </p:set>
                                    <p:animEffect transition="in" filter="wipe(down)">
                                      <p:cBhvr>
                                        <p:cTn id="247" dur="580">
                                          <p:stCondLst>
                                            <p:cond delay="0"/>
                                          </p:stCondLst>
                                        </p:cTn>
                                        <p:tgtEl>
                                          <p:spTgt spid="46"/>
                                        </p:tgtEl>
                                      </p:cBhvr>
                                    </p:animEffect>
                                    <p:anim calcmode="lin" valueType="num">
                                      <p:cBhvr>
                                        <p:cTn id="24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53" dur="26">
                                          <p:stCondLst>
                                            <p:cond delay="650"/>
                                          </p:stCondLst>
                                        </p:cTn>
                                        <p:tgtEl>
                                          <p:spTgt spid="46"/>
                                        </p:tgtEl>
                                      </p:cBhvr>
                                      <p:to x="100000" y="60000"/>
                                    </p:animScale>
                                    <p:animScale>
                                      <p:cBhvr>
                                        <p:cTn id="254" dur="166" decel="50000">
                                          <p:stCondLst>
                                            <p:cond delay="676"/>
                                          </p:stCondLst>
                                        </p:cTn>
                                        <p:tgtEl>
                                          <p:spTgt spid="46"/>
                                        </p:tgtEl>
                                      </p:cBhvr>
                                      <p:to x="100000" y="100000"/>
                                    </p:animScale>
                                    <p:animScale>
                                      <p:cBhvr>
                                        <p:cTn id="255" dur="26">
                                          <p:stCondLst>
                                            <p:cond delay="1312"/>
                                          </p:stCondLst>
                                        </p:cTn>
                                        <p:tgtEl>
                                          <p:spTgt spid="46"/>
                                        </p:tgtEl>
                                      </p:cBhvr>
                                      <p:to x="100000" y="80000"/>
                                    </p:animScale>
                                    <p:animScale>
                                      <p:cBhvr>
                                        <p:cTn id="256" dur="166" decel="50000">
                                          <p:stCondLst>
                                            <p:cond delay="1338"/>
                                          </p:stCondLst>
                                        </p:cTn>
                                        <p:tgtEl>
                                          <p:spTgt spid="46"/>
                                        </p:tgtEl>
                                      </p:cBhvr>
                                      <p:to x="100000" y="100000"/>
                                    </p:animScale>
                                    <p:animScale>
                                      <p:cBhvr>
                                        <p:cTn id="257" dur="26">
                                          <p:stCondLst>
                                            <p:cond delay="1642"/>
                                          </p:stCondLst>
                                        </p:cTn>
                                        <p:tgtEl>
                                          <p:spTgt spid="46"/>
                                        </p:tgtEl>
                                      </p:cBhvr>
                                      <p:to x="100000" y="90000"/>
                                    </p:animScale>
                                    <p:animScale>
                                      <p:cBhvr>
                                        <p:cTn id="258" dur="166" decel="50000">
                                          <p:stCondLst>
                                            <p:cond delay="1668"/>
                                          </p:stCondLst>
                                        </p:cTn>
                                        <p:tgtEl>
                                          <p:spTgt spid="46"/>
                                        </p:tgtEl>
                                      </p:cBhvr>
                                      <p:to x="100000" y="100000"/>
                                    </p:animScale>
                                    <p:animScale>
                                      <p:cBhvr>
                                        <p:cTn id="259" dur="26">
                                          <p:stCondLst>
                                            <p:cond delay="1808"/>
                                          </p:stCondLst>
                                        </p:cTn>
                                        <p:tgtEl>
                                          <p:spTgt spid="46"/>
                                        </p:tgtEl>
                                      </p:cBhvr>
                                      <p:to x="100000" y="95000"/>
                                    </p:animScale>
                                    <p:animScale>
                                      <p:cBhvr>
                                        <p:cTn id="260" dur="166" decel="50000">
                                          <p:stCondLst>
                                            <p:cond delay="1834"/>
                                          </p:stCondLst>
                                        </p:cTn>
                                        <p:tgtEl>
                                          <p:spTgt spid="46"/>
                                        </p:tgtEl>
                                      </p:cBhvr>
                                      <p:to x="100000" y="100000"/>
                                    </p:animScale>
                                  </p:childTnLst>
                                </p:cTn>
                              </p:par>
                              <p:par>
                                <p:cTn id="261" presetID="26" presetClass="entr" presetSubtype="0" fill="hold" grpId="0" nodeType="withEffect">
                                  <p:stCondLst>
                                    <p:cond delay="0"/>
                                  </p:stCondLst>
                                  <p:childTnLst>
                                    <p:set>
                                      <p:cBhvr>
                                        <p:cTn id="262" dur="1" fill="hold">
                                          <p:stCondLst>
                                            <p:cond delay="0"/>
                                          </p:stCondLst>
                                        </p:cTn>
                                        <p:tgtEl>
                                          <p:spTgt spid="47"/>
                                        </p:tgtEl>
                                        <p:attrNameLst>
                                          <p:attrName>style.visibility</p:attrName>
                                        </p:attrNameLst>
                                      </p:cBhvr>
                                      <p:to>
                                        <p:strVal val="visible"/>
                                      </p:to>
                                    </p:set>
                                    <p:animEffect transition="in" filter="wipe(down)">
                                      <p:cBhvr>
                                        <p:cTn id="263" dur="580">
                                          <p:stCondLst>
                                            <p:cond delay="0"/>
                                          </p:stCondLst>
                                        </p:cTn>
                                        <p:tgtEl>
                                          <p:spTgt spid="47"/>
                                        </p:tgtEl>
                                      </p:cBhvr>
                                    </p:animEffect>
                                    <p:anim calcmode="lin" valueType="num">
                                      <p:cBhvr>
                                        <p:cTn id="26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69" dur="26">
                                          <p:stCondLst>
                                            <p:cond delay="650"/>
                                          </p:stCondLst>
                                        </p:cTn>
                                        <p:tgtEl>
                                          <p:spTgt spid="47"/>
                                        </p:tgtEl>
                                      </p:cBhvr>
                                      <p:to x="100000" y="60000"/>
                                    </p:animScale>
                                    <p:animScale>
                                      <p:cBhvr>
                                        <p:cTn id="270" dur="166" decel="50000">
                                          <p:stCondLst>
                                            <p:cond delay="676"/>
                                          </p:stCondLst>
                                        </p:cTn>
                                        <p:tgtEl>
                                          <p:spTgt spid="47"/>
                                        </p:tgtEl>
                                      </p:cBhvr>
                                      <p:to x="100000" y="100000"/>
                                    </p:animScale>
                                    <p:animScale>
                                      <p:cBhvr>
                                        <p:cTn id="271" dur="26">
                                          <p:stCondLst>
                                            <p:cond delay="1312"/>
                                          </p:stCondLst>
                                        </p:cTn>
                                        <p:tgtEl>
                                          <p:spTgt spid="47"/>
                                        </p:tgtEl>
                                      </p:cBhvr>
                                      <p:to x="100000" y="80000"/>
                                    </p:animScale>
                                    <p:animScale>
                                      <p:cBhvr>
                                        <p:cTn id="272" dur="166" decel="50000">
                                          <p:stCondLst>
                                            <p:cond delay="1338"/>
                                          </p:stCondLst>
                                        </p:cTn>
                                        <p:tgtEl>
                                          <p:spTgt spid="47"/>
                                        </p:tgtEl>
                                      </p:cBhvr>
                                      <p:to x="100000" y="100000"/>
                                    </p:animScale>
                                    <p:animScale>
                                      <p:cBhvr>
                                        <p:cTn id="273" dur="26">
                                          <p:stCondLst>
                                            <p:cond delay="1642"/>
                                          </p:stCondLst>
                                        </p:cTn>
                                        <p:tgtEl>
                                          <p:spTgt spid="47"/>
                                        </p:tgtEl>
                                      </p:cBhvr>
                                      <p:to x="100000" y="90000"/>
                                    </p:animScale>
                                    <p:animScale>
                                      <p:cBhvr>
                                        <p:cTn id="274" dur="166" decel="50000">
                                          <p:stCondLst>
                                            <p:cond delay="1668"/>
                                          </p:stCondLst>
                                        </p:cTn>
                                        <p:tgtEl>
                                          <p:spTgt spid="47"/>
                                        </p:tgtEl>
                                      </p:cBhvr>
                                      <p:to x="100000" y="100000"/>
                                    </p:animScale>
                                    <p:animScale>
                                      <p:cBhvr>
                                        <p:cTn id="275" dur="26">
                                          <p:stCondLst>
                                            <p:cond delay="1808"/>
                                          </p:stCondLst>
                                        </p:cTn>
                                        <p:tgtEl>
                                          <p:spTgt spid="47"/>
                                        </p:tgtEl>
                                      </p:cBhvr>
                                      <p:to x="100000" y="95000"/>
                                    </p:animScale>
                                    <p:animScale>
                                      <p:cBhvr>
                                        <p:cTn id="276" dur="166" decel="50000">
                                          <p:stCondLst>
                                            <p:cond delay="1834"/>
                                          </p:stCondLst>
                                        </p:cTn>
                                        <p:tgtEl>
                                          <p:spTgt spid="47"/>
                                        </p:tgtEl>
                                      </p:cBhvr>
                                      <p:to x="100000" y="100000"/>
                                    </p:animScale>
                                  </p:childTnLst>
                                </p:cTn>
                              </p:par>
                              <p:par>
                                <p:cTn id="277" presetID="26" presetClass="entr" presetSubtype="0" fill="hold" grpId="0" nodeType="withEffect">
                                  <p:stCondLst>
                                    <p:cond delay="0"/>
                                  </p:stCondLst>
                                  <p:childTnLst>
                                    <p:set>
                                      <p:cBhvr>
                                        <p:cTn id="278" dur="1" fill="hold">
                                          <p:stCondLst>
                                            <p:cond delay="0"/>
                                          </p:stCondLst>
                                        </p:cTn>
                                        <p:tgtEl>
                                          <p:spTgt spid="48"/>
                                        </p:tgtEl>
                                        <p:attrNameLst>
                                          <p:attrName>style.visibility</p:attrName>
                                        </p:attrNameLst>
                                      </p:cBhvr>
                                      <p:to>
                                        <p:strVal val="visible"/>
                                      </p:to>
                                    </p:set>
                                    <p:animEffect transition="in" filter="wipe(down)">
                                      <p:cBhvr>
                                        <p:cTn id="279" dur="580">
                                          <p:stCondLst>
                                            <p:cond delay="0"/>
                                          </p:stCondLst>
                                        </p:cTn>
                                        <p:tgtEl>
                                          <p:spTgt spid="48"/>
                                        </p:tgtEl>
                                      </p:cBhvr>
                                    </p:animEffect>
                                    <p:anim calcmode="lin" valueType="num">
                                      <p:cBhvr>
                                        <p:cTn id="280"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85" dur="26">
                                          <p:stCondLst>
                                            <p:cond delay="650"/>
                                          </p:stCondLst>
                                        </p:cTn>
                                        <p:tgtEl>
                                          <p:spTgt spid="48"/>
                                        </p:tgtEl>
                                      </p:cBhvr>
                                      <p:to x="100000" y="60000"/>
                                    </p:animScale>
                                    <p:animScale>
                                      <p:cBhvr>
                                        <p:cTn id="286" dur="166" decel="50000">
                                          <p:stCondLst>
                                            <p:cond delay="676"/>
                                          </p:stCondLst>
                                        </p:cTn>
                                        <p:tgtEl>
                                          <p:spTgt spid="48"/>
                                        </p:tgtEl>
                                      </p:cBhvr>
                                      <p:to x="100000" y="100000"/>
                                    </p:animScale>
                                    <p:animScale>
                                      <p:cBhvr>
                                        <p:cTn id="287" dur="26">
                                          <p:stCondLst>
                                            <p:cond delay="1312"/>
                                          </p:stCondLst>
                                        </p:cTn>
                                        <p:tgtEl>
                                          <p:spTgt spid="48"/>
                                        </p:tgtEl>
                                      </p:cBhvr>
                                      <p:to x="100000" y="80000"/>
                                    </p:animScale>
                                    <p:animScale>
                                      <p:cBhvr>
                                        <p:cTn id="288" dur="166" decel="50000">
                                          <p:stCondLst>
                                            <p:cond delay="1338"/>
                                          </p:stCondLst>
                                        </p:cTn>
                                        <p:tgtEl>
                                          <p:spTgt spid="48"/>
                                        </p:tgtEl>
                                      </p:cBhvr>
                                      <p:to x="100000" y="100000"/>
                                    </p:animScale>
                                    <p:animScale>
                                      <p:cBhvr>
                                        <p:cTn id="289" dur="26">
                                          <p:stCondLst>
                                            <p:cond delay="1642"/>
                                          </p:stCondLst>
                                        </p:cTn>
                                        <p:tgtEl>
                                          <p:spTgt spid="48"/>
                                        </p:tgtEl>
                                      </p:cBhvr>
                                      <p:to x="100000" y="90000"/>
                                    </p:animScale>
                                    <p:animScale>
                                      <p:cBhvr>
                                        <p:cTn id="290" dur="166" decel="50000">
                                          <p:stCondLst>
                                            <p:cond delay="1668"/>
                                          </p:stCondLst>
                                        </p:cTn>
                                        <p:tgtEl>
                                          <p:spTgt spid="48"/>
                                        </p:tgtEl>
                                      </p:cBhvr>
                                      <p:to x="100000" y="100000"/>
                                    </p:animScale>
                                    <p:animScale>
                                      <p:cBhvr>
                                        <p:cTn id="291" dur="26">
                                          <p:stCondLst>
                                            <p:cond delay="1808"/>
                                          </p:stCondLst>
                                        </p:cTn>
                                        <p:tgtEl>
                                          <p:spTgt spid="48"/>
                                        </p:tgtEl>
                                      </p:cBhvr>
                                      <p:to x="100000" y="95000"/>
                                    </p:animScale>
                                    <p:animScale>
                                      <p:cBhvr>
                                        <p:cTn id="292" dur="166" decel="50000">
                                          <p:stCondLst>
                                            <p:cond delay="1834"/>
                                          </p:stCondLst>
                                        </p:cTn>
                                        <p:tgtEl>
                                          <p:spTgt spid="48"/>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49"/>
                                        </p:tgtEl>
                                        <p:attrNameLst>
                                          <p:attrName>style.visibility</p:attrName>
                                        </p:attrNameLst>
                                      </p:cBhvr>
                                      <p:to>
                                        <p:strVal val="visible"/>
                                      </p:to>
                                    </p:set>
                                    <p:animEffect transition="in" filter="wipe(down)">
                                      <p:cBhvr>
                                        <p:cTn id="295" dur="580">
                                          <p:stCondLst>
                                            <p:cond delay="0"/>
                                          </p:stCondLst>
                                        </p:cTn>
                                        <p:tgtEl>
                                          <p:spTgt spid="49"/>
                                        </p:tgtEl>
                                      </p:cBhvr>
                                    </p:animEffect>
                                    <p:anim calcmode="lin" valueType="num">
                                      <p:cBhvr>
                                        <p:cTn id="29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01" dur="26">
                                          <p:stCondLst>
                                            <p:cond delay="650"/>
                                          </p:stCondLst>
                                        </p:cTn>
                                        <p:tgtEl>
                                          <p:spTgt spid="49"/>
                                        </p:tgtEl>
                                      </p:cBhvr>
                                      <p:to x="100000" y="60000"/>
                                    </p:animScale>
                                    <p:animScale>
                                      <p:cBhvr>
                                        <p:cTn id="302" dur="166" decel="50000">
                                          <p:stCondLst>
                                            <p:cond delay="676"/>
                                          </p:stCondLst>
                                        </p:cTn>
                                        <p:tgtEl>
                                          <p:spTgt spid="49"/>
                                        </p:tgtEl>
                                      </p:cBhvr>
                                      <p:to x="100000" y="100000"/>
                                    </p:animScale>
                                    <p:animScale>
                                      <p:cBhvr>
                                        <p:cTn id="303" dur="26">
                                          <p:stCondLst>
                                            <p:cond delay="1312"/>
                                          </p:stCondLst>
                                        </p:cTn>
                                        <p:tgtEl>
                                          <p:spTgt spid="49"/>
                                        </p:tgtEl>
                                      </p:cBhvr>
                                      <p:to x="100000" y="80000"/>
                                    </p:animScale>
                                    <p:animScale>
                                      <p:cBhvr>
                                        <p:cTn id="304" dur="166" decel="50000">
                                          <p:stCondLst>
                                            <p:cond delay="1338"/>
                                          </p:stCondLst>
                                        </p:cTn>
                                        <p:tgtEl>
                                          <p:spTgt spid="49"/>
                                        </p:tgtEl>
                                      </p:cBhvr>
                                      <p:to x="100000" y="100000"/>
                                    </p:animScale>
                                    <p:animScale>
                                      <p:cBhvr>
                                        <p:cTn id="305" dur="26">
                                          <p:stCondLst>
                                            <p:cond delay="1642"/>
                                          </p:stCondLst>
                                        </p:cTn>
                                        <p:tgtEl>
                                          <p:spTgt spid="49"/>
                                        </p:tgtEl>
                                      </p:cBhvr>
                                      <p:to x="100000" y="90000"/>
                                    </p:animScale>
                                    <p:animScale>
                                      <p:cBhvr>
                                        <p:cTn id="306" dur="166" decel="50000">
                                          <p:stCondLst>
                                            <p:cond delay="1668"/>
                                          </p:stCondLst>
                                        </p:cTn>
                                        <p:tgtEl>
                                          <p:spTgt spid="49"/>
                                        </p:tgtEl>
                                      </p:cBhvr>
                                      <p:to x="100000" y="100000"/>
                                    </p:animScale>
                                    <p:animScale>
                                      <p:cBhvr>
                                        <p:cTn id="307" dur="26">
                                          <p:stCondLst>
                                            <p:cond delay="1808"/>
                                          </p:stCondLst>
                                        </p:cTn>
                                        <p:tgtEl>
                                          <p:spTgt spid="49"/>
                                        </p:tgtEl>
                                      </p:cBhvr>
                                      <p:to x="100000" y="95000"/>
                                    </p:animScale>
                                    <p:animScale>
                                      <p:cBhvr>
                                        <p:cTn id="308" dur="166" decel="50000">
                                          <p:stCondLst>
                                            <p:cond delay="1834"/>
                                          </p:stCondLst>
                                        </p:cTn>
                                        <p:tgtEl>
                                          <p:spTgt spid="49"/>
                                        </p:tgtEl>
                                      </p:cBhvr>
                                      <p:to x="100000" y="100000"/>
                                    </p:animScale>
                                  </p:childTnLst>
                                </p:cTn>
                              </p:par>
                              <p:par>
                                <p:cTn id="309" presetID="26" presetClass="entr" presetSubtype="0" fill="hold" nodeType="withEffect">
                                  <p:stCondLst>
                                    <p:cond delay="0"/>
                                  </p:stCondLst>
                                  <p:childTnLst>
                                    <p:set>
                                      <p:cBhvr>
                                        <p:cTn id="310" dur="1" fill="hold">
                                          <p:stCondLst>
                                            <p:cond delay="0"/>
                                          </p:stCondLst>
                                        </p:cTn>
                                        <p:tgtEl>
                                          <p:spTgt spid="21"/>
                                        </p:tgtEl>
                                        <p:attrNameLst>
                                          <p:attrName>style.visibility</p:attrName>
                                        </p:attrNameLst>
                                      </p:cBhvr>
                                      <p:to>
                                        <p:strVal val="visible"/>
                                      </p:to>
                                    </p:set>
                                    <p:animEffect transition="in" filter="wipe(down)">
                                      <p:cBhvr>
                                        <p:cTn id="311" dur="580">
                                          <p:stCondLst>
                                            <p:cond delay="0"/>
                                          </p:stCondLst>
                                        </p:cTn>
                                        <p:tgtEl>
                                          <p:spTgt spid="21"/>
                                        </p:tgtEl>
                                      </p:cBhvr>
                                    </p:animEffect>
                                    <p:anim calcmode="lin" valueType="num">
                                      <p:cBhvr>
                                        <p:cTn id="31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7" dur="26">
                                          <p:stCondLst>
                                            <p:cond delay="650"/>
                                          </p:stCondLst>
                                        </p:cTn>
                                        <p:tgtEl>
                                          <p:spTgt spid="21"/>
                                        </p:tgtEl>
                                      </p:cBhvr>
                                      <p:to x="100000" y="60000"/>
                                    </p:animScale>
                                    <p:animScale>
                                      <p:cBhvr>
                                        <p:cTn id="318" dur="166" decel="50000">
                                          <p:stCondLst>
                                            <p:cond delay="676"/>
                                          </p:stCondLst>
                                        </p:cTn>
                                        <p:tgtEl>
                                          <p:spTgt spid="21"/>
                                        </p:tgtEl>
                                      </p:cBhvr>
                                      <p:to x="100000" y="100000"/>
                                    </p:animScale>
                                    <p:animScale>
                                      <p:cBhvr>
                                        <p:cTn id="319" dur="26">
                                          <p:stCondLst>
                                            <p:cond delay="1312"/>
                                          </p:stCondLst>
                                        </p:cTn>
                                        <p:tgtEl>
                                          <p:spTgt spid="21"/>
                                        </p:tgtEl>
                                      </p:cBhvr>
                                      <p:to x="100000" y="80000"/>
                                    </p:animScale>
                                    <p:animScale>
                                      <p:cBhvr>
                                        <p:cTn id="320" dur="166" decel="50000">
                                          <p:stCondLst>
                                            <p:cond delay="1338"/>
                                          </p:stCondLst>
                                        </p:cTn>
                                        <p:tgtEl>
                                          <p:spTgt spid="21"/>
                                        </p:tgtEl>
                                      </p:cBhvr>
                                      <p:to x="100000" y="100000"/>
                                    </p:animScale>
                                    <p:animScale>
                                      <p:cBhvr>
                                        <p:cTn id="321" dur="26">
                                          <p:stCondLst>
                                            <p:cond delay="1642"/>
                                          </p:stCondLst>
                                        </p:cTn>
                                        <p:tgtEl>
                                          <p:spTgt spid="21"/>
                                        </p:tgtEl>
                                      </p:cBhvr>
                                      <p:to x="100000" y="90000"/>
                                    </p:animScale>
                                    <p:animScale>
                                      <p:cBhvr>
                                        <p:cTn id="322" dur="166" decel="50000">
                                          <p:stCondLst>
                                            <p:cond delay="1668"/>
                                          </p:stCondLst>
                                        </p:cTn>
                                        <p:tgtEl>
                                          <p:spTgt spid="21"/>
                                        </p:tgtEl>
                                      </p:cBhvr>
                                      <p:to x="100000" y="100000"/>
                                    </p:animScale>
                                    <p:animScale>
                                      <p:cBhvr>
                                        <p:cTn id="323" dur="26">
                                          <p:stCondLst>
                                            <p:cond delay="1808"/>
                                          </p:stCondLst>
                                        </p:cTn>
                                        <p:tgtEl>
                                          <p:spTgt spid="21"/>
                                        </p:tgtEl>
                                      </p:cBhvr>
                                      <p:to x="100000" y="95000"/>
                                    </p:animScale>
                                    <p:animScale>
                                      <p:cBhvr>
                                        <p:cTn id="324"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27" grpId="0" animBg="1"/>
      <p:bldP spid="28" grpId="0" animBg="1"/>
      <p:bldP spid="44" grpId="0" animBg="1"/>
      <p:bldP spid="45" grpId="0"/>
      <p:bldP spid="3" grpId="0"/>
      <p:bldP spid="46" grpId="0"/>
      <p:bldP spid="47" grpId="0"/>
      <p:bldP spid="48"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220761" y="106776"/>
            <a:ext cx="648072" cy="432048"/>
          </a:xfrm>
          <a:prstGeom prst="diamon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TextBox 2"/>
          <p:cNvSpPr txBox="1"/>
          <p:nvPr/>
        </p:nvSpPr>
        <p:spPr>
          <a:xfrm>
            <a:off x="827585" y="155416"/>
            <a:ext cx="2736304" cy="400110"/>
          </a:xfrm>
          <a:prstGeom prst="rect">
            <a:avLst/>
          </a:prstGeom>
          <a:noFill/>
        </p:spPr>
        <p:txBody>
          <a:bodyPr wrap="square" lIns="91438" tIns="45719" rIns="91438" bIns="45719" rtlCol="0">
            <a:spAutoFit/>
          </a:bodyPr>
          <a:lstStyle/>
          <a:p>
            <a:r>
              <a:rPr lang="en-US" sz="2000" b="1" u="sng"/>
              <a:t>TÌM HIỂU CHI TIẾT</a:t>
            </a:r>
          </a:p>
        </p:txBody>
      </p:sp>
      <p:sp>
        <p:nvSpPr>
          <p:cNvPr id="4" name="Diamond 3"/>
          <p:cNvSpPr/>
          <p:nvPr/>
        </p:nvSpPr>
        <p:spPr>
          <a:xfrm>
            <a:off x="251521" y="771550"/>
            <a:ext cx="257273" cy="216024"/>
          </a:xfrm>
          <a:prstGeom prst="diamon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5" name="TextBox 4"/>
          <p:cNvSpPr txBox="1"/>
          <p:nvPr/>
        </p:nvSpPr>
        <p:spPr>
          <a:xfrm>
            <a:off x="467544" y="627534"/>
            <a:ext cx="2736304" cy="400110"/>
          </a:xfrm>
          <a:prstGeom prst="rect">
            <a:avLst/>
          </a:prstGeom>
          <a:noFill/>
        </p:spPr>
        <p:txBody>
          <a:bodyPr wrap="square" lIns="91438" tIns="45719" rIns="91438" bIns="45719" rtlCol="0">
            <a:spAutoFit/>
          </a:bodyPr>
          <a:lstStyle/>
          <a:p>
            <a:r>
              <a:rPr lang="en-US" sz="2000" b="1" u="sng"/>
              <a:t>Nhân vật Lão Hạc</a:t>
            </a:r>
          </a:p>
        </p:txBody>
      </p:sp>
      <p:sp>
        <p:nvSpPr>
          <p:cNvPr id="6" name="TextBox 5"/>
          <p:cNvSpPr txBox="1"/>
          <p:nvPr/>
        </p:nvSpPr>
        <p:spPr>
          <a:xfrm>
            <a:off x="395537" y="138135"/>
            <a:ext cx="389193" cy="369332"/>
          </a:xfrm>
          <a:prstGeom prst="rect">
            <a:avLst/>
          </a:prstGeom>
          <a:noFill/>
        </p:spPr>
        <p:txBody>
          <a:bodyPr wrap="square" lIns="91438" tIns="45719" rIns="91438" bIns="45719" rtlCol="0">
            <a:spAutoFit/>
          </a:bodyPr>
          <a:lstStyle/>
          <a:p>
            <a:r>
              <a:rPr lang="en-US" b="1" smtClean="0"/>
              <a:t>II</a:t>
            </a:r>
            <a:endParaRPr lang="en-US" b="1"/>
          </a:p>
        </p:txBody>
      </p:sp>
      <p:sp>
        <p:nvSpPr>
          <p:cNvPr id="7" name="TextBox 6"/>
          <p:cNvSpPr txBox="1"/>
          <p:nvPr/>
        </p:nvSpPr>
        <p:spPr>
          <a:xfrm>
            <a:off x="-1687" y="546235"/>
            <a:ext cx="253207" cy="369332"/>
          </a:xfrm>
          <a:prstGeom prst="rect">
            <a:avLst/>
          </a:prstGeom>
          <a:noFill/>
        </p:spPr>
        <p:txBody>
          <a:bodyPr wrap="square" lIns="91438" tIns="45719" rIns="91438" bIns="45719" rtlCol="0">
            <a:spAutoFit/>
          </a:bodyPr>
          <a:lstStyle/>
          <a:p>
            <a:r>
              <a:rPr lang="en-US" b="1"/>
              <a:t>1</a:t>
            </a:r>
          </a:p>
        </p:txBody>
      </p:sp>
      <p:sp>
        <p:nvSpPr>
          <p:cNvPr id="18" name="TextBox 17"/>
          <p:cNvSpPr txBox="1"/>
          <p:nvPr/>
        </p:nvSpPr>
        <p:spPr>
          <a:xfrm>
            <a:off x="2603025" y="837561"/>
            <a:ext cx="3456384" cy="461665"/>
          </a:xfrm>
          <a:prstGeom prst="rect">
            <a:avLst/>
          </a:prstGeom>
          <a:noFill/>
        </p:spPr>
        <p:txBody>
          <a:bodyPr wrap="square" lIns="91438" tIns="45719" rIns="91438" bIns="45719" rtlCol="0">
            <a:spAutoFit/>
          </a:bodyPr>
          <a:lstStyle/>
          <a:p>
            <a:r>
              <a:rPr lang="en-US" sz="2400" b="1" smtClean="0">
                <a:latin typeface="Times New Roman" pitchFamily="18" charset="0"/>
                <a:cs typeface="Times New Roman" pitchFamily="18" charset="0"/>
              </a:rPr>
              <a:t>a. Tình </a:t>
            </a:r>
            <a:r>
              <a:rPr lang="en-US" sz="2400" b="1">
                <a:latin typeface="Times New Roman" pitchFamily="18" charset="0"/>
                <a:cs typeface="Times New Roman" pitchFamily="18" charset="0"/>
              </a:rPr>
              <a:t>cảnh của lão Hạc</a:t>
            </a:r>
          </a:p>
        </p:txBody>
      </p:sp>
      <p:sp>
        <p:nvSpPr>
          <p:cNvPr id="19" name="Freeform 75"/>
          <p:cNvSpPr>
            <a:spLocks noEditPoints="1"/>
          </p:cNvSpPr>
          <p:nvPr/>
        </p:nvSpPr>
        <p:spPr bwMode="auto">
          <a:xfrm>
            <a:off x="6180662" y="555526"/>
            <a:ext cx="407562" cy="586390"/>
          </a:xfrm>
          <a:custGeom>
            <a:avLst/>
            <a:gdLst>
              <a:gd name="T0" fmla="*/ 45 w 83"/>
              <a:gd name="T1" fmla="*/ 17 h 119"/>
              <a:gd name="T2" fmla="*/ 70 w 83"/>
              <a:gd name="T3" fmla="*/ 31 h 119"/>
              <a:gd name="T4" fmla="*/ 73 w 83"/>
              <a:gd name="T5" fmla="*/ 27 h 119"/>
              <a:gd name="T6" fmla="*/ 73 w 83"/>
              <a:gd name="T7" fmla="*/ 24 h 119"/>
              <a:gd name="T8" fmla="*/ 72 w 83"/>
              <a:gd name="T9" fmla="*/ 21 h 119"/>
              <a:gd name="T10" fmla="*/ 53 w 83"/>
              <a:gd name="T11" fmla="*/ 11 h 119"/>
              <a:gd name="T12" fmla="*/ 50 w 83"/>
              <a:gd name="T13" fmla="*/ 10 h 119"/>
              <a:gd name="T14" fmla="*/ 48 w 83"/>
              <a:gd name="T15" fmla="*/ 12 h 119"/>
              <a:gd name="T16" fmla="*/ 45 w 83"/>
              <a:gd name="T17" fmla="*/ 17 h 119"/>
              <a:gd name="T18" fmla="*/ 40 w 83"/>
              <a:gd name="T19" fmla="*/ 26 h 119"/>
              <a:gd name="T20" fmla="*/ 45 w 83"/>
              <a:gd name="T21" fmla="*/ 29 h 119"/>
              <a:gd name="T22" fmla="*/ 24 w 83"/>
              <a:gd name="T23" fmla="*/ 66 h 119"/>
              <a:gd name="T24" fmla="*/ 18 w 83"/>
              <a:gd name="T25" fmla="*/ 63 h 119"/>
              <a:gd name="T26" fmla="*/ 40 w 83"/>
              <a:gd name="T27" fmla="*/ 26 h 119"/>
              <a:gd name="T28" fmla="*/ 13 w 83"/>
              <a:gd name="T29" fmla="*/ 72 h 119"/>
              <a:gd name="T30" fmla="*/ 11 w 83"/>
              <a:gd name="T31" fmla="*/ 93 h 119"/>
              <a:gd name="T32" fmla="*/ 22 w 83"/>
              <a:gd name="T33" fmla="*/ 98 h 119"/>
              <a:gd name="T34" fmla="*/ 39 w 83"/>
              <a:gd name="T35" fmla="*/ 87 h 119"/>
              <a:gd name="T36" fmla="*/ 24 w 83"/>
              <a:gd name="T37" fmla="*/ 82 h 119"/>
              <a:gd name="T38" fmla="*/ 13 w 83"/>
              <a:gd name="T39" fmla="*/ 72 h 119"/>
              <a:gd name="T40" fmla="*/ 45 w 83"/>
              <a:gd name="T41" fmla="*/ 94 h 119"/>
              <a:gd name="T42" fmla="*/ 8 w 83"/>
              <a:gd name="T43" fmla="*/ 119 h 119"/>
              <a:gd name="T44" fmla="*/ 0 w 83"/>
              <a:gd name="T45" fmla="*/ 115 h 119"/>
              <a:gd name="T46" fmla="*/ 3 w 83"/>
              <a:gd name="T47" fmla="*/ 70 h 119"/>
              <a:gd name="T48" fmla="*/ 6 w 83"/>
              <a:gd name="T49" fmla="*/ 66 h 119"/>
              <a:gd name="T50" fmla="*/ 28 w 83"/>
              <a:gd name="T51" fmla="*/ 27 h 119"/>
              <a:gd name="T52" fmla="*/ 37 w 83"/>
              <a:gd name="T53" fmla="*/ 12 h 119"/>
              <a:gd name="T54" fmla="*/ 40 w 83"/>
              <a:gd name="T55" fmla="*/ 7 h 119"/>
              <a:gd name="T56" fmla="*/ 48 w 83"/>
              <a:gd name="T57" fmla="*/ 1 h 119"/>
              <a:gd name="T58" fmla="*/ 58 w 83"/>
              <a:gd name="T59" fmla="*/ 2 h 119"/>
              <a:gd name="T60" fmla="*/ 76 w 83"/>
              <a:gd name="T61" fmla="*/ 13 h 119"/>
              <a:gd name="T62" fmla="*/ 83 w 83"/>
              <a:gd name="T63" fmla="*/ 21 h 119"/>
              <a:gd name="T64" fmla="*/ 81 w 83"/>
              <a:gd name="T65" fmla="*/ 31 h 119"/>
              <a:gd name="T66" fmla="*/ 45 w 83"/>
              <a:gd name="T67" fmla="*/ 9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119">
                <a:moveTo>
                  <a:pt x="45" y="17"/>
                </a:moveTo>
                <a:cubicBezTo>
                  <a:pt x="70" y="31"/>
                  <a:pt x="70" y="31"/>
                  <a:pt x="70" y="31"/>
                </a:cubicBezTo>
                <a:cubicBezTo>
                  <a:pt x="73" y="27"/>
                  <a:pt x="73" y="27"/>
                  <a:pt x="73" y="27"/>
                </a:cubicBezTo>
                <a:cubicBezTo>
                  <a:pt x="74" y="26"/>
                  <a:pt x="74" y="25"/>
                  <a:pt x="73" y="24"/>
                </a:cubicBezTo>
                <a:cubicBezTo>
                  <a:pt x="73" y="23"/>
                  <a:pt x="73" y="22"/>
                  <a:pt x="72" y="21"/>
                </a:cubicBezTo>
                <a:cubicBezTo>
                  <a:pt x="53" y="11"/>
                  <a:pt x="53" y="11"/>
                  <a:pt x="53" y="11"/>
                </a:cubicBezTo>
                <a:cubicBezTo>
                  <a:pt x="52" y="10"/>
                  <a:pt x="51" y="10"/>
                  <a:pt x="50" y="10"/>
                </a:cubicBezTo>
                <a:cubicBezTo>
                  <a:pt x="49" y="10"/>
                  <a:pt x="48" y="11"/>
                  <a:pt x="48" y="12"/>
                </a:cubicBezTo>
                <a:cubicBezTo>
                  <a:pt x="45" y="17"/>
                  <a:pt x="45" y="17"/>
                  <a:pt x="45" y="17"/>
                </a:cubicBezTo>
                <a:close/>
                <a:moveTo>
                  <a:pt x="40" y="26"/>
                </a:moveTo>
                <a:cubicBezTo>
                  <a:pt x="45" y="29"/>
                  <a:pt x="45" y="29"/>
                  <a:pt x="45" y="29"/>
                </a:cubicBezTo>
                <a:cubicBezTo>
                  <a:pt x="24" y="66"/>
                  <a:pt x="24" y="66"/>
                  <a:pt x="24" y="66"/>
                </a:cubicBezTo>
                <a:cubicBezTo>
                  <a:pt x="18" y="63"/>
                  <a:pt x="18" y="63"/>
                  <a:pt x="18" y="63"/>
                </a:cubicBezTo>
                <a:cubicBezTo>
                  <a:pt x="40" y="26"/>
                  <a:pt x="40" y="26"/>
                  <a:pt x="40" y="26"/>
                </a:cubicBezTo>
                <a:close/>
                <a:moveTo>
                  <a:pt x="13" y="72"/>
                </a:moveTo>
                <a:cubicBezTo>
                  <a:pt x="11" y="93"/>
                  <a:pt x="11" y="93"/>
                  <a:pt x="11" y="93"/>
                </a:cubicBezTo>
                <a:cubicBezTo>
                  <a:pt x="22" y="98"/>
                  <a:pt x="22" y="98"/>
                  <a:pt x="22" y="98"/>
                </a:cubicBezTo>
                <a:cubicBezTo>
                  <a:pt x="39" y="87"/>
                  <a:pt x="39" y="87"/>
                  <a:pt x="39" y="87"/>
                </a:cubicBezTo>
                <a:cubicBezTo>
                  <a:pt x="35" y="83"/>
                  <a:pt x="30" y="82"/>
                  <a:pt x="24" y="82"/>
                </a:cubicBezTo>
                <a:cubicBezTo>
                  <a:pt x="20" y="77"/>
                  <a:pt x="17" y="74"/>
                  <a:pt x="13" y="72"/>
                </a:cubicBezTo>
                <a:close/>
                <a:moveTo>
                  <a:pt x="45" y="94"/>
                </a:moveTo>
                <a:cubicBezTo>
                  <a:pt x="8" y="119"/>
                  <a:pt x="8" y="119"/>
                  <a:pt x="8" y="119"/>
                </a:cubicBezTo>
                <a:cubicBezTo>
                  <a:pt x="0" y="115"/>
                  <a:pt x="0" y="115"/>
                  <a:pt x="0" y="115"/>
                </a:cubicBezTo>
                <a:cubicBezTo>
                  <a:pt x="3" y="70"/>
                  <a:pt x="3" y="70"/>
                  <a:pt x="3" y="70"/>
                </a:cubicBezTo>
                <a:cubicBezTo>
                  <a:pt x="6" y="66"/>
                  <a:pt x="6" y="66"/>
                  <a:pt x="6" y="66"/>
                </a:cubicBezTo>
                <a:cubicBezTo>
                  <a:pt x="28" y="27"/>
                  <a:pt x="28" y="27"/>
                  <a:pt x="28" y="27"/>
                </a:cubicBezTo>
                <a:cubicBezTo>
                  <a:pt x="37" y="12"/>
                  <a:pt x="37" y="12"/>
                  <a:pt x="37" y="12"/>
                </a:cubicBezTo>
                <a:cubicBezTo>
                  <a:pt x="40" y="7"/>
                  <a:pt x="40" y="7"/>
                  <a:pt x="40" y="7"/>
                </a:cubicBezTo>
                <a:cubicBezTo>
                  <a:pt x="42" y="4"/>
                  <a:pt x="44" y="2"/>
                  <a:pt x="48" y="1"/>
                </a:cubicBezTo>
                <a:cubicBezTo>
                  <a:pt x="51" y="0"/>
                  <a:pt x="55" y="0"/>
                  <a:pt x="58" y="2"/>
                </a:cubicBezTo>
                <a:cubicBezTo>
                  <a:pt x="76" y="13"/>
                  <a:pt x="76" y="13"/>
                  <a:pt x="76" y="13"/>
                </a:cubicBezTo>
                <a:cubicBezTo>
                  <a:pt x="80" y="15"/>
                  <a:pt x="82" y="18"/>
                  <a:pt x="83" y="21"/>
                </a:cubicBezTo>
                <a:cubicBezTo>
                  <a:pt x="83" y="24"/>
                  <a:pt x="83" y="28"/>
                  <a:pt x="81" y="31"/>
                </a:cubicBezTo>
                <a:cubicBezTo>
                  <a:pt x="69" y="52"/>
                  <a:pt x="57" y="73"/>
                  <a:pt x="45" y="94"/>
                </a:cubicBezTo>
                <a:close/>
              </a:path>
            </a:pathLst>
          </a:custGeom>
          <a:solidFill>
            <a:schemeClr val="tx1">
              <a:lumMod val="65000"/>
              <a:lumOff val="35000"/>
            </a:schemeClr>
          </a:solidFill>
          <a:ln>
            <a:noFill/>
          </a:ln>
          <a:effectLst>
            <a:outerShdw blurRad="50800" dist="38100" dir="2700000" algn="tl" rotWithShape="0">
              <a:prstClr val="black">
                <a:alpha val="40000"/>
              </a:prstClr>
            </a:outerShdw>
          </a:effectLst>
        </p:spPr>
        <p:txBody>
          <a:bodyPr vert="horz" wrap="square" lIns="91438" tIns="45719" rIns="91438" bIns="45719" numCol="1" anchor="t" anchorCtr="0" compatLnSpc="1"/>
          <a:lstStyle/>
          <a:p>
            <a:endParaRPr lang="zh-CN" altLang="en-US"/>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57" y="1779662"/>
            <a:ext cx="3029545" cy="2214934"/>
          </a:xfrm>
          <a:prstGeom prst="rect">
            <a:avLst/>
          </a:prstGeom>
          <a:ln w="88900" cap="sq" cmpd="thickThin">
            <a:solidFill>
              <a:srgbClr val="000000"/>
            </a:solidFill>
            <a:prstDash val="solid"/>
            <a:miter lim="800000"/>
          </a:ln>
          <a:effectLst>
            <a:innerShdw blurRad="76200">
              <a:srgbClr val="000000"/>
            </a:innerShdw>
          </a:effectLst>
        </p:spPr>
      </p:pic>
      <p:grpSp>
        <p:nvGrpSpPr>
          <p:cNvPr id="22" name="组合 32"/>
          <p:cNvGrpSpPr/>
          <p:nvPr/>
        </p:nvGrpSpPr>
        <p:grpSpPr>
          <a:xfrm>
            <a:off x="3699086" y="1954041"/>
            <a:ext cx="4617330" cy="401686"/>
            <a:chOff x="4932114" y="1543050"/>
            <a:chExt cx="3067228" cy="786921"/>
          </a:xfrm>
        </p:grpSpPr>
        <p:sp>
          <p:nvSpPr>
            <p:cNvPr id="23" name="椭圆 26"/>
            <p:cNvSpPr/>
            <p:nvPr/>
          </p:nvSpPr>
          <p:spPr>
            <a:xfrm>
              <a:off x="4932114" y="2196197"/>
              <a:ext cx="133774" cy="13377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cxnSp>
          <p:nvCxnSpPr>
            <p:cNvPr id="24" name="直接连接符 28"/>
            <p:cNvCxnSpPr/>
            <p:nvPr/>
          </p:nvCxnSpPr>
          <p:spPr>
            <a:xfrm flipH="1">
              <a:off x="4991381" y="1543050"/>
              <a:ext cx="455542" cy="720034"/>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30"/>
            <p:cNvCxnSpPr/>
            <p:nvPr/>
          </p:nvCxnSpPr>
          <p:spPr>
            <a:xfrm>
              <a:off x="5446923" y="1543050"/>
              <a:ext cx="2552419"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33"/>
          <p:cNvGrpSpPr/>
          <p:nvPr/>
        </p:nvGrpSpPr>
        <p:grpSpPr>
          <a:xfrm>
            <a:off x="3909686" y="2871983"/>
            <a:ext cx="4406729" cy="419847"/>
            <a:chOff x="4932114" y="1543050"/>
            <a:chExt cx="2915085" cy="786921"/>
          </a:xfrm>
        </p:grpSpPr>
        <p:sp>
          <p:nvSpPr>
            <p:cNvPr id="27" name="椭圆 34"/>
            <p:cNvSpPr/>
            <p:nvPr/>
          </p:nvSpPr>
          <p:spPr>
            <a:xfrm>
              <a:off x="4932114" y="2196197"/>
              <a:ext cx="133774" cy="13377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cxnSp>
          <p:nvCxnSpPr>
            <p:cNvPr id="28" name="直接连接符 35"/>
            <p:cNvCxnSpPr/>
            <p:nvPr/>
          </p:nvCxnSpPr>
          <p:spPr>
            <a:xfrm flipH="1">
              <a:off x="4991381" y="1543050"/>
              <a:ext cx="455542" cy="720034"/>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36"/>
            <p:cNvCxnSpPr/>
            <p:nvPr/>
          </p:nvCxnSpPr>
          <p:spPr>
            <a:xfrm>
              <a:off x="5440573" y="1543050"/>
              <a:ext cx="2406626"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37"/>
          <p:cNvGrpSpPr/>
          <p:nvPr/>
        </p:nvGrpSpPr>
        <p:grpSpPr>
          <a:xfrm>
            <a:off x="4115523" y="3853767"/>
            <a:ext cx="4200891" cy="477533"/>
            <a:chOff x="4932114" y="1543050"/>
            <a:chExt cx="2640634" cy="786921"/>
          </a:xfrm>
        </p:grpSpPr>
        <p:sp>
          <p:nvSpPr>
            <p:cNvPr id="31" name="椭圆 38"/>
            <p:cNvSpPr/>
            <p:nvPr/>
          </p:nvSpPr>
          <p:spPr>
            <a:xfrm>
              <a:off x="4932114" y="2196197"/>
              <a:ext cx="133774" cy="13377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cxnSp>
          <p:nvCxnSpPr>
            <p:cNvPr id="32" name="直接连接符 39"/>
            <p:cNvCxnSpPr/>
            <p:nvPr/>
          </p:nvCxnSpPr>
          <p:spPr>
            <a:xfrm flipH="1">
              <a:off x="4991381" y="1543050"/>
              <a:ext cx="455542" cy="720034"/>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40"/>
            <p:cNvCxnSpPr/>
            <p:nvPr/>
          </p:nvCxnSpPr>
          <p:spPr>
            <a:xfrm>
              <a:off x="5440573" y="1543050"/>
              <a:ext cx="2132175"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4392488" y="1349355"/>
            <a:ext cx="4572000" cy="646331"/>
          </a:xfrm>
          <a:prstGeom prst="rect">
            <a:avLst/>
          </a:prstGeom>
        </p:spPr>
        <p:txBody>
          <a:bodyPr>
            <a:spAutoFit/>
          </a:bodyPr>
          <a:lstStyle/>
          <a:p>
            <a:pPr fontAlgn="base"/>
            <a:r>
              <a:rPr lang="nl-NL">
                <a:latin typeface="Times New Roman" pitchFamily="18" charset="0"/>
                <a:cs typeface="Times New Roman" pitchFamily="18" charset="0"/>
              </a:rPr>
              <a:t>Nhà nghèo, vợ chết, </a:t>
            </a:r>
            <a:r>
              <a:rPr lang="nl-NL" smtClean="0">
                <a:latin typeface="Times New Roman" pitchFamily="18" charset="0"/>
                <a:cs typeface="Times New Roman" pitchFamily="18" charset="0"/>
              </a:rPr>
              <a:t>phải đi làm thuê, hai </a:t>
            </a:r>
            <a:r>
              <a:rPr lang="nl-NL">
                <a:latin typeface="Times New Roman" pitchFamily="18" charset="0"/>
                <a:cs typeface="Times New Roman" pitchFamily="18" charset="0"/>
              </a:rPr>
              <a:t>cha con lão sống lay lắt rau cháo qua ngày.</a:t>
            </a:r>
            <a:endParaRPr lang="en-US">
              <a:latin typeface="Times New Roman" pitchFamily="18" charset="0"/>
              <a:cs typeface="Times New Roman" pitchFamily="18" charset="0"/>
            </a:endParaRPr>
          </a:p>
        </p:txBody>
      </p:sp>
      <p:sp>
        <p:nvSpPr>
          <p:cNvPr id="35" name="Rectangle 34"/>
          <p:cNvSpPr/>
          <p:nvPr/>
        </p:nvSpPr>
        <p:spPr>
          <a:xfrm>
            <a:off x="4415609" y="2141443"/>
            <a:ext cx="4836911" cy="646331"/>
          </a:xfrm>
          <a:prstGeom prst="rect">
            <a:avLst/>
          </a:prstGeom>
        </p:spPr>
        <p:txBody>
          <a:bodyPr wrap="square">
            <a:spAutoFit/>
          </a:bodyPr>
          <a:lstStyle/>
          <a:p>
            <a:r>
              <a:rPr lang="nl-NL">
                <a:latin typeface="Times New Roman" pitchFamily="18" charset="0"/>
                <a:cs typeface="Times New Roman" pitchFamily="18" charset="0"/>
              </a:rPr>
              <a:t>L</a:t>
            </a:r>
            <a:r>
              <a:rPr lang="nl-NL" smtClean="0">
                <a:latin typeface="Times New Roman" pitchFamily="18" charset="0"/>
                <a:cs typeface="Times New Roman" pitchFamily="18" charset="0"/>
              </a:rPr>
              <a:t>ão </a:t>
            </a:r>
            <a:r>
              <a:rPr lang="nl-NL">
                <a:latin typeface="Times New Roman" pitchFamily="18" charset="0"/>
                <a:cs typeface="Times New Roman" pitchFamily="18" charset="0"/>
              </a:rPr>
              <a:t>cũng không đủ tiền cưới vợ cho con nên khiến con trai lão phải bỏ đi làm ở đồn điền cao su</a:t>
            </a:r>
            <a:endParaRPr lang="en-US"/>
          </a:p>
        </p:txBody>
      </p:sp>
      <p:sp>
        <p:nvSpPr>
          <p:cNvPr id="36" name="Rectangle 35"/>
          <p:cNvSpPr/>
          <p:nvPr/>
        </p:nvSpPr>
        <p:spPr>
          <a:xfrm>
            <a:off x="4680520" y="3149555"/>
            <a:ext cx="4572000" cy="646331"/>
          </a:xfrm>
          <a:prstGeom prst="rect">
            <a:avLst/>
          </a:prstGeom>
        </p:spPr>
        <p:txBody>
          <a:bodyPr>
            <a:spAutoFit/>
          </a:bodyPr>
          <a:lstStyle/>
          <a:p>
            <a:pPr fontAlgn="base"/>
            <a:r>
              <a:rPr lang="nl-NL" smtClean="0">
                <a:latin typeface="Times New Roman" pitchFamily="18" charset="0"/>
                <a:cs typeface="Times New Roman" pitchFamily="18" charset="0"/>
              </a:rPr>
              <a:t>Lão </a:t>
            </a:r>
            <a:r>
              <a:rPr lang="nl-NL">
                <a:latin typeface="Times New Roman" pitchFamily="18" charset="0"/>
                <a:cs typeface="Times New Roman" pitchFamily="18" charset="0"/>
              </a:rPr>
              <a:t>không biết chữ</a:t>
            </a:r>
            <a:r>
              <a:rPr lang="nl-NL" smtClean="0">
                <a:latin typeface="Times New Roman" pitchFamily="18" charset="0"/>
                <a:cs typeface="Times New Roman" pitchFamily="18" charset="0"/>
              </a:rPr>
              <a:t>, thư con gửi về và văn tự đều nhờ ông Giáo viết hộ</a:t>
            </a:r>
            <a:endParaRPr lang="en-US">
              <a:latin typeface="Times New Roman" pitchFamily="18" charset="0"/>
              <a:cs typeface="Times New Roman" pitchFamily="18" charset="0"/>
            </a:endParaRPr>
          </a:p>
        </p:txBody>
      </p:sp>
      <p:grpSp>
        <p:nvGrpSpPr>
          <p:cNvPr id="37" name="组合 37"/>
          <p:cNvGrpSpPr/>
          <p:nvPr/>
        </p:nvGrpSpPr>
        <p:grpSpPr>
          <a:xfrm>
            <a:off x="4403557" y="4587975"/>
            <a:ext cx="3912857" cy="489860"/>
            <a:chOff x="4932114" y="1543050"/>
            <a:chExt cx="2640634" cy="786921"/>
          </a:xfrm>
        </p:grpSpPr>
        <p:sp>
          <p:nvSpPr>
            <p:cNvPr id="38" name="椭圆 38"/>
            <p:cNvSpPr/>
            <p:nvPr/>
          </p:nvSpPr>
          <p:spPr>
            <a:xfrm>
              <a:off x="4932114" y="2196197"/>
              <a:ext cx="133774" cy="133774"/>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cxnSp>
          <p:nvCxnSpPr>
            <p:cNvPr id="39" name="直接连接符 39"/>
            <p:cNvCxnSpPr/>
            <p:nvPr/>
          </p:nvCxnSpPr>
          <p:spPr>
            <a:xfrm flipH="1">
              <a:off x="4991381" y="1543050"/>
              <a:ext cx="455542" cy="720034"/>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40"/>
            <p:cNvCxnSpPr/>
            <p:nvPr/>
          </p:nvCxnSpPr>
          <p:spPr>
            <a:xfrm>
              <a:off x="5440573" y="1543050"/>
              <a:ext cx="2132175"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4832920" y="4146634"/>
            <a:ext cx="4572000" cy="369332"/>
          </a:xfrm>
          <a:prstGeom prst="rect">
            <a:avLst/>
          </a:prstGeom>
        </p:spPr>
        <p:txBody>
          <a:bodyPr>
            <a:spAutoFit/>
          </a:bodyPr>
          <a:lstStyle/>
          <a:p>
            <a:pPr fontAlgn="base"/>
            <a:r>
              <a:rPr lang="nl-NL" smtClean="0">
                <a:latin typeface="Times New Roman" pitchFamily="18" charset="0"/>
                <a:cs typeface="Times New Roman" pitchFamily="18" charset="0"/>
              </a:rPr>
              <a:t>Chỉ có con chó Vàng làm bạn sớm ngày</a:t>
            </a:r>
            <a:endParaRPr lang="en-US">
              <a:latin typeface="Times New Roman" pitchFamily="18" charset="0"/>
              <a:cs typeface="Times New Roman" pitchFamily="18" charset="0"/>
            </a:endParaRPr>
          </a:p>
        </p:txBody>
      </p:sp>
      <p:sp>
        <p:nvSpPr>
          <p:cNvPr id="42" name="Rectangle 41"/>
          <p:cNvSpPr/>
          <p:nvPr/>
        </p:nvSpPr>
        <p:spPr>
          <a:xfrm>
            <a:off x="344285" y="4452951"/>
            <a:ext cx="3302635" cy="400110"/>
          </a:xfrm>
          <a:prstGeom prst="rect">
            <a:avLst/>
          </a:prstGeom>
        </p:spPr>
        <p:txBody>
          <a:bodyPr wrap="none">
            <a:spAutoFit/>
          </a:bodyPr>
          <a:lstStyle/>
          <a:p>
            <a:r>
              <a:rPr lang="pt-BR" sz="2000" b="1" i="1">
                <a:solidFill>
                  <a:srgbClr val="FF0000"/>
                </a:solidFill>
                <a:latin typeface="Times New Roman" pitchFamily="18" charset="0"/>
                <a:cs typeface="Times New Roman" pitchFamily="18" charset="0"/>
              </a:rPr>
              <a:t>nghèo khổ, cô đơn, bất hạnh.</a:t>
            </a:r>
            <a:endParaRPr lang="en-US" sz="2000">
              <a:solidFill>
                <a:srgbClr val="FF0000"/>
              </a:solidFill>
              <a:latin typeface="Times New Roman" pitchFamily="18" charset="0"/>
              <a:cs typeface="Times New Roman" pitchFamily="18" charset="0"/>
            </a:endParaRPr>
          </a:p>
        </p:txBody>
      </p:sp>
      <p:sp>
        <p:nvSpPr>
          <p:cNvPr id="43" name="Right Arrow 42"/>
          <p:cNvSpPr/>
          <p:nvPr/>
        </p:nvSpPr>
        <p:spPr>
          <a:xfrm rot="5400000">
            <a:off x="1655677" y="4110690"/>
            <a:ext cx="360039" cy="36004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61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2000"/>
                                        <p:tgtEl>
                                          <p:spTgt spid="34"/>
                                        </p:tgtEl>
                                      </p:cBhvr>
                                    </p:animEffect>
                                  </p:childTnLst>
                                </p:cTn>
                              </p:par>
                              <p:par>
                                <p:cTn id="21" presetID="21"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heel(1)">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circle(in)">
                                      <p:cBhvr>
                                        <p:cTn id="28" dur="2000"/>
                                        <p:tgtEl>
                                          <p:spTgt spid="35"/>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ircle(in)">
                                      <p:cBhvr>
                                        <p:cTn id="36" dur="2000"/>
                                        <p:tgtEl>
                                          <p:spTgt spid="36"/>
                                        </p:tgtEl>
                                      </p:cBhvr>
                                    </p:animEffect>
                                  </p:childTnLst>
                                </p:cTn>
                              </p:par>
                              <p:par>
                                <p:cTn id="37" presetID="6"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2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circle(in)">
                                      <p:cBhvr>
                                        <p:cTn id="44" dur="2000"/>
                                        <p:tgtEl>
                                          <p:spTgt spid="41"/>
                                        </p:tgtEl>
                                      </p:cBhvr>
                                    </p:animEffect>
                                  </p:childTnLst>
                                </p:cTn>
                              </p:par>
                              <p:par>
                                <p:cTn id="45" presetID="6" presetClass="entr" presetSubtype="16"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in)">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heel(1)">
                                      <p:cBhvr>
                                        <p:cTn id="52" dur="2000"/>
                                        <p:tgtEl>
                                          <p:spTgt spid="43"/>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4" grpId="0"/>
      <p:bldP spid="35" grpId="0"/>
      <p:bldP spid="36" grpId="0"/>
      <p:bldP spid="41" grpId="0"/>
      <p:bldP spid="42" grpId="0"/>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平面图表4配色(合集配色)">
      <a:dk1>
        <a:sysClr val="windowText" lastClr="000000"/>
      </a:dk1>
      <a:lt1>
        <a:sysClr val="window" lastClr="FFFFFF"/>
      </a:lt1>
      <a:dk2>
        <a:srgbClr val="44546A"/>
      </a:dk2>
      <a:lt2>
        <a:srgbClr val="E7E6E6"/>
      </a:lt2>
      <a:accent1>
        <a:srgbClr val="3DBCC0"/>
      </a:accent1>
      <a:accent2>
        <a:srgbClr val="FFC535"/>
      </a:accent2>
      <a:accent3>
        <a:srgbClr val="EB7513"/>
      </a:accent3>
      <a:accent4>
        <a:srgbClr val="C8C2AC"/>
      </a:accent4>
      <a:accent5>
        <a:srgbClr val="76AFAF"/>
      </a:accent5>
      <a:accent6>
        <a:srgbClr val="F4EFD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smtClean="0">
            <a:solidFill>
              <a:schemeClr val="tx1">
                <a:lumMod val="50000"/>
                <a:lumOff val="50000"/>
              </a:schemeClr>
            </a:solidFill>
            <a:latin typeface="微软雅黑 Light" panose="020B0502040204020203" pitchFamily="34" charset="-122"/>
            <a:ea typeface="微软雅黑 Light" panose="020B0502040204020203"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平面图表4配色(合集配色)">
      <a:dk1>
        <a:sysClr val="windowText" lastClr="000000"/>
      </a:dk1>
      <a:lt1>
        <a:sysClr val="window" lastClr="FFFFFF"/>
      </a:lt1>
      <a:dk2>
        <a:srgbClr val="44546A"/>
      </a:dk2>
      <a:lt2>
        <a:srgbClr val="E7E6E6"/>
      </a:lt2>
      <a:accent1>
        <a:srgbClr val="3DBCC0"/>
      </a:accent1>
      <a:accent2>
        <a:srgbClr val="FFC535"/>
      </a:accent2>
      <a:accent3>
        <a:srgbClr val="EB7513"/>
      </a:accent3>
      <a:accent4>
        <a:srgbClr val="C8C2AC"/>
      </a:accent4>
      <a:accent5>
        <a:srgbClr val="76AFAF"/>
      </a:accent5>
      <a:accent6>
        <a:srgbClr val="F4EFD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smtClean="0">
            <a:solidFill>
              <a:schemeClr val="tx1">
                <a:lumMod val="50000"/>
                <a:lumOff val="50000"/>
              </a:schemeClr>
            </a:solidFill>
            <a:latin typeface="微软雅黑 Light" panose="020B0502040204020203" pitchFamily="34" charset="-122"/>
            <a:ea typeface="微软雅黑 Light" panose="020B0502040204020203"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TotalTime>
  <Words>2340</Words>
  <Application>Microsoft Office PowerPoint</Application>
  <PresentationFormat>On-screen Show (16:9)</PresentationFormat>
  <Paragraphs>246</Paragraphs>
  <Slides>29</Slides>
  <Notes>1</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微软雅黑</vt:lpstr>
      <vt:lpstr>宋体</vt:lpstr>
      <vt:lpstr>.VnTime</vt:lpstr>
      <vt:lpstr>Agency FB</vt:lpstr>
      <vt:lpstr>Arial</vt:lpstr>
      <vt:lpstr>Calibri</vt:lpstr>
      <vt:lpstr>Calibri Light</vt:lpstr>
      <vt:lpstr>Chiller</vt:lpstr>
      <vt:lpstr>Times New Roman</vt:lpstr>
      <vt:lpstr>Wingdings</vt:lpstr>
      <vt:lpstr>微软雅黑 Light</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102</cp:revision>
  <dcterms:created xsi:type="dcterms:W3CDTF">2021-08-17T11:39:26Z</dcterms:created>
  <dcterms:modified xsi:type="dcterms:W3CDTF">2021-09-19T08:39:20Z</dcterms:modified>
</cp:coreProperties>
</file>