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65" r:id="rId2"/>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FEBE66-8D7D-AA41-BC72-45F3E39AF838}" type="datetimeFigureOut">
              <a:rPr lang="vi-VN" smtClean="0"/>
              <a:t>21/1/26</a:t>
            </a:fld>
            <a:endParaRPr lang="vi-VN"/>
          </a:p>
        </p:txBody>
      </p:sp>
      <p:sp>
        <p:nvSpPr>
          <p:cNvPr id="4" name="Chỗ dành sẵn cho Hình ảnh của Bản chiế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A9DA08-1001-FA4D-94C1-00D71F8EA081}" type="slidenum">
              <a:rPr lang="vi-VN" smtClean="0"/>
              <a:t>‹#›</a:t>
            </a:fld>
            <a:endParaRPr lang="vi-VN"/>
          </a:p>
        </p:txBody>
      </p:sp>
    </p:spTree>
    <p:extLst>
      <p:ext uri="{BB962C8B-B14F-4D97-AF65-F5344CB8AC3E}">
        <p14:creationId xmlns:p14="http://schemas.microsoft.com/office/powerpoint/2010/main" val="2915550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Giới thiệu khái quát về nhà Lý và nội dung chính của bài thuyết trình.</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Nhà Lý mở đầu thời kỳ ổn định lâu dài. Việc dời đô ra Thăng Long tạo điều kiện thuận lợi cho phát triển kinh tế, chính trị và văn hóa.</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Ở trung ương, vua có quyền lực cao nhất. Các quan lại được tổ chức để giúp vua điều hành đất nước.</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Việc bổ nhiệm quan lại từ triều đình giúp nhà nước quản lý chặt chẽ các địa phương và hạn chế cát cứ.</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Bộ luật Hình thư thể hiện nhà nước đã quan tâm đến pháp luật, góp phần ổn định xã hội.</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Chính sách ngụ binh ư nông giúp quân đội đông mà không tốn nhiều chi phí, đồng thời không ảnh hưởng sản xuất.</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Nhà Lý coi trọng ổn định trong nước, dùng Phật giáo để đoàn kết nhân dân.</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Nhà Lý mềm dẻo nhưng kiên quyết, tiêu biểu là kháng chiến chống Tống thắng lợi năm 1075–1077.</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Thời Lý là giai đoạn quan trọng, tạo nền tảng cho các triều đại sau phát triển.</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63BC06B-7318-B6B6-B697-49CA52CF2CE5}"/>
              </a:ext>
            </a:extLst>
          </p:cNvPr>
          <p:cNvSpPr>
            <a:spLocks noGrp="1"/>
          </p:cNvSpPr>
          <p:nvPr>
            <p:ph type="title"/>
          </p:nvPr>
        </p:nvSpPr>
        <p:spPr/>
        <p:txBody>
          <a:bodyPr/>
          <a:lstStyle/>
          <a:p>
            <a:r>
              <a:rPr lang="vi-VN" b="1" i="1" dirty="0">
                <a:solidFill>
                  <a:schemeClr val="accent6">
                    <a:lumMod val="50000"/>
                  </a:schemeClr>
                </a:solidFill>
              </a:rPr>
              <a:t>Tổ 2</a:t>
            </a:r>
          </a:p>
        </p:txBody>
      </p:sp>
      <p:sp>
        <p:nvSpPr>
          <p:cNvPr id="9" name="Chỗ dành sẵn cho Nội dung 8">
            <a:extLst>
              <a:ext uri="{FF2B5EF4-FFF2-40B4-BE49-F238E27FC236}">
                <a16:creationId xmlns:a16="http://schemas.microsoft.com/office/drawing/2014/main" id="{2A28449E-9876-4B60-87E5-842749F245E1}"/>
              </a:ext>
            </a:extLst>
          </p:cNvPr>
          <p:cNvSpPr>
            <a:spLocks noGrp="1"/>
          </p:cNvSpPr>
          <p:nvPr>
            <p:ph sz="half" idx="2"/>
          </p:nvPr>
        </p:nvSpPr>
        <p:spPr/>
        <p:txBody>
          <a:bodyPr/>
          <a:lstStyle/>
          <a:p>
            <a:r>
              <a:rPr lang="vi-VN" dirty="0">
                <a:solidFill>
                  <a:schemeClr val="accent6">
                    <a:lumMod val="75000"/>
                  </a:schemeClr>
                </a:solidFill>
              </a:rPr>
              <a:t>Thịnh</a:t>
            </a:r>
          </a:p>
          <a:p>
            <a:r>
              <a:rPr lang="vi-VN" dirty="0">
                <a:solidFill>
                  <a:schemeClr val="accent6">
                    <a:lumMod val="75000"/>
                  </a:schemeClr>
                </a:solidFill>
              </a:rPr>
              <a:t>Hằng</a:t>
            </a:r>
          </a:p>
          <a:p>
            <a:r>
              <a:rPr lang="vi-VN" dirty="0">
                <a:solidFill>
                  <a:schemeClr val="accent6">
                    <a:lumMod val="75000"/>
                  </a:schemeClr>
                </a:solidFill>
              </a:rPr>
              <a:t>My</a:t>
            </a:r>
          </a:p>
          <a:p>
            <a:r>
              <a:rPr lang="vi-VN" dirty="0">
                <a:solidFill>
                  <a:schemeClr val="accent6">
                    <a:lumMod val="75000"/>
                  </a:schemeClr>
                </a:solidFill>
              </a:rPr>
              <a:t>Nguyễn Nhi</a:t>
            </a:r>
          </a:p>
          <a:p>
            <a:r>
              <a:rPr lang="vi-VN" dirty="0">
                <a:solidFill>
                  <a:schemeClr val="accent6">
                    <a:lumMod val="75000"/>
                  </a:schemeClr>
                </a:solidFill>
              </a:rPr>
              <a:t>Gia Huy</a:t>
            </a:r>
          </a:p>
          <a:p>
            <a:r>
              <a:rPr lang="vi-VN" dirty="0">
                <a:solidFill>
                  <a:schemeClr val="accent6">
                    <a:lumMod val="75000"/>
                  </a:schemeClr>
                </a:solidFill>
              </a:rPr>
              <a:t>Minh Nhật</a:t>
            </a:r>
          </a:p>
        </p:txBody>
      </p:sp>
      <p:sp>
        <p:nvSpPr>
          <p:cNvPr id="11" name="Chỗ dành sẵn cho Nội dung 10">
            <a:extLst>
              <a:ext uri="{FF2B5EF4-FFF2-40B4-BE49-F238E27FC236}">
                <a16:creationId xmlns:a16="http://schemas.microsoft.com/office/drawing/2014/main" id="{92DDC5C0-4AC5-6335-3AD9-853FD29B241F}"/>
              </a:ext>
            </a:extLst>
          </p:cNvPr>
          <p:cNvSpPr>
            <a:spLocks noGrp="1"/>
          </p:cNvSpPr>
          <p:nvPr>
            <p:ph sz="half" idx="1"/>
          </p:nvPr>
        </p:nvSpPr>
        <p:spPr/>
        <p:txBody>
          <a:bodyPr/>
          <a:lstStyle/>
          <a:p>
            <a:r>
              <a:rPr lang="vi-VN" dirty="0">
                <a:solidFill>
                  <a:schemeClr val="accent6">
                    <a:lumMod val="75000"/>
                  </a:schemeClr>
                </a:solidFill>
              </a:rPr>
              <a:t>Hồng Ninh</a:t>
            </a:r>
          </a:p>
          <a:p>
            <a:r>
              <a:rPr lang="vi-VN" dirty="0">
                <a:solidFill>
                  <a:schemeClr val="accent6">
                    <a:lumMod val="75000"/>
                  </a:schemeClr>
                </a:solidFill>
              </a:rPr>
              <a:t>Bảo Khang</a:t>
            </a:r>
          </a:p>
          <a:p>
            <a:r>
              <a:rPr lang="vi-VN" dirty="0">
                <a:solidFill>
                  <a:schemeClr val="accent6">
                    <a:lumMod val="75000"/>
                  </a:schemeClr>
                </a:solidFill>
              </a:rPr>
              <a:t>Hà Chi</a:t>
            </a:r>
          </a:p>
          <a:p>
            <a:r>
              <a:rPr lang="vi-VN" dirty="0">
                <a:solidFill>
                  <a:schemeClr val="accent6">
                    <a:lumMod val="75000"/>
                  </a:schemeClr>
                </a:solidFill>
              </a:rPr>
              <a:t>Bảo</a:t>
            </a:r>
          </a:p>
          <a:p>
            <a:r>
              <a:rPr lang="vi-VN" dirty="0">
                <a:solidFill>
                  <a:schemeClr val="accent6">
                    <a:lumMod val="75000"/>
                  </a:schemeClr>
                </a:solidFill>
              </a:rPr>
              <a:t>Bảo Nam</a:t>
            </a:r>
          </a:p>
          <a:p>
            <a:r>
              <a:rPr lang="vi-VN" dirty="0">
                <a:solidFill>
                  <a:schemeClr val="accent6">
                    <a:lumMod val="75000"/>
                  </a:schemeClr>
                </a:solidFill>
              </a:rPr>
              <a:t>Kim Anh</a:t>
            </a:r>
          </a:p>
        </p:txBody>
      </p:sp>
      <p:sp>
        <p:nvSpPr>
          <p:cNvPr id="12" name="Hộp Văn bản 11">
            <a:extLst>
              <a:ext uri="{FF2B5EF4-FFF2-40B4-BE49-F238E27FC236}">
                <a16:creationId xmlns:a16="http://schemas.microsoft.com/office/drawing/2014/main" id="{D73D4A8E-61A6-748B-0677-F0E71D2A7E5E}"/>
              </a:ext>
            </a:extLst>
          </p:cNvPr>
          <p:cNvSpPr txBox="1"/>
          <p:nvPr/>
        </p:nvSpPr>
        <p:spPr>
          <a:xfrm>
            <a:off x="3664927" y="2517042"/>
            <a:ext cx="1828800" cy="1828800"/>
          </a:xfrm>
          <a:prstGeom prst="rect">
            <a:avLst/>
          </a:prstGeom>
          <a:noFill/>
        </p:spPr>
        <p:txBody>
          <a:bodyPr wrap="square" rtlCol="0">
            <a:spAutoFit/>
          </a:bodyPr>
          <a:lstStyle/>
          <a:p>
            <a:pPr algn="l"/>
            <a:endParaRPr lang="vi-VN" dirty="0"/>
          </a:p>
        </p:txBody>
      </p:sp>
      <p:sp>
        <p:nvSpPr>
          <p:cNvPr id="13" name="Hộp Văn bản 12">
            <a:extLst>
              <a:ext uri="{FF2B5EF4-FFF2-40B4-BE49-F238E27FC236}">
                <a16:creationId xmlns:a16="http://schemas.microsoft.com/office/drawing/2014/main" id="{077CB744-A5C7-B4F3-1506-3D19B1B0C479}"/>
              </a:ext>
            </a:extLst>
          </p:cNvPr>
          <p:cNvSpPr txBox="1"/>
          <p:nvPr/>
        </p:nvSpPr>
        <p:spPr>
          <a:xfrm>
            <a:off x="3664927" y="2517042"/>
            <a:ext cx="1828800" cy="1828800"/>
          </a:xfrm>
          <a:prstGeom prst="rect">
            <a:avLst/>
          </a:prstGeom>
          <a:noFill/>
        </p:spPr>
        <p:txBody>
          <a:bodyPr wrap="square" rtlCol="0">
            <a:spAutoFit/>
          </a:bodyPr>
          <a:lstStyle/>
          <a:p>
            <a:pPr algn="l"/>
            <a:endParaRPr lang="vi-VN" dirty="0"/>
          </a:p>
        </p:txBody>
      </p:sp>
    </p:spTree>
    <p:extLst>
      <p:ext uri="{BB962C8B-B14F-4D97-AF65-F5344CB8AC3E}">
        <p14:creationId xmlns:p14="http://schemas.microsoft.com/office/powerpoint/2010/main" val="365521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V. Đánh giá chung</a:t>
            </a:r>
          </a:p>
        </p:txBody>
      </p:sp>
      <p:sp>
        <p:nvSpPr>
          <p:cNvPr id="3" name="Content Placeholder 2"/>
          <p:cNvSpPr>
            <a:spLocks noGrp="1"/>
          </p:cNvSpPr>
          <p:nvPr>
            <p:ph idx="1"/>
          </p:nvPr>
        </p:nvSpPr>
        <p:spPr/>
        <p:txBody>
          <a:bodyPr/>
          <a:lstStyle/>
          <a:p>
            <a:pPr>
              <a:defRPr sz="1800">
                <a:solidFill>
                  <a:srgbClr val="282828"/>
                </a:solidFill>
              </a:defRPr>
            </a:pPr>
            <a:r>
              <a:t>Nhà nước phong kiến vững mạnh.</a:t>
            </a:r>
          </a:p>
          <a:p>
            <a:pPr>
              <a:defRPr sz="1800">
                <a:solidFill>
                  <a:srgbClr val="282828"/>
                </a:solidFill>
              </a:defRPr>
            </a:pPr>
            <a:r>
              <a:t>Chính trị ổn định.</a:t>
            </a:r>
          </a:p>
          <a:p>
            <a:pPr>
              <a:defRPr sz="1800">
                <a:solidFill>
                  <a:srgbClr val="282828"/>
                </a:solidFill>
              </a:defRPr>
            </a:pPr>
            <a:r>
              <a:t>Đặt nền móng cho Đại Việt.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TÌNH HÌNH CHÍNH TRỊ THỜI NHÀ LÝ</a:t>
            </a:r>
          </a:p>
          <a:p>
            <a:r>
              <a:t>(1009–1225)</a:t>
            </a:r>
          </a:p>
        </p:txBody>
      </p:sp>
      <p:sp>
        <p:nvSpPr>
          <p:cNvPr id="3" name="Subtitle 2"/>
          <p:cNvSpPr>
            <a:spLocks noGrp="1"/>
          </p:cNvSpPr>
          <p:nvPr>
            <p:ph type="subTitle" idx="1"/>
          </p:nvPr>
        </p:nvSpPr>
        <p:spPr/>
        <p:txBody>
          <a:bodyPr/>
          <a:lstStyle/>
          <a:p>
            <a:r>
              <a:t>Tổ chức chính quyền – Pháp luật &amp; quân đội – Đối nội &amp; đối ngoại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I. Khái quát chung</a:t>
            </a:r>
          </a:p>
        </p:txBody>
      </p:sp>
      <p:sp>
        <p:nvSpPr>
          <p:cNvPr id="3" name="Content Placeholder 2"/>
          <p:cNvSpPr>
            <a:spLocks noGrp="1"/>
          </p:cNvSpPr>
          <p:nvPr>
            <p:ph idx="1"/>
          </p:nvPr>
        </p:nvSpPr>
        <p:spPr/>
        <p:txBody>
          <a:bodyPr/>
          <a:lstStyle/>
          <a:p>
            <a:pPr>
              <a:defRPr sz="1800">
                <a:solidFill>
                  <a:srgbClr val="282828"/>
                </a:solidFill>
              </a:defRPr>
            </a:pPr>
            <a:r>
              <a:t>Nhà Lý tồn tại từ năm 1009 đến 1225.</a:t>
            </a:r>
          </a:p>
          <a:p>
            <a:pPr>
              <a:defRPr sz="1800">
                <a:solidFill>
                  <a:srgbClr val="282828"/>
                </a:solidFill>
              </a:defRPr>
            </a:pPr>
            <a:r>
              <a:t>Lý Thái Tổ dời đô từ Hoa Lư ra Thăng Long.</a:t>
            </a:r>
          </a:p>
          <a:p>
            <a:pPr>
              <a:defRPr sz="1800">
                <a:solidFill>
                  <a:srgbClr val="282828"/>
                </a:solidFill>
              </a:defRPr>
            </a:pPr>
            <a:r>
              <a:t>Nhà nước phong kiến trung ương tập quyền.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II. Tổ chức chính quyền (Trung ương)</a:t>
            </a:r>
          </a:p>
        </p:txBody>
      </p:sp>
      <p:sp>
        <p:nvSpPr>
          <p:cNvPr id="3" name="Content Placeholder 2"/>
          <p:cNvSpPr>
            <a:spLocks noGrp="1"/>
          </p:cNvSpPr>
          <p:nvPr>
            <p:ph idx="1"/>
          </p:nvPr>
        </p:nvSpPr>
        <p:spPr/>
        <p:txBody>
          <a:bodyPr/>
          <a:lstStyle/>
          <a:p>
            <a:pPr>
              <a:defRPr sz="1800">
                <a:solidFill>
                  <a:srgbClr val="282828"/>
                </a:solidFill>
              </a:defRPr>
            </a:pPr>
            <a:r>
              <a:t>Vua đứng đầu, nắm mọi quyền hành.</a:t>
            </a:r>
          </a:p>
          <a:p>
            <a:pPr>
              <a:defRPr sz="1800">
                <a:solidFill>
                  <a:srgbClr val="282828"/>
                </a:solidFill>
              </a:defRPr>
            </a:pPr>
            <a:r>
              <a:t>Quan văn, quan võ giúp việc.</a:t>
            </a:r>
          </a:p>
          <a:p>
            <a:pPr>
              <a:defRPr sz="1800">
                <a:solidFill>
                  <a:srgbClr val="282828"/>
                </a:solidFill>
              </a:defRPr>
            </a:pPr>
            <a:r>
              <a:t>Chức quan lớn: Thái sư, Thái úy, Tể tướng.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Tổ chức chính quyền (Địa phương)</a:t>
            </a:r>
          </a:p>
        </p:txBody>
      </p:sp>
      <p:sp>
        <p:nvSpPr>
          <p:cNvPr id="3" name="Content Placeholder 2"/>
          <p:cNvSpPr>
            <a:spLocks noGrp="1"/>
          </p:cNvSpPr>
          <p:nvPr>
            <p:ph idx="1"/>
          </p:nvPr>
        </p:nvSpPr>
        <p:spPr/>
        <p:txBody>
          <a:bodyPr/>
          <a:lstStyle/>
          <a:p>
            <a:pPr>
              <a:defRPr sz="1800">
                <a:solidFill>
                  <a:srgbClr val="282828"/>
                </a:solidFill>
              </a:defRPr>
            </a:pPr>
            <a:r>
              <a:t>Chia nước thành lộ, phủ, châu, huyện.</a:t>
            </a:r>
          </a:p>
          <a:p>
            <a:pPr>
              <a:defRPr sz="1800">
                <a:solidFill>
                  <a:srgbClr val="282828"/>
                </a:solidFill>
              </a:defRPr>
            </a:pPr>
            <a:r>
              <a:t>Quan lại do triều đình bổ nhiệm.</a:t>
            </a:r>
          </a:p>
          <a:p>
            <a:pPr>
              <a:defRPr sz="1800">
                <a:solidFill>
                  <a:srgbClr val="282828"/>
                </a:solidFill>
              </a:defRPr>
            </a:pPr>
            <a:r>
              <a:t>Chịu sự quản lý của trung ương.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III. Xây dựng pháp luật</a:t>
            </a:r>
          </a:p>
        </p:txBody>
      </p:sp>
      <p:sp>
        <p:nvSpPr>
          <p:cNvPr id="3" name="Content Placeholder 2"/>
          <p:cNvSpPr>
            <a:spLocks noGrp="1"/>
          </p:cNvSpPr>
          <p:nvPr>
            <p:ph idx="1"/>
          </p:nvPr>
        </p:nvSpPr>
        <p:spPr/>
        <p:txBody>
          <a:bodyPr/>
          <a:lstStyle/>
          <a:p>
            <a:pPr>
              <a:defRPr sz="1800">
                <a:solidFill>
                  <a:srgbClr val="282828"/>
                </a:solidFill>
              </a:defRPr>
            </a:pPr>
            <a:r>
              <a:t>Năm 1042 ban hành bộ luật Hình thư.</a:t>
            </a:r>
          </a:p>
          <a:p>
            <a:pPr>
              <a:defRPr sz="1800">
                <a:solidFill>
                  <a:srgbClr val="282828"/>
                </a:solidFill>
              </a:defRPr>
            </a:pPr>
            <a:r>
              <a:t>Bộ luật thành văn đầu tiên.</a:t>
            </a:r>
          </a:p>
          <a:p>
            <a:pPr>
              <a:defRPr sz="1800">
                <a:solidFill>
                  <a:srgbClr val="282828"/>
                </a:solidFill>
              </a:defRPr>
            </a:pPr>
            <a:r>
              <a:t>Giữ trật tự xã hội.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Xây dựng quân đội</a:t>
            </a:r>
          </a:p>
        </p:txBody>
      </p:sp>
      <p:sp>
        <p:nvSpPr>
          <p:cNvPr id="3" name="Content Placeholder 2"/>
          <p:cNvSpPr>
            <a:spLocks noGrp="1"/>
          </p:cNvSpPr>
          <p:nvPr>
            <p:ph idx="1"/>
          </p:nvPr>
        </p:nvSpPr>
        <p:spPr/>
        <p:txBody>
          <a:bodyPr/>
          <a:lstStyle/>
          <a:p>
            <a:pPr>
              <a:defRPr sz="1800">
                <a:solidFill>
                  <a:srgbClr val="282828"/>
                </a:solidFill>
              </a:defRPr>
            </a:pPr>
            <a:r>
              <a:t>Gồm cấm quân và quân địa phương.</a:t>
            </a:r>
          </a:p>
          <a:p>
            <a:pPr>
              <a:defRPr sz="1800">
                <a:solidFill>
                  <a:srgbClr val="282828"/>
                </a:solidFill>
              </a:defRPr>
            </a:pPr>
            <a:r>
              <a:t>Thực hiện “ngụ binh ư nông”.</a:t>
            </a:r>
          </a:p>
          <a:p>
            <a:pPr>
              <a:defRPr sz="1800">
                <a:solidFill>
                  <a:srgbClr val="282828"/>
                </a:solidFill>
              </a:defRPr>
            </a:pPr>
            <a:r>
              <a:t>Vừa sản xuất vừa sẵn sàng chiến đấu.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IV. Chính sách đối nội</a:t>
            </a:r>
          </a:p>
        </p:txBody>
      </p:sp>
      <p:sp>
        <p:nvSpPr>
          <p:cNvPr id="3" name="Content Placeholder 2"/>
          <p:cNvSpPr>
            <a:spLocks noGrp="1"/>
          </p:cNvSpPr>
          <p:nvPr>
            <p:ph idx="1"/>
          </p:nvPr>
        </p:nvSpPr>
        <p:spPr/>
        <p:txBody>
          <a:bodyPr/>
          <a:lstStyle/>
          <a:p>
            <a:pPr>
              <a:defRPr sz="1800">
                <a:solidFill>
                  <a:srgbClr val="282828"/>
                </a:solidFill>
              </a:defRPr>
            </a:pPr>
            <a:r>
              <a:t>Củng cố đoàn kết dân tộc.</a:t>
            </a:r>
          </a:p>
          <a:p>
            <a:pPr>
              <a:defRPr sz="1800">
                <a:solidFill>
                  <a:srgbClr val="282828"/>
                </a:solidFill>
              </a:defRPr>
            </a:pPr>
            <a:r>
              <a:t>Chăm lo đời sống nhân dân.</a:t>
            </a:r>
          </a:p>
          <a:p>
            <a:pPr>
              <a:defRPr sz="1800">
                <a:solidFill>
                  <a:srgbClr val="282828"/>
                </a:solidFill>
              </a:defRPr>
            </a:pPr>
            <a:r>
              <a:t>Phật giáo được tôn sùng.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5EED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000" b="1">
                <a:solidFill>
                  <a:srgbClr val="5C4033"/>
                </a:solidFill>
              </a:defRPr>
            </a:pPr>
            <a:r>
              <a:t>Chính sách đối ngoại</a:t>
            </a:r>
          </a:p>
        </p:txBody>
      </p:sp>
      <p:sp>
        <p:nvSpPr>
          <p:cNvPr id="3" name="Content Placeholder 2"/>
          <p:cNvSpPr>
            <a:spLocks noGrp="1"/>
          </p:cNvSpPr>
          <p:nvPr>
            <p:ph idx="1"/>
          </p:nvPr>
        </p:nvSpPr>
        <p:spPr/>
        <p:txBody>
          <a:bodyPr/>
          <a:lstStyle/>
          <a:p>
            <a:pPr>
              <a:defRPr sz="1800">
                <a:solidFill>
                  <a:srgbClr val="282828"/>
                </a:solidFill>
              </a:defRPr>
            </a:pPr>
            <a:r>
              <a:t>Hòa hiếu với nhà Tống.</a:t>
            </a:r>
          </a:p>
          <a:p>
            <a:pPr>
              <a:defRPr sz="1800">
                <a:solidFill>
                  <a:srgbClr val="282828"/>
                </a:solidFill>
              </a:defRPr>
            </a:pPr>
            <a:r>
              <a:t>Kiên quyết chống xâm lược.</a:t>
            </a:r>
          </a:p>
          <a:p>
            <a:pPr>
              <a:defRPr sz="1800">
                <a:solidFill>
                  <a:srgbClr val="282828"/>
                </a:solidFill>
              </a:defRPr>
            </a:pPr>
            <a:r>
              <a:t>Giữ vững độc lập.</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Trình chiếu Trên màn hình (4:3)</PresentationFormat>
  <Paragraphs>0</Paragraphs>
  <Slides>10</Slides>
  <Notes>9</Notes>
  <HiddenSlides>0</HiddenSlides>
  <MMClips>0</MMClips>
  <ScaleCrop>false</ScaleCrop>
  <HeadingPairs>
    <vt:vector size="4" baseType="variant">
      <vt:variant>
        <vt:lpstr>Chủ đề</vt:lpstr>
      </vt:variant>
      <vt:variant>
        <vt:i4>1</vt:i4>
      </vt:variant>
      <vt:variant>
        <vt:lpstr>Tiêu đề Bản chiếu</vt:lpstr>
      </vt:variant>
      <vt:variant>
        <vt:i4>10</vt:i4>
      </vt:variant>
    </vt:vector>
  </HeadingPairs>
  <TitlesOfParts>
    <vt:vector size="11" baseType="lpstr">
      <vt:lpstr>Office Theme</vt:lpstr>
      <vt:lpstr>Tổ 2</vt:lpstr>
      <vt:lpstr>TÌNH HÌNH CHÍNH TRỊ THỜI NHÀ LÝ (1009–1225)</vt:lpstr>
      <vt:lpstr>I. Khái quát chung</vt:lpstr>
      <vt:lpstr>II. Tổ chức chính quyền (Trung ương)</vt:lpstr>
      <vt:lpstr>Tổ chức chính quyền (Địa phương)</vt:lpstr>
      <vt:lpstr>III. Xây dựng pháp luật</vt:lpstr>
      <vt:lpstr>Xây dựng quân đội</vt:lpstr>
      <vt:lpstr>IV. Chính sách đối nội</vt:lpstr>
      <vt:lpstr>Chính sách đối ngoại</vt:lpstr>
      <vt:lpstr>V. Đánh giá chung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Tổ 2</dc:title>
  <dc:subject/>
  <dc:creator/>
  <cp:keywords/>
  <dc:description>generated using python-pptx</dc:description>
  <cp:lastModifiedBy>ヴァン　ジャ ヴー</cp:lastModifiedBy>
  <cp:revision>2</cp:revision>
  <dcterms:created xsi:type="dcterms:W3CDTF">2013-01-27T09:14:16Z</dcterms:created>
  <dcterms:modified xsi:type="dcterms:W3CDTF">2026-01-21T12:43:06Z</dcterms:modified>
  <cp:category/>
</cp:coreProperties>
</file>