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Bungee" panose="020B0604020202020204" charset="0"/>
      <p:regular r:id="rId11"/>
    </p:embeddedFont>
    <p:embeddedFont>
      <p:font typeface="DM Sans" panose="020B0604020202020204" charset="0"/>
      <p:regular r:id="rId12"/>
    </p:embeddedFont>
    <p:embeddedFont>
      <p:font typeface="DM Sans Bold" panose="020B0604020202020204" charset="0"/>
      <p:regular r:id="rId13"/>
    </p:embeddedFont>
    <p:embeddedFont>
      <p:font typeface="Romman" panose="020B0604020202020204" charset="0"/>
      <p:regular r:id="rId14"/>
    </p:embeddedFont>
    <p:embeddedFont>
      <p:font typeface="RQND Pro" panose="020B0604020202020204" charset="0"/>
      <p:regular r:id="rId15"/>
    </p:embeddedFont>
    <p:embeddedFont>
      <p:font typeface="Calibri" panose="020F0502020204030204" pitchFamily="34" charset="0"/>
      <p:regular r:id="rId16"/>
      <p:bold r:id="rId17"/>
      <p:italic r:id="rId18"/>
      <p:boldItalic r:id="rId19"/>
    </p:embeddedFont>
    <p:embeddedFont>
      <p:font typeface="Noot" charset="-79"/>
      <p:regular r:id="rId20"/>
    </p:embeddedFont>
    <p:embeddedFont>
      <p:font typeface="Bungee Shade" panose="020B0604020202020204" charset="0"/>
      <p:regular r:id="rId21"/>
    </p:embeddedFont>
    <p:embeddedFont>
      <p:font typeface="Black Ops One" panose="020B0604020202020204" charset="0"/>
      <p:regular r:id="rId22"/>
    </p:embeddedFont>
    <p:embeddedFont>
      <p:font typeface="Balsamiq Sans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7.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gif"/><Relationship Id="rId5" Type="http://schemas.openxmlformats.org/officeDocument/2006/relationships/image" Target="../media/image4.png"/><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3.gif"/><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grpSp>
        <p:nvGrpSpPr>
          <p:cNvPr id="2" name="Group 2"/>
          <p:cNvGrpSpPr/>
          <p:nvPr/>
        </p:nvGrpSpPr>
        <p:grpSpPr>
          <a:xfrm>
            <a:off x="4969928" y="-5092499"/>
            <a:ext cx="15592918" cy="15592918"/>
            <a:chOff x="0" y="0"/>
            <a:chExt cx="812800" cy="812800"/>
          </a:xfrm>
        </p:grpSpPr>
        <p:sp>
          <p:nvSpPr>
            <p:cNvPr id="3" name="Freeform 3"/>
            <p:cNvSpPr/>
            <p:nvPr/>
          </p:nvSpPr>
          <p:spPr>
            <a:xfrm>
              <a:off x="12376" y="12560"/>
              <a:ext cx="788048" cy="788172"/>
            </a:xfrm>
            <a:custGeom>
              <a:avLst/>
              <a:gdLst/>
              <a:ahLst/>
              <a:cxnLst/>
              <a:rect l="l" t="t" r="r" b="b"/>
              <a:pathLst>
                <a:path w="788048" h="788172">
                  <a:moveTo>
                    <a:pt x="407495" y="7100"/>
                  </a:moveTo>
                  <a:lnTo>
                    <a:pt x="440549" y="55341"/>
                  </a:lnTo>
                  <a:cubicBezTo>
                    <a:pt x="447990" y="66200"/>
                    <a:pt x="462823" y="68973"/>
                    <a:pt x="473683" y="61535"/>
                  </a:cubicBezTo>
                  <a:lnTo>
                    <a:pt x="521799" y="28585"/>
                  </a:lnTo>
                  <a:cubicBezTo>
                    <a:pt x="526245" y="25540"/>
                    <a:pt x="531907" y="24882"/>
                    <a:pt x="536934" y="26826"/>
                  </a:cubicBezTo>
                  <a:cubicBezTo>
                    <a:pt x="541960" y="28770"/>
                    <a:pt x="545705" y="33067"/>
                    <a:pt x="546945" y="38312"/>
                  </a:cubicBezTo>
                  <a:lnTo>
                    <a:pt x="560428" y="95340"/>
                  </a:lnTo>
                  <a:cubicBezTo>
                    <a:pt x="563458" y="108158"/>
                    <a:pt x="576292" y="116105"/>
                    <a:pt x="589116" y="113104"/>
                  </a:cubicBezTo>
                  <a:lnTo>
                    <a:pt x="645781" y="99847"/>
                  </a:lnTo>
                  <a:cubicBezTo>
                    <a:pt x="651036" y="98617"/>
                    <a:pt x="656559" y="100053"/>
                    <a:pt x="660551" y="103686"/>
                  </a:cubicBezTo>
                  <a:cubicBezTo>
                    <a:pt x="664542" y="107319"/>
                    <a:pt x="666489" y="112683"/>
                    <a:pt x="665758" y="118030"/>
                  </a:cubicBezTo>
                  <a:lnTo>
                    <a:pt x="657816" y="176107"/>
                  </a:lnTo>
                  <a:cubicBezTo>
                    <a:pt x="656030" y="189168"/>
                    <a:pt x="665130" y="201219"/>
                    <a:pt x="678182" y="203076"/>
                  </a:cubicBezTo>
                  <a:lnTo>
                    <a:pt x="735782" y="211270"/>
                  </a:lnTo>
                  <a:cubicBezTo>
                    <a:pt x="741133" y="212031"/>
                    <a:pt x="745768" y="215374"/>
                    <a:pt x="748180" y="220210"/>
                  </a:cubicBezTo>
                  <a:cubicBezTo>
                    <a:pt x="750592" y="225047"/>
                    <a:pt x="750473" y="230760"/>
                    <a:pt x="747861" y="235492"/>
                  </a:cubicBezTo>
                  <a:lnTo>
                    <a:pt x="719587" y="286726"/>
                  </a:lnTo>
                  <a:cubicBezTo>
                    <a:pt x="713213" y="298276"/>
                    <a:pt x="717347" y="312806"/>
                    <a:pt x="728847" y="319271"/>
                  </a:cubicBezTo>
                  <a:lnTo>
                    <a:pt x="779650" y="347831"/>
                  </a:lnTo>
                  <a:cubicBezTo>
                    <a:pt x="784365" y="350481"/>
                    <a:pt x="787478" y="355278"/>
                    <a:pt x="787977" y="360664"/>
                  </a:cubicBezTo>
                  <a:cubicBezTo>
                    <a:pt x="788477" y="366050"/>
                    <a:pt x="786300" y="371339"/>
                    <a:pt x="782154" y="374812"/>
                  </a:cubicBezTo>
                  <a:lnTo>
                    <a:pt x="737414" y="412283"/>
                  </a:lnTo>
                  <a:cubicBezTo>
                    <a:pt x="727299" y="420755"/>
                    <a:pt x="725905" y="435798"/>
                    <a:pt x="734292" y="445984"/>
                  </a:cubicBezTo>
                  <a:lnTo>
                    <a:pt x="771437" y="491103"/>
                  </a:lnTo>
                  <a:cubicBezTo>
                    <a:pt x="774874" y="495277"/>
                    <a:pt x="776041" y="500874"/>
                    <a:pt x="774559" y="506075"/>
                  </a:cubicBezTo>
                  <a:cubicBezTo>
                    <a:pt x="773078" y="511275"/>
                    <a:pt x="769136" y="515416"/>
                    <a:pt x="764014" y="517152"/>
                  </a:cubicBezTo>
                  <a:lnTo>
                    <a:pt x="708876" y="535842"/>
                  </a:lnTo>
                  <a:cubicBezTo>
                    <a:pt x="696386" y="540076"/>
                    <a:pt x="689654" y="553596"/>
                    <a:pt x="693803" y="566115"/>
                  </a:cubicBezTo>
                  <a:lnTo>
                    <a:pt x="712231" y="621722"/>
                  </a:lnTo>
                  <a:cubicBezTo>
                    <a:pt x="713930" y="626848"/>
                    <a:pt x="712999" y="632483"/>
                    <a:pt x="709741" y="636790"/>
                  </a:cubicBezTo>
                  <a:cubicBezTo>
                    <a:pt x="706483" y="641098"/>
                    <a:pt x="701315" y="643528"/>
                    <a:pt x="695919" y="643289"/>
                  </a:cubicBezTo>
                  <a:lnTo>
                    <a:pt x="637803" y="640714"/>
                  </a:lnTo>
                  <a:cubicBezTo>
                    <a:pt x="624639" y="640130"/>
                    <a:pt x="613482" y="650302"/>
                    <a:pt x="612848" y="663463"/>
                  </a:cubicBezTo>
                  <a:lnTo>
                    <a:pt x="610029" y="722020"/>
                  </a:lnTo>
                  <a:cubicBezTo>
                    <a:pt x="609769" y="727406"/>
                    <a:pt x="606874" y="732319"/>
                    <a:pt x="602287" y="735155"/>
                  </a:cubicBezTo>
                  <a:cubicBezTo>
                    <a:pt x="597700" y="737991"/>
                    <a:pt x="592010" y="738385"/>
                    <a:pt x="587076" y="736210"/>
                  </a:cubicBezTo>
                  <a:lnTo>
                    <a:pt x="533781" y="712712"/>
                  </a:lnTo>
                  <a:cubicBezTo>
                    <a:pt x="521733" y="707401"/>
                    <a:pt x="507661" y="712853"/>
                    <a:pt x="502336" y="724894"/>
                  </a:cubicBezTo>
                  <a:lnTo>
                    <a:pt x="478658" y="778444"/>
                  </a:lnTo>
                  <a:cubicBezTo>
                    <a:pt x="476479" y="783371"/>
                    <a:pt x="472012" y="786907"/>
                    <a:pt x="466716" y="787895"/>
                  </a:cubicBezTo>
                  <a:cubicBezTo>
                    <a:pt x="461420" y="788883"/>
                    <a:pt x="455978" y="787197"/>
                    <a:pt x="452169" y="783388"/>
                  </a:cubicBezTo>
                  <a:lnTo>
                    <a:pt x="410876" y="742094"/>
                  </a:lnTo>
                  <a:cubicBezTo>
                    <a:pt x="406406" y="737624"/>
                    <a:pt x="400345" y="735113"/>
                    <a:pt x="394024" y="735113"/>
                  </a:cubicBezTo>
                  <a:cubicBezTo>
                    <a:pt x="387703" y="735113"/>
                    <a:pt x="381642" y="737624"/>
                    <a:pt x="377172" y="742094"/>
                  </a:cubicBezTo>
                  <a:lnTo>
                    <a:pt x="335880" y="783388"/>
                  </a:lnTo>
                  <a:cubicBezTo>
                    <a:pt x="332070" y="787197"/>
                    <a:pt x="326628" y="788883"/>
                    <a:pt x="321332" y="787895"/>
                  </a:cubicBezTo>
                  <a:cubicBezTo>
                    <a:pt x="316037" y="786907"/>
                    <a:pt x="311569" y="783371"/>
                    <a:pt x="309390" y="778444"/>
                  </a:cubicBezTo>
                  <a:lnTo>
                    <a:pt x="285712" y="724894"/>
                  </a:lnTo>
                  <a:cubicBezTo>
                    <a:pt x="280387" y="712853"/>
                    <a:pt x="266315" y="707401"/>
                    <a:pt x="254267" y="712712"/>
                  </a:cubicBezTo>
                  <a:lnTo>
                    <a:pt x="200972" y="736210"/>
                  </a:lnTo>
                  <a:cubicBezTo>
                    <a:pt x="196038" y="738385"/>
                    <a:pt x="190348" y="737991"/>
                    <a:pt x="185761" y="735155"/>
                  </a:cubicBezTo>
                  <a:cubicBezTo>
                    <a:pt x="181174" y="732319"/>
                    <a:pt x="178279" y="727406"/>
                    <a:pt x="178019" y="722020"/>
                  </a:cubicBezTo>
                  <a:lnTo>
                    <a:pt x="175200" y="663463"/>
                  </a:lnTo>
                  <a:cubicBezTo>
                    <a:pt x="174566" y="650302"/>
                    <a:pt x="163409" y="640130"/>
                    <a:pt x="150245" y="640714"/>
                  </a:cubicBezTo>
                  <a:lnTo>
                    <a:pt x="92129" y="643289"/>
                  </a:lnTo>
                  <a:cubicBezTo>
                    <a:pt x="86734" y="643528"/>
                    <a:pt x="81565" y="641098"/>
                    <a:pt x="78307" y="636790"/>
                  </a:cubicBezTo>
                  <a:cubicBezTo>
                    <a:pt x="75049" y="632483"/>
                    <a:pt x="74118" y="626848"/>
                    <a:pt x="75817" y="621721"/>
                  </a:cubicBezTo>
                  <a:lnTo>
                    <a:pt x="94245" y="566115"/>
                  </a:lnTo>
                  <a:cubicBezTo>
                    <a:pt x="98393" y="553596"/>
                    <a:pt x="91661" y="540076"/>
                    <a:pt x="79171" y="535842"/>
                  </a:cubicBezTo>
                  <a:lnTo>
                    <a:pt x="24034" y="517152"/>
                  </a:lnTo>
                  <a:cubicBezTo>
                    <a:pt x="18913" y="515416"/>
                    <a:pt x="14971" y="511275"/>
                    <a:pt x="13489" y="506075"/>
                  </a:cubicBezTo>
                  <a:cubicBezTo>
                    <a:pt x="12007" y="500874"/>
                    <a:pt x="13174" y="495277"/>
                    <a:pt x="16611" y="491103"/>
                  </a:cubicBezTo>
                  <a:lnTo>
                    <a:pt x="53756" y="445984"/>
                  </a:lnTo>
                  <a:cubicBezTo>
                    <a:pt x="62143" y="435798"/>
                    <a:pt x="60749" y="420755"/>
                    <a:pt x="50634" y="412283"/>
                  </a:cubicBezTo>
                  <a:lnTo>
                    <a:pt x="5894" y="374812"/>
                  </a:lnTo>
                  <a:cubicBezTo>
                    <a:pt x="1748" y="371339"/>
                    <a:pt x="-429" y="366050"/>
                    <a:pt x="71" y="360664"/>
                  </a:cubicBezTo>
                  <a:cubicBezTo>
                    <a:pt x="570" y="355278"/>
                    <a:pt x="3683" y="350481"/>
                    <a:pt x="8398" y="347831"/>
                  </a:cubicBezTo>
                  <a:lnTo>
                    <a:pt x="59201" y="319271"/>
                  </a:lnTo>
                  <a:cubicBezTo>
                    <a:pt x="70701" y="312806"/>
                    <a:pt x="74835" y="298276"/>
                    <a:pt x="68461" y="286726"/>
                  </a:cubicBezTo>
                  <a:lnTo>
                    <a:pt x="40186" y="235492"/>
                  </a:lnTo>
                  <a:cubicBezTo>
                    <a:pt x="37575" y="230760"/>
                    <a:pt x="37456" y="225047"/>
                    <a:pt x="39868" y="220210"/>
                  </a:cubicBezTo>
                  <a:cubicBezTo>
                    <a:pt x="42280" y="215374"/>
                    <a:pt x="46915" y="212031"/>
                    <a:pt x="52266" y="211270"/>
                  </a:cubicBezTo>
                  <a:lnTo>
                    <a:pt x="109866" y="203076"/>
                  </a:lnTo>
                  <a:cubicBezTo>
                    <a:pt x="122918" y="201219"/>
                    <a:pt x="132018" y="189168"/>
                    <a:pt x="130232" y="176107"/>
                  </a:cubicBezTo>
                  <a:lnTo>
                    <a:pt x="122290" y="118030"/>
                  </a:lnTo>
                  <a:cubicBezTo>
                    <a:pt x="121559" y="112683"/>
                    <a:pt x="123506" y="107319"/>
                    <a:pt x="127497" y="103686"/>
                  </a:cubicBezTo>
                  <a:cubicBezTo>
                    <a:pt x="131489" y="100053"/>
                    <a:pt x="137012" y="98617"/>
                    <a:pt x="142267" y="99847"/>
                  </a:cubicBezTo>
                  <a:lnTo>
                    <a:pt x="198932" y="113104"/>
                  </a:lnTo>
                  <a:cubicBezTo>
                    <a:pt x="211756" y="116105"/>
                    <a:pt x="224590" y="108158"/>
                    <a:pt x="227620" y="95340"/>
                  </a:cubicBezTo>
                  <a:lnTo>
                    <a:pt x="241103" y="38312"/>
                  </a:lnTo>
                  <a:cubicBezTo>
                    <a:pt x="242343" y="33067"/>
                    <a:pt x="246088" y="28770"/>
                    <a:pt x="251114" y="26826"/>
                  </a:cubicBezTo>
                  <a:cubicBezTo>
                    <a:pt x="256141" y="24882"/>
                    <a:pt x="261802" y="25540"/>
                    <a:pt x="266249" y="28585"/>
                  </a:cubicBezTo>
                  <a:lnTo>
                    <a:pt x="314365" y="61535"/>
                  </a:lnTo>
                  <a:cubicBezTo>
                    <a:pt x="325225" y="68973"/>
                    <a:pt x="340058" y="66200"/>
                    <a:pt x="347499" y="55341"/>
                  </a:cubicBezTo>
                  <a:lnTo>
                    <a:pt x="380553" y="7100"/>
                  </a:lnTo>
                  <a:cubicBezTo>
                    <a:pt x="383598" y="2656"/>
                    <a:pt x="388638" y="0"/>
                    <a:pt x="394024" y="0"/>
                  </a:cubicBezTo>
                  <a:cubicBezTo>
                    <a:pt x="399410" y="0"/>
                    <a:pt x="404450" y="2656"/>
                    <a:pt x="407495" y="7100"/>
                  </a:cubicBezTo>
                  <a:close/>
                </a:path>
              </a:pathLst>
            </a:custGeom>
            <a:solidFill>
              <a:srgbClr val="F2E1D1"/>
            </a:solidFill>
          </p:spPr>
        </p:sp>
        <p:sp>
          <p:nvSpPr>
            <p:cNvPr id="4" name="TextBox 4"/>
            <p:cNvSpPr txBox="1"/>
            <p:nvPr/>
          </p:nvSpPr>
          <p:spPr>
            <a:xfrm>
              <a:off x="127000" y="889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567319" y="7409800"/>
            <a:ext cx="3103672" cy="610901"/>
            <a:chOff x="0" y="0"/>
            <a:chExt cx="4138229" cy="814534"/>
          </a:xfrm>
        </p:grpSpPr>
        <p:grpSp>
          <p:nvGrpSpPr>
            <p:cNvPr id="6" name="Group 6"/>
            <p:cNvGrpSpPr/>
            <p:nvPr/>
          </p:nvGrpSpPr>
          <p:grpSpPr>
            <a:xfrm>
              <a:off x="0" y="0"/>
              <a:ext cx="4138229" cy="814534"/>
              <a:chOff x="0" y="0"/>
              <a:chExt cx="982815" cy="193449"/>
            </a:xfrm>
          </p:grpSpPr>
          <p:sp>
            <p:nvSpPr>
              <p:cNvPr id="7" name="Freeform 7"/>
              <p:cNvSpPr/>
              <p:nvPr/>
            </p:nvSpPr>
            <p:spPr>
              <a:xfrm>
                <a:off x="0" y="0"/>
                <a:ext cx="982815" cy="193449"/>
              </a:xfrm>
              <a:custGeom>
                <a:avLst/>
                <a:gdLst/>
                <a:ahLst/>
                <a:cxnLst/>
                <a:rect l="l" t="t" r="r" b="b"/>
                <a:pathLst>
                  <a:path w="982815" h="193449">
                    <a:moveTo>
                      <a:pt x="96724" y="0"/>
                    </a:moveTo>
                    <a:lnTo>
                      <a:pt x="886090" y="0"/>
                    </a:lnTo>
                    <a:cubicBezTo>
                      <a:pt x="939510" y="0"/>
                      <a:pt x="982815" y="43305"/>
                      <a:pt x="982815" y="96724"/>
                    </a:cubicBezTo>
                    <a:lnTo>
                      <a:pt x="982815" y="96724"/>
                    </a:lnTo>
                    <a:cubicBezTo>
                      <a:pt x="982815" y="122377"/>
                      <a:pt x="972624" y="146980"/>
                      <a:pt x="954485" y="165119"/>
                    </a:cubicBezTo>
                    <a:cubicBezTo>
                      <a:pt x="936345" y="183258"/>
                      <a:pt x="911743" y="193449"/>
                      <a:pt x="886090" y="193449"/>
                    </a:cubicBezTo>
                    <a:lnTo>
                      <a:pt x="96724" y="193449"/>
                    </a:lnTo>
                    <a:cubicBezTo>
                      <a:pt x="43305" y="193449"/>
                      <a:pt x="0" y="150144"/>
                      <a:pt x="0" y="96724"/>
                    </a:cubicBezTo>
                    <a:lnTo>
                      <a:pt x="0" y="96724"/>
                    </a:lnTo>
                    <a:cubicBezTo>
                      <a:pt x="0" y="43305"/>
                      <a:pt x="43305" y="0"/>
                      <a:pt x="96724" y="0"/>
                    </a:cubicBezTo>
                    <a:close/>
                  </a:path>
                </a:pathLst>
              </a:custGeom>
              <a:solidFill>
                <a:srgbClr val="EBADA7"/>
              </a:solidFill>
            </p:spPr>
          </p:sp>
          <p:sp>
            <p:nvSpPr>
              <p:cNvPr id="8" name="TextBox 8"/>
              <p:cNvSpPr txBox="1"/>
              <p:nvPr/>
            </p:nvSpPr>
            <p:spPr>
              <a:xfrm>
                <a:off x="0" y="-38100"/>
                <a:ext cx="982815" cy="23154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47630" y="67330"/>
              <a:ext cx="3242970" cy="622723"/>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FFFFFF"/>
                  </a:solidFill>
                  <a:latin typeface="Balsamiq Sans Bold"/>
                  <a:ea typeface="Balsamiq Sans Bold"/>
                  <a:cs typeface="Balsamiq Sans Bold"/>
                  <a:sym typeface="Balsamiq Sans Bold"/>
                </a:rPr>
                <a:t>START NOW</a:t>
              </a:r>
            </a:p>
          </p:txBody>
        </p:sp>
      </p:grpSp>
      <p:sp>
        <p:nvSpPr>
          <p:cNvPr id="10" name="Freeform 10"/>
          <p:cNvSpPr/>
          <p:nvPr/>
        </p:nvSpPr>
        <p:spPr>
          <a:xfrm>
            <a:off x="-309011" y="5143500"/>
            <a:ext cx="6096821" cy="5143500"/>
          </a:xfrm>
          <a:custGeom>
            <a:avLst/>
            <a:gdLst/>
            <a:ahLst/>
            <a:cxnLst/>
            <a:rect l="l" t="t" r="r" b="b"/>
            <a:pathLst>
              <a:path w="6096821" h="5143500">
                <a:moveTo>
                  <a:pt x="0" y="0"/>
                </a:moveTo>
                <a:lnTo>
                  <a:pt x="6096821" y="0"/>
                </a:lnTo>
                <a:lnTo>
                  <a:pt x="6096821"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rot="-1283013">
            <a:off x="910600" y="602936"/>
            <a:ext cx="3657600" cy="1855401"/>
          </a:xfrm>
          <a:custGeom>
            <a:avLst/>
            <a:gdLst/>
            <a:ahLst/>
            <a:cxnLst/>
            <a:rect l="l" t="t" r="r" b="b"/>
            <a:pathLst>
              <a:path w="3657600" h="1855401">
                <a:moveTo>
                  <a:pt x="0" y="0"/>
                </a:moveTo>
                <a:lnTo>
                  <a:pt x="3657600" y="0"/>
                </a:lnTo>
                <a:lnTo>
                  <a:pt x="3657600" y="1855400"/>
                </a:lnTo>
                <a:lnTo>
                  <a:pt x="0" y="1855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4869509" y="651162"/>
            <a:ext cx="2719218" cy="2209365"/>
          </a:xfrm>
          <a:custGeom>
            <a:avLst/>
            <a:gdLst/>
            <a:ahLst/>
            <a:cxnLst/>
            <a:rect l="l" t="t" r="r" b="b"/>
            <a:pathLst>
              <a:path w="2719218" h="2209365">
                <a:moveTo>
                  <a:pt x="0" y="0"/>
                </a:moveTo>
                <a:lnTo>
                  <a:pt x="2719218" y="0"/>
                </a:lnTo>
                <a:lnTo>
                  <a:pt x="2719218" y="2209365"/>
                </a:lnTo>
                <a:lnTo>
                  <a:pt x="0" y="2209365"/>
                </a:lnTo>
                <a:lnTo>
                  <a:pt x="0" y="0"/>
                </a:lnTo>
                <a:close/>
              </a:path>
            </a:pathLst>
          </a:custGeom>
          <a:blipFill>
            <a:blip r:embed="rId6"/>
            <a:stretch>
              <a:fillRect/>
            </a:stretch>
          </a:blipFill>
        </p:spPr>
      </p:sp>
      <p:sp>
        <p:nvSpPr>
          <p:cNvPr id="13" name="Freeform 13"/>
          <p:cNvSpPr/>
          <p:nvPr/>
        </p:nvSpPr>
        <p:spPr>
          <a:xfrm rot="426250">
            <a:off x="9708590" y="1590653"/>
            <a:ext cx="1325857" cy="1261620"/>
          </a:xfrm>
          <a:custGeom>
            <a:avLst/>
            <a:gdLst/>
            <a:ahLst/>
            <a:cxnLst/>
            <a:rect l="l" t="t" r="r" b="b"/>
            <a:pathLst>
              <a:path w="1325857" h="1261620">
                <a:moveTo>
                  <a:pt x="0" y="0"/>
                </a:moveTo>
                <a:lnTo>
                  <a:pt x="1325857" y="0"/>
                </a:lnTo>
                <a:lnTo>
                  <a:pt x="1325857" y="1261620"/>
                </a:lnTo>
                <a:lnTo>
                  <a:pt x="0" y="12616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13928416" y="7297872"/>
            <a:ext cx="1620046" cy="1960428"/>
          </a:xfrm>
          <a:custGeom>
            <a:avLst/>
            <a:gdLst/>
            <a:ahLst/>
            <a:cxnLst/>
            <a:rect l="l" t="t" r="r" b="b"/>
            <a:pathLst>
              <a:path w="1620046" h="1960428">
                <a:moveTo>
                  <a:pt x="0" y="0"/>
                </a:moveTo>
                <a:lnTo>
                  <a:pt x="1620046" y="0"/>
                </a:lnTo>
                <a:lnTo>
                  <a:pt x="1620046" y="1960428"/>
                </a:lnTo>
                <a:lnTo>
                  <a:pt x="0" y="196042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TextBox 15"/>
          <p:cNvSpPr txBox="1"/>
          <p:nvPr/>
        </p:nvSpPr>
        <p:spPr>
          <a:xfrm>
            <a:off x="1770114" y="2517627"/>
            <a:ext cx="15489186" cy="3235818"/>
          </a:xfrm>
          <a:prstGeom prst="rect">
            <a:avLst/>
          </a:prstGeom>
        </p:spPr>
        <p:txBody>
          <a:bodyPr lIns="0" tIns="0" rIns="0" bIns="0" rtlCol="0" anchor="t">
            <a:spAutoFit/>
          </a:bodyPr>
          <a:lstStyle/>
          <a:p>
            <a:pPr algn="ctr">
              <a:lnSpc>
                <a:spcPts val="12315"/>
              </a:lnSpc>
              <a:spcBef>
                <a:spcPct val="0"/>
              </a:spcBef>
            </a:pPr>
            <a:r>
              <a:rPr lang="en-US" sz="8797">
                <a:solidFill>
                  <a:srgbClr val="000000"/>
                </a:solidFill>
                <a:latin typeface="Bungee Shade"/>
                <a:ea typeface="Bungee Shade"/>
                <a:cs typeface="Bungee Shade"/>
                <a:sym typeface="Bungee Shade"/>
              </a:rPr>
              <a:t> Nhóm 6 : Khu Vực Đông Nam Á </a:t>
            </a:r>
          </a:p>
        </p:txBody>
      </p:sp>
      <p:sp>
        <p:nvSpPr>
          <p:cNvPr id="16" name="Freeform 16"/>
          <p:cNvSpPr/>
          <p:nvPr/>
        </p:nvSpPr>
        <p:spPr>
          <a:xfrm rot="-129192">
            <a:off x="7794910" y="1555098"/>
            <a:ext cx="1325857" cy="1261620"/>
          </a:xfrm>
          <a:custGeom>
            <a:avLst/>
            <a:gdLst/>
            <a:ahLst/>
            <a:cxnLst/>
            <a:rect l="l" t="t" r="r" b="b"/>
            <a:pathLst>
              <a:path w="1325857" h="1261620">
                <a:moveTo>
                  <a:pt x="0" y="0"/>
                </a:moveTo>
                <a:lnTo>
                  <a:pt x="1325857" y="0"/>
                </a:lnTo>
                <a:lnTo>
                  <a:pt x="1325857" y="1261620"/>
                </a:lnTo>
                <a:lnTo>
                  <a:pt x="0" y="12616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sp>
        <p:nvSpPr>
          <p:cNvPr id="2" name="Freeform 2"/>
          <p:cNvSpPr/>
          <p:nvPr/>
        </p:nvSpPr>
        <p:spPr>
          <a:xfrm rot="1500350">
            <a:off x="14409674" y="463473"/>
            <a:ext cx="3657600" cy="1855401"/>
          </a:xfrm>
          <a:custGeom>
            <a:avLst/>
            <a:gdLst/>
            <a:ahLst/>
            <a:cxnLst/>
            <a:rect l="l" t="t" r="r" b="b"/>
            <a:pathLst>
              <a:path w="3657600" h="1855401">
                <a:moveTo>
                  <a:pt x="0" y="0"/>
                </a:moveTo>
                <a:lnTo>
                  <a:pt x="3657600" y="0"/>
                </a:lnTo>
                <a:lnTo>
                  <a:pt x="3657600" y="1855401"/>
                </a:lnTo>
                <a:lnTo>
                  <a:pt x="0" y="18554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596054">
            <a:off x="-499854" y="476359"/>
            <a:ext cx="1359609" cy="1104682"/>
          </a:xfrm>
          <a:custGeom>
            <a:avLst/>
            <a:gdLst/>
            <a:ahLst/>
            <a:cxnLst/>
            <a:rect l="l" t="t" r="r" b="b"/>
            <a:pathLst>
              <a:path w="1359609" h="1104682">
                <a:moveTo>
                  <a:pt x="0" y="0"/>
                </a:moveTo>
                <a:lnTo>
                  <a:pt x="1359610" y="0"/>
                </a:lnTo>
                <a:lnTo>
                  <a:pt x="1359610" y="1104682"/>
                </a:lnTo>
                <a:lnTo>
                  <a:pt x="0" y="1104682"/>
                </a:lnTo>
                <a:lnTo>
                  <a:pt x="0" y="0"/>
                </a:lnTo>
                <a:close/>
              </a:path>
            </a:pathLst>
          </a:custGeom>
          <a:blipFill>
            <a:blip r:embed="rId4"/>
            <a:stretch>
              <a:fillRect/>
            </a:stretch>
          </a:blipFill>
        </p:spPr>
      </p:sp>
      <p:sp>
        <p:nvSpPr>
          <p:cNvPr id="4" name="Freeform 4"/>
          <p:cNvSpPr/>
          <p:nvPr/>
        </p:nvSpPr>
        <p:spPr>
          <a:xfrm>
            <a:off x="16449277" y="5143500"/>
            <a:ext cx="1620046" cy="1960428"/>
          </a:xfrm>
          <a:custGeom>
            <a:avLst/>
            <a:gdLst/>
            <a:ahLst/>
            <a:cxnLst/>
            <a:rect l="l" t="t" r="r" b="b"/>
            <a:pathLst>
              <a:path w="1620046" h="1960428">
                <a:moveTo>
                  <a:pt x="0" y="0"/>
                </a:moveTo>
                <a:lnTo>
                  <a:pt x="1620046" y="0"/>
                </a:lnTo>
                <a:lnTo>
                  <a:pt x="1620046" y="1960428"/>
                </a:lnTo>
                <a:lnTo>
                  <a:pt x="0" y="19604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668798" y="8317445"/>
            <a:ext cx="3758761" cy="2747313"/>
          </a:xfrm>
          <a:custGeom>
            <a:avLst/>
            <a:gdLst/>
            <a:ahLst/>
            <a:cxnLst/>
            <a:rect l="l" t="t" r="r" b="b"/>
            <a:pathLst>
              <a:path w="3758761" h="2747313">
                <a:moveTo>
                  <a:pt x="0" y="0"/>
                </a:moveTo>
                <a:lnTo>
                  <a:pt x="3758761" y="0"/>
                </a:lnTo>
                <a:lnTo>
                  <a:pt x="3758761" y="2747313"/>
                </a:lnTo>
                <a:lnTo>
                  <a:pt x="0" y="2747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646747" y="220970"/>
            <a:ext cx="8496895" cy="2779549"/>
          </a:xfrm>
          <a:prstGeom prst="rect">
            <a:avLst/>
          </a:prstGeom>
        </p:spPr>
        <p:txBody>
          <a:bodyPr lIns="0" tIns="0" rIns="0" bIns="0" rtlCol="0" anchor="t">
            <a:spAutoFit/>
          </a:bodyPr>
          <a:lstStyle/>
          <a:p>
            <a:pPr algn="ctr">
              <a:lnSpc>
                <a:spcPts val="10596"/>
              </a:lnSpc>
            </a:pPr>
            <a:r>
              <a:rPr lang="en-US" sz="7568">
                <a:solidFill>
                  <a:srgbClr val="000000"/>
                </a:solidFill>
                <a:latin typeface="Bungee"/>
                <a:ea typeface="Bungee"/>
                <a:cs typeface="Bungee"/>
                <a:sym typeface="Bungee"/>
              </a:rPr>
              <a:t> </a:t>
            </a:r>
            <a:r>
              <a:rPr lang="en-US" sz="7568">
                <a:gradFill>
                  <a:gsLst>
                    <a:gs pos="0">
                      <a:srgbClr val="FF3131">
                        <a:alpha val="100000"/>
                      </a:srgbClr>
                    </a:gs>
                    <a:gs pos="100000">
                      <a:srgbClr val="FF914D">
                        <a:alpha val="100000"/>
                      </a:srgbClr>
                    </a:gs>
                  </a:gsLst>
                  <a:lin ang="0"/>
                </a:gradFill>
                <a:latin typeface="Bungee"/>
                <a:ea typeface="Bungee"/>
                <a:cs typeface="Bungee"/>
                <a:sym typeface="Bungee"/>
              </a:rPr>
              <a:t>1. Vị trí địa lí</a:t>
            </a:r>
          </a:p>
          <a:p>
            <a:pPr algn="ctr">
              <a:lnSpc>
                <a:spcPts val="10596"/>
              </a:lnSpc>
              <a:spcBef>
                <a:spcPct val="0"/>
              </a:spcBef>
            </a:pPr>
            <a:endParaRPr lang="en-US" sz="7568">
              <a:gradFill>
                <a:gsLst>
                  <a:gs pos="0">
                    <a:srgbClr val="FF3131">
                      <a:alpha val="100000"/>
                    </a:srgbClr>
                  </a:gs>
                  <a:gs pos="100000">
                    <a:srgbClr val="FF914D">
                      <a:alpha val="100000"/>
                    </a:srgbClr>
                  </a:gs>
                </a:gsLst>
                <a:lin ang="0"/>
              </a:gradFill>
              <a:latin typeface="Bungee"/>
              <a:ea typeface="Bungee"/>
              <a:cs typeface="Bungee"/>
              <a:sym typeface="Bungee"/>
            </a:endParaRPr>
          </a:p>
        </p:txBody>
      </p:sp>
      <p:sp>
        <p:nvSpPr>
          <p:cNvPr id="7" name="TextBox 7"/>
          <p:cNvSpPr txBox="1"/>
          <p:nvPr/>
        </p:nvSpPr>
        <p:spPr>
          <a:xfrm>
            <a:off x="957532" y="1632019"/>
            <a:ext cx="16372936" cy="8025574"/>
          </a:xfrm>
          <a:prstGeom prst="rect">
            <a:avLst/>
          </a:prstGeom>
        </p:spPr>
        <p:txBody>
          <a:bodyPr lIns="0" tIns="0" rIns="0" bIns="0" rtlCol="0" anchor="t">
            <a:spAutoFit/>
          </a:bodyPr>
          <a:lstStyle/>
          <a:p>
            <a:pPr algn="ctr">
              <a:lnSpc>
                <a:spcPts val="9145"/>
              </a:lnSpc>
              <a:spcBef>
                <a:spcPct val="0"/>
              </a:spcBef>
            </a:pPr>
            <a:r>
              <a:rPr lang="en-US" sz="6532">
                <a:gradFill>
                  <a:gsLst>
                    <a:gs pos="0">
                      <a:srgbClr val="0097B2">
                        <a:alpha val="100000"/>
                      </a:srgbClr>
                    </a:gs>
                    <a:gs pos="100000">
                      <a:srgbClr val="7ED957">
                        <a:alpha val="100000"/>
                      </a:srgbClr>
                    </a:gs>
                  </a:gsLst>
                  <a:lin ang="0"/>
                </a:gradFill>
                <a:latin typeface="DM Sans"/>
                <a:ea typeface="DM Sans"/>
                <a:cs typeface="DM Sans"/>
                <a:sym typeface="DM Sans"/>
              </a:rPr>
              <a:t>Khu vực Đông Nam Á nằm ở phía đông nam của châu Á, tiếp giáp với Nam Á, Đông Á và châu Đại Dương. Khu vực này nằm giữa Ấn Độ Dương và Thái Bình Dương, có nhiều tuyến đường biển và hàng không quốc tế quan trọng, thuận lợi cho giao lưu và phát triển kinh tế.</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sp>
        <p:nvSpPr>
          <p:cNvPr id="2" name="Freeform 2"/>
          <p:cNvSpPr/>
          <p:nvPr/>
        </p:nvSpPr>
        <p:spPr>
          <a:xfrm rot="-1283013">
            <a:off x="-180971" y="5542316"/>
            <a:ext cx="2419342" cy="1227266"/>
          </a:xfrm>
          <a:custGeom>
            <a:avLst/>
            <a:gdLst/>
            <a:ahLst/>
            <a:cxnLst/>
            <a:rect l="l" t="t" r="r" b="b"/>
            <a:pathLst>
              <a:path w="2419342" h="1227266">
                <a:moveTo>
                  <a:pt x="0" y="0"/>
                </a:moveTo>
                <a:lnTo>
                  <a:pt x="2419342" y="0"/>
                </a:lnTo>
                <a:lnTo>
                  <a:pt x="2419342" y="1227266"/>
                </a:lnTo>
                <a:lnTo>
                  <a:pt x="0" y="1227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40040">
            <a:off x="17307740" y="7316814"/>
            <a:ext cx="962019" cy="915410"/>
          </a:xfrm>
          <a:custGeom>
            <a:avLst/>
            <a:gdLst/>
            <a:ahLst/>
            <a:cxnLst/>
            <a:rect l="l" t="t" r="r" b="b"/>
            <a:pathLst>
              <a:path w="962019" h="915410">
                <a:moveTo>
                  <a:pt x="0" y="0"/>
                </a:moveTo>
                <a:lnTo>
                  <a:pt x="962019" y="0"/>
                </a:lnTo>
                <a:lnTo>
                  <a:pt x="962019" y="915409"/>
                </a:lnTo>
                <a:lnTo>
                  <a:pt x="0" y="9154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64163">
            <a:off x="16358502" y="7320044"/>
            <a:ext cx="962019" cy="915410"/>
          </a:xfrm>
          <a:custGeom>
            <a:avLst/>
            <a:gdLst/>
            <a:ahLst/>
            <a:cxnLst/>
            <a:rect l="l" t="t" r="r" b="b"/>
            <a:pathLst>
              <a:path w="962019" h="915410">
                <a:moveTo>
                  <a:pt x="0" y="0"/>
                </a:moveTo>
                <a:lnTo>
                  <a:pt x="962019" y="0"/>
                </a:lnTo>
                <a:lnTo>
                  <a:pt x="962019" y="915409"/>
                </a:lnTo>
                <a:lnTo>
                  <a:pt x="0" y="9154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2522291" y="453629"/>
            <a:ext cx="13814911" cy="9833371"/>
          </a:xfrm>
          <a:custGeom>
            <a:avLst/>
            <a:gdLst/>
            <a:ahLst/>
            <a:cxnLst/>
            <a:rect l="l" t="t" r="r" b="b"/>
            <a:pathLst>
              <a:path w="13814911" h="9833371">
                <a:moveTo>
                  <a:pt x="0" y="0"/>
                </a:moveTo>
                <a:lnTo>
                  <a:pt x="13814911" y="0"/>
                </a:lnTo>
                <a:lnTo>
                  <a:pt x="13814911" y="9833371"/>
                </a:lnTo>
                <a:lnTo>
                  <a:pt x="0" y="9833371"/>
                </a:lnTo>
                <a:lnTo>
                  <a:pt x="0" y="0"/>
                </a:lnTo>
                <a:close/>
              </a:path>
            </a:pathLst>
          </a:custGeom>
          <a:blipFill>
            <a:blip r:embed="rId6"/>
            <a:stretch>
              <a:fillRect t="-959" b="-18726"/>
            </a:stretch>
          </a:blipFill>
        </p:spPr>
      </p:sp>
      <p:sp>
        <p:nvSpPr>
          <p:cNvPr id="6" name="TextBox 6"/>
          <p:cNvSpPr txBox="1"/>
          <p:nvPr/>
        </p:nvSpPr>
        <p:spPr>
          <a:xfrm>
            <a:off x="0" y="2420100"/>
            <a:ext cx="2692174" cy="2496207"/>
          </a:xfrm>
          <a:prstGeom prst="rect">
            <a:avLst/>
          </a:prstGeom>
        </p:spPr>
        <p:txBody>
          <a:bodyPr lIns="0" tIns="0" rIns="0" bIns="0" rtlCol="0" anchor="t">
            <a:spAutoFit/>
          </a:bodyPr>
          <a:lstStyle/>
          <a:p>
            <a:pPr algn="ctr">
              <a:lnSpc>
                <a:spcPts val="4889"/>
              </a:lnSpc>
            </a:pPr>
            <a:r>
              <a:rPr lang="en-US" sz="4656">
                <a:solidFill>
                  <a:srgbClr val="000000"/>
                </a:solidFill>
                <a:latin typeface="Noot"/>
                <a:ea typeface="Noot"/>
                <a:cs typeface="Noot"/>
                <a:sym typeface="Noot"/>
              </a:rPr>
              <a:t>HÌNH ẢNH VỊ TRÍ ĐÔNG NAM Á</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sp>
        <p:nvSpPr>
          <p:cNvPr id="2" name="Freeform 2"/>
          <p:cNvSpPr/>
          <p:nvPr/>
        </p:nvSpPr>
        <p:spPr>
          <a:xfrm rot="-1283013">
            <a:off x="212355" y="602936"/>
            <a:ext cx="3657600" cy="1855401"/>
          </a:xfrm>
          <a:custGeom>
            <a:avLst/>
            <a:gdLst/>
            <a:ahLst/>
            <a:cxnLst/>
            <a:rect l="l" t="t" r="r" b="b"/>
            <a:pathLst>
              <a:path w="3657600" h="1855401">
                <a:moveTo>
                  <a:pt x="0" y="0"/>
                </a:moveTo>
                <a:lnTo>
                  <a:pt x="3657600" y="0"/>
                </a:lnTo>
                <a:lnTo>
                  <a:pt x="3657600" y="1855400"/>
                </a:lnTo>
                <a:lnTo>
                  <a:pt x="0" y="1855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869509" y="235403"/>
            <a:ext cx="2719218" cy="2209365"/>
          </a:xfrm>
          <a:custGeom>
            <a:avLst/>
            <a:gdLst/>
            <a:ahLst/>
            <a:cxnLst/>
            <a:rect l="l" t="t" r="r" b="b"/>
            <a:pathLst>
              <a:path w="2719218" h="2209365">
                <a:moveTo>
                  <a:pt x="0" y="0"/>
                </a:moveTo>
                <a:lnTo>
                  <a:pt x="2719218" y="0"/>
                </a:lnTo>
                <a:lnTo>
                  <a:pt x="2719218" y="2209365"/>
                </a:lnTo>
                <a:lnTo>
                  <a:pt x="0" y="2209365"/>
                </a:lnTo>
                <a:lnTo>
                  <a:pt x="0" y="0"/>
                </a:lnTo>
                <a:close/>
              </a:path>
            </a:pathLst>
          </a:custGeom>
          <a:blipFill>
            <a:blip r:embed="rId4"/>
            <a:stretch>
              <a:fillRect/>
            </a:stretch>
          </a:blipFill>
        </p:spPr>
      </p:sp>
      <p:sp>
        <p:nvSpPr>
          <p:cNvPr id="4" name="Freeform 4"/>
          <p:cNvSpPr/>
          <p:nvPr/>
        </p:nvSpPr>
        <p:spPr>
          <a:xfrm rot="1381124">
            <a:off x="16097301" y="8064137"/>
            <a:ext cx="1301156" cy="1238116"/>
          </a:xfrm>
          <a:custGeom>
            <a:avLst/>
            <a:gdLst/>
            <a:ahLst/>
            <a:cxnLst/>
            <a:rect l="l" t="t" r="r" b="b"/>
            <a:pathLst>
              <a:path w="1301156" h="1238116">
                <a:moveTo>
                  <a:pt x="0" y="0"/>
                </a:moveTo>
                <a:lnTo>
                  <a:pt x="1301156" y="0"/>
                </a:lnTo>
                <a:lnTo>
                  <a:pt x="1301156" y="1238116"/>
                </a:lnTo>
                <a:lnTo>
                  <a:pt x="0" y="12381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871152" y="7816089"/>
            <a:ext cx="1349061" cy="1632508"/>
          </a:xfrm>
          <a:custGeom>
            <a:avLst/>
            <a:gdLst/>
            <a:ahLst/>
            <a:cxnLst/>
            <a:rect l="l" t="t" r="r" b="b"/>
            <a:pathLst>
              <a:path w="1349061" h="1632508">
                <a:moveTo>
                  <a:pt x="0" y="0"/>
                </a:moveTo>
                <a:lnTo>
                  <a:pt x="1349062" y="0"/>
                </a:lnTo>
                <a:lnTo>
                  <a:pt x="1349062" y="1632508"/>
                </a:lnTo>
                <a:lnTo>
                  <a:pt x="0" y="16325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2976294" y="7237465"/>
            <a:ext cx="2930736" cy="3296328"/>
          </a:xfrm>
          <a:custGeom>
            <a:avLst/>
            <a:gdLst/>
            <a:ahLst/>
            <a:cxnLst/>
            <a:rect l="l" t="t" r="r" b="b"/>
            <a:pathLst>
              <a:path w="2930736" h="3296328">
                <a:moveTo>
                  <a:pt x="0" y="0"/>
                </a:moveTo>
                <a:lnTo>
                  <a:pt x="2930736" y="0"/>
                </a:lnTo>
                <a:lnTo>
                  <a:pt x="2930736" y="3296329"/>
                </a:lnTo>
                <a:lnTo>
                  <a:pt x="0" y="3296329"/>
                </a:lnTo>
                <a:lnTo>
                  <a:pt x="0" y="0"/>
                </a:lnTo>
                <a:close/>
              </a:path>
            </a:pathLst>
          </a:custGeom>
          <a:blipFill>
            <a:blip r:embed="rId9"/>
            <a:stretch>
              <a:fillRect/>
            </a:stretch>
          </a:blipFill>
        </p:spPr>
      </p:sp>
      <p:sp>
        <p:nvSpPr>
          <p:cNvPr id="7" name="TextBox 7"/>
          <p:cNvSpPr txBox="1"/>
          <p:nvPr/>
        </p:nvSpPr>
        <p:spPr>
          <a:xfrm>
            <a:off x="3593989" y="130628"/>
            <a:ext cx="8110746" cy="936293"/>
          </a:xfrm>
          <a:prstGeom prst="rect">
            <a:avLst/>
          </a:prstGeom>
        </p:spPr>
        <p:txBody>
          <a:bodyPr lIns="0" tIns="0" rIns="0" bIns="0" rtlCol="0" anchor="t">
            <a:spAutoFit/>
          </a:bodyPr>
          <a:lstStyle/>
          <a:p>
            <a:pPr algn="ctr">
              <a:lnSpc>
                <a:spcPts val="7718"/>
              </a:lnSpc>
              <a:spcBef>
                <a:spcPct val="0"/>
              </a:spcBef>
            </a:pPr>
            <a:r>
              <a:rPr lang="en-US" sz="5513">
                <a:solidFill>
                  <a:srgbClr val="000000"/>
                </a:solidFill>
                <a:latin typeface="Romman"/>
                <a:ea typeface="Romman"/>
                <a:cs typeface="Romman"/>
                <a:sym typeface="Romman"/>
              </a:rPr>
              <a:t>2. Phạm vi lãnh thổ </a:t>
            </a:r>
          </a:p>
        </p:txBody>
      </p:sp>
      <p:sp>
        <p:nvSpPr>
          <p:cNvPr id="8" name="TextBox 8"/>
          <p:cNvSpPr txBox="1"/>
          <p:nvPr/>
        </p:nvSpPr>
        <p:spPr>
          <a:xfrm>
            <a:off x="695318" y="2096318"/>
            <a:ext cx="16897365" cy="6008640"/>
          </a:xfrm>
          <a:prstGeom prst="rect">
            <a:avLst/>
          </a:prstGeom>
        </p:spPr>
        <p:txBody>
          <a:bodyPr lIns="0" tIns="0" rIns="0" bIns="0" rtlCol="0" anchor="t">
            <a:spAutoFit/>
          </a:bodyPr>
          <a:lstStyle/>
          <a:p>
            <a:pPr algn="ctr">
              <a:lnSpc>
                <a:spcPts val="6039"/>
              </a:lnSpc>
            </a:pPr>
            <a:r>
              <a:rPr lang="en-US" sz="4314">
                <a:solidFill>
                  <a:srgbClr val="000000"/>
                </a:solidFill>
                <a:latin typeface="DM Sans"/>
                <a:ea typeface="DM Sans"/>
                <a:cs typeface="DM Sans"/>
                <a:sym typeface="DM Sans"/>
              </a:rPr>
              <a:t> Đông Nam Á gồm 11 quốc gia, được chia thành hai bộ phận:</a:t>
            </a:r>
          </a:p>
          <a:p>
            <a:pPr marL="931405" lvl="1" indent="-465702" algn="ctr">
              <a:lnSpc>
                <a:spcPts val="6039"/>
              </a:lnSpc>
              <a:buFont typeface="Arial"/>
              <a:buChar char="•"/>
            </a:pPr>
            <a:r>
              <a:rPr lang="en-US" sz="4314">
                <a:solidFill>
                  <a:srgbClr val="000000"/>
                </a:solidFill>
                <a:latin typeface="DM Sans"/>
                <a:ea typeface="DM Sans"/>
                <a:cs typeface="DM Sans"/>
                <a:sym typeface="DM Sans"/>
              </a:rPr>
              <a:t>Đông Nam Á lục địa: Việt Nam, Lào, Campuchia, Thái Lan, Myanmar</a:t>
            </a:r>
          </a:p>
          <a:p>
            <a:pPr marL="931405" lvl="1" indent="-465702" algn="ctr">
              <a:lnSpc>
                <a:spcPts val="6039"/>
              </a:lnSpc>
              <a:buFont typeface="Arial"/>
              <a:buChar char="•"/>
            </a:pPr>
            <a:r>
              <a:rPr lang="en-US" sz="4314">
                <a:solidFill>
                  <a:srgbClr val="000000"/>
                </a:solidFill>
                <a:latin typeface="DM Sans"/>
                <a:ea typeface="DM Sans"/>
                <a:cs typeface="DM Sans"/>
                <a:sym typeface="DM Sans"/>
              </a:rPr>
              <a:t>Đông Nam Á hải đảo: Indonesia, Malaysia, Philippines, Singapore, Brunei, Đông Timor</a:t>
            </a:r>
          </a:p>
          <a:p>
            <a:pPr algn="ctr">
              <a:lnSpc>
                <a:spcPts val="6039"/>
              </a:lnSpc>
            </a:pPr>
            <a:r>
              <a:rPr lang="en-US" sz="4314">
                <a:solidFill>
                  <a:srgbClr val="000000"/>
                </a:solidFill>
                <a:latin typeface="DM Sans"/>
                <a:ea typeface="DM Sans"/>
                <a:cs typeface="DM Sans"/>
                <a:sym typeface="DM Sans"/>
              </a:rPr>
              <a:t>Sự phân chia này làm cho điều kiện tự nhiên và kinh tế giữa các nước trong khu vực có nhiều điểm khác nhau.</a:t>
            </a:r>
          </a:p>
          <a:p>
            <a:pPr algn="ctr">
              <a:lnSpc>
                <a:spcPts val="6039"/>
              </a:lnSpc>
              <a:spcBef>
                <a:spcPct val="0"/>
              </a:spcBef>
            </a:pPr>
            <a:endParaRPr lang="en-US" sz="4314">
              <a:solidFill>
                <a:srgbClr val="000000"/>
              </a:solidFill>
              <a:latin typeface="DM Sans"/>
              <a:ea typeface="DM Sans"/>
              <a:cs typeface="DM Sans"/>
              <a:sym typeface="DM Sans"/>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grpSp>
        <p:nvGrpSpPr>
          <p:cNvPr id="2" name="Group 2"/>
          <p:cNvGrpSpPr/>
          <p:nvPr/>
        </p:nvGrpSpPr>
        <p:grpSpPr>
          <a:xfrm>
            <a:off x="3076777" y="-2810086"/>
            <a:ext cx="14955171" cy="15592918"/>
            <a:chOff x="0" y="0"/>
            <a:chExt cx="779557" cy="812800"/>
          </a:xfrm>
        </p:grpSpPr>
        <p:sp>
          <p:nvSpPr>
            <p:cNvPr id="3" name="Freeform 3"/>
            <p:cNvSpPr/>
            <p:nvPr/>
          </p:nvSpPr>
          <p:spPr>
            <a:xfrm>
              <a:off x="12594" y="13404"/>
              <a:ext cx="754369" cy="786504"/>
            </a:xfrm>
            <a:custGeom>
              <a:avLst/>
              <a:gdLst/>
              <a:ahLst/>
              <a:cxnLst/>
              <a:rect l="l" t="t" r="r" b="b"/>
              <a:pathLst>
                <a:path w="754369" h="786504">
                  <a:moveTo>
                    <a:pt x="390831" y="7362"/>
                  </a:moveTo>
                  <a:lnTo>
                    <a:pt x="421080" y="53391"/>
                  </a:lnTo>
                  <a:cubicBezTo>
                    <a:pt x="424650" y="58824"/>
                    <a:pt x="430278" y="62568"/>
                    <a:pt x="436668" y="63762"/>
                  </a:cubicBezTo>
                  <a:cubicBezTo>
                    <a:pt x="443058" y="64955"/>
                    <a:pt x="449659" y="63495"/>
                    <a:pt x="454949" y="59718"/>
                  </a:cubicBezTo>
                  <a:lnTo>
                    <a:pt x="498370" y="28714"/>
                  </a:lnTo>
                  <a:cubicBezTo>
                    <a:pt x="502872" y="25500"/>
                    <a:pt x="508683" y="24751"/>
                    <a:pt x="513853" y="26720"/>
                  </a:cubicBezTo>
                  <a:cubicBezTo>
                    <a:pt x="519022" y="28689"/>
                    <a:pt x="522864" y="33113"/>
                    <a:pt x="524087" y="38508"/>
                  </a:cubicBezTo>
                  <a:lnTo>
                    <a:pt x="536546" y="93456"/>
                  </a:lnTo>
                  <a:cubicBezTo>
                    <a:pt x="537995" y="99846"/>
                    <a:pt x="541949" y="105388"/>
                    <a:pt x="547521" y="108837"/>
                  </a:cubicBezTo>
                  <a:cubicBezTo>
                    <a:pt x="553093" y="112286"/>
                    <a:pt x="559816" y="113353"/>
                    <a:pt x="566182" y="111800"/>
                  </a:cubicBezTo>
                  <a:lnTo>
                    <a:pt x="616761" y="99462"/>
                  </a:lnTo>
                  <a:cubicBezTo>
                    <a:pt x="622216" y="98132"/>
                    <a:pt x="627976" y="99577"/>
                    <a:pt x="632157" y="103326"/>
                  </a:cubicBezTo>
                  <a:cubicBezTo>
                    <a:pt x="636337" y="107074"/>
                    <a:pt x="638400" y="112644"/>
                    <a:pt x="637670" y="118211"/>
                  </a:cubicBezTo>
                  <a:lnTo>
                    <a:pt x="630322" y="174238"/>
                  </a:lnTo>
                  <a:cubicBezTo>
                    <a:pt x="628529" y="187911"/>
                    <a:pt x="638029" y="200498"/>
                    <a:pt x="651670" y="202521"/>
                  </a:cubicBezTo>
                  <a:lnTo>
                    <a:pt x="703014" y="210137"/>
                  </a:lnTo>
                  <a:cubicBezTo>
                    <a:pt x="708657" y="210974"/>
                    <a:pt x="713543" y="214498"/>
                    <a:pt x="716119" y="219588"/>
                  </a:cubicBezTo>
                  <a:cubicBezTo>
                    <a:pt x="718694" y="224678"/>
                    <a:pt x="718638" y="230702"/>
                    <a:pt x="715970" y="235744"/>
                  </a:cubicBezTo>
                  <a:lnTo>
                    <a:pt x="690012" y="284786"/>
                  </a:lnTo>
                  <a:cubicBezTo>
                    <a:pt x="683512" y="297066"/>
                    <a:pt x="687838" y="312287"/>
                    <a:pt x="699825" y="319313"/>
                  </a:cubicBezTo>
                  <a:lnTo>
                    <a:pt x="745525" y="346100"/>
                  </a:lnTo>
                  <a:cubicBezTo>
                    <a:pt x="750490" y="349010"/>
                    <a:pt x="753751" y="354129"/>
                    <a:pt x="754290" y="359858"/>
                  </a:cubicBezTo>
                  <a:cubicBezTo>
                    <a:pt x="754829" y="365587"/>
                    <a:pt x="752580" y="371225"/>
                    <a:pt x="748246" y="375010"/>
                  </a:cubicBezTo>
                  <a:lnTo>
                    <a:pt x="707723" y="410397"/>
                  </a:lnTo>
                  <a:cubicBezTo>
                    <a:pt x="697240" y="419551"/>
                    <a:pt x="695781" y="435320"/>
                    <a:pt x="704406" y="446243"/>
                  </a:cubicBezTo>
                  <a:lnTo>
                    <a:pt x="738291" y="489156"/>
                  </a:lnTo>
                  <a:cubicBezTo>
                    <a:pt x="741846" y="493658"/>
                    <a:pt x="743010" y="499599"/>
                    <a:pt x="741417" y="505111"/>
                  </a:cubicBezTo>
                  <a:cubicBezTo>
                    <a:pt x="739824" y="510622"/>
                    <a:pt x="735670" y="515026"/>
                    <a:pt x="730261" y="516938"/>
                  </a:cubicBezTo>
                  <a:lnTo>
                    <a:pt x="680940" y="534369"/>
                  </a:lnTo>
                  <a:cubicBezTo>
                    <a:pt x="667882" y="538984"/>
                    <a:pt x="660843" y="553131"/>
                    <a:pt x="665039" y="566330"/>
                  </a:cubicBezTo>
                  <a:lnTo>
                    <a:pt x="682040" y="619819"/>
                  </a:lnTo>
                  <a:cubicBezTo>
                    <a:pt x="683755" y="625215"/>
                    <a:pt x="682723" y="631109"/>
                    <a:pt x="679275" y="635601"/>
                  </a:cubicBezTo>
                  <a:cubicBezTo>
                    <a:pt x="675828" y="640093"/>
                    <a:pt x="670402" y="642614"/>
                    <a:pt x="664745" y="642353"/>
                  </a:cubicBezTo>
                  <a:lnTo>
                    <a:pt x="612980" y="639961"/>
                  </a:lnTo>
                  <a:cubicBezTo>
                    <a:pt x="606397" y="639657"/>
                    <a:pt x="599962" y="641981"/>
                    <a:pt x="595092" y="646421"/>
                  </a:cubicBezTo>
                  <a:cubicBezTo>
                    <a:pt x="590222" y="650861"/>
                    <a:pt x="587316" y="657053"/>
                    <a:pt x="587012" y="663637"/>
                  </a:cubicBezTo>
                  <a:lnTo>
                    <a:pt x="584402" y="720158"/>
                  </a:lnTo>
                  <a:cubicBezTo>
                    <a:pt x="584145" y="725722"/>
                    <a:pt x="581139" y="730794"/>
                    <a:pt x="576381" y="733690"/>
                  </a:cubicBezTo>
                  <a:cubicBezTo>
                    <a:pt x="571624" y="736586"/>
                    <a:pt x="565738" y="736928"/>
                    <a:pt x="560678" y="734602"/>
                  </a:cubicBezTo>
                  <a:lnTo>
                    <a:pt x="512887" y="712632"/>
                  </a:lnTo>
                  <a:cubicBezTo>
                    <a:pt x="506962" y="709909"/>
                    <a:pt x="500186" y="709700"/>
                    <a:pt x="494105" y="712055"/>
                  </a:cubicBezTo>
                  <a:cubicBezTo>
                    <a:pt x="488024" y="714409"/>
                    <a:pt x="483155" y="719126"/>
                    <a:pt x="480609" y="725130"/>
                  </a:cubicBezTo>
                  <a:lnTo>
                    <a:pt x="458815" y="776520"/>
                  </a:lnTo>
                  <a:cubicBezTo>
                    <a:pt x="456665" y="781589"/>
                    <a:pt x="452111" y="785240"/>
                    <a:pt x="446695" y="786235"/>
                  </a:cubicBezTo>
                  <a:cubicBezTo>
                    <a:pt x="441279" y="787230"/>
                    <a:pt x="435725" y="785437"/>
                    <a:pt x="431913" y="781462"/>
                  </a:cubicBezTo>
                  <a:lnTo>
                    <a:pt x="394384" y="742331"/>
                  </a:lnTo>
                  <a:cubicBezTo>
                    <a:pt x="389889" y="737645"/>
                    <a:pt x="383678" y="734995"/>
                    <a:pt x="377184" y="734995"/>
                  </a:cubicBezTo>
                  <a:cubicBezTo>
                    <a:pt x="370691" y="734995"/>
                    <a:pt x="364479" y="737645"/>
                    <a:pt x="359985" y="742331"/>
                  </a:cubicBezTo>
                  <a:lnTo>
                    <a:pt x="322455" y="781462"/>
                  </a:lnTo>
                  <a:cubicBezTo>
                    <a:pt x="318644" y="785437"/>
                    <a:pt x="313090" y="787230"/>
                    <a:pt x="307674" y="786235"/>
                  </a:cubicBezTo>
                  <a:cubicBezTo>
                    <a:pt x="302258" y="785240"/>
                    <a:pt x="297704" y="781589"/>
                    <a:pt x="295554" y="776520"/>
                  </a:cubicBezTo>
                  <a:lnTo>
                    <a:pt x="273760" y="725130"/>
                  </a:lnTo>
                  <a:cubicBezTo>
                    <a:pt x="271214" y="719126"/>
                    <a:pt x="266345" y="714409"/>
                    <a:pt x="260264" y="712055"/>
                  </a:cubicBezTo>
                  <a:cubicBezTo>
                    <a:pt x="254182" y="709700"/>
                    <a:pt x="247407" y="709909"/>
                    <a:pt x="241481" y="712632"/>
                  </a:cubicBezTo>
                  <a:lnTo>
                    <a:pt x="193691" y="734602"/>
                  </a:lnTo>
                  <a:cubicBezTo>
                    <a:pt x="188630" y="736928"/>
                    <a:pt x="182744" y="736586"/>
                    <a:pt x="177987" y="733690"/>
                  </a:cubicBezTo>
                  <a:cubicBezTo>
                    <a:pt x="173230" y="730794"/>
                    <a:pt x="170224" y="725722"/>
                    <a:pt x="169967" y="720158"/>
                  </a:cubicBezTo>
                  <a:lnTo>
                    <a:pt x="167357" y="663637"/>
                  </a:lnTo>
                  <a:cubicBezTo>
                    <a:pt x="167053" y="657053"/>
                    <a:pt x="164146" y="650861"/>
                    <a:pt x="159276" y="646421"/>
                  </a:cubicBezTo>
                  <a:cubicBezTo>
                    <a:pt x="154406" y="641981"/>
                    <a:pt x="147972" y="639657"/>
                    <a:pt x="141389" y="639961"/>
                  </a:cubicBezTo>
                  <a:lnTo>
                    <a:pt x="89624" y="642353"/>
                  </a:lnTo>
                  <a:cubicBezTo>
                    <a:pt x="83968" y="642614"/>
                    <a:pt x="78541" y="640093"/>
                    <a:pt x="75094" y="635601"/>
                  </a:cubicBezTo>
                  <a:cubicBezTo>
                    <a:pt x="71646" y="631109"/>
                    <a:pt x="70614" y="625215"/>
                    <a:pt x="72329" y="619819"/>
                  </a:cubicBezTo>
                  <a:lnTo>
                    <a:pt x="89329" y="566330"/>
                  </a:lnTo>
                  <a:cubicBezTo>
                    <a:pt x="93525" y="553131"/>
                    <a:pt x="86487" y="538984"/>
                    <a:pt x="73428" y="534369"/>
                  </a:cubicBezTo>
                  <a:lnTo>
                    <a:pt x="24108" y="516938"/>
                  </a:lnTo>
                  <a:cubicBezTo>
                    <a:pt x="18699" y="515026"/>
                    <a:pt x="14544" y="510622"/>
                    <a:pt x="12952" y="505111"/>
                  </a:cubicBezTo>
                  <a:cubicBezTo>
                    <a:pt x="11359" y="499599"/>
                    <a:pt x="12523" y="493658"/>
                    <a:pt x="16078" y="489156"/>
                  </a:cubicBezTo>
                  <a:lnTo>
                    <a:pt x="49963" y="446243"/>
                  </a:lnTo>
                  <a:cubicBezTo>
                    <a:pt x="58588" y="435320"/>
                    <a:pt x="57128" y="419551"/>
                    <a:pt x="46645" y="410397"/>
                  </a:cubicBezTo>
                  <a:lnTo>
                    <a:pt x="6122" y="375010"/>
                  </a:lnTo>
                  <a:cubicBezTo>
                    <a:pt x="1788" y="371225"/>
                    <a:pt x="-461" y="365587"/>
                    <a:pt x="78" y="359858"/>
                  </a:cubicBezTo>
                  <a:cubicBezTo>
                    <a:pt x="618" y="354129"/>
                    <a:pt x="3879" y="349010"/>
                    <a:pt x="8843" y="346100"/>
                  </a:cubicBezTo>
                  <a:lnTo>
                    <a:pt x="54543" y="319313"/>
                  </a:lnTo>
                  <a:cubicBezTo>
                    <a:pt x="66530" y="312287"/>
                    <a:pt x="70856" y="297066"/>
                    <a:pt x="64356" y="284786"/>
                  </a:cubicBezTo>
                  <a:lnTo>
                    <a:pt x="38399" y="235744"/>
                  </a:lnTo>
                  <a:cubicBezTo>
                    <a:pt x="35730" y="230702"/>
                    <a:pt x="35674" y="224678"/>
                    <a:pt x="38250" y="219588"/>
                  </a:cubicBezTo>
                  <a:cubicBezTo>
                    <a:pt x="40825" y="214498"/>
                    <a:pt x="45711" y="210974"/>
                    <a:pt x="51354" y="210137"/>
                  </a:cubicBezTo>
                  <a:lnTo>
                    <a:pt x="102698" y="202521"/>
                  </a:lnTo>
                  <a:cubicBezTo>
                    <a:pt x="116340" y="200498"/>
                    <a:pt x="125840" y="187911"/>
                    <a:pt x="124047" y="174238"/>
                  </a:cubicBezTo>
                  <a:lnTo>
                    <a:pt x="116699" y="118211"/>
                  </a:lnTo>
                  <a:cubicBezTo>
                    <a:pt x="115969" y="112644"/>
                    <a:pt x="118031" y="107074"/>
                    <a:pt x="122212" y="103326"/>
                  </a:cubicBezTo>
                  <a:cubicBezTo>
                    <a:pt x="126393" y="99577"/>
                    <a:pt x="132153" y="98132"/>
                    <a:pt x="137608" y="99462"/>
                  </a:cubicBezTo>
                  <a:lnTo>
                    <a:pt x="188187" y="111800"/>
                  </a:lnTo>
                  <a:cubicBezTo>
                    <a:pt x="194553" y="113353"/>
                    <a:pt x="201276" y="112286"/>
                    <a:pt x="206848" y="108837"/>
                  </a:cubicBezTo>
                  <a:cubicBezTo>
                    <a:pt x="212419" y="105388"/>
                    <a:pt x="216373" y="99846"/>
                    <a:pt x="217822" y="93456"/>
                  </a:cubicBezTo>
                  <a:lnTo>
                    <a:pt x="230282" y="38508"/>
                  </a:lnTo>
                  <a:cubicBezTo>
                    <a:pt x="231505" y="33113"/>
                    <a:pt x="235346" y="28689"/>
                    <a:pt x="240516" y="26720"/>
                  </a:cubicBezTo>
                  <a:cubicBezTo>
                    <a:pt x="245685" y="24751"/>
                    <a:pt x="251497" y="25500"/>
                    <a:pt x="255999" y="28714"/>
                  </a:cubicBezTo>
                  <a:lnTo>
                    <a:pt x="299420" y="59718"/>
                  </a:lnTo>
                  <a:cubicBezTo>
                    <a:pt x="304710" y="63495"/>
                    <a:pt x="311310" y="64955"/>
                    <a:pt x="317700" y="63762"/>
                  </a:cubicBezTo>
                  <a:cubicBezTo>
                    <a:pt x="324090" y="62568"/>
                    <a:pt x="329719" y="58824"/>
                    <a:pt x="333289" y="53391"/>
                  </a:cubicBezTo>
                  <a:lnTo>
                    <a:pt x="363538" y="7362"/>
                  </a:lnTo>
                  <a:cubicBezTo>
                    <a:pt x="366557" y="2767"/>
                    <a:pt x="371686" y="0"/>
                    <a:pt x="377184" y="0"/>
                  </a:cubicBezTo>
                  <a:cubicBezTo>
                    <a:pt x="382682" y="0"/>
                    <a:pt x="387811" y="2767"/>
                    <a:pt x="390831" y="7362"/>
                  </a:cubicBezTo>
                  <a:close/>
                </a:path>
              </a:pathLst>
            </a:custGeom>
            <a:solidFill>
              <a:srgbClr val="F2E1D1"/>
            </a:solidFill>
          </p:spPr>
        </p:sp>
        <p:sp>
          <p:nvSpPr>
            <p:cNvPr id="4" name="TextBox 4"/>
            <p:cNvSpPr txBox="1"/>
            <p:nvPr/>
          </p:nvSpPr>
          <p:spPr>
            <a:xfrm>
              <a:off x="121806" y="88900"/>
              <a:ext cx="535945" cy="596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916617">
            <a:off x="-88973" y="1233829"/>
            <a:ext cx="2576648" cy="1307063"/>
          </a:xfrm>
          <a:custGeom>
            <a:avLst/>
            <a:gdLst/>
            <a:ahLst/>
            <a:cxnLst/>
            <a:rect l="l" t="t" r="r" b="b"/>
            <a:pathLst>
              <a:path w="2576648" h="1307063">
                <a:moveTo>
                  <a:pt x="0" y="0"/>
                </a:moveTo>
                <a:lnTo>
                  <a:pt x="2576648" y="0"/>
                </a:lnTo>
                <a:lnTo>
                  <a:pt x="2576648" y="1307063"/>
                </a:lnTo>
                <a:lnTo>
                  <a:pt x="0" y="13070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5089668" y="255290"/>
            <a:ext cx="2719218" cy="2209365"/>
          </a:xfrm>
          <a:custGeom>
            <a:avLst/>
            <a:gdLst/>
            <a:ahLst/>
            <a:cxnLst/>
            <a:rect l="l" t="t" r="r" b="b"/>
            <a:pathLst>
              <a:path w="2719218" h="2209365">
                <a:moveTo>
                  <a:pt x="0" y="0"/>
                </a:moveTo>
                <a:lnTo>
                  <a:pt x="2719218" y="0"/>
                </a:lnTo>
                <a:lnTo>
                  <a:pt x="2719218" y="2209365"/>
                </a:lnTo>
                <a:lnTo>
                  <a:pt x="0" y="2209365"/>
                </a:lnTo>
                <a:lnTo>
                  <a:pt x="0" y="0"/>
                </a:lnTo>
                <a:close/>
              </a:path>
            </a:pathLst>
          </a:custGeom>
          <a:blipFill>
            <a:blip r:embed="rId4"/>
            <a:stretch>
              <a:fillRect/>
            </a:stretch>
          </a:blipFill>
        </p:spPr>
      </p:sp>
      <p:sp>
        <p:nvSpPr>
          <p:cNvPr id="7" name="Freeform 7"/>
          <p:cNvSpPr/>
          <p:nvPr/>
        </p:nvSpPr>
        <p:spPr>
          <a:xfrm rot="280419">
            <a:off x="11046640" y="307208"/>
            <a:ext cx="1325857" cy="1261620"/>
          </a:xfrm>
          <a:custGeom>
            <a:avLst/>
            <a:gdLst/>
            <a:ahLst/>
            <a:cxnLst/>
            <a:rect l="l" t="t" r="r" b="b"/>
            <a:pathLst>
              <a:path w="1325857" h="1261620">
                <a:moveTo>
                  <a:pt x="0" y="0"/>
                </a:moveTo>
                <a:lnTo>
                  <a:pt x="1325857" y="0"/>
                </a:lnTo>
                <a:lnTo>
                  <a:pt x="1325857" y="1261620"/>
                </a:lnTo>
                <a:lnTo>
                  <a:pt x="0" y="12616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6188840" y="8326572"/>
            <a:ext cx="1620046" cy="1960428"/>
          </a:xfrm>
          <a:custGeom>
            <a:avLst/>
            <a:gdLst/>
            <a:ahLst/>
            <a:cxnLst/>
            <a:rect l="l" t="t" r="r" b="b"/>
            <a:pathLst>
              <a:path w="1620046" h="1960428">
                <a:moveTo>
                  <a:pt x="0" y="0"/>
                </a:moveTo>
                <a:lnTo>
                  <a:pt x="1620046" y="0"/>
                </a:lnTo>
                <a:lnTo>
                  <a:pt x="1620046" y="1960428"/>
                </a:lnTo>
                <a:lnTo>
                  <a:pt x="0" y="19604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flipH="1">
            <a:off x="-1573940" y="6621883"/>
            <a:ext cx="4212296" cy="3369837"/>
          </a:xfrm>
          <a:custGeom>
            <a:avLst/>
            <a:gdLst/>
            <a:ahLst/>
            <a:cxnLst/>
            <a:rect l="l" t="t" r="r" b="b"/>
            <a:pathLst>
              <a:path w="4212296" h="3369837">
                <a:moveTo>
                  <a:pt x="4212296" y="0"/>
                </a:moveTo>
                <a:lnTo>
                  <a:pt x="0" y="0"/>
                </a:lnTo>
                <a:lnTo>
                  <a:pt x="0" y="3369836"/>
                </a:lnTo>
                <a:lnTo>
                  <a:pt x="4212296" y="3369836"/>
                </a:lnTo>
                <a:lnTo>
                  <a:pt x="4212296"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TextBox 10"/>
          <p:cNvSpPr txBox="1"/>
          <p:nvPr/>
        </p:nvSpPr>
        <p:spPr>
          <a:xfrm>
            <a:off x="1524000" y="1635753"/>
            <a:ext cx="16763999" cy="7053213"/>
          </a:xfrm>
          <a:prstGeom prst="rect">
            <a:avLst/>
          </a:prstGeom>
        </p:spPr>
        <p:txBody>
          <a:bodyPr wrap="square" lIns="0" tIns="0" rIns="0" bIns="0" rtlCol="0" anchor="t">
            <a:spAutoFit/>
          </a:bodyPr>
          <a:lstStyle/>
          <a:p>
            <a:pPr marL="773632" lvl="1" indent="-386816" algn="ctr">
              <a:lnSpc>
                <a:spcPts val="5016"/>
              </a:lnSpc>
              <a:buFont typeface="Arial"/>
              <a:buChar char="•"/>
            </a:pPr>
            <a:r>
              <a:rPr lang="en-US" sz="3583">
                <a:solidFill>
                  <a:srgbClr val="000000"/>
                </a:solidFill>
                <a:latin typeface="DM Sans"/>
                <a:ea typeface="DM Sans"/>
                <a:cs typeface="DM Sans"/>
                <a:sym typeface="DM Sans"/>
              </a:rPr>
              <a:t> Địa hình:</a:t>
            </a:r>
          </a:p>
          <a:p>
            <a:pPr marL="773632" lvl="1" indent="-386816" algn="ctr">
              <a:lnSpc>
                <a:spcPts val="5016"/>
              </a:lnSpc>
              <a:buFont typeface="Arial"/>
              <a:buChar char="•"/>
            </a:pPr>
            <a:r>
              <a:rPr lang="en-US" sz="3583">
                <a:solidFill>
                  <a:srgbClr val="000000"/>
                </a:solidFill>
                <a:latin typeface="DM Sans"/>
                <a:ea typeface="DM Sans"/>
                <a:cs typeface="DM Sans"/>
                <a:sym typeface="DM Sans"/>
              </a:rPr>
              <a:t>Phần lục địa có nhiều núi và cao nguyên, xen kẽ là các đồng bằng châu thổ lớn như đồng bằng sông Hồng, sông Mê Công.</a:t>
            </a:r>
          </a:p>
          <a:p>
            <a:pPr marL="773632" lvl="1" indent="-386816" algn="ctr">
              <a:lnSpc>
                <a:spcPts val="5016"/>
              </a:lnSpc>
              <a:buFont typeface="Arial"/>
              <a:buChar char="•"/>
            </a:pPr>
            <a:r>
              <a:rPr lang="en-US" sz="3583">
                <a:solidFill>
                  <a:srgbClr val="000000"/>
                </a:solidFill>
                <a:latin typeface="DM Sans"/>
                <a:ea typeface="DM Sans"/>
                <a:cs typeface="DM Sans"/>
                <a:sym typeface="DM Sans"/>
              </a:rPr>
              <a:t>Phần hải đảo có nhiều đảo, quần đảo và núi lửa, địa hình bị chia </a:t>
            </a:r>
            <a:r>
              <a:rPr lang="en-US" sz="3583" smtClean="0">
                <a:solidFill>
                  <a:srgbClr val="000000"/>
                </a:solidFill>
                <a:latin typeface="DM Sans"/>
                <a:ea typeface="DM Sans"/>
                <a:cs typeface="DM Sans"/>
                <a:sym typeface="DM Sans"/>
              </a:rPr>
              <a:t>cắt</a:t>
            </a:r>
            <a:r>
              <a:rPr lang="vi-VN" sz="3583" smtClean="0">
                <a:solidFill>
                  <a:srgbClr val="000000"/>
                </a:solidFill>
                <a:latin typeface="DM Sans"/>
                <a:ea typeface="DM Sans"/>
                <a:cs typeface="DM Sans"/>
                <a:sym typeface="DM Sans"/>
              </a:rPr>
              <a:t> </a:t>
            </a:r>
            <a:r>
              <a:rPr lang="en-US" sz="3583" smtClean="0">
                <a:solidFill>
                  <a:srgbClr val="000000"/>
                </a:solidFill>
                <a:latin typeface="DM Sans"/>
                <a:ea typeface="DM Sans"/>
                <a:cs typeface="DM Sans"/>
                <a:sym typeface="DM Sans"/>
              </a:rPr>
              <a:t>mạnh</a:t>
            </a:r>
            <a:r>
              <a:rPr lang="en-US" sz="3583">
                <a:solidFill>
                  <a:srgbClr val="000000"/>
                </a:solidFill>
                <a:latin typeface="DM Sans"/>
                <a:ea typeface="DM Sans"/>
                <a:cs typeface="DM Sans"/>
                <a:sym typeface="DM Sans"/>
              </a:rPr>
              <a:t>.</a:t>
            </a:r>
          </a:p>
          <a:p>
            <a:pPr marL="773632" lvl="1" indent="-386816" algn="ctr">
              <a:lnSpc>
                <a:spcPts val="5016"/>
              </a:lnSpc>
              <a:buFont typeface="Arial"/>
              <a:buChar char="•"/>
            </a:pPr>
            <a:r>
              <a:rPr lang="en-US" sz="3583" smtClean="0">
                <a:solidFill>
                  <a:srgbClr val="000000"/>
                </a:solidFill>
                <a:latin typeface="DM Sans"/>
                <a:ea typeface="DM Sans"/>
                <a:cs typeface="DM Sans"/>
                <a:sym typeface="DM Sans"/>
              </a:rPr>
              <a:t> Khí </a:t>
            </a:r>
            <a:r>
              <a:rPr lang="en-US" sz="3583">
                <a:solidFill>
                  <a:srgbClr val="000000"/>
                </a:solidFill>
                <a:latin typeface="DM Sans"/>
                <a:ea typeface="DM Sans"/>
                <a:cs typeface="DM Sans"/>
                <a:sym typeface="DM Sans"/>
              </a:rPr>
              <a:t>hậu:</a:t>
            </a:r>
          </a:p>
          <a:p>
            <a:pPr marL="773632" lvl="1" indent="-386816" algn="ctr">
              <a:lnSpc>
                <a:spcPts val="5016"/>
              </a:lnSpc>
              <a:buFont typeface="Arial"/>
              <a:buChar char="•"/>
            </a:pPr>
            <a:r>
              <a:rPr lang="en-US" sz="3583">
                <a:solidFill>
                  <a:srgbClr val="000000"/>
                </a:solidFill>
                <a:latin typeface="DM Sans"/>
                <a:ea typeface="DM Sans"/>
                <a:cs typeface="DM Sans"/>
                <a:sym typeface="DM Sans"/>
              </a:rPr>
              <a:t>Chủ yếu là khí hậu nhiệt đới gió mùa, nóng ẩm quanh năm.</a:t>
            </a:r>
          </a:p>
          <a:p>
            <a:pPr marL="773632" lvl="1" indent="-386816" algn="ctr">
              <a:lnSpc>
                <a:spcPts val="5016"/>
              </a:lnSpc>
              <a:buFont typeface="Arial"/>
              <a:buChar char="•"/>
            </a:pPr>
            <a:r>
              <a:rPr lang="en-US" sz="3583">
                <a:solidFill>
                  <a:srgbClr val="000000"/>
                </a:solidFill>
                <a:latin typeface="DM Sans"/>
                <a:ea typeface="DM Sans"/>
                <a:cs typeface="DM Sans"/>
                <a:sym typeface="DM Sans"/>
              </a:rPr>
              <a:t>Có hai mùa rõ rệt: mùa mưa và mùa khô.</a:t>
            </a:r>
          </a:p>
          <a:p>
            <a:pPr marL="773632" lvl="1" indent="-386816" algn="ctr">
              <a:lnSpc>
                <a:spcPts val="5016"/>
              </a:lnSpc>
              <a:buFont typeface="Arial"/>
              <a:buChar char="•"/>
            </a:pPr>
            <a:r>
              <a:rPr lang="en-US" sz="3583">
                <a:solidFill>
                  <a:srgbClr val="000000"/>
                </a:solidFill>
                <a:latin typeface="DM Sans"/>
                <a:ea typeface="DM Sans"/>
                <a:cs typeface="DM Sans"/>
                <a:sym typeface="DM Sans"/>
              </a:rPr>
              <a:t>Sông ngòi và biển:</a:t>
            </a:r>
          </a:p>
          <a:p>
            <a:pPr marL="773632" lvl="1" indent="-386816" algn="ctr">
              <a:lnSpc>
                <a:spcPts val="5016"/>
              </a:lnSpc>
              <a:buFont typeface="Arial"/>
              <a:buChar char="•"/>
            </a:pPr>
            <a:r>
              <a:rPr lang="en-US" sz="3583">
                <a:solidFill>
                  <a:srgbClr val="000000"/>
                </a:solidFill>
                <a:latin typeface="DM Sans"/>
                <a:ea typeface="DM Sans"/>
                <a:cs typeface="DM Sans"/>
                <a:sym typeface="DM Sans"/>
              </a:rPr>
              <a:t>Sông ngòi dày đặc, nhiều sông lớn cung cấp nước cho sản xuất.</a:t>
            </a:r>
          </a:p>
          <a:p>
            <a:pPr marL="773632" lvl="1" indent="-386816" algn="ctr">
              <a:lnSpc>
                <a:spcPts val="5016"/>
              </a:lnSpc>
              <a:buFont typeface="Arial"/>
              <a:buChar char="•"/>
            </a:pPr>
            <a:r>
              <a:rPr lang="en-US" sz="3583">
                <a:solidFill>
                  <a:srgbClr val="000000"/>
                </a:solidFill>
                <a:latin typeface="DM Sans"/>
                <a:ea typeface="DM Sans"/>
                <a:cs typeface="DM Sans"/>
                <a:sym typeface="DM Sans"/>
              </a:rPr>
              <a:t>Biển rộng, giàu nguồn lợi hải sản, thuận lợi cho giao thông và du lịch.</a:t>
            </a:r>
          </a:p>
          <a:p>
            <a:pPr algn="ctr">
              <a:lnSpc>
                <a:spcPts val="5016"/>
              </a:lnSpc>
              <a:spcBef>
                <a:spcPct val="0"/>
              </a:spcBef>
            </a:pPr>
            <a:endParaRPr lang="en-US" sz="3583">
              <a:solidFill>
                <a:srgbClr val="000000"/>
              </a:solidFill>
              <a:latin typeface="DM Sans"/>
              <a:ea typeface="DM Sans"/>
              <a:cs typeface="DM Sans"/>
              <a:sym typeface="DM Sans"/>
            </a:endParaRPr>
          </a:p>
        </p:txBody>
      </p:sp>
      <p:sp>
        <p:nvSpPr>
          <p:cNvPr id="11" name="Freeform 11"/>
          <p:cNvSpPr/>
          <p:nvPr/>
        </p:nvSpPr>
        <p:spPr>
          <a:xfrm rot="129138">
            <a:off x="12447276" y="267221"/>
            <a:ext cx="1460659" cy="1389891"/>
          </a:xfrm>
          <a:custGeom>
            <a:avLst/>
            <a:gdLst/>
            <a:ahLst/>
            <a:cxnLst/>
            <a:rect l="l" t="t" r="r" b="b"/>
            <a:pathLst>
              <a:path w="1460659" h="1389891">
                <a:moveTo>
                  <a:pt x="0" y="0"/>
                </a:moveTo>
                <a:lnTo>
                  <a:pt x="1460659" y="0"/>
                </a:lnTo>
                <a:lnTo>
                  <a:pt x="1460659" y="1389891"/>
                </a:lnTo>
                <a:lnTo>
                  <a:pt x="0" y="13898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2" name="Picture 12"/>
          <p:cNvPicPr>
            <a:picLocks noChangeAspect="1"/>
          </p:cNvPicPr>
          <p:nvPr/>
        </p:nvPicPr>
        <p:blipFill>
          <a:blip r:embed="rId11"/>
          <a:srcRect/>
          <a:stretch>
            <a:fillRect/>
          </a:stretch>
        </p:blipFill>
        <p:spPr>
          <a:xfrm>
            <a:off x="-239654" y="3123560"/>
            <a:ext cx="2391879" cy="2504585"/>
          </a:xfrm>
          <a:prstGeom prst="rect">
            <a:avLst/>
          </a:prstGeom>
        </p:spPr>
      </p:pic>
      <p:sp>
        <p:nvSpPr>
          <p:cNvPr id="13" name="TextBox 13"/>
          <p:cNvSpPr txBox="1"/>
          <p:nvPr/>
        </p:nvSpPr>
        <p:spPr>
          <a:xfrm>
            <a:off x="568637" y="160040"/>
            <a:ext cx="6551116" cy="886994"/>
          </a:xfrm>
          <a:prstGeom prst="rect">
            <a:avLst/>
          </a:prstGeom>
        </p:spPr>
        <p:txBody>
          <a:bodyPr lIns="0" tIns="0" rIns="0" bIns="0" rtlCol="0" anchor="t">
            <a:spAutoFit/>
          </a:bodyPr>
          <a:lstStyle/>
          <a:p>
            <a:pPr algn="ctr">
              <a:lnSpc>
                <a:spcPts val="7285"/>
              </a:lnSpc>
              <a:spcBef>
                <a:spcPct val="0"/>
              </a:spcBef>
            </a:pPr>
            <a:r>
              <a:rPr lang="en-US" sz="5203">
                <a:solidFill>
                  <a:srgbClr val="000000"/>
                </a:solidFill>
                <a:latin typeface="DM Sans"/>
                <a:ea typeface="DM Sans"/>
                <a:cs typeface="DM Sans"/>
                <a:sym typeface="DM Sans"/>
              </a:rPr>
              <a:t> </a:t>
            </a:r>
            <a:r>
              <a:rPr lang="en-US" sz="5203">
                <a:gradFill>
                  <a:gsLst>
                    <a:gs pos="15000">
                      <a:srgbClr val="121521">
                        <a:alpha val="100000"/>
                      </a:srgbClr>
                    </a:gs>
                    <a:gs pos="40000">
                      <a:srgbClr val="38476B">
                        <a:alpha val="100000"/>
                      </a:srgbClr>
                    </a:gs>
                    <a:gs pos="60000">
                      <a:srgbClr val="B6192E">
                        <a:alpha val="100000"/>
                      </a:srgbClr>
                    </a:gs>
                    <a:gs pos="85000">
                      <a:srgbClr val="FFC1AC">
                        <a:alpha val="100000"/>
                      </a:srgbClr>
                    </a:gs>
                  </a:gsLst>
                  <a:lin ang="18900000"/>
                </a:gradFill>
                <a:latin typeface="DM Sans"/>
                <a:ea typeface="DM Sans"/>
                <a:cs typeface="DM Sans"/>
                <a:sym typeface="DM Sans"/>
              </a:rPr>
              <a:t>3. Đặc điểm tự nhiên</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sp>
        <p:nvSpPr>
          <p:cNvPr id="2" name="Freeform 2"/>
          <p:cNvSpPr/>
          <p:nvPr/>
        </p:nvSpPr>
        <p:spPr>
          <a:xfrm rot="-1283013">
            <a:off x="234126" y="713842"/>
            <a:ext cx="3657600" cy="1855401"/>
          </a:xfrm>
          <a:custGeom>
            <a:avLst/>
            <a:gdLst/>
            <a:ahLst/>
            <a:cxnLst/>
            <a:rect l="l" t="t" r="r" b="b"/>
            <a:pathLst>
              <a:path w="3657600" h="1855401">
                <a:moveTo>
                  <a:pt x="0" y="0"/>
                </a:moveTo>
                <a:lnTo>
                  <a:pt x="3657600" y="0"/>
                </a:lnTo>
                <a:lnTo>
                  <a:pt x="3657600" y="1855401"/>
                </a:lnTo>
                <a:lnTo>
                  <a:pt x="0" y="18554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869509" y="651162"/>
            <a:ext cx="2719218" cy="2209365"/>
          </a:xfrm>
          <a:custGeom>
            <a:avLst/>
            <a:gdLst/>
            <a:ahLst/>
            <a:cxnLst/>
            <a:rect l="l" t="t" r="r" b="b"/>
            <a:pathLst>
              <a:path w="2719218" h="2209365">
                <a:moveTo>
                  <a:pt x="0" y="0"/>
                </a:moveTo>
                <a:lnTo>
                  <a:pt x="2719218" y="0"/>
                </a:lnTo>
                <a:lnTo>
                  <a:pt x="2719218" y="2209365"/>
                </a:lnTo>
                <a:lnTo>
                  <a:pt x="0" y="2209365"/>
                </a:lnTo>
                <a:lnTo>
                  <a:pt x="0" y="0"/>
                </a:lnTo>
                <a:close/>
              </a:path>
            </a:pathLst>
          </a:custGeom>
          <a:blipFill>
            <a:blip r:embed="rId4"/>
            <a:stretch>
              <a:fillRect/>
            </a:stretch>
          </a:blipFill>
        </p:spPr>
      </p:sp>
      <p:sp>
        <p:nvSpPr>
          <p:cNvPr id="4" name="Freeform 4"/>
          <p:cNvSpPr/>
          <p:nvPr/>
        </p:nvSpPr>
        <p:spPr>
          <a:xfrm rot="1381124">
            <a:off x="16097301" y="8064137"/>
            <a:ext cx="1301156" cy="1238116"/>
          </a:xfrm>
          <a:custGeom>
            <a:avLst/>
            <a:gdLst/>
            <a:ahLst/>
            <a:cxnLst/>
            <a:rect l="l" t="t" r="r" b="b"/>
            <a:pathLst>
              <a:path w="1301156" h="1238116">
                <a:moveTo>
                  <a:pt x="0" y="0"/>
                </a:moveTo>
                <a:lnTo>
                  <a:pt x="1301156" y="0"/>
                </a:lnTo>
                <a:lnTo>
                  <a:pt x="1301156" y="1238116"/>
                </a:lnTo>
                <a:lnTo>
                  <a:pt x="0" y="12381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871152" y="7816089"/>
            <a:ext cx="1349061" cy="1632508"/>
          </a:xfrm>
          <a:custGeom>
            <a:avLst/>
            <a:gdLst/>
            <a:ahLst/>
            <a:cxnLst/>
            <a:rect l="l" t="t" r="r" b="b"/>
            <a:pathLst>
              <a:path w="1349061" h="1632508">
                <a:moveTo>
                  <a:pt x="0" y="0"/>
                </a:moveTo>
                <a:lnTo>
                  <a:pt x="1349062" y="0"/>
                </a:lnTo>
                <a:lnTo>
                  <a:pt x="1349062" y="1632508"/>
                </a:lnTo>
                <a:lnTo>
                  <a:pt x="0" y="16325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2743200" y="110906"/>
            <a:ext cx="8006494" cy="979321"/>
          </a:xfrm>
          <a:prstGeom prst="rect">
            <a:avLst/>
          </a:prstGeom>
        </p:spPr>
        <p:txBody>
          <a:bodyPr lIns="0" tIns="0" rIns="0" bIns="0" rtlCol="0" anchor="t">
            <a:spAutoFit/>
          </a:bodyPr>
          <a:lstStyle/>
          <a:p>
            <a:pPr algn="ctr">
              <a:lnSpc>
                <a:spcPts val="7971"/>
              </a:lnSpc>
              <a:spcBef>
                <a:spcPct val="0"/>
              </a:spcBef>
            </a:pPr>
            <a:r>
              <a:rPr lang="en-US" sz="5694">
                <a:solidFill>
                  <a:srgbClr val="000000"/>
                </a:solidFill>
                <a:latin typeface="RQND Pro"/>
                <a:ea typeface="RQND Pro"/>
                <a:cs typeface="RQND Pro"/>
                <a:sym typeface="RQND Pro"/>
              </a:rPr>
              <a:t>4. Dân cư và xã hội</a:t>
            </a:r>
          </a:p>
        </p:txBody>
      </p:sp>
      <p:sp>
        <p:nvSpPr>
          <p:cNvPr id="7" name="TextBox 7"/>
          <p:cNvSpPr txBox="1"/>
          <p:nvPr/>
        </p:nvSpPr>
        <p:spPr>
          <a:xfrm>
            <a:off x="2220214" y="2109327"/>
            <a:ext cx="13576897" cy="5382729"/>
          </a:xfrm>
          <a:prstGeom prst="rect">
            <a:avLst/>
          </a:prstGeom>
        </p:spPr>
        <p:txBody>
          <a:bodyPr lIns="0" tIns="0" rIns="0" bIns="0" rtlCol="0" anchor="t">
            <a:spAutoFit/>
          </a:bodyPr>
          <a:lstStyle/>
          <a:p>
            <a:pPr marL="952090" lvl="1" indent="-476045" algn="ctr">
              <a:lnSpc>
                <a:spcPts val="6173"/>
              </a:lnSpc>
              <a:spcBef>
                <a:spcPct val="0"/>
              </a:spcBef>
              <a:buFont typeface="Arial"/>
              <a:buChar char="•"/>
            </a:pPr>
            <a:r>
              <a:rPr lang="en-US" sz="4409">
                <a:solidFill>
                  <a:srgbClr val="000000"/>
                </a:solidFill>
                <a:latin typeface="DM Sans"/>
                <a:ea typeface="DM Sans"/>
                <a:cs typeface="DM Sans"/>
                <a:sym typeface="DM Sans"/>
              </a:rPr>
              <a:t>Đông Nam Á là khu vực đông dân, dân số trẻ.</a:t>
            </a:r>
          </a:p>
          <a:p>
            <a:pPr marL="952090" lvl="1" indent="-476045" algn="ctr">
              <a:lnSpc>
                <a:spcPts val="6173"/>
              </a:lnSpc>
              <a:spcBef>
                <a:spcPct val="0"/>
              </a:spcBef>
              <a:buFont typeface="Arial"/>
              <a:buChar char="•"/>
            </a:pPr>
            <a:r>
              <a:rPr lang="en-US" sz="4409">
                <a:solidFill>
                  <a:srgbClr val="000000"/>
                </a:solidFill>
                <a:latin typeface="DM Sans"/>
                <a:ea typeface="DM Sans"/>
                <a:cs typeface="DM Sans"/>
                <a:sym typeface="DM Sans"/>
              </a:rPr>
              <a:t>Có nhiều dân tộc, tôn giáo và nền văn hóa đa dạng.</a:t>
            </a:r>
          </a:p>
          <a:p>
            <a:pPr marL="952090" lvl="1" indent="-476045" algn="ctr">
              <a:lnSpc>
                <a:spcPts val="6173"/>
              </a:lnSpc>
              <a:spcBef>
                <a:spcPct val="0"/>
              </a:spcBef>
              <a:buFont typeface="Arial"/>
              <a:buChar char="•"/>
            </a:pPr>
            <a:r>
              <a:rPr lang="en-US" sz="4409">
                <a:solidFill>
                  <a:srgbClr val="000000"/>
                </a:solidFill>
                <a:latin typeface="DM Sans"/>
                <a:ea typeface="DM Sans"/>
                <a:cs typeface="DM Sans"/>
                <a:sym typeface="DM Sans"/>
              </a:rPr>
              <a:t>Người dân có truyền thống sản xuất nông nghiệp, đặc biệt là trồng lúa nước.</a:t>
            </a:r>
          </a:p>
          <a:p>
            <a:pPr algn="ctr">
              <a:lnSpc>
                <a:spcPts val="12513"/>
              </a:lnSpc>
              <a:spcBef>
                <a:spcPct val="0"/>
              </a:spcBef>
            </a:pPr>
            <a:endParaRPr lang="en-US" sz="4409">
              <a:solidFill>
                <a:srgbClr val="000000"/>
              </a:solidFill>
              <a:latin typeface="DM Sans"/>
              <a:ea typeface="DM Sans"/>
              <a:cs typeface="DM Sans"/>
              <a:sym typeface="DM San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grpSp>
        <p:nvGrpSpPr>
          <p:cNvPr id="2" name="Group 2"/>
          <p:cNvGrpSpPr/>
          <p:nvPr/>
        </p:nvGrpSpPr>
        <p:grpSpPr>
          <a:xfrm>
            <a:off x="3278513" y="-3459885"/>
            <a:ext cx="15592918" cy="15592918"/>
            <a:chOff x="0" y="0"/>
            <a:chExt cx="812800" cy="812800"/>
          </a:xfrm>
        </p:grpSpPr>
        <p:sp>
          <p:nvSpPr>
            <p:cNvPr id="3" name="Freeform 3"/>
            <p:cNvSpPr/>
            <p:nvPr/>
          </p:nvSpPr>
          <p:spPr>
            <a:xfrm>
              <a:off x="12376" y="12560"/>
              <a:ext cx="788048" cy="788172"/>
            </a:xfrm>
            <a:custGeom>
              <a:avLst/>
              <a:gdLst/>
              <a:ahLst/>
              <a:cxnLst/>
              <a:rect l="l" t="t" r="r" b="b"/>
              <a:pathLst>
                <a:path w="788048" h="788172">
                  <a:moveTo>
                    <a:pt x="407495" y="7100"/>
                  </a:moveTo>
                  <a:lnTo>
                    <a:pt x="440549" y="55341"/>
                  </a:lnTo>
                  <a:cubicBezTo>
                    <a:pt x="447990" y="66200"/>
                    <a:pt x="462823" y="68973"/>
                    <a:pt x="473683" y="61535"/>
                  </a:cubicBezTo>
                  <a:lnTo>
                    <a:pt x="521799" y="28585"/>
                  </a:lnTo>
                  <a:cubicBezTo>
                    <a:pt x="526245" y="25540"/>
                    <a:pt x="531907" y="24882"/>
                    <a:pt x="536934" y="26826"/>
                  </a:cubicBezTo>
                  <a:cubicBezTo>
                    <a:pt x="541960" y="28770"/>
                    <a:pt x="545705" y="33067"/>
                    <a:pt x="546945" y="38312"/>
                  </a:cubicBezTo>
                  <a:lnTo>
                    <a:pt x="560428" y="95340"/>
                  </a:lnTo>
                  <a:cubicBezTo>
                    <a:pt x="563458" y="108158"/>
                    <a:pt x="576292" y="116105"/>
                    <a:pt x="589116" y="113104"/>
                  </a:cubicBezTo>
                  <a:lnTo>
                    <a:pt x="645781" y="99847"/>
                  </a:lnTo>
                  <a:cubicBezTo>
                    <a:pt x="651036" y="98617"/>
                    <a:pt x="656559" y="100053"/>
                    <a:pt x="660551" y="103686"/>
                  </a:cubicBezTo>
                  <a:cubicBezTo>
                    <a:pt x="664542" y="107319"/>
                    <a:pt x="666489" y="112683"/>
                    <a:pt x="665758" y="118030"/>
                  </a:cubicBezTo>
                  <a:lnTo>
                    <a:pt x="657816" y="176107"/>
                  </a:lnTo>
                  <a:cubicBezTo>
                    <a:pt x="656030" y="189168"/>
                    <a:pt x="665130" y="201219"/>
                    <a:pt x="678182" y="203076"/>
                  </a:cubicBezTo>
                  <a:lnTo>
                    <a:pt x="735782" y="211270"/>
                  </a:lnTo>
                  <a:cubicBezTo>
                    <a:pt x="741133" y="212031"/>
                    <a:pt x="745768" y="215374"/>
                    <a:pt x="748180" y="220210"/>
                  </a:cubicBezTo>
                  <a:cubicBezTo>
                    <a:pt x="750592" y="225047"/>
                    <a:pt x="750473" y="230760"/>
                    <a:pt x="747861" y="235492"/>
                  </a:cubicBezTo>
                  <a:lnTo>
                    <a:pt x="719587" y="286726"/>
                  </a:lnTo>
                  <a:cubicBezTo>
                    <a:pt x="713213" y="298276"/>
                    <a:pt x="717347" y="312806"/>
                    <a:pt x="728847" y="319271"/>
                  </a:cubicBezTo>
                  <a:lnTo>
                    <a:pt x="779650" y="347831"/>
                  </a:lnTo>
                  <a:cubicBezTo>
                    <a:pt x="784365" y="350481"/>
                    <a:pt x="787478" y="355278"/>
                    <a:pt x="787977" y="360664"/>
                  </a:cubicBezTo>
                  <a:cubicBezTo>
                    <a:pt x="788477" y="366050"/>
                    <a:pt x="786300" y="371339"/>
                    <a:pt x="782154" y="374812"/>
                  </a:cubicBezTo>
                  <a:lnTo>
                    <a:pt x="737414" y="412283"/>
                  </a:lnTo>
                  <a:cubicBezTo>
                    <a:pt x="727299" y="420755"/>
                    <a:pt x="725905" y="435798"/>
                    <a:pt x="734292" y="445984"/>
                  </a:cubicBezTo>
                  <a:lnTo>
                    <a:pt x="771437" y="491103"/>
                  </a:lnTo>
                  <a:cubicBezTo>
                    <a:pt x="774874" y="495277"/>
                    <a:pt x="776041" y="500874"/>
                    <a:pt x="774559" y="506075"/>
                  </a:cubicBezTo>
                  <a:cubicBezTo>
                    <a:pt x="773078" y="511275"/>
                    <a:pt x="769136" y="515416"/>
                    <a:pt x="764014" y="517152"/>
                  </a:cubicBezTo>
                  <a:lnTo>
                    <a:pt x="708876" y="535842"/>
                  </a:lnTo>
                  <a:cubicBezTo>
                    <a:pt x="696386" y="540076"/>
                    <a:pt x="689654" y="553596"/>
                    <a:pt x="693803" y="566115"/>
                  </a:cubicBezTo>
                  <a:lnTo>
                    <a:pt x="712231" y="621722"/>
                  </a:lnTo>
                  <a:cubicBezTo>
                    <a:pt x="713930" y="626848"/>
                    <a:pt x="712999" y="632483"/>
                    <a:pt x="709741" y="636790"/>
                  </a:cubicBezTo>
                  <a:cubicBezTo>
                    <a:pt x="706483" y="641098"/>
                    <a:pt x="701315" y="643528"/>
                    <a:pt x="695919" y="643289"/>
                  </a:cubicBezTo>
                  <a:lnTo>
                    <a:pt x="637803" y="640714"/>
                  </a:lnTo>
                  <a:cubicBezTo>
                    <a:pt x="624639" y="640130"/>
                    <a:pt x="613482" y="650302"/>
                    <a:pt x="612848" y="663463"/>
                  </a:cubicBezTo>
                  <a:lnTo>
                    <a:pt x="610029" y="722020"/>
                  </a:lnTo>
                  <a:cubicBezTo>
                    <a:pt x="609769" y="727406"/>
                    <a:pt x="606874" y="732319"/>
                    <a:pt x="602287" y="735155"/>
                  </a:cubicBezTo>
                  <a:cubicBezTo>
                    <a:pt x="597700" y="737991"/>
                    <a:pt x="592010" y="738385"/>
                    <a:pt x="587076" y="736210"/>
                  </a:cubicBezTo>
                  <a:lnTo>
                    <a:pt x="533781" y="712712"/>
                  </a:lnTo>
                  <a:cubicBezTo>
                    <a:pt x="521733" y="707401"/>
                    <a:pt x="507661" y="712853"/>
                    <a:pt x="502336" y="724894"/>
                  </a:cubicBezTo>
                  <a:lnTo>
                    <a:pt x="478658" y="778444"/>
                  </a:lnTo>
                  <a:cubicBezTo>
                    <a:pt x="476479" y="783371"/>
                    <a:pt x="472012" y="786907"/>
                    <a:pt x="466716" y="787895"/>
                  </a:cubicBezTo>
                  <a:cubicBezTo>
                    <a:pt x="461420" y="788883"/>
                    <a:pt x="455978" y="787197"/>
                    <a:pt x="452169" y="783388"/>
                  </a:cubicBezTo>
                  <a:lnTo>
                    <a:pt x="410876" y="742094"/>
                  </a:lnTo>
                  <a:cubicBezTo>
                    <a:pt x="406406" y="737624"/>
                    <a:pt x="400345" y="735113"/>
                    <a:pt x="394024" y="735113"/>
                  </a:cubicBezTo>
                  <a:cubicBezTo>
                    <a:pt x="387703" y="735113"/>
                    <a:pt x="381642" y="737624"/>
                    <a:pt x="377172" y="742094"/>
                  </a:cubicBezTo>
                  <a:lnTo>
                    <a:pt x="335880" y="783388"/>
                  </a:lnTo>
                  <a:cubicBezTo>
                    <a:pt x="332070" y="787197"/>
                    <a:pt x="326628" y="788883"/>
                    <a:pt x="321332" y="787895"/>
                  </a:cubicBezTo>
                  <a:cubicBezTo>
                    <a:pt x="316037" y="786907"/>
                    <a:pt x="311569" y="783371"/>
                    <a:pt x="309390" y="778444"/>
                  </a:cubicBezTo>
                  <a:lnTo>
                    <a:pt x="285712" y="724894"/>
                  </a:lnTo>
                  <a:cubicBezTo>
                    <a:pt x="280387" y="712853"/>
                    <a:pt x="266315" y="707401"/>
                    <a:pt x="254267" y="712712"/>
                  </a:cubicBezTo>
                  <a:lnTo>
                    <a:pt x="200972" y="736210"/>
                  </a:lnTo>
                  <a:cubicBezTo>
                    <a:pt x="196038" y="738385"/>
                    <a:pt x="190348" y="737991"/>
                    <a:pt x="185761" y="735155"/>
                  </a:cubicBezTo>
                  <a:cubicBezTo>
                    <a:pt x="181174" y="732319"/>
                    <a:pt x="178279" y="727406"/>
                    <a:pt x="178019" y="722020"/>
                  </a:cubicBezTo>
                  <a:lnTo>
                    <a:pt x="175200" y="663463"/>
                  </a:lnTo>
                  <a:cubicBezTo>
                    <a:pt x="174566" y="650302"/>
                    <a:pt x="163409" y="640130"/>
                    <a:pt x="150245" y="640714"/>
                  </a:cubicBezTo>
                  <a:lnTo>
                    <a:pt x="92129" y="643289"/>
                  </a:lnTo>
                  <a:cubicBezTo>
                    <a:pt x="86734" y="643528"/>
                    <a:pt x="81565" y="641098"/>
                    <a:pt x="78307" y="636790"/>
                  </a:cubicBezTo>
                  <a:cubicBezTo>
                    <a:pt x="75049" y="632483"/>
                    <a:pt x="74118" y="626848"/>
                    <a:pt x="75817" y="621721"/>
                  </a:cubicBezTo>
                  <a:lnTo>
                    <a:pt x="94245" y="566115"/>
                  </a:lnTo>
                  <a:cubicBezTo>
                    <a:pt x="98393" y="553596"/>
                    <a:pt x="91661" y="540076"/>
                    <a:pt x="79171" y="535842"/>
                  </a:cubicBezTo>
                  <a:lnTo>
                    <a:pt x="24034" y="517152"/>
                  </a:lnTo>
                  <a:cubicBezTo>
                    <a:pt x="18913" y="515416"/>
                    <a:pt x="14971" y="511275"/>
                    <a:pt x="13489" y="506075"/>
                  </a:cubicBezTo>
                  <a:cubicBezTo>
                    <a:pt x="12007" y="500874"/>
                    <a:pt x="13174" y="495277"/>
                    <a:pt x="16611" y="491103"/>
                  </a:cubicBezTo>
                  <a:lnTo>
                    <a:pt x="53756" y="445984"/>
                  </a:lnTo>
                  <a:cubicBezTo>
                    <a:pt x="62143" y="435798"/>
                    <a:pt x="60749" y="420755"/>
                    <a:pt x="50634" y="412283"/>
                  </a:cubicBezTo>
                  <a:lnTo>
                    <a:pt x="5894" y="374812"/>
                  </a:lnTo>
                  <a:cubicBezTo>
                    <a:pt x="1748" y="371339"/>
                    <a:pt x="-429" y="366050"/>
                    <a:pt x="71" y="360664"/>
                  </a:cubicBezTo>
                  <a:cubicBezTo>
                    <a:pt x="570" y="355278"/>
                    <a:pt x="3683" y="350481"/>
                    <a:pt x="8398" y="347831"/>
                  </a:cubicBezTo>
                  <a:lnTo>
                    <a:pt x="59201" y="319271"/>
                  </a:lnTo>
                  <a:cubicBezTo>
                    <a:pt x="70701" y="312806"/>
                    <a:pt x="74835" y="298276"/>
                    <a:pt x="68461" y="286726"/>
                  </a:cubicBezTo>
                  <a:lnTo>
                    <a:pt x="40186" y="235492"/>
                  </a:lnTo>
                  <a:cubicBezTo>
                    <a:pt x="37575" y="230760"/>
                    <a:pt x="37456" y="225047"/>
                    <a:pt x="39868" y="220210"/>
                  </a:cubicBezTo>
                  <a:cubicBezTo>
                    <a:pt x="42280" y="215374"/>
                    <a:pt x="46915" y="212031"/>
                    <a:pt x="52266" y="211270"/>
                  </a:cubicBezTo>
                  <a:lnTo>
                    <a:pt x="109866" y="203076"/>
                  </a:lnTo>
                  <a:cubicBezTo>
                    <a:pt x="122918" y="201219"/>
                    <a:pt x="132018" y="189168"/>
                    <a:pt x="130232" y="176107"/>
                  </a:cubicBezTo>
                  <a:lnTo>
                    <a:pt x="122290" y="118030"/>
                  </a:lnTo>
                  <a:cubicBezTo>
                    <a:pt x="121559" y="112683"/>
                    <a:pt x="123506" y="107319"/>
                    <a:pt x="127497" y="103686"/>
                  </a:cubicBezTo>
                  <a:cubicBezTo>
                    <a:pt x="131489" y="100053"/>
                    <a:pt x="137012" y="98617"/>
                    <a:pt x="142267" y="99847"/>
                  </a:cubicBezTo>
                  <a:lnTo>
                    <a:pt x="198932" y="113104"/>
                  </a:lnTo>
                  <a:cubicBezTo>
                    <a:pt x="211756" y="116105"/>
                    <a:pt x="224590" y="108158"/>
                    <a:pt x="227620" y="95340"/>
                  </a:cubicBezTo>
                  <a:lnTo>
                    <a:pt x="241103" y="38312"/>
                  </a:lnTo>
                  <a:cubicBezTo>
                    <a:pt x="242343" y="33067"/>
                    <a:pt x="246088" y="28770"/>
                    <a:pt x="251114" y="26826"/>
                  </a:cubicBezTo>
                  <a:cubicBezTo>
                    <a:pt x="256141" y="24882"/>
                    <a:pt x="261802" y="25540"/>
                    <a:pt x="266249" y="28585"/>
                  </a:cubicBezTo>
                  <a:lnTo>
                    <a:pt x="314365" y="61535"/>
                  </a:lnTo>
                  <a:cubicBezTo>
                    <a:pt x="325225" y="68973"/>
                    <a:pt x="340058" y="66200"/>
                    <a:pt x="347499" y="55341"/>
                  </a:cubicBezTo>
                  <a:lnTo>
                    <a:pt x="380553" y="7100"/>
                  </a:lnTo>
                  <a:cubicBezTo>
                    <a:pt x="383598" y="2656"/>
                    <a:pt x="388638" y="0"/>
                    <a:pt x="394024" y="0"/>
                  </a:cubicBezTo>
                  <a:cubicBezTo>
                    <a:pt x="399410" y="0"/>
                    <a:pt x="404450" y="2656"/>
                    <a:pt x="407495" y="7100"/>
                  </a:cubicBezTo>
                  <a:close/>
                </a:path>
              </a:pathLst>
            </a:custGeom>
            <a:solidFill>
              <a:srgbClr val="F2E1D1"/>
            </a:solidFill>
          </p:spPr>
        </p:sp>
        <p:sp>
          <p:nvSpPr>
            <p:cNvPr id="4" name="TextBox 4"/>
            <p:cNvSpPr txBox="1"/>
            <p:nvPr/>
          </p:nvSpPr>
          <p:spPr>
            <a:xfrm>
              <a:off x="127000" y="88900"/>
              <a:ext cx="558800" cy="596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028205" y="666061"/>
            <a:ext cx="6277694" cy="1089784"/>
          </a:xfrm>
          <a:prstGeom prst="rect">
            <a:avLst/>
          </a:prstGeom>
        </p:spPr>
        <p:txBody>
          <a:bodyPr lIns="0" tIns="0" rIns="0" bIns="0" rtlCol="0" anchor="t">
            <a:spAutoFit/>
          </a:bodyPr>
          <a:lstStyle/>
          <a:p>
            <a:pPr algn="ctr">
              <a:lnSpc>
                <a:spcPts val="7889"/>
              </a:lnSpc>
            </a:pPr>
            <a:r>
              <a:rPr lang="en-US" sz="8964">
                <a:solidFill>
                  <a:srgbClr val="765A45"/>
                </a:solidFill>
                <a:latin typeface="Noot"/>
                <a:ea typeface="Noot"/>
                <a:cs typeface="Noot"/>
                <a:sym typeface="Noot"/>
              </a:rPr>
              <a:t> </a:t>
            </a:r>
            <a:r>
              <a:rPr lang="en-US" sz="8964">
                <a:gradFill>
                  <a:gsLst>
                    <a:gs pos="0">
                      <a:srgbClr val="5170FF">
                        <a:alpha val="100000"/>
                      </a:srgbClr>
                    </a:gs>
                    <a:gs pos="100000">
                      <a:srgbClr val="FF66C4">
                        <a:alpha val="100000"/>
                      </a:srgbClr>
                    </a:gs>
                  </a:gsLst>
                  <a:lin ang="0"/>
                </a:gradFill>
                <a:latin typeface="Noot"/>
                <a:ea typeface="Noot"/>
                <a:cs typeface="Noot"/>
                <a:sym typeface="Noot"/>
              </a:rPr>
              <a:t>5. Kinh tế</a:t>
            </a:r>
          </a:p>
        </p:txBody>
      </p:sp>
      <p:sp>
        <p:nvSpPr>
          <p:cNvPr id="6" name="Freeform 6"/>
          <p:cNvSpPr/>
          <p:nvPr/>
        </p:nvSpPr>
        <p:spPr>
          <a:xfrm rot="-1283013">
            <a:off x="-255936" y="1675776"/>
            <a:ext cx="3657600" cy="1855401"/>
          </a:xfrm>
          <a:custGeom>
            <a:avLst/>
            <a:gdLst/>
            <a:ahLst/>
            <a:cxnLst/>
            <a:rect l="l" t="t" r="r" b="b"/>
            <a:pathLst>
              <a:path w="3657600" h="1855401">
                <a:moveTo>
                  <a:pt x="0" y="0"/>
                </a:moveTo>
                <a:lnTo>
                  <a:pt x="3657600" y="0"/>
                </a:lnTo>
                <a:lnTo>
                  <a:pt x="3657600" y="1855400"/>
                </a:lnTo>
                <a:lnTo>
                  <a:pt x="0" y="1855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5838327" y="307522"/>
            <a:ext cx="1883860" cy="1530636"/>
          </a:xfrm>
          <a:custGeom>
            <a:avLst/>
            <a:gdLst/>
            <a:ahLst/>
            <a:cxnLst/>
            <a:rect l="l" t="t" r="r" b="b"/>
            <a:pathLst>
              <a:path w="1883860" h="1530636">
                <a:moveTo>
                  <a:pt x="0" y="0"/>
                </a:moveTo>
                <a:lnTo>
                  <a:pt x="1883860" y="0"/>
                </a:lnTo>
                <a:lnTo>
                  <a:pt x="1883860" y="1530636"/>
                </a:lnTo>
                <a:lnTo>
                  <a:pt x="0" y="1530636"/>
                </a:lnTo>
                <a:lnTo>
                  <a:pt x="0" y="0"/>
                </a:lnTo>
                <a:close/>
              </a:path>
            </a:pathLst>
          </a:custGeom>
          <a:blipFill>
            <a:blip r:embed="rId4"/>
            <a:stretch>
              <a:fillRect/>
            </a:stretch>
          </a:blipFill>
        </p:spPr>
      </p:sp>
      <p:sp>
        <p:nvSpPr>
          <p:cNvPr id="8" name="Freeform 8"/>
          <p:cNvSpPr/>
          <p:nvPr/>
        </p:nvSpPr>
        <p:spPr>
          <a:xfrm rot="1381124">
            <a:off x="11268854" y="397890"/>
            <a:ext cx="1325857" cy="1261620"/>
          </a:xfrm>
          <a:custGeom>
            <a:avLst/>
            <a:gdLst/>
            <a:ahLst/>
            <a:cxnLst/>
            <a:rect l="l" t="t" r="r" b="b"/>
            <a:pathLst>
              <a:path w="1325857" h="1261620">
                <a:moveTo>
                  <a:pt x="0" y="0"/>
                </a:moveTo>
                <a:lnTo>
                  <a:pt x="1325858" y="0"/>
                </a:lnTo>
                <a:lnTo>
                  <a:pt x="1325858" y="1261620"/>
                </a:lnTo>
                <a:lnTo>
                  <a:pt x="0" y="12616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0105561" y="7992209"/>
            <a:ext cx="1620046" cy="1960428"/>
          </a:xfrm>
          <a:custGeom>
            <a:avLst/>
            <a:gdLst/>
            <a:ahLst/>
            <a:cxnLst/>
            <a:rect l="l" t="t" r="r" b="b"/>
            <a:pathLst>
              <a:path w="1620046" h="1960428">
                <a:moveTo>
                  <a:pt x="0" y="0"/>
                </a:moveTo>
                <a:lnTo>
                  <a:pt x="1620046" y="0"/>
                </a:lnTo>
                <a:lnTo>
                  <a:pt x="1620046" y="1960428"/>
                </a:lnTo>
                <a:lnTo>
                  <a:pt x="0" y="19604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166796" y="5697419"/>
            <a:ext cx="4780814" cy="4589581"/>
          </a:xfrm>
          <a:custGeom>
            <a:avLst/>
            <a:gdLst/>
            <a:ahLst/>
            <a:cxnLst/>
            <a:rect l="l" t="t" r="r" b="b"/>
            <a:pathLst>
              <a:path w="4780814" h="4589581">
                <a:moveTo>
                  <a:pt x="0" y="0"/>
                </a:moveTo>
                <a:lnTo>
                  <a:pt x="4780814" y="0"/>
                </a:lnTo>
                <a:lnTo>
                  <a:pt x="4780814" y="4589581"/>
                </a:lnTo>
                <a:lnTo>
                  <a:pt x="0" y="45895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TextBox 11"/>
          <p:cNvSpPr txBox="1"/>
          <p:nvPr/>
        </p:nvSpPr>
        <p:spPr>
          <a:xfrm>
            <a:off x="2665952" y="1850091"/>
            <a:ext cx="14879218" cy="6568400"/>
          </a:xfrm>
          <a:prstGeom prst="rect">
            <a:avLst/>
          </a:prstGeom>
        </p:spPr>
        <p:txBody>
          <a:bodyPr lIns="0" tIns="0" rIns="0" bIns="0" rtlCol="0" anchor="t">
            <a:spAutoFit/>
          </a:bodyPr>
          <a:lstStyle/>
          <a:p>
            <a:pPr marL="1159131" lvl="1" indent="-579565" algn="ctr">
              <a:lnSpc>
                <a:spcPts val="7516"/>
              </a:lnSpc>
              <a:buFont typeface="Arial"/>
              <a:buChar char="•"/>
            </a:pPr>
            <a:r>
              <a:rPr lang="en-US" sz="5368" b="1">
                <a:solidFill>
                  <a:srgbClr val="000000"/>
                </a:solidFill>
                <a:latin typeface="Balsamiq Sans Bold"/>
                <a:ea typeface="Balsamiq Sans Bold"/>
                <a:cs typeface="Balsamiq Sans Bold"/>
                <a:sym typeface="Balsamiq Sans Bold"/>
              </a:rPr>
              <a:t>Nông nghiệp giữ vai trò quan trọng, nổi bật là trồng lúa gạo.</a:t>
            </a:r>
          </a:p>
          <a:p>
            <a:pPr marL="1159131" lvl="1" indent="-579565" algn="ctr">
              <a:lnSpc>
                <a:spcPts val="7516"/>
              </a:lnSpc>
              <a:buFont typeface="Arial"/>
              <a:buChar char="•"/>
            </a:pPr>
            <a:r>
              <a:rPr lang="en-US" sz="5368" b="1">
                <a:solidFill>
                  <a:srgbClr val="000000"/>
                </a:solidFill>
                <a:latin typeface="Balsamiq Sans Bold"/>
                <a:ea typeface="Balsamiq Sans Bold"/>
                <a:cs typeface="Balsamiq Sans Bold"/>
                <a:sym typeface="Balsamiq Sans Bold"/>
              </a:rPr>
              <a:t>Công nghiệp và dịch vụ đang phát triển nhanh ở nhiều quốc gia.</a:t>
            </a:r>
          </a:p>
          <a:p>
            <a:pPr marL="1159131" lvl="1" indent="-579565" algn="ctr">
              <a:lnSpc>
                <a:spcPts val="7516"/>
              </a:lnSpc>
              <a:buFont typeface="Arial"/>
              <a:buChar char="•"/>
            </a:pPr>
            <a:r>
              <a:rPr lang="en-US" sz="5368" b="1">
                <a:solidFill>
                  <a:srgbClr val="000000"/>
                </a:solidFill>
                <a:latin typeface="Balsamiq Sans Bold"/>
                <a:ea typeface="Balsamiq Sans Bold"/>
                <a:cs typeface="Balsamiq Sans Bold"/>
                <a:sym typeface="Balsamiq Sans Bold"/>
              </a:rPr>
              <a:t>Du lịch phát triển mạnh nhờ cảnh quan thiên nhiên đẹp và nhiều di sản văn hóa.</a:t>
            </a:r>
          </a:p>
          <a:p>
            <a:pPr marL="0" lvl="0" indent="0" algn="ctr">
              <a:lnSpc>
                <a:spcPts val="7516"/>
              </a:lnSpc>
              <a:spcBef>
                <a:spcPct val="0"/>
              </a:spcBef>
            </a:pPr>
            <a:endParaRPr lang="en-US" sz="5368" b="1">
              <a:solidFill>
                <a:srgbClr val="000000"/>
              </a:solidFill>
              <a:latin typeface="Balsamiq Sans Bold"/>
              <a:ea typeface="Balsamiq Sans Bold"/>
              <a:cs typeface="Balsamiq Sans Bold"/>
              <a:sym typeface="Balsamiq Sans Bold"/>
            </a:endParaRPr>
          </a:p>
        </p:txBody>
      </p:sp>
      <p:pic>
        <p:nvPicPr>
          <p:cNvPr id="12" name="Picture 12"/>
          <p:cNvPicPr>
            <a:picLocks noChangeAspect="1"/>
          </p:cNvPicPr>
          <p:nvPr/>
        </p:nvPicPr>
        <p:blipFill>
          <a:blip r:embed="rId11"/>
          <a:srcRect/>
          <a:stretch>
            <a:fillRect/>
          </a:stretch>
        </p:blipFill>
        <p:spPr>
          <a:xfrm rot="-2562734">
            <a:off x="15881386" y="7779565"/>
            <a:ext cx="3327568" cy="37179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sp>
        <p:nvSpPr>
          <p:cNvPr id="2" name="Freeform 2"/>
          <p:cNvSpPr/>
          <p:nvPr/>
        </p:nvSpPr>
        <p:spPr>
          <a:xfrm rot="-1283013">
            <a:off x="-301789" y="1650355"/>
            <a:ext cx="3657600" cy="1855401"/>
          </a:xfrm>
          <a:custGeom>
            <a:avLst/>
            <a:gdLst/>
            <a:ahLst/>
            <a:cxnLst/>
            <a:rect l="l" t="t" r="r" b="b"/>
            <a:pathLst>
              <a:path w="3657600" h="1855401">
                <a:moveTo>
                  <a:pt x="0" y="0"/>
                </a:moveTo>
                <a:lnTo>
                  <a:pt x="3657600" y="0"/>
                </a:lnTo>
                <a:lnTo>
                  <a:pt x="3657600" y="1855401"/>
                </a:lnTo>
                <a:lnTo>
                  <a:pt x="0" y="18554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869509" y="651162"/>
            <a:ext cx="2719218" cy="2209365"/>
          </a:xfrm>
          <a:custGeom>
            <a:avLst/>
            <a:gdLst/>
            <a:ahLst/>
            <a:cxnLst/>
            <a:rect l="l" t="t" r="r" b="b"/>
            <a:pathLst>
              <a:path w="2719218" h="2209365">
                <a:moveTo>
                  <a:pt x="0" y="0"/>
                </a:moveTo>
                <a:lnTo>
                  <a:pt x="2719218" y="0"/>
                </a:lnTo>
                <a:lnTo>
                  <a:pt x="2719218" y="2209365"/>
                </a:lnTo>
                <a:lnTo>
                  <a:pt x="0" y="2209365"/>
                </a:lnTo>
                <a:lnTo>
                  <a:pt x="0" y="0"/>
                </a:lnTo>
                <a:close/>
              </a:path>
            </a:pathLst>
          </a:custGeom>
          <a:blipFill>
            <a:blip r:embed="rId4"/>
            <a:stretch>
              <a:fillRect/>
            </a:stretch>
          </a:blipFill>
        </p:spPr>
      </p:sp>
      <p:sp>
        <p:nvSpPr>
          <p:cNvPr id="4" name="Freeform 4"/>
          <p:cNvSpPr/>
          <p:nvPr/>
        </p:nvSpPr>
        <p:spPr>
          <a:xfrm rot="1381124">
            <a:off x="16097301" y="4673756"/>
            <a:ext cx="1301156" cy="1238116"/>
          </a:xfrm>
          <a:custGeom>
            <a:avLst/>
            <a:gdLst/>
            <a:ahLst/>
            <a:cxnLst/>
            <a:rect l="l" t="t" r="r" b="b"/>
            <a:pathLst>
              <a:path w="1301156" h="1238116">
                <a:moveTo>
                  <a:pt x="0" y="0"/>
                </a:moveTo>
                <a:lnTo>
                  <a:pt x="1301156" y="0"/>
                </a:lnTo>
                <a:lnTo>
                  <a:pt x="1301156" y="1238115"/>
                </a:lnTo>
                <a:lnTo>
                  <a:pt x="0" y="12381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852480" y="4749514"/>
            <a:ext cx="1349061" cy="1632508"/>
          </a:xfrm>
          <a:custGeom>
            <a:avLst/>
            <a:gdLst/>
            <a:ahLst/>
            <a:cxnLst/>
            <a:rect l="l" t="t" r="r" b="b"/>
            <a:pathLst>
              <a:path w="1349061" h="1632508">
                <a:moveTo>
                  <a:pt x="0" y="0"/>
                </a:moveTo>
                <a:lnTo>
                  <a:pt x="1349061" y="0"/>
                </a:lnTo>
                <a:lnTo>
                  <a:pt x="1349061" y="1632508"/>
                </a:lnTo>
                <a:lnTo>
                  <a:pt x="0" y="16325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2712525" y="120433"/>
            <a:ext cx="10922910" cy="1749198"/>
          </a:xfrm>
          <a:prstGeom prst="rect">
            <a:avLst/>
          </a:prstGeom>
        </p:spPr>
        <p:txBody>
          <a:bodyPr lIns="0" tIns="0" rIns="0" bIns="0" rtlCol="0" anchor="t">
            <a:spAutoFit/>
          </a:bodyPr>
          <a:lstStyle/>
          <a:p>
            <a:pPr algn="ctr">
              <a:lnSpc>
                <a:spcPts val="7012"/>
              </a:lnSpc>
              <a:spcBef>
                <a:spcPct val="0"/>
              </a:spcBef>
            </a:pPr>
            <a:r>
              <a:rPr lang="en-US" sz="5008">
                <a:solidFill>
                  <a:srgbClr val="000000"/>
                </a:solidFill>
                <a:latin typeface="Black Ops One"/>
                <a:ea typeface="Black Ops One"/>
                <a:cs typeface="Black Ops One"/>
                <a:sym typeface="Black Ops One"/>
              </a:rPr>
              <a:t> 6. Ý nghĩa của khu vực Đông Nam Á</a:t>
            </a:r>
          </a:p>
        </p:txBody>
      </p:sp>
      <p:sp>
        <p:nvSpPr>
          <p:cNvPr id="7" name="TextBox 7"/>
          <p:cNvSpPr txBox="1"/>
          <p:nvPr/>
        </p:nvSpPr>
        <p:spPr>
          <a:xfrm>
            <a:off x="2563486" y="2765277"/>
            <a:ext cx="12981600" cy="5367725"/>
          </a:xfrm>
          <a:prstGeom prst="rect">
            <a:avLst/>
          </a:prstGeom>
        </p:spPr>
        <p:txBody>
          <a:bodyPr lIns="0" tIns="0" rIns="0" bIns="0" rtlCol="0" anchor="t">
            <a:spAutoFit/>
          </a:bodyPr>
          <a:lstStyle/>
          <a:p>
            <a:pPr marL="1136560" lvl="1" indent="-568280" algn="ctr">
              <a:lnSpc>
                <a:spcPts val="7370"/>
              </a:lnSpc>
              <a:spcBef>
                <a:spcPct val="0"/>
              </a:spcBef>
              <a:buFont typeface="Arial"/>
              <a:buChar char="•"/>
            </a:pPr>
            <a:r>
              <a:rPr lang="en-US" sz="5264" b="1">
                <a:solidFill>
                  <a:srgbClr val="000000"/>
                </a:solidFill>
                <a:latin typeface="DM Sans Bold"/>
                <a:ea typeface="DM Sans Bold"/>
                <a:cs typeface="DM Sans Bold"/>
                <a:sym typeface="DM Sans Bold"/>
              </a:rPr>
              <a:t>Có vị trí chiến lược quan trọng trên thế giới.</a:t>
            </a:r>
          </a:p>
          <a:p>
            <a:pPr marL="1136560" lvl="1" indent="-568280" algn="ctr">
              <a:lnSpc>
                <a:spcPts val="7370"/>
              </a:lnSpc>
              <a:spcBef>
                <a:spcPct val="0"/>
              </a:spcBef>
              <a:buFont typeface="Arial"/>
              <a:buChar char="•"/>
            </a:pPr>
            <a:r>
              <a:rPr lang="en-US" sz="5264" b="1">
                <a:solidFill>
                  <a:srgbClr val="000000"/>
                </a:solidFill>
                <a:latin typeface="DM Sans Bold"/>
                <a:ea typeface="DM Sans Bold"/>
                <a:cs typeface="DM Sans Bold"/>
                <a:sym typeface="DM Sans Bold"/>
              </a:rPr>
              <a:t>Giàu tài nguyên thiên nhiên.</a:t>
            </a:r>
          </a:p>
          <a:p>
            <a:pPr marL="1136560" lvl="1" indent="-568280" algn="ctr">
              <a:lnSpc>
                <a:spcPts val="7370"/>
              </a:lnSpc>
              <a:spcBef>
                <a:spcPct val="0"/>
              </a:spcBef>
              <a:buFont typeface="Arial"/>
              <a:buChar char="•"/>
            </a:pPr>
            <a:r>
              <a:rPr lang="en-US" sz="5264" b="1">
                <a:solidFill>
                  <a:srgbClr val="000000"/>
                </a:solidFill>
                <a:latin typeface="DM Sans Bold"/>
                <a:ea typeface="DM Sans Bold"/>
                <a:cs typeface="DM Sans Bold"/>
                <a:sym typeface="DM Sans Bold"/>
              </a:rPr>
              <a:t>Các nước hợp tác trong ASEAN để phát triển hòa bình và bền vững.</a:t>
            </a:r>
          </a:p>
          <a:p>
            <a:pPr algn="ctr">
              <a:lnSpc>
                <a:spcPts val="5712"/>
              </a:lnSpc>
              <a:spcBef>
                <a:spcPct val="0"/>
              </a:spcBef>
            </a:pPr>
            <a:endParaRPr lang="en-US" sz="5264" b="1">
              <a:solidFill>
                <a:srgbClr val="000000"/>
              </a:solidFill>
              <a:latin typeface="DM Sans Bold"/>
              <a:ea typeface="DM Sans Bold"/>
              <a:cs typeface="DM Sans Bold"/>
              <a:sym typeface="DM Sans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4E1"/>
        </a:solidFill>
        <a:effectLst/>
      </p:bgPr>
    </p:bg>
    <p:spTree>
      <p:nvGrpSpPr>
        <p:cNvPr id="1" name=""/>
        <p:cNvGrpSpPr/>
        <p:nvPr/>
      </p:nvGrpSpPr>
      <p:grpSpPr>
        <a:xfrm>
          <a:off x="0" y="0"/>
          <a:ext cx="0" cy="0"/>
          <a:chOff x="0" y="0"/>
          <a:chExt cx="0" cy="0"/>
        </a:xfrm>
      </p:grpSpPr>
      <p:grpSp>
        <p:nvGrpSpPr>
          <p:cNvPr id="2" name="Group 2"/>
          <p:cNvGrpSpPr/>
          <p:nvPr/>
        </p:nvGrpSpPr>
        <p:grpSpPr>
          <a:xfrm>
            <a:off x="3278513" y="-3459885"/>
            <a:ext cx="15592918" cy="15592918"/>
            <a:chOff x="0" y="0"/>
            <a:chExt cx="812800" cy="812800"/>
          </a:xfrm>
        </p:grpSpPr>
        <p:sp>
          <p:nvSpPr>
            <p:cNvPr id="3" name="Freeform 3"/>
            <p:cNvSpPr/>
            <p:nvPr/>
          </p:nvSpPr>
          <p:spPr>
            <a:xfrm>
              <a:off x="12376" y="12560"/>
              <a:ext cx="788048" cy="788172"/>
            </a:xfrm>
            <a:custGeom>
              <a:avLst/>
              <a:gdLst/>
              <a:ahLst/>
              <a:cxnLst/>
              <a:rect l="l" t="t" r="r" b="b"/>
              <a:pathLst>
                <a:path w="788048" h="788172">
                  <a:moveTo>
                    <a:pt x="407495" y="7100"/>
                  </a:moveTo>
                  <a:lnTo>
                    <a:pt x="440549" y="55341"/>
                  </a:lnTo>
                  <a:cubicBezTo>
                    <a:pt x="447990" y="66200"/>
                    <a:pt x="462823" y="68973"/>
                    <a:pt x="473683" y="61535"/>
                  </a:cubicBezTo>
                  <a:lnTo>
                    <a:pt x="521799" y="28585"/>
                  </a:lnTo>
                  <a:cubicBezTo>
                    <a:pt x="526245" y="25540"/>
                    <a:pt x="531907" y="24882"/>
                    <a:pt x="536934" y="26826"/>
                  </a:cubicBezTo>
                  <a:cubicBezTo>
                    <a:pt x="541960" y="28770"/>
                    <a:pt x="545705" y="33067"/>
                    <a:pt x="546945" y="38312"/>
                  </a:cubicBezTo>
                  <a:lnTo>
                    <a:pt x="560428" y="95340"/>
                  </a:lnTo>
                  <a:cubicBezTo>
                    <a:pt x="563458" y="108158"/>
                    <a:pt x="576292" y="116105"/>
                    <a:pt x="589116" y="113104"/>
                  </a:cubicBezTo>
                  <a:lnTo>
                    <a:pt x="645781" y="99847"/>
                  </a:lnTo>
                  <a:cubicBezTo>
                    <a:pt x="651036" y="98617"/>
                    <a:pt x="656559" y="100053"/>
                    <a:pt x="660551" y="103686"/>
                  </a:cubicBezTo>
                  <a:cubicBezTo>
                    <a:pt x="664542" y="107319"/>
                    <a:pt x="666489" y="112683"/>
                    <a:pt x="665758" y="118030"/>
                  </a:cubicBezTo>
                  <a:lnTo>
                    <a:pt x="657816" y="176107"/>
                  </a:lnTo>
                  <a:cubicBezTo>
                    <a:pt x="656030" y="189168"/>
                    <a:pt x="665130" y="201219"/>
                    <a:pt x="678182" y="203076"/>
                  </a:cubicBezTo>
                  <a:lnTo>
                    <a:pt x="735782" y="211270"/>
                  </a:lnTo>
                  <a:cubicBezTo>
                    <a:pt x="741133" y="212031"/>
                    <a:pt x="745768" y="215374"/>
                    <a:pt x="748180" y="220210"/>
                  </a:cubicBezTo>
                  <a:cubicBezTo>
                    <a:pt x="750592" y="225047"/>
                    <a:pt x="750473" y="230760"/>
                    <a:pt x="747861" y="235492"/>
                  </a:cubicBezTo>
                  <a:lnTo>
                    <a:pt x="719587" y="286726"/>
                  </a:lnTo>
                  <a:cubicBezTo>
                    <a:pt x="713213" y="298276"/>
                    <a:pt x="717347" y="312806"/>
                    <a:pt x="728847" y="319271"/>
                  </a:cubicBezTo>
                  <a:lnTo>
                    <a:pt x="779650" y="347831"/>
                  </a:lnTo>
                  <a:cubicBezTo>
                    <a:pt x="784365" y="350481"/>
                    <a:pt x="787478" y="355278"/>
                    <a:pt x="787977" y="360664"/>
                  </a:cubicBezTo>
                  <a:cubicBezTo>
                    <a:pt x="788477" y="366050"/>
                    <a:pt x="786300" y="371339"/>
                    <a:pt x="782154" y="374812"/>
                  </a:cubicBezTo>
                  <a:lnTo>
                    <a:pt x="737414" y="412283"/>
                  </a:lnTo>
                  <a:cubicBezTo>
                    <a:pt x="727299" y="420755"/>
                    <a:pt x="725905" y="435798"/>
                    <a:pt x="734292" y="445984"/>
                  </a:cubicBezTo>
                  <a:lnTo>
                    <a:pt x="771437" y="491103"/>
                  </a:lnTo>
                  <a:cubicBezTo>
                    <a:pt x="774874" y="495277"/>
                    <a:pt x="776041" y="500874"/>
                    <a:pt x="774559" y="506075"/>
                  </a:cubicBezTo>
                  <a:cubicBezTo>
                    <a:pt x="773078" y="511275"/>
                    <a:pt x="769136" y="515416"/>
                    <a:pt x="764014" y="517152"/>
                  </a:cubicBezTo>
                  <a:lnTo>
                    <a:pt x="708876" y="535842"/>
                  </a:lnTo>
                  <a:cubicBezTo>
                    <a:pt x="696386" y="540076"/>
                    <a:pt x="689654" y="553596"/>
                    <a:pt x="693803" y="566115"/>
                  </a:cubicBezTo>
                  <a:lnTo>
                    <a:pt x="712231" y="621722"/>
                  </a:lnTo>
                  <a:cubicBezTo>
                    <a:pt x="713930" y="626848"/>
                    <a:pt x="712999" y="632483"/>
                    <a:pt x="709741" y="636790"/>
                  </a:cubicBezTo>
                  <a:cubicBezTo>
                    <a:pt x="706483" y="641098"/>
                    <a:pt x="701315" y="643528"/>
                    <a:pt x="695919" y="643289"/>
                  </a:cubicBezTo>
                  <a:lnTo>
                    <a:pt x="637803" y="640714"/>
                  </a:lnTo>
                  <a:cubicBezTo>
                    <a:pt x="624639" y="640130"/>
                    <a:pt x="613482" y="650302"/>
                    <a:pt x="612848" y="663463"/>
                  </a:cubicBezTo>
                  <a:lnTo>
                    <a:pt x="610029" y="722020"/>
                  </a:lnTo>
                  <a:cubicBezTo>
                    <a:pt x="609769" y="727406"/>
                    <a:pt x="606874" y="732319"/>
                    <a:pt x="602287" y="735155"/>
                  </a:cubicBezTo>
                  <a:cubicBezTo>
                    <a:pt x="597700" y="737991"/>
                    <a:pt x="592010" y="738385"/>
                    <a:pt x="587076" y="736210"/>
                  </a:cubicBezTo>
                  <a:lnTo>
                    <a:pt x="533781" y="712712"/>
                  </a:lnTo>
                  <a:cubicBezTo>
                    <a:pt x="521733" y="707401"/>
                    <a:pt x="507661" y="712853"/>
                    <a:pt x="502336" y="724894"/>
                  </a:cubicBezTo>
                  <a:lnTo>
                    <a:pt x="478658" y="778444"/>
                  </a:lnTo>
                  <a:cubicBezTo>
                    <a:pt x="476479" y="783371"/>
                    <a:pt x="472012" y="786907"/>
                    <a:pt x="466716" y="787895"/>
                  </a:cubicBezTo>
                  <a:cubicBezTo>
                    <a:pt x="461420" y="788883"/>
                    <a:pt x="455978" y="787197"/>
                    <a:pt x="452169" y="783388"/>
                  </a:cubicBezTo>
                  <a:lnTo>
                    <a:pt x="410876" y="742094"/>
                  </a:lnTo>
                  <a:cubicBezTo>
                    <a:pt x="406406" y="737624"/>
                    <a:pt x="400345" y="735113"/>
                    <a:pt x="394024" y="735113"/>
                  </a:cubicBezTo>
                  <a:cubicBezTo>
                    <a:pt x="387703" y="735113"/>
                    <a:pt x="381642" y="737624"/>
                    <a:pt x="377172" y="742094"/>
                  </a:cubicBezTo>
                  <a:lnTo>
                    <a:pt x="335880" y="783388"/>
                  </a:lnTo>
                  <a:cubicBezTo>
                    <a:pt x="332070" y="787197"/>
                    <a:pt x="326628" y="788883"/>
                    <a:pt x="321332" y="787895"/>
                  </a:cubicBezTo>
                  <a:cubicBezTo>
                    <a:pt x="316037" y="786907"/>
                    <a:pt x="311569" y="783371"/>
                    <a:pt x="309390" y="778444"/>
                  </a:cubicBezTo>
                  <a:lnTo>
                    <a:pt x="285712" y="724894"/>
                  </a:lnTo>
                  <a:cubicBezTo>
                    <a:pt x="280387" y="712853"/>
                    <a:pt x="266315" y="707401"/>
                    <a:pt x="254267" y="712712"/>
                  </a:cubicBezTo>
                  <a:lnTo>
                    <a:pt x="200972" y="736210"/>
                  </a:lnTo>
                  <a:cubicBezTo>
                    <a:pt x="196038" y="738385"/>
                    <a:pt x="190348" y="737991"/>
                    <a:pt x="185761" y="735155"/>
                  </a:cubicBezTo>
                  <a:cubicBezTo>
                    <a:pt x="181174" y="732319"/>
                    <a:pt x="178279" y="727406"/>
                    <a:pt x="178019" y="722020"/>
                  </a:cubicBezTo>
                  <a:lnTo>
                    <a:pt x="175200" y="663463"/>
                  </a:lnTo>
                  <a:cubicBezTo>
                    <a:pt x="174566" y="650302"/>
                    <a:pt x="163409" y="640130"/>
                    <a:pt x="150245" y="640714"/>
                  </a:cubicBezTo>
                  <a:lnTo>
                    <a:pt x="92129" y="643289"/>
                  </a:lnTo>
                  <a:cubicBezTo>
                    <a:pt x="86734" y="643528"/>
                    <a:pt x="81565" y="641098"/>
                    <a:pt x="78307" y="636790"/>
                  </a:cubicBezTo>
                  <a:cubicBezTo>
                    <a:pt x="75049" y="632483"/>
                    <a:pt x="74118" y="626848"/>
                    <a:pt x="75817" y="621721"/>
                  </a:cubicBezTo>
                  <a:lnTo>
                    <a:pt x="94245" y="566115"/>
                  </a:lnTo>
                  <a:cubicBezTo>
                    <a:pt x="98393" y="553596"/>
                    <a:pt x="91661" y="540076"/>
                    <a:pt x="79171" y="535842"/>
                  </a:cubicBezTo>
                  <a:lnTo>
                    <a:pt x="24034" y="517152"/>
                  </a:lnTo>
                  <a:cubicBezTo>
                    <a:pt x="18913" y="515416"/>
                    <a:pt x="14971" y="511275"/>
                    <a:pt x="13489" y="506075"/>
                  </a:cubicBezTo>
                  <a:cubicBezTo>
                    <a:pt x="12007" y="500874"/>
                    <a:pt x="13174" y="495277"/>
                    <a:pt x="16611" y="491103"/>
                  </a:cubicBezTo>
                  <a:lnTo>
                    <a:pt x="53756" y="445984"/>
                  </a:lnTo>
                  <a:cubicBezTo>
                    <a:pt x="62143" y="435798"/>
                    <a:pt x="60749" y="420755"/>
                    <a:pt x="50634" y="412283"/>
                  </a:cubicBezTo>
                  <a:lnTo>
                    <a:pt x="5894" y="374812"/>
                  </a:lnTo>
                  <a:cubicBezTo>
                    <a:pt x="1748" y="371339"/>
                    <a:pt x="-429" y="366050"/>
                    <a:pt x="71" y="360664"/>
                  </a:cubicBezTo>
                  <a:cubicBezTo>
                    <a:pt x="570" y="355278"/>
                    <a:pt x="3683" y="350481"/>
                    <a:pt x="8398" y="347831"/>
                  </a:cubicBezTo>
                  <a:lnTo>
                    <a:pt x="59201" y="319271"/>
                  </a:lnTo>
                  <a:cubicBezTo>
                    <a:pt x="70701" y="312806"/>
                    <a:pt x="74835" y="298276"/>
                    <a:pt x="68461" y="286726"/>
                  </a:cubicBezTo>
                  <a:lnTo>
                    <a:pt x="40186" y="235492"/>
                  </a:lnTo>
                  <a:cubicBezTo>
                    <a:pt x="37575" y="230760"/>
                    <a:pt x="37456" y="225047"/>
                    <a:pt x="39868" y="220210"/>
                  </a:cubicBezTo>
                  <a:cubicBezTo>
                    <a:pt x="42280" y="215374"/>
                    <a:pt x="46915" y="212031"/>
                    <a:pt x="52266" y="211270"/>
                  </a:cubicBezTo>
                  <a:lnTo>
                    <a:pt x="109866" y="203076"/>
                  </a:lnTo>
                  <a:cubicBezTo>
                    <a:pt x="122918" y="201219"/>
                    <a:pt x="132018" y="189168"/>
                    <a:pt x="130232" y="176107"/>
                  </a:cubicBezTo>
                  <a:lnTo>
                    <a:pt x="122290" y="118030"/>
                  </a:lnTo>
                  <a:cubicBezTo>
                    <a:pt x="121559" y="112683"/>
                    <a:pt x="123506" y="107319"/>
                    <a:pt x="127497" y="103686"/>
                  </a:cubicBezTo>
                  <a:cubicBezTo>
                    <a:pt x="131489" y="100053"/>
                    <a:pt x="137012" y="98617"/>
                    <a:pt x="142267" y="99847"/>
                  </a:cubicBezTo>
                  <a:lnTo>
                    <a:pt x="198932" y="113104"/>
                  </a:lnTo>
                  <a:cubicBezTo>
                    <a:pt x="211756" y="116105"/>
                    <a:pt x="224590" y="108158"/>
                    <a:pt x="227620" y="95340"/>
                  </a:cubicBezTo>
                  <a:lnTo>
                    <a:pt x="241103" y="38312"/>
                  </a:lnTo>
                  <a:cubicBezTo>
                    <a:pt x="242343" y="33067"/>
                    <a:pt x="246088" y="28770"/>
                    <a:pt x="251114" y="26826"/>
                  </a:cubicBezTo>
                  <a:cubicBezTo>
                    <a:pt x="256141" y="24882"/>
                    <a:pt x="261802" y="25540"/>
                    <a:pt x="266249" y="28585"/>
                  </a:cubicBezTo>
                  <a:lnTo>
                    <a:pt x="314365" y="61535"/>
                  </a:lnTo>
                  <a:cubicBezTo>
                    <a:pt x="325225" y="68973"/>
                    <a:pt x="340058" y="66200"/>
                    <a:pt x="347499" y="55341"/>
                  </a:cubicBezTo>
                  <a:lnTo>
                    <a:pt x="380553" y="7100"/>
                  </a:lnTo>
                  <a:cubicBezTo>
                    <a:pt x="383598" y="2656"/>
                    <a:pt x="388638" y="0"/>
                    <a:pt x="394024" y="0"/>
                  </a:cubicBezTo>
                  <a:cubicBezTo>
                    <a:pt x="399410" y="0"/>
                    <a:pt x="404450" y="2656"/>
                    <a:pt x="407495" y="7100"/>
                  </a:cubicBezTo>
                  <a:close/>
                </a:path>
              </a:pathLst>
            </a:custGeom>
            <a:solidFill>
              <a:srgbClr val="F2E1D1"/>
            </a:solidFill>
          </p:spPr>
        </p:sp>
        <p:sp>
          <p:nvSpPr>
            <p:cNvPr id="4" name="TextBox 4"/>
            <p:cNvSpPr txBox="1"/>
            <p:nvPr/>
          </p:nvSpPr>
          <p:spPr>
            <a:xfrm>
              <a:off x="127000" y="88900"/>
              <a:ext cx="558800" cy="596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527450" y="1459406"/>
            <a:ext cx="10263200" cy="5300381"/>
          </a:xfrm>
          <a:prstGeom prst="rect">
            <a:avLst/>
          </a:prstGeom>
        </p:spPr>
        <p:txBody>
          <a:bodyPr lIns="0" tIns="0" rIns="0" bIns="0" rtlCol="0" anchor="t">
            <a:spAutoFit/>
          </a:bodyPr>
          <a:lstStyle/>
          <a:p>
            <a:pPr algn="ctr">
              <a:lnSpc>
                <a:spcPts val="13503"/>
              </a:lnSpc>
            </a:pPr>
            <a:r>
              <a:rPr lang="en-US" sz="15344">
                <a:solidFill>
                  <a:srgbClr val="765A45"/>
                </a:solidFill>
                <a:latin typeface="Noot"/>
                <a:ea typeface="Noot"/>
                <a:cs typeface="Noot"/>
                <a:sym typeface="Noot"/>
              </a:rPr>
              <a:t> Thank you for watching</a:t>
            </a:r>
          </a:p>
        </p:txBody>
      </p:sp>
      <p:sp>
        <p:nvSpPr>
          <p:cNvPr id="6" name="Freeform 6"/>
          <p:cNvSpPr/>
          <p:nvPr/>
        </p:nvSpPr>
        <p:spPr>
          <a:xfrm>
            <a:off x="230102" y="5143500"/>
            <a:ext cx="6096821" cy="5143500"/>
          </a:xfrm>
          <a:custGeom>
            <a:avLst/>
            <a:gdLst/>
            <a:ahLst/>
            <a:cxnLst/>
            <a:rect l="l" t="t" r="r" b="b"/>
            <a:pathLst>
              <a:path w="6096821" h="5143500">
                <a:moveTo>
                  <a:pt x="0" y="0"/>
                </a:moveTo>
                <a:lnTo>
                  <a:pt x="6096821" y="0"/>
                </a:lnTo>
                <a:lnTo>
                  <a:pt x="6096821"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283013">
            <a:off x="1449713" y="1417898"/>
            <a:ext cx="3657600" cy="1855401"/>
          </a:xfrm>
          <a:custGeom>
            <a:avLst/>
            <a:gdLst/>
            <a:ahLst/>
            <a:cxnLst/>
            <a:rect l="l" t="t" r="r" b="b"/>
            <a:pathLst>
              <a:path w="3657600" h="1855401">
                <a:moveTo>
                  <a:pt x="0" y="0"/>
                </a:moveTo>
                <a:lnTo>
                  <a:pt x="3657600" y="0"/>
                </a:lnTo>
                <a:lnTo>
                  <a:pt x="3657600" y="1855400"/>
                </a:lnTo>
                <a:lnTo>
                  <a:pt x="0" y="1855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5790650" y="136233"/>
            <a:ext cx="2719218" cy="2209365"/>
          </a:xfrm>
          <a:custGeom>
            <a:avLst/>
            <a:gdLst/>
            <a:ahLst/>
            <a:cxnLst/>
            <a:rect l="l" t="t" r="r" b="b"/>
            <a:pathLst>
              <a:path w="2719218" h="2209365">
                <a:moveTo>
                  <a:pt x="0" y="0"/>
                </a:moveTo>
                <a:lnTo>
                  <a:pt x="2719218" y="0"/>
                </a:lnTo>
                <a:lnTo>
                  <a:pt x="2719218" y="2209365"/>
                </a:lnTo>
                <a:lnTo>
                  <a:pt x="0" y="2209365"/>
                </a:lnTo>
                <a:lnTo>
                  <a:pt x="0" y="0"/>
                </a:lnTo>
                <a:close/>
              </a:path>
            </a:pathLst>
          </a:custGeom>
          <a:blipFill>
            <a:blip r:embed="rId6"/>
            <a:stretch>
              <a:fillRect/>
            </a:stretch>
          </a:blipFill>
        </p:spPr>
      </p:sp>
      <p:sp>
        <p:nvSpPr>
          <p:cNvPr id="9" name="Freeform 9"/>
          <p:cNvSpPr/>
          <p:nvPr/>
        </p:nvSpPr>
        <p:spPr>
          <a:xfrm rot="1381124">
            <a:off x="8273866" y="8068031"/>
            <a:ext cx="1325857" cy="1261620"/>
          </a:xfrm>
          <a:custGeom>
            <a:avLst/>
            <a:gdLst/>
            <a:ahLst/>
            <a:cxnLst/>
            <a:rect l="l" t="t" r="r" b="b"/>
            <a:pathLst>
              <a:path w="1325857" h="1261620">
                <a:moveTo>
                  <a:pt x="0" y="0"/>
                </a:moveTo>
                <a:lnTo>
                  <a:pt x="1325857" y="0"/>
                </a:lnTo>
                <a:lnTo>
                  <a:pt x="1325857" y="1261620"/>
                </a:lnTo>
                <a:lnTo>
                  <a:pt x="0" y="12616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5238940" y="7578223"/>
            <a:ext cx="1620046" cy="1960428"/>
          </a:xfrm>
          <a:custGeom>
            <a:avLst/>
            <a:gdLst/>
            <a:ahLst/>
            <a:cxnLst/>
            <a:rect l="l" t="t" r="r" b="b"/>
            <a:pathLst>
              <a:path w="1620046" h="1960428">
                <a:moveTo>
                  <a:pt x="0" y="0"/>
                </a:moveTo>
                <a:lnTo>
                  <a:pt x="1620046" y="0"/>
                </a:lnTo>
                <a:lnTo>
                  <a:pt x="1620046" y="1960428"/>
                </a:lnTo>
                <a:lnTo>
                  <a:pt x="0" y="196042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8340122" y="6493449"/>
            <a:ext cx="5469700" cy="610901"/>
            <a:chOff x="0" y="0"/>
            <a:chExt cx="7292933" cy="814534"/>
          </a:xfrm>
        </p:grpSpPr>
        <p:grpSp>
          <p:nvGrpSpPr>
            <p:cNvPr id="12" name="Group 12"/>
            <p:cNvGrpSpPr/>
            <p:nvPr/>
          </p:nvGrpSpPr>
          <p:grpSpPr>
            <a:xfrm>
              <a:off x="0" y="0"/>
              <a:ext cx="7292933" cy="814534"/>
              <a:chOff x="0" y="0"/>
              <a:chExt cx="1732046" cy="193449"/>
            </a:xfrm>
          </p:grpSpPr>
          <p:sp>
            <p:nvSpPr>
              <p:cNvPr id="13" name="Freeform 13"/>
              <p:cNvSpPr/>
              <p:nvPr/>
            </p:nvSpPr>
            <p:spPr>
              <a:xfrm>
                <a:off x="0" y="0"/>
                <a:ext cx="1732046" cy="193449"/>
              </a:xfrm>
              <a:custGeom>
                <a:avLst/>
                <a:gdLst/>
                <a:ahLst/>
                <a:cxnLst/>
                <a:rect l="l" t="t" r="r" b="b"/>
                <a:pathLst>
                  <a:path w="1732046" h="193449">
                    <a:moveTo>
                      <a:pt x="60039" y="0"/>
                    </a:moveTo>
                    <a:lnTo>
                      <a:pt x="1672007" y="0"/>
                    </a:lnTo>
                    <a:cubicBezTo>
                      <a:pt x="1705165" y="0"/>
                      <a:pt x="1732046" y="26880"/>
                      <a:pt x="1732046" y="60039"/>
                    </a:cubicBezTo>
                    <a:lnTo>
                      <a:pt x="1732046" y="133410"/>
                    </a:lnTo>
                    <a:cubicBezTo>
                      <a:pt x="1732046" y="166569"/>
                      <a:pt x="1705165" y="193449"/>
                      <a:pt x="1672007" y="193449"/>
                    </a:cubicBezTo>
                    <a:lnTo>
                      <a:pt x="60039" y="193449"/>
                    </a:lnTo>
                    <a:cubicBezTo>
                      <a:pt x="26880" y="193449"/>
                      <a:pt x="0" y="166569"/>
                      <a:pt x="0" y="133410"/>
                    </a:cubicBezTo>
                    <a:lnTo>
                      <a:pt x="0" y="60039"/>
                    </a:lnTo>
                    <a:cubicBezTo>
                      <a:pt x="0" y="26880"/>
                      <a:pt x="26880" y="0"/>
                      <a:pt x="60039" y="0"/>
                    </a:cubicBezTo>
                    <a:close/>
                  </a:path>
                </a:pathLst>
              </a:custGeom>
              <a:solidFill>
                <a:srgbClr val="EBADA7"/>
              </a:solidFill>
            </p:spPr>
          </p:sp>
          <p:sp>
            <p:nvSpPr>
              <p:cNvPr id="14" name="TextBox 14"/>
              <p:cNvSpPr txBox="1"/>
              <p:nvPr/>
            </p:nvSpPr>
            <p:spPr>
              <a:xfrm>
                <a:off x="0" y="-38100"/>
                <a:ext cx="1732046" cy="231549"/>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88872" y="67330"/>
              <a:ext cx="5715189" cy="622723"/>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FFFFFF"/>
                  </a:solidFill>
                  <a:latin typeface="Balsamiq Sans Bold"/>
                  <a:ea typeface="Balsamiq Sans Bold"/>
                  <a:cs typeface="Balsamiq Sans Bold"/>
                  <a:sym typeface="Balsamiq Sans Bold"/>
                </a:rPr>
                <a:t>SEE YOU NEXT TIME</a:t>
              </a:r>
            </a:p>
          </p:txBody>
        </p:sp>
      </p:grpSp>
      <p:pic>
        <p:nvPicPr>
          <p:cNvPr id="16" name="Picture 16"/>
          <p:cNvPicPr>
            <a:picLocks noChangeAspect="1"/>
          </p:cNvPicPr>
          <p:nvPr/>
        </p:nvPicPr>
        <p:blipFill>
          <a:blip r:embed="rId11"/>
          <a:srcRect/>
          <a:stretch>
            <a:fillRect/>
          </a:stretch>
        </p:blipFill>
        <p:spPr>
          <a:xfrm>
            <a:off x="11546206" y="7104349"/>
            <a:ext cx="3142481" cy="3307874"/>
          </a:xfrm>
          <a:prstGeom prst="rect">
            <a:avLst/>
          </a:prstGeom>
        </p:spPr>
      </p:pic>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455</Words>
  <Application>Microsoft Office PowerPoint</Application>
  <PresentationFormat>Custom</PresentationFormat>
  <Paragraphs>34</Paragraphs>
  <Slides>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Bungee</vt:lpstr>
      <vt:lpstr>DM Sans</vt:lpstr>
      <vt:lpstr>DM Sans Bold</vt:lpstr>
      <vt:lpstr>Arial</vt:lpstr>
      <vt:lpstr>Romman</vt:lpstr>
      <vt:lpstr>RQND Pro</vt:lpstr>
      <vt:lpstr>Calibri</vt:lpstr>
      <vt:lpstr>Noot</vt:lpstr>
      <vt:lpstr>Bungee Shade</vt:lpstr>
      <vt:lpstr>Black Ops One</vt:lpstr>
      <vt:lpstr>Balsamiq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6 : Khu Vực Đông Nam Á</dc:title>
  <cp:lastModifiedBy>STD</cp:lastModifiedBy>
  <cp:revision>2</cp:revision>
  <dcterms:created xsi:type="dcterms:W3CDTF">2006-08-16T00:00:00Z</dcterms:created>
  <dcterms:modified xsi:type="dcterms:W3CDTF">2025-12-23T14:57:53Z</dcterms:modified>
  <dc:identifier>DAG8VghEQQ8</dc:identifier>
</cp:coreProperties>
</file>