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77"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71" r:id="rId18"/>
    <p:sldId id="272" r:id="rId19"/>
    <p:sldId id="278" r:id="rId20"/>
    <p:sldId id="273" r:id="rId21"/>
    <p:sldId id="274" r:id="rId22"/>
    <p:sldId id="280" r:id="rId23"/>
    <p:sldId id="275" r:id="rId24"/>
    <p:sldId id="276" r:id="rId25"/>
  </p:sldIdLst>
  <p:sldSz cx="18288000" cy="10287000"/>
  <p:notesSz cx="6858000" cy="9144000"/>
  <p:embeddedFontLst>
    <p:embeddedFont>
      <p:font typeface="Roboto Condensed Bold Italics" panose="020B0604020202020204" charset="0"/>
      <p:regular r:id="rId26"/>
    </p:embeddedFont>
    <p:embeddedFont>
      <p:font typeface="#9Slide07 SVNRevolution" panose="020B0604020202020204" charset="0"/>
      <p:regular r:id="rId27"/>
    </p:embeddedFont>
    <p:embeddedFont>
      <p:font typeface="Dancing Script Bold" panose="020B0604020202020204" charset="0"/>
      <p:regular r:id="rId28"/>
    </p:embeddedFont>
    <p:embeddedFont>
      <p:font typeface="Arimo Bold" panose="020B0604020202020204" charset="0"/>
      <p:regular r:id="rId29"/>
    </p:embeddedFont>
    <p:embeddedFont>
      <p:font typeface="Fraunces Semi-Bold" panose="020B0604020202020204" charset="0"/>
      <p:regular r:id="rId30"/>
    </p:embeddedFont>
    <p:embeddedFont>
      <p:font typeface="Roboto Condensed" panose="020B0604020202020204" charset="0"/>
      <p:regular r:id="rId31"/>
    </p:embeddedFont>
    <p:embeddedFont>
      <p:font typeface="Roboto Condensed Italics" panose="020B0604020202020204" charset="0"/>
      <p:regular r:id="rId32"/>
    </p:embeddedFont>
    <p:embeddedFont>
      <p:font typeface="Roboto Condensed Bold" panose="020B0604020202020204" charset="0"/>
      <p:regular r:id="rId33"/>
    </p:embeddedFont>
    <p:embeddedFont>
      <p:font typeface="Fraunces Bold" panose="020B0604020202020204" charset="0"/>
      <p:regular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22" autoAdjust="0"/>
  </p:normalViewPr>
  <p:slideViewPr>
    <p:cSldViewPr>
      <p:cViewPr varScale="1">
        <p:scale>
          <a:sx n="40" d="100"/>
          <a:sy n="40" d="100"/>
        </p:scale>
        <p:origin x="114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05/03/2026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0.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4.png"/><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7.png"/><Relationship Id="rId7" Type="http://schemas.openxmlformats.org/officeDocument/2006/relationships/image" Target="../media/image5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56.sv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7.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22.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3.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E"/>
        </a:solidFill>
        <a:effectLst/>
      </p:bgPr>
    </p:bg>
    <p:spTree>
      <p:nvGrpSpPr>
        <p:cNvPr id="1" name=""/>
        <p:cNvGrpSpPr/>
        <p:nvPr/>
      </p:nvGrpSpPr>
      <p:grpSpPr>
        <a:xfrm>
          <a:off x="0" y="0"/>
          <a:ext cx="0" cy="0"/>
          <a:chOff x="0" y="0"/>
          <a:chExt cx="0" cy="0"/>
        </a:xfrm>
      </p:grpSpPr>
      <p:sp>
        <p:nvSpPr>
          <p:cNvPr id="4" name="Freeform 4"/>
          <p:cNvSpPr/>
          <p:nvPr/>
        </p:nvSpPr>
        <p:spPr>
          <a:xfrm>
            <a:off x="8713153" y="3732503"/>
            <a:ext cx="7432117" cy="6398409"/>
          </a:xfrm>
          <a:custGeom>
            <a:avLst/>
            <a:gdLst/>
            <a:ahLst/>
            <a:cxnLst/>
            <a:rect l="l" t="t" r="r" b="b"/>
            <a:pathLst>
              <a:path w="7432117" h="6398409">
                <a:moveTo>
                  <a:pt x="0" y="0"/>
                </a:moveTo>
                <a:lnTo>
                  <a:pt x="7432118" y="0"/>
                </a:lnTo>
                <a:lnTo>
                  <a:pt x="7432118" y="6398409"/>
                </a:lnTo>
                <a:lnTo>
                  <a:pt x="0" y="6398409"/>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2" name="TextBox 11"/>
          <p:cNvSpPr txBox="1"/>
          <p:nvPr/>
        </p:nvSpPr>
        <p:spPr>
          <a:xfrm>
            <a:off x="1143000" y="952500"/>
            <a:ext cx="15697200" cy="5539978"/>
          </a:xfrm>
          <a:prstGeom prst="rect">
            <a:avLst/>
          </a:prstGeom>
          <a:noFill/>
        </p:spPr>
        <p:txBody>
          <a:bodyPr wrap="square" rtlCol="0">
            <a:spAutoFit/>
          </a:bodyPr>
          <a:lstStyle/>
          <a:p>
            <a:pPr>
              <a:lnSpc>
                <a:spcPct val="150000"/>
              </a:lnSpc>
            </a:pPr>
            <a:r>
              <a:rPr lang="en-US" sz="3600" b="1" smtClean="0">
                <a:solidFill>
                  <a:srgbClr val="FF0000"/>
                </a:solidFill>
              </a:rPr>
              <a:t>TÌNH HUỐNG: </a:t>
            </a:r>
          </a:p>
          <a:p>
            <a:pPr>
              <a:lnSpc>
                <a:spcPct val="150000"/>
              </a:lnSpc>
            </a:pPr>
            <a:r>
              <a:rPr lang="en-US" sz="3600" b="1">
                <a:solidFill>
                  <a:srgbClr val="FF0000"/>
                </a:solidFill>
              </a:rPr>
              <a:t> </a:t>
            </a:r>
            <a:r>
              <a:rPr lang="en-US" sz="3600" b="1" smtClean="0">
                <a:solidFill>
                  <a:srgbClr val="FF0000"/>
                </a:solidFill>
              </a:rPr>
              <a:t>          </a:t>
            </a:r>
            <a:r>
              <a:rPr lang="en-US" sz="4000" b="1" smtClean="0">
                <a:solidFill>
                  <a:srgbClr val="0000CC"/>
                </a:solidFill>
              </a:rPr>
              <a:t>Giả sử, ngày mai lớp mình phải cử một bạn trong lớp thuyết trình về một tác phẩm thơ. Trong buổi thuyết trình đó, các em chỉ được ngồi nghe, không có tài liệu, không được chụp Slide. </a:t>
            </a:r>
          </a:p>
          <a:p>
            <a:pPr>
              <a:lnSpc>
                <a:spcPct val="150000"/>
              </a:lnSpc>
            </a:pPr>
            <a:r>
              <a:rPr lang="en-US" sz="4000" b="1" smtClean="0">
                <a:solidFill>
                  <a:srgbClr val="0000CC"/>
                </a:solidFill>
              </a:rPr>
              <a:t>          ? Làm sao để sau buổi đó, các em vẫn nhớ và trình bày lại được nội dung chính của bài thuyết trình?</a:t>
            </a:r>
            <a:endParaRPr lang="en-US" sz="4000" b="1">
              <a:solidFill>
                <a:srgbClr val="0000CC"/>
              </a:solidFill>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980511" y="-269367"/>
            <a:ext cx="9612801" cy="11705085"/>
            <a:chOff x="0" y="0"/>
            <a:chExt cx="12817068" cy="15606780"/>
          </a:xfrm>
        </p:grpSpPr>
        <p:sp>
          <p:nvSpPr>
            <p:cNvPr id="3" name="Freeform 3"/>
            <p:cNvSpPr/>
            <p:nvPr/>
          </p:nvSpPr>
          <p:spPr>
            <a:xfrm flipH="1" flipV="1">
              <a:off x="0" y="0"/>
              <a:ext cx="12817094" cy="15606776"/>
            </a:xfrm>
            <a:custGeom>
              <a:avLst/>
              <a:gdLst/>
              <a:ahLst/>
              <a:cxnLst/>
              <a:rect l="l" t="t" r="r" b="b"/>
              <a:pathLst>
                <a:path w="12817094" h="15606776">
                  <a:moveTo>
                    <a:pt x="12817094" y="15606776"/>
                  </a:moveTo>
                  <a:lnTo>
                    <a:pt x="0" y="15606776"/>
                  </a:lnTo>
                  <a:lnTo>
                    <a:pt x="0" y="0"/>
                  </a:lnTo>
                  <a:lnTo>
                    <a:pt x="12817094" y="0"/>
                  </a:lnTo>
                  <a:lnTo>
                    <a:pt x="12817094" y="15606776"/>
                  </a:lnTo>
                  <a:close/>
                </a:path>
              </a:pathLst>
            </a:custGeom>
            <a:blipFill>
              <a:blip r:embed="rId2"/>
              <a:stretch>
                <a:fillRect l="-132" r="-132"/>
              </a:stretch>
            </a:blipFill>
          </p:spPr>
        </p:sp>
      </p:grpSp>
      <p:grpSp>
        <p:nvGrpSpPr>
          <p:cNvPr id="4" name="Group 4"/>
          <p:cNvGrpSpPr/>
          <p:nvPr/>
        </p:nvGrpSpPr>
        <p:grpSpPr>
          <a:xfrm rot="-5400000">
            <a:off x="1046142" y="-1273469"/>
            <a:ext cx="9612801" cy="11705085"/>
            <a:chOff x="0" y="0"/>
            <a:chExt cx="12817068" cy="15606780"/>
          </a:xfrm>
        </p:grpSpPr>
        <p:sp>
          <p:nvSpPr>
            <p:cNvPr id="5" name="Freeform 5"/>
            <p:cNvSpPr/>
            <p:nvPr/>
          </p:nvSpPr>
          <p:spPr>
            <a:xfrm>
              <a:off x="0" y="0"/>
              <a:ext cx="12817094" cy="15606776"/>
            </a:xfrm>
            <a:custGeom>
              <a:avLst/>
              <a:gdLst/>
              <a:ahLst/>
              <a:cxnLst/>
              <a:rect l="l" t="t" r="r" b="b"/>
              <a:pathLst>
                <a:path w="12817094" h="15606776">
                  <a:moveTo>
                    <a:pt x="0" y="0"/>
                  </a:moveTo>
                  <a:lnTo>
                    <a:pt x="12817094" y="0"/>
                  </a:lnTo>
                  <a:lnTo>
                    <a:pt x="12817094" y="15606776"/>
                  </a:lnTo>
                  <a:lnTo>
                    <a:pt x="0" y="15606776"/>
                  </a:lnTo>
                  <a:lnTo>
                    <a:pt x="0" y="0"/>
                  </a:lnTo>
                  <a:close/>
                </a:path>
              </a:pathLst>
            </a:custGeom>
            <a:blipFill>
              <a:blip r:embed="rId2"/>
              <a:stretch>
                <a:fillRect l="-132" r="-132"/>
              </a:stretch>
            </a:blipFill>
          </p:spPr>
        </p:sp>
      </p:grpSp>
      <p:grpSp>
        <p:nvGrpSpPr>
          <p:cNvPr id="6" name="Group 6"/>
          <p:cNvGrpSpPr/>
          <p:nvPr/>
        </p:nvGrpSpPr>
        <p:grpSpPr>
          <a:xfrm>
            <a:off x="-2537333" y="4027190"/>
            <a:ext cx="12326319" cy="7395791"/>
            <a:chOff x="0" y="0"/>
            <a:chExt cx="16435092" cy="9861055"/>
          </a:xfrm>
        </p:grpSpPr>
        <p:sp>
          <p:nvSpPr>
            <p:cNvPr id="7" name="Freeform 7"/>
            <p:cNvSpPr/>
            <p:nvPr/>
          </p:nvSpPr>
          <p:spPr>
            <a:xfrm>
              <a:off x="0" y="0"/>
              <a:ext cx="16435070" cy="9861042"/>
            </a:xfrm>
            <a:custGeom>
              <a:avLst/>
              <a:gdLst/>
              <a:ahLst/>
              <a:cxnLst/>
              <a:rect l="l" t="t" r="r" b="b"/>
              <a:pathLst>
                <a:path w="16435070" h="9861042">
                  <a:moveTo>
                    <a:pt x="0" y="0"/>
                  </a:moveTo>
                  <a:lnTo>
                    <a:pt x="16435070" y="0"/>
                  </a:lnTo>
                  <a:lnTo>
                    <a:pt x="16435070" y="9861042"/>
                  </a:lnTo>
                  <a:lnTo>
                    <a:pt x="0" y="9861042"/>
                  </a:lnTo>
                  <a:lnTo>
                    <a:pt x="0" y="0"/>
                  </a:lnTo>
                  <a:close/>
                </a:path>
              </a:pathLst>
            </a:custGeom>
            <a:blipFill>
              <a:blip r:embed="rId3"/>
              <a:stretch>
                <a:fillRect t="-193" b="-193"/>
              </a:stretch>
            </a:blipFill>
          </p:spPr>
        </p:sp>
      </p:grpSp>
      <p:sp>
        <p:nvSpPr>
          <p:cNvPr id="9" name="TextBox 9"/>
          <p:cNvSpPr txBox="1"/>
          <p:nvPr/>
        </p:nvSpPr>
        <p:spPr>
          <a:xfrm>
            <a:off x="1319972" y="1645534"/>
            <a:ext cx="7392414" cy="1255574"/>
          </a:xfrm>
          <a:prstGeom prst="rect">
            <a:avLst/>
          </a:prstGeom>
        </p:spPr>
        <p:txBody>
          <a:bodyPr lIns="0" tIns="0" rIns="0" bIns="0" rtlCol="0" anchor="t">
            <a:spAutoFit/>
          </a:bodyPr>
          <a:lstStyle/>
          <a:p>
            <a:pPr algn="l">
              <a:lnSpc>
                <a:spcPts val="8259"/>
              </a:lnSpc>
            </a:pPr>
            <a:r>
              <a:rPr lang="en-US" sz="4747" dirty="0">
                <a:solidFill>
                  <a:srgbClr val="1D6041"/>
                </a:solidFill>
                <a:latin typeface="Arimo Bold"/>
              </a:rPr>
              <a:t>c. </a:t>
            </a:r>
            <a:r>
              <a:rPr lang="en-US" sz="4747" dirty="0" err="1">
                <a:solidFill>
                  <a:srgbClr val="1D6041"/>
                </a:solidFill>
                <a:latin typeface="Arimo Bold"/>
              </a:rPr>
              <a:t>Kiểm</a:t>
            </a:r>
            <a:r>
              <a:rPr lang="en-US" sz="4747" dirty="0">
                <a:solidFill>
                  <a:srgbClr val="1D6041"/>
                </a:solidFill>
                <a:latin typeface="Arimo Bold"/>
              </a:rPr>
              <a:t> </a:t>
            </a:r>
            <a:r>
              <a:rPr lang="en-US" sz="4747" dirty="0" err="1">
                <a:solidFill>
                  <a:srgbClr val="1D6041"/>
                </a:solidFill>
                <a:latin typeface="Arimo Bold"/>
              </a:rPr>
              <a:t>tra</a:t>
            </a:r>
            <a:r>
              <a:rPr lang="en-US" sz="4747" dirty="0">
                <a:solidFill>
                  <a:srgbClr val="1D6041"/>
                </a:solidFill>
                <a:latin typeface="Arimo Bold"/>
              </a:rPr>
              <a:t> </a:t>
            </a:r>
            <a:r>
              <a:rPr lang="en-US" sz="4747" dirty="0" err="1">
                <a:solidFill>
                  <a:srgbClr val="1D6041"/>
                </a:solidFill>
                <a:latin typeface="Arimo Bold"/>
              </a:rPr>
              <a:t>và</a:t>
            </a:r>
            <a:r>
              <a:rPr lang="en-US" sz="4747" dirty="0">
                <a:solidFill>
                  <a:srgbClr val="1D6041"/>
                </a:solidFill>
                <a:latin typeface="Arimo Bold"/>
              </a:rPr>
              <a:t> </a:t>
            </a:r>
            <a:r>
              <a:rPr lang="en-US" sz="4747" dirty="0" err="1">
                <a:solidFill>
                  <a:srgbClr val="1D6041"/>
                </a:solidFill>
                <a:latin typeface="Arimo Bold"/>
              </a:rPr>
              <a:t>chỉnh</a:t>
            </a:r>
            <a:r>
              <a:rPr lang="en-US" sz="4747" dirty="0">
                <a:solidFill>
                  <a:srgbClr val="1D6041"/>
                </a:solidFill>
                <a:latin typeface="Arimo Bold"/>
              </a:rPr>
              <a:t> </a:t>
            </a:r>
            <a:r>
              <a:rPr lang="en-US" sz="4747" dirty="0" err="1">
                <a:solidFill>
                  <a:srgbClr val="1D6041"/>
                </a:solidFill>
                <a:latin typeface="Arimo Bold"/>
              </a:rPr>
              <a:t>sửa</a:t>
            </a:r>
            <a:endParaRPr lang="en-US" sz="4747" dirty="0">
              <a:solidFill>
                <a:srgbClr val="1D6041"/>
              </a:solidFill>
              <a:latin typeface="Arimo Bold"/>
            </a:endParaRPr>
          </a:p>
        </p:txBody>
      </p:sp>
      <p:sp>
        <p:nvSpPr>
          <p:cNvPr id="10" name="Freeform 10"/>
          <p:cNvSpPr/>
          <p:nvPr/>
        </p:nvSpPr>
        <p:spPr>
          <a:xfrm>
            <a:off x="5212448" y="2916252"/>
            <a:ext cx="12107204" cy="5340925"/>
          </a:xfrm>
          <a:custGeom>
            <a:avLst/>
            <a:gdLst/>
            <a:ahLst/>
            <a:cxnLst/>
            <a:rect l="l" t="t" r="r" b="b"/>
            <a:pathLst>
              <a:path w="12107204" h="5340925">
                <a:moveTo>
                  <a:pt x="0" y="0"/>
                </a:moveTo>
                <a:lnTo>
                  <a:pt x="12107203" y="0"/>
                </a:lnTo>
                <a:lnTo>
                  <a:pt x="12107203" y="5340925"/>
                </a:lnTo>
                <a:lnTo>
                  <a:pt x="0" y="534092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1" name="Group 11"/>
          <p:cNvGrpSpPr/>
          <p:nvPr/>
        </p:nvGrpSpPr>
        <p:grpSpPr>
          <a:xfrm>
            <a:off x="2462128" y="6974466"/>
            <a:ext cx="803261" cy="750620"/>
            <a:chOff x="0" y="0"/>
            <a:chExt cx="1071015" cy="1000827"/>
          </a:xfrm>
        </p:grpSpPr>
        <p:sp>
          <p:nvSpPr>
            <p:cNvPr id="12" name="Freeform 12"/>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6"/>
              <a:stretch>
                <a:fillRect l="-2662" r="-2664" b="6"/>
              </a:stretch>
            </a:blipFill>
          </p:spPr>
        </p:sp>
      </p:grpSp>
      <p:sp>
        <p:nvSpPr>
          <p:cNvPr id="13" name="TextBox 13"/>
          <p:cNvSpPr txBox="1"/>
          <p:nvPr/>
        </p:nvSpPr>
        <p:spPr>
          <a:xfrm>
            <a:off x="4987292" y="3297064"/>
            <a:ext cx="11650628" cy="4667945"/>
          </a:xfrm>
          <a:prstGeom prst="rect">
            <a:avLst/>
          </a:prstGeom>
        </p:spPr>
        <p:txBody>
          <a:bodyPr lIns="0" tIns="0" rIns="0" bIns="0" rtlCol="0" anchor="t">
            <a:spAutoFit/>
          </a:bodyPr>
          <a:lstStyle/>
          <a:p>
            <a:pPr marL="845698" lvl="2" indent="-281899" algn="just">
              <a:lnSpc>
                <a:spcPts val="5179"/>
              </a:lnSpc>
              <a:buFont typeface="Arial"/>
              <a:buChar char="⚬"/>
            </a:pPr>
            <a:r>
              <a:rPr lang="en-US" sz="3699" dirty="0" err="1">
                <a:solidFill>
                  <a:srgbClr val="126B42"/>
                </a:solidFill>
                <a:latin typeface="Roboto Condensed"/>
              </a:rPr>
              <a:t>Đọc</a:t>
            </a:r>
            <a:r>
              <a:rPr lang="en-US" sz="3699" dirty="0">
                <a:solidFill>
                  <a:srgbClr val="126B42"/>
                </a:solidFill>
                <a:latin typeface="Roboto Condensed"/>
              </a:rPr>
              <a:t> </a:t>
            </a:r>
            <a:r>
              <a:rPr lang="en-US" sz="3699" dirty="0" err="1">
                <a:solidFill>
                  <a:srgbClr val="126B42"/>
                </a:solidFill>
                <a:latin typeface="Roboto Condensed"/>
              </a:rPr>
              <a:t>lại</a:t>
            </a:r>
            <a:r>
              <a:rPr lang="en-US" sz="3699" dirty="0">
                <a:solidFill>
                  <a:srgbClr val="126B42"/>
                </a:solidFill>
                <a:latin typeface="Roboto Condensed"/>
              </a:rPr>
              <a:t> </a:t>
            </a:r>
            <a:r>
              <a:rPr lang="en-US" sz="3699" dirty="0" err="1">
                <a:solidFill>
                  <a:srgbClr val="126B42"/>
                </a:solidFill>
                <a:latin typeface="Roboto Condensed"/>
              </a:rPr>
              <a:t>phần</a:t>
            </a:r>
            <a:r>
              <a:rPr lang="en-US" sz="3699" dirty="0">
                <a:solidFill>
                  <a:srgbClr val="126B42"/>
                </a:solidFill>
                <a:latin typeface="Roboto Condensed"/>
              </a:rPr>
              <a:t> </a:t>
            </a:r>
            <a:r>
              <a:rPr lang="en-US" sz="3699" dirty="0" err="1">
                <a:solidFill>
                  <a:srgbClr val="126B42"/>
                </a:solidFill>
                <a:latin typeface="Roboto Condensed"/>
              </a:rPr>
              <a:t>ghi</a:t>
            </a:r>
            <a:r>
              <a:rPr lang="en-US" sz="3699" dirty="0">
                <a:solidFill>
                  <a:srgbClr val="126B42"/>
                </a:solidFill>
                <a:latin typeface="Roboto Condensed"/>
              </a:rPr>
              <a:t> </a:t>
            </a:r>
            <a:r>
              <a:rPr lang="en-US" sz="3699" dirty="0" err="1">
                <a:solidFill>
                  <a:srgbClr val="126B42"/>
                </a:solidFill>
                <a:latin typeface="Roboto Condensed"/>
              </a:rPr>
              <a:t>tóm</a:t>
            </a:r>
            <a:r>
              <a:rPr lang="en-US" sz="3699" dirty="0">
                <a:solidFill>
                  <a:srgbClr val="126B42"/>
                </a:solidFill>
                <a:latin typeface="Roboto Condensed"/>
              </a:rPr>
              <a:t> </a:t>
            </a:r>
            <a:r>
              <a:rPr lang="en-US" sz="3699" dirty="0" err="1">
                <a:solidFill>
                  <a:srgbClr val="126B42"/>
                </a:solidFill>
                <a:latin typeface="Roboto Condensed"/>
              </a:rPr>
              <a:t>tắt</a:t>
            </a:r>
            <a:r>
              <a:rPr lang="en-US" sz="3699" dirty="0">
                <a:solidFill>
                  <a:srgbClr val="126B42"/>
                </a:solidFill>
                <a:latin typeface="Roboto Condensed"/>
              </a:rPr>
              <a:t> </a:t>
            </a:r>
            <a:r>
              <a:rPr lang="en-US" sz="3699" dirty="0" err="1">
                <a:solidFill>
                  <a:srgbClr val="126B42"/>
                </a:solidFill>
                <a:latin typeface="Roboto Condensed"/>
              </a:rPr>
              <a:t>và</a:t>
            </a:r>
            <a:r>
              <a:rPr lang="en-US" sz="3699" dirty="0">
                <a:solidFill>
                  <a:srgbClr val="126B42"/>
                </a:solidFill>
                <a:latin typeface="Roboto Condensed"/>
              </a:rPr>
              <a:t> </a:t>
            </a:r>
            <a:r>
              <a:rPr lang="en-US" sz="3699" dirty="0" err="1">
                <a:solidFill>
                  <a:srgbClr val="126B42"/>
                </a:solidFill>
                <a:latin typeface="Roboto Condensed"/>
              </a:rPr>
              <a:t>chỉnh</a:t>
            </a:r>
            <a:r>
              <a:rPr lang="en-US" sz="3699" dirty="0">
                <a:solidFill>
                  <a:srgbClr val="126B42"/>
                </a:solidFill>
                <a:latin typeface="Roboto Condensed"/>
              </a:rPr>
              <a:t> </a:t>
            </a:r>
            <a:r>
              <a:rPr lang="en-US" sz="3699" dirty="0" err="1">
                <a:solidFill>
                  <a:srgbClr val="126B42"/>
                </a:solidFill>
                <a:latin typeface="Roboto Condensed"/>
              </a:rPr>
              <a:t>sửa</a:t>
            </a:r>
            <a:r>
              <a:rPr lang="en-US" sz="3699" dirty="0">
                <a:solidFill>
                  <a:srgbClr val="126B42"/>
                </a:solidFill>
                <a:latin typeface="Roboto Condensed"/>
              </a:rPr>
              <a:t> </a:t>
            </a:r>
            <a:r>
              <a:rPr lang="en-US" sz="3699" dirty="0" err="1">
                <a:solidFill>
                  <a:srgbClr val="126B42"/>
                </a:solidFill>
                <a:latin typeface="Roboto Condensed"/>
              </a:rPr>
              <a:t>các</a:t>
            </a:r>
            <a:r>
              <a:rPr lang="en-US" sz="3699" dirty="0">
                <a:solidFill>
                  <a:srgbClr val="126B42"/>
                </a:solidFill>
                <a:latin typeface="Roboto Condensed"/>
              </a:rPr>
              <a:t> </a:t>
            </a:r>
            <a:r>
              <a:rPr lang="en-US" sz="3699" dirty="0" err="1">
                <a:solidFill>
                  <a:srgbClr val="126B42"/>
                </a:solidFill>
                <a:latin typeface="Roboto Condensed"/>
              </a:rPr>
              <a:t>sai</a:t>
            </a:r>
            <a:r>
              <a:rPr lang="en-US" sz="3699" dirty="0">
                <a:solidFill>
                  <a:srgbClr val="126B42"/>
                </a:solidFill>
                <a:latin typeface="Roboto Condensed"/>
              </a:rPr>
              <a:t> </a:t>
            </a:r>
            <a:r>
              <a:rPr lang="en-US" sz="3699" dirty="0" err="1">
                <a:solidFill>
                  <a:srgbClr val="126B42"/>
                </a:solidFill>
                <a:latin typeface="Roboto Condensed"/>
              </a:rPr>
              <a:t>sót</a:t>
            </a:r>
            <a:r>
              <a:rPr lang="en-US" sz="3699" dirty="0">
                <a:solidFill>
                  <a:srgbClr val="126B42"/>
                </a:solidFill>
                <a:latin typeface="Roboto Condensed"/>
              </a:rPr>
              <a:t> (</a:t>
            </a:r>
            <a:r>
              <a:rPr lang="en-US" sz="3699" dirty="0" err="1">
                <a:solidFill>
                  <a:srgbClr val="126B42"/>
                </a:solidFill>
                <a:latin typeface="Roboto Condensed"/>
              </a:rPr>
              <a:t>nếu</a:t>
            </a:r>
            <a:r>
              <a:rPr lang="en-US" sz="3699" dirty="0">
                <a:solidFill>
                  <a:srgbClr val="126B42"/>
                </a:solidFill>
                <a:latin typeface="Roboto Condensed"/>
              </a:rPr>
              <a:t> </a:t>
            </a:r>
            <a:r>
              <a:rPr lang="en-US" sz="3699" dirty="0" err="1">
                <a:solidFill>
                  <a:srgbClr val="126B42"/>
                </a:solidFill>
                <a:latin typeface="Roboto Condensed"/>
              </a:rPr>
              <a:t>có</a:t>
            </a:r>
            <a:r>
              <a:rPr lang="en-US" sz="3699" dirty="0">
                <a:solidFill>
                  <a:srgbClr val="126B42"/>
                </a:solidFill>
                <a:latin typeface="Roboto Condensed"/>
              </a:rPr>
              <a:t>).</a:t>
            </a:r>
          </a:p>
          <a:p>
            <a:pPr marL="845698" lvl="2" indent="-281899" algn="just">
              <a:lnSpc>
                <a:spcPts val="5179"/>
              </a:lnSpc>
              <a:buFont typeface="Arial"/>
              <a:buChar char="⚬"/>
            </a:pPr>
            <a:r>
              <a:rPr lang="en-US" sz="3699" smtClean="0">
                <a:solidFill>
                  <a:srgbClr val="126B42"/>
                </a:solidFill>
                <a:latin typeface="Roboto Condensed"/>
              </a:rPr>
              <a:t>Trao đổi </a:t>
            </a:r>
            <a:r>
              <a:rPr lang="en-US" sz="3699" dirty="0" err="1">
                <a:solidFill>
                  <a:srgbClr val="126B42"/>
                </a:solidFill>
                <a:latin typeface="Roboto Condensed"/>
              </a:rPr>
              <a:t>với</a:t>
            </a:r>
            <a:r>
              <a:rPr lang="en-US" sz="3699" dirty="0">
                <a:solidFill>
                  <a:srgbClr val="126B42"/>
                </a:solidFill>
                <a:latin typeface="Roboto Condensed"/>
              </a:rPr>
              <a:t> </a:t>
            </a:r>
            <a:r>
              <a:rPr lang="en-US" sz="3699" dirty="0" err="1">
                <a:solidFill>
                  <a:srgbClr val="126B42"/>
                </a:solidFill>
                <a:latin typeface="Roboto Condensed"/>
              </a:rPr>
              <a:t>người</a:t>
            </a:r>
            <a:r>
              <a:rPr lang="en-US" sz="3699" dirty="0">
                <a:solidFill>
                  <a:srgbClr val="126B42"/>
                </a:solidFill>
                <a:latin typeface="Roboto Condensed"/>
              </a:rPr>
              <a:t> </a:t>
            </a:r>
            <a:r>
              <a:rPr lang="en-US" sz="3699" dirty="0" err="1">
                <a:solidFill>
                  <a:srgbClr val="126B42"/>
                </a:solidFill>
                <a:latin typeface="Roboto Condensed"/>
              </a:rPr>
              <a:t>nói</a:t>
            </a:r>
            <a:r>
              <a:rPr lang="en-US" sz="3699" dirty="0">
                <a:solidFill>
                  <a:srgbClr val="126B42"/>
                </a:solidFill>
                <a:latin typeface="Roboto Condensed"/>
              </a:rPr>
              <a:t> </a:t>
            </a:r>
            <a:r>
              <a:rPr lang="en-US" sz="3699" dirty="0" err="1">
                <a:solidFill>
                  <a:srgbClr val="126B42"/>
                </a:solidFill>
                <a:latin typeface="Roboto Condensed"/>
              </a:rPr>
              <a:t>về</a:t>
            </a:r>
            <a:r>
              <a:rPr lang="en-US" sz="3699" dirty="0">
                <a:solidFill>
                  <a:srgbClr val="126B42"/>
                </a:solidFill>
                <a:latin typeface="Roboto Condensed"/>
              </a:rPr>
              <a:t> </a:t>
            </a:r>
            <a:r>
              <a:rPr lang="en-US" sz="3699" dirty="0" err="1">
                <a:solidFill>
                  <a:srgbClr val="126B42"/>
                </a:solidFill>
                <a:latin typeface="Roboto Condensed"/>
              </a:rPr>
              <a:t>nội</a:t>
            </a:r>
            <a:r>
              <a:rPr lang="en-US" sz="3699" dirty="0">
                <a:solidFill>
                  <a:srgbClr val="126B42"/>
                </a:solidFill>
                <a:latin typeface="Roboto Condensed"/>
              </a:rPr>
              <a:t> dung </a:t>
            </a:r>
            <a:r>
              <a:rPr lang="en-US" sz="3699" dirty="0" err="1">
                <a:solidFill>
                  <a:srgbClr val="126B42"/>
                </a:solidFill>
                <a:latin typeface="Roboto Condensed"/>
              </a:rPr>
              <a:t>em</a:t>
            </a:r>
            <a:r>
              <a:rPr lang="en-US" sz="3699" dirty="0">
                <a:solidFill>
                  <a:srgbClr val="126B42"/>
                </a:solidFill>
                <a:latin typeface="Roboto Condensed"/>
              </a:rPr>
              <a:t> </a:t>
            </a:r>
            <a:r>
              <a:rPr lang="en-US" sz="3699" dirty="0" err="1">
                <a:solidFill>
                  <a:srgbClr val="126B42"/>
                </a:solidFill>
                <a:latin typeface="Roboto Condensed"/>
              </a:rPr>
              <a:t>vừa</a:t>
            </a:r>
            <a:r>
              <a:rPr lang="en-US" sz="3699" dirty="0">
                <a:solidFill>
                  <a:srgbClr val="126B42"/>
                </a:solidFill>
                <a:latin typeface="Roboto Condensed"/>
              </a:rPr>
              <a:t> </a:t>
            </a:r>
            <a:r>
              <a:rPr lang="en-US" sz="3699" dirty="0" err="1">
                <a:solidFill>
                  <a:srgbClr val="126B42"/>
                </a:solidFill>
                <a:latin typeface="Roboto Condensed"/>
              </a:rPr>
              <a:t>tóm</a:t>
            </a:r>
            <a:r>
              <a:rPr lang="en-US" sz="3699" dirty="0">
                <a:solidFill>
                  <a:srgbClr val="126B42"/>
                </a:solidFill>
                <a:latin typeface="Roboto Condensed"/>
              </a:rPr>
              <a:t> </a:t>
            </a:r>
            <a:r>
              <a:rPr lang="en-US" sz="3699" dirty="0" err="1">
                <a:solidFill>
                  <a:srgbClr val="126B42"/>
                </a:solidFill>
                <a:latin typeface="Roboto Condensed"/>
              </a:rPr>
              <a:t>tắt</a:t>
            </a:r>
            <a:r>
              <a:rPr lang="en-US" sz="3699" dirty="0">
                <a:solidFill>
                  <a:srgbClr val="126B42"/>
                </a:solidFill>
                <a:latin typeface="Roboto Condensed"/>
              </a:rPr>
              <a:t>. </a:t>
            </a:r>
          </a:p>
          <a:p>
            <a:pPr marL="845698" lvl="2" indent="-281899" algn="just">
              <a:lnSpc>
                <a:spcPts val="5179"/>
              </a:lnSpc>
              <a:buFont typeface="Arial"/>
              <a:buChar char="⚬"/>
            </a:pPr>
            <a:r>
              <a:rPr lang="en-US" sz="3699" dirty="0" err="1">
                <a:solidFill>
                  <a:srgbClr val="126B42"/>
                </a:solidFill>
                <a:latin typeface="Roboto Condensed"/>
              </a:rPr>
              <a:t>Trao</a:t>
            </a:r>
            <a:r>
              <a:rPr lang="en-US" sz="3699" dirty="0">
                <a:solidFill>
                  <a:srgbClr val="126B42"/>
                </a:solidFill>
                <a:latin typeface="Roboto Condensed"/>
              </a:rPr>
              <a:t> </a:t>
            </a:r>
            <a:r>
              <a:rPr lang="en-US" sz="3699" dirty="0" err="1">
                <a:solidFill>
                  <a:srgbClr val="126B42"/>
                </a:solidFill>
                <a:latin typeface="Roboto Condensed"/>
              </a:rPr>
              <a:t>đổi</a:t>
            </a:r>
            <a:r>
              <a:rPr lang="en-US" sz="3699" dirty="0">
                <a:solidFill>
                  <a:srgbClr val="126B42"/>
                </a:solidFill>
                <a:latin typeface="Roboto Condensed"/>
              </a:rPr>
              <a:t> </a:t>
            </a:r>
            <a:r>
              <a:rPr lang="en-US" sz="3699" dirty="0" err="1">
                <a:solidFill>
                  <a:srgbClr val="126B42"/>
                </a:solidFill>
                <a:latin typeface="Roboto Condensed"/>
              </a:rPr>
              <a:t>với</a:t>
            </a:r>
            <a:r>
              <a:rPr lang="en-US" sz="3699" dirty="0">
                <a:solidFill>
                  <a:srgbClr val="126B42"/>
                </a:solidFill>
                <a:latin typeface="Roboto Condensed"/>
              </a:rPr>
              <a:t> </a:t>
            </a:r>
            <a:r>
              <a:rPr lang="en-US" sz="3699" dirty="0" err="1">
                <a:solidFill>
                  <a:srgbClr val="126B42"/>
                </a:solidFill>
                <a:latin typeface="Roboto Condensed"/>
              </a:rPr>
              <a:t>người</a:t>
            </a:r>
            <a:r>
              <a:rPr lang="en-US" sz="3699" dirty="0">
                <a:solidFill>
                  <a:srgbClr val="126B42"/>
                </a:solidFill>
                <a:latin typeface="Roboto Condensed"/>
              </a:rPr>
              <a:t> </a:t>
            </a:r>
            <a:r>
              <a:rPr lang="en-US" sz="3699" dirty="0" err="1">
                <a:solidFill>
                  <a:srgbClr val="126B42"/>
                </a:solidFill>
                <a:latin typeface="Roboto Condensed"/>
              </a:rPr>
              <a:t>nói</a:t>
            </a:r>
            <a:r>
              <a:rPr lang="en-US" sz="3699" dirty="0">
                <a:solidFill>
                  <a:srgbClr val="126B42"/>
                </a:solidFill>
                <a:latin typeface="Roboto Condensed"/>
              </a:rPr>
              <a:t> ý </a:t>
            </a:r>
            <a:r>
              <a:rPr lang="en-US" sz="3699" dirty="0" err="1">
                <a:solidFill>
                  <a:srgbClr val="126B42"/>
                </a:solidFill>
                <a:latin typeface="Roboto Condensed"/>
              </a:rPr>
              <a:t>kiến</a:t>
            </a:r>
            <a:r>
              <a:rPr lang="en-US" sz="3699" dirty="0">
                <a:solidFill>
                  <a:srgbClr val="126B42"/>
                </a:solidFill>
                <a:latin typeface="Roboto Condensed"/>
              </a:rPr>
              <a:t> </a:t>
            </a:r>
            <a:r>
              <a:rPr lang="en-US" sz="3699" dirty="0" err="1">
                <a:solidFill>
                  <a:srgbClr val="126B42"/>
                </a:solidFill>
                <a:latin typeface="Roboto Condensed"/>
              </a:rPr>
              <a:t>em</a:t>
            </a:r>
            <a:r>
              <a:rPr lang="en-US" sz="3699" dirty="0">
                <a:solidFill>
                  <a:srgbClr val="126B42"/>
                </a:solidFill>
                <a:latin typeface="Roboto Condensed"/>
              </a:rPr>
              <a:t> </a:t>
            </a:r>
            <a:r>
              <a:rPr lang="en-US" sz="3699" dirty="0" err="1">
                <a:solidFill>
                  <a:srgbClr val="126B42"/>
                </a:solidFill>
                <a:latin typeface="Roboto Condensed"/>
              </a:rPr>
              <a:t>chưa</a:t>
            </a:r>
            <a:r>
              <a:rPr lang="en-US" sz="3699" dirty="0">
                <a:solidFill>
                  <a:srgbClr val="126B42"/>
                </a:solidFill>
                <a:latin typeface="Roboto Condensed"/>
              </a:rPr>
              <a:t> </a:t>
            </a:r>
            <a:r>
              <a:rPr lang="en-US" sz="3699" dirty="0" err="1">
                <a:solidFill>
                  <a:srgbClr val="126B42"/>
                </a:solidFill>
                <a:latin typeface="Roboto Condensed"/>
              </a:rPr>
              <a:t>hiểu</a:t>
            </a:r>
            <a:r>
              <a:rPr lang="en-US" sz="3699" dirty="0">
                <a:solidFill>
                  <a:srgbClr val="126B42"/>
                </a:solidFill>
                <a:latin typeface="Roboto Condensed"/>
              </a:rPr>
              <a:t> </a:t>
            </a:r>
            <a:r>
              <a:rPr lang="en-US" sz="3699" dirty="0" err="1">
                <a:solidFill>
                  <a:srgbClr val="126B42"/>
                </a:solidFill>
                <a:latin typeface="Roboto Condensed"/>
              </a:rPr>
              <a:t>rõ</a:t>
            </a:r>
            <a:r>
              <a:rPr lang="en-US" sz="3699" dirty="0">
                <a:solidFill>
                  <a:srgbClr val="126B42"/>
                </a:solidFill>
                <a:latin typeface="Roboto Condensed"/>
              </a:rPr>
              <a:t> </a:t>
            </a:r>
            <a:r>
              <a:rPr lang="en-US" sz="3699" dirty="0" err="1">
                <a:solidFill>
                  <a:srgbClr val="126B42"/>
                </a:solidFill>
                <a:latin typeface="Roboto Condensed"/>
              </a:rPr>
              <a:t>hoặc</a:t>
            </a:r>
            <a:r>
              <a:rPr lang="en-US" sz="3699" dirty="0">
                <a:solidFill>
                  <a:srgbClr val="126B42"/>
                </a:solidFill>
                <a:latin typeface="Roboto Condensed"/>
              </a:rPr>
              <a:t> </a:t>
            </a:r>
            <a:r>
              <a:rPr lang="en-US" sz="3699" dirty="0" err="1">
                <a:solidFill>
                  <a:srgbClr val="126B42"/>
                </a:solidFill>
                <a:latin typeface="Roboto Condensed"/>
              </a:rPr>
              <a:t>có</a:t>
            </a:r>
            <a:r>
              <a:rPr lang="en-US" sz="3699" dirty="0">
                <a:solidFill>
                  <a:srgbClr val="126B42"/>
                </a:solidFill>
                <a:latin typeface="Roboto Condensed"/>
              </a:rPr>
              <a:t> </a:t>
            </a:r>
            <a:r>
              <a:rPr lang="en-US" sz="3699" dirty="0" err="1">
                <a:solidFill>
                  <a:srgbClr val="126B42"/>
                </a:solidFill>
                <a:latin typeface="Roboto Condensed"/>
              </a:rPr>
              <a:t>quan</a:t>
            </a:r>
            <a:r>
              <a:rPr lang="en-US" sz="3699" dirty="0">
                <a:solidFill>
                  <a:srgbClr val="126B42"/>
                </a:solidFill>
                <a:latin typeface="Roboto Condensed"/>
              </a:rPr>
              <a:t> </a:t>
            </a:r>
            <a:r>
              <a:rPr lang="en-US" sz="3699" dirty="0" err="1">
                <a:solidFill>
                  <a:srgbClr val="126B42"/>
                </a:solidFill>
                <a:latin typeface="Roboto Condensed"/>
              </a:rPr>
              <a:t>điểm</a:t>
            </a:r>
            <a:r>
              <a:rPr lang="en-US" sz="3699" dirty="0">
                <a:solidFill>
                  <a:srgbClr val="126B42"/>
                </a:solidFill>
                <a:latin typeface="Roboto Condensed"/>
              </a:rPr>
              <a:t> </a:t>
            </a:r>
            <a:r>
              <a:rPr lang="en-US" sz="3699" dirty="0" err="1">
                <a:solidFill>
                  <a:srgbClr val="126B42"/>
                </a:solidFill>
                <a:latin typeface="Roboto Condensed"/>
              </a:rPr>
              <a:t>khác</a:t>
            </a:r>
            <a:r>
              <a:rPr lang="en-US" sz="3699" dirty="0">
                <a:solidFill>
                  <a:srgbClr val="126B42"/>
                </a:solidFill>
                <a:latin typeface="Roboto Condensed"/>
              </a:rPr>
              <a:t>.</a:t>
            </a:r>
          </a:p>
          <a:p>
            <a:pPr marL="845698" lvl="2" indent="-281899" algn="just">
              <a:lnSpc>
                <a:spcPts val="5179"/>
              </a:lnSpc>
              <a:buFont typeface="Arial"/>
              <a:buChar char="⚬"/>
            </a:pPr>
            <a:r>
              <a:rPr lang="en-US" sz="3699" dirty="0" err="1">
                <a:solidFill>
                  <a:srgbClr val="126B42"/>
                </a:solidFill>
                <a:latin typeface="Roboto Condensed"/>
              </a:rPr>
              <a:t>Trao</a:t>
            </a:r>
            <a:r>
              <a:rPr lang="en-US" sz="3699" dirty="0">
                <a:solidFill>
                  <a:srgbClr val="126B42"/>
                </a:solidFill>
                <a:latin typeface="Roboto Condensed"/>
              </a:rPr>
              <a:t> </a:t>
            </a:r>
            <a:r>
              <a:rPr lang="en-US" sz="3699" dirty="0" err="1">
                <a:solidFill>
                  <a:srgbClr val="126B42"/>
                </a:solidFill>
                <a:latin typeface="Roboto Condensed"/>
              </a:rPr>
              <a:t>đổi</a:t>
            </a:r>
            <a:r>
              <a:rPr lang="en-US" sz="3699" dirty="0">
                <a:solidFill>
                  <a:srgbClr val="126B42"/>
                </a:solidFill>
                <a:latin typeface="Roboto Condensed"/>
              </a:rPr>
              <a:t> </a:t>
            </a:r>
            <a:r>
              <a:rPr lang="en-US" sz="3699" dirty="0" err="1">
                <a:solidFill>
                  <a:srgbClr val="126B42"/>
                </a:solidFill>
                <a:latin typeface="Roboto Condensed"/>
              </a:rPr>
              <a:t>phần</a:t>
            </a:r>
            <a:r>
              <a:rPr lang="en-US" sz="3699" dirty="0">
                <a:solidFill>
                  <a:srgbClr val="126B42"/>
                </a:solidFill>
                <a:latin typeface="Roboto Condensed"/>
              </a:rPr>
              <a:t> </a:t>
            </a:r>
            <a:r>
              <a:rPr lang="en-US" sz="3699" dirty="0" err="1">
                <a:solidFill>
                  <a:srgbClr val="126B42"/>
                </a:solidFill>
                <a:latin typeface="Roboto Condensed"/>
              </a:rPr>
              <a:t>tóm</a:t>
            </a:r>
            <a:r>
              <a:rPr lang="en-US" sz="3699" dirty="0">
                <a:solidFill>
                  <a:srgbClr val="126B42"/>
                </a:solidFill>
                <a:latin typeface="Roboto Condensed"/>
              </a:rPr>
              <a:t> </a:t>
            </a:r>
            <a:r>
              <a:rPr lang="en-US" sz="3699" dirty="0" err="1">
                <a:solidFill>
                  <a:srgbClr val="126B42"/>
                </a:solidFill>
                <a:latin typeface="Roboto Condensed"/>
              </a:rPr>
              <a:t>tắt</a:t>
            </a:r>
            <a:r>
              <a:rPr lang="en-US" sz="3699" dirty="0">
                <a:solidFill>
                  <a:srgbClr val="126B42"/>
                </a:solidFill>
                <a:latin typeface="Roboto Condensed"/>
              </a:rPr>
              <a:t> </a:t>
            </a:r>
            <a:r>
              <a:rPr lang="en-US" sz="3699" dirty="0" err="1">
                <a:solidFill>
                  <a:srgbClr val="126B42"/>
                </a:solidFill>
                <a:latin typeface="Roboto Condensed"/>
              </a:rPr>
              <a:t>với</a:t>
            </a:r>
            <a:r>
              <a:rPr lang="en-US" sz="3699" dirty="0">
                <a:solidFill>
                  <a:srgbClr val="126B42"/>
                </a:solidFill>
                <a:latin typeface="Roboto Condensed"/>
              </a:rPr>
              <a:t> </a:t>
            </a:r>
            <a:r>
              <a:rPr lang="en-US" sz="3699" dirty="0" err="1">
                <a:solidFill>
                  <a:srgbClr val="126B42"/>
                </a:solidFill>
                <a:latin typeface="Roboto Condensed"/>
              </a:rPr>
              <a:t>những</a:t>
            </a:r>
            <a:r>
              <a:rPr lang="en-US" sz="3699" dirty="0">
                <a:solidFill>
                  <a:srgbClr val="126B42"/>
                </a:solidFill>
                <a:latin typeface="Roboto Condensed"/>
              </a:rPr>
              <a:t> </a:t>
            </a:r>
            <a:r>
              <a:rPr lang="en-US" sz="3699" dirty="0" err="1">
                <a:solidFill>
                  <a:srgbClr val="126B42"/>
                </a:solidFill>
                <a:latin typeface="Roboto Condensed"/>
              </a:rPr>
              <a:t>người</a:t>
            </a:r>
            <a:r>
              <a:rPr lang="en-US" sz="3699" dirty="0">
                <a:solidFill>
                  <a:srgbClr val="126B42"/>
                </a:solidFill>
                <a:latin typeface="Roboto Condensed"/>
              </a:rPr>
              <a:t> </a:t>
            </a:r>
            <a:r>
              <a:rPr lang="en-US" sz="3699" dirty="0" err="1">
                <a:solidFill>
                  <a:srgbClr val="126B42"/>
                </a:solidFill>
                <a:latin typeface="Roboto Condensed"/>
              </a:rPr>
              <a:t>nghe</a:t>
            </a:r>
            <a:r>
              <a:rPr lang="en-US" sz="3699" dirty="0">
                <a:solidFill>
                  <a:srgbClr val="126B42"/>
                </a:solidFill>
                <a:latin typeface="Roboto Condensed"/>
              </a:rPr>
              <a:t> </a:t>
            </a:r>
            <a:r>
              <a:rPr lang="en-US" sz="3699" dirty="0" err="1">
                <a:solidFill>
                  <a:srgbClr val="126B42"/>
                </a:solidFill>
                <a:latin typeface="Roboto Condensed"/>
              </a:rPr>
              <a:t>khác</a:t>
            </a:r>
            <a:r>
              <a:rPr lang="en-US" sz="3699" dirty="0">
                <a:solidFill>
                  <a:srgbClr val="126B42"/>
                </a:solidFill>
                <a:latin typeface="Roboto Condensed"/>
              </a:rPr>
              <a:t> </a:t>
            </a:r>
            <a:r>
              <a:rPr lang="en-US" sz="3699" dirty="0" err="1">
                <a:solidFill>
                  <a:srgbClr val="126B42"/>
                </a:solidFill>
                <a:latin typeface="Roboto Condensed"/>
              </a:rPr>
              <a:t>để</a:t>
            </a:r>
            <a:r>
              <a:rPr lang="en-US" sz="3699" dirty="0">
                <a:solidFill>
                  <a:srgbClr val="126B42"/>
                </a:solidFill>
                <a:latin typeface="Roboto Condensed"/>
              </a:rPr>
              <a:t> </a:t>
            </a:r>
            <a:r>
              <a:rPr lang="en-US" sz="3699" dirty="0" err="1">
                <a:solidFill>
                  <a:srgbClr val="126B42"/>
                </a:solidFill>
                <a:latin typeface="Roboto Condensed"/>
              </a:rPr>
              <a:t>chỉnh</a:t>
            </a:r>
            <a:r>
              <a:rPr lang="en-US" sz="3699" dirty="0">
                <a:solidFill>
                  <a:srgbClr val="126B42"/>
                </a:solidFill>
                <a:latin typeface="Roboto Condensed"/>
              </a:rPr>
              <a:t> </a:t>
            </a:r>
            <a:r>
              <a:rPr lang="en-US" sz="3699" dirty="0" err="1">
                <a:solidFill>
                  <a:srgbClr val="126B42"/>
                </a:solidFill>
                <a:latin typeface="Roboto Condensed"/>
              </a:rPr>
              <a:t>sửa</a:t>
            </a:r>
            <a:r>
              <a:rPr lang="en-US" sz="3699" dirty="0">
                <a:solidFill>
                  <a:srgbClr val="126B42"/>
                </a:solidFill>
                <a:latin typeface="Roboto Condensed"/>
              </a:rPr>
              <a:t> </a:t>
            </a:r>
            <a:r>
              <a:rPr lang="en-US" sz="3699" dirty="0" err="1">
                <a:solidFill>
                  <a:srgbClr val="126B42"/>
                </a:solidFill>
                <a:latin typeface="Roboto Condensed"/>
              </a:rPr>
              <a:t>cho</a:t>
            </a:r>
            <a:r>
              <a:rPr lang="en-US" sz="3699" dirty="0">
                <a:solidFill>
                  <a:srgbClr val="126B42"/>
                </a:solidFill>
                <a:latin typeface="Roboto Condensed"/>
              </a:rPr>
              <a:t> </a:t>
            </a:r>
            <a:r>
              <a:rPr lang="en-US" sz="3699" dirty="0" err="1">
                <a:solidFill>
                  <a:srgbClr val="126B42"/>
                </a:solidFill>
                <a:latin typeface="Roboto Condensed"/>
              </a:rPr>
              <a:t>chính</a:t>
            </a:r>
            <a:r>
              <a:rPr lang="en-US" sz="3699" dirty="0">
                <a:solidFill>
                  <a:srgbClr val="126B42"/>
                </a:solidFill>
                <a:latin typeface="Roboto Condensed"/>
              </a:rPr>
              <a:t> </a:t>
            </a:r>
            <a:r>
              <a:rPr lang="en-US" sz="3699" dirty="0" err="1">
                <a:solidFill>
                  <a:srgbClr val="126B42"/>
                </a:solidFill>
                <a:latin typeface="Roboto Condensed"/>
              </a:rPr>
              <a:t>xác</a:t>
            </a:r>
            <a:r>
              <a:rPr lang="en-US" sz="3699" dirty="0">
                <a:solidFill>
                  <a:srgbClr val="126B42"/>
                </a:solidFill>
                <a:latin typeface="Roboto Condensed"/>
              </a:rPr>
              <a:t>.</a:t>
            </a:r>
          </a:p>
          <a:p>
            <a:pPr marL="845698" lvl="2" indent="-281899" algn="just">
              <a:lnSpc>
                <a:spcPts val="5179"/>
              </a:lnSpc>
            </a:pPr>
            <a:endParaRPr lang="en-US" sz="3699" dirty="0">
              <a:solidFill>
                <a:srgbClr val="126B42"/>
              </a:solidFill>
              <a:latin typeface="Roboto Condensed"/>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E3B3C"/>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998820324"/>
              </p:ext>
            </p:extLst>
          </p:nvPr>
        </p:nvGraphicFramePr>
        <p:xfrm>
          <a:off x="752860" y="727728"/>
          <a:ext cx="16357600" cy="8229600"/>
        </p:xfrm>
        <a:graphic>
          <a:graphicData uri="http://schemas.openxmlformats.org/drawingml/2006/table">
            <a:tbl>
              <a:tblPr/>
              <a:tblGrid>
                <a:gridCol w="2682273">
                  <a:extLst>
                    <a:ext uri="{9D8B030D-6E8A-4147-A177-3AD203B41FA5}">
                      <a16:colId xmlns:a16="http://schemas.microsoft.com/office/drawing/2014/main" val="20000"/>
                    </a:ext>
                  </a:extLst>
                </a:gridCol>
                <a:gridCol w="10709323">
                  <a:extLst>
                    <a:ext uri="{9D8B030D-6E8A-4147-A177-3AD203B41FA5}">
                      <a16:colId xmlns:a16="http://schemas.microsoft.com/office/drawing/2014/main" val="20001"/>
                    </a:ext>
                  </a:extLst>
                </a:gridCol>
                <a:gridCol w="1210001">
                  <a:extLst>
                    <a:ext uri="{9D8B030D-6E8A-4147-A177-3AD203B41FA5}">
                      <a16:colId xmlns:a16="http://schemas.microsoft.com/office/drawing/2014/main" val="20002"/>
                    </a:ext>
                  </a:extLst>
                </a:gridCol>
                <a:gridCol w="1004609">
                  <a:extLst>
                    <a:ext uri="{9D8B030D-6E8A-4147-A177-3AD203B41FA5}">
                      <a16:colId xmlns:a16="http://schemas.microsoft.com/office/drawing/2014/main" val="20003"/>
                    </a:ext>
                  </a:extLst>
                </a:gridCol>
                <a:gridCol w="751394">
                  <a:extLst>
                    <a:ext uri="{9D8B030D-6E8A-4147-A177-3AD203B41FA5}">
                      <a16:colId xmlns:a16="http://schemas.microsoft.com/office/drawing/2014/main" val="20004"/>
                    </a:ext>
                  </a:extLst>
                </a:gridCol>
              </a:tblGrid>
              <a:tr h="1881017">
                <a:tc gridSpan="2">
                  <a:txBody>
                    <a:bodyPr/>
                    <a:lstStyle/>
                    <a:p>
                      <a:pPr algn="ctr">
                        <a:lnSpc>
                          <a:spcPts val="3761"/>
                        </a:lnSpc>
                        <a:defRPr/>
                      </a:pPr>
                      <a:r>
                        <a:rPr lang="en-US" sz="3300" spc="-161" dirty="0">
                          <a:solidFill>
                            <a:srgbClr val="FFFFFF"/>
                          </a:solidFill>
                          <a:latin typeface="Roboto Condensed Bold"/>
                        </a:rPr>
                        <a:t>BẢNG KIỂM KĨ NĂNG NGHE: NGHE VÀ TÓM TẮT NỘI DUNG THUYẾT TRÌNH </a:t>
                      </a:r>
                      <a:endParaRPr lang="en-US" sz="1100" dirty="0"/>
                    </a:p>
                    <a:p>
                      <a:pPr algn="ctr">
                        <a:lnSpc>
                          <a:spcPts val="3761"/>
                        </a:lnSpc>
                      </a:pPr>
                      <a:r>
                        <a:rPr lang="en-US" sz="3300" spc="-161" dirty="0">
                          <a:solidFill>
                            <a:srgbClr val="FFFFFF"/>
                          </a:solidFill>
                          <a:latin typeface="Roboto Condensed Bold"/>
                        </a:rPr>
                        <a:t>VỀ MỘT </a:t>
                      </a:r>
                      <a:r>
                        <a:rPr lang="en-US" sz="3300" spc="-161" dirty="0" smtClean="0">
                          <a:solidFill>
                            <a:srgbClr val="FFFFFF"/>
                          </a:solidFill>
                          <a:latin typeface="Roboto Condensed Bold"/>
                        </a:rPr>
                        <a:t>TÁC</a:t>
                      </a:r>
                      <a:r>
                        <a:rPr lang="en-US" sz="3300" spc="-161" baseline="0" dirty="0" smtClean="0">
                          <a:solidFill>
                            <a:srgbClr val="FFFFFF"/>
                          </a:solidFill>
                          <a:latin typeface="Roboto Condensed Bold"/>
                        </a:rPr>
                        <a:t> PHẨM THƠ</a:t>
                      </a:r>
                      <a:endParaRPr lang="en-US" sz="3300" spc="-161" dirty="0">
                        <a:solidFill>
                          <a:srgbClr val="FFFFFF"/>
                        </a:solidFill>
                        <a:latin typeface="Roboto Condensed Bold"/>
                      </a:endParaRPr>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8C64F"/>
                    </a:solidFill>
                  </a:tcPr>
                </a:tc>
                <a:tc hMerge="1">
                  <a:txBody>
                    <a:bodyPr/>
                    <a:lstStyle/>
                    <a:p>
                      <a:pPr algn="ctr">
                        <a:lnSpc>
                          <a:spcPts val="3761"/>
                        </a:lnSpc>
                        <a:defRPr/>
                      </a:pPr>
                      <a:r>
                        <a:rPr lang="en-US" sz="3300" spc="-161">
                          <a:solidFill>
                            <a:srgbClr val="FFFFFF"/>
                          </a:solidFill>
                          <a:latin typeface="Roboto Condensed Bold"/>
                        </a:rPr>
                        <a:t>BẢNG KIỂM KĨ NĂNG NGHE: NGHE VÀ TÓM TẮT NỘI DUNG THUYẾT TRÌNH </a:t>
                      </a:r>
                      <a:endParaRPr lang="en-US" sz="1100"/>
                    </a:p>
                    <a:p>
                      <a:pPr algn="ctr">
                        <a:lnSpc>
                          <a:spcPts val="3761"/>
                        </a:lnSpc>
                      </a:pPr>
                      <a:r>
                        <a:rPr lang="en-US" sz="3300" spc="-161">
                          <a:solidFill>
                            <a:srgbClr val="FFFFFF"/>
                          </a:solidFill>
                          <a:latin typeface="Roboto Condensed Bold"/>
                        </a:rPr>
                        <a:t>VỀ MỘT VẤN ĐỀ ĐẶT RA TRONG TÁC PHẨM VĂN HỌC</a:t>
                      </a:r>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8C64F"/>
                    </a:solidFill>
                  </a:tcPr>
                </a:tc>
                <a:tc>
                  <a:txBody>
                    <a:bodyPr/>
                    <a:lstStyle/>
                    <a:p>
                      <a:pPr algn="ctr">
                        <a:lnSpc>
                          <a:spcPts val="3761"/>
                        </a:lnSpc>
                        <a:defRPr/>
                      </a:pPr>
                      <a:r>
                        <a:rPr lang="en-US" sz="3300" spc="36">
                          <a:solidFill>
                            <a:srgbClr val="FFFFFF"/>
                          </a:solidFill>
                          <a:latin typeface="Roboto Condensed Bold"/>
                        </a:rPr>
                        <a:t>TỐT</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8C64F"/>
                    </a:solidFill>
                  </a:tcPr>
                </a:tc>
                <a:tc>
                  <a:txBody>
                    <a:bodyPr/>
                    <a:lstStyle/>
                    <a:p>
                      <a:pPr algn="ctr">
                        <a:lnSpc>
                          <a:spcPts val="3761"/>
                        </a:lnSpc>
                        <a:defRPr/>
                      </a:pPr>
                      <a:r>
                        <a:rPr lang="en-US" sz="3300" spc="36">
                          <a:solidFill>
                            <a:srgbClr val="FFFFFF"/>
                          </a:solidFill>
                          <a:latin typeface="Roboto Condensed Bold"/>
                        </a:rPr>
                        <a:t>ĐẠT</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8C64F"/>
                    </a:solidFill>
                  </a:tcPr>
                </a:tc>
                <a:tc>
                  <a:txBody>
                    <a:bodyPr/>
                    <a:lstStyle/>
                    <a:p>
                      <a:pPr algn="ctr">
                        <a:lnSpc>
                          <a:spcPts val="3761"/>
                        </a:lnSpc>
                        <a:defRPr/>
                      </a:pPr>
                      <a:r>
                        <a:rPr lang="en-US" sz="3300" spc="36">
                          <a:solidFill>
                            <a:srgbClr val="FFFFFF"/>
                          </a:solidFill>
                          <a:latin typeface="Roboto Condensed Bold"/>
                        </a:rPr>
                        <a:t>CĐ</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8C64F"/>
                    </a:solidFill>
                  </a:tcPr>
                </a:tc>
                <a:extLst>
                  <a:ext uri="{0D108BD9-81ED-4DB2-BD59-A6C34878D82A}">
                    <a16:rowId xmlns:a16="http://schemas.microsoft.com/office/drawing/2014/main" val="10000"/>
                  </a:ext>
                </a:extLst>
              </a:tr>
              <a:tr h="1191526">
                <a:tc rowSpan="3">
                  <a:txBody>
                    <a:bodyPr/>
                    <a:lstStyle/>
                    <a:p>
                      <a:pPr algn="ctr">
                        <a:lnSpc>
                          <a:spcPts val="3761"/>
                        </a:lnSpc>
                        <a:defRPr/>
                      </a:pPr>
                      <a:r>
                        <a:rPr lang="en-US" sz="3300" spc="36">
                          <a:solidFill>
                            <a:srgbClr val="000000"/>
                          </a:solidFill>
                          <a:latin typeface="Roboto Condensed"/>
                        </a:rPr>
                        <a:t>Chuẩn bị </a:t>
                      </a:r>
                      <a:endParaRPr lang="en-US" sz="1100"/>
                    </a:p>
                    <a:p>
                      <a:pPr algn="ctr">
                        <a:lnSpc>
                          <a:spcPts val="3761"/>
                        </a:lnSpc>
                      </a:pPr>
                      <a:r>
                        <a:rPr lang="en-US" sz="3300" spc="36">
                          <a:solidFill>
                            <a:srgbClr val="000000"/>
                          </a:solidFill>
                          <a:latin typeface="Roboto Condensed"/>
                        </a:rPr>
                        <a:t>trước khi nghe</a:t>
                      </a:r>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just">
                        <a:lnSpc>
                          <a:spcPts val="3761"/>
                        </a:lnSpc>
                        <a:defRPr/>
                      </a:pPr>
                      <a:r>
                        <a:rPr lang="en-US" sz="3300" spc="36" dirty="0" err="1">
                          <a:solidFill>
                            <a:srgbClr val="000000"/>
                          </a:solidFill>
                          <a:latin typeface="Roboto Condensed"/>
                        </a:rPr>
                        <a:t>Liệt</a:t>
                      </a:r>
                      <a:r>
                        <a:rPr lang="en-US" sz="3300" spc="36" dirty="0">
                          <a:solidFill>
                            <a:srgbClr val="000000"/>
                          </a:solidFill>
                          <a:latin typeface="Roboto Condensed"/>
                        </a:rPr>
                        <a:t> </a:t>
                      </a:r>
                      <a:r>
                        <a:rPr lang="en-US" sz="3300" spc="36" dirty="0" err="1">
                          <a:solidFill>
                            <a:srgbClr val="000000"/>
                          </a:solidFill>
                          <a:latin typeface="Roboto Condensed"/>
                        </a:rPr>
                        <a:t>kê</a:t>
                      </a:r>
                      <a:r>
                        <a:rPr lang="en-US" sz="3300" spc="36" dirty="0">
                          <a:solidFill>
                            <a:srgbClr val="000000"/>
                          </a:solidFill>
                          <a:latin typeface="Roboto Condensed"/>
                        </a:rPr>
                        <a:t> </a:t>
                      </a:r>
                      <a:r>
                        <a:rPr lang="en-US" sz="3300" spc="36" dirty="0" err="1">
                          <a:solidFill>
                            <a:srgbClr val="000000"/>
                          </a:solidFill>
                          <a:latin typeface="Roboto Condensed"/>
                        </a:rPr>
                        <a:t>những</a:t>
                      </a:r>
                      <a:r>
                        <a:rPr lang="en-US" sz="3300" spc="36" dirty="0">
                          <a:solidFill>
                            <a:srgbClr val="000000"/>
                          </a:solidFill>
                          <a:latin typeface="Roboto Condensed"/>
                        </a:rPr>
                        <a:t> </a:t>
                      </a:r>
                      <a:r>
                        <a:rPr lang="en-US" sz="3300" spc="36" dirty="0" err="1">
                          <a:solidFill>
                            <a:srgbClr val="000000"/>
                          </a:solidFill>
                          <a:latin typeface="Roboto Condensed"/>
                        </a:rPr>
                        <a:t>gì</a:t>
                      </a:r>
                      <a:r>
                        <a:rPr lang="en-US" sz="3300" spc="36" dirty="0">
                          <a:solidFill>
                            <a:srgbClr val="000000"/>
                          </a:solidFill>
                          <a:latin typeface="Roboto Condensed"/>
                        </a:rPr>
                        <a:t> </a:t>
                      </a:r>
                      <a:r>
                        <a:rPr lang="en-US" sz="3300" spc="36" dirty="0" err="1">
                          <a:solidFill>
                            <a:srgbClr val="000000"/>
                          </a:solidFill>
                          <a:latin typeface="Roboto Condensed"/>
                        </a:rPr>
                        <a:t>đã</a:t>
                      </a:r>
                      <a:r>
                        <a:rPr lang="en-US" sz="3300" spc="36" dirty="0">
                          <a:solidFill>
                            <a:srgbClr val="000000"/>
                          </a:solidFill>
                          <a:latin typeface="Roboto Condensed"/>
                        </a:rPr>
                        <a:t> </a:t>
                      </a:r>
                      <a:r>
                        <a:rPr lang="en-US" sz="3300" spc="36" dirty="0" err="1">
                          <a:solidFill>
                            <a:srgbClr val="000000"/>
                          </a:solidFill>
                          <a:latin typeface="Roboto Condensed"/>
                        </a:rPr>
                        <a:t>biết</a:t>
                      </a:r>
                      <a:r>
                        <a:rPr lang="en-US" sz="3300" spc="36" dirty="0">
                          <a:solidFill>
                            <a:srgbClr val="000000"/>
                          </a:solidFill>
                          <a:latin typeface="Roboto Condensed"/>
                        </a:rPr>
                        <a:t> </a:t>
                      </a:r>
                      <a:r>
                        <a:rPr lang="en-US" sz="3300" spc="36" dirty="0" err="1">
                          <a:solidFill>
                            <a:srgbClr val="000000"/>
                          </a:solidFill>
                          <a:latin typeface="Roboto Condensed"/>
                        </a:rPr>
                        <a:t>và</a:t>
                      </a:r>
                      <a:r>
                        <a:rPr lang="en-US" sz="3300" spc="36" dirty="0">
                          <a:solidFill>
                            <a:srgbClr val="000000"/>
                          </a:solidFill>
                          <a:latin typeface="Roboto Condensed"/>
                        </a:rPr>
                        <a:t> </a:t>
                      </a:r>
                      <a:r>
                        <a:rPr lang="en-US" sz="3300" spc="36" dirty="0" err="1">
                          <a:solidFill>
                            <a:srgbClr val="000000"/>
                          </a:solidFill>
                          <a:latin typeface="Roboto Condensed"/>
                        </a:rPr>
                        <a:t>muốn</a:t>
                      </a:r>
                      <a:r>
                        <a:rPr lang="en-US" sz="3300" spc="36" dirty="0">
                          <a:solidFill>
                            <a:srgbClr val="000000"/>
                          </a:solidFill>
                          <a:latin typeface="Roboto Condensed"/>
                        </a:rPr>
                        <a:t> </a:t>
                      </a:r>
                      <a:r>
                        <a:rPr lang="en-US" sz="3300" spc="36" dirty="0" err="1">
                          <a:solidFill>
                            <a:srgbClr val="000000"/>
                          </a:solidFill>
                          <a:latin typeface="Roboto Condensed"/>
                        </a:rPr>
                        <a:t>tìm</a:t>
                      </a:r>
                      <a:r>
                        <a:rPr lang="en-US" sz="3300" spc="36" dirty="0">
                          <a:solidFill>
                            <a:srgbClr val="000000"/>
                          </a:solidFill>
                          <a:latin typeface="Roboto Condensed"/>
                        </a:rPr>
                        <a:t> </a:t>
                      </a:r>
                      <a:r>
                        <a:rPr lang="en-US" sz="3300" spc="36" dirty="0" err="1">
                          <a:solidFill>
                            <a:srgbClr val="000000"/>
                          </a:solidFill>
                          <a:latin typeface="Roboto Condensed"/>
                        </a:rPr>
                        <a:t>hiểu</a:t>
                      </a:r>
                      <a:r>
                        <a:rPr lang="en-US" sz="3300" spc="36" dirty="0">
                          <a:solidFill>
                            <a:srgbClr val="000000"/>
                          </a:solidFill>
                          <a:latin typeface="Roboto Condensed"/>
                        </a:rPr>
                        <a:t> </a:t>
                      </a:r>
                      <a:r>
                        <a:rPr lang="en-US" sz="3300" spc="36" dirty="0" err="1">
                          <a:solidFill>
                            <a:srgbClr val="000000"/>
                          </a:solidFill>
                          <a:latin typeface="Roboto Condensed"/>
                        </a:rPr>
                        <a:t>thêm</a:t>
                      </a:r>
                      <a:r>
                        <a:rPr lang="en-US" sz="3300" spc="36" dirty="0">
                          <a:solidFill>
                            <a:srgbClr val="000000"/>
                          </a:solidFill>
                          <a:latin typeface="Roboto Condensed"/>
                        </a:rPr>
                        <a:t> </a:t>
                      </a:r>
                      <a:r>
                        <a:rPr lang="en-US" sz="3300" spc="36" dirty="0" err="1">
                          <a:solidFill>
                            <a:srgbClr val="000000"/>
                          </a:solidFill>
                          <a:latin typeface="Roboto Condensed"/>
                        </a:rPr>
                        <a:t>về</a:t>
                      </a:r>
                      <a:r>
                        <a:rPr lang="en-US" sz="3300" spc="36" dirty="0">
                          <a:solidFill>
                            <a:srgbClr val="000000"/>
                          </a:solidFill>
                          <a:latin typeface="Roboto Condensed"/>
                        </a:rPr>
                        <a:t> </a:t>
                      </a:r>
                      <a:r>
                        <a:rPr lang="en-US" sz="3300" spc="36" dirty="0" err="1">
                          <a:solidFill>
                            <a:srgbClr val="000000"/>
                          </a:solidFill>
                          <a:latin typeface="Roboto Condensed"/>
                        </a:rPr>
                        <a:t>đề</a:t>
                      </a:r>
                      <a:r>
                        <a:rPr lang="en-US" sz="3300" spc="36" dirty="0">
                          <a:solidFill>
                            <a:srgbClr val="000000"/>
                          </a:solidFill>
                          <a:latin typeface="Roboto Condensed"/>
                        </a:rPr>
                        <a:t> </a:t>
                      </a:r>
                      <a:r>
                        <a:rPr lang="en-US" sz="3300" spc="36" dirty="0" err="1">
                          <a:solidFill>
                            <a:srgbClr val="000000"/>
                          </a:solidFill>
                          <a:latin typeface="Roboto Condensed"/>
                        </a:rPr>
                        <a:t>tài</a:t>
                      </a:r>
                      <a:r>
                        <a:rPr lang="en-US" sz="3300" spc="36" dirty="0">
                          <a:solidFill>
                            <a:srgbClr val="000000"/>
                          </a:solidFill>
                          <a:latin typeface="Roboto Condensed"/>
                        </a:rPr>
                        <a:t> </a:t>
                      </a:r>
                      <a:r>
                        <a:rPr lang="en-US" sz="3300" spc="36" dirty="0" err="1">
                          <a:solidFill>
                            <a:srgbClr val="000000"/>
                          </a:solidFill>
                          <a:latin typeface="Roboto Condensed"/>
                        </a:rPr>
                        <a:t>của</a:t>
                      </a:r>
                      <a:r>
                        <a:rPr lang="en-US" sz="3300" spc="36" dirty="0">
                          <a:solidFill>
                            <a:srgbClr val="000000"/>
                          </a:solidFill>
                          <a:latin typeface="Roboto Condensed"/>
                        </a:rPr>
                        <a:t> </a:t>
                      </a:r>
                      <a:r>
                        <a:rPr lang="en-US" sz="3300" spc="36" dirty="0" err="1">
                          <a:solidFill>
                            <a:srgbClr val="000000"/>
                          </a:solidFill>
                          <a:latin typeface="Roboto Condensed"/>
                        </a:rPr>
                        <a:t>bài</a:t>
                      </a:r>
                      <a:r>
                        <a:rPr lang="en-US" sz="3300" spc="36" dirty="0">
                          <a:solidFill>
                            <a:srgbClr val="000000"/>
                          </a:solidFill>
                          <a:latin typeface="Roboto Condensed"/>
                        </a:rPr>
                        <a:t> </a:t>
                      </a:r>
                      <a:r>
                        <a:rPr lang="en-US" sz="3300" spc="36" dirty="0" err="1">
                          <a:solidFill>
                            <a:srgbClr val="000000"/>
                          </a:solidFill>
                          <a:latin typeface="Roboto Condensed"/>
                        </a:rPr>
                        <a:t>thuyết</a:t>
                      </a:r>
                      <a:r>
                        <a:rPr lang="en-US" sz="3300" spc="36" dirty="0">
                          <a:solidFill>
                            <a:srgbClr val="000000"/>
                          </a:solidFill>
                          <a:latin typeface="Roboto Condensed"/>
                        </a:rPr>
                        <a:t> </a:t>
                      </a:r>
                      <a:r>
                        <a:rPr lang="en-US" sz="3300" spc="36" dirty="0" err="1">
                          <a:solidFill>
                            <a:srgbClr val="000000"/>
                          </a:solidFill>
                          <a:latin typeface="Roboto Condensed"/>
                        </a:rPr>
                        <a:t>trình</a:t>
                      </a:r>
                      <a:r>
                        <a:rPr lang="en-US" sz="3300" spc="36" dirty="0">
                          <a:solidFill>
                            <a:srgbClr val="000000"/>
                          </a:solidFill>
                          <a:latin typeface="Roboto Condensed"/>
                        </a:rPr>
                        <a:t>.</a:t>
                      </a:r>
                      <a:endParaRPr lang="en-US" sz="1100" dirty="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1"/>
                  </a:ext>
                </a:extLst>
              </a:tr>
              <a:tr h="921743">
                <a:tc vMerge="1">
                  <a:txBody>
                    <a:bodyPr/>
                    <a:lstStyle/>
                    <a:p>
                      <a:pPr algn="ctr">
                        <a:lnSpc>
                          <a:spcPts val="3761"/>
                        </a:lnSpc>
                        <a:defRPr/>
                      </a:pPr>
                      <a:r>
                        <a:rPr lang="en-US" sz="3300" spc="36">
                          <a:solidFill>
                            <a:srgbClr val="000000"/>
                          </a:solidFill>
                          <a:latin typeface="Roboto Condensed"/>
                        </a:rPr>
                        <a:t>Chuẩn bị </a:t>
                      </a:r>
                      <a:endParaRPr lang="en-US" sz="1100"/>
                    </a:p>
                    <a:p>
                      <a:pPr algn="ctr">
                        <a:lnSpc>
                          <a:spcPts val="3761"/>
                        </a:lnSpc>
                      </a:pPr>
                      <a:r>
                        <a:rPr lang="en-US" sz="3300" spc="36">
                          <a:solidFill>
                            <a:srgbClr val="000000"/>
                          </a:solidFill>
                          <a:latin typeface="Roboto Condensed"/>
                        </a:rPr>
                        <a:t>trước khi nghe</a:t>
                      </a:r>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just">
                        <a:lnSpc>
                          <a:spcPts val="3761"/>
                        </a:lnSpc>
                        <a:defRPr/>
                      </a:pPr>
                      <a:r>
                        <a:rPr lang="en-US" sz="3300" spc="36">
                          <a:solidFill>
                            <a:srgbClr val="000000"/>
                          </a:solidFill>
                          <a:latin typeface="Roboto Condensed"/>
                        </a:rPr>
                        <a:t>Xác định mục đích nghe.</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2"/>
                  </a:ext>
                </a:extLst>
              </a:tr>
              <a:tr h="716962">
                <a:tc vMerge="1">
                  <a:txBody>
                    <a:bodyPr/>
                    <a:lstStyle/>
                    <a:p>
                      <a:pPr algn="ctr">
                        <a:lnSpc>
                          <a:spcPts val="3761"/>
                        </a:lnSpc>
                        <a:defRPr/>
                      </a:pPr>
                      <a:r>
                        <a:rPr lang="en-US" sz="3300" spc="36">
                          <a:solidFill>
                            <a:srgbClr val="000000"/>
                          </a:solidFill>
                          <a:latin typeface="Roboto Condensed"/>
                        </a:rPr>
                        <a:t>Chuẩn bị </a:t>
                      </a:r>
                      <a:endParaRPr lang="en-US" sz="1100"/>
                    </a:p>
                    <a:p>
                      <a:pPr algn="ctr">
                        <a:lnSpc>
                          <a:spcPts val="3761"/>
                        </a:lnSpc>
                      </a:pPr>
                      <a:r>
                        <a:rPr lang="en-US" sz="3300" spc="36">
                          <a:solidFill>
                            <a:srgbClr val="000000"/>
                          </a:solidFill>
                          <a:latin typeface="Roboto Condensed"/>
                        </a:rPr>
                        <a:t>trước khi nghe</a:t>
                      </a:r>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just">
                        <a:lnSpc>
                          <a:spcPts val="3761"/>
                        </a:lnSpc>
                        <a:defRPr/>
                      </a:pPr>
                      <a:r>
                        <a:rPr lang="en-US" sz="3300" spc="36">
                          <a:solidFill>
                            <a:srgbClr val="000000"/>
                          </a:solidFill>
                          <a:latin typeface="Roboto Condensed"/>
                        </a:rPr>
                        <a:t>Xác định đề tài của bài thuyết trình.</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3"/>
                  </a:ext>
                </a:extLst>
              </a:tr>
              <a:tr h="743751">
                <a:tc rowSpan="4">
                  <a:txBody>
                    <a:bodyPr/>
                    <a:lstStyle/>
                    <a:p>
                      <a:pPr algn="ctr">
                        <a:lnSpc>
                          <a:spcPts val="3761"/>
                        </a:lnSpc>
                        <a:defRPr/>
                      </a:pPr>
                      <a:r>
                        <a:rPr lang="en-US" sz="3300" spc="36">
                          <a:solidFill>
                            <a:srgbClr val="000000"/>
                          </a:solidFill>
                          <a:latin typeface="Roboto Condensed"/>
                        </a:rPr>
                        <a:t>Nghe ý chính và ghi tóm tắt</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just">
                        <a:lnSpc>
                          <a:spcPts val="3761"/>
                        </a:lnSpc>
                        <a:defRPr/>
                      </a:pPr>
                      <a:r>
                        <a:rPr lang="en-US" sz="3300" spc="36">
                          <a:solidFill>
                            <a:srgbClr val="000000"/>
                          </a:solidFill>
                          <a:latin typeface="Roboto Condensed"/>
                        </a:rPr>
                        <a:t>Xác định được đầy đủ các ý chính của bài thuyết trình.</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4"/>
                  </a:ext>
                </a:extLst>
              </a:tr>
              <a:tr h="894954">
                <a:tc vMerge="1">
                  <a:txBody>
                    <a:bodyPr/>
                    <a:lstStyle/>
                    <a:p>
                      <a:pPr algn="ctr">
                        <a:lnSpc>
                          <a:spcPts val="3761"/>
                        </a:lnSpc>
                        <a:defRPr/>
                      </a:pPr>
                      <a:r>
                        <a:rPr lang="en-US" sz="3300" spc="36">
                          <a:solidFill>
                            <a:srgbClr val="000000"/>
                          </a:solidFill>
                          <a:latin typeface="Roboto Condensed"/>
                        </a:rPr>
                        <a:t>Nghe ý chính và ghi tóm tắt</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just">
                        <a:lnSpc>
                          <a:spcPts val="3761"/>
                        </a:lnSpc>
                        <a:defRPr/>
                      </a:pPr>
                      <a:r>
                        <a:rPr lang="en-US" sz="3300" spc="36">
                          <a:solidFill>
                            <a:srgbClr val="000000"/>
                          </a:solidFill>
                          <a:latin typeface="Roboto Condensed"/>
                        </a:rPr>
                        <a:t>Trình bày tóm tắt các ý chính dưới dạng từ khóa, sơ đồ, kí hiệu.</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5"/>
                  </a:ext>
                </a:extLst>
              </a:tr>
              <a:tr h="853162">
                <a:tc vMerge="1">
                  <a:txBody>
                    <a:bodyPr/>
                    <a:lstStyle/>
                    <a:p>
                      <a:pPr algn="ctr">
                        <a:lnSpc>
                          <a:spcPts val="3761"/>
                        </a:lnSpc>
                        <a:defRPr/>
                      </a:pPr>
                      <a:r>
                        <a:rPr lang="en-US" sz="3300" spc="36">
                          <a:solidFill>
                            <a:srgbClr val="000000"/>
                          </a:solidFill>
                          <a:latin typeface="Roboto Condensed"/>
                        </a:rPr>
                        <a:t>Nghe ý chính và ghi tóm tắt</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just">
                        <a:lnSpc>
                          <a:spcPts val="3761"/>
                        </a:lnSpc>
                        <a:defRPr/>
                      </a:pPr>
                      <a:r>
                        <a:rPr lang="en-US" sz="3300" spc="36">
                          <a:solidFill>
                            <a:srgbClr val="000000"/>
                          </a:solidFill>
                          <a:latin typeface="Roboto Condensed"/>
                        </a:rPr>
                        <a:t>Trình bày các ý chính một cách rõ ràng, mạch lạc.</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6"/>
                  </a:ext>
                </a:extLst>
              </a:tr>
              <a:tr h="1026485">
                <a:tc vMerge="1">
                  <a:txBody>
                    <a:bodyPr/>
                    <a:lstStyle/>
                    <a:p>
                      <a:pPr algn="ctr">
                        <a:lnSpc>
                          <a:spcPts val="3761"/>
                        </a:lnSpc>
                        <a:defRPr/>
                      </a:pPr>
                      <a:r>
                        <a:rPr lang="en-US" sz="3300" spc="36">
                          <a:solidFill>
                            <a:srgbClr val="000000"/>
                          </a:solidFill>
                          <a:latin typeface="Roboto Condensed"/>
                        </a:rPr>
                        <a:t>Nghe ý chính và ghi tóm tắt</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just">
                        <a:lnSpc>
                          <a:spcPts val="3761"/>
                        </a:lnSpc>
                        <a:defRPr/>
                      </a:pPr>
                      <a:r>
                        <a:rPr lang="en-US" sz="3300" spc="36">
                          <a:solidFill>
                            <a:srgbClr val="000000"/>
                          </a:solidFill>
                          <a:latin typeface="Roboto Condensed"/>
                        </a:rPr>
                        <a:t>Hỏi lại những thông tin chưa hiểu rõ trong khi nghe.</a:t>
                      </a: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1100" dirty="0"/>
                    </a:p>
                  </a:txBody>
                  <a:tcPr marL="28575" marR="28575" marT="28575" marB="28575"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7"/>
                  </a:ext>
                </a:extLst>
              </a:tr>
            </a:tbl>
          </a:graphicData>
        </a:graphic>
      </p:graphicFrame>
      <p:grpSp>
        <p:nvGrpSpPr>
          <p:cNvPr id="3" name="Group 3"/>
          <p:cNvGrpSpPr/>
          <p:nvPr/>
        </p:nvGrpSpPr>
        <p:grpSpPr>
          <a:xfrm>
            <a:off x="-3123121" y="8975754"/>
            <a:ext cx="23054881" cy="2622493"/>
            <a:chOff x="0" y="0"/>
            <a:chExt cx="30739841" cy="3496657"/>
          </a:xfrm>
        </p:grpSpPr>
        <p:sp>
          <p:nvSpPr>
            <p:cNvPr id="4" name="Freeform 4"/>
            <p:cNvSpPr/>
            <p:nvPr/>
          </p:nvSpPr>
          <p:spPr>
            <a:xfrm>
              <a:off x="0" y="0"/>
              <a:ext cx="30739842" cy="3496691"/>
            </a:xfrm>
            <a:custGeom>
              <a:avLst/>
              <a:gdLst/>
              <a:ahLst/>
              <a:cxnLst/>
              <a:rect l="l" t="t" r="r" b="b"/>
              <a:pathLst>
                <a:path w="30739842" h="3496691">
                  <a:moveTo>
                    <a:pt x="0" y="0"/>
                  </a:moveTo>
                  <a:lnTo>
                    <a:pt x="30739842" y="0"/>
                  </a:lnTo>
                  <a:lnTo>
                    <a:pt x="30739842" y="3496691"/>
                  </a:lnTo>
                  <a:lnTo>
                    <a:pt x="0" y="3496691"/>
                  </a:lnTo>
                  <a:lnTo>
                    <a:pt x="0" y="0"/>
                  </a:lnTo>
                  <a:close/>
                </a:path>
              </a:pathLst>
            </a:custGeom>
            <a:blipFill>
              <a:blip r:embed="rId2"/>
              <a:stretch>
                <a:fillRect t="-655" b="-654"/>
              </a:stretch>
            </a:blipFill>
          </p:spPr>
        </p:sp>
      </p:grpSp>
      <p:grpSp>
        <p:nvGrpSpPr>
          <p:cNvPr id="7" name="Group 7"/>
          <p:cNvGrpSpPr/>
          <p:nvPr/>
        </p:nvGrpSpPr>
        <p:grpSpPr>
          <a:xfrm>
            <a:off x="17259300" y="9417534"/>
            <a:ext cx="803261" cy="750620"/>
            <a:chOff x="0" y="0"/>
            <a:chExt cx="1071015" cy="1000827"/>
          </a:xfrm>
        </p:grpSpPr>
        <p:sp>
          <p:nvSpPr>
            <p:cNvPr id="8" name="Freeform 8"/>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3"/>
              <a:stretch>
                <a:fillRect l="-2662" r="-2664" b="6"/>
              </a:stretch>
            </a:blipFill>
          </p:spPr>
        </p:sp>
      </p:gr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888" b="-38888"/>
              </a:stretch>
            </a:blipFill>
          </p:spPr>
        </p:sp>
      </p:grpSp>
      <p:grpSp>
        <p:nvGrpSpPr>
          <p:cNvPr id="4" name="Group 4"/>
          <p:cNvGrpSpPr/>
          <p:nvPr/>
        </p:nvGrpSpPr>
        <p:grpSpPr>
          <a:xfrm>
            <a:off x="-3123121" y="8975754"/>
            <a:ext cx="23054881" cy="2622493"/>
            <a:chOff x="0" y="0"/>
            <a:chExt cx="30739841" cy="3496657"/>
          </a:xfrm>
        </p:grpSpPr>
        <p:sp>
          <p:nvSpPr>
            <p:cNvPr id="5" name="Freeform 5"/>
            <p:cNvSpPr/>
            <p:nvPr/>
          </p:nvSpPr>
          <p:spPr>
            <a:xfrm>
              <a:off x="0" y="0"/>
              <a:ext cx="30739842" cy="3496691"/>
            </a:xfrm>
            <a:custGeom>
              <a:avLst/>
              <a:gdLst/>
              <a:ahLst/>
              <a:cxnLst/>
              <a:rect l="l" t="t" r="r" b="b"/>
              <a:pathLst>
                <a:path w="30739842" h="3496691">
                  <a:moveTo>
                    <a:pt x="0" y="0"/>
                  </a:moveTo>
                  <a:lnTo>
                    <a:pt x="30739842" y="0"/>
                  </a:lnTo>
                  <a:lnTo>
                    <a:pt x="30739842" y="3496691"/>
                  </a:lnTo>
                  <a:lnTo>
                    <a:pt x="0" y="3496691"/>
                  </a:lnTo>
                  <a:lnTo>
                    <a:pt x="0" y="0"/>
                  </a:lnTo>
                  <a:close/>
                </a:path>
              </a:pathLst>
            </a:custGeom>
            <a:blipFill>
              <a:blip r:embed="rId3"/>
              <a:stretch>
                <a:fillRect t="-655" b="-654"/>
              </a:stretch>
            </a:blipFill>
          </p:spPr>
        </p:sp>
      </p:grpSp>
      <p:grpSp>
        <p:nvGrpSpPr>
          <p:cNvPr id="6" name="Group 6"/>
          <p:cNvGrpSpPr/>
          <p:nvPr/>
        </p:nvGrpSpPr>
        <p:grpSpPr>
          <a:xfrm>
            <a:off x="9418121" y="5143500"/>
            <a:ext cx="10220544" cy="6057995"/>
            <a:chOff x="0" y="0"/>
            <a:chExt cx="13627392" cy="8077327"/>
          </a:xfrm>
        </p:grpSpPr>
        <p:sp>
          <p:nvSpPr>
            <p:cNvPr id="7" name="Freeform 7"/>
            <p:cNvSpPr/>
            <p:nvPr/>
          </p:nvSpPr>
          <p:spPr>
            <a:xfrm>
              <a:off x="0" y="0"/>
              <a:ext cx="13627354" cy="8077327"/>
            </a:xfrm>
            <a:custGeom>
              <a:avLst/>
              <a:gdLst/>
              <a:ahLst/>
              <a:cxnLst/>
              <a:rect l="l" t="t" r="r" b="b"/>
              <a:pathLst>
                <a:path w="13627354" h="8077327">
                  <a:moveTo>
                    <a:pt x="0" y="0"/>
                  </a:moveTo>
                  <a:lnTo>
                    <a:pt x="13627354" y="0"/>
                  </a:lnTo>
                  <a:lnTo>
                    <a:pt x="13627354" y="8077327"/>
                  </a:lnTo>
                  <a:lnTo>
                    <a:pt x="0" y="8077327"/>
                  </a:lnTo>
                  <a:lnTo>
                    <a:pt x="0" y="0"/>
                  </a:lnTo>
                  <a:close/>
                </a:path>
              </a:pathLst>
            </a:custGeom>
            <a:blipFill>
              <a:blip r:embed="rId4"/>
              <a:stretch>
                <a:fillRect t="-346" b="-346"/>
              </a:stretch>
            </a:blipFill>
          </p:spPr>
        </p:sp>
      </p:grpSp>
      <p:grpSp>
        <p:nvGrpSpPr>
          <p:cNvPr id="8" name="Group 8"/>
          <p:cNvGrpSpPr/>
          <p:nvPr/>
        </p:nvGrpSpPr>
        <p:grpSpPr>
          <a:xfrm rot="6825658">
            <a:off x="16995547" y="-605461"/>
            <a:ext cx="1219384" cy="2250541"/>
            <a:chOff x="0" y="0"/>
            <a:chExt cx="1625845" cy="3000721"/>
          </a:xfrm>
        </p:grpSpPr>
        <p:sp>
          <p:nvSpPr>
            <p:cNvPr id="9" name="Freeform 9"/>
            <p:cNvSpPr/>
            <p:nvPr/>
          </p:nvSpPr>
          <p:spPr>
            <a:xfrm>
              <a:off x="0" y="0"/>
              <a:ext cx="1625854" cy="3000756"/>
            </a:xfrm>
            <a:custGeom>
              <a:avLst/>
              <a:gdLst/>
              <a:ahLst/>
              <a:cxnLst/>
              <a:rect l="l" t="t" r="r" b="b"/>
              <a:pathLst>
                <a:path w="1625854" h="3000756">
                  <a:moveTo>
                    <a:pt x="0" y="0"/>
                  </a:moveTo>
                  <a:lnTo>
                    <a:pt x="1625854" y="0"/>
                  </a:lnTo>
                  <a:lnTo>
                    <a:pt x="1625854" y="3000756"/>
                  </a:lnTo>
                  <a:lnTo>
                    <a:pt x="0" y="3000756"/>
                  </a:lnTo>
                  <a:lnTo>
                    <a:pt x="0" y="0"/>
                  </a:lnTo>
                  <a:close/>
                </a:path>
              </a:pathLst>
            </a:custGeom>
            <a:blipFill>
              <a:blip r:embed="rId5"/>
              <a:stretch>
                <a:fillRect l="-229" r="-228" b="1"/>
              </a:stretch>
            </a:blipFill>
          </p:spPr>
        </p:sp>
      </p:grpSp>
      <p:grpSp>
        <p:nvGrpSpPr>
          <p:cNvPr id="10" name="Group 10"/>
          <p:cNvGrpSpPr/>
          <p:nvPr/>
        </p:nvGrpSpPr>
        <p:grpSpPr>
          <a:xfrm>
            <a:off x="13700845" y="4446592"/>
            <a:ext cx="1279527" cy="1837441"/>
            <a:chOff x="0" y="0"/>
            <a:chExt cx="1706036" cy="2449921"/>
          </a:xfrm>
        </p:grpSpPr>
        <p:sp>
          <p:nvSpPr>
            <p:cNvPr id="11" name="Freeform 11"/>
            <p:cNvSpPr/>
            <p:nvPr/>
          </p:nvSpPr>
          <p:spPr>
            <a:xfrm>
              <a:off x="0" y="0"/>
              <a:ext cx="1705991" cy="2449957"/>
            </a:xfrm>
            <a:custGeom>
              <a:avLst/>
              <a:gdLst/>
              <a:ahLst/>
              <a:cxnLst/>
              <a:rect l="l" t="t" r="r" b="b"/>
              <a:pathLst>
                <a:path w="1705991" h="2449957">
                  <a:moveTo>
                    <a:pt x="0" y="0"/>
                  </a:moveTo>
                  <a:lnTo>
                    <a:pt x="1705991" y="0"/>
                  </a:lnTo>
                  <a:lnTo>
                    <a:pt x="1705991" y="2449957"/>
                  </a:lnTo>
                  <a:lnTo>
                    <a:pt x="0" y="2449957"/>
                  </a:lnTo>
                  <a:lnTo>
                    <a:pt x="0" y="0"/>
                  </a:lnTo>
                  <a:close/>
                </a:path>
              </a:pathLst>
            </a:custGeom>
            <a:blipFill>
              <a:blip r:embed="rId6"/>
              <a:stretch>
                <a:fillRect l="-223" r="-226" b="1"/>
              </a:stretch>
            </a:blipFill>
          </p:spPr>
        </p:sp>
      </p:grpSp>
      <p:graphicFrame>
        <p:nvGraphicFramePr>
          <p:cNvPr id="12" name="Table 12"/>
          <p:cNvGraphicFramePr>
            <a:graphicFrameLocks noGrp="1"/>
          </p:cNvGraphicFramePr>
          <p:nvPr/>
        </p:nvGraphicFramePr>
        <p:xfrm>
          <a:off x="742422" y="2132059"/>
          <a:ext cx="16776700" cy="7264401"/>
        </p:xfrm>
        <a:graphic>
          <a:graphicData uri="http://schemas.openxmlformats.org/drawingml/2006/table">
            <a:tbl>
              <a:tblPr/>
              <a:tblGrid>
                <a:gridCol w="4670306">
                  <a:extLst>
                    <a:ext uri="{9D8B030D-6E8A-4147-A177-3AD203B41FA5}">
                      <a16:colId xmlns:a16="http://schemas.microsoft.com/office/drawing/2014/main" val="20000"/>
                    </a:ext>
                  </a:extLst>
                </a:gridCol>
                <a:gridCol w="3786467">
                  <a:extLst>
                    <a:ext uri="{9D8B030D-6E8A-4147-A177-3AD203B41FA5}">
                      <a16:colId xmlns:a16="http://schemas.microsoft.com/office/drawing/2014/main" val="20001"/>
                    </a:ext>
                  </a:extLst>
                </a:gridCol>
                <a:gridCol w="3752927">
                  <a:extLst>
                    <a:ext uri="{9D8B030D-6E8A-4147-A177-3AD203B41FA5}">
                      <a16:colId xmlns:a16="http://schemas.microsoft.com/office/drawing/2014/main" val="20002"/>
                    </a:ext>
                  </a:extLst>
                </a:gridCol>
                <a:gridCol w="4567000">
                  <a:extLst>
                    <a:ext uri="{9D8B030D-6E8A-4147-A177-3AD203B41FA5}">
                      <a16:colId xmlns:a16="http://schemas.microsoft.com/office/drawing/2014/main" val="20003"/>
                    </a:ext>
                  </a:extLst>
                </a:gridCol>
              </a:tblGrid>
              <a:tr h="1327676">
                <a:tc>
                  <a:txBody>
                    <a:bodyPr/>
                    <a:lstStyle/>
                    <a:p>
                      <a:pPr algn="ctr">
                        <a:lnSpc>
                          <a:spcPts val="4025"/>
                        </a:lnSpc>
                        <a:defRPr/>
                      </a:pPr>
                      <a:r>
                        <a:rPr lang="en-US" sz="3500" spc="-24">
                          <a:solidFill>
                            <a:srgbClr val="FFFFFF"/>
                          </a:solidFill>
                          <a:latin typeface="Roboto Condensed Bold"/>
                        </a:rPr>
                        <a:t>MỨC ĐỘ</a:t>
                      </a:r>
                      <a:endParaRPr lang="en-US" sz="1100"/>
                    </a:p>
                    <a:p>
                      <a:pPr algn="ctr">
                        <a:lnSpc>
                          <a:spcPts val="4025"/>
                        </a:lnSpc>
                      </a:pPr>
                      <a:r>
                        <a:rPr lang="en-US" sz="3500" spc="-24">
                          <a:solidFill>
                            <a:srgbClr val="FFFFFF"/>
                          </a:solidFill>
                          <a:latin typeface="Roboto Condensed Bold"/>
                        </a:rPr>
                        <a:t>TIÊU CHÍ</a:t>
                      </a:r>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5BF19"/>
                    </a:solidFill>
                  </a:tcPr>
                </a:tc>
                <a:tc>
                  <a:txBody>
                    <a:bodyPr/>
                    <a:lstStyle/>
                    <a:p>
                      <a:pPr algn="ctr">
                        <a:lnSpc>
                          <a:spcPts val="4025"/>
                        </a:lnSpc>
                        <a:defRPr/>
                      </a:pPr>
                      <a:r>
                        <a:rPr lang="en-US" sz="3500" spc="-24">
                          <a:solidFill>
                            <a:srgbClr val="FFFFFF"/>
                          </a:solidFill>
                          <a:latin typeface="Roboto Condensed Bold"/>
                        </a:rPr>
                        <a:t>CHƯA ĐẠT</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5BF19"/>
                    </a:solidFill>
                  </a:tcPr>
                </a:tc>
                <a:tc>
                  <a:txBody>
                    <a:bodyPr/>
                    <a:lstStyle/>
                    <a:p>
                      <a:pPr algn="ctr">
                        <a:lnSpc>
                          <a:spcPts val="4025"/>
                        </a:lnSpc>
                        <a:defRPr/>
                      </a:pPr>
                      <a:r>
                        <a:rPr lang="en-US" sz="3500" spc="-24">
                          <a:solidFill>
                            <a:srgbClr val="FFFFFF"/>
                          </a:solidFill>
                          <a:latin typeface="Roboto Condensed Bold"/>
                        </a:rPr>
                        <a:t>ĐẠT</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5BF19"/>
                    </a:solidFill>
                  </a:tcPr>
                </a:tc>
                <a:tc>
                  <a:txBody>
                    <a:bodyPr/>
                    <a:lstStyle/>
                    <a:p>
                      <a:pPr algn="ctr">
                        <a:lnSpc>
                          <a:spcPts val="4025"/>
                        </a:lnSpc>
                        <a:defRPr/>
                      </a:pPr>
                      <a:r>
                        <a:rPr lang="en-US" sz="3500" spc="-24">
                          <a:solidFill>
                            <a:srgbClr val="FFFFFF"/>
                          </a:solidFill>
                          <a:latin typeface="Roboto Condensed Bold"/>
                        </a:rPr>
                        <a:t>TỐT</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5BF19"/>
                    </a:solidFill>
                  </a:tcPr>
                </a:tc>
                <a:extLst>
                  <a:ext uri="{0D108BD9-81ED-4DB2-BD59-A6C34878D82A}">
                    <a16:rowId xmlns:a16="http://schemas.microsoft.com/office/drawing/2014/main" val="10000"/>
                  </a:ext>
                </a:extLst>
              </a:tr>
              <a:tr h="2200763">
                <a:tc>
                  <a:txBody>
                    <a:bodyPr/>
                    <a:lstStyle/>
                    <a:p>
                      <a:pPr algn="just">
                        <a:lnSpc>
                          <a:spcPts val="4025"/>
                        </a:lnSpc>
                        <a:defRPr/>
                      </a:pPr>
                      <a:r>
                        <a:rPr lang="en-US" sz="3500" spc="-24">
                          <a:solidFill>
                            <a:srgbClr val="000000"/>
                          </a:solidFill>
                          <a:latin typeface="Roboto Condensed"/>
                        </a:rPr>
                        <a:t>1. Nội dung tóm tắt căn cứ vào ý kiến người phát biểu.</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dirty="0" err="1">
                          <a:solidFill>
                            <a:srgbClr val="000000"/>
                          </a:solidFill>
                          <a:latin typeface="Roboto Condensed"/>
                        </a:rPr>
                        <a:t>Nội</a:t>
                      </a:r>
                      <a:r>
                        <a:rPr lang="en-US" sz="3500" spc="-24" dirty="0">
                          <a:solidFill>
                            <a:srgbClr val="000000"/>
                          </a:solidFill>
                          <a:latin typeface="Roboto Condensed"/>
                        </a:rPr>
                        <a:t> dung </a:t>
                      </a:r>
                      <a:r>
                        <a:rPr lang="en-US" sz="3500" spc="-24" dirty="0" err="1">
                          <a:solidFill>
                            <a:srgbClr val="000000"/>
                          </a:solidFill>
                          <a:latin typeface="Roboto Condensed"/>
                        </a:rPr>
                        <a:t>rời</a:t>
                      </a:r>
                      <a:r>
                        <a:rPr lang="en-US" sz="3500" spc="-24" dirty="0">
                          <a:solidFill>
                            <a:srgbClr val="000000"/>
                          </a:solidFill>
                          <a:latin typeface="Roboto Condensed"/>
                        </a:rPr>
                        <a:t> </a:t>
                      </a:r>
                      <a:r>
                        <a:rPr lang="en-US" sz="3500" spc="-24" dirty="0" err="1">
                          <a:solidFill>
                            <a:srgbClr val="000000"/>
                          </a:solidFill>
                          <a:latin typeface="Roboto Condensed"/>
                        </a:rPr>
                        <a:t>rạc</a:t>
                      </a:r>
                      <a:r>
                        <a:rPr lang="en-US" sz="3500" spc="-24" dirty="0">
                          <a:solidFill>
                            <a:srgbClr val="000000"/>
                          </a:solidFill>
                          <a:latin typeface="Roboto Condensed"/>
                        </a:rPr>
                        <a:t>, </a:t>
                      </a:r>
                      <a:r>
                        <a:rPr lang="en-US" sz="3500" spc="-24" dirty="0" err="1">
                          <a:solidFill>
                            <a:srgbClr val="000000"/>
                          </a:solidFill>
                          <a:latin typeface="Roboto Condensed"/>
                        </a:rPr>
                        <a:t>không</a:t>
                      </a:r>
                      <a:r>
                        <a:rPr lang="en-US" sz="3500" spc="-24" dirty="0">
                          <a:solidFill>
                            <a:srgbClr val="000000"/>
                          </a:solidFill>
                          <a:latin typeface="Roboto Condensed"/>
                        </a:rPr>
                        <a:t> </a:t>
                      </a:r>
                      <a:r>
                        <a:rPr lang="en-US" sz="3500" spc="-24" dirty="0" err="1">
                          <a:solidFill>
                            <a:srgbClr val="000000"/>
                          </a:solidFill>
                          <a:latin typeface="Roboto Condensed"/>
                        </a:rPr>
                        <a:t>đúng</a:t>
                      </a:r>
                      <a:r>
                        <a:rPr lang="en-US" sz="3500" spc="-24" dirty="0">
                          <a:solidFill>
                            <a:srgbClr val="000000"/>
                          </a:solidFill>
                          <a:latin typeface="Roboto Condensed"/>
                        </a:rPr>
                        <a:t> </a:t>
                      </a:r>
                      <a:r>
                        <a:rPr lang="en-US" sz="3500" spc="-24" dirty="0" err="1">
                          <a:solidFill>
                            <a:srgbClr val="000000"/>
                          </a:solidFill>
                          <a:latin typeface="Roboto Condensed"/>
                        </a:rPr>
                        <a:t>với</a:t>
                      </a:r>
                      <a:r>
                        <a:rPr lang="en-US" sz="3500" spc="-24" dirty="0">
                          <a:solidFill>
                            <a:srgbClr val="000000"/>
                          </a:solidFill>
                          <a:latin typeface="Roboto Condensed"/>
                        </a:rPr>
                        <a:t> ý </a:t>
                      </a:r>
                      <a:r>
                        <a:rPr lang="en-US" sz="3500" spc="-24" dirty="0" err="1">
                          <a:solidFill>
                            <a:srgbClr val="000000"/>
                          </a:solidFill>
                          <a:latin typeface="Roboto Condensed"/>
                        </a:rPr>
                        <a:t>kiến</a:t>
                      </a:r>
                      <a:r>
                        <a:rPr lang="en-US" sz="3500" spc="-24" dirty="0">
                          <a:solidFill>
                            <a:srgbClr val="000000"/>
                          </a:solidFill>
                          <a:latin typeface="Roboto Condensed"/>
                        </a:rPr>
                        <a:t> </a:t>
                      </a:r>
                      <a:r>
                        <a:rPr lang="en-US" sz="3500" spc="-24" dirty="0" err="1">
                          <a:solidFill>
                            <a:srgbClr val="000000"/>
                          </a:solidFill>
                          <a:latin typeface="Roboto Condensed"/>
                        </a:rPr>
                        <a:t>người</a:t>
                      </a:r>
                      <a:r>
                        <a:rPr lang="en-US" sz="3500" spc="-24" dirty="0">
                          <a:solidFill>
                            <a:srgbClr val="000000"/>
                          </a:solidFill>
                          <a:latin typeface="Roboto Condensed"/>
                        </a:rPr>
                        <a:t> </a:t>
                      </a:r>
                      <a:r>
                        <a:rPr lang="en-US" sz="3500" spc="-24" dirty="0" err="1">
                          <a:solidFill>
                            <a:srgbClr val="000000"/>
                          </a:solidFill>
                          <a:latin typeface="Roboto Condensed"/>
                        </a:rPr>
                        <a:t>nói</a:t>
                      </a:r>
                      <a:r>
                        <a:rPr lang="en-US" sz="3500" spc="-24" dirty="0">
                          <a:solidFill>
                            <a:srgbClr val="000000"/>
                          </a:solidFill>
                          <a:latin typeface="Roboto Condensed"/>
                        </a:rPr>
                        <a:t>.</a:t>
                      </a:r>
                      <a:endParaRPr lang="en-US" sz="1100" dirty="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Nội dung tương đối phù hợp với ý kiến người nói.</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dirty="0" err="1">
                          <a:solidFill>
                            <a:srgbClr val="000000"/>
                          </a:solidFill>
                          <a:latin typeface="Roboto Condensed"/>
                        </a:rPr>
                        <a:t>Nội</a:t>
                      </a:r>
                      <a:r>
                        <a:rPr lang="en-US" sz="3500" spc="-24" dirty="0">
                          <a:solidFill>
                            <a:srgbClr val="000000"/>
                          </a:solidFill>
                          <a:latin typeface="Roboto Condensed"/>
                        </a:rPr>
                        <a:t> dung </a:t>
                      </a:r>
                      <a:r>
                        <a:rPr lang="en-US" sz="3500" spc="-24" dirty="0" err="1">
                          <a:solidFill>
                            <a:srgbClr val="000000"/>
                          </a:solidFill>
                          <a:latin typeface="Roboto Condensed"/>
                        </a:rPr>
                        <a:t>phù</a:t>
                      </a:r>
                      <a:r>
                        <a:rPr lang="en-US" sz="3500" spc="-24" dirty="0">
                          <a:solidFill>
                            <a:srgbClr val="000000"/>
                          </a:solidFill>
                          <a:latin typeface="Roboto Condensed"/>
                        </a:rPr>
                        <a:t> </a:t>
                      </a:r>
                      <a:r>
                        <a:rPr lang="en-US" sz="3500" spc="-24" dirty="0" err="1">
                          <a:solidFill>
                            <a:srgbClr val="000000"/>
                          </a:solidFill>
                          <a:latin typeface="Roboto Condensed"/>
                        </a:rPr>
                        <a:t>hợp</a:t>
                      </a:r>
                      <a:r>
                        <a:rPr lang="en-US" sz="3500" spc="-24" dirty="0">
                          <a:solidFill>
                            <a:srgbClr val="000000"/>
                          </a:solidFill>
                          <a:latin typeface="Roboto Condensed"/>
                        </a:rPr>
                        <a:t> </a:t>
                      </a:r>
                      <a:r>
                        <a:rPr lang="en-US" sz="3500" spc="-24" dirty="0" err="1">
                          <a:solidFill>
                            <a:srgbClr val="000000"/>
                          </a:solidFill>
                          <a:latin typeface="Roboto Condensed"/>
                        </a:rPr>
                        <a:t>với</a:t>
                      </a:r>
                      <a:r>
                        <a:rPr lang="en-US" sz="3500" spc="-24" dirty="0">
                          <a:solidFill>
                            <a:srgbClr val="000000"/>
                          </a:solidFill>
                          <a:latin typeface="Roboto Condensed"/>
                        </a:rPr>
                        <a:t> ý </a:t>
                      </a:r>
                      <a:r>
                        <a:rPr lang="en-US" sz="3500" spc="-24" dirty="0" err="1">
                          <a:solidFill>
                            <a:srgbClr val="000000"/>
                          </a:solidFill>
                          <a:latin typeface="Roboto Condensed"/>
                        </a:rPr>
                        <a:t>kiến</a:t>
                      </a:r>
                      <a:r>
                        <a:rPr lang="en-US" sz="3500" spc="-24" dirty="0">
                          <a:solidFill>
                            <a:srgbClr val="000000"/>
                          </a:solidFill>
                          <a:latin typeface="Roboto Condensed"/>
                        </a:rPr>
                        <a:t> </a:t>
                      </a:r>
                      <a:r>
                        <a:rPr lang="en-US" sz="3500" spc="-24" dirty="0" err="1">
                          <a:solidFill>
                            <a:srgbClr val="000000"/>
                          </a:solidFill>
                          <a:latin typeface="Roboto Condensed"/>
                        </a:rPr>
                        <a:t>người</a:t>
                      </a:r>
                      <a:r>
                        <a:rPr lang="en-US" sz="3500" spc="-24" dirty="0">
                          <a:solidFill>
                            <a:srgbClr val="000000"/>
                          </a:solidFill>
                          <a:latin typeface="Roboto Condensed"/>
                        </a:rPr>
                        <a:t> </a:t>
                      </a:r>
                      <a:r>
                        <a:rPr lang="en-US" sz="3500" spc="-24" dirty="0" err="1">
                          <a:solidFill>
                            <a:srgbClr val="000000"/>
                          </a:solidFill>
                          <a:latin typeface="Roboto Condensed"/>
                        </a:rPr>
                        <a:t>nói</a:t>
                      </a:r>
                      <a:r>
                        <a:rPr lang="en-US" sz="3500" spc="-24" dirty="0">
                          <a:solidFill>
                            <a:srgbClr val="000000"/>
                          </a:solidFill>
                          <a:latin typeface="Roboto Condensed"/>
                        </a:rPr>
                        <a:t>, </a:t>
                      </a:r>
                      <a:r>
                        <a:rPr lang="en-US" sz="3500" spc="-24" dirty="0" err="1">
                          <a:solidFill>
                            <a:srgbClr val="000000"/>
                          </a:solidFill>
                          <a:latin typeface="Roboto Condensed"/>
                        </a:rPr>
                        <a:t>bám</a:t>
                      </a:r>
                      <a:r>
                        <a:rPr lang="en-US" sz="3500" spc="-24" dirty="0">
                          <a:solidFill>
                            <a:srgbClr val="000000"/>
                          </a:solidFill>
                          <a:latin typeface="Roboto Condensed"/>
                        </a:rPr>
                        <a:t> </a:t>
                      </a:r>
                      <a:r>
                        <a:rPr lang="en-US" sz="3500" spc="-24" dirty="0" err="1">
                          <a:solidFill>
                            <a:srgbClr val="000000"/>
                          </a:solidFill>
                          <a:latin typeface="Roboto Condensed"/>
                        </a:rPr>
                        <a:t>sát</a:t>
                      </a:r>
                      <a:r>
                        <a:rPr lang="en-US" sz="3500" spc="-24" dirty="0">
                          <a:solidFill>
                            <a:srgbClr val="000000"/>
                          </a:solidFill>
                          <a:latin typeface="Roboto Condensed"/>
                        </a:rPr>
                        <a:t> </a:t>
                      </a:r>
                      <a:r>
                        <a:rPr lang="en-US" sz="3500" spc="-24" dirty="0" err="1">
                          <a:solidFill>
                            <a:srgbClr val="000000"/>
                          </a:solidFill>
                          <a:latin typeface="Roboto Condensed"/>
                        </a:rPr>
                        <a:t>sự</a:t>
                      </a:r>
                      <a:r>
                        <a:rPr lang="en-US" sz="3500" spc="-24" dirty="0">
                          <a:solidFill>
                            <a:srgbClr val="000000"/>
                          </a:solidFill>
                          <a:latin typeface="Roboto Condensed"/>
                        </a:rPr>
                        <a:t> </a:t>
                      </a:r>
                      <a:r>
                        <a:rPr lang="en-US" sz="3500" spc="-24" dirty="0" err="1">
                          <a:solidFill>
                            <a:srgbClr val="000000"/>
                          </a:solidFill>
                          <a:latin typeface="Roboto Condensed"/>
                        </a:rPr>
                        <a:t>trình</a:t>
                      </a:r>
                      <a:r>
                        <a:rPr lang="en-US" sz="3500" spc="-24" dirty="0">
                          <a:solidFill>
                            <a:srgbClr val="000000"/>
                          </a:solidFill>
                          <a:latin typeface="Roboto Condensed"/>
                        </a:rPr>
                        <a:t> </a:t>
                      </a:r>
                      <a:r>
                        <a:rPr lang="en-US" sz="3500" spc="-24" dirty="0" err="1">
                          <a:solidFill>
                            <a:srgbClr val="000000"/>
                          </a:solidFill>
                          <a:latin typeface="Roboto Condensed"/>
                        </a:rPr>
                        <a:t>bình</a:t>
                      </a:r>
                      <a:r>
                        <a:rPr lang="en-US" sz="3500" spc="-24" dirty="0">
                          <a:solidFill>
                            <a:srgbClr val="000000"/>
                          </a:solidFill>
                          <a:latin typeface="Roboto Condensed"/>
                        </a:rPr>
                        <a:t> </a:t>
                      </a:r>
                      <a:r>
                        <a:rPr lang="en-US" sz="3500" spc="-24" dirty="0" err="1">
                          <a:solidFill>
                            <a:srgbClr val="000000"/>
                          </a:solidFill>
                          <a:latin typeface="Roboto Condensed"/>
                        </a:rPr>
                        <a:t>của</a:t>
                      </a:r>
                      <a:r>
                        <a:rPr lang="en-US" sz="3500" spc="-24" dirty="0">
                          <a:solidFill>
                            <a:srgbClr val="000000"/>
                          </a:solidFill>
                          <a:latin typeface="Roboto Condensed"/>
                        </a:rPr>
                        <a:t> </a:t>
                      </a:r>
                      <a:r>
                        <a:rPr lang="en-US" sz="3500" spc="-24" dirty="0" err="1">
                          <a:solidFill>
                            <a:srgbClr val="000000"/>
                          </a:solidFill>
                          <a:latin typeface="Roboto Condensed"/>
                        </a:rPr>
                        <a:t>người</a:t>
                      </a:r>
                      <a:r>
                        <a:rPr lang="en-US" sz="3500" spc="-24" dirty="0">
                          <a:solidFill>
                            <a:srgbClr val="000000"/>
                          </a:solidFill>
                          <a:latin typeface="Roboto Condensed"/>
                        </a:rPr>
                        <a:t> </a:t>
                      </a:r>
                      <a:r>
                        <a:rPr lang="en-US" sz="3500" spc="-24" dirty="0" err="1">
                          <a:solidFill>
                            <a:srgbClr val="000000"/>
                          </a:solidFill>
                          <a:latin typeface="Roboto Condensed"/>
                        </a:rPr>
                        <a:t>nói</a:t>
                      </a:r>
                      <a:r>
                        <a:rPr lang="en-US" sz="3500" spc="-24" dirty="0">
                          <a:solidFill>
                            <a:srgbClr val="000000"/>
                          </a:solidFill>
                          <a:latin typeface="Roboto Condensed"/>
                        </a:rPr>
                        <a:t>.</a:t>
                      </a:r>
                      <a:endParaRPr lang="en-US" sz="1100" dirty="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extLst>
                  <a:ext uri="{0D108BD9-81ED-4DB2-BD59-A6C34878D82A}">
                    <a16:rowId xmlns:a16="http://schemas.microsoft.com/office/drawing/2014/main" val="10001"/>
                  </a:ext>
                </a:extLst>
              </a:tr>
              <a:tr h="1208068">
                <a:tc>
                  <a:txBody>
                    <a:bodyPr/>
                    <a:lstStyle/>
                    <a:p>
                      <a:pPr algn="just">
                        <a:lnSpc>
                          <a:spcPts val="4025"/>
                        </a:lnSpc>
                        <a:defRPr/>
                      </a:pPr>
                      <a:r>
                        <a:rPr lang="en-US" sz="3500" spc="-24">
                          <a:solidFill>
                            <a:srgbClr val="000000"/>
                          </a:solidFill>
                          <a:latin typeface="Roboto Condensed"/>
                        </a:rPr>
                        <a:t>2. Tóm lược được các ý chính.</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Không tóm lược được ý chính</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Có vài ý chính, không lan man.</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Đầy đủ ý chính.</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extLst>
                  <a:ext uri="{0D108BD9-81ED-4DB2-BD59-A6C34878D82A}">
                    <a16:rowId xmlns:a16="http://schemas.microsoft.com/office/drawing/2014/main" val="10002"/>
                  </a:ext>
                </a:extLst>
              </a:tr>
              <a:tr h="1208068">
                <a:tc>
                  <a:txBody>
                    <a:bodyPr/>
                    <a:lstStyle/>
                    <a:p>
                      <a:pPr algn="just">
                        <a:lnSpc>
                          <a:spcPts val="4025"/>
                        </a:lnSpc>
                        <a:defRPr/>
                      </a:pPr>
                      <a:r>
                        <a:rPr lang="en-US" sz="3500" spc="-24">
                          <a:solidFill>
                            <a:srgbClr val="000000"/>
                          </a:solidFill>
                          <a:latin typeface="Roboto Condensed"/>
                        </a:rPr>
                        <a:t>3. Phong thái tự tin, trình bày trôi chảy, lưu loát</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Trình bày ấp úng, rụt rè, thiếu tự tin</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Trình bày trôi chảy</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Phong thái tự tin, nói to, dõng dạc</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extLst>
                  <a:ext uri="{0D108BD9-81ED-4DB2-BD59-A6C34878D82A}">
                    <a16:rowId xmlns:a16="http://schemas.microsoft.com/office/drawing/2014/main" val="10003"/>
                  </a:ext>
                </a:extLst>
              </a:tr>
              <a:tr h="1319826">
                <a:tc>
                  <a:txBody>
                    <a:bodyPr/>
                    <a:lstStyle/>
                    <a:p>
                      <a:pPr algn="just">
                        <a:lnSpc>
                          <a:spcPts val="4025"/>
                        </a:lnSpc>
                        <a:defRPr/>
                      </a:pPr>
                      <a:r>
                        <a:rPr lang="en-US" sz="3500" spc="-24">
                          <a:solidFill>
                            <a:srgbClr val="000000"/>
                          </a:solidFill>
                          <a:latin typeface="Roboto Condensed"/>
                        </a:rPr>
                        <a:t>4. Có sự quan sát người trình bày.</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Không chú ý.</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Về cơ bản có sự quan sát.</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dirty="0" err="1">
                          <a:solidFill>
                            <a:srgbClr val="000000"/>
                          </a:solidFill>
                          <a:latin typeface="Roboto Condensed"/>
                        </a:rPr>
                        <a:t>Quan</a:t>
                      </a:r>
                      <a:r>
                        <a:rPr lang="en-US" sz="3500" spc="-24" dirty="0">
                          <a:solidFill>
                            <a:srgbClr val="000000"/>
                          </a:solidFill>
                          <a:latin typeface="Roboto Condensed"/>
                        </a:rPr>
                        <a:t> </a:t>
                      </a:r>
                      <a:r>
                        <a:rPr lang="en-US" sz="3500" spc="-24" dirty="0" err="1">
                          <a:solidFill>
                            <a:srgbClr val="000000"/>
                          </a:solidFill>
                          <a:latin typeface="Roboto Condensed"/>
                        </a:rPr>
                        <a:t>sát</a:t>
                      </a:r>
                      <a:r>
                        <a:rPr lang="en-US" sz="3500" spc="-24" dirty="0">
                          <a:solidFill>
                            <a:srgbClr val="000000"/>
                          </a:solidFill>
                          <a:latin typeface="Roboto Condensed"/>
                        </a:rPr>
                        <a:t> </a:t>
                      </a:r>
                      <a:r>
                        <a:rPr lang="en-US" sz="3500" spc="-24" dirty="0" err="1">
                          <a:solidFill>
                            <a:srgbClr val="000000"/>
                          </a:solidFill>
                          <a:latin typeface="Roboto Condensed"/>
                        </a:rPr>
                        <a:t>tốt</a:t>
                      </a:r>
                      <a:r>
                        <a:rPr lang="en-US" sz="3500" spc="-24" dirty="0">
                          <a:solidFill>
                            <a:srgbClr val="000000"/>
                          </a:solidFill>
                          <a:latin typeface="Roboto Condensed"/>
                        </a:rPr>
                        <a:t> </a:t>
                      </a:r>
                      <a:r>
                        <a:rPr lang="en-US" sz="3500" spc="-24" dirty="0" err="1">
                          <a:solidFill>
                            <a:srgbClr val="000000"/>
                          </a:solidFill>
                          <a:latin typeface="Roboto Condensed"/>
                        </a:rPr>
                        <a:t>người</a:t>
                      </a:r>
                      <a:r>
                        <a:rPr lang="en-US" sz="3500" spc="-24" dirty="0">
                          <a:solidFill>
                            <a:srgbClr val="000000"/>
                          </a:solidFill>
                          <a:latin typeface="Roboto Condensed"/>
                        </a:rPr>
                        <a:t> </a:t>
                      </a:r>
                      <a:r>
                        <a:rPr lang="en-US" sz="3500" spc="-24" dirty="0" err="1">
                          <a:solidFill>
                            <a:srgbClr val="000000"/>
                          </a:solidFill>
                          <a:latin typeface="Roboto Condensed"/>
                        </a:rPr>
                        <a:t>trình</a:t>
                      </a:r>
                      <a:r>
                        <a:rPr lang="en-US" sz="3500" spc="-24" dirty="0">
                          <a:solidFill>
                            <a:srgbClr val="000000"/>
                          </a:solidFill>
                          <a:latin typeface="Roboto Condensed"/>
                        </a:rPr>
                        <a:t> </a:t>
                      </a:r>
                      <a:r>
                        <a:rPr lang="en-US" sz="3500" spc="-24" dirty="0" err="1">
                          <a:solidFill>
                            <a:srgbClr val="000000"/>
                          </a:solidFill>
                          <a:latin typeface="Roboto Condensed"/>
                        </a:rPr>
                        <a:t>bày</a:t>
                      </a:r>
                      <a:r>
                        <a:rPr lang="en-US" sz="3500" spc="-24" dirty="0">
                          <a:solidFill>
                            <a:srgbClr val="000000"/>
                          </a:solidFill>
                          <a:latin typeface="Roboto Condensed"/>
                        </a:rPr>
                        <a:t>.</a:t>
                      </a:r>
                      <a:endParaRPr lang="en-US" sz="1100" dirty="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extLst>
                  <a:ext uri="{0D108BD9-81ED-4DB2-BD59-A6C34878D82A}">
                    <a16:rowId xmlns:a16="http://schemas.microsoft.com/office/drawing/2014/main" val="10004"/>
                  </a:ext>
                </a:extLst>
              </a:tr>
            </a:tbl>
          </a:graphicData>
        </a:graphic>
      </p:graphicFrame>
      <p:sp>
        <p:nvSpPr>
          <p:cNvPr id="13" name="TextBox 13"/>
          <p:cNvSpPr txBox="1"/>
          <p:nvPr/>
        </p:nvSpPr>
        <p:spPr>
          <a:xfrm>
            <a:off x="3911197" y="1203202"/>
            <a:ext cx="11717342" cy="792455"/>
          </a:xfrm>
          <a:prstGeom prst="rect">
            <a:avLst/>
          </a:prstGeom>
        </p:spPr>
        <p:txBody>
          <a:bodyPr lIns="0" tIns="0" rIns="0" bIns="0" rtlCol="0" anchor="t">
            <a:spAutoFit/>
          </a:bodyPr>
          <a:lstStyle/>
          <a:p>
            <a:pPr algn="l">
              <a:lnSpc>
                <a:spcPts val="6434"/>
              </a:lnSpc>
            </a:pPr>
            <a:r>
              <a:rPr lang="en-US" sz="5498">
                <a:solidFill>
                  <a:srgbClr val="22704C"/>
                </a:solidFill>
                <a:latin typeface="Fraunces Bold"/>
              </a:rPr>
              <a:t>BẢNG KIỂM KĨ NĂNG NÓI</a:t>
            </a:r>
          </a:p>
        </p:txBody>
      </p:sp>
      <p:sp>
        <p:nvSpPr>
          <p:cNvPr id="14" name="TextBox 14"/>
          <p:cNvSpPr txBox="1"/>
          <p:nvPr/>
        </p:nvSpPr>
        <p:spPr>
          <a:xfrm>
            <a:off x="802082" y="217195"/>
            <a:ext cx="11717342" cy="820903"/>
          </a:xfrm>
          <a:prstGeom prst="rect">
            <a:avLst/>
          </a:prstGeom>
        </p:spPr>
        <p:txBody>
          <a:bodyPr lIns="0" tIns="0" rIns="0" bIns="0" rtlCol="0" anchor="t">
            <a:spAutoFit/>
          </a:bodyPr>
          <a:lstStyle/>
          <a:p>
            <a:pPr algn="l">
              <a:lnSpc>
                <a:spcPts val="6434"/>
              </a:lnSpc>
            </a:pPr>
            <a:r>
              <a:rPr lang="en-US" sz="5498" dirty="0">
                <a:solidFill>
                  <a:srgbClr val="DA8917"/>
                </a:solidFill>
                <a:latin typeface="Roboto Condensed"/>
              </a:rPr>
              <a:t>3. </a:t>
            </a:r>
            <a:r>
              <a:rPr lang="en-US" sz="5498" dirty="0" err="1">
                <a:solidFill>
                  <a:srgbClr val="DA8917"/>
                </a:solidFill>
                <a:latin typeface="Roboto Condensed"/>
              </a:rPr>
              <a:t>Bảng</a:t>
            </a:r>
            <a:r>
              <a:rPr lang="en-US" sz="5498" dirty="0">
                <a:solidFill>
                  <a:srgbClr val="DA8917"/>
                </a:solidFill>
                <a:latin typeface="Roboto Condensed"/>
              </a:rPr>
              <a:t> </a:t>
            </a:r>
            <a:r>
              <a:rPr lang="en-US" sz="5498" dirty="0" err="1">
                <a:solidFill>
                  <a:srgbClr val="DA8917"/>
                </a:solidFill>
                <a:latin typeface="Roboto Condensed"/>
              </a:rPr>
              <a:t>kiểm</a:t>
            </a:r>
            <a:r>
              <a:rPr lang="en-US" sz="5498" dirty="0">
                <a:solidFill>
                  <a:srgbClr val="DA8917"/>
                </a:solidFill>
                <a:latin typeface="Roboto Condensed"/>
              </a:rPr>
              <a:t> </a:t>
            </a:r>
            <a:r>
              <a:rPr lang="en-US" sz="5498" dirty="0" err="1">
                <a:solidFill>
                  <a:srgbClr val="DA8917"/>
                </a:solidFill>
                <a:latin typeface="Roboto Condensed"/>
              </a:rPr>
              <a:t>tham</a:t>
            </a:r>
            <a:r>
              <a:rPr lang="en-US" sz="5498" dirty="0">
                <a:solidFill>
                  <a:srgbClr val="DA8917"/>
                </a:solidFill>
                <a:latin typeface="Roboto Condensed"/>
              </a:rPr>
              <a:t> </a:t>
            </a:r>
            <a:r>
              <a:rPr lang="en-US" sz="5498" dirty="0" err="1">
                <a:solidFill>
                  <a:srgbClr val="DA8917"/>
                </a:solidFill>
                <a:latin typeface="Roboto Condensed"/>
              </a:rPr>
              <a:t>khảo</a:t>
            </a:r>
            <a:endParaRPr lang="en-US" sz="5498" dirty="0">
              <a:solidFill>
                <a:srgbClr val="DA8917"/>
              </a:solidFill>
              <a:latin typeface="Roboto Condensed"/>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888" b="-38888"/>
              </a:stretch>
            </a:blipFill>
          </p:spPr>
        </p:sp>
      </p:grpSp>
      <p:grpSp>
        <p:nvGrpSpPr>
          <p:cNvPr id="4" name="Group 4"/>
          <p:cNvGrpSpPr/>
          <p:nvPr/>
        </p:nvGrpSpPr>
        <p:grpSpPr>
          <a:xfrm>
            <a:off x="-3123121" y="8975754"/>
            <a:ext cx="23054881" cy="2622493"/>
            <a:chOff x="0" y="0"/>
            <a:chExt cx="30739841" cy="3496657"/>
          </a:xfrm>
        </p:grpSpPr>
        <p:sp>
          <p:nvSpPr>
            <p:cNvPr id="5" name="Freeform 5"/>
            <p:cNvSpPr/>
            <p:nvPr/>
          </p:nvSpPr>
          <p:spPr>
            <a:xfrm>
              <a:off x="0" y="0"/>
              <a:ext cx="30739842" cy="3496691"/>
            </a:xfrm>
            <a:custGeom>
              <a:avLst/>
              <a:gdLst/>
              <a:ahLst/>
              <a:cxnLst/>
              <a:rect l="l" t="t" r="r" b="b"/>
              <a:pathLst>
                <a:path w="30739842" h="3496691">
                  <a:moveTo>
                    <a:pt x="0" y="0"/>
                  </a:moveTo>
                  <a:lnTo>
                    <a:pt x="30739842" y="0"/>
                  </a:lnTo>
                  <a:lnTo>
                    <a:pt x="30739842" y="3496691"/>
                  </a:lnTo>
                  <a:lnTo>
                    <a:pt x="0" y="3496691"/>
                  </a:lnTo>
                  <a:lnTo>
                    <a:pt x="0" y="0"/>
                  </a:lnTo>
                  <a:close/>
                </a:path>
              </a:pathLst>
            </a:custGeom>
            <a:blipFill>
              <a:blip r:embed="rId3"/>
              <a:stretch>
                <a:fillRect t="-655" b="-654"/>
              </a:stretch>
            </a:blipFill>
          </p:spPr>
        </p:sp>
      </p:grpSp>
      <p:grpSp>
        <p:nvGrpSpPr>
          <p:cNvPr id="6" name="Group 6"/>
          <p:cNvGrpSpPr/>
          <p:nvPr/>
        </p:nvGrpSpPr>
        <p:grpSpPr>
          <a:xfrm>
            <a:off x="9191503" y="5961031"/>
            <a:ext cx="10220544" cy="6057995"/>
            <a:chOff x="0" y="0"/>
            <a:chExt cx="13627392" cy="8077327"/>
          </a:xfrm>
        </p:grpSpPr>
        <p:sp>
          <p:nvSpPr>
            <p:cNvPr id="7" name="Freeform 7"/>
            <p:cNvSpPr/>
            <p:nvPr/>
          </p:nvSpPr>
          <p:spPr>
            <a:xfrm>
              <a:off x="0" y="0"/>
              <a:ext cx="13627354" cy="8077327"/>
            </a:xfrm>
            <a:custGeom>
              <a:avLst/>
              <a:gdLst/>
              <a:ahLst/>
              <a:cxnLst/>
              <a:rect l="l" t="t" r="r" b="b"/>
              <a:pathLst>
                <a:path w="13627354" h="8077327">
                  <a:moveTo>
                    <a:pt x="0" y="0"/>
                  </a:moveTo>
                  <a:lnTo>
                    <a:pt x="13627354" y="0"/>
                  </a:lnTo>
                  <a:lnTo>
                    <a:pt x="13627354" y="8077327"/>
                  </a:lnTo>
                  <a:lnTo>
                    <a:pt x="0" y="8077327"/>
                  </a:lnTo>
                  <a:lnTo>
                    <a:pt x="0" y="0"/>
                  </a:lnTo>
                  <a:close/>
                </a:path>
              </a:pathLst>
            </a:custGeom>
            <a:blipFill>
              <a:blip r:embed="rId4"/>
              <a:stretch>
                <a:fillRect t="-346" b="-346"/>
              </a:stretch>
            </a:blipFill>
          </p:spPr>
        </p:sp>
      </p:grpSp>
      <p:grpSp>
        <p:nvGrpSpPr>
          <p:cNvPr id="8" name="Group 8"/>
          <p:cNvGrpSpPr/>
          <p:nvPr/>
        </p:nvGrpSpPr>
        <p:grpSpPr>
          <a:xfrm rot="6825658">
            <a:off x="16995547" y="-605461"/>
            <a:ext cx="1219384" cy="2250541"/>
            <a:chOff x="0" y="0"/>
            <a:chExt cx="1625845" cy="3000721"/>
          </a:xfrm>
        </p:grpSpPr>
        <p:sp>
          <p:nvSpPr>
            <p:cNvPr id="9" name="Freeform 9"/>
            <p:cNvSpPr/>
            <p:nvPr/>
          </p:nvSpPr>
          <p:spPr>
            <a:xfrm>
              <a:off x="0" y="0"/>
              <a:ext cx="1625854" cy="3000756"/>
            </a:xfrm>
            <a:custGeom>
              <a:avLst/>
              <a:gdLst/>
              <a:ahLst/>
              <a:cxnLst/>
              <a:rect l="l" t="t" r="r" b="b"/>
              <a:pathLst>
                <a:path w="1625854" h="3000756">
                  <a:moveTo>
                    <a:pt x="0" y="0"/>
                  </a:moveTo>
                  <a:lnTo>
                    <a:pt x="1625854" y="0"/>
                  </a:lnTo>
                  <a:lnTo>
                    <a:pt x="1625854" y="3000756"/>
                  </a:lnTo>
                  <a:lnTo>
                    <a:pt x="0" y="3000756"/>
                  </a:lnTo>
                  <a:lnTo>
                    <a:pt x="0" y="0"/>
                  </a:lnTo>
                  <a:close/>
                </a:path>
              </a:pathLst>
            </a:custGeom>
            <a:blipFill>
              <a:blip r:embed="rId5"/>
              <a:stretch>
                <a:fillRect l="-229" r="-228" b="1"/>
              </a:stretch>
            </a:blipFill>
          </p:spPr>
        </p:sp>
      </p:grpSp>
      <p:grpSp>
        <p:nvGrpSpPr>
          <p:cNvPr id="10" name="Group 10"/>
          <p:cNvGrpSpPr/>
          <p:nvPr/>
        </p:nvGrpSpPr>
        <p:grpSpPr>
          <a:xfrm>
            <a:off x="13474227" y="5264123"/>
            <a:ext cx="1279527" cy="1837441"/>
            <a:chOff x="0" y="0"/>
            <a:chExt cx="1706036" cy="2449921"/>
          </a:xfrm>
        </p:grpSpPr>
        <p:sp>
          <p:nvSpPr>
            <p:cNvPr id="11" name="Freeform 11"/>
            <p:cNvSpPr/>
            <p:nvPr/>
          </p:nvSpPr>
          <p:spPr>
            <a:xfrm>
              <a:off x="0" y="0"/>
              <a:ext cx="1705991" cy="2449957"/>
            </a:xfrm>
            <a:custGeom>
              <a:avLst/>
              <a:gdLst/>
              <a:ahLst/>
              <a:cxnLst/>
              <a:rect l="l" t="t" r="r" b="b"/>
              <a:pathLst>
                <a:path w="1705991" h="2449957">
                  <a:moveTo>
                    <a:pt x="0" y="0"/>
                  </a:moveTo>
                  <a:lnTo>
                    <a:pt x="1705991" y="0"/>
                  </a:lnTo>
                  <a:lnTo>
                    <a:pt x="1705991" y="2449957"/>
                  </a:lnTo>
                  <a:lnTo>
                    <a:pt x="0" y="2449957"/>
                  </a:lnTo>
                  <a:lnTo>
                    <a:pt x="0" y="0"/>
                  </a:lnTo>
                  <a:close/>
                </a:path>
              </a:pathLst>
            </a:custGeom>
            <a:blipFill>
              <a:blip r:embed="rId6"/>
              <a:stretch>
                <a:fillRect l="-223" r="-226" b="1"/>
              </a:stretch>
            </a:blipFill>
          </p:spPr>
        </p:sp>
      </p:grpSp>
      <p:grpSp>
        <p:nvGrpSpPr>
          <p:cNvPr id="12" name="Group 12"/>
          <p:cNvGrpSpPr/>
          <p:nvPr/>
        </p:nvGrpSpPr>
        <p:grpSpPr>
          <a:xfrm>
            <a:off x="906520" y="2874931"/>
            <a:ext cx="6867181" cy="5300247"/>
            <a:chOff x="0" y="0"/>
            <a:chExt cx="1808640" cy="1395950"/>
          </a:xfrm>
        </p:grpSpPr>
        <p:sp>
          <p:nvSpPr>
            <p:cNvPr id="13" name="Freeform 13"/>
            <p:cNvSpPr/>
            <p:nvPr/>
          </p:nvSpPr>
          <p:spPr>
            <a:xfrm>
              <a:off x="0" y="0"/>
              <a:ext cx="1808640" cy="1395950"/>
            </a:xfrm>
            <a:custGeom>
              <a:avLst/>
              <a:gdLst/>
              <a:ahLst/>
              <a:cxnLst/>
              <a:rect l="l" t="t" r="r" b="b"/>
              <a:pathLst>
                <a:path w="1808640" h="1395950">
                  <a:moveTo>
                    <a:pt x="57496" y="0"/>
                  </a:moveTo>
                  <a:lnTo>
                    <a:pt x="1751144" y="0"/>
                  </a:lnTo>
                  <a:cubicBezTo>
                    <a:pt x="1766393" y="0"/>
                    <a:pt x="1781017" y="6058"/>
                    <a:pt x="1791800" y="16840"/>
                  </a:cubicBezTo>
                  <a:cubicBezTo>
                    <a:pt x="1802583" y="27623"/>
                    <a:pt x="1808640" y="42247"/>
                    <a:pt x="1808640" y="57496"/>
                  </a:cubicBezTo>
                  <a:lnTo>
                    <a:pt x="1808640" y="1338453"/>
                  </a:lnTo>
                  <a:cubicBezTo>
                    <a:pt x="1808640" y="1353702"/>
                    <a:pt x="1802583" y="1368327"/>
                    <a:pt x="1791800" y="1379110"/>
                  </a:cubicBezTo>
                  <a:cubicBezTo>
                    <a:pt x="1781017" y="1389892"/>
                    <a:pt x="1766393" y="1395950"/>
                    <a:pt x="1751144" y="1395950"/>
                  </a:cubicBezTo>
                  <a:lnTo>
                    <a:pt x="57496" y="1395950"/>
                  </a:lnTo>
                  <a:cubicBezTo>
                    <a:pt x="42247" y="1395950"/>
                    <a:pt x="27623" y="1389892"/>
                    <a:pt x="16840" y="1379110"/>
                  </a:cubicBezTo>
                  <a:cubicBezTo>
                    <a:pt x="6058" y="1368327"/>
                    <a:pt x="0" y="1353702"/>
                    <a:pt x="0" y="1338453"/>
                  </a:cubicBezTo>
                  <a:lnTo>
                    <a:pt x="0" y="57496"/>
                  </a:lnTo>
                  <a:cubicBezTo>
                    <a:pt x="0" y="42247"/>
                    <a:pt x="6058" y="27623"/>
                    <a:pt x="16840" y="16840"/>
                  </a:cubicBezTo>
                  <a:cubicBezTo>
                    <a:pt x="27623" y="6058"/>
                    <a:pt x="42247" y="0"/>
                    <a:pt x="57496" y="0"/>
                  </a:cubicBezTo>
                  <a:close/>
                </a:path>
              </a:pathLst>
            </a:custGeom>
            <a:solidFill>
              <a:srgbClr val="FAF4DB"/>
            </a:solidFill>
          </p:spPr>
        </p:sp>
        <p:sp>
          <p:nvSpPr>
            <p:cNvPr id="14" name="TextBox 14"/>
            <p:cNvSpPr txBox="1"/>
            <p:nvPr/>
          </p:nvSpPr>
          <p:spPr>
            <a:xfrm>
              <a:off x="0" y="-47625"/>
              <a:ext cx="1808640" cy="1443575"/>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906520" y="730573"/>
            <a:ext cx="16698719" cy="1601287"/>
          </a:xfrm>
          <a:prstGeom prst="rect">
            <a:avLst/>
          </a:prstGeom>
        </p:spPr>
        <p:txBody>
          <a:bodyPr lIns="0" tIns="0" rIns="0" bIns="0" rtlCol="0" anchor="t">
            <a:spAutoFit/>
          </a:bodyPr>
          <a:lstStyle/>
          <a:p>
            <a:pPr algn="l">
              <a:lnSpc>
                <a:spcPts val="6229"/>
              </a:lnSpc>
            </a:pPr>
            <a:r>
              <a:rPr lang="en-US" sz="5323">
                <a:solidFill>
                  <a:srgbClr val="DA8917"/>
                </a:solidFill>
                <a:latin typeface="Roboto Condensed Bold"/>
              </a:rPr>
              <a:t>4. Lưu ý đối với kiểu bài </a:t>
            </a:r>
            <a:r>
              <a:rPr lang="en-US" sz="5323">
                <a:solidFill>
                  <a:srgbClr val="DA8917"/>
                </a:solidFill>
                <a:latin typeface="Roboto Condensed Bold Italics"/>
              </a:rPr>
              <a:t>Nghe và tóm tắt nội dung thuyết trình về một tác phẩm thơ</a:t>
            </a:r>
          </a:p>
        </p:txBody>
      </p:sp>
      <p:sp>
        <p:nvSpPr>
          <p:cNvPr id="16" name="TextBox 16"/>
          <p:cNvSpPr txBox="1"/>
          <p:nvPr/>
        </p:nvSpPr>
        <p:spPr>
          <a:xfrm>
            <a:off x="1149572" y="3148527"/>
            <a:ext cx="6381076" cy="4572228"/>
          </a:xfrm>
          <a:prstGeom prst="rect">
            <a:avLst/>
          </a:prstGeom>
        </p:spPr>
        <p:txBody>
          <a:bodyPr lIns="0" tIns="0" rIns="0" bIns="0" rtlCol="0" anchor="t">
            <a:spAutoFit/>
          </a:bodyPr>
          <a:lstStyle/>
          <a:p>
            <a:pPr algn="just">
              <a:lnSpc>
                <a:spcPts val="5178"/>
              </a:lnSpc>
            </a:pPr>
            <a:r>
              <a:rPr lang="en-US" sz="3699" dirty="0">
                <a:solidFill>
                  <a:srgbClr val="126B42"/>
                </a:solidFill>
                <a:latin typeface="Roboto Condensed"/>
              </a:rPr>
              <a:t>- </a:t>
            </a:r>
            <a:r>
              <a:rPr lang="en-US" sz="3699" dirty="0" err="1">
                <a:solidFill>
                  <a:srgbClr val="126B42"/>
                </a:solidFill>
                <a:latin typeface="Roboto Condensed"/>
              </a:rPr>
              <a:t>Xác</a:t>
            </a:r>
            <a:r>
              <a:rPr lang="en-US" sz="3699" dirty="0">
                <a:solidFill>
                  <a:srgbClr val="126B42"/>
                </a:solidFill>
                <a:latin typeface="Roboto Condensed"/>
              </a:rPr>
              <a:t> </a:t>
            </a:r>
            <a:r>
              <a:rPr lang="en-US" sz="3699" dirty="0" err="1">
                <a:solidFill>
                  <a:srgbClr val="126B42"/>
                </a:solidFill>
                <a:latin typeface="Roboto Condensed"/>
              </a:rPr>
              <a:t>định</a:t>
            </a:r>
            <a:r>
              <a:rPr lang="en-US" sz="3699" dirty="0">
                <a:solidFill>
                  <a:srgbClr val="126B42"/>
                </a:solidFill>
                <a:latin typeface="Roboto Condensed"/>
              </a:rPr>
              <a:t> </a:t>
            </a:r>
            <a:r>
              <a:rPr lang="en-US" sz="3699" dirty="0" err="1">
                <a:solidFill>
                  <a:srgbClr val="126B42"/>
                </a:solidFill>
                <a:latin typeface="Roboto Condensed"/>
              </a:rPr>
              <a:t>rõ</a:t>
            </a:r>
            <a:r>
              <a:rPr lang="en-US" sz="3699" dirty="0">
                <a:solidFill>
                  <a:srgbClr val="126B42"/>
                </a:solidFill>
                <a:latin typeface="Roboto Condensed"/>
              </a:rPr>
              <a:t> </a:t>
            </a:r>
            <a:r>
              <a:rPr lang="en-US" sz="3699" dirty="0" err="1">
                <a:solidFill>
                  <a:srgbClr val="126B42"/>
                </a:solidFill>
                <a:latin typeface="Roboto Condensed"/>
              </a:rPr>
              <a:t>vấn</a:t>
            </a:r>
            <a:r>
              <a:rPr lang="en-US" sz="3699" dirty="0">
                <a:solidFill>
                  <a:srgbClr val="126B42"/>
                </a:solidFill>
                <a:latin typeface="Roboto Condensed"/>
              </a:rPr>
              <a:t> </a:t>
            </a:r>
            <a:r>
              <a:rPr lang="en-US" sz="3699" dirty="0" err="1">
                <a:solidFill>
                  <a:srgbClr val="126B42"/>
                </a:solidFill>
                <a:latin typeface="Roboto Condensed"/>
              </a:rPr>
              <a:t>đề</a:t>
            </a:r>
            <a:r>
              <a:rPr lang="en-US" sz="3699" dirty="0">
                <a:solidFill>
                  <a:srgbClr val="126B42"/>
                </a:solidFill>
                <a:latin typeface="Roboto Condensed"/>
              </a:rPr>
              <a:t> </a:t>
            </a:r>
            <a:r>
              <a:rPr lang="en-US" sz="3699" dirty="0" err="1">
                <a:solidFill>
                  <a:srgbClr val="126B42"/>
                </a:solidFill>
                <a:latin typeface="Roboto Condensed"/>
              </a:rPr>
              <a:t>và</a:t>
            </a:r>
            <a:r>
              <a:rPr lang="en-US" sz="3699" dirty="0">
                <a:solidFill>
                  <a:srgbClr val="126B42"/>
                </a:solidFill>
                <a:latin typeface="Roboto Condensed"/>
              </a:rPr>
              <a:t> </a:t>
            </a:r>
            <a:r>
              <a:rPr lang="en-US" sz="3699" dirty="0" err="1">
                <a:solidFill>
                  <a:srgbClr val="126B42"/>
                </a:solidFill>
                <a:latin typeface="Roboto Condensed"/>
              </a:rPr>
              <a:t>thời</a:t>
            </a:r>
            <a:r>
              <a:rPr lang="en-US" sz="3699" dirty="0">
                <a:solidFill>
                  <a:srgbClr val="126B42"/>
                </a:solidFill>
                <a:latin typeface="Roboto Condensed"/>
              </a:rPr>
              <a:t> </a:t>
            </a:r>
            <a:r>
              <a:rPr lang="en-US" sz="3699" dirty="0" err="1">
                <a:solidFill>
                  <a:srgbClr val="126B42"/>
                </a:solidFill>
                <a:latin typeface="Roboto Condensed"/>
              </a:rPr>
              <a:t>gian</a:t>
            </a:r>
            <a:r>
              <a:rPr lang="en-US" sz="3699" dirty="0">
                <a:solidFill>
                  <a:srgbClr val="126B42"/>
                </a:solidFill>
                <a:latin typeface="Roboto Condensed"/>
              </a:rPr>
              <a:t> </a:t>
            </a:r>
            <a:r>
              <a:rPr lang="en-US" sz="3699" dirty="0" err="1">
                <a:solidFill>
                  <a:srgbClr val="126B42"/>
                </a:solidFill>
                <a:latin typeface="Roboto Condensed"/>
              </a:rPr>
              <a:t>người</a:t>
            </a:r>
            <a:r>
              <a:rPr lang="en-US" sz="3699" dirty="0">
                <a:solidFill>
                  <a:srgbClr val="126B42"/>
                </a:solidFill>
                <a:latin typeface="Roboto Condensed"/>
              </a:rPr>
              <a:t> </a:t>
            </a:r>
            <a:r>
              <a:rPr lang="en-US" sz="3699" dirty="0" err="1">
                <a:solidFill>
                  <a:srgbClr val="126B42"/>
                </a:solidFill>
                <a:latin typeface="Roboto Condensed"/>
              </a:rPr>
              <a:t>nói</a:t>
            </a:r>
            <a:r>
              <a:rPr lang="en-US" sz="3699" dirty="0">
                <a:solidFill>
                  <a:srgbClr val="126B42"/>
                </a:solidFill>
                <a:latin typeface="Roboto Condensed"/>
              </a:rPr>
              <a:t> </a:t>
            </a:r>
            <a:r>
              <a:rPr lang="en-US" sz="3699" dirty="0" err="1">
                <a:solidFill>
                  <a:srgbClr val="126B42"/>
                </a:solidFill>
                <a:latin typeface="Roboto Condensed"/>
              </a:rPr>
              <a:t>sẽ</a:t>
            </a:r>
            <a:r>
              <a:rPr lang="en-US" sz="3699" dirty="0">
                <a:solidFill>
                  <a:srgbClr val="126B42"/>
                </a:solidFill>
                <a:latin typeface="Roboto Condensed"/>
              </a:rPr>
              <a:t> </a:t>
            </a:r>
            <a:r>
              <a:rPr lang="en-US" sz="3699" dirty="0" err="1">
                <a:solidFill>
                  <a:srgbClr val="126B42"/>
                </a:solidFill>
                <a:latin typeface="Roboto Condensed"/>
              </a:rPr>
              <a:t>trình</a:t>
            </a:r>
            <a:r>
              <a:rPr lang="en-US" sz="3699" dirty="0">
                <a:solidFill>
                  <a:srgbClr val="126B42"/>
                </a:solidFill>
                <a:latin typeface="Roboto Condensed"/>
              </a:rPr>
              <a:t> </a:t>
            </a:r>
            <a:r>
              <a:rPr lang="en-US" sz="3699" dirty="0" err="1">
                <a:solidFill>
                  <a:srgbClr val="126B42"/>
                </a:solidFill>
                <a:latin typeface="Roboto Condensed"/>
              </a:rPr>
              <a:t>bày</a:t>
            </a:r>
            <a:r>
              <a:rPr lang="en-US" sz="3699" dirty="0">
                <a:solidFill>
                  <a:srgbClr val="126B42"/>
                </a:solidFill>
                <a:latin typeface="Roboto Condensed"/>
              </a:rPr>
              <a:t>.</a:t>
            </a:r>
          </a:p>
          <a:p>
            <a:pPr algn="just">
              <a:lnSpc>
                <a:spcPts val="5178"/>
              </a:lnSpc>
            </a:pPr>
            <a:r>
              <a:rPr lang="en-US" sz="3699" dirty="0">
                <a:solidFill>
                  <a:srgbClr val="126B42"/>
                </a:solidFill>
                <a:latin typeface="Roboto Condensed"/>
              </a:rPr>
              <a:t>- </a:t>
            </a:r>
            <a:r>
              <a:rPr lang="en-US" sz="3699" dirty="0" err="1">
                <a:solidFill>
                  <a:srgbClr val="126B42"/>
                </a:solidFill>
                <a:latin typeface="Roboto Condensed"/>
              </a:rPr>
              <a:t>Tìm</a:t>
            </a:r>
            <a:r>
              <a:rPr lang="en-US" sz="3699" dirty="0">
                <a:solidFill>
                  <a:srgbClr val="126B42"/>
                </a:solidFill>
                <a:latin typeface="Roboto Condensed"/>
              </a:rPr>
              <a:t> </a:t>
            </a:r>
            <a:r>
              <a:rPr lang="en-US" sz="3699" dirty="0" err="1">
                <a:solidFill>
                  <a:srgbClr val="126B42"/>
                </a:solidFill>
                <a:latin typeface="Roboto Condensed"/>
              </a:rPr>
              <a:t>đọc</a:t>
            </a:r>
            <a:r>
              <a:rPr lang="en-US" sz="3699" dirty="0">
                <a:solidFill>
                  <a:srgbClr val="126B42"/>
                </a:solidFill>
                <a:latin typeface="Roboto Condensed"/>
              </a:rPr>
              <a:t> </a:t>
            </a:r>
            <a:r>
              <a:rPr lang="en-US" sz="3699" dirty="0" err="1">
                <a:solidFill>
                  <a:srgbClr val="126B42"/>
                </a:solidFill>
                <a:latin typeface="Roboto Condensed"/>
              </a:rPr>
              <a:t>trước</a:t>
            </a:r>
            <a:r>
              <a:rPr lang="en-US" sz="3699" dirty="0">
                <a:solidFill>
                  <a:srgbClr val="126B42"/>
                </a:solidFill>
                <a:latin typeface="Roboto Condensed"/>
              </a:rPr>
              <a:t> </a:t>
            </a:r>
            <a:r>
              <a:rPr lang="en-US" sz="3699" dirty="0" err="1">
                <a:solidFill>
                  <a:srgbClr val="126B42"/>
                </a:solidFill>
                <a:latin typeface="Roboto Condensed"/>
              </a:rPr>
              <a:t>bài</a:t>
            </a:r>
            <a:r>
              <a:rPr lang="en-US" sz="3699" dirty="0">
                <a:solidFill>
                  <a:srgbClr val="126B42"/>
                </a:solidFill>
                <a:latin typeface="Roboto Condensed"/>
              </a:rPr>
              <a:t> </a:t>
            </a:r>
            <a:r>
              <a:rPr lang="en-US" sz="3699" dirty="0" err="1">
                <a:solidFill>
                  <a:srgbClr val="126B42"/>
                </a:solidFill>
                <a:latin typeface="Roboto Condensed"/>
              </a:rPr>
              <a:t>thơ</a:t>
            </a:r>
            <a:r>
              <a:rPr lang="en-US" sz="3699" dirty="0">
                <a:solidFill>
                  <a:srgbClr val="126B42"/>
                </a:solidFill>
                <a:latin typeface="Roboto Condensed"/>
              </a:rPr>
              <a:t> </a:t>
            </a:r>
            <a:r>
              <a:rPr lang="en-US" sz="3699" dirty="0" err="1">
                <a:solidFill>
                  <a:srgbClr val="126B42"/>
                </a:solidFill>
                <a:latin typeface="Roboto Condensed"/>
              </a:rPr>
              <a:t>sẽ</a:t>
            </a:r>
            <a:r>
              <a:rPr lang="en-US" sz="3699" dirty="0">
                <a:solidFill>
                  <a:srgbClr val="126B42"/>
                </a:solidFill>
                <a:latin typeface="Roboto Condensed"/>
              </a:rPr>
              <a:t> </a:t>
            </a:r>
            <a:r>
              <a:rPr lang="en-US" sz="3699" dirty="0" err="1">
                <a:solidFill>
                  <a:srgbClr val="126B42"/>
                </a:solidFill>
                <a:latin typeface="Roboto Condensed"/>
              </a:rPr>
              <a:t>thuyết</a:t>
            </a:r>
            <a:r>
              <a:rPr lang="en-US" sz="3699" dirty="0">
                <a:solidFill>
                  <a:srgbClr val="126B42"/>
                </a:solidFill>
                <a:latin typeface="Roboto Condensed"/>
              </a:rPr>
              <a:t> </a:t>
            </a:r>
            <a:r>
              <a:rPr lang="en-US" sz="3699" dirty="0" err="1">
                <a:solidFill>
                  <a:srgbClr val="126B42"/>
                </a:solidFill>
                <a:latin typeface="Roboto Condensed"/>
              </a:rPr>
              <a:t>trình</a:t>
            </a:r>
            <a:r>
              <a:rPr lang="en-US" sz="3699" dirty="0">
                <a:solidFill>
                  <a:srgbClr val="126B42"/>
                </a:solidFill>
                <a:latin typeface="Roboto Condensed"/>
              </a:rPr>
              <a:t>, </a:t>
            </a:r>
            <a:r>
              <a:rPr lang="en-US" sz="3699" dirty="0" err="1">
                <a:solidFill>
                  <a:srgbClr val="126B42"/>
                </a:solidFill>
                <a:latin typeface="Roboto Condensed"/>
              </a:rPr>
              <a:t>tìm</a:t>
            </a:r>
            <a:r>
              <a:rPr lang="en-US" sz="3699" dirty="0">
                <a:solidFill>
                  <a:srgbClr val="126B42"/>
                </a:solidFill>
                <a:latin typeface="Roboto Condensed"/>
              </a:rPr>
              <a:t> </a:t>
            </a:r>
            <a:r>
              <a:rPr lang="en-US" sz="3699" dirty="0" err="1">
                <a:solidFill>
                  <a:srgbClr val="126B42"/>
                </a:solidFill>
                <a:latin typeface="Roboto Condensed"/>
              </a:rPr>
              <a:t>hiểu</a:t>
            </a:r>
            <a:r>
              <a:rPr lang="en-US" sz="3699" dirty="0">
                <a:solidFill>
                  <a:srgbClr val="126B42"/>
                </a:solidFill>
                <a:latin typeface="Roboto Condensed"/>
              </a:rPr>
              <a:t> </a:t>
            </a:r>
            <a:r>
              <a:rPr lang="en-US" sz="3699" dirty="0" err="1">
                <a:solidFill>
                  <a:srgbClr val="126B42"/>
                </a:solidFill>
                <a:latin typeface="Roboto Condensed"/>
              </a:rPr>
              <a:t>thông</a:t>
            </a:r>
            <a:r>
              <a:rPr lang="en-US" sz="3699" dirty="0">
                <a:solidFill>
                  <a:srgbClr val="126B42"/>
                </a:solidFill>
                <a:latin typeface="Roboto Condensed"/>
              </a:rPr>
              <a:t> tin </a:t>
            </a:r>
            <a:r>
              <a:rPr lang="en-US" sz="3699" dirty="0" err="1">
                <a:solidFill>
                  <a:srgbClr val="126B42"/>
                </a:solidFill>
                <a:latin typeface="Roboto Condensed"/>
              </a:rPr>
              <a:t>về</a:t>
            </a:r>
            <a:r>
              <a:rPr lang="en-US" sz="3699" dirty="0">
                <a:solidFill>
                  <a:srgbClr val="126B42"/>
                </a:solidFill>
                <a:latin typeface="Roboto Condensed"/>
              </a:rPr>
              <a:t> </a:t>
            </a:r>
            <a:r>
              <a:rPr lang="en-US" sz="3699" dirty="0" err="1">
                <a:solidFill>
                  <a:srgbClr val="126B42"/>
                </a:solidFill>
                <a:latin typeface="Roboto Condensed"/>
              </a:rPr>
              <a:t>tác</a:t>
            </a:r>
            <a:r>
              <a:rPr lang="en-US" sz="3699" dirty="0">
                <a:solidFill>
                  <a:srgbClr val="126B42"/>
                </a:solidFill>
                <a:latin typeface="Roboto Condensed"/>
              </a:rPr>
              <a:t> </a:t>
            </a:r>
            <a:r>
              <a:rPr lang="en-US" sz="3699" dirty="0" err="1">
                <a:solidFill>
                  <a:srgbClr val="126B42"/>
                </a:solidFill>
                <a:latin typeface="Roboto Condensed"/>
              </a:rPr>
              <a:t>giả</a:t>
            </a:r>
            <a:r>
              <a:rPr lang="en-US" sz="3699" dirty="0">
                <a:solidFill>
                  <a:srgbClr val="126B42"/>
                </a:solidFill>
                <a:latin typeface="Roboto Condensed"/>
              </a:rPr>
              <a:t> </a:t>
            </a:r>
            <a:r>
              <a:rPr lang="en-US" sz="3699" dirty="0" err="1">
                <a:solidFill>
                  <a:srgbClr val="126B42"/>
                </a:solidFill>
                <a:latin typeface="Roboto Condensed"/>
              </a:rPr>
              <a:t>và</a:t>
            </a:r>
            <a:r>
              <a:rPr lang="en-US" sz="3699" dirty="0">
                <a:solidFill>
                  <a:srgbClr val="126B42"/>
                </a:solidFill>
                <a:latin typeface="Roboto Condensed"/>
              </a:rPr>
              <a:t> </a:t>
            </a:r>
            <a:r>
              <a:rPr lang="en-US" sz="3699" dirty="0" err="1">
                <a:solidFill>
                  <a:srgbClr val="126B42"/>
                </a:solidFill>
                <a:latin typeface="Roboto Condensed"/>
              </a:rPr>
              <a:t>một</a:t>
            </a:r>
            <a:r>
              <a:rPr lang="en-US" sz="3699" dirty="0">
                <a:solidFill>
                  <a:srgbClr val="126B42"/>
                </a:solidFill>
                <a:latin typeface="Roboto Condensed"/>
              </a:rPr>
              <a:t> </a:t>
            </a:r>
            <a:r>
              <a:rPr lang="en-US" sz="3699" dirty="0" err="1">
                <a:solidFill>
                  <a:srgbClr val="126B42"/>
                </a:solidFill>
                <a:latin typeface="Roboto Condensed"/>
              </a:rPr>
              <a:t>số</a:t>
            </a:r>
            <a:r>
              <a:rPr lang="en-US" sz="3699" dirty="0">
                <a:solidFill>
                  <a:srgbClr val="126B42"/>
                </a:solidFill>
                <a:latin typeface="Roboto Condensed"/>
              </a:rPr>
              <a:t> ý </a:t>
            </a:r>
            <a:r>
              <a:rPr lang="en-US" sz="3699" dirty="0" err="1">
                <a:solidFill>
                  <a:srgbClr val="126B42"/>
                </a:solidFill>
                <a:latin typeface="Roboto Condensed"/>
              </a:rPr>
              <a:t>kiến</a:t>
            </a:r>
            <a:r>
              <a:rPr lang="en-US" sz="3699" dirty="0">
                <a:solidFill>
                  <a:srgbClr val="126B42"/>
                </a:solidFill>
                <a:latin typeface="Roboto Condensed"/>
              </a:rPr>
              <a:t> </a:t>
            </a:r>
            <a:r>
              <a:rPr lang="en-US" sz="3699" dirty="0" err="1">
                <a:solidFill>
                  <a:srgbClr val="126B42"/>
                </a:solidFill>
                <a:latin typeface="Roboto Condensed"/>
              </a:rPr>
              <a:t>bài</a:t>
            </a:r>
            <a:r>
              <a:rPr lang="en-US" sz="3699" dirty="0">
                <a:solidFill>
                  <a:srgbClr val="126B42"/>
                </a:solidFill>
                <a:latin typeface="Roboto Condensed"/>
              </a:rPr>
              <a:t> </a:t>
            </a:r>
            <a:r>
              <a:rPr lang="en-US" sz="3699" dirty="0" err="1">
                <a:solidFill>
                  <a:srgbClr val="126B42"/>
                </a:solidFill>
                <a:latin typeface="Roboto Condensed"/>
              </a:rPr>
              <a:t>viết</a:t>
            </a:r>
            <a:r>
              <a:rPr lang="en-US" sz="3699" dirty="0">
                <a:solidFill>
                  <a:srgbClr val="126B42"/>
                </a:solidFill>
                <a:latin typeface="Roboto Condensed"/>
              </a:rPr>
              <a:t> </a:t>
            </a:r>
            <a:r>
              <a:rPr lang="en-US" sz="3699" dirty="0" err="1">
                <a:solidFill>
                  <a:srgbClr val="126B42"/>
                </a:solidFill>
                <a:latin typeface="Roboto Condensed"/>
              </a:rPr>
              <a:t>xung</a:t>
            </a:r>
            <a:r>
              <a:rPr lang="en-US" sz="3699" dirty="0">
                <a:solidFill>
                  <a:srgbClr val="126B42"/>
                </a:solidFill>
                <a:latin typeface="Roboto Condensed"/>
              </a:rPr>
              <a:t> </a:t>
            </a:r>
            <a:r>
              <a:rPr lang="en-US" sz="3699" dirty="0" err="1">
                <a:solidFill>
                  <a:srgbClr val="126B42"/>
                </a:solidFill>
                <a:latin typeface="Roboto Condensed"/>
              </a:rPr>
              <a:t>quanh</a:t>
            </a:r>
            <a:r>
              <a:rPr lang="en-US" sz="3699" dirty="0">
                <a:solidFill>
                  <a:srgbClr val="126B42"/>
                </a:solidFill>
                <a:latin typeface="Roboto Condensed"/>
              </a:rPr>
              <a:t> </a:t>
            </a:r>
            <a:r>
              <a:rPr lang="en-US" sz="3699" dirty="0" err="1">
                <a:solidFill>
                  <a:srgbClr val="126B42"/>
                </a:solidFill>
                <a:latin typeface="Roboto Condensed"/>
              </a:rPr>
              <a:t>tác</a:t>
            </a:r>
            <a:r>
              <a:rPr lang="en-US" sz="3699" dirty="0">
                <a:solidFill>
                  <a:srgbClr val="126B42"/>
                </a:solidFill>
                <a:latin typeface="Roboto Condensed"/>
              </a:rPr>
              <a:t> </a:t>
            </a:r>
            <a:r>
              <a:rPr lang="en-US" sz="3699" dirty="0" err="1">
                <a:solidFill>
                  <a:srgbClr val="126B42"/>
                </a:solidFill>
                <a:latin typeface="Roboto Condensed"/>
              </a:rPr>
              <a:t>phẩm</a:t>
            </a:r>
            <a:r>
              <a:rPr lang="en-US" sz="3699" dirty="0">
                <a:solidFill>
                  <a:srgbClr val="126B42"/>
                </a:solidFill>
                <a:latin typeface="Roboto Condensed"/>
              </a:rPr>
              <a:t>.</a:t>
            </a:r>
          </a:p>
          <a:p>
            <a:pPr algn="just">
              <a:lnSpc>
                <a:spcPts val="5179"/>
              </a:lnSpc>
            </a:pPr>
            <a:endParaRPr lang="en-US" sz="3699" dirty="0">
              <a:solidFill>
                <a:srgbClr val="126B42"/>
              </a:solidFill>
              <a:latin typeface="Roboto Condensed"/>
            </a:endParaRPr>
          </a:p>
        </p:txBody>
      </p:sp>
      <p:grpSp>
        <p:nvGrpSpPr>
          <p:cNvPr id="17" name="Group 17"/>
          <p:cNvGrpSpPr/>
          <p:nvPr/>
        </p:nvGrpSpPr>
        <p:grpSpPr>
          <a:xfrm>
            <a:off x="9191503" y="2874931"/>
            <a:ext cx="8187118" cy="6489799"/>
            <a:chOff x="0" y="0"/>
            <a:chExt cx="2156278" cy="1709248"/>
          </a:xfrm>
        </p:grpSpPr>
        <p:sp>
          <p:nvSpPr>
            <p:cNvPr id="18" name="Freeform 18"/>
            <p:cNvSpPr/>
            <p:nvPr/>
          </p:nvSpPr>
          <p:spPr>
            <a:xfrm>
              <a:off x="0" y="0"/>
              <a:ext cx="2156278" cy="1709248"/>
            </a:xfrm>
            <a:custGeom>
              <a:avLst/>
              <a:gdLst/>
              <a:ahLst/>
              <a:cxnLst/>
              <a:rect l="l" t="t" r="r" b="b"/>
              <a:pathLst>
                <a:path w="2156278" h="1709248">
                  <a:moveTo>
                    <a:pt x="48227" y="0"/>
                  </a:moveTo>
                  <a:lnTo>
                    <a:pt x="2108051" y="0"/>
                  </a:lnTo>
                  <a:cubicBezTo>
                    <a:pt x="2134686" y="0"/>
                    <a:pt x="2156278" y="21592"/>
                    <a:pt x="2156278" y="48227"/>
                  </a:cubicBezTo>
                  <a:lnTo>
                    <a:pt x="2156278" y="1661021"/>
                  </a:lnTo>
                  <a:cubicBezTo>
                    <a:pt x="2156278" y="1687656"/>
                    <a:pt x="2134686" y="1709248"/>
                    <a:pt x="2108051" y="1709248"/>
                  </a:cubicBezTo>
                  <a:lnTo>
                    <a:pt x="48227" y="1709248"/>
                  </a:lnTo>
                  <a:cubicBezTo>
                    <a:pt x="21592" y="1709248"/>
                    <a:pt x="0" y="1687656"/>
                    <a:pt x="0" y="1661021"/>
                  </a:cubicBezTo>
                  <a:lnTo>
                    <a:pt x="0" y="48227"/>
                  </a:lnTo>
                  <a:cubicBezTo>
                    <a:pt x="0" y="21592"/>
                    <a:pt x="21592" y="0"/>
                    <a:pt x="48227" y="0"/>
                  </a:cubicBezTo>
                  <a:close/>
                </a:path>
              </a:pathLst>
            </a:custGeom>
            <a:solidFill>
              <a:srgbClr val="FAF4DB"/>
            </a:solidFill>
          </p:spPr>
        </p:sp>
        <p:sp>
          <p:nvSpPr>
            <p:cNvPr id="19" name="TextBox 19"/>
            <p:cNvSpPr txBox="1"/>
            <p:nvPr/>
          </p:nvSpPr>
          <p:spPr>
            <a:xfrm>
              <a:off x="0" y="-47625"/>
              <a:ext cx="2156278" cy="1756873"/>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9321240" y="3128767"/>
            <a:ext cx="7391970" cy="5887720"/>
          </a:xfrm>
          <a:prstGeom prst="rect">
            <a:avLst/>
          </a:prstGeom>
        </p:spPr>
        <p:txBody>
          <a:bodyPr lIns="0" tIns="0" rIns="0" bIns="0" rtlCol="0" anchor="t">
            <a:spAutoFit/>
          </a:bodyPr>
          <a:lstStyle/>
          <a:p>
            <a:pPr algn="just">
              <a:lnSpc>
                <a:spcPts val="5178"/>
              </a:lnSpc>
            </a:pPr>
            <a:r>
              <a:rPr lang="en-US" sz="3699" dirty="0">
                <a:solidFill>
                  <a:srgbClr val="126B42"/>
                </a:solidFill>
                <a:latin typeface="Roboto Condensed"/>
              </a:rPr>
              <a:t>- </a:t>
            </a:r>
            <a:r>
              <a:rPr lang="en-US" sz="3699" dirty="0" err="1">
                <a:solidFill>
                  <a:srgbClr val="126B42"/>
                </a:solidFill>
                <a:latin typeface="Roboto Condensed"/>
              </a:rPr>
              <a:t>Chuẩn</a:t>
            </a:r>
            <a:r>
              <a:rPr lang="en-US" sz="3699" dirty="0">
                <a:solidFill>
                  <a:srgbClr val="126B42"/>
                </a:solidFill>
                <a:latin typeface="Roboto Condensed"/>
              </a:rPr>
              <a:t> </a:t>
            </a:r>
            <a:r>
              <a:rPr lang="en-US" sz="3699" dirty="0" err="1">
                <a:solidFill>
                  <a:srgbClr val="126B42"/>
                </a:solidFill>
                <a:latin typeface="Roboto Condensed"/>
              </a:rPr>
              <a:t>bị</a:t>
            </a:r>
            <a:r>
              <a:rPr lang="en-US" sz="3699" dirty="0">
                <a:solidFill>
                  <a:srgbClr val="126B42"/>
                </a:solidFill>
                <a:latin typeface="Roboto Condensed"/>
              </a:rPr>
              <a:t> </a:t>
            </a:r>
            <a:r>
              <a:rPr lang="en-US" sz="3699" dirty="0" err="1">
                <a:solidFill>
                  <a:srgbClr val="126B42"/>
                </a:solidFill>
                <a:latin typeface="Roboto Condensed"/>
              </a:rPr>
              <a:t>phương</a:t>
            </a:r>
            <a:r>
              <a:rPr lang="en-US" sz="3699" dirty="0">
                <a:solidFill>
                  <a:srgbClr val="126B42"/>
                </a:solidFill>
                <a:latin typeface="Roboto Condensed"/>
              </a:rPr>
              <a:t> </a:t>
            </a:r>
            <a:r>
              <a:rPr lang="en-US" sz="3699" dirty="0" err="1">
                <a:solidFill>
                  <a:srgbClr val="126B42"/>
                </a:solidFill>
                <a:latin typeface="Roboto Condensed"/>
              </a:rPr>
              <a:t>tiện</a:t>
            </a:r>
            <a:r>
              <a:rPr lang="en-US" sz="3699" dirty="0">
                <a:solidFill>
                  <a:srgbClr val="126B42"/>
                </a:solidFill>
                <a:latin typeface="Roboto Condensed"/>
              </a:rPr>
              <a:t> </a:t>
            </a:r>
            <a:r>
              <a:rPr lang="en-US" sz="3699" dirty="0" err="1">
                <a:solidFill>
                  <a:srgbClr val="126B42"/>
                </a:solidFill>
                <a:latin typeface="Roboto Condensed"/>
              </a:rPr>
              <a:t>ghi</a:t>
            </a:r>
            <a:r>
              <a:rPr lang="en-US" sz="3699" dirty="0">
                <a:solidFill>
                  <a:srgbClr val="126B42"/>
                </a:solidFill>
                <a:latin typeface="Roboto Condensed"/>
              </a:rPr>
              <a:t> </a:t>
            </a:r>
            <a:r>
              <a:rPr lang="en-US" sz="3699" dirty="0" err="1">
                <a:solidFill>
                  <a:srgbClr val="126B42"/>
                </a:solidFill>
                <a:latin typeface="Roboto Condensed"/>
              </a:rPr>
              <a:t>chép</a:t>
            </a:r>
            <a:r>
              <a:rPr lang="en-US" sz="3699" dirty="0">
                <a:solidFill>
                  <a:srgbClr val="126B42"/>
                </a:solidFill>
                <a:latin typeface="Roboto Condensed"/>
              </a:rPr>
              <a:t> </a:t>
            </a:r>
            <a:r>
              <a:rPr lang="en-US" sz="3699" dirty="0" err="1">
                <a:solidFill>
                  <a:srgbClr val="126B42"/>
                </a:solidFill>
                <a:latin typeface="Roboto Condensed"/>
              </a:rPr>
              <a:t>và</a:t>
            </a:r>
            <a:r>
              <a:rPr lang="en-US" sz="3699" dirty="0">
                <a:solidFill>
                  <a:srgbClr val="126B42"/>
                </a:solidFill>
                <a:latin typeface="Roboto Condensed"/>
              </a:rPr>
              <a:t> </a:t>
            </a:r>
            <a:r>
              <a:rPr lang="en-US" sz="3699" dirty="0" err="1">
                <a:solidFill>
                  <a:srgbClr val="126B42"/>
                </a:solidFill>
                <a:latin typeface="Roboto Condensed"/>
              </a:rPr>
              <a:t>tóm</a:t>
            </a:r>
            <a:r>
              <a:rPr lang="en-US" sz="3699" dirty="0">
                <a:solidFill>
                  <a:srgbClr val="126B42"/>
                </a:solidFill>
                <a:latin typeface="Roboto Condensed"/>
              </a:rPr>
              <a:t> </a:t>
            </a:r>
            <a:r>
              <a:rPr lang="en-US" sz="3699" dirty="0" err="1">
                <a:solidFill>
                  <a:srgbClr val="126B42"/>
                </a:solidFill>
                <a:latin typeface="Roboto Condensed"/>
              </a:rPr>
              <a:t>tắt</a:t>
            </a:r>
            <a:r>
              <a:rPr lang="en-US" sz="3699" dirty="0">
                <a:solidFill>
                  <a:srgbClr val="126B42"/>
                </a:solidFill>
                <a:latin typeface="Roboto Condensed"/>
              </a:rPr>
              <a:t> (</a:t>
            </a:r>
            <a:r>
              <a:rPr lang="en-US" sz="3699" dirty="0" err="1">
                <a:solidFill>
                  <a:srgbClr val="126B42"/>
                </a:solidFill>
                <a:latin typeface="Roboto Condensed"/>
              </a:rPr>
              <a:t>sổ</a:t>
            </a:r>
            <a:r>
              <a:rPr lang="en-US" sz="3699" dirty="0">
                <a:solidFill>
                  <a:srgbClr val="126B42"/>
                </a:solidFill>
                <a:latin typeface="Roboto Condensed"/>
              </a:rPr>
              <a:t> </a:t>
            </a:r>
            <a:r>
              <a:rPr lang="en-US" sz="3699" dirty="0" err="1">
                <a:solidFill>
                  <a:srgbClr val="126B42"/>
                </a:solidFill>
                <a:latin typeface="Roboto Condensed"/>
              </a:rPr>
              <a:t>tay</a:t>
            </a:r>
            <a:r>
              <a:rPr lang="en-US" sz="3699" dirty="0">
                <a:solidFill>
                  <a:srgbClr val="126B42"/>
                </a:solidFill>
                <a:latin typeface="Roboto Condensed"/>
              </a:rPr>
              <a:t>, </a:t>
            </a:r>
            <a:r>
              <a:rPr lang="en-US" sz="3699" dirty="0" err="1">
                <a:solidFill>
                  <a:srgbClr val="126B42"/>
                </a:solidFill>
                <a:latin typeface="Roboto Condensed"/>
              </a:rPr>
              <a:t>bút</a:t>
            </a:r>
            <a:r>
              <a:rPr lang="en-US" sz="3699" dirty="0">
                <a:solidFill>
                  <a:srgbClr val="126B42"/>
                </a:solidFill>
                <a:latin typeface="Roboto Condensed"/>
              </a:rPr>
              <a:t>, </a:t>
            </a:r>
            <a:r>
              <a:rPr lang="en-US" sz="3699" dirty="0" err="1">
                <a:solidFill>
                  <a:srgbClr val="126B42"/>
                </a:solidFill>
                <a:latin typeface="Roboto Condensed"/>
              </a:rPr>
              <a:t>máy</a:t>
            </a:r>
            <a:r>
              <a:rPr lang="en-US" sz="3699" dirty="0">
                <a:solidFill>
                  <a:srgbClr val="126B42"/>
                </a:solidFill>
                <a:latin typeface="Roboto Condensed"/>
              </a:rPr>
              <a:t> </a:t>
            </a:r>
            <a:r>
              <a:rPr lang="en-US" sz="3699" dirty="0" err="1">
                <a:solidFill>
                  <a:srgbClr val="126B42"/>
                </a:solidFill>
                <a:latin typeface="Roboto Condensed"/>
              </a:rPr>
              <a:t>tính</a:t>
            </a:r>
            <a:r>
              <a:rPr lang="en-US" sz="3699" dirty="0">
                <a:solidFill>
                  <a:srgbClr val="126B42"/>
                </a:solidFill>
                <a:latin typeface="Roboto Condensed"/>
              </a:rPr>
              <a:t>,…)</a:t>
            </a:r>
          </a:p>
          <a:p>
            <a:pPr algn="just">
              <a:lnSpc>
                <a:spcPts val="5179"/>
              </a:lnSpc>
            </a:pPr>
            <a:r>
              <a:rPr lang="en-US" sz="3699" dirty="0">
                <a:solidFill>
                  <a:srgbClr val="126B42"/>
                </a:solidFill>
                <a:latin typeface="Roboto Condensed"/>
              </a:rPr>
              <a:t>- </a:t>
            </a:r>
            <a:r>
              <a:rPr lang="en-US" sz="3699" dirty="0" err="1">
                <a:solidFill>
                  <a:srgbClr val="126B42"/>
                </a:solidFill>
                <a:latin typeface="Roboto Condensed"/>
              </a:rPr>
              <a:t>Tóm</a:t>
            </a:r>
            <a:r>
              <a:rPr lang="en-US" sz="3699" dirty="0">
                <a:solidFill>
                  <a:srgbClr val="126B42"/>
                </a:solidFill>
                <a:latin typeface="Roboto Condensed"/>
              </a:rPr>
              <a:t> </a:t>
            </a:r>
            <a:r>
              <a:rPr lang="en-US" sz="3699" dirty="0" err="1">
                <a:solidFill>
                  <a:srgbClr val="126B42"/>
                </a:solidFill>
                <a:latin typeface="Roboto Condensed"/>
              </a:rPr>
              <a:t>tắt</a:t>
            </a:r>
            <a:r>
              <a:rPr lang="en-US" sz="3699" dirty="0">
                <a:solidFill>
                  <a:srgbClr val="126B42"/>
                </a:solidFill>
                <a:latin typeface="Roboto Condensed"/>
              </a:rPr>
              <a:t> </a:t>
            </a:r>
            <a:r>
              <a:rPr lang="en-US" sz="3699" dirty="0" err="1">
                <a:solidFill>
                  <a:srgbClr val="126B42"/>
                </a:solidFill>
                <a:latin typeface="Roboto Condensed"/>
              </a:rPr>
              <a:t>bài</a:t>
            </a:r>
            <a:r>
              <a:rPr lang="en-US" sz="3699" dirty="0">
                <a:solidFill>
                  <a:srgbClr val="126B42"/>
                </a:solidFill>
                <a:latin typeface="Roboto Condensed"/>
              </a:rPr>
              <a:t> </a:t>
            </a:r>
            <a:r>
              <a:rPr lang="en-US" sz="3699" dirty="0" err="1">
                <a:solidFill>
                  <a:srgbClr val="126B42"/>
                </a:solidFill>
                <a:latin typeface="Roboto Condensed"/>
              </a:rPr>
              <a:t>nói</a:t>
            </a:r>
            <a:r>
              <a:rPr lang="en-US" sz="3699" dirty="0">
                <a:solidFill>
                  <a:srgbClr val="126B42"/>
                </a:solidFill>
                <a:latin typeface="Roboto Condensed"/>
              </a:rPr>
              <a:t> </a:t>
            </a:r>
            <a:r>
              <a:rPr lang="en-US" sz="3699" dirty="0" err="1">
                <a:solidFill>
                  <a:srgbClr val="126B42"/>
                </a:solidFill>
                <a:latin typeface="Roboto Condensed"/>
              </a:rPr>
              <a:t>theo</a:t>
            </a:r>
            <a:r>
              <a:rPr lang="en-US" sz="3699" dirty="0">
                <a:solidFill>
                  <a:srgbClr val="126B42"/>
                </a:solidFill>
                <a:latin typeface="Roboto Condensed"/>
              </a:rPr>
              <a:t> </a:t>
            </a:r>
            <a:r>
              <a:rPr lang="en-US" sz="3699" dirty="0" err="1">
                <a:solidFill>
                  <a:srgbClr val="126B42"/>
                </a:solidFill>
                <a:latin typeface="Roboto Condensed"/>
              </a:rPr>
              <a:t>trình</a:t>
            </a:r>
            <a:r>
              <a:rPr lang="en-US" sz="3699" dirty="0">
                <a:solidFill>
                  <a:srgbClr val="126B42"/>
                </a:solidFill>
                <a:latin typeface="Roboto Condensed"/>
              </a:rPr>
              <a:t> </a:t>
            </a:r>
            <a:r>
              <a:rPr lang="en-US" sz="3699" dirty="0" err="1">
                <a:solidFill>
                  <a:srgbClr val="126B42"/>
                </a:solidFill>
                <a:latin typeface="Roboto Condensed"/>
              </a:rPr>
              <a:t>tự</a:t>
            </a:r>
            <a:r>
              <a:rPr lang="en-US" sz="3699" dirty="0">
                <a:solidFill>
                  <a:srgbClr val="126B42"/>
                </a:solidFill>
                <a:latin typeface="Roboto Condensed"/>
              </a:rPr>
              <a:t> </a:t>
            </a:r>
            <a:r>
              <a:rPr lang="en-US" sz="3699" dirty="0" err="1">
                <a:solidFill>
                  <a:srgbClr val="126B42"/>
                </a:solidFill>
                <a:latin typeface="Roboto Condensed"/>
              </a:rPr>
              <a:t>ba</a:t>
            </a:r>
            <a:r>
              <a:rPr lang="en-US" sz="3699" dirty="0">
                <a:solidFill>
                  <a:srgbClr val="126B42"/>
                </a:solidFill>
                <a:latin typeface="Roboto Condensed"/>
              </a:rPr>
              <a:t> </a:t>
            </a:r>
            <a:r>
              <a:rPr lang="en-US" sz="3699" dirty="0" err="1">
                <a:solidFill>
                  <a:srgbClr val="126B42"/>
                </a:solidFill>
                <a:latin typeface="Roboto Condensed"/>
              </a:rPr>
              <a:t>phần</a:t>
            </a:r>
            <a:r>
              <a:rPr lang="en-US" sz="3699" dirty="0">
                <a:solidFill>
                  <a:srgbClr val="126B42"/>
                </a:solidFill>
                <a:latin typeface="Roboto Condensed"/>
              </a:rPr>
              <a:t>: </a:t>
            </a:r>
            <a:r>
              <a:rPr lang="en-US" sz="3699" dirty="0" err="1">
                <a:solidFill>
                  <a:srgbClr val="126B42"/>
                </a:solidFill>
                <a:latin typeface="Roboto Condensed"/>
              </a:rPr>
              <a:t>Mở</a:t>
            </a:r>
            <a:r>
              <a:rPr lang="en-US" sz="3699" dirty="0">
                <a:solidFill>
                  <a:srgbClr val="126B42"/>
                </a:solidFill>
                <a:latin typeface="Roboto Condensed"/>
              </a:rPr>
              <a:t> </a:t>
            </a:r>
            <a:r>
              <a:rPr lang="en-US" sz="3699" dirty="0" err="1">
                <a:solidFill>
                  <a:srgbClr val="126B42"/>
                </a:solidFill>
                <a:latin typeface="Roboto Condensed"/>
              </a:rPr>
              <a:t>đầu</a:t>
            </a:r>
            <a:r>
              <a:rPr lang="en-US" sz="3699" dirty="0">
                <a:solidFill>
                  <a:srgbClr val="126B42"/>
                </a:solidFill>
                <a:latin typeface="Roboto Condensed"/>
              </a:rPr>
              <a:t>, </a:t>
            </a:r>
            <a:r>
              <a:rPr lang="en-US" sz="3699" dirty="0" err="1">
                <a:solidFill>
                  <a:srgbClr val="126B42"/>
                </a:solidFill>
                <a:latin typeface="Roboto Condensed"/>
              </a:rPr>
              <a:t>phát</a:t>
            </a:r>
            <a:r>
              <a:rPr lang="en-US" sz="3699" dirty="0">
                <a:solidFill>
                  <a:srgbClr val="126B42"/>
                </a:solidFill>
                <a:latin typeface="Roboto Condensed"/>
              </a:rPr>
              <a:t> </a:t>
            </a:r>
            <a:r>
              <a:rPr lang="en-US" sz="3699" dirty="0" err="1">
                <a:solidFill>
                  <a:srgbClr val="126B42"/>
                </a:solidFill>
                <a:latin typeface="Roboto Condensed"/>
              </a:rPr>
              <a:t>triển</a:t>
            </a:r>
            <a:r>
              <a:rPr lang="en-US" sz="3699" dirty="0">
                <a:solidFill>
                  <a:srgbClr val="126B42"/>
                </a:solidFill>
                <a:latin typeface="Roboto Condensed"/>
              </a:rPr>
              <a:t> </a:t>
            </a:r>
            <a:r>
              <a:rPr lang="en-US" sz="3699" dirty="0" err="1">
                <a:solidFill>
                  <a:srgbClr val="126B42"/>
                </a:solidFill>
                <a:latin typeface="Roboto Condensed"/>
              </a:rPr>
              <a:t>và</a:t>
            </a:r>
            <a:r>
              <a:rPr lang="en-US" sz="3699" dirty="0">
                <a:solidFill>
                  <a:srgbClr val="126B42"/>
                </a:solidFill>
                <a:latin typeface="Roboto Condensed"/>
              </a:rPr>
              <a:t> </a:t>
            </a:r>
            <a:r>
              <a:rPr lang="en-US" sz="3699" dirty="0" err="1">
                <a:solidFill>
                  <a:srgbClr val="126B42"/>
                </a:solidFill>
                <a:latin typeface="Roboto Condensed"/>
              </a:rPr>
              <a:t>Kết</a:t>
            </a:r>
            <a:r>
              <a:rPr lang="en-US" sz="3699" dirty="0">
                <a:solidFill>
                  <a:srgbClr val="126B42"/>
                </a:solidFill>
                <a:latin typeface="Roboto Condensed"/>
              </a:rPr>
              <a:t> </a:t>
            </a:r>
            <a:r>
              <a:rPr lang="en-US" sz="3699" dirty="0" err="1">
                <a:solidFill>
                  <a:srgbClr val="126B42"/>
                </a:solidFill>
                <a:latin typeface="Roboto Condensed"/>
              </a:rPr>
              <a:t>thúc</a:t>
            </a:r>
            <a:r>
              <a:rPr lang="en-US" sz="3699" dirty="0">
                <a:solidFill>
                  <a:srgbClr val="126B42"/>
                </a:solidFill>
                <a:latin typeface="Roboto Condensed"/>
              </a:rPr>
              <a:t>; </a:t>
            </a:r>
            <a:r>
              <a:rPr lang="en-US" sz="3699" dirty="0" err="1">
                <a:solidFill>
                  <a:srgbClr val="126B42"/>
                </a:solidFill>
                <a:latin typeface="Roboto Condensed"/>
              </a:rPr>
              <a:t>ghi</a:t>
            </a:r>
            <a:r>
              <a:rPr lang="en-US" sz="3699" dirty="0">
                <a:solidFill>
                  <a:srgbClr val="126B42"/>
                </a:solidFill>
                <a:latin typeface="Roboto Condensed"/>
              </a:rPr>
              <a:t> </a:t>
            </a:r>
            <a:r>
              <a:rPr lang="en-US" sz="3699" dirty="0" err="1">
                <a:solidFill>
                  <a:srgbClr val="126B42"/>
                </a:solidFill>
                <a:latin typeface="Roboto Condensed"/>
              </a:rPr>
              <a:t>chép</a:t>
            </a:r>
            <a:r>
              <a:rPr lang="en-US" sz="3699" dirty="0">
                <a:solidFill>
                  <a:srgbClr val="126B42"/>
                </a:solidFill>
                <a:latin typeface="Roboto Condensed"/>
              </a:rPr>
              <a:t> </a:t>
            </a:r>
            <a:r>
              <a:rPr lang="en-US" sz="3699" dirty="0" err="1">
                <a:solidFill>
                  <a:srgbClr val="126B42"/>
                </a:solidFill>
                <a:latin typeface="Roboto Condensed"/>
              </a:rPr>
              <a:t>những</a:t>
            </a:r>
            <a:r>
              <a:rPr lang="en-US" sz="3699" dirty="0">
                <a:solidFill>
                  <a:srgbClr val="126B42"/>
                </a:solidFill>
                <a:latin typeface="Roboto Condensed"/>
              </a:rPr>
              <a:t> </a:t>
            </a:r>
            <a:r>
              <a:rPr lang="en-US" sz="3699" dirty="0" err="1">
                <a:solidFill>
                  <a:srgbClr val="126B42"/>
                </a:solidFill>
                <a:latin typeface="Roboto Condensed"/>
              </a:rPr>
              <a:t>chỗ</a:t>
            </a:r>
            <a:r>
              <a:rPr lang="en-US" sz="3699" dirty="0">
                <a:solidFill>
                  <a:srgbClr val="126B42"/>
                </a:solidFill>
                <a:latin typeface="Roboto Condensed"/>
              </a:rPr>
              <a:t> </a:t>
            </a:r>
            <a:r>
              <a:rPr lang="en-US" sz="3699" dirty="0" err="1">
                <a:solidFill>
                  <a:srgbClr val="126B42"/>
                </a:solidFill>
                <a:latin typeface="Roboto Condensed"/>
              </a:rPr>
              <a:t>cần</a:t>
            </a:r>
            <a:r>
              <a:rPr lang="en-US" sz="3699" dirty="0">
                <a:solidFill>
                  <a:srgbClr val="126B42"/>
                </a:solidFill>
                <a:latin typeface="Roboto Condensed"/>
              </a:rPr>
              <a:t> </a:t>
            </a:r>
            <a:r>
              <a:rPr lang="en-US" sz="3699" dirty="0" err="1">
                <a:solidFill>
                  <a:srgbClr val="126B42"/>
                </a:solidFill>
                <a:latin typeface="Roboto Condensed"/>
              </a:rPr>
              <a:t>lưu</a:t>
            </a:r>
            <a:r>
              <a:rPr lang="en-US" sz="3699" dirty="0">
                <a:solidFill>
                  <a:srgbClr val="126B42"/>
                </a:solidFill>
                <a:latin typeface="Roboto Condensed"/>
              </a:rPr>
              <a:t> ý, </a:t>
            </a:r>
            <a:r>
              <a:rPr lang="en-US" sz="3699" dirty="0" err="1">
                <a:solidFill>
                  <a:srgbClr val="126B42"/>
                </a:solidFill>
                <a:latin typeface="Roboto Condensed"/>
              </a:rPr>
              <a:t>những</a:t>
            </a:r>
            <a:r>
              <a:rPr lang="en-US" sz="3699" dirty="0">
                <a:solidFill>
                  <a:srgbClr val="126B42"/>
                </a:solidFill>
                <a:latin typeface="Roboto Condensed"/>
              </a:rPr>
              <a:t> ý </a:t>
            </a:r>
            <a:r>
              <a:rPr lang="en-US" sz="3699" dirty="0" err="1">
                <a:solidFill>
                  <a:srgbClr val="126B42"/>
                </a:solidFill>
                <a:latin typeface="Roboto Condensed"/>
              </a:rPr>
              <a:t>kiến</a:t>
            </a:r>
            <a:r>
              <a:rPr lang="en-US" sz="3699" dirty="0">
                <a:solidFill>
                  <a:srgbClr val="126B42"/>
                </a:solidFill>
                <a:latin typeface="Roboto Condensed"/>
              </a:rPr>
              <a:t> </a:t>
            </a:r>
            <a:r>
              <a:rPr lang="en-US" sz="3699" dirty="0" err="1">
                <a:solidFill>
                  <a:srgbClr val="126B42"/>
                </a:solidFill>
                <a:latin typeface="Roboto Condensed"/>
              </a:rPr>
              <a:t>khác</a:t>
            </a:r>
            <a:r>
              <a:rPr lang="en-US" sz="3699" dirty="0">
                <a:solidFill>
                  <a:srgbClr val="126B42"/>
                </a:solidFill>
                <a:latin typeface="Roboto Condensed"/>
              </a:rPr>
              <a:t> </a:t>
            </a:r>
            <a:r>
              <a:rPr lang="en-US" sz="3699" dirty="0" err="1">
                <a:solidFill>
                  <a:srgbClr val="126B42"/>
                </a:solidFill>
                <a:latin typeface="Roboto Condensed"/>
              </a:rPr>
              <a:t>biệt</a:t>
            </a:r>
            <a:r>
              <a:rPr lang="en-US" sz="3699" dirty="0">
                <a:solidFill>
                  <a:srgbClr val="126B42"/>
                </a:solidFill>
                <a:latin typeface="Roboto Condensed"/>
              </a:rPr>
              <a:t>, </a:t>
            </a:r>
            <a:r>
              <a:rPr lang="en-US" sz="3699" dirty="0" err="1">
                <a:solidFill>
                  <a:srgbClr val="126B42"/>
                </a:solidFill>
                <a:latin typeface="Roboto Condensed"/>
              </a:rPr>
              <a:t>vấn</a:t>
            </a:r>
            <a:r>
              <a:rPr lang="en-US" sz="3699" dirty="0">
                <a:solidFill>
                  <a:srgbClr val="126B42"/>
                </a:solidFill>
                <a:latin typeface="Roboto Condensed"/>
              </a:rPr>
              <a:t> </a:t>
            </a:r>
            <a:r>
              <a:rPr lang="en-US" sz="3699" dirty="0" err="1">
                <a:solidFill>
                  <a:srgbClr val="126B42"/>
                </a:solidFill>
                <a:latin typeface="Roboto Condensed"/>
              </a:rPr>
              <a:t>đề</a:t>
            </a:r>
            <a:r>
              <a:rPr lang="en-US" sz="3699" dirty="0">
                <a:solidFill>
                  <a:srgbClr val="126B42"/>
                </a:solidFill>
                <a:latin typeface="Roboto Condensed"/>
              </a:rPr>
              <a:t> </a:t>
            </a:r>
            <a:r>
              <a:rPr lang="en-US" sz="3699" dirty="0" err="1">
                <a:solidFill>
                  <a:srgbClr val="126B42"/>
                </a:solidFill>
                <a:latin typeface="Roboto Condensed"/>
              </a:rPr>
              <a:t>còn</a:t>
            </a:r>
            <a:r>
              <a:rPr lang="en-US" sz="3699" dirty="0">
                <a:solidFill>
                  <a:srgbClr val="126B42"/>
                </a:solidFill>
                <a:latin typeface="Roboto Condensed"/>
              </a:rPr>
              <a:t> </a:t>
            </a:r>
            <a:r>
              <a:rPr lang="en-US" sz="3699" dirty="0" err="1">
                <a:solidFill>
                  <a:srgbClr val="126B42"/>
                </a:solidFill>
                <a:latin typeface="Roboto Condensed"/>
              </a:rPr>
              <a:t>chưa</a:t>
            </a:r>
            <a:r>
              <a:rPr lang="en-US" sz="3699" dirty="0">
                <a:solidFill>
                  <a:srgbClr val="126B42"/>
                </a:solidFill>
                <a:latin typeface="Roboto Condensed"/>
              </a:rPr>
              <a:t> </a:t>
            </a:r>
            <a:r>
              <a:rPr lang="en-US" sz="3699" dirty="0" err="1">
                <a:solidFill>
                  <a:srgbClr val="126B42"/>
                </a:solidFill>
                <a:latin typeface="Roboto Condensed"/>
              </a:rPr>
              <a:t>hiểu</a:t>
            </a:r>
            <a:r>
              <a:rPr lang="en-US" sz="3699" dirty="0">
                <a:solidFill>
                  <a:srgbClr val="126B42"/>
                </a:solidFill>
                <a:latin typeface="Roboto Condensed"/>
              </a:rPr>
              <a:t> </a:t>
            </a:r>
            <a:r>
              <a:rPr lang="en-US" sz="3699" dirty="0" err="1">
                <a:solidFill>
                  <a:srgbClr val="126B42"/>
                </a:solidFill>
                <a:latin typeface="Roboto Condensed"/>
              </a:rPr>
              <a:t>để</a:t>
            </a:r>
            <a:r>
              <a:rPr lang="en-US" sz="3699" dirty="0">
                <a:solidFill>
                  <a:srgbClr val="126B42"/>
                </a:solidFill>
                <a:latin typeface="Roboto Condensed"/>
              </a:rPr>
              <a:t> </a:t>
            </a:r>
            <a:r>
              <a:rPr lang="en-US" sz="3699" dirty="0" err="1">
                <a:solidFill>
                  <a:srgbClr val="126B42"/>
                </a:solidFill>
                <a:latin typeface="Roboto Condensed"/>
              </a:rPr>
              <a:t>đề</a:t>
            </a:r>
            <a:r>
              <a:rPr lang="en-US" sz="3699" dirty="0">
                <a:solidFill>
                  <a:srgbClr val="126B42"/>
                </a:solidFill>
                <a:latin typeface="Roboto Condensed"/>
              </a:rPr>
              <a:t> </a:t>
            </a:r>
            <a:r>
              <a:rPr lang="en-US" sz="3699" dirty="0" err="1">
                <a:solidFill>
                  <a:srgbClr val="126B42"/>
                </a:solidFill>
                <a:latin typeface="Roboto Condensed"/>
              </a:rPr>
              <a:t>nghị</a:t>
            </a:r>
            <a:r>
              <a:rPr lang="en-US" sz="3699" dirty="0">
                <a:solidFill>
                  <a:srgbClr val="126B42"/>
                </a:solidFill>
                <a:latin typeface="Roboto Condensed"/>
              </a:rPr>
              <a:t> </a:t>
            </a:r>
            <a:r>
              <a:rPr lang="en-US" sz="3699" dirty="0" err="1">
                <a:solidFill>
                  <a:srgbClr val="126B42"/>
                </a:solidFill>
                <a:latin typeface="Roboto Condensed"/>
              </a:rPr>
              <a:t>người</a:t>
            </a:r>
            <a:r>
              <a:rPr lang="en-US" sz="3699" dirty="0">
                <a:solidFill>
                  <a:srgbClr val="126B42"/>
                </a:solidFill>
                <a:latin typeface="Roboto Condensed"/>
              </a:rPr>
              <a:t> </a:t>
            </a:r>
            <a:r>
              <a:rPr lang="en-US" sz="3699" dirty="0" err="1">
                <a:solidFill>
                  <a:srgbClr val="126B42"/>
                </a:solidFill>
                <a:latin typeface="Roboto Condensed"/>
              </a:rPr>
              <a:t>nói</a:t>
            </a:r>
            <a:r>
              <a:rPr lang="en-US" sz="3699" dirty="0">
                <a:solidFill>
                  <a:srgbClr val="126B42"/>
                </a:solidFill>
                <a:latin typeface="Roboto Condensed"/>
              </a:rPr>
              <a:t> </a:t>
            </a:r>
            <a:r>
              <a:rPr lang="en-US" sz="3699" dirty="0" err="1">
                <a:solidFill>
                  <a:srgbClr val="126B42"/>
                </a:solidFill>
                <a:latin typeface="Roboto Condensed"/>
              </a:rPr>
              <a:t>giải</a:t>
            </a:r>
            <a:r>
              <a:rPr lang="en-US" sz="3699" dirty="0">
                <a:solidFill>
                  <a:srgbClr val="126B42"/>
                </a:solidFill>
                <a:latin typeface="Roboto Condensed"/>
              </a:rPr>
              <a:t> </a:t>
            </a:r>
            <a:r>
              <a:rPr lang="en-US" sz="3699" dirty="0" err="1">
                <a:solidFill>
                  <a:srgbClr val="126B42"/>
                </a:solidFill>
                <a:latin typeface="Roboto Condensed"/>
              </a:rPr>
              <a:t>thích</a:t>
            </a:r>
            <a:r>
              <a:rPr lang="en-US" sz="3699" dirty="0">
                <a:solidFill>
                  <a:srgbClr val="126B42"/>
                </a:solidFill>
                <a:latin typeface="Roboto Condensed"/>
              </a:rPr>
              <a:t> </a:t>
            </a:r>
            <a:r>
              <a:rPr lang="en-US" sz="3699" dirty="0" err="1">
                <a:solidFill>
                  <a:srgbClr val="126B42"/>
                </a:solidFill>
                <a:latin typeface="Roboto Condensed"/>
              </a:rPr>
              <a:t>hoặc</a:t>
            </a:r>
            <a:r>
              <a:rPr lang="en-US" sz="3699" dirty="0">
                <a:solidFill>
                  <a:srgbClr val="126B42"/>
                </a:solidFill>
                <a:latin typeface="Roboto Condensed"/>
              </a:rPr>
              <a:t> </a:t>
            </a:r>
            <a:r>
              <a:rPr lang="en-US" sz="3699" dirty="0" err="1">
                <a:solidFill>
                  <a:srgbClr val="126B42"/>
                </a:solidFill>
                <a:latin typeface="Roboto Condensed"/>
              </a:rPr>
              <a:t>tham</a:t>
            </a:r>
            <a:r>
              <a:rPr lang="en-US" sz="3699" dirty="0">
                <a:solidFill>
                  <a:srgbClr val="126B42"/>
                </a:solidFill>
                <a:latin typeface="Roboto Condensed"/>
              </a:rPr>
              <a:t> </a:t>
            </a:r>
            <a:r>
              <a:rPr lang="en-US" sz="3699" dirty="0" err="1">
                <a:solidFill>
                  <a:srgbClr val="126B42"/>
                </a:solidFill>
                <a:latin typeface="Roboto Condensed"/>
              </a:rPr>
              <a:t>gia</a:t>
            </a:r>
            <a:r>
              <a:rPr lang="en-US" sz="3699" dirty="0">
                <a:solidFill>
                  <a:srgbClr val="126B42"/>
                </a:solidFill>
                <a:latin typeface="Roboto Condensed"/>
              </a:rPr>
              <a:t> ý </a:t>
            </a:r>
            <a:r>
              <a:rPr lang="en-US" sz="3699" dirty="0" err="1">
                <a:solidFill>
                  <a:srgbClr val="126B42"/>
                </a:solidFill>
                <a:latin typeface="Roboto Condensed"/>
              </a:rPr>
              <a:t>kiến</a:t>
            </a:r>
            <a:r>
              <a:rPr lang="en-US" sz="3699" dirty="0">
                <a:solidFill>
                  <a:srgbClr val="126B42"/>
                </a:solidFill>
                <a:latin typeface="Roboto Condensed"/>
              </a:rPr>
              <a:t> </a:t>
            </a:r>
            <a:r>
              <a:rPr lang="en-US" sz="3699" dirty="0" err="1">
                <a:solidFill>
                  <a:srgbClr val="126B42"/>
                </a:solidFill>
                <a:latin typeface="Roboto Condensed"/>
              </a:rPr>
              <a:t>khi</a:t>
            </a:r>
            <a:r>
              <a:rPr lang="en-US" sz="3699" dirty="0">
                <a:solidFill>
                  <a:srgbClr val="126B42"/>
                </a:solidFill>
                <a:latin typeface="Roboto Condensed"/>
              </a:rPr>
              <a:t> </a:t>
            </a:r>
            <a:r>
              <a:rPr lang="en-US" sz="3699" dirty="0" err="1">
                <a:solidFill>
                  <a:srgbClr val="126B42"/>
                </a:solidFill>
                <a:latin typeface="Roboto Condensed"/>
              </a:rPr>
              <a:t>thảo</a:t>
            </a:r>
            <a:r>
              <a:rPr lang="en-US" sz="3699" dirty="0">
                <a:solidFill>
                  <a:srgbClr val="126B42"/>
                </a:solidFill>
                <a:latin typeface="Roboto Condensed"/>
              </a:rPr>
              <a:t> </a:t>
            </a:r>
            <a:r>
              <a:rPr lang="en-US" sz="3699" dirty="0" err="1">
                <a:solidFill>
                  <a:srgbClr val="126B42"/>
                </a:solidFill>
                <a:latin typeface="Roboto Condensed"/>
              </a:rPr>
              <a:t>luận</a:t>
            </a:r>
            <a:r>
              <a:rPr lang="en-US" sz="3699" dirty="0">
                <a:solidFill>
                  <a:srgbClr val="126B42"/>
                </a:solidFill>
                <a:latin typeface="Roboto Condensed"/>
              </a:rPr>
              <a:t>.</a:t>
            </a: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4DB"/>
        </a:solidFill>
        <a:effectLst/>
      </p:bgPr>
    </p:bg>
    <p:spTree>
      <p:nvGrpSpPr>
        <p:cNvPr id="1" name=""/>
        <p:cNvGrpSpPr/>
        <p:nvPr/>
      </p:nvGrpSpPr>
      <p:grpSpPr>
        <a:xfrm>
          <a:off x="0" y="0"/>
          <a:ext cx="0" cy="0"/>
          <a:chOff x="0" y="0"/>
          <a:chExt cx="0" cy="0"/>
        </a:xfrm>
      </p:grpSpPr>
      <p:grpSp>
        <p:nvGrpSpPr>
          <p:cNvPr id="2" name="Group 2"/>
          <p:cNvGrpSpPr/>
          <p:nvPr/>
        </p:nvGrpSpPr>
        <p:grpSpPr>
          <a:xfrm rot="116429">
            <a:off x="12954553" y="3763474"/>
            <a:ext cx="8609495" cy="6558869"/>
            <a:chOff x="0" y="0"/>
            <a:chExt cx="11479327" cy="8745159"/>
          </a:xfrm>
        </p:grpSpPr>
        <p:sp>
          <p:nvSpPr>
            <p:cNvPr id="3" name="Freeform 3"/>
            <p:cNvSpPr/>
            <p:nvPr/>
          </p:nvSpPr>
          <p:spPr>
            <a:xfrm>
              <a:off x="0" y="0"/>
              <a:ext cx="11479276" cy="8745220"/>
            </a:xfrm>
            <a:custGeom>
              <a:avLst/>
              <a:gdLst/>
              <a:ahLst/>
              <a:cxnLst/>
              <a:rect l="l" t="t" r="r" b="b"/>
              <a:pathLst>
                <a:path w="11479276" h="8745220">
                  <a:moveTo>
                    <a:pt x="0" y="0"/>
                  </a:moveTo>
                  <a:lnTo>
                    <a:pt x="11479276" y="0"/>
                  </a:lnTo>
                  <a:lnTo>
                    <a:pt x="11479276" y="8745220"/>
                  </a:lnTo>
                  <a:lnTo>
                    <a:pt x="0" y="8745220"/>
                  </a:lnTo>
                  <a:lnTo>
                    <a:pt x="0" y="0"/>
                  </a:lnTo>
                  <a:close/>
                </a:path>
              </a:pathLst>
            </a:custGeom>
            <a:blipFill>
              <a:blip r:embed="rId2"/>
              <a:stretch>
                <a:fillRect t="-95" b="-94"/>
              </a:stretch>
            </a:blipFill>
          </p:spPr>
        </p:sp>
      </p:grpSp>
      <p:sp>
        <p:nvSpPr>
          <p:cNvPr id="4" name="TextBox 4"/>
          <p:cNvSpPr txBox="1"/>
          <p:nvPr/>
        </p:nvSpPr>
        <p:spPr>
          <a:xfrm>
            <a:off x="688312" y="254723"/>
            <a:ext cx="14620745" cy="995971"/>
          </a:xfrm>
          <a:prstGeom prst="rect">
            <a:avLst/>
          </a:prstGeom>
        </p:spPr>
        <p:txBody>
          <a:bodyPr lIns="0" tIns="0" rIns="0" bIns="0" rtlCol="0" anchor="t">
            <a:spAutoFit/>
          </a:bodyPr>
          <a:lstStyle/>
          <a:p>
            <a:pPr algn="just">
              <a:lnSpc>
                <a:spcPts val="8106"/>
              </a:lnSpc>
            </a:pPr>
            <a:r>
              <a:rPr lang="en-US" sz="5790">
                <a:solidFill>
                  <a:srgbClr val="008D70"/>
                </a:solidFill>
                <a:latin typeface="Fraunces Semi-Bold"/>
              </a:rPr>
              <a:t>II. THỰC HÀNH NÓI NGHE</a:t>
            </a:r>
          </a:p>
        </p:txBody>
      </p:sp>
      <p:sp>
        <p:nvSpPr>
          <p:cNvPr id="5" name="TextBox 5"/>
          <p:cNvSpPr txBox="1"/>
          <p:nvPr/>
        </p:nvSpPr>
        <p:spPr>
          <a:xfrm>
            <a:off x="1279176" y="1860257"/>
            <a:ext cx="13765794" cy="669925"/>
          </a:xfrm>
          <a:prstGeom prst="rect">
            <a:avLst/>
          </a:prstGeom>
        </p:spPr>
        <p:txBody>
          <a:bodyPr lIns="0" tIns="0" rIns="0" bIns="0" rtlCol="0" anchor="t">
            <a:spAutoFit/>
          </a:bodyPr>
          <a:lstStyle/>
          <a:p>
            <a:pPr algn="ctr">
              <a:lnSpc>
                <a:spcPts val="4399"/>
              </a:lnSpc>
            </a:pPr>
            <a:r>
              <a:rPr lang="en-US" sz="5499">
                <a:solidFill>
                  <a:srgbClr val="2E826E"/>
                </a:solidFill>
                <a:latin typeface="#9Slide07 SVNRevolution"/>
              </a:rPr>
              <a:t>ĐÔI TAI NHẠY, ĐÔI TAY NHANH</a:t>
            </a:r>
          </a:p>
        </p:txBody>
      </p:sp>
      <p:sp>
        <p:nvSpPr>
          <p:cNvPr id="6" name="Freeform 6"/>
          <p:cNvSpPr/>
          <p:nvPr/>
        </p:nvSpPr>
        <p:spPr>
          <a:xfrm>
            <a:off x="974967" y="3927970"/>
            <a:ext cx="12277231" cy="6229876"/>
          </a:xfrm>
          <a:custGeom>
            <a:avLst/>
            <a:gdLst/>
            <a:ahLst/>
            <a:cxnLst/>
            <a:rect l="l" t="t" r="r" b="b"/>
            <a:pathLst>
              <a:path w="12277231" h="6229876">
                <a:moveTo>
                  <a:pt x="0" y="0"/>
                </a:moveTo>
                <a:lnTo>
                  <a:pt x="12277231" y="0"/>
                </a:lnTo>
                <a:lnTo>
                  <a:pt x="12277231" y="6229876"/>
                </a:lnTo>
                <a:lnTo>
                  <a:pt x="0" y="622987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TextBox 7"/>
          <p:cNvSpPr txBox="1"/>
          <p:nvPr/>
        </p:nvSpPr>
        <p:spPr>
          <a:xfrm>
            <a:off x="1279176" y="4063362"/>
            <a:ext cx="11523997" cy="5334794"/>
          </a:xfrm>
          <a:prstGeom prst="rect">
            <a:avLst/>
          </a:prstGeom>
        </p:spPr>
        <p:txBody>
          <a:bodyPr lIns="0" tIns="0" rIns="0" bIns="0" rtlCol="0" anchor="t">
            <a:spAutoFit/>
          </a:bodyPr>
          <a:lstStyle/>
          <a:p>
            <a:pPr marL="845698" lvl="2" indent="-281899" algn="just">
              <a:lnSpc>
                <a:spcPts val="5179"/>
              </a:lnSpc>
              <a:buFont typeface="Arial"/>
              <a:buChar char="⚬"/>
            </a:pPr>
            <a:r>
              <a:rPr lang="en-US" sz="3699" dirty="0">
                <a:solidFill>
                  <a:srgbClr val="126B42"/>
                </a:solidFill>
                <a:latin typeface="Roboto Condensed"/>
              </a:rPr>
              <a:t>HS </a:t>
            </a:r>
            <a:r>
              <a:rPr lang="en-US" sz="3699" dirty="0" err="1">
                <a:solidFill>
                  <a:srgbClr val="126B42"/>
                </a:solidFill>
                <a:latin typeface="Roboto Condensed"/>
              </a:rPr>
              <a:t>thực</a:t>
            </a:r>
            <a:r>
              <a:rPr lang="en-US" sz="3699" dirty="0">
                <a:solidFill>
                  <a:srgbClr val="126B42"/>
                </a:solidFill>
                <a:latin typeface="Roboto Condensed"/>
              </a:rPr>
              <a:t> </a:t>
            </a:r>
            <a:r>
              <a:rPr lang="en-US" sz="3699" dirty="0" err="1">
                <a:solidFill>
                  <a:srgbClr val="126B42"/>
                </a:solidFill>
                <a:latin typeface="Roboto Condensed"/>
              </a:rPr>
              <a:t>hiện</a:t>
            </a:r>
            <a:r>
              <a:rPr lang="en-US" sz="3699" dirty="0">
                <a:solidFill>
                  <a:srgbClr val="126B42"/>
                </a:solidFill>
                <a:latin typeface="Roboto Condensed"/>
              </a:rPr>
              <a:t> </a:t>
            </a:r>
            <a:r>
              <a:rPr lang="en-US" sz="3699" dirty="0" err="1">
                <a:solidFill>
                  <a:srgbClr val="126B42"/>
                </a:solidFill>
                <a:latin typeface="Roboto Condensed"/>
              </a:rPr>
              <a:t>cá</a:t>
            </a:r>
            <a:r>
              <a:rPr lang="en-US" sz="3699" dirty="0">
                <a:solidFill>
                  <a:srgbClr val="126B42"/>
                </a:solidFill>
                <a:latin typeface="Roboto Condensed"/>
              </a:rPr>
              <a:t> </a:t>
            </a:r>
            <a:r>
              <a:rPr lang="en-US" sz="3699" dirty="0" err="1">
                <a:solidFill>
                  <a:srgbClr val="126B42"/>
                </a:solidFill>
                <a:latin typeface="Roboto Condensed"/>
              </a:rPr>
              <a:t>nhân</a:t>
            </a:r>
            <a:r>
              <a:rPr lang="en-US" sz="3699" dirty="0">
                <a:solidFill>
                  <a:srgbClr val="126B42"/>
                </a:solidFill>
                <a:latin typeface="Roboto Condensed"/>
              </a:rPr>
              <a:t>, </a:t>
            </a:r>
            <a:r>
              <a:rPr lang="en-US" sz="3699" dirty="0" err="1">
                <a:solidFill>
                  <a:srgbClr val="126B42"/>
                </a:solidFill>
                <a:latin typeface="Roboto Condensed"/>
              </a:rPr>
              <a:t>thời</a:t>
            </a:r>
            <a:r>
              <a:rPr lang="en-US" sz="3699" dirty="0">
                <a:solidFill>
                  <a:srgbClr val="126B42"/>
                </a:solidFill>
                <a:latin typeface="Roboto Condensed"/>
              </a:rPr>
              <a:t> </a:t>
            </a:r>
            <a:r>
              <a:rPr lang="en-US" sz="3699" dirty="0" err="1">
                <a:solidFill>
                  <a:srgbClr val="126B42"/>
                </a:solidFill>
                <a:latin typeface="Roboto Condensed"/>
              </a:rPr>
              <a:t>gian</a:t>
            </a:r>
            <a:r>
              <a:rPr lang="en-US" sz="3699" dirty="0">
                <a:solidFill>
                  <a:srgbClr val="126B42"/>
                </a:solidFill>
                <a:latin typeface="Roboto Condensed"/>
              </a:rPr>
              <a:t> 10 </a:t>
            </a:r>
            <a:r>
              <a:rPr lang="en-US" sz="3699" dirty="0" err="1">
                <a:solidFill>
                  <a:srgbClr val="126B42"/>
                </a:solidFill>
                <a:latin typeface="Roboto Condensed"/>
              </a:rPr>
              <a:t>phút</a:t>
            </a:r>
            <a:endParaRPr lang="en-US" sz="3699" dirty="0">
              <a:solidFill>
                <a:srgbClr val="126B42"/>
              </a:solidFill>
              <a:latin typeface="Roboto Condensed"/>
            </a:endParaRPr>
          </a:p>
          <a:p>
            <a:pPr marL="845698" lvl="2" indent="-281899" algn="just">
              <a:lnSpc>
                <a:spcPts val="5179"/>
              </a:lnSpc>
              <a:buFont typeface="Arial"/>
              <a:buChar char="⚬"/>
            </a:pPr>
            <a:r>
              <a:rPr lang="en-US" sz="3699" dirty="0" err="1">
                <a:solidFill>
                  <a:srgbClr val="126B42"/>
                </a:solidFill>
                <a:latin typeface="Roboto Condensed"/>
              </a:rPr>
              <a:t>Đại</a:t>
            </a:r>
            <a:r>
              <a:rPr lang="en-US" sz="3699" dirty="0">
                <a:solidFill>
                  <a:srgbClr val="126B42"/>
                </a:solidFill>
                <a:latin typeface="Roboto Condensed"/>
              </a:rPr>
              <a:t> </a:t>
            </a:r>
            <a:r>
              <a:rPr lang="en-US" sz="3699" dirty="0" err="1">
                <a:solidFill>
                  <a:srgbClr val="126B42"/>
                </a:solidFill>
                <a:latin typeface="Roboto Condensed"/>
              </a:rPr>
              <a:t>diện</a:t>
            </a:r>
            <a:r>
              <a:rPr lang="en-US" sz="3699" dirty="0">
                <a:solidFill>
                  <a:srgbClr val="126B42"/>
                </a:solidFill>
                <a:latin typeface="Roboto Condensed"/>
              </a:rPr>
              <a:t> HS </a:t>
            </a:r>
            <a:r>
              <a:rPr lang="en-US" sz="3699" dirty="0" err="1">
                <a:solidFill>
                  <a:srgbClr val="126B42"/>
                </a:solidFill>
                <a:latin typeface="Roboto Condensed"/>
              </a:rPr>
              <a:t>báo</a:t>
            </a:r>
            <a:r>
              <a:rPr lang="en-US" sz="3699" dirty="0">
                <a:solidFill>
                  <a:srgbClr val="126B42"/>
                </a:solidFill>
                <a:latin typeface="Roboto Condensed"/>
              </a:rPr>
              <a:t> </a:t>
            </a:r>
            <a:r>
              <a:rPr lang="en-US" sz="3699" dirty="0" err="1">
                <a:solidFill>
                  <a:srgbClr val="126B42"/>
                </a:solidFill>
                <a:latin typeface="Roboto Condensed"/>
              </a:rPr>
              <a:t>cáo</a:t>
            </a:r>
            <a:r>
              <a:rPr lang="en-US" sz="3699" dirty="0">
                <a:solidFill>
                  <a:srgbClr val="126B42"/>
                </a:solidFill>
                <a:latin typeface="Roboto Condensed"/>
              </a:rPr>
              <a:t> </a:t>
            </a:r>
            <a:r>
              <a:rPr lang="en-US" sz="3699" dirty="0" err="1">
                <a:solidFill>
                  <a:srgbClr val="126B42"/>
                </a:solidFill>
                <a:latin typeface="Roboto Condensed"/>
              </a:rPr>
              <a:t>sản</a:t>
            </a:r>
            <a:r>
              <a:rPr lang="en-US" sz="3699" dirty="0">
                <a:solidFill>
                  <a:srgbClr val="126B42"/>
                </a:solidFill>
                <a:latin typeface="Roboto Condensed"/>
              </a:rPr>
              <a:t> </a:t>
            </a:r>
            <a:r>
              <a:rPr lang="en-US" sz="3699" dirty="0" err="1">
                <a:solidFill>
                  <a:srgbClr val="126B42"/>
                </a:solidFill>
                <a:latin typeface="Roboto Condensed"/>
              </a:rPr>
              <a:t>phẩm</a:t>
            </a:r>
            <a:r>
              <a:rPr lang="en-US" sz="3699" dirty="0">
                <a:solidFill>
                  <a:srgbClr val="126B42"/>
                </a:solidFill>
                <a:latin typeface="Roboto Condensed"/>
              </a:rPr>
              <a:t> </a:t>
            </a:r>
            <a:r>
              <a:rPr lang="en-US" sz="3699" dirty="0" err="1">
                <a:solidFill>
                  <a:srgbClr val="126B42"/>
                </a:solidFill>
                <a:latin typeface="Roboto Condensed"/>
              </a:rPr>
              <a:t>bài</a:t>
            </a:r>
            <a:r>
              <a:rPr lang="en-US" sz="3699" dirty="0">
                <a:solidFill>
                  <a:srgbClr val="126B42"/>
                </a:solidFill>
                <a:latin typeface="Roboto Condensed"/>
              </a:rPr>
              <a:t> </a:t>
            </a:r>
            <a:r>
              <a:rPr lang="en-US" sz="3699" dirty="0" err="1">
                <a:solidFill>
                  <a:srgbClr val="126B42"/>
                </a:solidFill>
                <a:latin typeface="Roboto Condensed"/>
              </a:rPr>
              <a:t>viết</a:t>
            </a:r>
            <a:r>
              <a:rPr lang="en-US" sz="3699" dirty="0">
                <a:solidFill>
                  <a:srgbClr val="126B42"/>
                </a:solidFill>
                <a:latin typeface="Roboto Condensed"/>
              </a:rPr>
              <a:t> </a:t>
            </a:r>
            <a:r>
              <a:rPr lang="en-US" sz="3699" dirty="0" err="1">
                <a:solidFill>
                  <a:srgbClr val="126B42"/>
                </a:solidFill>
                <a:latin typeface="Roboto Condensed"/>
              </a:rPr>
              <a:t>đã</a:t>
            </a:r>
            <a:r>
              <a:rPr lang="en-US" sz="3699" dirty="0">
                <a:solidFill>
                  <a:srgbClr val="126B42"/>
                </a:solidFill>
                <a:latin typeface="Roboto Condensed"/>
              </a:rPr>
              <a:t> </a:t>
            </a:r>
            <a:r>
              <a:rPr lang="en-US" sz="3699" dirty="0" err="1">
                <a:solidFill>
                  <a:srgbClr val="126B42"/>
                </a:solidFill>
                <a:latin typeface="Roboto Condensed"/>
              </a:rPr>
              <a:t>hoàn</a:t>
            </a:r>
            <a:r>
              <a:rPr lang="en-US" sz="3699" dirty="0">
                <a:solidFill>
                  <a:srgbClr val="126B42"/>
                </a:solidFill>
                <a:latin typeface="Roboto Condensed"/>
              </a:rPr>
              <a:t> </a:t>
            </a:r>
            <a:r>
              <a:rPr lang="en-US" sz="3699" dirty="0" err="1">
                <a:solidFill>
                  <a:srgbClr val="126B42"/>
                </a:solidFill>
                <a:latin typeface="Roboto Condensed"/>
              </a:rPr>
              <a:t>thành</a:t>
            </a:r>
            <a:r>
              <a:rPr lang="en-US" sz="3699" dirty="0">
                <a:solidFill>
                  <a:srgbClr val="126B42"/>
                </a:solidFill>
                <a:latin typeface="Roboto Condensed"/>
              </a:rPr>
              <a:t> ở </a:t>
            </a:r>
            <a:r>
              <a:rPr lang="en-US" sz="3699" dirty="0" err="1">
                <a:solidFill>
                  <a:srgbClr val="126B42"/>
                </a:solidFill>
                <a:latin typeface="Roboto Condensed"/>
              </a:rPr>
              <a:t>tiết</a:t>
            </a:r>
            <a:r>
              <a:rPr lang="en-US" sz="3699" dirty="0">
                <a:solidFill>
                  <a:srgbClr val="126B42"/>
                </a:solidFill>
                <a:latin typeface="Roboto Condensed"/>
              </a:rPr>
              <a:t> </a:t>
            </a:r>
            <a:r>
              <a:rPr lang="en-US" sz="3699" dirty="0" err="1">
                <a:solidFill>
                  <a:srgbClr val="126B42"/>
                </a:solidFill>
                <a:latin typeface="Roboto Condensed Italics"/>
              </a:rPr>
              <a:t>Viết</a:t>
            </a:r>
            <a:r>
              <a:rPr lang="en-US" sz="3699" dirty="0">
                <a:solidFill>
                  <a:srgbClr val="126B42"/>
                </a:solidFill>
                <a:latin typeface="Roboto Condensed Italics"/>
              </a:rPr>
              <a:t> </a:t>
            </a:r>
            <a:r>
              <a:rPr lang="en-US" sz="3699" dirty="0" err="1">
                <a:solidFill>
                  <a:srgbClr val="126B42"/>
                </a:solidFill>
                <a:latin typeface="Roboto Condensed Italics"/>
              </a:rPr>
              <a:t>bài</a:t>
            </a:r>
            <a:r>
              <a:rPr lang="en-US" sz="3699" dirty="0">
                <a:solidFill>
                  <a:srgbClr val="126B42"/>
                </a:solidFill>
                <a:latin typeface="Roboto Condensed Italics"/>
              </a:rPr>
              <a:t> </a:t>
            </a:r>
            <a:r>
              <a:rPr lang="en-US" sz="3699" dirty="0" err="1">
                <a:solidFill>
                  <a:srgbClr val="126B42"/>
                </a:solidFill>
                <a:latin typeface="Roboto Condensed Italics"/>
              </a:rPr>
              <a:t>văn</a:t>
            </a:r>
            <a:r>
              <a:rPr lang="en-US" sz="3699" dirty="0">
                <a:solidFill>
                  <a:srgbClr val="126B42"/>
                </a:solidFill>
                <a:latin typeface="Roboto Condensed Italics"/>
              </a:rPr>
              <a:t> </a:t>
            </a:r>
            <a:r>
              <a:rPr lang="en-US" sz="3699" dirty="0" err="1">
                <a:solidFill>
                  <a:srgbClr val="126B42"/>
                </a:solidFill>
                <a:latin typeface="Roboto Condensed Italics"/>
              </a:rPr>
              <a:t>phân</a:t>
            </a:r>
            <a:r>
              <a:rPr lang="en-US" sz="3699" dirty="0">
                <a:solidFill>
                  <a:srgbClr val="126B42"/>
                </a:solidFill>
                <a:latin typeface="Roboto Condensed Italics"/>
              </a:rPr>
              <a:t> </a:t>
            </a:r>
            <a:r>
              <a:rPr lang="en-US" sz="3699" dirty="0" err="1">
                <a:solidFill>
                  <a:srgbClr val="126B42"/>
                </a:solidFill>
                <a:latin typeface="Roboto Condensed Italics"/>
              </a:rPr>
              <a:t>tích</a:t>
            </a:r>
            <a:r>
              <a:rPr lang="en-US" sz="3699" dirty="0">
                <a:solidFill>
                  <a:srgbClr val="126B42"/>
                </a:solidFill>
                <a:latin typeface="Roboto Condensed Italics"/>
              </a:rPr>
              <a:t> </a:t>
            </a:r>
            <a:r>
              <a:rPr lang="en-US" sz="3699" dirty="0" err="1">
                <a:solidFill>
                  <a:srgbClr val="126B42"/>
                </a:solidFill>
                <a:latin typeface="Roboto Condensed Italics"/>
              </a:rPr>
              <a:t>một</a:t>
            </a:r>
            <a:r>
              <a:rPr lang="en-US" sz="3699" dirty="0">
                <a:solidFill>
                  <a:srgbClr val="126B42"/>
                </a:solidFill>
                <a:latin typeface="Roboto Condensed Italics"/>
              </a:rPr>
              <a:t> </a:t>
            </a:r>
            <a:r>
              <a:rPr lang="en-US" sz="3699" dirty="0" err="1">
                <a:solidFill>
                  <a:srgbClr val="126B42"/>
                </a:solidFill>
                <a:latin typeface="Roboto Condensed Italics"/>
              </a:rPr>
              <a:t>tác</a:t>
            </a:r>
            <a:r>
              <a:rPr lang="en-US" sz="3699" dirty="0">
                <a:solidFill>
                  <a:srgbClr val="126B42"/>
                </a:solidFill>
                <a:latin typeface="Roboto Condensed Italics"/>
              </a:rPr>
              <a:t> </a:t>
            </a:r>
            <a:r>
              <a:rPr lang="en-US" sz="3699" dirty="0" err="1">
                <a:solidFill>
                  <a:srgbClr val="126B42"/>
                </a:solidFill>
                <a:latin typeface="Roboto Condensed Italics"/>
              </a:rPr>
              <a:t>phẩm</a:t>
            </a:r>
            <a:r>
              <a:rPr lang="en-US" sz="3699" dirty="0">
                <a:solidFill>
                  <a:srgbClr val="126B42"/>
                </a:solidFill>
                <a:latin typeface="Roboto Condensed Italics"/>
              </a:rPr>
              <a:t> </a:t>
            </a:r>
            <a:r>
              <a:rPr lang="en-US" sz="3699" dirty="0" err="1">
                <a:solidFill>
                  <a:srgbClr val="126B42"/>
                </a:solidFill>
                <a:latin typeface="Roboto Condensed Italics"/>
              </a:rPr>
              <a:t>thơ</a:t>
            </a:r>
            <a:r>
              <a:rPr lang="en-US" sz="3699" dirty="0">
                <a:solidFill>
                  <a:srgbClr val="126B42"/>
                </a:solidFill>
                <a:latin typeface="Roboto Condensed Italics"/>
              </a:rPr>
              <a:t>.</a:t>
            </a:r>
          </a:p>
          <a:p>
            <a:pPr marL="845698" lvl="2" indent="-281899" algn="just">
              <a:lnSpc>
                <a:spcPts val="5179"/>
              </a:lnSpc>
            </a:pPr>
            <a:r>
              <a:rPr lang="en-US" sz="3699" dirty="0" err="1">
                <a:solidFill>
                  <a:srgbClr val="126B42"/>
                </a:solidFill>
                <a:latin typeface="Roboto Condensed Bold"/>
              </a:rPr>
              <a:t>Các</a:t>
            </a:r>
            <a:r>
              <a:rPr lang="en-US" sz="3699" dirty="0">
                <a:solidFill>
                  <a:srgbClr val="126B42"/>
                </a:solidFill>
                <a:latin typeface="Roboto Condensed Bold"/>
              </a:rPr>
              <a:t> HS </a:t>
            </a:r>
            <a:r>
              <a:rPr lang="en-US" sz="3699" dirty="0" err="1">
                <a:solidFill>
                  <a:srgbClr val="126B42"/>
                </a:solidFill>
                <a:latin typeface="Roboto Condensed Bold"/>
              </a:rPr>
              <a:t>khác</a:t>
            </a:r>
            <a:r>
              <a:rPr lang="en-US" sz="3699" dirty="0">
                <a:solidFill>
                  <a:srgbClr val="126B42"/>
                </a:solidFill>
                <a:latin typeface="Roboto Condensed Bold"/>
              </a:rPr>
              <a:t>:</a:t>
            </a:r>
          </a:p>
          <a:p>
            <a:pPr marL="845698" lvl="2" indent="-281899" algn="just">
              <a:lnSpc>
                <a:spcPts val="5179"/>
              </a:lnSpc>
              <a:buFont typeface="Arial"/>
              <a:buChar char="⚬"/>
            </a:pPr>
            <a:r>
              <a:rPr lang="en-US" sz="3699" dirty="0" err="1">
                <a:solidFill>
                  <a:srgbClr val="126B42"/>
                </a:solidFill>
                <a:latin typeface="Roboto Condensed"/>
              </a:rPr>
              <a:t>Xác</a:t>
            </a:r>
            <a:r>
              <a:rPr lang="en-US" sz="3699" dirty="0">
                <a:solidFill>
                  <a:srgbClr val="126B42"/>
                </a:solidFill>
                <a:latin typeface="Roboto Condensed"/>
              </a:rPr>
              <a:t> </a:t>
            </a:r>
            <a:r>
              <a:rPr lang="en-US" sz="3699" dirty="0" err="1">
                <a:solidFill>
                  <a:srgbClr val="126B42"/>
                </a:solidFill>
                <a:latin typeface="Roboto Condensed"/>
              </a:rPr>
              <a:t>định</a:t>
            </a:r>
            <a:r>
              <a:rPr lang="en-US" sz="3699" dirty="0">
                <a:solidFill>
                  <a:srgbClr val="126B42"/>
                </a:solidFill>
                <a:latin typeface="Roboto Condensed"/>
              </a:rPr>
              <a:t> </a:t>
            </a:r>
            <a:r>
              <a:rPr lang="en-US" sz="3699" dirty="0" err="1">
                <a:solidFill>
                  <a:srgbClr val="126B42"/>
                </a:solidFill>
                <a:latin typeface="Roboto Condensed"/>
              </a:rPr>
              <a:t>vấn</a:t>
            </a:r>
            <a:r>
              <a:rPr lang="en-US" sz="3699" dirty="0">
                <a:solidFill>
                  <a:srgbClr val="126B42"/>
                </a:solidFill>
                <a:latin typeface="Roboto Condensed"/>
              </a:rPr>
              <a:t> </a:t>
            </a:r>
            <a:r>
              <a:rPr lang="en-US" sz="3699" dirty="0" err="1">
                <a:solidFill>
                  <a:srgbClr val="126B42"/>
                </a:solidFill>
                <a:latin typeface="Roboto Condensed"/>
              </a:rPr>
              <a:t>đề</a:t>
            </a:r>
            <a:r>
              <a:rPr lang="en-US" sz="3699" dirty="0">
                <a:solidFill>
                  <a:srgbClr val="126B42"/>
                </a:solidFill>
                <a:latin typeface="Roboto Condensed"/>
              </a:rPr>
              <a:t> </a:t>
            </a:r>
            <a:r>
              <a:rPr lang="en-US" sz="3699" dirty="0" err="1">
                <a:solidFill>
                  <a:srgbClr val="126B42"/>
                </a:solidFill>
                <a:latin typeface="Roboto Condensed"/>
              </a:rPr>
              <a:t>người</a:t>
            </a:r>
            <a:r>
              <a:rPr lang="en-US" sz="3699" dirty="0">
                <a:solidFill>
                  <a:srgbClr val="126B42"/>
                </a:solidFill>
                <a:latin typeface="Roboto Condensed"/>
              </a:rPr>
              <a:t> </a:t>
            </a:r>
            <a:r>
              <a:rPr lang="en-US" sz="3699" dirty="0" err="1">
                <a:solidFill>
                  <a:srgbClr val="126B42"/>
                </a:solidFill>
                <a:latin typeface="Roboto Condensed"/>
              </a:rPr>
              <a:t>nói</a:t>
            </a:r>
            <a:r>
              <a:rPr lang="en-US" sz="3699" dirty="0">
                <a:solidFill>
                  <a:srgbClr val="126B42"/>
                </a:solidFill>
                <a:latin typeface="Roboto Condensed"/>
              </a:rPr>
              <a:t> </a:t>
            </a:r>
            <a:r>
              <a:rPr lang="en-US" sz="3699" dirty="0" err="1">
                <a:solidFill>
                  <a:srgbClr val="126B42"/>
                </a:solidFill>
                <a:latin typeface="Roboto Condensed"/>
              </a:rPr>
              <a:t>trình</a:t>
            </a:r>
            <a:r>
              <a:rPr lang="en-US" sz="3699" dirty="0">
                <a:solidFill>
                  <a:srgbClr val="126B42"/>
                </a:solidFill>
                <a:latin typeface="Roboto Condensed"/>
              </a:rPr>
              <a:t> </a:t>
            </a:r>
            <a:r>
              <a:rPr lang="en-US" sz="3699" dirty="0" err="1">
                <a:solidFill>
                  <a:srgbClr val="126B42"/>
                </a:solidFill>
                <a:latin typeface="Roboto Condensed"/>
              </a:rPr>
              <a:t>bày</a:t>
            </a:r>
            <a:endParaRPr lang="en-US" sz="3699" dirty="0">
              <a:solidFill>
                <a:srgbClr val="126B42"/>
              </a:solidFill>
              <a:latin typeface="Roboto Condensed"/>
            </a:endParaRPr>
          </a:p>
          <a:p>
            <a:pPr marL="845698" lvl="2" indent="-281899" algn="just">
              <a:lnSpc>
                <a:spcPts val="5179"/>
              </a:lnSpc>
              <a:buFont typeface="Arial"/>
              <a:buChar char="⚬"/>
            </a:pPr>
            <a:r>
              <a:rPr lang="en-US" sz="3699" dirty="0" err="1">
                <a:solidFill>
                  <a:srgbClr val="126B42"/>
                </a:solidFill>
                <a:latin typeface="Roboto Condensed"/>
              </a:rPr>
              <a:t>Tóm</a:t>
            </a:r>
            <a:r>
              <a:rPr lang="en-US" sz="3699" dirty="0">
                <a:solidFill>
                  <a:srgbClr val="126B42"/>
                </a:solidFill>
                <a:latin typeface="Roboto Condensed"/>
              </a:rPr>
              <a:t> </a:t>
            </a:r>
            <a:r>
              <a:rPr lang="en-US" sz="3699" dirty="0" err="1">
                <a:solidFill>
                  <a:srgbClr val="126B42"/>
                </a:solidFill>
                <a:latin typeface="Roboto Condensed"/>
              </a:rPr>
              <a:t>tắt</a:t>
            </a:r>
            <a:r>
              <a:rPr lang="en-US" sz="3699" dirty="0">
                <a:solidFill>
                  <a:srgbClr val="126B42"/>
                </a:solidFill>
                <a:latin typeface="Roboto Condensed"/>
              </a:rPr>
              <a:t>, </a:t>
            </a:r>
            <a:r>
              <a:rPr lang="en-US" sz="3699" dirty="0" err="1">
                <a:solidFill>
                  <a:srgbClr val="126B42"/>
                </a:solidFill>
                <a:latin typeface="Roboto Condensed"/>
              </a:rPr>
              <a:t>ghi</a:t>
            </a:r>
            <a:r>
              <a:rPr lang="en-US" sz="3699" dirty="0">
                <a:solidFill>
                  <a:srgbClr val="126B42"/>
                </a:solidFill>
                <a:latin typeface="Roboto Condensed"/>
              </a:rPr>
              <a:t> </a:t>
            </a:r>
            <a:r>
              <a:rPr lang="en-US" sz="3699" dirty="0" err="1">
                <a:solidFill>
                  <a:srgbClr val="126B42"/>
                </a:solidFill>
                <a:latin typeface="Roboto Condensed"/>
              </a:rPr>
              <a:t>lại</a:t>
            </a:r>
            <a:r>
              <a:rPr lang="en-US" sz="3699" dirty="0">
                <a:solidFill>
                  <a:srgbClr val="126B42"/>
                </a:solidFill>
                <a:latin typeface="Roboto Condensed"/>
              </a:rPr>
              <a:t> </a:t>
            </a:r>
            <a:r>
              <a:rPr lang="en-US" sz="3699" dirty="0" err="1">
                <a:solidFill>
                  <a:srgbClr val="126B42"/>
                </a:solidFill>
                <a:latin typeface="Roboto Condensed"/>
              </a:rPr>
              <a:t>các</a:t>
            </a:r>
            <a:r>
              <a:rPr lang="en-US" sz="3699" dirty="0">
                <a:solidFill>
                  <a:srgbClr val="126B42"/>
                </a:solidFill>
                <a:latin typeface="Roboto Condensed"/>
              </a:rPr>
              <a:t> ý </a:t>
            </a:r>
            <a:r>
              <a:rPr lang="en-US" sz="3699" dirty="0" err="1">
                <a:solidFill>
                  <a:srgbClr val="126B42"/>
                </a:solidFill>
                <a:latin typeface="Roboto Condensed"/>
              </a:rPr>
              <a:t>chính</a:t>
            </a:r>
            <a:r>
              <a:rPr lang="en-US" sz="3699" dirty="0">
                <a:solidFill>
                  <a:srgbClr val="126B42"/>
                </a:solidFill>
                <a:latin typeface="Roboto Condensed"/>
              </a:rPr>
              <a:t> </a:t>
            </a:r>
            <a:r>
              <a:rPr lang="en-US" sz="3699" dirty="0" err="1">
                <a:solidFill>
                  <a:srgbClr val="126B42"/>
                </a:solidFill>
                <a:latin typeface="Roboto Condensed"/>
              </a:rPr>
              <a:t>người</a:t>
            </a:r>
            <a:r>
              <a:rPr lang="en-US" sz="3699" dirty="0">
                <a:solidFill>
                  <a:srgbClr val="126B42"/>
                </a:solidFill>
                <a:latin typeface="Roboto Condensed"/>
              </a:rPr>
              <a:t> </a:t>
            </a:r>
            <a:r>
              <a:rPr lang="en-US" sz="3699" dirty="0" err="1">
                <a:solidFill>
                  <a:srgbClr val="126B42"/>
                </a:solidFill>
                <a:latin typeface="Roboto Condensed"/>
              </a:rPr>
              <a:t>nói</a:t>
            </a:r>
            <a:r>
              <a:rPr lang="en-US" sz="3699" dirty="0">
                <a:solidFill>
                  <a:srgbClr val="126B42"/>
                </a:solidFill>
                <a:latin typeface="Roboto Condensed"/>
              </a:rPr>
              <a:t> </a:t>
            </a:r>
            <a:r>
              <a:rPr lang="en-US" sz="3699" dirty="0" err="1">
                <a:solidFill>
                  <a:srgbClr val="126B42"/>
                </a:solidFill>
                <a:latin typeface="Roboto Condensed"/>
              </a:rPr>
              <a:t>trình</a:t>
            </a:r>
            <a:r>
              <a:rPr lang="en-US" sz="3699" dirty="0">
                <a:solidFill>
                  <a:srgbClr val="126B42"/>
                </a:solidFill>
                <a:latin typeface="Roboto Condensed"/>
              </a:rPr>
              <a:t> </a:t>
            </a:r>
            <a:r>
              <a:rPr lang="en-US" sz="3699" dirty="0" err="1">
                <a:solidFill>
                  <a:srgbClr val="126B42"/>
                </a:solidFill>
                <a:latin typeface="Roboto Condensed"/>
              </a:rPr>
              <a:t>bày</a:t>
            </a:r>
            <a:r>
              <a:rPr lang="en-US" sz="3699" dirty="0">
                <a:solidFill>
                  <a:srgbClr val="126B42"/>
                </a:solidFill>
                <a:latin typeface="Roboto Condensed"/>
              </a:rPr>
              <a:t> - </a:t>
            </a:r>
            <a:r>
              <a:rPr lang="en-US" sz="3699" dirty="0" err="1">
                <a:solidFill>
                  <a:srgbClr val="126B42"/>
                </a:solidFill>
                <a:latin typeface="Roboto Condensed"/>
              </a:rPr>
              <a:t>Viết</a:t>
            </a:r>
            <a:r>
              <a:rPr lang="en-US" sz="3699" dirty="0">
                <a:solidFill>
                  <a:srgbClr val="126B42"/>
                </a:solidFill>
                <a:latin typeface="Roboto Condensed"/>
              </a:rPr>
              <a:t> </a:t>
            </a:r>
            <a:r>
              <a:rPr lang="en-US" sz="3699" dirty="0" err="1">
                <a:solidFill>
                  <a:srgbClr val="126B42"/>
                </a:solidFill>
                <a:latin typeface="Roboto Condensed"/>
              </a:rPr>
              <a:t>ra</a:t>
            </a:r>
            <a:r>
              <a:rPr lang="en-US" sz="3699" dirty="0">
                <a:solidFill>
                  <a:srgbClr val="126B42"/>
                </a:solidFill>
                <a:latin typeface="Roboto Condensed"/>
              </a:rPr>
              <a:t> </a:t>
            </a:r>
            <a:r>
              <a:rPr lang="en-US" sz="3699" dirty="0" err="1">
                <a:solidFill>
                  <a:srgbClr val="126B42"/>
                </a:solidFill>
                <a:latin typeface="Roboto Condensed"/>
              </a:rPr>
              <a:t>giấy</a:t>
            </a:r>
            <a:r>
              <a:rPr lang="en-US" sz="3699" dirty="0">
                <a:solidFill>
                  <a:srgbClr val="126B42"/>
                </a:solidFill>
                <a:latin typeface="Roboto Condensed"/>
              </a:rPr>
              <a:t> </a:t>
            </a:r>
            <a:r>
              <a:rPr lang="en-US" sz="3699" dirty="0" err="1">
                <a:solidFill>
                  <a:srgbClr val="126B42"/>
                </a:solidFill>
                <a:latin typeface="Roboto Condensed"/>
              </a:rPr>
              <a:t>các</a:t>
            </a:r>
            <a:r>
              <a:rPr lang="en-US" sz="3699" dirty="0">
                <a:solidFill>
                  <a:srgbClr val="126B42"/>
                </a:solidFill>
                <a:latin typeface="Roboto Condensed"/>
              </a:rPr>
              <a:t> ý </a:t>
            </a:r>
            <a:r>
              <a:rPr lang="en-US" sz="3699" dirty="0" err="1">
                <a:solidFill>
                  <a:srgbClr val="126B42"/>
                </a:solidFill>
                <a:latin typeface="Roboto Condensed"/>
              </a:rPr>
              <a:t>chính</a:t>
            </a:r>
            <a:r>
              <a:rPr lang="en-US" sz="3699" dirty="0">
                <a:solidFill>
                  <a:srgbClr val="126B42"/>
                </a:solidFill>
                <a:latin typeface="Roboto Condensed"/>
              </a:rPr>
              <a:t> </a:t>
            </a:r>
            <a:r>
              <a:rPr lang="en-US" sz="3699" dirty="0" err="1">
                <a:solidFill>
                  <a:srgbClr val="126B42"/>
                </a:solidFill>
                <a:latin typeface="Roboto Condensed"/>
              </a:rPr>
              <a:t>của</a:t>
            </a:r>
            <a:r>
              <a:rPr lang="en-US" sz="3699" dirty="0">
                <a:solidFill>
                  <a:srgbClr val="126B42"/>
                </a:solidFill>
                <a:latin typeface="Roboto Condensed"/>
              </a:rPr>
              <a:t> </a:t>
            </a:r>
            <a:r>
              <a:rPr lang="en-US" sz="3699" dirty="0" err="1">
                <a:solidFill>
                  <a:srgbClr val="126B42"/>
                </a:solidFill>
                <a:latin typeface="Roboto Condensed"/>
              </a:rPr>
              <a:t>bài</a:t>
            </a:r>
            <a:r>
              <a:rPr lang="en-US" sz="3699" dirty="0">
                <a:solidFill>
                  <a:srgbClr val="126B42"/>
                </a:solidFill>
                <a:latin typeface="Roboto Condensed"/>
              </a:rPr>
              <a:t> </a:t>
            </a:r>
            <a:r>
              <a:rPr lang="en-US" sz="3699" dirty="0" err="1">
                <a:solidFill>
                  <a:srgbClr val="126B42"/>
                </a:solidFill>
                <a:latin typeface="Roboto Condensed"/>
              </a:rPr>
              <a:t>nói</a:t>
            </a:r>
            <a:r>
              <a:rPr lang="en-US" sz="3699" dirty="0">
                <a:solidFill>
                  <a:srgbClr val="126B42"/>
                </a:solidFill>
                <a:latin typeface="Roboto Condensed"/>
              </a:rPr>
              <a:t> (</a:t>
            </a:r>
            <a:r>
              <a:rPr lang="en-US" sz="3699" b="1" dirty="0" err="1">
                <a:solidFill>
                  <a:srgbClr val="126B42"/>
                </a:solidFill>
                <a:latin typeface="Roboto Condensed"/>
              </a:rPr>
              <a:t>theo</a:t>
            </a:r>
            <a:r>
              <a:rPr lang="en-US" sz="3699" b="1" dirty="0">
                <a:solidFill>
                  <a:srgbClr val="126B42"/>
                </a:solidFill>
                <a:latin typeface="Roboto Condensed"/>
              </a:rPr>
              <a:t> </a:t>
            </a:r>
            <a:r>
              <a:rPr lang="en-US" sz="3699" b="1" dirty="0" err="1">
                <a:solidFill>
                  <a:srgbClr val="126B42"/>
                </a:solidFill>
                <a:latin typeface="Roboto Condensed"/>
              </a:rPr>
              <a:t>phiếu</a:t>
            </a:r>
            <a:r>
              <a:rPr lang="en-US" sz="3699" b="1" dirty="0">
                <a:solidFill>
                  <a:srgbClr val="126B42"/>
                </a:solidFill>
                <a:latin typeface="Roboto Condensed"/>
              </a:rPr>
              <a:t> </a:t>
            </a:r>
            <a:r>
              <a:rPr lang="en-US" sz="3699" b="1" dirty="0" err="1">
                <a:solidFill>
                  <a:srgbClr val="126B42"/>
                </a:solidFill>
                <a:latin typeface="Roboto Condensed"/>
              </a:rPr>
              <a:t>Nhật</a:t>
            </a:r>
            <a:r>
              <a:rPr lang="en-US" sz="3699" b="1" dirty="0">
                <a:solidFill>
                  <a:srgbClr val="126B42"/>
                </a:solidFill>
                <a:latin typeface="Roboto Condensed"/>
              </a:rPr>
              <a:t> </a:t>
            </a:r>
            <a:r>
              <a:rPr lang="en-US" sz="3699" b="1" dirty="0" err="1">
                <a:solidFill>
                  <a:srgbClr val="126B42"/>
                </a:solidFill>
                <a:latin typeface="Roboto Condensed"/>
              </a:rPr>
              <a:t>ký</a:t>
            </a:r>
            <a:r>
              <a:rPr lang="en-US" sz="3699" b="1" dirty="0">
                <a:solidFill>
                  <a:srgbClr val="126B42"/>
                </a:solidFill>
                <a:latin typeface="Roboto Condensed"/>
              </a:rPr>
              <a:t> </a:t>
            </a:r>
            <a:r>
              <a:rPr lang="en-US" sz="3699" b="1" dirty="0" err="1">
                <a:solidFill>
                  <a:srgbClr val="126B42"/>
                </a:solidFill>
                <a:latin typeface="Roboto Condensed"/>
              </a:rPr>
              <a:t>ghi</a:t>
            </a:r>
            <a:r>
              <a:rPr lang="en-US" sz="3699" b="1" dirty="0">
                <a:solidFill>
                  <a:srgbClr val="126B42"/>
                </a:solidFill>
                <a:latin typeface="Roboto Condensed"/>
              </a:rPr>
              <a:t> </a:t>
            </a:r>
            <a:r>
              <a:rPr lang="en-US" sz="3699" b="1" dirty="0" err="1">
                <a:solidFill>
                  <a:srgbClr val="126B42"/>
                </a:solidFill>
                <a:latin typeface="Roboto Condensed"/>
              </a:rPr>
              <a:t>chép</a:t>
            </a:r>
            <a:r>
              <a:rPr lang="en-US" sz="3699" dirty="0">
                <a:solidFill>
                  <a:srgbClr val="126B42"/>
                </a:solidFill>
                <a:latin typeface="Roboto Condensed"/>
              </a:rPr>
              <a:t>)</a:t>
            </a:r>
          </a:p>
          <a:p>
            <a:pPr marL="845698" lvl="2" indent="-281899" algn="just">
              <a:lnSpc>
                <a:spcPts val="5179"/>
              </a:lnSpc>
            </a:pPr>
            <a:endParaRPr lang="en-US" sz="3699" dirty="0">
              <a:solidFill>
                <a:srgbClr val="126B42"/>
              </a:solidFill>
              <a:latin typeface="Roboto Condensed"/>
            </a:endParaRPr>
          </a:p>
        </p:txBody>
      </p:sp>
      <p:sp>
        <p:nvSpPr>
          <p:cNvPr id="8" name="TextBox 8"/>
          <p:cNvSpPr txBox="1"/>
          <p:nvPr/>
        </p:nvSpPr>
        <p:spPr>
          <a:xfrm>
            <a:off x="2693206" y="2591695"/>
            <a:ext cx="7392414" cy="969950"/>
          </a:xfrm>
          <a:prstGeom prst="rect">
            <a:avLst/>
          </a:prstGeom>
        </p:spPr>
        <p:txBody>
          <a:bodyPr lIns="0" tIns="0" rIns="0" bIns="0" rtlCol="0" anchor="t">
            <a:spAutoFit/>
          </a:bodyPr>
          <a:lstStyle/>
          <a:p>
            <a:pPr algn="l">
              <a:lnSpc>
                <a:spcPts val="8259"/>
              </a:lnSpc>
            </a:pPr>
            <a:r>
              <a:rPr lang="en-US" sz="4747">
                <a:solidFill>
                  <a:srgbClr val="1D6041"/>
                </a:solidFill>
                <a:latin typeface="Roboto Condensed Bold"/>
              </a:rPr>
              <a:t>* Vòng 1</a:t>
            </a: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0" y="134505"/>
            <a:ext cx="7391400" cy="10337713"/>
          </a:xfrm>
          <a:prstGeom prst="rect">
            <a:avLst/>
          </a:prstGeom>
        </p:spPr>
      </p:pic>
    </p:spTree>
    <p:extLst>
      <p:ext uri="{BB962C8B-B14F-4D97-AF65-F5344CB8AC3E}">
        <p14:creationId xmlns:p14="http://schemas.microsoft.com/office/powerpoint/2010/main" val="3648929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sp>
        <p:nvSpPr>
          <p:cNvPr id="2" name="Freeform 2"/>
          <p:cNvSpPr/>
          <p:nvPr/>
        </p:nvSpPr>
        <p:spPr>
          <a:xfrm>
            <a:off x="0" y="8109767"/>
            <a:ext cx="18287996" cy="3230759"/>
          </a:xfrm>
          <a:custGeom>
            <a:avLst/>
            <a:gdLst/>
            <a:ahLst/>
            <a:cxnLst/>
            <a:rect l="l" t="t" r="r" b="b"/>
            <a:pathLst>
              <a:path w="18287996" h="3230759">
                <a:moveTo>
                  <a:pt x="0" y="0"/>
                </a:moveTo>
                <a:lnTo>
                  <a:pt x="18287996" y="0"/>
                </a:lnTo>
                <a:lnTo>
                  <a:pt x="18287996" y="3230759"/>
                </a:lnTo>
                <a:lnTo>
                  <a:pt x="0" y="32307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701754" y="4679970"/>
            <a:ext cx="11713777" cy="5473528"/>
            <a:chOff x="0" y="0"/>
            <a:chExt cx="15618369" cy="7298037"/>
          </a:xfrm>
        </p:grpSpPr>
        <p:sp>
          <p:nvSpPr>
            <p:cNvPr id="4" name="Freeform 4"/>
            <p:cNvSpPr/>
            <p:nvPr/>
          </p:nvSpPr>
          <p:spPr>
            <a:xfrm>
              <a:off x="0" y="0"/>
              <a:ext cx="15618333" cy="7298055"/>
            </a:xfrm>
            <a:custGeom>
              <a:avLst/>
              <a:gdLst/>
              <a:ahLst/>
              <a:cxnLst/>
              <a:rect l="l" t="t" r="r" b="b"/>
              <a:pathLst>
                <a:path w="15618333" h="7298055">
                  <a:moveTo>
                    <a:pt x="0" y="0"/>
                  </a:moveTo>
                  <a:lnTo>
                    <a:pt x="15618333" y="0"/>
                  </a:lnTo>
                  <a:lnTo>
                    <a:pt x="15618333" y="7298055"/>
                  </a:lnTo>
                  <a:lnTo>
                    <a:pt x="0" y="7298055"/>
                  </a:lnTo>
                  <a:lnTo>
                    <a:pt x="0" y="0"/>
                  </a:lnTo>
                  <a:close/>
                </a:path>
              </a:pathLst>
            </a:custGeom>
            <a:blipFill>
              <a:blip r:embed="rId4"/>
              <a:stretch>
                <a:fillRect t="-283" b="-282"/>
              </a:stretch>
            </a:blipFill>
          </p:spPr>
        </p:sp>
      </p:grpSp>
      <p:grpSp>
        <p:nvGrpSpPr>
          <p:cNvPr id="5" name="Group 5"/>
          <p:cNvGrpSpPr/>
          <p:nvPr/>
        </p:nvGrpSpPr>
        <p:grpSpPr>
          <a:xfrm>
            <a:off x="9642286" y="739357"/>
            <a:ext cx="7946887" cy="9143907"/>
            <a:chOff x="0" y="0"/>
            <a:chExt cx="10595849" cy="12191876"/>
          </a:xfrm>
        </p:grpSpPr>
        <p:sp>
          <p:nvSpPr>
            <p:cNvPr id="6" name="Freeform 6"/>
            <p:cNvSpPr/>
            <p:nvPr/>
          </p:nvSpPr>
          <p:spPr>
            <a:xfrm>
              <a:off x="0" y="0"/>
              <a:ext cx="10595864" cy="12191873"/>
            </a:xfrm>
            <a:custGeom>
              <a:avLst/>
              <a:gdLst/>
              <a:ahLst/>
              <a:cxnLst/>
              <a:rect l="l" t="t" r="r" b="b"/>
              <a:pathLst>
                <a:path w="10595864" h="12191873">
                  <a:moveTo>
                    <a:pt x="0" y="0"/>
                  </a:moveTo>
                  <a:lnTo>
                    <a:pt x="10595864" y="0"/>
                  </a:lnTo>
                  <a:lnTo>
                    <a:pt x="10595864" y="12191873"/>
                  </a:lnTo>
                  <a:lnTo>
                    <a:pt x="0" y="12191873"/>
                  </a:lnTo>
                  <a:lnTo>
                    <a:pt x="0" y="0"/>
                  </a:lnTo>
                  <a:close/>
                </a:path>
              </a:pathLst>
            </a:custGeom>
            <a:blipFill>
              <a:blip r:embed="rId5"/>
              <a:stretch>
                <a:fillRect l="-40" r="-40"/>
              </a:stretch>
            </a:blipFill>
          </p:spPr>
        </p:sp>
      </p:grpSp>
      <p:sp>
        <p:nvSpPr>
          <p:cNvPr id="7" name="TextBox 7"/>
          <p:cNvSpPr txBox="1"/>
          <p:nvPr/>
        </p:nvSpPr>
        <p:spPr>
          <a:xfrm>
            <a:off x="10686841" y="2019300"/>
            <a:ext cx="5854850" cy="5655394"/>
          </a:xfrm>
          <a:prstGeom prst="rect">
            <a:avLst/>
          </a:prstGeom>
        </p:spPr>
        <p:txBody>
          <a:bodyPr wrap="square" lIns="0" tIns="0" rIns="0" bIns="0" rtlCol="0" anchor="t">
            <a:spAutoFit/>
          </a:bodyPr>
          <a:lstStyle/>
          <a:p>
            <a:pPr algn="just">
              <a:lnSpc>
                <a:spcPts val="4918"/>
              </a:lnSpc>
            </a:pPr>
            <a:r>
              <a:rPr lang="en-US" sz="3998" dirty="0">
                <a:solidFill>
                  <a:srgbClr val="000000"/>
                </a:solidFill>
                <a:latin typeface="Roboto Condensed"/>
              </a:rPr>
              <a:t>HS </a:t>
            </a:r>
            <a:r>
              <a:rPr lang="en-US" sz="3998" dirty="0" err="1">
                <a:solidFill>
                  <a:srgbClr val="000000"/>
                </a:solidFill>
                <a:latin typeface="Roboto Condensed"/>
              </a:rPr>
              <a:t>trao</a:t>
            </a:r>
            <a:r>
              <a:rPr lang="en-US" sz="3998" dirty="0">
                <a:solidFill>
                  <a:srgbClr val="000000"/>
                </a:solidFill>
                <a:latin typeface="Roboto Condensed"/>
              </a:rPr>
              <a:t> </a:t>
            </a:r>
            <a:r>
              <a:rPr lang="en-US" sz="3998" dirty="0" err="1">
                <a:solidFill>
                  <a:srgbClr val="000000"/>
                </a:solidFill>
                <a:latin typeface="Roboto Condensed"/>
              </a:rPr>
              <a:t>đổi</a:t>
            </a:r>
            <a:r>
              <a:rPr lang="en-US" sz="3998" dirty="0">
                <a:solidFill>
                  <a:srgbClr val="000000"/>
                </a:solidFill>
                <a:latin typeface="Roboto Condensed"/>
              </a:rPr>
              <a:t>, </a:t>
            </a:r>
            <a:r>
              <a:rPr lang="en-US" sz="3998" dirty="0" err="1">
                <a:solidFill>
                  <a:srgbClr val="000000"/>
                </a:solidFill>
                <a:latin typeface="Roboto Condensed"/>
              </a:rPr>
              <a:t>chấm</a:t>
            </a:r>
            <a:r>
              <a:rPr lang="en-US" sz="3998" dirty="0">
                <a:solidFill>
                  <a:srgbClr val="000000"/>
                </a:solidFill>
                <a:latin typeface="Roboto Condensed"/>
              </a:rPr>
              <a:t> </a:t>
            </a:r>
            <a:r>
              <a:rPr lang="en-US" sz="3998" dirty="0" err="1">
                <a:solidFill>
                  <a:srgbClr val="000000"/>
                </a:solidFill>
                <a:latin typeface="Roboto Condensed"/>
              </a:rPr>
              <a:t>chéo</a:t>
            </a:r>
            <a:r>
              <a:rPr lang="en-US" sz="3998" dirty="0">
                <a:solidFill>
                  <a:srgbClr val="000000"/>
                </a:solidFill>
                <a:latin typeface="Roboto Condensed"/>
              </a:rPr>
              <a:t> </a:t>
            </a:r>
            <a:r>
              <a:rPr lang="en-US" sz="3998" dirty="0" err="1">
                <a:solidFill>
                  <a:srgbClr val="000000"/>
                </a:solidFill>
                <a:latin typeface="Roboto Condensed"/>
              </a:rPr>
              <a:t>với</a:t>
            </a:r>
            <a:r>
              <a:rPr lang="en-US" sz="3998" dirty="0">
                <a:solidFill>
                  <a:srgbClr val="000000"/>
                </a:solidFill>
                <a:latin typeface="Roboto Condensed"/>
              </a:rPr>
              <a:t> </a:t>
            </a:r>
            <a:r>
              <a:rPr lang="en-US" sz="3998" dirty="0" err="1">
                <a:solidFill>
                  <a:srgbClr val="000000"/>
                </a:solidFill>
                <a:latin typeface="Roboto Condensed"/>
              </a:rPr>
              <a:t>bạn</a:t>
            </a:r>
            <a:r>
              <a:rPr lang="en-US" sz="3998" dirty="0">
                <a:solidFill>
                  <a:srgbClr val="000000"/>
                </a:solidFill>
                <a:latin typeface="Roboto Condensed"/>
              </a:rPr>
              <a:t> </a:t>
            </a:r>
            <a:r>
              <a:rPr lang="en-US" sz="3998" dirty="0" err="1">
                <a:solidFill>
                  <a:srgbClr val="000000"/>
                </a:solidFill>
                <a:latin typeface="Roboto Condensed"/>
              </a:rPr>
              <a:t>bên</a:t>
            </a:r>
            <a:r>
              <a:rPr lang="en-US" sz="3998" dirty="0">
                <a:solidFill>
                  <a:srgbClr val="000000"/>
                </a:solidFill>
                <a:latin typeface="Roboto Condensed"/>
              </a:rPr>
              <a:t> </a:t>
            </a:r>
            <a:r>
              <a:rPr lang="en-US" sz="3998" dirty="0" err="1">
                <a:solidFill>
                  <a:srgbClr val="000000"/>
                </a:solidFill>
                <a:latin typeface="Roboto Condensed"/>
              </a:rPr>
              <a:t>cạnh</a:t>
            </a:r>
            <a:r>
              <a:rPr lang="en-US" sz="3998" dirty="0">
                <a:solidFill>
                  <a:srgbClr val="000000"/>
                </a:solidFill>
                <a:latin typeface="Roboto Condensed"/>
              </a:rPr>
              <a:t> </a:t>
            </a:r>
            <a:r>
              <a:rPr lang="en-US" sz="3998" dirty="0" err="1">
                <a:solidFill>
                  <a:srgbClr val="000000"/>
                </a:solidFill>
                <a:latin typeface="Roboto Condensed"/>
              </a:rPr>
              <a:t>trong</a:t>
            </a:r>
            <a:r>
              <a:rPr lang="en-US" sz="3998" dirty="0">
                <a:solidFill>
                  <a:srgbClr val="000000"/>
                </a:solidFill>
                <a:latin typeface="Roboto Condensed"/>
              </a:rPr>
              <a:t> 2 </a:t>
            </a:r>
            <a:r>
              <a:rPr lang="en-US" sz="3998" dirty="0" err="1">
                <a:solidFill>
                  <a:srgbClr val="000000"/>
                </a:solidFill>
                <a:latin typeface="Roboto Condensed"/>
              </a:rPr>
              <a:t>phút</a:t>
            </a:r>
            <a:r>
              <a:rPr lang="en-US" sz="3998" dirty="0">
                <a:solidFill>
                  <a:srgbClr val="000000"/>
                </a:solidFill>
                <a:latin typeface="Roboto Condensed"/>
              </a:rPr>
              <a:t> </a:t>
            </a:r>
            <a:r>
              <a:rPr lang="en-US" sz="3998" dirty="0" err="1">
                <a:solidFill>
                  <a:srgbClr val="000000"/>
                </a:solidFill>
                <a:latin typeface="Roboto Condensed"/>
              </a:rPr>
              <a:t>để</a:t>
            </a:r>
            <a:r>
              <a:rPr lang="en-US" sz="3998" dirty="0">
                <a:solidFill>
                  <a:srgbClr val="000000"/>
                </a:solidFill>
                <a:latin typeface="Roboto Condensed"/>
              </a:rPr>
              <a:t> </a:t>
            </a:r>
            <a:r>
              <a:rPr lang="en-US" sz="3998" dirty="0" err="1">
                <a:solidFill>
                  <a:srgbClr val="000000"/>
                </a:solidFill>
                <a:latin typeface="Roboto Condensed"/>
              </a:rPr>
              <a:t>tìm</a:t>
            </a:r>
            <a:r>
              <a:rPr lang="en-US" sz="3998" dirty="0">
                <a:solidFill>
                  <a:srgbClr val="000000"/>
                </a:solidFill>
                <a:latin typeface="Roboto Condensed"/>
              </a:rPr>
              <a:t> </a:t>
            </a:r>
            <a:r>
              <a:rPr lang="en-US" sz="3998" dirty="0" err="1">
                <a:solidFill>
                  <a:srgbClr val="000000"/>
                </a:solidFill>
                <a:latin typeface="Roboto Condensed"/>
              </a:rPr>
              <a:t>gia</a:t>
            </a:r>
            <a:r>
              <a:rPr lang="en-US" sz="3998" dirty="0">
                <a:solidFill>
                  <a:srgbClr val="000000"/>
                </a:solidFill>
                <a:latin typeface="Roboto Condensed"/>
              </a:rPr>
              <a:t> </a:t>
            </a:r>
            <a:r>
              <a:rPr lang="en-US" sz="3998" dirty="0" err="1">
                <a:solidFill>
                  <a:srgbClr val="000000"/>
                </a:solidFill>
                <a:latin typeface="Roboto Condensed"/>
              </a:rPr>
              <a:t>các</a:t>
            </a:r>
            <a:r>
              <a:rPr lang="en-US" sz="3998" dirty="0">
                <a:solidFill>
                  <a:srgbClr val="000000"/>
                </a:solidFill>
                <a:latin typeface="Roboto Condensed"/>
              </a:rPr>
              <a:t> </a:t>
            </a:r>
            <a:r>
              <a:rPr lang="en-US" sz="3998" dirty="0" err="1">
                <a:solidFill>
                  <a:srgbClr val="000000"/>
                </a:solidFill>
                <a:latin typeface="Roboto Condensed"/>
              </a:rPr>
              <a:t>nhân</a:t>
            </a:r>
            <a:r>
              <a:rPr lang="en-US" sz="3998" dirty="0">
                <a:solidFill>
                  <a:srgbClr val="000000"/>
                </a:solidFill>
                <a:latin typeface="Roboto Condensed"/>
              </a:rPr>
              <a:t> </a:t>
            </a:r>
            <a:r>
              <a:rPr lang="en-US" sz="3998" dirty="0" err="1">
                <a:solidFill>
                  <a:srgbClr val="000000"/>
                </a:solidFill>
                <a:latin typeface="Roboto Condensed"/>
              </a:rPr>
              <a:t>tố</a:t>
            </a:r>
            <a:r>
              <a:rPr lang="en-US" sz="3998" dirty="0">
                <a:solidFill>
                  <a:srgbClr val="000000"/>
                </a:solidFill>
                <a:latin typeface="Roboto Condensed"/>
              </a:rPr>
              <a:t> </a:t>
            </a:r>
            <a:r>
              <a:rPr lang="en-US" sz="3998" dirty="0" err="1">
                <a:solidFill>
                  <a:srgbClr val="000000"/>
                </a:solidFill>
                <a:latin typeface="Roboto Condensed"/>
              </a:rPr>
              <a:t>bí</a:t>
            </a:r>
            <a:r>
              <a:rPr lang="en-US" sz="3998" dirty="0">
                <a:solidFill>
                  <a:srgbClr val="000000"/>
                </a:solidFill>
                <a:latin typeface="Roboto Condensed"/>
              </a:rPr>
              <a:t> </a:t>
            </a:r>
            <a:r>
              <a:rPr lang="en-US" sz="3998" dirty="0" err="1">
                <a:solidFill>
                  <a:srgbClr val="000000"/>
                </a:solidFill>
                <a:latin typeface="Roboto Condensed"/>
              </a:rPr>
              <a:t>ẩn</a:t>
            </a:r>
            <a:r>
              <a:rPr lang="en-US" sz="3998" dirty="0">
                <a:solidFill>
                  <a:srgbClr val="000000"/>
                </a:solidFill>
                <a:latin typeface="Roboto Condensed"/>
              </a:rPr>
              <a:t> </a:t>
            </a:r>
            <a:r>
              <a:rPr lang="en-US" sz="3998" dirty="0" err="1">
                <a:solidFill>
                  <a:srgbClr val="000000"/>
                </a:solidFill>
                <a:latin typeface="Roboto Condensed"/>
              </a:rPr>
              <a:t>có</a:t>
            </a:r>
            <a:r>
              <a:rPr lang="en-US" sz="3998" dirty="0">
                <a:solidFill>
                  <a:srgbClr val="000000"/>
                </a:solidFill>
                <a:latin typeface="Roboto Condensed"/>
              </a:rPr>
              <a:t> </a:t>
            </a:r>
            <a:r>
              <a:rPr lang="en-US" sz="3998" dirty="0" err="1">
                <a:solidFill>
                  <a:srgbClr val="000000"/>
                </a:solidFill>
                <a:latin typeface="Roboto Condensed"/>
              </a:rPr>
              <a:t>bài</a:t>
            </a:r>
            <a:r>
              <a:rPr lang="en-US" sz="3998" dirty="0">
                <a:solidFill>
                  <a:srgbClr val="000000"/>
                </a:solidFill>
                <a:latin typeface="Roboto Condensed"/>
              </a:rPr>
              <a:t>:</a:t>
            </a:r>
          </a:p>
          <a:p>
            <a:pPr marL="914050" lvl="2" indent="-304683" algn="just">
              <a:lnSpc>
                <a:spcPts val="4918"/>
              </a:lnSpc>
              <a:buFont typeface="Arial"/>
              <a:buChar char="⚬"/>
            </a:pPr>
            <a:r>
              <a:rPr lang="en-US" sz="3998" b="1" dirty="0" err="1">
                <a:solidFill>
                  <a:srgbClr val="000000"/>
                </a:solidFill>
                <a:latin typeface="Roboto Condensed"/>
              </a:rPr>
              <a:t>Tóm</a:t>
            </a:r>
            <a:r>
              <a:rPr lang="en-US" sz="3998" b="1" dirty="0">
                <a:solidFill>
                  <a:srgbClr val="000000"/>
                </a:solidFill>
                <a:latin typeface="Roboto Condensed"/>
              </a:rPr>
              <a:t> </a:t>
            </a:r>
            <a:r>
              <a:rPr lang="en-US" sz="3998" b="1" dirty="0" err="1">
                <a:solidFill>
                  <a:srgbClr val="000000"/>
                </a:solidFill>
                <a:latin typeface="Roboto Condensed"/>
              </a:rPr>
              <a:t>tắt</a:t>
            </a:r>
            <a:r>
              <a:rPr lang="en-US" sz="3998" b="1" dirty="0">
                <a:solidFill>
                  <a:srgbClr val="000000"/>
                </a:solidFill>
                <a:latin typeface="Roboto Condensed"/>
              </a:rPr>
              <a:t> </a:t>
            </a:r>
            <a:r>
              <a:rPr lang="en-US" sz="3998" b="1" dirty="0" err="1">
                <a:solidFill>
                  <a:srgbClr val="000000"/>
                </a:solidFill>
                <a:latin typeface="Roboto Condensed"/>
              </a:rPr>
              <a:t>siêu</a:t>
            </a:r>
            <a:r>
              <a:rPr lang="en-US" sz="3998" b="1" dirty="0">
                <a:solidFill>
                  <a:srgbClr val="000000"/>
                </a:solidFill>
                <a:latin typeface="Roboto Condensed"/>
              </a:rPr>
              <a:t> </a:t>
            </a:r>
            <a:r>
              <a:rPr lang="en-US" sz="3998" b="1" dirty="0" err="1">
                <a:solidFill>
                  <a:srgbClr val="000000"/>
                </a:solidFill>
                <a:latin typeface="Roboto Condensed"/>
              </a:rPr>
              <a:t>ngắn</a:t>
            </a:r>
            <a:r>
              <a:rPr lang="en-US" sz="3998" b="1" dirty="0">
                <a:solidFill>
                  <a:srgbClr val="000000"/>
                </a:solidFill>
                <a:latin typeface="Roboto Condensed"/>
              </a:rPr>
              <a:t> </a:t>
            </a:r>
            <a:r>
              <a:rPr lang="en-US" sz="3998" b="1" dirty="0" err="1">
                <a:solidFill>
                  <a:srgbClr val="000000"/>
                </a:solidFill>
                <a:latin typeface="Roboto Condensed"/>
              </a:rPr>
              <a:t>siêu</a:t>
            </a:r>
            <a:r>
              <a:rPr lang="en-US" sz="3998" b="1" dirty="0">
                <a:solidFill>
                  <a:srgbClr val="000000"/>
                </a:solidFill>
                <a:latin typeface="Roboto Condensed"/>
              </a:rPr>
              <a:t> </a:t>
            </a:r>
            <a:r>
              <a:rPr lang="en-US" sz="3998" b="1" err="1">
                <a:solidFill>
                  <a:srgbClr val="000000"/>
                </a:solidFill>
                <a:latin typeface="Roboto Condensed"/>
              </a:rPr>
              <a:t>chất</a:t>
            </a:r>
            <a:r>
              <a:rPr lang="en-US" sz="3998" b="1">
                <a:solidFill>
                  <a:srgbClr val="000000"/>
                </a:solidFill>
                <a:latin typeface="Roboto Condensed"/>
              </a:rPr>
              <a:t> </a:t>
            </a:r>
            <a:endParaRPr lang="en-US" sz="3998" b="1" smtClean="0">
              <a:solidFill>
                <a:srgbClr val="000000"/>
              </a:solidFill>
              <a:latin typeface="Roboto Condensed"/>
            </a:endParaRPr>
          </a:p>
          <a:p>
            <a:pPr marL="914050" lvl="2" indent="-304683" algn="just">
              <a:lnSpc>
                <a:spcPts val="4918"/>
              </a:lnSpc>
              <a:buFont typeface="Arial"/>
              <a:buChar char="⚬"/>
            </a:pPr>
            <a:r>
              <a:rPr lang="en-US" sz="3998" b="1" smtClean="0">
                <a:solidFill>
                  <a:srgbClr val="000000"/>
                </a:solidFill>
                <a:latin typeface="Roboto Condensed"/>
              </a:rPr>
              <a:t>Tóm </a:t>
            </a:r>
            <a:r>
              <a:rPr lang="en-US" sz="3998" b="1" dirty="0" err="1">
                <a:solidFill>
                  <a:srgbClr val="000000"/>
                </a:solidFill>
                <a:latin typeface="Roboto Condensed"/>
              </a:rPr>
              <a:t>tắt</a:t>
            </a:r>
            <a:r>
              <a:rPr lang="en-US" sz="3998" b="1" dirty="0">
                <a:solidFill>
                  <a:srgbClr val="000000"/>
                </a:solidFill>
                <a:latin typeface="Roboto Condensed"/>
              </a:rPr>
              <a:t> </a:t>
            </a:r>
            <a:r>
              <a:rPr lang="en-US" sz="3998" b="1" dirty="0" err="1">
                <a:solidFill>
                  <a:srgbClr val="000000"/>
                </a:solidFill>
                <a:latin typeface="Roboto Condensed"/>
              </a:rPr>
              <a:t>siêu</a:t>
            </a:r>
            <a:r>
              <a:rPr lang="en-US" sz="3998" b="1" dirty="0">
                <a:solidFill>
                  <a:srgbClr val="000000"/>
                </a:solidFill>
                <a:latin typeface="Roboto Condensed"/>
              </a:rPr>
              <a:t> </a:t>
            </a:r>
            <a:r>
              <a:rPr lang="en-US" sz="3998" b="1" dirty="0" err="1">
                <a:solidFill>
                  <a:srgbClr val="000000"/>
                </a:solidFill>
                <a:latin typeface="Roboto Condensed"/>
              </a:rPr>
              <a:t>tốc</a:t>
            </a:r>
            <a:r>
              <a:rPr lang="en-US" sz="3998" b="1" dirty="0">
                <a:solidFill>
                  <a:srgbClr val="000000"/>
                </a:solidFill>
                <a:latin typeface="Roboto Condensed"/>
              </a:rPr>
              <a:t> </a:t>
            </a:r>
            <a:r>
              <a:rPr lang="en-US" sz="3998" b="1" dirty="0" err="1">
                <a:solidFill>
                  <a:srgbClr val="000000"/>
                </a:solidFill>
                <a:latin typeface="Roboto Condensed"/>
              </a:rPr>
              <a:t>độ</a:t>
            </a:r>
            <a:r>
              <a:rPr lang="en-US" sz="3998" b="1" dirty="0">
                <a:solidFill>
                  <a:srgbClr val="000000"/>
                </a:solidFill>
                <a:latin typeface="Roboto Condensed"/>
              </a:rPr>
              <a:t> </a:t>
            </a:r>
            <a:r>
              <a:rPr lang="en-US" sz="3998" dirty="0">
                <a:solidFill>
                  <a:srgbClr val="000000"/>
                </a:solidFill>
                <a:latin typeface="Roboto Condensed"/>
              </a:rPr>
              <a:t>(</a:t>
            </a:r>
            <a:r>
              <a:rPr lang="en-US" sz="3998" dirty="0" err="1">
                <a:solidFill>
                  <a:srgbClr val="000000"/>
                </a:solidFill>
                <a:latin typeface="Roboto Condensed"/>
              </a:rPr>
              <a:t>về</a:t>
            </a:r>
            <a:r>
              <a:rPr lang="en-US" sz="3998" dirty="0">
                <a:solidFill>
                  <a:srgbClr val="000000"/>
                </a:solidFill>
                <a:latin typeface="Roboto Condensed"/>
              </a:rPr>
              <a:t> </a:t>
            </a:r>
            <a:r>
              <a:rPr lang="en-US" sz="3998" dirty="0" err="1">
                <a:solidFill>
                  <a:srgbClr val="000000"/>
                </a:solidFill>
                <a:latin typeface="Roboto Condensed"/>
              </a:rPr>
              <a:t>tgian</a:t>
            </a:r>
            <a:r>
              <a:rPr lang="en-US" sz="3998">
                <a:solidFill>
                  <a:srgbClr val="000000"/>
                </a:solidFill>
                <a:latin typeface="Roboto Condensed"/>
              </a:rPr>
              <a:t>) </a:t>
            </a:r>
            <a:endParaRPr lang="en-US" sz="3998" dirty="0">
              <a:solidFill>
                <a:srgbClr val="000000"/>
              </a:solidFill>
              <a:latin typeface="Roboto Condensed"/>
            </a:endParaRPr>
          </a:p>
          <a:p>
            <a:pPr marL="914050" lvl="2" indent="-304683" algn="just">
              <a:lnSpc>
                <a:spcPts val="4918"/>
              </a:lnSpc>
              <a:buFont typeface="Arial"/>
              <a:buChar char="⚬"/>
            </a:pPr>
            <a:r>
              <a:rPr lang="en-US" sz="3998" b="1" dirty="0" err="1">
                <a:solidFill>
                  <a:srgbClr val="000000"/>
                </a:solidFill>
                <a:latin typeface="Roboto Condensed"/>
              </a:rPr>
              <a:t>Tóm</a:t>
            </a:r>
            <a:r>
              <a:rPr lang="en-US" sz="3998" b="1" dirty="0">
                <a:solidFill>
                  <a:srgbClr val="000000"/>
                </a:solidFill>
                <a:latin typeface="Roboto Condensed"/>
              </a:rPr>
              <a:t> </a:t>
            </a:r>
            <a:r>
              <a:rPr lang="en-US" sz="3998" b="1" dirty="0" err="1">
                <a:solidFill>
                  <a:srgbClr val="000000"/>
                </a:solidFill>
                <a:latin typeface="Roboto Condensed"/>
              </a:rPr>
              <a:t>tắt</a:t>
            </a:r>
            <a:r>
              <a:rPr lang="en-US" sz="3998" b="1" dirty="0">
                <a:solidFill>
                  <a:srgbClr val="000000"/>
                </a:solidFill>
                <a:latin typeface="Roboto Condensed"/>
              </a:rPr>
              <a:t> </a:t>
            </a:r>
            <a:r>
              <a:rPr lang="en-US" sz="3998" b="1" err="1">
                <a:solidFill>
                  <a:srgbClr val="000000"/>
                </a:solidFill>
                <a:latin typeface="Roboto Condensed"/>
              </a:rPr>
              <a:t>siêu</a:t>
            </a:r>
            <a:r>
              <a:rPr lang="en-US" sz="3998" b="1">
                <a:solidFill>
                  <a:srgbClr val="000000"/>
                </a:solidFill>
                <a:latin typeface="Roboto Condensed"/>
              </a:rPr>
              <a:t> </a:t>
            </a:r>
            <a:r>
              <a:rPr lang="en-US" sz="3998" b="1" smtClean="0">
                <a:solidFill>
                  <a:srgbClr val="000000"/>
                </a:solidFill>
                <a:latin typeface="Roboto Condensed"/>
              </a:rPr>
              <a:t>ẩu</a:t>
            </a:r>
            <a:endParaRPr lang="en-US" sz="3998" dirty="0">
              <a:solidFill>
                <a:srgbClr val="000000"/>
              </a:solidFill>
              <a:latin typeface="Roboto Condensed"/>
            </a:endParaRPr>
          </a:p>
        </p:txBody>
      </p:sp>
      <p:grpSp>
        <p:nvGrpSpPr>
          <p:cNvPr id="8" name="Group 8"/>
          <p:cNvGrpSpPr/>
          <p:nvPr/>
        </p:nvGrpSpPr>
        <p:grpSpPr>
          <a:xfrm>
            <a:off x="1353949" y="7359147"/>
            <a:ext cx="803261" cy="750620"/>
            <a:chOff x="0" y="0"/>
            <a:chExt cx="1071015" cy="1000827"/>
          </a:xfrm>
        </p:grpSpPr>
        <p:sp>
          <p:nvSpPr>
            <p:cNvPr id="9" name="Freeform 9"/>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6"/>
              <a:stretch>
                <a:fillRect l="-2662" r="-2664" b="6"/>
              </a:stretch>
            </a:blipFill>
          </p:spPr>
        </p:sp>
      </p:grpSp>
      <p:sp>
        <p:nvSpPr>
          <p:cNvPr id="10" name="TextBox 10"/>
          <p:cNvSpPr txBox="1"/>
          <p:nvPr/>
        </p:nvSpPr>
        <p:spPr>
          <a:xfrm>
            <a:off x="3178087" y="2592295"/>
            <a:ext cx="2861929" cy="969950"/>
          </a:xfrm>
          <a:prstGeom prst="rect">
            <a:avLst/>
          </a:prstGeom>
        </p:spPr>
        <p:txBody>
          <a:bodyPr lIns="0" tIns="0" rIns="0" bIns="0" rtlCol="0" anchor="t">
            <a:spAutoFit/>
          </a:bodyPr>
          <a:lstStyle/>
          <a:p>
            <a:pPr algn="l">
              <a:lnSpc>
                <a:spcPts val="8259"/>
              </a:lnSpc>
            </a:pPr>
            <a:r>
              <a:rPr lang="en-US" sz="4747">
                <a:solidFill>
                  <a:srgbClr val="1D6041"/>
                </a:solidFill>
                <a:latin typeface="Roboto Condensed Bold"/>
              </a:rPr>
              <a:t>* Vòng 2</a:t>
            </a:r>
          </a:p>
        </p:txBody>
      </p:sp>
      <p:sp>
        <p:nvSpPr>
          <p:cNvPr id="11" name="TextBox 11"/>
          <p:cNvSpPr txBox="1"/>
          <p:nvPr/>
        </p:nvSpPr>
        <p:spPr>
          <a:xfrm>
            <a:off x="1353949" y="606007"/>
            <a:ext cx="6510206" cy="1895475"/>
          </a:xfrm>
          <a:prstGeom prst="rect">
            <a:avLst/>
          </a:prstGeom>
        </p:spPr>
        <p:txBody>
          <a:bodyPr lIns="0" tIns="0" rIns="0" bIns="0" rtlCol="0" anchor="t">
            <a:spAutoFit/>
          </a:bodyPr>
          <a:lstStyle/>
          <a:p>
            <a:pPr algn="ctr">
              <a:lnSpc>
                <a:spcPts val="7424"/>
              </a:lnSpc>
            </a:pPr>
            <a:r>
              <a:rPr lang="en-US" sz="5499">
                <a:solidFill>
                  <a:srgbClr val="2E826E"/>
                </a:solidFill>
                <a:latin typeface="#9Slide07 SVNRevolution"/>
              </a:rPr>
              <a:t>ĐÔI TAI NHẠY, ĐÔI TAY NHANH</a:t>
            </a: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791657" y="-2754168"/>
            <a:ext cx="12742175" cy="18250511"/>
            <a:chOff x="0" y="0"/>
            <a:chExt cx="16989567" cy="24334015"/>
          </a:xfrm>
        </p:grpSpPr>
        <p:sp>
          <p:nvSpPr>
            <p:cNvPr id="3" name="Freeform 3"/>
            <p:cNvSpPr/>
            <p:nvPr/>
          </p:nvSpPr>
          <p:spPr>
            <a:xfrm>
              <a:off x="0" y="0"/>
              <a:ext cx="16989552" cy="24333963"/>
            </a:xfrm>
            <a:custGeom>
              <a:avLst/>
              <a:gdLst/>
              <a:ahLst/>
              <a:cxnLst/>
              <a:rect l="l" t="t" r="r" b="b"/>
              <a:pathLst>
                <a:path w="16989552" h="24333963">
                  <a:moveTo>
                    <a:pt x="0" y="0"/>
                  </a:moveTo>
                  <a:lnTo>
                    <a:pt x="16989552" y="0"/>
                  </a:lnTo>
                  <a:lnTo>
                    <a:pt x="16989552" y="24333963"/>
                  </a:lnTo>
                  <a:lnTo>
                    <a:pt x="0" y="24333963"/>
                  </a:lnTo>
                  <a:lnTo>
                    <a:pt x="0" y="0"/>
                  </a:lnTo>
                  <a:close/>
                </a:path>
              </a:pathLst>
            </a:custGeom>
            <a:blipFill>
              <a:blip r:embed="rId2"/>
              <a:stretch>
                <a:fillRect t="-172" b="-172"/>
              </a:stretch>
            </a:blipFill>
          </p:spPr>
        </p:sp>
      </p:grpSp>
      <p:sp>
        <p:nvSpPr>
          <p:cNvPr id="4" name="Freeform 4"/>
          <p:cNvSpPr/>
          <p:nvPr/>
        </p:nvSpPr>
        <p:spPr>
          <a:xfrm>
            <a:off x="0" y="8109767"/>
            <a:ext cx="18287996" cy="3230759"/>
          </a:xfrm>
          <a:custGeom>
            <a:avLst/>
            <a:gdLst/>
            <a:ahLst/>
            <a:cxnLst/>
            <a:rect l="l" t="t" r="r" b="b"/>
            <a:pathLst>
              <a:path w="18287996" h="3230759">
                <a:moveTo>
                  <a:pt x="0" y="0"/>
                </a:moveTo>
                <a:lnTo>
                  <a:pt x="18287996" y="0"/>
                </a:lnTo>
                <a:lnTo>
                  <a:pt x="18287996" y="3230759"/>
                </a:lnTo>
                <a:lnTo>
                  <a:pt x="0" y="323075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10170771" y="5627500"/>
            <a:ext cx="9586957" cy="4479723"/>
            <a:chOff x="0" y="0"/>
            <a:chExt cx="12782609" cy="5972964"/>
          </a:xfrm>
        </p:grpSpPr>
        <p:sp>
          <p:nvSpPr>
            <p:cNvPr id="6" name="Freeform 6"/>
            <p:cNvSpPr/>
            <p:nvPr/>
          </p:nvSpPr>
          <p:spPr>
            <a:xfrm>
              <a:off x="0" y="0"/>
              <a:ext cx="12782550" cy="5972937"/>
            </a:xfrm>
            <a:custGeom>
              <a:avLst/>
              <a:gdLst/>
              <a:ahLst/>
              <a:cxnLst/>
              <a:rect l="l" t="t" r="r" b="b"/>
              <a:pathLst>
                <a:path w="12782550" h="5972937">
                  <a:moveTo>
                    <a:pt x="0" y="0"/>
                  </a:moveTo>
                  <a:lnTo>
                    <a:pt x="12782550" y="0"/>
                  </a:lnTo>
                  <a:lnTo>
                    <a:pt x="12782550" y="5972937"/>
                  </a:lnTo>
                  <a:lnTo>
                    <a:pt x="0" y="5972937"/>
                  </a:lnTo>
                  <a:lnTo>
                    <a:pt x="0" y="0"/>
                  </a:lnTo>
                  <a:close/>
                </a:path>
              </a:pathLst>
            </a:custGeom>
            <a:blipFill>
              <a:blip r:embed="rId5"/>
              <a:stretch>
                <a:fillRect t="-261" b="-261"/>
              </a:stretch>
            </a:blipFill>
          </p:spPr>
        </p:sp>
      </p:grpSp>
      <p:sp>
        <p:nvSpPr>
          <p:cNvPr id="7" name="TextBox 7"/>
          <p:cNvSpPr txBox="1"/>
          <p:nvPr/>
        </p:nvSpPr>
        <p:spPr>
          <a:xfrm>
            <a:off x="1444986" y="411370"/>
            <a:ext cx="14620745" cy="1025110"/>
          </a:xfrm>
          <a:prstGeom prst="rect">
            <a:avLst/>
          </a:prstGeom>
        </p:spPr>
        <p:txBody>
          <a:bodyPr lIns="0" tIns="0" rIns="0" bIns="0" rtlCol="0" anchor="t">
            <a:spAutoFit/>
          </a:bodyPr>
          <a:lstStyle/>
          <a:p>
            <a:pPr algn="just">
              <a:lnSpc>
                <a:spcPts val="7546"/>
              </a:lnSpc>
            </a:pPr>
            <a:r>
              <a:rPr lang="en-US" sz="5391">
                <a:solidFill>
                  <a:srgbClr val="008D70"/>
                </a:solidFill>
                <a:latin typeface="Fraunces Semi-Bold"/>
              </a:rPr>
              <a:t>III. TRÌNH BÀY BÀI NÓI</a:t>
            </a:r>
          </a:p>
        </p:txBody>
      </p:sp>
      <p:sp>
        <p:nvSpPr>
          <p:cNvPr id="8" name="TextBox 8"/>
          <p:cNvSpPr txBox="1"/>
          <p:nvPr/>
        </p:nvSpPr>
        <p:spPr>
          <a:xfrm>
            <a:off x="1598952" y="1734925"/>
            <a:ext cx="14876504" cy="4770537"/>
          </a:xfrm>
          <a:prstGeom prst="rect">
            <a:avLst/>
          </a:prstGeom>
        </p:spPr>
        <p:txBody>
          <a:bodyPr lIns="0" tIns="0" rIns="0" bIns="0" rtlCol="0" anchor="t">
            <a:spAutoFit/>
          </a:bodyPr>
          <a:lstStyle/>
          <a:p>
            <a:pPr algn="ctr">
              <a:lnSpc>
                <a:spcPts val="6198"/>
              </a:lnSpc>
            </a:pPr>
            <a:r>
              <a:rPr lang="en-US" sz="3998">
                <a:solidFill>
                  <a:srgbClr val="22704C"/>
                </a:solidFill>
                <a:latin typeface="Roboto Condensed Bold"/>
              </a:rPr>
              <a:t>Vòng 1: Luyện tập theo cặp đôi</a:t>
            </a:r>
          </a:p>
          <a:p>
            <a:pPr marL="914050" lvl="2" indent="-304683" algn="just">
              <a:lnSpc>
                <a:spcPts val="6198"/>
              </a:lnSpc>
              <a:buFont typeface="Arial"/>
              <a:buChar char="⚬"/>
            </a:pPr>
            <a:r>
              <a:rPr lang="en-US" sz="3998">
                <a:solidFill>
                  <a:srgbClr val="22704C"/>
                </a:solidFill>
                <a:latin typeface="Roboto Condensed"/>
              </a:rPr>
              <a:t>HS thực hiện vai người nói: tóm tắt nội dung thuyết trình về một tác phẩm thơ.</a:t>
            </a:r>
          </a:p>
          <a:p>
            <a:pPr marL="914050" lvl="2" indent="-304683" algn="just">
              <a:lnSpc>
                <a:spcPts val="6198"/>
              </a:lnSpc>
              <a:buFont typeface="Arial"/>
              <a:buChar char="⚬"/>
            </a:pPr>
            <a:r>
              <a:rPr lang="en-US" sz="3998">
                <a:solidFill>
                  <a:srgbClr val="22704C"/>
                </a:solidFill>
                <a:latin typeface="Roboto Condensed"/>
              </a:rPr>
              <a:t>HS thực hiện vai người nghe: ghi lại ý chính của bài thuyết trình để làm tư liệu học tập.</a:t>
            </a:r>
          </a:p>
          <a:p>
            <a:pPr marL="914050" lvl="2" indent="-304683" algn="just">
              <a:lnSpc>
                <a:spcPts val="6198"/>
              </a:lnSpc>
              <a:buFont typeface="Arial"/>
              <a:buChar char="⚬"/>
            </a:pPr>
            <a:r>
              <a:rPr lang="en-US" sz="3998">
                <a:solidFill>
                  <a:srgbClr val="22704C"/>
                </a:solidFill>
                <a:latin typeface="Roboto Condensed"/>
              </a:rPr>
              <a:t>Thời gian: </a:t>
            </a:r>
            <a:r>
              <a:rPr lang="en-US" sz="3998" smtClean="0">
                <a:solidFill>
                  <a:srgbClr val="22704C"/>
                </a:solidFill>
                <a:latin typeface="Roboto Condensed"/>
              </a:rPr>
              <a:t>03-5 phút</a:t>
            </a:r>
            <a:endParaRPr lang="en-US" sz="3998">
              <a:solidFill>
                <a:srgbClr val="22704C"/>
              </a:solidFill>
              <a:latin typeface="Roboto Condensed"/>
            </a:endParaRPr>
          </a:p>
        </p:txBody>
      </p:sp>
      <p:grpSp>
        <p:nvGrpSpPr>
          <p:cNvPr id="9" name="Group 9"/>
          <p:cNvGrpSpPr/>
          <p:nvPr/>
        </p:nvGrpSpPr>
        <p:grpSpPr>
          <a:xfrm>
            <a:off x="17259300" y="8895404"/>
            <a:ext cx="803261" cy="750620"/>
            <a:chOff x="0" y="0"/>
            <a:chExt cx="1071015" cy="1000827"/>
          </a:xfrm>
        </p:grpSpPr>
        <p:sp>
          <p:nvSpPr>
            <p:cNvPr id="10" name="Freeform 10"/>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6"/>
              <a:stretch>
                <a:fillRect l="-2662" r="-2664" b="6"/>
              </a:stretch>
            </a:blipFill>
          </p:spPr>
        </p:sp>
      </p:gr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4DB"/>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791657" y="-2754168"/>
            <a:ext cx="12742175" cy="18250511"/>
            <a:chOff x="0" y="0"/>
            <a:chExt cx="16989567" cy="24334015"/>
          </a:xfrm>
        </p:grpSpPr>
        <p:sp>
          <p:nvSpPr>
            <p:cNvPr id="3" name="Freeform 3"/>
            <p:cNvSpPr/>
            <p:nvPr/>
          </p:nvSpPr>
          <p:spPr>
            <a:xfrm>
              <a:off x="0" y="0"/>
              <a:ext cx="16989552" cy="24333963"/>
            </a:xfrm>
            <a:custGeom>
              <a:avLst/>
              <a:gdLst/>
              <a:ahLst/>
              <a:cxnLst/>
              <a:rect l="l" t="t" r="r" b="b"/>
              <a:pathLst>
                <a:path w="16989552" h="24333963">
                  <a:moveTo>
                    <a:pt x="0" y="0"/>
                  </a:moveTo>
                  <a:lnTo>
                    <a:pt x="16989552" y="0"/>
                  </a:lnTo>
                  <a:lnTo>
                    <a:pt x="16989552" y="24333963"/>
                  </a:lnTo>
                  <a:lnTo>
                    <a:pt x="0" y="24333963"/>
                  </a:lnTo>
                  <a:lnTo>
                    <a:pt x="0" y="0"/>
                  </a:lnTo>
                  <a:close/>
                </a:path>
              </a:pathLst>
            </a:custGeom>
            <a:blipFill>
              <a:blip r:embed="rId2"/>
              <a:stretch>
                <a:fillRect t="-172" b="-172"/>
              </a:stretch>
            </a:blipFill>
          </p:spPr>
        </p:sp>
      </p:grpSp>
      <p:sp>
        <p:nvSpPr>
          <p:cNvPr id="4" name="TextBox 4"/>
          <p:cNvSpPr txBox="1"/>
          <p:nvPr/>
        </p:nvSpPr>
        <p:spPr>
          <a:xfrm>
            <a:off x="723466" y="522604"/>
            <a:ext cx="14620745" cy="985105"/>
          </a:xfrm>
          <a:prstGeom prst="rect">
            <a:avLst/>
          </a:prstGeom>
        </p:spPr>
        <p:txBody>
          <a:bodyPr lIns="0" tIns="0" rIns="0" bIns="0" rtlCol="0" anchor="t">
            <a:spAutoFit/>
          </a:bodyPr>
          <a:lstStyle/>
          <a:p>
            <a:pPr algn="just">
              <a:lnSpc>
                <a:spcPts val="7127"/>
              </a:lnSpc>
            </a:pPr>
            <a:r>
              <a:rPr lang="en-US" sz="5091">
                <a:solidFill>
                  <a:srgbClr val="008D70"/>
                </a:solidFill>
                <a:latin typeface="Fraunces Semi-Bold"/>
              </a:rPr>
              <a:t>III. TRÌNH BÀY BÀI NÓI</a:t>
            </a:r>
          </a:p>
        </p:txBody>
      </p:sp>
      <p:grpSp>
        <p:nvGrpSpPr>
          <p:cNvPr id="5" name="Group 5"/>
          <p:cNvGrpSpPr/>
          <p:nvPr/>
        </p:nvGrpSpPr>
        <p:grpSpPr>
          <a:xfrm>
            <a:off x="1428430" y="2027515"/>
            <a:ext cx="15216302" cy="8663584"/>
            <a:chOff x="0" y="0"/>
            <a:chExt cx="20288403" cy="11551445"/>
          </a:xfrm>
        </p:grpSpPr>
        <p:sp>
          <p:nvSpPr>
            <p:cNvPr id="6" name="Freeform 6"/>
            <p:cNvSpPr/>
            <p:nvPr/>
          </p:nvSpPr>
          <p:spPr>
            <a:xfrm>
              <a:off x="0" y="0"/>
              <a:ext cx="20288377" cy="11551412"/>
            </a:xfrm>
            <a:custGeom>
              <a:avLst/>
              <a:gdLst/>
              <a:ahLst/>
              <a:cxnLst/>
              <a:rect l="l" t="t" r="r" b="b"/>
              <a:pathLst>
                <a:path w="20288377" h="11551412">
                  <a:moveTo>
                    <a:pt x="0" y="0"/>
                  </a:moveTo>
                  <a:lnTo>
                    <a:pt x="20288377" y="0"/>
                  </a:lnTo>
                  <a:lnTo>
                    <a:pt x="20288377" y="11551412"/>
                  </a:lnTo>
                  <a:lnTo>
                    <a:pt x="0" y="11551412"/>
                  </a:lnTo>
                  <a:lnTo>
                    <a:pt x="0" y="0"/>
                  </a:lnTo>
                  <a:close/>
                </a:path>
              </a:pathLst>
            </a:custGeom>
            <a:blipFill>
              <a:blip r:embed="rId3"/>
              <a:stretch>
                <a:fillRect t="-173" b="-173"/>
              </a:stretch>
            </a:blipFill>
          </p:spPr>
        </p:sp>
      </p:grpSp>
      <p:sp>
        <p:nvSpPr>
          <p:cNvPr id="7" name="TextBox 7"/>
          <p:cNvSpPr txBox="1"/>
          <p:nvPr/>
        </p:nvSpPr>
        <p:spPr>
          <a:xfrm>
            <a:off x="2834658" y="2740540"/>
            <a:ext cx="12873700" cy="5116785"/>
          </a:xfrm>
          <a:prstGeom prst="rect">
            <a:avLst/>
          </a:prstGeom>
        </p:spPr>
        <p:txBody>
          <a:bodyPr lIns="0" tIns="0" rIns="0" bIns="0" rtlCol="0" anchor="t">
            <a:spAutoFit/>
          </a:bodyPr>
          <a:lstStyle/>
          <a:p>
            <a:pPr algn="ctr">
              <a:lnSpc>
                <a:spcPts val="5677"/>
              </a:lnSpc>
            </a:pPr>
            <a:r>
              <a:rPr lang="en-US" sz="3998" dirty="0" err="1">
                <a:solidFill>
                  <a:srgbClr val="22704C"/>
                </a:solidFill>
                <a:latin typeface="Roboto Condensed Bold"/>
              </a:rPr>
              <a:t>Vòng</a:t>
            </a:r>
            <a:r>
              <a:rPr lang="en-US" sz="3998" dirty="0">
                <a:solidFill>
                  <a:srgbClr val="22704C"/>
                </a:solidFill>
                <a:latin typeface="Roboto Condensed Bold"/>
              </a:rPr>
              <a:t> 2: </a:t>
            </a:r>
            <a:r>
              <a:rPr lang="en-US" sz="3998" dirty="0" err="1">
                <a:solidFill>
                  <a:srgbClr val="22704C"/>
                </a:solidFill>
                <a:latin typeface="Roboto Condensed Bold"/>
              </a:rPr>
              <a:t>Trình</a:t>
            </a:r>
            <a:r>
              <a:rPr lang="en-US" sz="3998" dirty="0">
                <a:solidFill>
                  <a:srgbClr val="22704C"/>
                </a:solidFill>
                <a:latin typeface="Roboto Condensed Bold"/>
              </a:rPr>
              <a:t> </a:t>
            </a:r>
            <a:r>
              <a:rPr lang="en-US" sz="3998" dirty="0" err="1">
                <a:solidFill>
                  <a:srgbClr val="22704C"/>
                </a:solidFill>
                <a:latin typeface="Roboto Condensed Bold"/>
              </a:rPr>
              <a:t>bày</a:t>
            </a:r>
            <a:r>
              <a:rPr lang="en-US" sz="3998" dirty="0">
                <a:solidFill>
                  <a:srgbClr val="22704C"/>
                </a:solidFill>
                <a:latin typeface="Roboto Condensed Bold"/>
              </a:rPr>
              <a:t> </a:t>
            </a:r>
            <a:r>
              <a:rPr lang="en-US" sz="3998" dirty="0" err="1">
                <a:solidFill>
                  <a:srgbClr val="22704C"/>
                </a:solidFill>
                <a:latin typeface="Roboto Condensed Bold"/>
              </a:rPr>
              <a:t>bài</a:t>
            </a:r>
            <a:r>
              <a:rPr lang="en-US" sz="3998" dirty="0">
                <a:solidFill>
                  <a:srgbClr val="22704C"/>
                </a:solidFill>
                <a:latin typeface="Roboto Condensed Bold"/>
              </a:rPr>
              <a:t> </a:t>
            </a:r>
            <a:r>
              <a:rPr lang="en-US" sz="3998" dirty="0" err="1">
                <a:solidFill>
                  <a:srgbClr val="22704C"/>
                </a:solidFill>
                <a:latin typeface="Roboto Condensed Bold"/>
              </a:rPr>
              <a:t>tóm</a:t>
            </a:r>
            <a:r>
              <a:rPr lang="en-US" sz="3998" dirty="0">
                <a:solidFill>
                  <a:srgbClr val="22704C"/>
                </a:solidFill>
                <a:latin typeface="Roboto Condensed Bold"/>
              </a:rPr>
              <a:t> </a:t>
            </a:r>
            <a:r>
              <a:rPr lang="en-US" sz="3998" dirty="0" err="1">
                <a:solidFill>
                  <a:srgbClr val="22704C"/>
                </a:solidFill>
                <a:latin typeface="Roboto Condensed Bold"/>
              </a:rPr>
              <a:t>tắt</a:t>
            </a:r>
            <a:endParaRPr lang="en-US" sz="3998" dirty="0">
              <a:solidFill>
                <a:srgbClr val="22704C"/>
              </a:solidFill>
              <a:latin typeface="Roboto Condensed Bold"/>
            </a:endParaRPr>
          </a:p>
          <a:p>
            <a:pPr marL="914050" lvl="2" indent="-304683" algn="just">
              <a:lnSpc>
                <a:spcPts val="5677"/>
              </a:lnSpc>
              <a:buFont typeface="Arial"/>
              <a:buChar char="⚬"/>
            </a:pPr>
            <a:r>
              <a:rPr lang="en-US" sz="3998" dirty="0">
                <a:solidFill>
                  <a:srgbClr val="22704C"/>
                </a:solidFill>
                <a:latin typeface="Roboto Condensed"/>
              </a:rPr>
              <a:t>HS </a:t>
            </a:r>
            <a:r>
              <a:rPr lang="en-US" sz="3998" dirty="0" err="1">
                <a:solidFill>
                  <a:srgbClr val="22704C"/>
                </a:solidFill>
                <a:latin typeface="Roboto Condensed"/>
              </a:rPr>
              <a:t>thực</a:t>
            </a:r>
            <a:r>
              <a:rPr lang="en-US" sz="3998" dirty="0">
                <a:solidFill>
                  <a:srgbClr val="22704C"/>
                </a:solidFill>
                <a:latin typeface="Roboto Condensed"/>
              </a:rPr>
              <a:t> </a:t>
            </a:r>
            <a:r>
              <a:rPr lang="en-US" sz="3998" dirty="0" err="1">
                <a:solidFill>
                  <a:srgbClr val="22704C"/>
                </a:solidFill>
                <a:latin typeface="Roboto Condensed"/>
              </a:rPr>
              <a:t>hiện</a:t>
            </a:r>
            <a:r>
              <a:rPr lang="en-US" sz="3998" dirty="0">
                <a:solidFill>
                  <a:srgbClr val="22704C"/>
                </a:solidFill>
                <a:latin typeface="Roboto Condensed"/>
              </a:rPr>
              <a:t> </a:t>
            </a:r>
            <a:r>
              <a:rPr lang="en-US" sz="3998" dirty="0" err="1">
                <a:solidFill>
                  <a:srgbClr val="22704C"/>
                </a:solidFill>
                <a:latin typeface="Roboto Condensed"/>
              </a:rPr>
              <a:t>theo</a:t>
            </a:r>
            <a:r>
              <a:rPr lang="en-US" sz="3998" dirty="0">
                <a:solidFill>
                  <a:srgbClr val="22704C"/>
                </a:solidFill>
                <a:latin typeface="Roboto Condensed"/>
              </a:rPr>
              <a:t> </a:t>
            </a:r>
            <a:r>
              <a:rPr lang="en-US" sz="3998" dirty="0" err="1">
                <a:solidFill>
                  <a:srgbClr val="22704C"/>
                </a:solidFill>
                <a:latin typeface="Roboto Condensed"/>
              </a:rPr>
              <a:t>cặp</a:t>
            </a:r>
            <a:endParaRPr lang="en-US" sz="3998" dirty="0">
              <a:solidFill>
                <a:srgbClr val="22704C"/>
              </a:solidFill>
              <a:latin typeface="Roboto Condensed"/>
            </a:endParaRPr>
          </a:p>
          <a:p>
            <a:pPr marL="914050" lvl="2" indent="-304683" algn="just">
              <a:lnSpc>
                <a:spcPts val="5677"/>
              </a:lnSpc>
              <a:buFont typeface="Arial"/>
              <a:buChar char="⚬"/>
            </a:pPr>
            <a:r>
              <a:rPr lang="en-US" sz="3998" dirty="0">
                <a:solidFill>
                  <a:srgbClr val="22704C"/>
                </a:solidFill>
                <a:latin typeface="Roboto Condensed"/>
              </a:rPr>
              <a:t>HS </a:t>
            </a:r>
            <a:r>
              <a:rPr lang="en-US" sz="3998" dirty="0" err="1">
                <a:solidFill>
                  <a:srgbClr val="22704C"/>
                </a:solidFill>
                <a:latin typeface="Roboto Condensed"/>
              </a:rPr>
              <a:t>thực</a:t>
            </a:r>
            <a:r>
              <a:rPr lang="en-US" sz="3998" dirty="0">
                <a:solidFill>
                  <a:srgbClr val="22704C"/>
                </a:solidFill>
                <a:latin typeface="Roboto Condensed"/>
              </a:rPr>
              <a:t> </a:t>
            </a:r>
            <a:r>
              <a:rPr lang="en-US" sz="3998" dirty="0" err="1">
                <a:solidFill>
                  <a:srgbClr val="22704C"/>
                </a:solidFill>
                <a:latin typeface="Roboto Condensed"/>
              </a:rPr>
              <a:t>hiện</a:t>
            </a:r>
            <a:r>
              <a:rPr lang="en-US" sz="3998" dirty="0">
                <a:solidFill>
                  <a:srgbClr val="22704C"/>
                </a:solidFill>
                <a:latin typeface="Roboto Condensed"/>
              </a:rPr>
              <a:t> </a:t>
            </a:r>
            <a:r>
              <a:rPr lang="en-US" sz="3998" dirty="0" err="1">
                <a:solidFill>
                  <a:srgbClr val="22704C"/>
                </a:solidFill>
                <a:latin typeface="Roboto Condensed"/>
              </a:rPr>
              <a:t>vai</a:t>
            </a:r>
            <a:r>
              <a:rPr lang="en-US" sz="3998" dirty="0">
                <a:solidFill>
                  <a:srgbClr val="22704C"/>
                </a:solidFill>
                <a:latin typeface="Roboto Condensed"/>
              </a:rPr>
              <a:t> </a:t>
            </a:r>
            <a:r>
              <a:rPr lang="en-US" sz="3998" dirty="0" err="1">
                <a:solidFill>
                  <a:srgbClr val="22704C"/>
                </a:solidFill>
                <a:latin typeface="Roboto Condensed"/>
              </a:rPr>
              <a:t>người</a:t>
            </a:r>
            <a:r>
              <a:rPr lang="en-US" sz="3998" dirty="0">
                <a:solidFill>
                  <a:srgbClr val="22704C"/>
                </a:solidFill>
                <a:latin typeface="Roboto Condensed"/>
              </a:rPr>
              <a:t> </a:t>
            </a:r>
            <a:r>
              <a:rPr lang="en-US" sz="3998" dirty="0" err="1">
                <a:solidFill>
                  <a:srgbClr val="22704C"/>
                </a:solidFill>
                <a:latin typeface="Roboto Condensed"/>
              </a:rPr>
              <a:t>nói</a:t>
            </a:r>
            <a:r>
              <a:rPr lang="en-US" sz="3998" dirty="0">
                <a:solidFill>
                  <a:srgbClr val="22704C"/>
                </a:solidFill>
                <a:latin typeface="Roboto Condensed"/>
              </a:rPr>
              <a:t>: </a:t>
            </a:r>
            <a:r>
              <a:rPr lang="en-US" sz="3998" dirty="0" err="1">
                <a:solidFill>
                  <a:srgbClr val="22704C"/>
                </a:solidFill>
                <a:latin typeface="Roboto Condensed"/>
              </a:rPr>
              <a:t>tóm</a:t>
            </a:r>
            <a:r>
              <a:rPr lang="en-US" sz="3998" dirty="0">
                <a:solidFill>
                  <a:srgbClr val="22704C"/>
                </a:solidFill>
                <a:latin typeface="Roboto Condensed"/>
              </a:rPr>
              <a:t> </a:t>
            </a:r>
            <a:r>
              <a:rPr lang="en-US" sz="3998" dirty="0" err="1">
                <a:solidFill>
                  <a:srgbClr val="22704C"/>
                </a:solidFill>
                <a:latin typeface="Roboto Condensed"/>
              </a:rPr>
              <a:t>tắt</a:t>
            </a:r>
            <a:r>
              <a:rPr lang="en-US" sz="3998" dirty="0">
                <a:solidFill>
                  <a:srgbClr val="22704C"/>
                </a:solidFill>
                <a:latin typeface="Roboto Condensed"/>
              </a:rPr>
              <a:t> </a:t>
            </a:r>
            <a:r>
              <a:rPr lang="en-US" sz="3998" dirty="0" err="1">
                <a:solidFill>
                  <a:srgbClr val="22704C"/>
                </a:solidFill>
                <a:latin typeface="Roboto Condensed"/>
              </a:rPr>
              <a:t>nội</a:t>
            </a:r>
            <a:r>
              <a:rPr lang="en-US" sz="3998" dirty="0">
                <a:solidFill>
                  <a:srgbClr val="22704C"/>
                </a:solidFill>
                <a:latin typeface="Roboto Condensed"/>
              </a:rPr>
              <a:t> dung </a:t>
            </a:r>
            <a:r>
              <a:rPr lang="en-US" sz="3998" dirty="0" err="1">
                <a:solidFill>
                  <a:srgbClr val="22704C"/>
                </a:solidFill>
                <a:latin typeface="Roboto Condensed"/>
              </a:rPr>
              <a:t>thuyết</a:t>
            </a:r>
            <a:r>
              <a:rPr lang="en-US" sz="3998" dirty="0">
                <a:solidFill>
                  <a:srgbClr val="22704C"/>
                </a:solidFill>
                <a:latin typeface="Roboto Condensed"/>
              </a:rPr>
              <a:t> </a:t>
            </a:r>
            <a:r>
              <a:rPr lang="en-US" sz="3998" dirty="0" err="1">
                <a:solidFill>
                  <a:srgbClr val="22704C"/>
                </a:solidFill>
                <a:latin typeface="Roboto Condensed"/>
              </a:rPr>
              <a:t>trình</a:t>
            </a:r>
            <a:r>
              <a:rPr lang="en-US" sz="3998" dirty="0">
                <a:solidFill>
                  <a:srgbClr val="22704C"/>
                </a:solidFill>
                <a:latin typeface="Roboto Condensed"/>
              </a:rPr>
              <a:t> </a:t>
            </a:r>
            <a:r>
              <a:rPr lang="en-US" sz="3998" dirty="0" err="1">
                <a:solidFill>
                  <a:srgbClr val="22704C"/>
                </a:solidFill>
                <a:latin typeface="Roboto Condensed"/>
              </a:rPr>
              <a:t>về</a:t>
            </a:r>
            <a:r>
              <a:rPr lang="en-US" sz="3998" dirty="0">
                <a:solidFill>
                  <a:srgbClr val="22704C"/>
                </a:solidFill>
                <a:latin typeface="Roboto Condensed"/>
              </a:rPr>
              <a:t> </a:t>
            </a:r>
            <a:r>
              <a:rPr lang="en-US" sz="3998" dirty="0" err="1">
                <a:solidFill>
                  <a:srgbClr val="22704C"/>
                </a:solidFill>
                <a:latin typeface="Roboto Condensed"/>
              </a:rPr>
              <a:t>một</a:t>
            </a:r>
            <a:r>
              <a:rPr lang="en-US" sz="3998" dirty="0">
                <a:solidFill>
                  <a:srgbClr val="22704C"/>
                </a:solidFill>
                <a:latin typeface="Roboto Condensed"/>
              </a:rPr>
              <a:t> </a:t>
            </a:r>
            <a:r>
              <a:rPr lang="en-US" sz="3998" dirty="0" err="1">
                <a:solidFill>
                  <a:srgbClr val="22704C"/>
                </a:solidFill>
                <a:latin typeface="Roboto Condensed"/>
              </a:rPr>
              <a:t>tác</a:t>
            </a:r>
            <a:r>
              <a:rPr lang="en-US" sz="3998" dirty="0">
                <a:solidFill>
                  <a:srgbClr val="22704C"/>
                </a:solidFill>
                <a:latin typeface="Roboto Condensed"/>
              </a:rPr>
              <a:t> </a:t>
            </a:r>
            <a:r>
              <a:rPr lang="en-US" sz="3998" dirty="0" err="1">
                <a:solidFill>
                  <a:srgbClr val="22704C"/>
                </a:solidFill>
                <a:latin typeface="Roboto Condensed"/>
              </a:rPr>
              <a:t>phẩm</a:t>
            </a:r>
            <a:r>
              <a:rPr lang="en-US" sz="3998" dirty="0">
                <a:solidFill>
                  <a:srgbClr val="22704C"/>
                </a:solidFill>
                <a:latin typeface="Roboto Condensed"/>
              </a:rPr>
              <a:t> </a:t>
            </a:r>
            <a:r>
              <a:rPr lang="en-US" sz="3998" dirty="0" err="1">
                <a:solidFill>
                  <a:srgbClr val="22704C"/>
                </a:solidFill>
                <a:latin typeface="Roboto Condensed"/>
              </a:rPr>
              <a:t>thơ</a:t>
            </a:r>
            <a:endParaRPr lang="en-US" sz="3998" dirty="0">
              <a:solidFill>
                <a:srgbClr val="22704C"/>
              </a:solidFill>
              <a:latin typeface="Roboto Condensed"/>
            </a:endParaRPr>
          </a:p>
          <a:p>
            <a:pPr marL="914050" lvl="2" indent="-304683" algn="just">
              <a:lnSpc>
                <a:spcPts val="5677"/>
              </a:lnSpc>
              <a:buFont typeface="Arial"/>
              <a:buChar char="⚬"/>
            </a:pPr>
            <a:r>
              <a:rPr lang="en-US" sz="3998" dirty="0">
                <a:solidFill>
                  <a:srgbClr val="22704C"/>
                </a:solidFill>
                <a:latin typeface="Roboto Condensed"/>
              </a:rPr>
              <a:t>HS </a:t>
            </a:r>
            <a:r>
              <a:rPr lang="en-US" sz="3998" dirty="0" err="1">
                <a:solidFill>
                  <a:srgbClr val="22704C"/>
                </a:solidFill>
                <a:latin typeface="Roboto Condensed"/>
              </a:rPr>
              <a:t>thực</a:t>
            </a:r>
            <a:r>
              <a:rPr lang="en-US" sz="3998" dirty="0">
                <a:solidFill>
                  <a:srgbClr val="22704C"/>
                </a:solidFill>
                <a:latin typeface="Roboto Condensed"/>
              </a:rPr>
              <a:t> </a:t>
            </a:r>
            <a:r>
              <a:rPr lang="en-US" sz="3998" dirty="0" err="1">
                <a:solidFill>
                  <a:srgbClr val="22704C"/>
                </a:solidFill>
                <a:latin typeface="Roboto Condensed"/>
              </a:rPr>
              <a:t>hiện</a:t>
            </a:r>
            <a:r>
              <a:rPr lang="en-US" sz="3998" dirty="0">
                <a:solidFill>
                  <a:srgbClr val="22704C"/>
                </a:solidFill>
                <a:latin typeface="Roboto Condensed"/>
              </a:rPr>
              <a:t> </a:t>
            </a:r>
            <a:r>
              <a:rPr lang="en-US" sz="3998" dirty="0" err="1">
                <a:solidFill>
                  <a:srgbClr val="22704C"/>
                </a:solidFill>
                <a:latin typeface="Roboto Condensed"/>
              </a:rPr>
              <a:t>vai</a:t>
            </a:r>
            <a:r>
              <a:rPr lang="en-US" sz="3998" dirty="0">
                <a:solidFill>
                  <a:srgbClr val="22704C"/>
                </a:solidFill>
                <a:latin typeface="Roboto Condensed"/>
              </a:rPr>
              <a:t> </a:t>
            </a:r>
            <a:r>
              <a:rPr lang="en-US" sz="3998" dirty="0" err="1">
                <a:solidFill>
                  <a:srgbClr val="22704C"/>
                </a:solidFill>
                <a:latin typeface="Roboto Condensed"/>
              </a:rPr>
              <a:t>người</a:t>
            </a:r>
            <a:r>
              <a:rPr lang="en-US" sz="3998" dirty="0">
                <a:solidFill>
                  <a:srgbClr val="22704C"/>
                </a:solidFill>
                <a:latin typeface="Roboto Condensed"/>
              </a:rPr>
              <a:t> </a:t>
            </a:r>
            <a:r>
              <a:rPr lang="en-US" sz="3998" dirty="0" err="1">
                <a:solidFill>
                  <a:srgbClr val="22704C"/>
                </a:solidFill>
                <a:latin typeface="Roboto Condensed"/>
              </a:rPr>
              <a:t>nghe</a:t>
            </a:r>
            <a:r>
              <a:rPr lang="en-US" sz="3998" dirty="0">
                <a:solidFill>
                  <a:srgbClr val="22704C"/>
                </a:solidFill>
                <a:latin typeface="Roboto Condensed"/>
              </a:rPr>
              <a:t>: </a:t>
            </a:r>
            <a:r>
              <a:rPr lang="en-US" sz="3998" dirty="0" err="1">
                <a:solidFill>
                  <a:srgbClr val="22704C"/>
                </a:solidFill>
                <a:latin typeface="Roboto Condensed"/>
              </a:rPr>
              <a:t>ghi</a:t>
            </a:r>
            <a:r>
              <a:rPr lang="en-US" sz="3998" dirty="0">
                <a:solidFill>
                  <a:srgbClr val="22704C"/>
                </a:solidFill>
                <a:latin typeface="Roboto Condensed"/>
              </a:rPr>
              <a:t> </a:t>
            </a:r>
            <a:r>
              <a:rPr lang="en-US" sz="3998" dirty="0" err="1">
                <a:solidFill>
                  <a:srgbClr val="22704C"/>
                </a:solidFill>
                <a:latin typeface="Roboto Condensed"/>
              </a:rPr>
              <a:t>lại</a:t>
            </a:r>
            <a:r>
              <a:rPr lang="en-US" sz="3998" dirty="0">
                <a:solidFill>
                  <a:srgbClr val="22704C"/>
                </a:solidFill>
                <a:latin typeface="Roboto Condensed"/>
              </a:rPr>
              <a:t> ý </a:t>
            </a:r>
            <a:r>
              <a:rPr lang="en-US" sz="3998" dirty="0" err="1">
                <a:solidFill>
                  <a:srgbClr val="22704C"/>
                </a:solidFill>
                <a:latin typeface="Roboto Condensed"/>
              </a:rPr>
              <a:t>chính</a:t>
            </a:r>
            <a:r>
              <a:rPr lang="en-US" sz="3998" dirty="0">
                <a:solidFill>
                  <a:srgbClr val="22704C"/>
                </a:solidFill>
                <a:latin typeface="Roboto Condensed"/>
              </a:rPr>
              <a:t> </a:t>
            </a:r>
            <a:r>
              <a:rPr lang="en-US" sz="3998" dirty="0" err="1">
                <a:solidFill>
                  <a:srgbClr val="22704C"/>
                </a:solidFill>
                <a:latin typeface="Roboto Condensed"/>
              </a:rPr>
              <a:t>của</a:t>
            </a:r>
            <a:r>
              <a:rPr lang="en-US" sz="3998" dirty="0">
                <a:solidFill>
                  <a:srgbClr val="22704C"/>
                </a:solidFill>
                <a:latin typeface="Roboto Condensed"/>
              </a:rPr>
              <a:t> </a:t>
            </a:r>
            <a:r>
              <a:rPr lang="en-US" sz="3998" dirty="0" err="1">
                <a:solidFill>
                  <a:srgbClr val="22704C"/>
                </a:solidFill>
                <a:latin typeface="Roboto Condensed"/>
              </a:rPr>
              <a:t>bài</a:t>
            </a:r>
            <a:r>
              <a:rPr lang="en-US" sz="3998" dirty="0">
                <a:solidFill>
                  <a:srgbClr val="22704C"/>
                </a:solidFill>
                <a:latin typeface="Roboto Condensed"/>
              </a:rPr>
              <a:t> </a:t>
            </a:r>
            <a:r>
              <a:rPr lang="en-US" sz="3998" dirty="0" err="1">
                <a:solidFill>
                  <a:srgbClr val="22704C"/>
                </a:solidFill>
                <a:latin typeface="Roboto Condensed"/>
              </a:rPr>
              <a:t>thuyết</a:t>
            </a:r>
            <a:r>
              <a:rPr lang="en-US" sz="3998" dirty="0">
                <a:solidFill>
                  <a:srgbClr val="22704C"/>
                </a:solidFill>
                <a:latin typeface="Roboto Condensed"/>
              </a:rPr>
              <a:t> </a:t>
            </a:r>
            <a:r>
              <a:rPr lang="en-US" sz="3998" dirty="0" err="1">
                <a:solidFill>
                  <a:srgbClr val="22704C"/>
                </a:solidFill>
                <a:latin typeface="Roboto Condensed"/>
              </a:rPr>
              <a:t>trình</a:t>
            </a:r>
            <a:r>
              <a:rPr lang="en-US" sz="3998" dirty="0">
                <a:solidFill>
                  <a:srgbClr val="22704C"/>
                </a:solidFill>
                <a:latin typeface="Roboto Condensed"/>
              </a:rPr>
              <a:t> </a:t>
            </a:r>
            <a:r>
              <a:rPr lang="en-US" sz="3998" dirty="0" err="1">
                <a:solidFill>
                  <a:srgbClr val="22704C"/>
                </a:solidFill>
                <a:latin typeface="Roboto Condensed"/>
              </a:rPr>
              <a:t>để</a:t>
            </a:r>
            <a:r>
              <a:rPr lang="en-US" sz="3998" dirty="0">
                <a:solidFill>
                  <a:srgbClr val="22704C"/>
                </a:solidFill>
                <a:latin typeface="Roboto Condensed"/>
              </a:rPr>
              <a:t> </a:t>
            </a:r>
            <a:r>
              <a:rPr lang="en-US" sz="3998" dirty="0" err="1">
                <a:solidFill>
                  <a:srgbClr val="22704C"/>
                </a:solidFill>
                <a:latin typeface="Roboto Condensed"/>
              </a:rPr>
              <a:t>làm</a:t>
            </a:r>
            <a:r>
              <a:rPr lang="en-US" sz="3998" dirty="0">
                <a:solidFill>
                  <a:srgbClr val="22704C"/>
                </a:solidFill>
                <a:latin typeface="Roboto Condensed"/>
              </a:rPr>
              <a:t> </a:t>
            </a:r>
            <a:r>
              <a:rPr lang="en-US" sz="3998" dirty="0" err="1">
                <a:solidFill>
                  <a:srgbClr val="22704C"/>
                </a:solidFill>
                <a:latin typeface="Roboto Condensed"/>
              </a:rPr>
              <a:t>tư</a:t>
            </a:r>
            <a:r>
              <a:rPr lang="en-US" sz="3998" dirty="0">
                <a:solidFill>
                  <a:srgbClr val="22704C"/>
                </a:solidFill>
                <a:latin typeface="Roboto Condensed"/>
              </a:rPr>
              <a:t> </a:t>
            </a:r>
            <a:r>
              <a:rPr lang="en-US" sz="3998" dirty="0" err="1">
                <a:solidFill>
                  <a:srgbClr val="22704C"/>
                </a:solidFill>
                <a:latin typeface="Roboto Condensed"/>
              </a:rPr>
              <a:t>liệu</a:t>
            </a:r>
            <a:r>
              <a:rPr lang="en-US" sz="3998" dirty="0">
                <a:solidFill>
                  <a:srgbClr val="22704C"/>
                </a:solidFill>
                <a:latin typeface="Roboto Condensed"/>
              </a:rPr>
              <a:t> </a:t>
            </a:r>
            <a:r>
              <a:rPr lang="en-US" sz="3998" dirty="0" err="1">
                <a:solidFill>
                  <a:srgbClr val="22704C"/>
                </a:solidFill>
                <a:latin typeface="Roboto Condensed"/>
              </a:rPr>
              <a:t>học</a:t>
            </a:r>
            <a:r>
              <a:rPr lang="en-US" sz="3998" dirty="0">
                <a:solidFill>
                  <a:srgbClr val="22704C"/>
                </a:solidFill>
                <a:latin typeface="Roboto Condensed"/>
              </a:rPr>
              <a:t> </a:t>
            </a:r>
            <a:r>
              <a:rPr lang="en-US" sz="3998" dirty="0" err="1">
                <a:solidFill>
                  <a:srgbClr val="22704C"/>
                </a:solidFill>
                <a:latin typeface="Roboto Condensed"/>
              </a:rPr>
              <a:t>tập</a:t>
            </a:r>
            <a:endParaRPr lang="en-US" sz="3998" dirty="0">
              <a:solidFill>
                <a:srgbClr val="22704C"/>
              </a:solidFill>
              <a:latin typeface="Roboto Condensed"/>
            </a:endParaRPr>
          </a:p>
          <a:p>
            <a:pPr marL="914050" lvl="2" indent="-304683" algn="just">
              <a:lnSpc>
                <a:spcPts val="5677"/>
              </a:lnSpc>
              <a:buFont typeface="Arial"/>
              <a:buChar char="⚬"/>
            </a:pPr>
            <a:r>
              <a:rPr lang="en-US" sz="3998" dirty="0" err="1">
                <a:solidFill>
                  <a:srgbClr val="22704C"/>
                </a:solidFill>
                <a:latin typeface="Roboto Condensed"/>
              </a:rPr>
              <a:t>Thời</a:t>
            </a:r>
            <a:r>
              <a:rPr lang="en-US" sz="3998" dirty="0">
                <a:solidFill>
                  <a:srgbClr val="22704C"/>
                </a:solidFill>
                <a:latin typeface="Roboto Condensed"/>
              </a:rPr>
              <a:t> </a:t>
            </a:r>
            <a:r>
              <a:rPr lang="en-US" sz="3998" dirty="0" err="1">
                <a:solidFill>
                  <a:srgbClr val="22704C"/>
                </a:solidFill>
                <a:latin typeface="Roboto Condensed"/>
              </a:rPr>
              <a:t>gian</a:t>
            </a:r>
            <a:r>
              <a:rPr lang="en-US" sz="3998">
                <a:solidFill>
                  <a:srgbClr val="22704C"/>
                </a:solidFill>
                <a:latin typeface="Roboto Condensed"/>
              </a:rPr>
              <a:t>: </a:t>
            </a:r>
            <a:r>
              <a:rPr lang="en-US" sz="3998" smtClean="0">
                <a:solidFill>
                  <a:srgbClr val="22704C"/>
                </a:solidFill>
                <a:latin typeface="Roboto Condensed"/>
              </a:rPr>
              <a:t>3-5 </a:t>
            </a:r>
            <a:r>
              <a:rPr lang="en-US" sz="3998" dirty="0" err="1">
                <a:solidFill>
                  <a:srgbClr val="22704C"/>
                </a:solidFill>
                <a:latin typeface="Roboto Condensed"/>
              </a:rPr>
              <a:t>phút</a:t>
            </a:r>
            <a:r>
              <a:rPr lang="en-US" sz="3998" dirty="0">
                <a:solidFill>
                  <a:srgbClr val="22704C"/>
                </a:solidFill>
                <a:latin typeface="Roboto Condensed"/>
              </a:rPr>
              <a:t>/ </a:t>
            </a:r>
            <a:r>
              <a:rPr lang="en-US" sz="3998" dirty="0" err="1">
                <a:solidFill>
                  <a:srgbClr val="22704C"/>
                </a:solidFill>
                <a:latin typeface="Roboto Condensed"/>
              </a:rPr>
              <a:t>cặp</a:t>
            </a:r>
            <a:endParaRPr lang="en-US" sz="3998" dirty="0">
              <a:solidFill>
                <a:srgbClr val="22704C"/>
              </a:solidFill>
              <a:latin typeface="Roboto Condensed"/>
            </a:endParaRPr>
          </a:p>
        </p:txBody>
      </p:sp>
      <p:grpSp>
        <p:nvGrpSpPr>
          <p:cNvPr id="8" name="Group 8"/>
          <p:cNvGrpSpPr/>
          <p:nvPr/>
        </p:nvGrpSpPr>
        <p:grpSpPr>
          <a:xfrm>
            <a:off x="12904996" y="1750902"/>
            <a:ext cx="8282733" cy="9240371"/>
            <a:chOff x="0" y="0"/>
            <a:chExt cx="11043644" cy="12320495"/>
          </a:xfrm>
        </p:grpSpPr>
        <p:sp>
          <p:nvSpPr>
            <p:cNvPr id="9" name="Freeform 9"/>
            <p:cNvSpPr/>
            <p:nvPr/>
          </p:nvSpPr>
          <p:spPr>
            <a:xfrm>
              <a:off x="0" y="0"/>
              <a:ext cx="11043666" cy="12320524"/>
            </a:xfrm>
            <a:custGeom>
              <a:avLst/>
              <a:gdLst/>
              <a:ahLst/>
              <a:cxnLst/>
              <a:rect l="l" t="t" r="r" b="b"/>
              <a:pathLst>
                <a:path w="11043666" h="12320524">
                  <a:moveTo>
                    <a:pt x="0" y="0"/>
                  </a:moveTo>
                  <a:lnTo>
                    <a:pt x="11043666" y="0"/>
                  </a:lnTo>
                  <a:lnTo>
                    <a:pt x="11043666" y="12320524"/>
                  </a:lnTo>
                  <a:lnTo>
                    <a:pt x="0" y="12320524"/>
                  </a:lnTo>
                  <a:lnTo>
                    <a:pt x="0" y="0"/>
                  </a:lnTo>
                  <a:close/>
                </a:path>
              </a:pathLst>
            </a:custGeom>
            <a:blipFill>
              <a:blip r:embed="rId4"/>
              <a:stretch>
                <a:fillRect t="-21" b="-20"/>
              </a:stretch>
            </a:blipFill>
          </p:spPr>
        </p:sp>
      </p:grpSp>
      <p:grpSp>
        <p:nvGrpSpPr>
          <p:cNvPr id="10" name="Group 10"/>
          <p:cNvGrpSpPr/>
          <p:nvPr/>
        </p:nvGrpSpPr>
        <p:grpSpPr>
          <a:xfrm>
            <a:off x="16644732" y="9258300"/>
            <a:ext cx="803261" cy="750620"/>
            <a:chOff x="0" y="0"/>
            <a:chExt cx="1071015" cy="1000827"/>
          </a:xfrm>
        </p:grpSpPr>
        <p:sp>
          <p:nvSpPr>
            <p:cNvPr id="11" name="Freeform 11"/>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5"/>
              <a:stretch>
                <a:fillRect l="-2662" r="-2664" b="6"/>
              </a:stretch>
            </a:blipFill>
          </p:spPr>
        </p:sp>
      </p:gr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81600" y="647700"/>
            <a:ext cx="7183042" cy="9296400"/>
          </a:xfrm>
          <a:prstGeom prst="rect">
            <a:avLst/>
          </a:prstGeom>
        </p:spPr>
      </p:pic>
    </p:spTree>
    <p:extLst>
      <p:ext uri="{BB962C8B-B14F-4D97-AF65-F5344CB8AC3E}">
        <p14:creationId xmlns:p14="http://schemas.microsoft.com/office/powerpoint/2010/main" val="3972456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699376" y="-2699376"/>
            <a:ext cx="12488681" cy="17887434"/>
            <a:chOff x="0" y="0"/>
            <a:chExt cx="16651575" cy="23849912"/>
          </a:xfrm>
        </p:grpSpPr>
        <p:sp>
          <p:nvSpPr>
            <p:cNvPr id="3" name="Freeform 3"/>
            <p:cNvSpPr/>
            <p:nvPr/>
          </p:nvSpPr>
          <p:spPr>
            <a:xfrm>
              <a:off x="0" y="0"/>
              <a:ext cx="16651605" cy="23849964"/>
            </a:xfrm>
            <a:custGeom>
              <a:avLst/>
              <a:gdLst/>
              <a:ahLst/>
              <a:cxnLst/>
              <a:rect l="l" t="t" r="r" b="b"/>
              <a:pathLst>
                <a:path w="16651605" h="23849964">
                  <a:moveTo>
                    <a:pt x="0" y="0"/>
                  </a:moveTo>
                  <a:lnTo>
                    <a:pt x="16651605" y="0"/>
                  </a:lnTo>
                  <a:lnTo>
                    <a:pt x="16651605" y="23849964"/>
                  </a:lnTo>
                  <a:lnTo>
                    <a:pt x="0" y="23849964"/>
                  </a:lnTo>
                  <a:lnTo>
                    <a:pt x="0" y="0"/>
                  </a:lnTo>
                  <a:close/>
                </a:path>
              </a:pathLst>
            </a:custGeom>
            <a:blipFill>
              <a:blip r:embed="rId2"/>
              <a:stretch>
                <a:fillRect t="-128" b="-128"/>
              </a:stretch>
            </a:blipFill>
          </p:spPr>
        </p:sp>
      </p:grpSp>
      <p:sp>
        <p:nvSpPr>
          <p:cNvPr id="4" name="Freeform 4"/>
          <p:cNvSpPr/>
          <p:nvPr/>
        </p:nvSpPr>
        <p:spPr>
          <a:xfrm>
            <a:off x="-618872" y="8397833"/>
            <a:ext cx="19525744" cy="3101917"/>
          </a:xfrm>
          <a:custGeom>
            <a:avLst/>
            <a:gdLst/>
            <a:ahLst/>
            <a:cxnLst/>
            <a:rect l="l" t="t" r="r" b="b"/>
            <a:pathLst>
              <a:path w="19525744" h="3101917">
                <a:moveTo>
                  <a:pt x="0" y="0"/>
                </a:moveTo>
                <a:lnTo>
                  <a:pt x="19525744" y="0"/>
                </a:lnTo>
                <a:lnTo>
                  <a:pt x="19525744" y="3101917"/>
                </a:lnTo>
                <a:lnTo>
                  <a:pt x="0" y="310191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12958909" y="6427413"/>
            <a:ext cx="7681558" cy="7150832"/>
            <a:chOff x="0" y="0"/>
            <a:chExt cx="10242077" cy="9534443"/>
          </a:xfrm>
        </p:grpSpPr>
        <p:sp>
          <p:nvSpPr>
            <p:cNvPr id="6" name="Freeform 6"/>
            <p:cNvSpPr/>
            <p:nvPr/>
          </p:nvSpPr>
          <p:spPr>
            <a:xfrm flipH="1">
              <a:off x="0" y="0"/>
              <a:ext cx="10242042" cy="9534398"/>
            </a:xfrm>
            <a:custGeom>
              <a:avLst/>
              <a:gdLst/>
              <a:ahLst/>
              <a:cxnLst/>
              <a:rect l="l" t="t" r="r" b="b"/>
              <a:pathLst>
                <a:path w="10242042" h="9534398">
                  <a:moveTo>
                    <a:pt x="10242042" y="0"/>
                  </a:moveTo>
                  <a:lnTo>
                    <a:pt x="0" y="0"/>
                  </a:lnTo>
                  <a:lnTo>
                    <a:pt x="0" y="9534398"/>
                  </a:lnTo>
                  <a:lnTo>
                    <a:pt x="10242042" y="9534398"/>
                  </a:lnTo>
                  <a:lnTo>
                    <a:pt x="10242042" y="0"/>
                  </a:lnTo>
                  <a:close/>
                </a:path>
              </a:pathLst>
            </a:custGeom>
            <a:blipFill>
              <a:blip r:embed="rId5"/>
              <a:stretch>
                <a:fillRect t="-50" b="-50"/>
              </a:stretch>
            </a:blipFill>
          </p:spPr>
        </p:sp>
      </p:grpSp>
      <p:grpSp>
        <p:nvGrpSpPr>
          <p:cNvPr id="7" name="Group 7"/>
          <p:cNvGrpSpPr/>
          <p:nvPr/>
        </p:nvGrpSpPr>
        <p:grpSpPr>
          <a:xfrm>
            <a:off x="-4607185" y="5209049"/>
            <a:ext cx="11850761" cy="8209345"/>
            <a:chOff x="0" y="0"/>
            <a:chExt cx="15801015" cy="10945793"/>
          </a:xfrm>
        </p:grpSpPr>
        <p:sp>
          <p:nvSpPr>
            <p:cNvPr id="8" name="Freeform 8"/>
            <p:cNvSpPr/>
            <p:nvPr/>
          </p:nvSpPr>
          <p:spPr>
            <a:xfrm flipH="1">
              <a:off x="0" y="0"/>
              <a:ext cx="15800960" cy="10945749"/>
            </a:xfrm>
            <a:custGeom>
              <a:avLst/>
              <a:gdLst/>
              <a:ahLst/>
              <a:cxnLst/>
              <a:rect l="l" t="t" r="r" b="b"/>
              <a:pathLst>
                <a:path w="15800960" h="10945749">
                  <a:moveTo>
                    <a:pt x="15800960" y="0"/>
                  </a:moveTo>
                  <a:lnTo>
                    <a:pt x="0" y="0"/>
                  </a:lnTo>
                  <a:lnTo>
                    <a:pt x="0" y="10945749"/>
                  </a:lnTo>
                  <a:lnTo>
                    <a:pt x="15800960" y="10945749"/>
                  </a:lnTo>
                  <a:lnTo>
                    <a:pt x="15800960" y="0"/>
                  </a:lnTo>
                  <a:close/>
                </a:path>
              </a:pathLst>
            </a:custGeom>
            <a:blipFill>
              <a:blip r:embed="rId6"/>
              <a:stretch>
                <a:fillRect l="-25" r="-26"/>
              </a:stretch>
            </a:blipFill>
          </p:spPr>
        </p:sp>
      </p:grpSp>
      <p:sp>
        <p:nvSpPr>
          <p:cNvPr id="11" name="TextBox 11"/>
          <p:cNvSpPr txBox="1"/>
          <p:nvPr/>
        </p:nvSpPr>
        <p:spPr>
          <a:xfrm>
            <a:off x="2022461" y="4222838"/>
            <a:ext cx="15014578" cy="2215794"/>
          </a:xfrm>
          <a:prstGeom prst="rect">
            <a:avLst/>
          </a:prstGeom>
        </p:spPr>
        <p:txBody>
          <a:bodyPr lIns="0" tIns="0" rIns="0" bIns="0" rtlCol="0" anchor="t">
            <a:spAutoFit/>
          </a:bodyPr>
          <a:lstStyle/>
          <a:p>
            <a:pPr algn="ctr">
              <a:lnSpc>
                <a:spcPts val="9038"/>
              </a:lnSpc>
            </a:pPr>
            <a:r>
              <a:rPr lang="en-US" sz="5946">
                <a:solidFill>
                  <a:srgbClr val="008D70"/>
                </a:solidFill>
                <a:latin typeface="Fraunces Semi-Bold"/>
              </a:rPr>
              <a:t>NGHE VÀ TÓM TẮT NỘI DUNG THUYẾT TRÌNH VỀ MỘT TÁC PHẨM THƠ</a:t>
            </a:r>
          </a:p>
        </p:txBody>
      </p:sp>
      <p:sp>
        <p:nvSpPr>
          <p:cNvPr id="12" name="TextBox 12"/>
          <p:cNvSpPr txBox="1"/>
          <p:nvPr/>
        </p:nvSpPr>
        <p:spPr>
          <a:xfrm>
            <a:off x="3923758" y="2684863"/>
            <a:ext cx="11024337" cy="1320874"/>
          </a:xfrm>
          <a:prstGeom prst="rect">
            <a:avLst/>
          </a:prstGeom>
        </p:spPr>
        <p:txBody>
          <a:bodyPr lIns="0" tIns="0" rIns="0" bIns="0" rtlCol="0" anchor="t">
            <a:spAutoFit/>
          </a:bodyPr>
          <a:lstStyle/>
          <a:p>
            <a:pPr algn="ctr">
              <a:lnSpc>
                <a:spcPts val="10347"/>
              </a:lnSpc>
            </a:pPr>
            <a:r>
              <a:rPr lang="en-US" sz="5946" smtClean="0">
                <a:solidFill>
                  <a:srgbClr val="249295"/>
                </a:solidFill>
                <a:latin typeface="Roboto Condensed Bold"/>
              </a:rPr>
              <a:t>TIẾT 96: NÓI VÀ NGHE </a:t>
            </a:r>
            <a:endParaRPr lang="en-US" sz="5946" dirty="0">
              <a:solidFill>
                <a:srgbClr val="249295"/>
              </a:solidFill>
              <a:latin typeface="Roboto Condensed Bold"/>
            </a:endParaRPr>
          </a:p>
        </p:txBody>
      </p:sp>
      <p:grpSp>
        <p:nvGrpSpPr>
          <p:cNvPr id="13" name="Group 13"/>
          <p:cNvGrpSpPr/>
          <p:nvPr/>
        </p:nvGrpSpPr>
        <p:grpSpPr>
          <a:xfrm>
            <a:off x="1219200" y="8938411"/>
            <a:ext cx="803261" cy="750620"/>
            <a:chOff x="0" y="0"/>
            <a:chExt cx="1071015" cy="1000827"/>
          </a:xfrm>
        </p:grpSpPr>
        <p:sp>
          <p:nvSpPr>
            <p:cNvPr id="14" name="Freeform 14"/>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7"/>
              <a:stretch>
                <a:fillRect l="-2662" r="-2664" b="6"/>
              </a:stretch>
            </a:blipFill>
          </p:spPr>
        </p:sp>
      </p:gr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grpSp>
        <p:nvGrpSpPr>
          <p:cNvPr id="2" name="Group 2"/>
          <p:cNvGrpSpPr/>
          <p:nvPr/>
        </p:nvGrpSpPr>
        <p:grpSpPr>
          <a:xfrm rot="-291842">
            <a:off x="625333" y="267059"/>
            <a:ext cx="12893967" cy="9869745"/>
            <a:chOff x="0" y="0"/>
            <a:chExt cx="17191956" cy="13159660"/>
          </a:xfrm>
        </p:grpSpPr>
        <p:sp>
          <p:nvSpPr>
            <p:cNvPr id="3" name="Freeform 3"/>
            <p:cNvSpPr/>
            <p:nvPr/>
          </p:nvSpPr>
          <p:spPr>
            <a:xfrm>
              <a:off x="0" y="0"/>
              <a:ext cx="17191989" cy="13159612"/>
            </a:xfrm>
            <a:custGeom>
              <a:avLst/>
              <a:gdLst/>
              <a:ahLst/>
              <a:cxnLst/>
              <a:rect l="l" t="t" r="r" b="b"/>
              <a:pathLst>
                <a:path w="17191989" h="13159612">
                  <a:moveTo>
                    <a:pt x="0" y="0"/>
                  </a:moveTo>
                  <a:lnTo>
                    <a:pt x="17191989" y="0"/>
                  </a:lnTo>
                  <a:lnTo>
                    <a:pt x="17191989" y="13159612"/>
                  </a:lnTo>
                  <a:lnTo>
                    <a:pt x="0" y="13159612"/>
                  </a:lnTo>
                  <a:lnTo>
                    <a:pt x="0" y="0"/>
                  </a:lnTo>
                  <a:close/>
                </a:path>
              </a:pathLst>
            </a:custGeom>
            <a:blipFill>
              <a:blip r:embed="rId2"/>
              <a:stretch>
                <a:fillRect t="-27" b="-28"/>
              </a:stretch>
            </a:blipFill>
          </p:spPr>
        </p:sp>
      </p:grpSp>
      <p:grpSp>
        <p:nvGrpSpPr>
          <p:cNvPr id="4" name="Group 4"/>
          <p:cNvGrpSpPr/>
          <p:nvPr/>
        </p:nvGrpSpPr>
        <p:grpSpPr>
          <a:xfrm>
            <a:off x="9948928" y="4955414"/>
            <a:ext cx="9234556" cy="5473573"/>
            <a:chOff x="0" y="0"/>
            <a:chExt cx="12312741" cy="7298097"/>
          </a:xfrm>
        </p:grpSpPr>
        <p:sp>
          <p:nvSpPr>
            <p:cNvPr id="5" name="Freeform 5"/>
            <p:cNvSpPr/>
            <p:nvPr/>
          </p:nvSpPr>
          <p:spPr>
            <a:xfrm>
              <a:off x="0" y="0"/>
              <a:ext cx="12312777" cy="7298055"/>
            </a:xfrm>
            <a:custGeom>
              <a:avLst/>
              <a:gdLst/>
              <a:ahLst/>
              <a:cxnLst/>
              <a:rect l="l" t="t" r="r" b="b"/>
              <a:pathLst>
                <a:path w="12312777" h="7298055">
                  <a:moveTo>
                    <a:pt x="0" y="0"/>
                  </a:moveTo>
                  <a:lnTo>
                    <a:pt x="12312777" y="0"/>
                  </a:lnTo>
                  <a:lnTo>
                    <a:pt x="12312777" y="7298055"/>
                  </a:lnTo>
                  <a:lnTo>
                    <a:pt x="0" y="7298055"/>
                  </a:lnTo>
                  <a:lnTo>
                    <a:pt x="0" y="0"/>
                  </a:lnTo>
                  <a:close/>
                </a:path>
              </a:pathLst>
            </a:custGeom>
            <a:blipFill>
              <a:blip r:embed="rId3"/>
              <a:stretch>
                <a:fillRect t="-352" b="-353"/>
              </a:stretch>
            </a:blipFill>
          </p:spPr>
        </p:sp>
      </p:grpSp>
      <p:sp>
        <p:nvSpPr>
          <p:cNvPr id="6" name="TextBox 6"/>
          <p:cNvSpPr txBox="1"/>
          <p:nvPr/>
        </p:nvSpPr>
        <p:spPr>
          <a:xfrm>
            <a:off x="2638555" y="1584700"/>
            <a:ext cx="14620745" cy="883505"/>
          </a:xfrm>
          <a:prstGeom prst="rect">
            <a:avLst/>
          </a:prstGeom>
        </p:spPr>
        <p:txBody>
          <a:bodyPr lIns="0" tIns="0" rIns="0" bIns="0" rtlCol="0" anchor="t">
            <a:spAutoFit/>
          </a:bodyPr>
          <a:lstStyle/>
          <a:p>
            <a:pPr algn="just">
              <a:lnSpc>
                <a:spcPts val="6427"/>
              </a:lnSpc>
            </a:pPr>
            <a:r>
              <a:rPr lang="en-US" sz="4591">
                <a:solidFill>
                  <a:srgbClr val="008D70"/>
                </a:solidFill>
                <a:latin typeface="Fraunces Semi-Bold"/>
              </a:rPr>
              <a:t>III. TRÌNH BÀY BÀI NÓI</a:t>
            </a:r>
          </a:p>
        </p:txBody>
      </p:sp>
      <p:sp>
        <p:nvSpPr>
          <p:cNvPr id="7" name="TextBox 7"/>
          <p:cNvSpPr txBox="1"/>
          <p:nvPr/>
        </p:nvSpPr>
        <p:spPr>
          <a:xfrm>
            <a:off x="1383756" y="2777362"/>
            <a:ext cx="9912638" cy="5642570"/>
          </a:xfrm>
          <a:prstGeom prst="rect">
            <a:avLst/>
          </a:prstGeom>
        </p:spPr>
        <p:txBody>
          <a:bodyPr lIns="0" tIns="0" rIns="0" bIns="0" rtlCol="0" anchor="t">
            <a:spAutoFit/>
          </a:bodyPr>
          <a:lstStyle/>
          <a:p>
            <a:pPr marL="914278" lvl="2" indent="-304759" algn="just">
              <a:lnSpc>
                <a:spcPts val="5479"/>
              </a:lnSpc>
              <a:buFont typeface="Arial"/>
              <a:buChar char="⚬"/>
            </a:pPr>
            <a:r>
              <a:rPr lang="en-US" sz="3999" dirty="0" err="1">
                <a:solidFill>
                  <a:srgbClr val="1D6041"/>
                </a:solidFill>
                <a:latin typeface="Roboto Condensed"/>
              </a:rPr>
              <a:t>Cần</a:t>
            </a:r>
            <a:r>
              <a:rPr lang="en-US" sz="3999" dirty="0">
                <a:solidFill>
                  <a:srgbClr val="1D6041"/>
                </a:solidFill>
                <a:latin typeface="Roboto Condensed"/>
              </a:rPr>
              <a:t> </a:t>
            </a:r>
            <a:r>
              <a:rPr lang="en-US" sz="3999" dirty="0" err="1">
                <a:solidFill>
                  <a:srgbClr val="1D6041"/>
                </a:solidFill>
                <a:latin typeface="Roboto Condensed"/>
              </a:rPr>
              <a:t>bám</a:t>
            </a:r>
            <a:r>
              <a:rPr lang="en-US" sz="3999" dirty="0">
                <a:solidFill>
                  <a:srgbClr val="1D6041"/>
                </a:solidFill>
                <a:latin typeface="Roboto Condensed"/>
              </a:rPr>
              <a:t> </a:t>
            </a:r>
            <a:r>
              <a:rPr lang="en-US" sz="3999" dirty="0" err="1">
                <a:solidFill>
                  <a:srgbClr val="1D6041"/>
                </a:solidFill>
                <a:latin typeface="Roboto Condensed"/>
              </a:rPr>
              <a:t>sát</a:t>
            </a:r>
            <a:r>
              <a:rPr lang="en-US" sz="3999" dirty="0">
                <a:solidFill>
                  <a:srgbClr val="1D6041"/>
                </a:solidFill>
                <a:latin typeface="Roboto Condensed"/>
              </a:rPr>
              <a:t> </a:t>
            </a:r>
            <a:r>
              <a:rPr lang="en-US" sz="3999" dirty="0" err="1">
                <a:solidFill>
                  <a:srgbClr val="1D6041"/>
                </a:solidFill>
                <a:latin typeface="Roboto Condensed"/>
              </a:rPr>
              <a:t>mục</a:t>
            </a:r>
            <a:r>
              <a:rPr lang="en-US" sz="3999" dirty="0">
                <a:solidFill>
                  <a:srgbClr val="1D6041"/>
                </a:solidFill>
                <a:latin typeface="Roboto Condensed"/>
              </a:rPr>
              <a:t> </a:t>
            </a:r>
            <a:r>
              <a:rPr lang="en-US" sz="3999" dirty="0" err="1" smtClean="0">
                <a:solidFill>
                  <a:srgbClr val="1D6041"/>
                </a:solidFill>
                <a:latin typeface="Roboto Condensed"/>
              </a:rPr>
              <a:t>đích</a:t>
            </a:r>
            <a:r>
              <a:rPr lang="en-US" sz="3999" dirty="0">
                <a:solidFill>
                  <a:srgbClr val="1D6041"/>
                </a:solidFill>
                <a:latin typeface="Roboto Condensed"/>
              </a:rPr>
              <a:t> </a:t>
            </a:r>
            <a:r>
              <a:rPr lang="en-US" sz="3999" dirty="0" err="1" smtClean="0">
                <a:solidFill>
                  <a:srgbClr val="1D6041"/>
                </a:solidFill>
                <a:latin typeface="Roboto Condensed"/>
              </a:rPr>
              <a:t>thuyết</a:t>
            </a:r>
            <a:r>
              <a:rPr lang="en-US" sz="3999" dirty="0" smtClean="0">
                <a:solidFill>
                  <a:srgbClr val="1D6041"/>
                </a:solidFill>
                <a:latin typeface="Roboto Condensed"/>
              </a:rPr>
              <a:t> </a:t>
            </a:r>
            <a:r>
              <a:rPr lang="en-US" sz="3999" dirty="0" err="1" smtClean="0">
                <a:solidFill>
                  <a:srgbClr val="1D6041"/>
                </a:solidFill>
                <a:latin typeface="Roboto Condensed"/>
              </a:rPr>
              <a:t>trình</a:t>
            </a:r>
            <a:r>
              <a:rPr lang="en-US" sz="3999" dirty="0" smtClean="0">
                <a:solidFill>
                  <a:srgbClr val="1D6041"/>
                </a:solidFill>
                <a:latin typeface="Roboto Condensed"/>
              </a:rPr>
              <a:t> 1 </a:t>
            </a:r>
            <a:r>
              <a:rPr lang="en-US" sz="3999" dirty="0" err="1" smtClean="0">
                <a:solidFill>
                  <a:srgbClr val="1D6041"/>
                </a:solidFill>
                <a:latin typeface="Roboto Condensed"/>
              </a:rPr>
              <a:t>tác</a:t>
            </a:r>
            <a:r>
              <a:rPr lang="en-US" sz="3999" dirty="0" smtClean="0">
                <a:solidFill>
                  <a:srgbClr val="1D6041"/>
                </a:solidFill>
                <a:latin typeface="Roboto Condensed"/>
              </a:rPr>
              <a:t> </a:t>
            </a:r>
            <a:r>
              <a:rPr lang="en-US" sz="3999" dirty="0" err="1" smtClean="0">
                <a:solidFill>
                  <a:srgbClr val="1D6041"/>
                </a:solidFill>
                <a:latin typeface="Roboto Condensed"/>
              </a:rPr>
              <a:t>phẩm</a:t>
            </a:r>
            <a:r>
              <a:rPr lang="en-US" sz="3999" dirty="0" smtClean="0">
                <a:solidFill>
                  <a:srgbClr val="1D6041"/>
                </a:solidFill>
                <a:latin typeface="Roboto Condensed"/>
              </a:rPr>
              <a:t> </a:t>
            </a:r>
            <a:r>
              <a:rPr lang="en-US" sz="3999" dirty="0" err="1" smtClean="0">
                <a:solidFill>
                  <a:srgbClr val="1D6041"/>
                </a:solidFill>
                <a:latin typeface="Roboto Condensed"/>
              </a:rPr>
              <a:t>thơ</a:t>
            </a:r>
            <a:r>
              <a:rPr lang="en-US" sz="3999" dirty="0" smtClean="0">
                <a:solidFill>
                  <a:srgbClr val="1D6041"/>
                </a:solidFill>
                <a:latin typeface="Roboto Condensed"/>
              </a:rPr>
              <a:t>.</a:t>
            </a:r>
            <a:endParaRPr lang="en-US" sz="3999" dirty="0">
              <a:solidFill>
                <a:srgbClr val="1D6041"/>
              </a:solidFill>
              <a:latin typeface="Roboto Condensed"/>
            </a:endParaRPr>
          </a:p>
          <a:p>
            <a:pPr marL="914278" lvl="2" indent="-304759" algn="just">
              <a:lnSpc>
                <a:spcPts val="5479"/>
              </a:lnSpc>
              <a:buFont typeface="Arial"/>
              <a:buChar char="⚬"/>
            </a:pPr>
            <a:r>
              <a:rPr lang="en-US" sz="3999" dirty="0" err="1">
                <a:solidFill>
                  <a:srgbClr val="1D6041"/>
                </a:solidFill>
                <a:latin typeface="Roboto Condensed"/>
              </a:rPr>
              <a:t>Có</a:t>
            </a:r>
            <a:r>
              <a:rPr lang="en-US" sz="3999" dirty="0">
                <a:solidFill>
                  <a:srgbClr val="1D6041"/>
                </a:solidFill>
                <a:latin typeface="Roboto Condensed"/>
              </a:rPr>
              <a:t> </a:t>
            </a:r>
            <a:r>
              <a:rPr lang="en-US" sz="3999" dirty="0" err="1">
                <a:solidFill>
                  <a:srgbClr val="1D6041"/>
                </a:solidFill>
                <a:latin typeface="Roboto Condensed"/>
              </a:rPr>
              <a:t>thể</a:t>
            </a:r>
            <a:r>
              <a:rPr lang="en-US" sz="3999" dirty="0">
                <a:solidFill>
                  <a:srgbClr val="1D6041"/>
                </a:solidFill>
                <a:latin typeface="Roboto Condensed"/>
              </a:rPr>
              <a:t> </a:t>
            </a:r>
            <a:r>
              <a:rPr lang="en-US" sz="3999" dirty="0" err="1">
                <a:solidFill>
                  <a:srgbClr val="1D6041"/>
                </a:solidFill>
                <a:latin typeface="Roboto Condensed"/>
              </a:rPr>
              <a:t>nhìn</a:t>
            </a:r>
            <a:r>
              <a:rPr lang="en-US" sz="3999" dirty="0">
                <a:solidFill>
                  <a:srgbClr val="1D6041"/>
                </a:solidFill>
                <a:latin typeface="Roboto Condensed"/>
              </a:rPr>
              <a:t> </a:t>
            </a:r>
            <a:r>
              <a:rPr lang="en-US" sz="3999" dirty="0" err="1">
                <a:solidFill>
                  <a:srgbClr val="1D6041"/>
                </a:solidFill>
                <a:latin typeface="Roboto Condensed"/>
              </a:rPr>
              <a:t>lướt</a:t>
            </a:r>
            <a:r>
              <a:rPr lang="en-US" sz="3999" dirty="0">
                <a:solidFill>
                  <a:srgbClr val="1D6041"/>
                </a:solidFill>
                <a:latin typeface="Roboto Condensed"/>
              </a:rPr>
              <a:t> </a:t>
            </a:r>
            <a:r>
              <a:rPr lang="en-US" sz="3999" dirty="0" err="1">
                <a:solidFill>
                  <a:srgbClr val="1D6041"/>
                </a:solidFill>
                <a:latin typeface="Roboto Condensed"/>
              </a:rPr>
              <a:t>các</a:t>
            </a:r>
            <a:r>
              <a:rPr lang="en-US" sz="3999" dirty="0">
                <a:solidFill>
                  <a:srgbClr val="1D6041"/>
                </a:solidFill>
                <a:latin typeface="Roboto Condensed"/>
              </a:rPr>
              <a:t> ý </a:t>
            </a:r>
            <a:r>
              <a:rPr lang="en-US" sz="3999" dirty="0" err="1">
                <a:solidFill>
                  <a:srgbClr val="1D6041"/>
                </a:solidFill>
                <a:latin typeface="Roboto Condensed"/>
              </a:rPr>
              <a:t>đã</a:t>
            </a:r>
            <a:r>
              <a:rPr lang="en-US" sz="3999" dirty="0">
                <a:solidFill>
                  <a:srgbClr val="1D6041"/>
                </a:solidFill>
                <a:latin typeface="Roboto Condensed"/>
              </a:rPr>
              <a:t> </a:t>
            </a:r>
            <a:r>
              <a:rPr lang="en-US" sz="3999" dirty="0" err="1">
                <a:solidFill>
                  <a:srgbClr val="1D6041"/>
                </a:solidFill>
                <a:latin typeface="Roboto Condensed"/>
              </a:rPr>
              <a:t>được</a:t>
            </a:r>
            <a:r>
              <a:rPr lang="en-US" sz="3999" dirty="0">
                <a:solidFill>
                  <a:srgbClr val="1D6041"/>
                </a:solidFill>
                <a:latin typeface="Roboto Condensed"/>
              </a:rPr>
              <a:t> </a:t>
            </a:r>
            <a:r>
              <a:rPr lang="en-US" sz="3999" dirty="0" err="1">
                <a:solidFill>
                  <a:srgbClr val="1D6041"/>
                </a:solidFill>
                <a:latin typeface="Roboto Condensed"/>
              </a:rPr>
              <a:t>ghi</a:t>
            </a:r>
            <a:r>
              <a:rPr lang="en-US" sz="3999" dirty="0">
                <a:solidFill>
                  <a:srgbClr val="1D6041"/>
                </a:solidFill>
                <a:latin typeface="Roboto Condensed"/>
              </a:rPr>
              <a:t> </a:t>
            </a:r>
            <a:r>
              <a:rPr lang="en-US" sz="3999" dirty="0" err="1">
                <a:solidFill>
                  <a:srgbClr val="1D6041"/>
                </a:solidFill>
                <a:latin typeface="Roboto Condensed"/>
              </a:rPr>
              <a:t>ra</a:t>
            </a:r>
            <a:r>
              <a:rPr lang="en-US" sz="3999" dirty="0">
                <a:solidFill>
                  <a:srgbClr val="1D6041"/>
                </a:solidFill>
                <a:latin typeface="Roboto Condensed"/>
              </a:rPr>
              <a:t> </a:t>
            </a:r>
            <a:r>
              <a:rPr lang="en-US" sz="3999" dirty="0" err="1">
                <a:solidFill>
                  <a:srgbClr val="1D6041"/>
                </a:solidFill>
                <a:latin typeface="Roboto Condensed"/>
              </a:rPr>
              <a:t>giấy</a:t>
            </a:r>
            <a:endParaRPr lang="en-US" sz="3999" dirty="0">
              <a:solidFill>
                <a:srgbClr val="1D6041"/>
              </a:solidFill>
              <a:latin typeface="Roboto Condensed"/>
            </a:endParaRPr>
          </a:p>
          <a:p>
            <a:pPr marL="914278" lvl="2" indent="-304759" algn="just">
              <a:lnSpc>
                <a:spcPts val="5479"/>
              </a:lnSpc>
              <a:buFont typeface="Arial"/>
              <a:buChar char="⚬"/>
            </a:pPr>
            <a:r>
              <a:rPr lang="en-US" sz="3999" dirty="0" err="1">
                <a:solidFill>
                  <a:srgbClr val="1D6041"/>
                </a:solidFill>
                <a:latin typeface="Roboto Condensed"/>
              </a:rPr>
              <a:t>Kết</a:t>
            </a:r>
            <a:r>
              <a:rPr lang="en-US" sz="3999" dirty="0">
                <a:solidFill>
                  <a:srgbClr val="1D6041"/>
                </a:solidFill>
                <a:latin typeface="Roboto Condensed"/>
              </a:rPr>
              <a:t> </a:t>
            </a:r>
            <a:r>
              <a:rPr lang="en-US" sz="3999" dirty="0" err="1">
                <a:solidFill>
                  <a:srgbClr val="1D6041"/>
                </a:solidFill>
                <a:latin typeface="Roboto Condensed"/>
              </a:rPr>
              <a:t>hợp</a:t>
            </a:r>
            <a:r>
              <a:rPr lang="en-US" sz="3999" dirty="0">
                <a:solidFill>
                  <a:srgbClr val="1D6041"/>
                </a:solidFill>
                <a:latin typeface="Roboto Condensed"/>
              </a:rPr>
              <a:t> </a:t>
            </a:r>
            <a:r>
              <a:rPr lang="en-US" sz="3999" dirty="0" err="1">
                <a:solidFill>
                  <a:srgbClr val="1D6041"/>
                </a:solidFill>
                <a:latin typeface="Roboto Condensed"/>
              </a:rPr>
              <a:t>trình</a:t>
            </a:r>
            <a:r>
              <a:rPr lang="en-US" sz="3999" dirty="0">
                <a:solidFill>
                  <a:srgbClr val="1D6041"/>
                </a:solidFill>
                <a:latin typeface="Roboto Condensed"/>
              </a:rPr>
              <a:t> </a:t>
            </a:r>
            <a:r>
              <a:rPr lang="en-US" sz="3999" dirty="0" err="1">
                <a:solidFill>
                  <a:srgbClr val="1D6041"/>
                </a:solidFill>
                <a:latin typeface="Roboto Condensed"/>
              </a:rPr>
              <a:t>bày</a:t>
            </a:r>
            <a:r>
              <a:rPr lang="en-US" sz="3999" dirty="0">
                <a:solidFill>
                  <a:srgbClr val="1D6041"/>
                </a:solidFill>
                <a:latin typeface="Roboto Condensed"/>
              </a:rPr>
              <a:t> ý </a:t>
            </a:r>
            <a:r>
              <a:rPr lang="en-US" sz="3999" dirty="0" err="1">
                <a:solidFill>
                  <a:srgbClr val="1D6041"/>
                </a:solidFill>
                <a:latin typeface="Roboto Condensed"/>
              </a:rPr>
              <a:t>kiến</a:t>
            </a:r>
            <a:r>
              <a:rPr lang="en-US" sz="3999" dirty="0">
                <a:solidFill>
                  <a:srgbClr val="1D6041"/>
                </a:solidFill>
                <a:latin typeface="Roboto Condensed"/>
              </a:rPr>
              <a:t> </a:t>
            </a:r>
            <a:r>
              <a:rPr lang="en-US" sz="3999" dirty="0" err="1">
                <a:solidFill>
                  <a:srgbClr val="1D6041"/>
                </a:solidFill>
                <a:latin typeface="Roboto Condensed"/>
              </a:rPr>
              <a:t>và</a:t>
            </a:r>
            <a:r>
              <a:rPr lang="en-US" sz="3999" dirty="0">
                <a:solidFill>
                  <a:srgbClr val="1D6041"/>
                </a:solidFill>
                <a:latin typeface="Roboto Condensed"/>
              </a:rPr>
              <a:t> </a:t>
            </a:r>
            <a:r>
              <a:rPr lang="en-US" sz="3999" dirty="0" err="1">
                <a:solidFill>
                  <a:srgbClr val="1D6041"/>
                </a:solidFill>
                <a:latin typeface="Roboto Condensed"/>
              </a:rPr>
              <a:t>sử</a:t>
            </a:r>
            <a:r>
              <a:rPr lang="en-US" sz="3999" dirty="0">
                <a:solidFill>
                  <a:srgbClr val="1D6041"/>
                </a:solidFill>
                <a:latin typeface="Roboto Condensed"/>
              </a:rPr>
              <a:t> </a:t>
            </a:r>
            <a:r>
              <a:rPr lang="en-US" sz="3999" dirty="0" err="1">
                <a:solidFill>
                  <a:srgbClr val="1D6041"/>
                </a:solidFill>
                <a:latin typeface="Roboto Condensed"/>
              </a:rPr>
              <a:t>dụng</a:t>
            </a:r>
            <a:r>
              <a:rPr lang="en-US" sz="3999" dirty="0">
                <a:solidFill>
                  <a:srgbClr val="1D6041"/>
                </a:solidFill>
                <a:latin typeface="Roboto Condensed"/>
              </a:rPr>
              <a:t> </a:t>
            </a:r>
            <a:r>
              <a:rPr lang="en-US" sz="3999" dirty="0" err="1">
                <a:solidFill>
                  <a:srgbClr val="1D6041"/>
                </a:solidFill>
                <a:latin typeface="Roboto Condensed"/>
              </a:rPr>
              <a:t>tranh</a:t>
            </a:r>
            <a:r>
              <a:rPr lang="en-US" sz="3999" dirty="0">
                <a:solidFill>
                  <a:srgbClr val="1D6041"/>
                </a:solidFill>
                <a:latin typeface="Roboto Condensed"/>
              </a:rPr>
              <a:t> </a:t>
            </a:r>
            <a:r>
              <a:rPr lang="en-US" sz="3999" dirty="0" err="1">
                <a:solidFill>
                  <a:srgbClr val="1D6041"/>
                </a:solidFill>
                <a:latin typeface="Roboto Condensed"/>
              </a:rPr>
              <a:t>ảnh</a:t>
            </a:r>
            <a:r>
              <a:rPr lang="en-US" sz="3999" dirty="0">
                <a:solidFill>
                  <a:srgbClr val="1D6041"/>
                </a:solidFill>
                <a:latin typeface="Roboto Condensed"/>
              </a:rPr>
              <a:t>, </a:t>
            </a:r>
            <a:r>
              <a:rPr lang="en-US" sz="3999" dirty="0" err="1">
                <a:solidFill>
                  <a:srgbClr val="1D6041"/>
                </a:solidFill>
                <a:latin typeface="Roboto Condensed"/>
              </a:rPr>
              <a:t>bài</a:t>
            </a:r>
            <a:r>
              <a:rPr lang="en-US" sz="3999" dirty="0">
                <a:solidFill>
                  <a:srgbClr val="1D6041"/>
                </a:solidFill>
                <a:latin typeface="Roboto Condensed"/>
              </a:rPr>
              <a:t> </a:t>
            </a:r>
            <a:r>
              <a:rPr lang="en-US" sz="3999" dirty="0" err="1">
                <a:solidFill>
                  <a:srgbClr val="1D6041"/>
                </a:solidFill>
                <a:latin typeface="Roboto Condensed"/>
              </a:rPr>
              <a:t>hát</a:t>
            </a:r>
            <a:r>
              <a:rPr lang="en-US" sz="3999" dirty="0">
                <a:solidFill>
                  <a:srgbClr val="1D6041"/>
                </a:solidFill>
                <a:latin typeface="Roboto Condensed"/>
              </a:rPr>
              <a:t>, </a:t>
            </a:r>
            <a:r>
              <a:rPr lang="en-US" sz="3999" dirty="0" err="1">
                <a:solidFill>
                  <a:srgbClr val="1D6041"/>
                </a:solidFill>
                <a:latin typeface="Roboto Condensed"/>
              </a:rPr>
              <a:t>điệu</a:t>
            </a:r>
            <a:r>
              <a:rPr lang="en-US" sz="3999" dirty="0">
                <a:solidFill>
                  <a:srgbClr val="1D6041"/>
                </a:solidFill>
                <a:latin typeface="Roboto Condensed"/>
              </a:rPr>
              <a:t> </a:t>
            </a:r>
            <a:r>
              <a:rPr lang="en-US" sz="3999" dirty="0" err="1">
                <a:solidFill>
                  <a:srgbClr val="1D6041"/>
                </a:solidFill>
                <a:latin typeface="Roboto Condensed"/>
              </a:rPr>
              <a:t>bộ</a:t>
            </a:r>
            <a:r>
              <a:rPr lang="en-US" sz="3999" dirty="0">
                <a:solidFill>
                  <a:srgbClr val="1D6041"/>
                </a:solidFill>
                <a:latin typeface="Roboto Condensed"/>
              </a:rPr>
              <a:t> </a:t>
            </a:r>
            <a:r>
              <a:rPr lang="en-US" sz="3999" dirty="0" err="1">
                <a:solidFill>
                  <a:srgbClr val="1D6041"/>
                </a:solidFill>
                <a:latin typeface="Roboto Condensed"/>
              </a:rPr>
              <a:t>cơ</a:t>
            </a:r>
            <a:r>
              <a:rPr lang="en-US" sz="3999" dirty="0">
                <a:solidFill>
                  <a:srgbClr val="1D6041"/>
                </a:solidFill>
                <a:latin typeface="Roboto Condensed"/>
              </a:rPr>
              <a:t> </a:t>
            </a:r>
            <a:r>
              <a:rPr lang="en-US" sz="3999" dirty="0" err="1">
                <a:solidFill>
                  <a:srgbClr val="1D6041"/>
                </a:solidFill>
                <a:latin typeface="Roboto Condensed"/>
              </a:rPr>
              <a:t>thể</a:t>
            </a:r>
            <a:r>
              <a:rPr lang="en-US" sz="3999" dirty="0">
                <a:solidFill>
                  <a:srgbClr val="1D6041"/>
                </a:solidFill>
                <a:latin typeface="Roboto Condensed"/>
              </a:rPr>
              <a:t>,….</a:t>
            </a:r>
            <a:r>
              <a:rPr lang="en-US" sz="3999" dirty="0" err="1">
                <a:solidFill>
                  <a:srgbClr val="1D6041"/>
                </a:solidFill>
                <a:latin typeface="Roboto Condensed"/>
              </a:rPr>
              <a:t>để</a:t>
            </a:r>
            <a:r>
              <a:rPr lang="en-US" sz="3999" dirty="0">
                <a:solidFill>
                  <a:srgbClr val="1D6041"/>
                </a:solidFill>
                <a:latin typeface="Roboto Condensed"/>
              </a:rPr>
              <a:t> </a:t>
            </a:r>
            <a:r>
              <a:rPr lang="en-US" sz="3999" dirty="0" err="1">
                <a:solidFill>
                  <a:srgbClr val="1D6041"/>
                </a:solidFill>
                <a:latin typeface="Roboto Condensed"/>
              </a:rPr>
              <a:t>tăng</a:t>
            </a:r>
            <a:r>
              <a:rPr lang="en-US" sz="3999" dirty="0">
                <a:solidFill>
                  <a:srgbClr val="1D6041"/>
                </a:solidFill>
                <a:latin typeface="Roboto Condensed"/>
              </a:rPr>
              <a:t> </a:t>
            </a:r>
            <a:r>
              <a:rPr lang="en-US" sz="3999" dirty="0" err="1">
                <a:solidFill>
                  <a:srgbClr val="1D6041"/>
                </a:solidFill>
                <a:latin typeface="Roboto Condensed"/>
              </a:rPr>
              <a:t>sức</a:t>
            </a:r>
            <a:r>
              <a:rPr lang="en-US" sz="3999" dirty="0">
                <a:solidFill>
                  <a:srgbClr val="1D6041"/>
                </a:solidFill>
                <a:latin typeface="Roboto Condensed"/>
              </a:rPr>
              <a:t> </a:t>
            </a:r>
            <a:r>
              <a:rPr lang="en-US" sz="3999" dirty="0" err="1">
                <a:solidFill>
                  <a:srgbClr val="1D6041"/>
                </a:solidFill>
                <a:latin typeface="Roboto Condensed"/>
              </a:rPr>
              <a:t>hấp</a:t>
            </a:r>
            <a:r>
              <a:rPr lang="en-US" sz="3999" dirty="0">
                <a:solidFill>
                  <a:srgbClr val="1D6041"/>
                </a:solidFill>
                <a:latin typeface="Roboto Condensed"/>
              </a:rPr>
              <a:t> </a:t>
            </a:r>
            <a:r>
              <a:rPr lang="en-US" sz="3999" dirty="0" err="1">
                <a:solidFill>
                  <a:srgbClr val="1D6041"/>
                </a:solidFill>
                <a:latin typeface="Roboto Condensed"/>
              </a:rPr>
              <a:t>dẫn</a:t>
            </a:r>
            <a:r>
              <a:rPr lang="en-US" sz="3999" dirty="0">
                <a:solidFill>
                  <a:srgbClr val="1D6041"/>
                </a:solidFill>
                <a:latin typeface="Roboto Condensed"/>
              </a:rPr>
              <a:t> </a:t>
            </a:r>
            <a:r>
              <a:rPr lang="en-US" sz="3999" dirty="0" err="1">
                <a:solidFill>
                  <a:srgbClr val="1D6041"/>
                </a:solidFill>
                <a:latin typeface="Roboto Condensed"/>
              </a:rPr>
              <a:t>cho</a:t>
            </a:r>
            <a:r>
              <a:rPr lang="en-US" sz="3999" dirty="0">
                <a:solidFill>
                  <a:srgbClr val="1D6041"/>
                </a:solidFill>
                <a:latin typeface="Roboto Condensed"/>
              </a:rPr>
              <a:t> </a:t>
            </a:r>
            <a:r>
              <a:rPr lang="en-US" sz="3999" dirty="0" err="1">
                <a:solidFill>
                  <a:srgbClr val="1D6041"/>
                </a:solidFill>
                <a:latin typeface="Roboto Condensed"/>
              </a:rPr>
              <a:t>bài</a:t>
            </a:r>
            <a:r>
              <a:rPr lang="en-US" sz="3999" dirty="0">
                <a:solidFill>
                  <a:srgbClr val="1D6041"/>
                </a:solidFill>
                <a:latin typeface="Roboto Condensed"/>
              </a:rPr>
              <a:t> </a:t>
            </a:r>
            <a:r>
              <a:rPr lang="en-US" sz="3999" dirty="0" err="1">
                <a:solidFill>
                  <a:srgbClr val="1D6041"/>
                </a:solidFill>
                <a:latin typeface="Roboto Condensed"/>
              </a:rPr>
              <a:t>nói</a:t>
            </a:r>
            <a:r>
              <a:rPr lang="en-US" sz="3999" dirty="0">
                <a:solidFill>
                  <a:srgbClr val="1D6041"/>
                </a:solidFill>
                <a:latin typeface="Roboto Condensed"/>
              </a:rPr>
              <a:t> </a:t>
            </a:r>
            <a:r>
              <a:rPr lang="en-US" sz="3999" dirty="0" err="1">
                <a:solidFill>
                  <a:srgbClr val="1D6041"/>
                </a:solidFill>
                <a:latin typeface="Roboto Condensed"/>
              </a:rPr>
              <a:t>nhưng</a:t>
            </a:r>
            <a:r>
              <a:rPr lang="en-US" sz="3999" dirty="0">
                <a:solidFill>
                  <a:srgbClr val="1D6041"/>
                </a:solidFill>
                <a:latin typeface="Roboto Condensed"/>
              </a:rPr>
              <a:t> </a:t>
            </a:r>
            <a:r>
              <a:rPr lang="en-US" sz="3999" dirty="0" err="1">
                <a:solidFill>
                  <a:srgbClr val="1D6041"/>
                </a:solidFill>
                <a:latin typeface="Roboto Condensed"/>
              </a:rPr>
              <a:t>cần</a:t>
            </a:r>
            <a:r>
              <a:rPr lang="en-US" sz="3999" dirty="0">
                <a:solidFill>
                  <a:srgbClr val="1D6041"/>
                </a:solidFill>
                <a:latin typeface="Roboto Condensed"/>
              </a:rPr>
              <a:t> </a:t>
            </a:r>
            <a:r>
              <a:rPr lang="en-US" sz="3999" dirty="0" err="1">
                <a:solidFill>
                  <a:srgbClr val="1D6041"/>
                </a:solidFill>
                <a:latin typeface="Roboto Condensed"/>
              </a:rPr>
              <a:t>tránh</a:t>
            </a:r>
            <a:r>
              <a:rPr lang="en-US" sz="3999" dirty="0">
                <a:solidFill>
                  <a:srgbClr val="1D6041"/>
                </a:solidFill>
                <a:latin typeface="Roboto Condensed"/>
              </a:rPr>
              <a:t> </a:t>
            </a:r>
            <a:r>
              <a:rPr lang="en-US" sz="3999" dirty="0" err="1">
                <a:solidFill>
                  <a:srgbClr val="1D6041"/>
                </a:solidFill>
                <a:latin typeface="Roboto Condensed"/>
              </a:rPr>
              <a:t>lạm</a:t>
            </a:r>
            <a:r>
              <a:rPr lang="en-US" sz="3999" dirty="0">
                <a:solidFill>
                  <a:srgbClr val="1D6041"/>
                </a:solidFill>
                <a:latin typeface="Roboto Condensed"/>
              </a:rPr>
              <a:t> </a:t>
            </a:r>
            <a:r>
              <a:rPr lang="en-US" sz="3999" dirty="0" err="1">
                <a:solidFill>
                  <a:srgbClr val="1D6041"/>
                </a:solidFill>
                <a:latin typeface="Roboto Condensed"/>
              </a:rPr>
              <a:t>dụng</a:t>
            </a:r>
            <a:r>
              <a:rPr lang="en-US" sz="3999" dirty="0">
                <a:solidFill>
                  <a:srgbClr val="1D6041"/>
                </a:solidFill>
                <a:latin typeface="Roboto Condensed"/>
              </a:rPr>
              <a:t> </a:t>
            </a:r>
            <a:r>
              <a:rPr lang="en-US" sz="3999" dirty="0" err="1">
                <a:solidFill>
                  <a:srgbClr val="1D6041"/>
                </a:solidFill>
                <a:latin typeface="Roboto Condensed"/>
              </a:rPr>
              <a:t>các</a:t>
            </a:r>
            <a:r>
              <a:rPr lang="en-US" sz="3999" dirty="0">
                <a:solidFill>
                  <a:srgbClr val="1D6041"/>
                </a:solidFill>
                <a:latin typeface="Roboto Condensed"/>
              </a:rPr>
              <a:t> </a:t>
            </a:r>
            <a:r>
              <a:rPr lang="en-US" sz="3999" dirty="0" err="1">
                <a:solidFill>
                  <a:srgbClr val="1D6041"/>
                </a:solidFill>
                <a:latin typeface="Roboto Condensed"/>
              </a:rPr>
              <a:t>phương</a:t>
            </a:r>
            <a:r>
              <a:rPr lang="en-US" sz="3999" dirty="0">
                <a:solidFill>
                  <a:srgbClr val="1D6041"/>
                </a:solidFill>
                <a:latin typeface="Roboto Condensed"/>
              </a:rPr>
              <a:t> </a:t>
            </a:r>
            <a:r>
              <a:rPr lang="en-US" sz="3999" dirty="0" err="1">
                <a:solidFill>
                  <a:srgbClr val="1D6041"/>
                </a:solidFill>
                <a:latin typeface="Roboto Condensed"/>
              </a:rPr>
              <a:t>tiện</a:t>
            </a:r>
            <a:r>
              <a:rPr lang="en-US" sz="3999" dirty="0">
                <a:solidFill>
                  <a:srgbClr val="1D6041"/>
                </a:solidFill>
                <a:latin typeface="Roboto Condensed"/>
              </a:rPr>
              <a:t> </a:t>
            </a:r>
            <a:r>
              <a:rPr lang="en-US" sz="3999" dirty="0" err="1">
                <a:solidFill>
                  <a:srgbClr val="1D6041"/>
                </a:solidFill>
                <a:latin typeface="Roboto Condensed"/>
              </a:rPr>
              <a:t>hỗ</a:t>
            </a:r>
            <a:r>
              <a:rPr lang="en-US" sz="3999" dirty="0">
                <a:solidFill>
                  <a:srgbClr val="1D6041"/>
                </a:solidFill>
                <a:latin typeface="Roboto Condensed"/>
              </a:rPr>
              <a:t> </a:t>
            </a:r>
            <a:r>
              <a:rPr lang="en-US" sz="3999" dirty="0" err="1">
                <a:solidFill>
                  <a:srgbClr val="1D6041"/>
                </a:solidFill>
                <a:latin typeface="Roboto Condensed"/>
              </a:rPr>
              <a:t>trợ</a:t>
            </a:r>
            <a:r>
              <a:rPr lang="en-US" sz="3999" dirty="0">
                <a:solidFill>
                  <a:srgbClr val="1D6041"/>
                </a:solidFill>
                <a:latin typeface="Roboto Condensed"/>
              </a:rPr>
              <a:t> </a:t>
            </a:r>
            <a:r>
              <a:rPr lang="en-US" sz="3999" dirty="0" err="1">
                <a:solidFill>
                  <a:srgbClr val="1D6041"/>
                </a:solidFill>
                <a:latin typeface="Roboto Condensed"/>
              </a:rPr>
              <a:t>để</a:t>
            </a:r>
            <a:r>
              <a:rPr lang="en-US" sz="3999" dirty="0">
                <a:solidFill>
                  <a:srgbClr val="1D6041"/>
                </a:solidFill>
                <a:latin typeface="Roboto Condensed"/>
              </a:rPr>
              <a:t> </a:t>
            </a:r>
            <a:r>
              <a:rPr lang="en-US" sz="3999" dirty="0" err="1">
                <a:solidFill>
                  <a:srgbClr val="1D6041"/>
                </a:solidFill>
                <a:latin typeface="Roboto Condensed"/>
              </a:rPr>
              <a:t>không</a:t>
            </a:r>
            <a:r>
              <a:rPr lang="en-US" sz="3999" dirty="0">
                <a:solidFill>
                  <a:srgbClr val="1D6041"/>
                </a:solidFill>
                <a:latin typeface="Roboto Condensed"/>
              </a:rPr>
              <a:t> </a:t>
            </a:r>
            <a:r>
              <a:rPr lang="en-US" sz="3999" dirty="0" err="1">
                <a:solidFill>
                  <a:srgbClr val="1D6041"/>
                </a:solidFill>
                <a:latin typeface="Roboto Condensed"/>
              </a:rPr>
              <a:t>làm</a:t>
            </a:r>
            <a:r>
              <a:rPr lang="en-US" sz="3999" dirty="0">
                <a:solidFill>
                  <a:srgbClr val="1D6041"/>
                </a:solidFill>
                <a:latin typeface="Roboto Condensed"/>
              </a:rPr>
              <a:t> </a:t>
            </a:r>
            <a:r>
              <a:rPr lang="en-US" sz="3999" dirty="0" err="1">
                <a:solidFill>
                  <a:srgbClr val="1D6041"/>
                </a:solidFill>
                <a:latin typeface="Roboto Condensed"/>
              </a:rPr>
              <a:t>loãng</a:t>
            </a:r>
            <a:r>
              <a:rPr lang="en-US" sz="3999" dirty="0">
                <a:solidFill>
                  <a:srgbClr val="1D6041"/>
                </a:solidFill>
                <a:latin typeface="Roboto Condensed"/>
              </a:rPr>
              <a:t> </a:t>
            </a:r>
            <a:r>
              <a:rPr lang="en-US" sz="3999" dirty="0" err="1">
                <a:solidFill>
                  <a:srgbClr val="1D6041"/>
                </a:solidFill>
                <a:latin typeface="Roboto Condensed"/>
              </a:rPr>
              <a:t>nội</a:t>
            </a:r>
            <a:r>
              <a:rPr lang="en-US" sz="3999" dirty="0">
                <a:solidFill>
                  <a:srgbClr val="1D6041"/>
                </a:solidFill>
                <a:latin typeface="Roboto Condensed"/>
              </a:rPr>
              <a:t> dung </a:t>
            </a:r>
            <a:r>
              <a:rPr lang="en-US" sz="3999" dirty="0" err="1">
                <a:solidFill>
                  <a:srgbClr val="1D6041"/>
                </a:solidFill>
                <a:latin typeface="Roboto Condensed"/>
              </a:rPr>
              <a:t>bài</a:t>
            </a:r>
            <a:r>
              <a:rPr lang="en-US" sz="3999" dirty="0">
                <a:solidFill>
                  <a:srgbClr val="1D6041"/>
                </a:solidFill>
                <a:latin typeface="Roboto Condensed"/>
              </a:rPr>
              <a:t> </a:t>
            </a:r>
            <a:r>
              <a:rPr lang="en-US" sz="3999" dirty="0" err="1">
                <a:solidFill>
                  <a:srgbClr val="1D6041"/>
                </a:solidFill>
                <a:latin typeface="Roboto Condensed"/>
              </a:rPr>
              <a:t>nói</a:t>
            </a:r>
            <a:r>
              <a:rPr lang="en-US" sz="3999" dirty="0">
                <a:solidFill>
                  <a:srgbClr val="1D6041"/>
                </a:solidFill>
                <a:latin typeface="Roboto Condensed"/>
              </a:rPr>
              <a:t>.</a:t>
            </a:r>
          </a:p>
        </p:txBody>
      </p:sp>
      <p:grpSp>
        <p:nvGrpSpPr>
          <p:cNvPr id="8" name="Group 8"/>
          <p:cNvGrpSpPr/>
          <p:nvPr/>
        </p:nvGrpSpPr>
        <p:grpSpPr>
          <a:xfrm>
            <a:off x="12278335" y="7636116"/>
            <a:ext cx="803261" cy="750620"/>
            <a:chOff x="0" y="0"/>
            <a:chExt cx="1071015" cy="1000827"/>
          </a:xfrm>
        </p:grpSpPr>
        <p:sp>
          <p:nvSpPr>
            <p:cNvPr id="9" name="Freeform 9"/>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4"/>
              <a:stretch>
                <a:fillRect l="-2662" r="-2664" b="6"/>
              </a:stretch>
            </a:blipFill>
          </p:spPr>
        </p:sp>
      </p:gr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E3B3C"/>
        </a:solidFill>
        <a:effectLst/>
      </p:bgPr>
    </p:bg>
    <p:spTree>
      <p:nvGrpSpPr>
        <p:cNvPr id="1" name=""/>
        <p:cNvGrpSpPr/>
        <p:nvPr/>
      </p:nvGrpSpPr>
      <p:grpSpPr>
        <a:xfrm>
          <a:off x="0" y="0"/>
          <a:ext cx="0" cy="0"/>
          <a:chOff x="0" y="0"/>
          <a:chExt cx="0" cy="0"/>
        </a:xfrm>
      </p:grpSpPr>
      <p:sp>
        <p:nvSpPr>
          <p:cNvPr id="2" name="Freeform 2"/>
          <p:cNvSpPr/>
          <p:nvPr/>
        </p:nvSpPr>
        <p:spPr>
          <a:xfrm>
            <a:off x="0" y="8654009"/>
            <a:ext cx="18287996" cy="3230763"/>
          </a:xfrm>
          <a:custGeom>
            <a:avLst/>
            <a:gdLst/>
            <a:ahLst/>
            <a:cxnLst/>
            <a:rect l="l" t="t" r="r" b="b"/>
            <a:pathLst>
              <a:path w="18287996" h="3230763">
                <a:moveTo>
                  <a:pt x="0" y="0"/>
                </a:moveTo>
                <a:lnTo>
                  <a:pt x="18287996" y="0"/>
                </a:lnTo>
                <a:lnTo>
                  <a:pt x="18287996" y="3230763"/>
                </a:lnTo>
                <a:lnTo>
                  <a:pt x="0" y="323076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0" y="5832394"/>
            <a:ext cx="20842922" cy="6442358"/>
            <a:chOff x="0" y="0"/>
            <a:chExt cx="27790563" cy="8589811"/>
          </a:xfrm>
        </p:grpSpPr>
        <p:sp>
          <p:nvSpPr>
            <p:cNvPr id="4" name="Freeform 4"/>
            <p:cNvSpPr/>
            <p:nvPr/>
          </p:nvSpPr>
          <p:spPr>
            <a:xfrm>
              <a:off x="0" y="0"/>
              <a:ext cx="27790521" cy="8589772"/>
            </a:xfrm>
            <a:custGeom>
              <a:avLst/>
              <a:gdLst/>
              <a:ahLst/>
              <a:cxnLst/>
              <a:rect l="l" t="t" r="r" b="b"/>
              <a:pathLst>
                <a:path w="27790521" h="8589772">
                  <a:moveTo>
                    <a:pt x="0" y="0"/>
                  </a:moveTo>
                  <a:lnTo>
                    <a:pt x="27790521" y="0"/>
                  </a:lnTo>
                  <a:lnTo>
                    <a:pt x="27790521" y="8589772"/>
                  </a:lnTo>
                  <a:lnTo>
                    <a:pt x="0" y="8589772"/>
                  </a:lnTo>
                  <a:lnTo>
                    <a:pt x="0" y="0"/>
                  </a:lnTo>
                  <a:close/>
                </a:path>
              </a:pathLst>
            </a:custGeom>
            <a:blipFill>
              <a:blip r:embed="rId4"/>
              <a:stretch>
                <a:fillRect t="-620" b="-621"/>
              </a:stretch>
            </a:blipFill>
          </p:spPr>
        </p:sp>
      </p:grpSp>
      <p:grpSp>
        <p:nvGrpSpPr>
          <p:cNvPr id="5" name="Group 5"/>
          <p:cNvGrpSpPr/>
          <p:nvPr/>
        </p:nvGrpSpPr>
        <p:grpSpPr>
          <a:xfrm>
            <a:off x="291317" y="343887"/>
            <a:ext cx="12601869" cy="7175025"/>
            <a:chOff x="0" y="0"/>
            <a:chExt cx="16802492" cy="9566700"/>
          </a:xfrm>
        </p:grpSpPr>
        <p:sp>
          <p:nvSpPr>
            <p:cNvPr id="6" name="Freeform 6"/>
            <p:cNvSpPr/>
            <p:nvPr/>
          </p:nvSpPr>
          <p:spPr>
            <a:xfrm>
              <a:off x="0" y="0"/>
              <a:ext cx="16802481" cy="9566656"/>
            </a:xfrm>
            <a:custGeom>
              <a:avLst/>
              <a:gdLst/>
              <a:ahLst/>
              <a:cxnLst/>
              <a:rect l="l" t="t" r="r" b="b"/>
              <a:pathLst>
                <a:path w="16802481" h="9566656">
                  <a:moveTo>
                    <a:pt x="0" y="0"/>
                  </a:moveTo>
                  <a:lnTo>
                    <a:pt x="16802481" y="0"/>
                  </a:lnTo>
                  <a:lnTo>
                    <a:pt x="16802481" y="9566656"/>
                  </a:lnTo>
                  <a:lnTo>
                    <a:pt x="0" y="9566656"/>
                  </a:lnTo>
                  <a:lnTo>
                    <a:pt x="0" y="0"/>
                  </a:lnTo>
                  <a:close/>
                </a:path>
              </a:pathLst>
            </a:custGeom>
            <a:blipFill>
              <a:blip r:embed="rId5"/>
              <a:stretch>
                <a:fillRect t="-209" b="-210"/>
              </a:stretch>
            </a:blipFill>
          </p:spPr>
        </p:sp>
      </p:grpSp>
      <p:sp>
        <p:nvSpPr>
          <p:cNvPr id="7" name="TextBox 7"/>
          <p:cNvSpPr txBox="1"/>
          <p:nvPr/>
        </p:nvSpPr>
        <p:spPr>
          <a:xfrm>
            <a:off x="2252105" y="3099696"/>
            <a:ext cx="11101423" cy="1776731"/>
          </a:xfrm>
          <a:prstGeom prst="rect">
            <a:avLst/>
          </a:prstGeom>
        </p:spPr>
        <p:txBody>
          <a:bodyPr lIns="0" tIns="0" rIns="0" bIns="0" rtlCol="0" anchor="t">
            <a:spAutoFit/>
          </a:bodyPr>
          <a:lstStyle/>
          <a:p>
            <a:pPr marL="914278" lvl="2" indent="-304759" algn="just">
              <a:lnSpc>
                <a:spcPts val="6559"/>
              </a:lnSpc>
              <a:buFont typeface="Arial"/>
              <a:buChar char="⚬"/>
            </a:pPr>
            <a:r>
              <a:rPr lang="en-US" sz="3999">
                <a:solidFill>
                  <a:srgbClr val="1D6041"/>
                </a:solidFill>
                <a:latin typeface="Roboto Condensed"/>
              </a:rPr>
              <a:t>Đánh giá dựa trên bảng kiểm</a:t>
            </a:r>
          </a:p>
          <a:p>
            <a:pPr marL="914278" lvl="2" indent="-304759" algn="just">
              <a:lnSpc>
                <a:spcPts val="6559"/>
              </a:lnSpc>
              <a:buFont typeface="Arial"/>
              <a:buChar char="⚬"/>
            </a:pPr>
            <a:r>
              <a:rPr lang="en-US" sz="3999">
                <a:solidFill>
                  <a:srgbClr val="1D6041"/>
                </a:solidFill>
                <a:latin typeface="Roboto Condensed"/>
              </a:rPr>
              <a:t>Rút kinh nghiệm</a:t>
            </a:r>
          </a:p>
        </p:txBody>
      </p:sp>
      <p:sp>
        <p:nvSpPr>
          <p:cNvPr id="8" name="TextBox 8"/>
          <p:cNvSpPr txBox="1"/>
          <p:nvPr/>
        </p:nvSpPr>
        <p:spPr>
          <a:xfrm>
            <a:off x="1946677" y="1912431"/>
            <a:ext cx="14620745" cy="883505"/>
          </a:xfrm>
          <a:prstGeom prst="rect">
            <a:avLst/>
          </a:prstGeom>
        </p:spPr>
        <p:txBody>
          <a:bodyPr lIns="0" tIns="0" rIns="0" bIns="0" rtlCol="0" anchor="t">
            <a:spAutoFit/>
          </a:bodyPr>
          <a:lstStyle/>
          <a:p>
            <a:pPr algn="just">
              <a:lnSpc>
                <a:spcPts val="6427"/>
              </a:lnSpc>
            </a:pPr>
            <a:r>
              <a:rPr lang="en-US" sz="4591">
                <a:solidFill>
                  <a:srgbClr val="008D70"/>
                </a:solidFill>
                <a:latin typeface="Fraunces Semi-Bold"/>
              </a:rPr>
              <a:t>IV. ĐÁNH GIÁ, RÚT KINH NGHIỆM</a:t>
            </a: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888" b="-38888"/>
              </a:stretch>
            </a:blipFill>
          </p:spPr>
        </p:sp>
      </p:grpSp>
      <p:grpSp>
        <p:nvGrpSpPr>
          <p:cNvPr id="4" name="Group 4"/>
          <p:cNvGrpSpPr/>
          <p:nvPr/>
        </p:nvGrpSpPr>
        <p:grpSpPr>
          <a:xfrm>
            <a:off x="-3123121" y="8975754"/>
            <a:ext cx="23054881" cy="2622493"/>
            <a:chOff x="0" y="0"/>
            <a:chExt cx="30739841" cy="3496657"/>
          </a:xfrm>
        </p:grpSpPr>
        <p:sp>
          <p:nvSpPr>
            <p:cNvPr id="5" name="Freeform 5"/>
            <p:cNvSpPr/>
            <p:nvPr/>
          </p:nvSpPr>
          <p:spPr>
            <a:xfrm>
              <a:off x="0" y="0"/>
              <a:ext cx="30739842" cy="3496691"/>
            </a:xfrm>
            <a:custGeom>
              <a:avLst/>
              <a:gdLst/>
              <a:ahLst/>
              <a:cxnLst/>
              <a:rect l="l" t="t" r="r" b="b"/>
              <a:pathLst>
                <a:path w="30739842" h="3496691">
                  <a:moveTo>
                    <a:pt x="0" y="0"/>
                  </a:moveTo>
                  <a:lnTo>
                    <a:pt x="30739842" y="0"/>
                  </a:lnTo>
                  <a:lnTo>
                    <a:pt x="30739842" y="3496691"/>
                  </a:lnTo>
                  <a:lnTo>
                    <a:pt x="0" y="3496691"/>
                  </a:lnTo>
                  <a:lnTo>
                    <a:pt x="0" y="0"/>
                  </a:lnTo>
                  <a:close/>
                </a:path>
              </a:pathLst>
            </a:custGeom>
            <a:blipFill>
              <a:blip r:embed="rId3"/>
              <a:stretch>
                <a:fillRect t="-655" b="-654"/>
              </a:stretch>
            </a:blipFill>
          </p:spPr>
        </p:sp>
      </p:grpSp>
      <p:grpSp>
        <p:nvGrpSpPr>
          <p:cNvPr id="6" name="Group 6"/>
          <p:cNvGrpSpPr/>
          <p:nvPr/>
        </p:nvGrpSpPr>
        <p:grpSpPr>
          <a:xfrm>
            <a:off x="9418121" y="5143500"/>
            <a:ext cx="10220544" cy="6057995"/>
            <a:chOff x="0" y="0"/>
            <a:chExt cx="13627392" cy="8077327"/>
          </a:xfrm>
        </p:grpSpPr>
        <p:sp>
          <p:nvSpPr>
            <p:cNvPr id="7" name="Freeform 7"/>
            <p:cNvSpPr/>
            <p:nvPr/>
          </p:nvSpPr>
          <p:spPr>
            <a:xfrm>
              <a:off x="0" y="0"/>
              <a:ext cx="13627354" cy="8077327"/>
            </a:xfrm>
            <a:custGeom>
              <a:avLst/>
              <a:gdLst/>
              <a:ahLst/>
              <a:cxnLst/>
              <a:rect l="l" t="t" r="r" b="b"/>
              <a:pathLst>
                <a:path w="13627354" h="8077327">
                  <a:moveTo>
                    <a:pt x="0" y="0"/>
                  </a:moveTo>
                  <a:lnTo>
                    <a:pt x="13627354" y="0"/>
                  </a:lnTo>
                  <a:lnTo>
                    <a:pt x="13627354" y="8077327"/>
                  </a:lnTo>
                  <a:lnTo>
                    <a:pt x="0" y="8077327"/>
                  </a:lnTo>
                  <a:lnTo>
                    <a:pt x="0" y="0"/>
                  </a:lnTo>
                  <a:close/>
                </a:path>
              </a:pathLst>
            </a:custGeom>
            <a:blipFill>
              <a:blip r:embed="rId4"/>
              <a:stretch>
                <a:fillRect t="-346" b="-346"/>
              </a:stretch>
            </a:blipFill>
          </p:spPr>
        </p:sp>
      </p:grpSp>
      <p:grpSp>
        <p:nvGrpSpPr>
          <p:cNvPr id="8" name="Group 8"/>
          <p:cNvGrpSpPr/>
          <p:nvPr/>
        </p:nvGrpSpPr>
        <p:grpSpPr>
          <a:xfrm rot="6825658">
            <a:off x="16995547" y="-605461"/>
            <a:ext cx="1219384" cy="2250541"/>
            <a:chOff x="0" y="0"/>
            <a:chExt cx="1625845" cy="3000721"/>
          </a:xfrm>
        </p:grpSpPr>
        <p:sp>
          <p:nvSpPr>
            <p:cNvPr id="9" name="Freeform 9"/>
            <p:cNvSpPr/>
            <p:nvPr/>
          </p:nvSpPr>
          <p:spPr>
            <a:xfrm>
              <a:off x="0" y="0"/>
              <a:ext cx="1625854" cy="3000756"/>
            </a:xfrm>
            <a:custGeom>
              <a:avLst/>
              <a:gdLst/>
              <a:ahLst/>
              <a:cxnLst/>
              <a:rect l="l" t="t" r="r" b="b"/>
              <a:pathLst>
                <a:path w="1625854" h="3000756">
                  <a:moveTo>
                    <a:pt x="0" y="0"/>
                  </a:moveTo>
                  <a:lnTo>
                    <a:pt x="1625854" y="0"/>
                  </a:lnTo>
                  <a:lnTo>
                    <a:pt x="1625854" y="3000756"/>
                  </a:lnTo>
                  <a:lnTo>
                    <a:pt x="0" y="3000756"/>
                  </a:lnTo>
                  <a:lnTo>
                    <a:pt x="0" y="0"/>
                  </a:lnTo>
                  <a:close/>
                </a:path>
              </a:pathLst>
            </a:custGeom>
            <a:blipFill>
              <a:blip r:embed="rId5"/>
              <a:stretch>
                <a:fillRect l="-229" r="-228" b="1"/>
              </a:stretch>
            </a:blipFill>
          </p:spPr>
        </p:sp>
      </p:grpSp>
      <p:grpSp>
        <p:nvGrpSpPr>
          <p:cNvPr id="10" name="Group 10"/>
          <p:cNvGrpSpPr/>
          <p:nvPr/>
        </p:nvGrpSpPr>
        <p:grpSpPr>
          <a:xfrm>
            <a:off x="13700845" y="4446592"/>
            <a:ext cx="1279527" cy="1837441"/>
            <a:chOff x="0" y="0"/>
            <a:chExt cx="1706036" cy="2449921"/>
          </a:xfrm>
        </p:grpSpPr>
        <p:sp>
          <p:nvSpPr>
            <p:cNvPr id="11" name="Freeform 11"/>
            <p:cNvSpPr/>
            <p:nvPr/>
          </p:nvSpPr>
          <p:spPr>
            <a:xfrm>
              <a:off x="0" y="0"/>
              <a:ext cx="1705991" cy="2449957"/>
            </a:xfrm>
            <a:custGeom>
              <a:avLst/>
              <a:gdLst/>
              <a:ahLst/>
              <a:cxnLst/>
              <a:rect l="l" t="t" r="r" b="b"/>
              <a:pathLst>
                <a:path w="1705991" h="2449957">
                  <a:moveTo>
                    <a:pt x="0" y="0"/>
                  </a:moveTo>
                  <a:lnTo>
                    <a:pt x="1705991" y="0"/>
                  </a:lnTo>
                  <a:lnTo>
                    <a:pt x="1705991" y="2449957"/>
                  </a:lnTo>
                  <a:lnTo>
                    <a:pt x="0" y="2449957"/>
                  </a:lnTo>
                  <a:lnTo>
                    <a:pt x="0" y="0"/>
                  </a:lnTo>
                  <a:close/>
                </a:path>
              </a:pathLst>
            </a:custGeom>
            <a:blipFill>
              <a:blip r:embed="rId6"/>
              <a:stretch>
                <a:fillRect l="-223" r="-226" b="1"/>
              </a:stretch>
            </a:blipFill>
          </p:spPr>
        </p:sp>
      </p:grpSp>
      <p:graphicFrame>
        <p:nvGraphicFramePr>
          <p:cNvPr id="12" name="Table 12"/>
          <p:cNvGraphicFramePr>
            <a:graphicFrameLocks noGrp="1"/>
          </p:cNvGraphicFramePr>
          <p:nvPr/>
        </p:nvGraphicFramePr>
        <p:xfrm>
          <a:off x="742422" y="2132059"/>
          <a:ext cx="16776700" cy="7264401"/>
        </p:xfrm>
        <a:graphic>
          <a:graphicData uri="http://schemas.openxmlformats.org/drawingml/2006/table">
            <a:tbl>
              <a:tblPr/>
              <a:tblGrid>
                <a:gridCol w="4670306">
                  <a:extLst>
                    <a:ext uri="{9D8B030D-6E8A-4147-A177-3AD203B41FA5}">
                      <a16:colId xmlns:a16="http://schemas.microsoft.com/office/drawing/2014/main" val="20000"/>
                    </a:ext>
                  </a:extLst>
                </a:gridCol>
                <a:gridCol w="3786467">
                  <a:extLst>
                    <a:ext uri="{9D8B030D-6E8A-4147-A177-3AD203B41FA5}">
                      <a16:colId xmlns:a16="http://schemas.microsoft.com/office/drawing/2014/main" val="20001"/>
                    </a:ext>
                  </a:extLst>
                </a:gridCol>
                <a:gridCol w="3752927">
                  <a:extLst>
                    <a:ext uri="{9D8B030D-6E8A-4147-A177-3AD203B41FA5}">
                      <a16:colId xmlns:a16="http://schemas.microsoft.com/office/drawing/2014/main" val="20002"/>
                    </a:ext>
                  </a:extLst>
                </a:gridCol>
                <a:gridCol w="4567000">
                  <a:extLst>
                    <a:ext uri="{9D8B030D-6E8A-4147-A177-3AD203B41FA5}">
                      <a16:colId xmlns:a16="http://schemas.microsoft.com/office/drawing/2014/main" val="20003"/>
                    </a:ext>
                  </a:extLst>
                </a:gridCol>
              </a:tblGrid>
              <a:tr h="1327676">
                <a:tc>
                  <a:txBody>
                    <a:bodyPr/>
                    <a:lstStyle/>
                    <a:p>
                      <a:pPr algn="ctr">
                        <a:lnSpc>
                          <a:spcPts val="4025"/>
                        </a:lnSpc>
                        <a:defRPr/>
                      </a:pPr>
                      <a:r>
                        <a:rPr lang="en-US" sz="3500" spc="-24">
                          <a:solidFill>
                            <a:srgbClr val="FFFFFF"/>
                          </a:solidFill>
                          <a:latin typeface="Roboto Condensed Bold"/>
                        </a:rPr>
                        <a:t>MỨC ĐỘ</a:t>
                      </a:r>
                      <a:endParaRPr lang="en-US" sz="1100"/>
                    </a:p>
                    <a:p>
                      <a:pPr algn="ctr">
                        <a:lnSpc>
                          <a:spcPts val="4025"/>
                        </a:lnSpc>
                      </a:pPr>
                      <a:r>
                        <a:rPr lang="en-US" sz="3500" spc="-24">
                          <a:solidFill>
                            <a:srgbClr val="FFFFFF"/>
                          </a:solidFill>
                          <a:latin typeface="Roboto Condensed Bold"/>
                        </a:rPr>
                        <a:t>TIÊU CHÍ</a:t>
                      </a:r>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5BF19"/>
                    </a:solidFill>
                  </a:tcPr>
                </a:tc>
                <a:tc>
                  <a:txBody>
                    <a:bodyPr/>
                    <a:lstStyle/>
                    <a:p>
                      <a:pPr algn="ctr">
                        <a:lnSpc>
                          <a:spcPts val="4025"/>
                        </a:lnSpc>
                        <a:defRPr/>
                      </a:pPr>
                      <a:r>
                        <a:rPr lang="en-US" sz="3500" spc="-24">
                          <a:solidFill>
                            <a:srgbClr val="FFFFFF"/>
                          </a:solidFill>
                          <a:latin typeface="Roboto Condensed Bold"/>
                        </a:rPr>
                        <a:t>CHƯA ĐẠT</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5BF19"/>
                    </a:solidFill>
                  </a:tcPr>
                </a:tc>
                <a:tc>
                  <a:txBody>
                    <a:bodyPr/>
                    <a:lstStyle/>
                    <a:p>
                      <a:pPr algn="ctr">
                        <a:lnSpc>
                          <a:spcPts val="4025"/>
                        </a:lnSpc>
                        <a:defRPr/>
                      </a:pPr>
                      <a:r>
                        <a:rPr lang="en-US" sz="3500" spc="-24">
                          <a:solidFill>
                            <a:srgbClr val="FFFFFF"/>
                          </a:solidFill>
                          <a:latin typeface="Roboto Condensed Bold"/>
                        </a:rPr>
                        <a:t>ĐẠT</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5BF19"/>
                    </a:solidFill>
                  </a:tcPr>
                </a:tc>
                <a:tc>
                  <a:txBody>
                    <a:bodyPr/>
                    <a:lstStyle/>
                    <a:p>
                      <a:pPr algn="ctr">
                        <a:lnSpc>
                          <a:spcPts val="4025"/>
                        </a:lnSpc>
                        <a:defRPr/>
                      </a:pPr>
                      <a:r>
                        <a:rPr lang="en-US" sz="3500" spc="-24">
                          <a:solidFill>
                            <a:srgbClr val="FFFFFF"/>
                          </a:solidFill>
                          <a:latin typeface="Roboto Condensed Bold"/>
                        </a:rPr>
                        <a:t>TỐT</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5BF19"/>
                    </a:solidFill>
                  </a:tcPr>
                </a:tc>
                <a:extLst>
                  <a:ext uri="{0D108BD9-81ED-4DB2-BD59-A6C34878D82A}">
                    <a16:rowId xmlns:a16="http://schemas.microsoft.com/office/drawing/2014/main" val="10000"/>
                  </a:ext>
                </a:extLst>
              </a:tr>
              <a:tr h="2200763">
                <a:tc>
                  <a:txBody>
                    <a:bodyPr/>
                    <a:lstStyle/>
                    <a:p>
                      <a:pPr algn="just">
                        <a:lnSpc>
                          <a:spcPts val="4025"/>
                        </a:lnSpc>
                        <a:defRPr/>
                      </a:pPr>
                      <a:r>
                        <a:rPr lang="en-US" sz="3500" spc="-24">
                          <a:solidFill>
                            <a:srgbClr val="000000"/>
                          </a:solidFill>
                          <a:latin typeface="Roboto Condensed"/>
                        </a:rPr>
                        <a:t>1. Nội dung tóm tắt căn cứ vào ý kiến người phát biểu.</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dirty="0" err="1">
                          <a:solidFill>
                            <a:srgbClr val="000000"/>
                          </a:solidFill>
                          <a:latin typeface="Roboto Condensed"/>
                        </a:rPr>
                        <a:t>Nội</a:t>
                      </a:r>
                      <a:r>
                        <a:rPr lang="en-US" sz="3500" spc="-24" dirty="0">
                          <a:solidFill>
                            <a:srgbClr val="000000"/>
                          </a:solidFill>
                          <a:latin typeface="Roboto Condensed"/>
                        </a:rPr>
                        <a:t> dung </a:t>
                      </a:r>
                      <a:r>
                        <a:rPr lang="en-US" sz="3500" spc="-24" dirty="0" err="1">
                          <a:solidFill>
                            <a:srgbClr val="000000"/>
                          </a:solidFill>
                          <a:latin typeface="Roboto Condensed"/>
                        </a:rPr>
                        <a:t>rời</a:t>
                      </a:r>
                      <a:r>
                        <a:rPr lang="en-US" sz="3500" spc="-24" dirty="0">
                          <a:solidFill>
                            <a:srgbClr val="000000"/>
                          </a:solidFill>
                          <a:latin typeface="Roboto Condensed"/>
                        </a:rPr>
                        <a:t> </a:t>
                      </a:r>
                      <a:r>
                        <a:rPr lang="en-US" sz="3500" spc="-24" dirty="0" err="1">
                          <a:solidFill>
                            <a:srgbClr val="000000"/>
                          </a:solidFill>
                          <a:latin typeface="Roboto Condensed"/>
                        </a:rPr>
                        <a:t>rạc</a:t>
                      </a:r>
                      <a:r>
                        <a:rPr lang="en-US" sz="3500" spc="-24" dirty="0">
                          <a:solidFill>
                            <a:srgbClr val="000000"/>
                          </a:solidFill>
                          <a:latin typeface="Roboto Condensed"/>
                        </a:rPr>
                        <a:t>, </a:t>
                      </a:r>
                      <a:r>
                        <a:rPr lang="en-US" sz="3500" spc="-24" dirty="0" err="1">
                          <a:solidFill>
                            <a:srgbClr val="000000"/>
                          </a:solidFill>
                          <a:latin typeface="Roboto Condensed"/>
                        </a:rPr>
                        <a:t>không</a:t>
                      </a:r>
                      <a:r>
                        <a:rPr lang="en-US" sz="3500" spc="-24" dirty="0">
                          <a:solidFill>
                            <a:srgbClr val="000000"/>
                          </a:solidFill>
                          <a:latin typeface="Roboto Condensed"/>
                        </a:rPr>
                        <a:t> </a:t>
                      </a:r>
                      <a:r>
                        <a:rPr lang="en-US" sz="3500" spc="-24" dirty="0" err="1">
                          <a:solidFill>
                            <a:srgbClr val="000000"/>
                          </a:solidFill>
                          <a:latin typeface="Roboto Condensed"/>
                        </a:rPr>
                        <a:t>đúng</a:t>
                      </a:r>
                      <a:r>
                        <a:rPr lang="en-US" sz="3500" spc="-24" dirty="0">
                          <a:solidFill>
                            <a:srgbClr val="000000"/>
                          </a:solidFill>
                          <a:latin typeface="Roboto Condensed"/>
                        </a:rPr>
                        <a:t> </a:t>
                      </a:r>
                      <a:r>
                        <a:rPr lang="en-US" sz="3500" spc="-24" dirty="0" err="1">
                          <a:solidFill>
                            <a:srgbClr val="000000"/>
                          </a:solidFill>
                          <a:latin typeface="Roboto Condensed"/>
                        </a:rPr>
                        <a:t>với</a:t>
                      </a:r>
                      <a:r>
                        <a:rPr lang="en-US" sz="3500" spc="-24" dirty="0">
                          <a:solidFill>
                            <a:srgbClr val="000000"/>
                          </a:solidFill>
                          <a:latin typeface="Roboto Condensed"/>
                        </a:rPr>
                        <a:t> ý </a:t>
                      </a:r>
                      <a:r>
                        <a:rPr lang="en-US" sz="3500" spc="-24" dirty="0" err="1">
                          <a:solidFill>
                            <a:srgbClr val="000000"/>
                          </a:solidFill>
                          <a:latin typeface="Roboto Condensed"/>
                        </a:rPr>
                        <a:t>kiến</a:t>
                      </a:r>
                      <a:r>
                        <a:rPr lang="en-US" sz="3500" spc="-24" dirty="0">
                          <a:solidFill>
                            <a:srgbClr val="000000"/>
                          </a:solidFill>
                          <a:latin typeface="Roboto Condensed"/>
                        </a:rPr>
                        <a:t> </a:t>
                      </a:r>
                      <a:r>
                        <a:rPr lang="en-US" sz="3500" spc="-24" dirty="0" err="1">
                          <a:solidFill>
                            <a:srgbClr val="000000"/>
                          </a:solidFill>
                          <a:latin typeface="Roboto Condensed"/>
                        </a:rPr>
                        <a:t>người</a:t>
                      </a:r>
                      <a:r>
                        <a:rPr lang="en-US" sz="3500" spc="-24" dirty="0">
                          <a:solidFill>
                            <a:srgbClr val="000000"/>
                          </a:solidFill>
                          <a:latin typeface="Roboto Condensed"/>
                        </a:rPr>
                        <a:t> </a:t>
                      </a:r>
                      <a:r>
                        <a:rPr lang="en-US" sz="3500" spc="-24" dirty="0" err="1">
                          <a:solidFill>
                            <a:srgbClr val="000000"/>
                          </a:solidFill>
                          <a:latin typeface="Roboto Condensed"/>
                        </a:rPr>
                        <a:t>nói</a:t>
                      </a:r>
                      <a:r>
                        <a:rPr lang="en-US" sz="3500" spc="-24" dirty="0">
                          <a:solidFill>
                            <a:srgbClr val="000000"/>
                          </a:solidFill>
                          <a:latin typeface="Roboto Condensed"/>
                        </a:rPr>
                        <a:t>.</a:t>
                      </a:r>
                      <a:endParaRPr lang="en-US" sz="1100" dirty="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Nội dung tương đối phù hợp với ý kiến người nói.</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dirty="0" err="1">
                          <a:solidFill>
                            <a:srgbClr val="000000"/>
                          </a:solidFill>
                          <a:latin typeface="Roboto Condensed"/>
                        </a:rPr>
                        <a:t>Nội</a:t>
                      </a:r>
                      <a:r>
                        <a:rPr lang="en-US" sz="3500" spc="-24" dirty="0">
                          <a:solidFill>
                            <a:srgbClr val="000000"/>
                          </a:solidFill>
                          <a:latin typeface="Roboto Condensed"/>
                        </a:rPr>
                        <a:t> dung </a:t>
                      </a:r>
                      <a:r>
                        <a:rPr lang="en-US" sz="3500" spc="-24" dirty="0" err="1">
                          <a:solidFill>
                            <a:srgbClr val="000000"/>
                          </a:solidFill>
                          <a:latin typeface="Roboto Condensed"/>
                        </a:rPr>
                        <a:t>phù</a:t>
                      </a:r>
                      <a:r>
                        <a:rPr lang="en-US" sz="3500" spc="-24" dirty="0">
                          <a:solidFill>
                            <a:srgbClr val="000000"/>
                          </a:solidFill>
                          <a:latin typeface="Roboto Condensed"/>
                        </a:rPr>
                        <a:t> </a:t>
                      </a:r>
                      <a:r>
                        <a:rPr lang="en-US" sz="3500" spc="-24" dirty="0" err="1">
                          <a:solidFill>
                            <a:srgbClr val="000000"/>
                          </a:solidFill>
                          <a:latin typeface="Roboto Condensed"/>
                        </a:rPr>
                        <a:t>hợp</a:t>
                      </a:r>
                      <a:r>
                        <a:rPr lang="en-US" sz="3500" spc="-24" dirty="0">
                          <a:solidFill>
                            <a:srgbClr val="000000"/>
                          </a:solidFill>
                          <a:latin typeface="Roboto Condensed"/>
                        </a:rPr>
                        <a:t> </a:t>
                      </a:r>
                      <a:r>
                        <a:rPr lang="en-US" sz="3500" spc="-24" dirty="0" err="1">
                          <a:solidFill>
                            <a:srgbClr val="000000"/>
                          </a:solidFill>
                          <a:latin typeface="Roboto Condensed"/>
                        </a:rPr>
                        <a:t>với</a:t>
                      </a:r>
                      <a:r>
                        <a:rPr lang="en-US" sz="3500" spc="-24" dirty="0">
                          <a:solidFill>
                            <a:srgbClr val="000000"/>
                          </a:solidFill>
                          <a:latin typeface="Roboto Condensed"/>
                        </a:rPr>
                        <a:t> ý </a:t>
                      </a:r>
                      <a:r>
                        <a:rPr lang="en-US" sz="3500" spc="-24" dirty="0" err="1">
                          <a:solidFill>
                            <a:srgbClr val="000000"/>
                          </a:solidFill>
                          <a:latin typeface="Roboto Condensed"/>
                        </a:rPr>
                        <a:t>kiến</a:t>
                      </a:r>
                      <a:r>
                        <a:rPr lang="en-US" sz="3500" spc="-24" dirty="0">
                          <a:solidFill>
                            <a:srgbClr val="000000"/>
                          </a:solidFill>
                          <a:latin typeface="Roboto Condensed"/>
                        </a:rPr>
                        <a:t> </a:t>
                      </a:r>
                      <a:r>
                        <a:rPr lang="en-US" sz="3500" spc="-24" dirty="0" err="1">
                          <a:solidFill>
                            <a:srgbClr val="000000"/>
                          </a:solidFill>
                          <a:latin typeface="Roboto Condensed"/>
                        </a:rPr>
                        <a:t>người</a:t>
                      </a:r>
                      <a:r>
                        <a:rPr lang="en-US" sz="3500" spc="-24" dirty="0">
                          <a:solidFill>
                            <a:srgbClr val="000000"/>
                          </a:solidFill>
                          <a:latin typeface="Roboto Condensed"/>
                        </a:rPr>
                        <a:t> </a:t>
                      </a:r>
                      <a:r>
                        <a:rPr lang="en-US" sz="3500" spc="-24" dirty="0" err="1">
                          <a:solidFill>
                            <a:srgbClr val="000000"/>
                          </a:solidFill>
                          <a:latin typeface="Roboto Condensed"/>
                        </a:rPr>
                        <a:t>nói</a:t>
                      </a:r>
                      <a:r>
                        <a:rPr lang="en-US" sz="3500" spc="-24" dirty="0">
                          <a:solidFill>
                            <a:srgbClr val="000000"/>
                          </a:solidFill>
                          <a:latin typeface="Roboto Condensed"/>
                        </a:rPr>
                        <a:t>, </a:t>
                      </a:r>
                      <a:r>
                        <a:rPr lang="en-US" sz="3500" spc="-24" dirty="0" err="1">
                          <a:solidFill>
                            <a:srgbClr val="000000"/>
                          </a:solidFill>
                          <a:latin typeface="Roboto Condensed"/>
                        </a:rPr>
                        <a:t>bám</a:t>
                      </a:r>
                      <a:r>
                        <a:rPr lang="en-US" sz="3500" spc="-24" dirty="0">
                          <a:solidFill>
                            <a:srgbClr val="000000"/>
                          </a:solidFill>
                          <a:latin typeface="Roboto Condensed"/>
                        </a:rPr>
                        <a:t> </a:t>
                      </a:r>
                      <a:r>
                        <a:rPr lang="en-US" sz="3500" spc="-24" dirty="0" err="1">
                          <a:solidFill>
                            <a:srgbClr val="000000"/>
                          </a:solidFill>
                          <a:latin typeface="Roboto Condensed"/>
                        </a:rPr>
                        <a:t>sát</a:t>
                      </a:r>
                      <a:r>
                        <a:rPr lang="en-US" sz="3500" spc="-24" dirty="0">
                          <a:solidFill>
                            <a:srgbClr val="000000"/>
                          </a:solidFill>
                          <a:latin typeface="Roboto Condensed"/>
                        </a:rPr>
                        <a:t> </a:t>
                      </a:r>
                      <a:r>
                        <a:rPr lang="en-US" sz="3500" spc="-24" dirty="0" err="1">
                          <a:solidFill>
                            <a:srgbClr val="000000"/>
                          </a:solidFill>
                          <a:latin typeface="Roboto Condensed"/>
                        </a:rPr>
                        <a:t>sự</a:t>
                      </a:r>
                      <a:r>
                        <a:rPr lang="en-US" sz="3500" spc="-24" dirty="0">
                          <a:solidFill>
                            <a:srgbClr val="000000"/>
                          </a:solidFill>
                          <a:latin typeface="Roboto Condensed"/>
                        </a:rPr>
                        <a:t> </a:t>
                      </a:r>
                      <a:r>
                        <a:rPr lang="en-US" sz="3500" spc="-24" dirty="0" err="1">
                          <a:solidFill>
                            <a:srgbClr val="000000"/>
                          </a:solidFill>
                          <a:latin typeface="Roboto Condensed"/>
                        </a:rPr>
                        <a:t>trình</a:t>
                      </a:r>
                      <a:r>
                        <a:rPr lang="en-US" sz="3500" spc="-24" dirty="0">
                          <a:solidFill>
                            <a:srgbClr val="000000"/>
                          </a:solidFill>
                          <a:latin typeface="Roboto Condensed"/>
                        </a:rPr>
                        <a:t> </a:t>
                      </a:r>
                      <a:r>
                        <a:rPr lang="en-US" sz="3500" spc="-24" dirty="0" err="1">
                          <a:solidFill>
                            <a:srgbClr val="000000"/>
                          </a:solidFill>
                          <a:latin typeface="Roboto Condensed"/>
                        </a:rPr>
                        <a:t>bình</a:t>
                      </a:r>
                      <a:r>
                        <a:rPr lang="en-US" sz="3500" spc="-24" dirty="0">
                          <a:solidFill>
                            <a:srgbClr val="000000"/>
                          </a:solidFill>
                          <a:latin typeface="Roboto Condensed"/>
                        </a:rPr>
                        <a:t> </a:t>
                      </a:r>
                      <a:r>
                        <a:rPr lang="en-US" sz="3500" spc="-24" dirty="0" err="1">
                          <a:solidFill>
                            <a:srgbClr val="000000"/>
                          </a:solidFill>
                          <a:latin typeface="Roboto Condensed"/>
                        </a:rPr>
                        <a:t>của</a:t>
                      </a:r>
                      <a:r>
                        <a:rPr lang="en-US" sz="3500" spc="-24" dirty="0">
                          <a:solidFill>
                            <a:srgbClr val="000000"/>
                          </a:solidFill>
                          <a:latin typeface="Roboto Condensed"/>
                        </a:rPr>
                        <a:t> </a:t>
                      </a:r>
                      <a:r>
                        <a:rPr lang="en-US" sz="3500" spc="-24" dirty="0" err="1">
                          <a:solidFill>
                            <a:srgbClr val="000000"/>
                          </a:solidFill>
                          <a:latin typeface="Roboto Condensed"/>
                        </a:rPr>
                        <a:t>người</a:t>
                      </a:r>
                      <a:r>
                        <a:rPr lang="en-US" sz="3500" spc="-24" dirty="0">
                          <a:solidFill>
                            <a:srgbClr val="000000"/>
                          </a:solidFill>
                          <a:latin typeface="Roboto Condensed"/>
                        </a:rPr>
                        <a:t> </a:t>
                      </a:r>
                      <a:r>
                        <a:rPr lang="en-US" sz="3500" spc="-24" dirty="0" err="1">
                          <a:solidFill>
                            <a:srgbClr val="000000"/>
                          </a:solidFill>
                          <a:latin typeface="Roboto Condensed"/>
                        </a:rPr>
                        <a:t>nói</a:t>
                      </a:r>
                      <a:r>
                        <a:rPr lang="en-US" sz="3500" spc="-24" dirty="0">
                          <a:solidFill>
                            <a:srgbClr val="000000"/>
                          </a:solidFill>
                          <a:latin typeface="Roboto Condensed"/>
                        </a:rPr>
                        <a:t>.</a:t>
                      </a:r>
                      <a:endParaRPr lang="en-US" sz="1100" dirty="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extLst>
                  <a:ext uri="{0D108BD9-81ED-4DB2-BD59-A6C34878D82A}">
                    <a16:rowId xmlns:a16="http://schemas.microsoft.com/office/drawing/2014/main" val="10001"/>
                  </a:ext>
                </a:extLst>
              </a:tr>
              <a:tr h="1208068">
                <a:tc>
                  <a:txBody>
                    <a:bodyPr/>
                    <a:lstStyle/>
                    <a:p>
                      <a:pPr algn="just">
                        <a:lnSpc>
                          <a:spcPts val="4025"/>
                        </a:lnSpc>
                        <a:defRPr/>
                      </a:pPr>
                      <a:r>
                        <a:rPr lang="en-US" sz="3500" spc="-24">
                          <a:solidFill>
                            <a:srgbClr val="000000"/>
                          </a:solidFill>
                          <a:latin typeface="Roboto Condensed"/>
                        </a:rPr>
                        <a:t>2. Tóm lược được các ý chính.</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Không tóm lược được ý chính</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Có vài ý chính, không lan man.</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Đầy đủ ý chính.</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extLst>
                  <a:ext uri="{0D108BD9-81ED-4DB2-BD59-A6C34878D82A}">
                    <a16:rowId xmlns:a16="http://schemas.microsoft.com/office/drawing/2014/main" val="10002"/>
                  </a:ext>
                </a:extLst>
              </a:tr>
              <a:tr h="1208068">
                <a:tc>
                  <a:txBody>
                    <a:bodyPr/>
                    <a:lstStyle/>
                    <a:p>
                      <a:pPr algn="just">
                        <a:lnSpc>
                          <a:spcPts val="4025"/>
                        </a:lnSpc>
                        <a:defRPr/>
                      </a:pPr>
                      <a:r>
                        <a:rPr lang="en-US" sz="3500" spc="-24">
                          <a:solidFill>
                            <a:srgbClr val="000000"/>
                          </a:solidFill>
                          <a:latin typeface="Roboto Condensed"/>
                        </a:rPr>
                        <a:t>3. Phong thái tự tin, trình bày trôi chảy, lưu loát</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Trình bày ấp úng, rụt rè, thiếu tự tin</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Trình bày trôi chảy</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Phong thái tự tin, nói to, dõng dạc</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extLst>
                  <a:ext uri="{0D108BD9-81ED-4DB2-BD59-A6C34878D82A}">
                    <a16:rowId xmlns:a16="http://schemas.microsoft.com/office/drawing/2014/main" val="10003"/>
                  </a:ext>
                </a:extLst>
              </a:tr>
              <a:tr h="1319826">
                <a:tc>
                  <a:txBody>
                    <a:bodyPr/>
                    <a:lstStyle/>
                    <a:p>
                      <a:pPr algn="just">
                        <a:lnSpc>
                          <a:spcPts val="4025"/>
                        </a:lnSpc>
                        <a:defRPr/>
                      </a:pPr>
                      <a:r>
                        <a:rPr lang="en-US" sz="3500" spc="-24">
                          <a:solidFill>
                            <a:srgbClr val="000000"/>
                          </a:solidFill>
                          <a:latin typeface="Roboto Condensed"/>
                        </a:rPr>
                        <a:t>4. Có sự quan sát người trình bày.</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Không chú ý.</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a:solidFill>
                            <a:srgbClr val="000000"/>
                          </a:solidFill>
                          <a:latin typeface="Roboto Condensed"/>
                        </a:rPr>
                        <a:t>Về cơ bản có sự quan sát.</a:t>
                      </a:r>
                      <a:endParaRPr lang="en-US" sz="110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tc>
                  <a:txBody>
                    <a:bodyPr/>
                    <a:lstStyle/>
                    <a:p>
                      <a:pPr marL="800101" lvl="2" indent="-266700" algn="just">
                        <a:lnSpc>
                          <a:spcPts val="4025"/>
                        </a:lnSpc>
                        <a:buFont typeface="Arial"/>
                        <a:buChar char="⚬"/>
                        <a:defRPr/>
                      </a:pPr>
                      <a:r>
                        <a:rPr lang="en-US" sz="3500" spc="-24" dirty="0" err="1">
                          <a:solidFill>
                            <a:srgbClr val="000000"/>
                          </a:solidFill>
                          <a:latin typeface="Roboto Condensed"/>
                        </a:rPr>
                        <a:t>Quan</a:t>
                      </a:r>
                      <a:r>
                        <a:rPr lang="en-US" sz="3500" spc="-24" dirty="0">
                          <a:solidFill>
                            <a:srgbClr val="000000"/>
                          </a:solidFill>
                          <a:latin typeface="Roboto Condensed"/>
                        </a:rPr>
                        <a:t> </a:t>
                      </a:r>
                      <a:r>
                        <a:rPr lang="en-US" sz="3500" spc="-24" dirty="0" err="1">
                          <a:solidFill>
                            <a:srgbClr val="000000"/>
                          </a:solidFill>
                          <a:latin typeface="Roboto Condensed"/>
                        </a:rPr>
                        <a:t>sát</a:t>
                      </a:r>
                      <a:r>
                        <a:rPr lang="en-US" sz="3500" spc="-24" dirty="0">
                          <a:solidFill>
                            <a:srgbClr val="000000"/>
                          </a:solidFill>
                          <a:latin typeface="Roboto Condensed"/>
                        </a:rPr>
                        <a:t> </a:t>
                      </a:r>
                      <a:r>
                        <a:rPr lang="en-US" sz="3500" spc="-24" dirty="0" err="1">
                          <a:solidFill>
                            <a:srgbClr val="000000"/>
                          </a:solidFill>
                          <a:latin typeface="Roboto Condensed"/>
                        </a:rPr>
                        <a:t>tốt</a:t>
                      </a:r>
                      <a:r>
                        <a:rPr lang="en-US" sz="3500" spc="-24" dirty="0">
                          <a:solidFill>
                            <a:srgbClr val="000000"/>
                          </a:solidFill>
                          <a:latin typeface="Roboto Condensed"/>
                        </a:rPr>
                        <a:t> </a:t>
                      </a:r>
                      <a:r>
                        <a:rPr lang="en-US" sz="3500" spc="-24" dirty="0" err="1">
                          <a:solidFill>
                            <a:srgbClr val="000000"/>
                          </a:solidFill>
                          <a:latin typeface="Roboto Condensed"/>
                        </a:rPr>
                        <a:t>người</a:t>
                      </a:r>
                      <a:r>
                        <a:rPr lang="en-US" sz="3500" spc="-24" dirty="0">
                          <a:solidFill>
                            <a:srgbClr val="000000"/>
                          </a:solidFill>
                          <a:latin typeface="Roboto Condensed"/>
                        </a:rPr>
                        <a:t> </a:t>
                      </a:r>
                      <a:r>
                        <a:rPr lang="en-US" sz="3500" spc="-24" dirty="0" err="1">
                          <a:solidFill>
                            <a:srgbClr val="000000"/>
                          </a:solidFill>
                          <a:latin typeface="Roboto Condensed"/>
                        </a:rPr>
                        <a:t>trình</a:t>
                      </a:r>
                      <a:r>
                        <a:rPr lang="en-US" sz="3500" spc="-24" dirty="0">
                          <a:solidFill>
                            <a:srgbClr val="000000"/>
                          </a:solidFill>
                          <a:latin typeface="Roboto Condensed"/>
                        </a:rPr>
                        <a:t> </a:t>
                      </a:r>
                      <a:r>
                        <a:rPr lang="en-US" sz="3500" spc="-24" dirty="0" err="1">
                          <a:solidFill>
                            <a:srgbClr val="000000"/>
                          </a:solidFill>
                          <a:latin typeface="Roboto Condensed"/>
                        </a:rPr>
                        <a:t>bày</a:t>
                      </a:r>
                      <a:r>
                        <a:rPr lang="en-US" sz="3500" spc="-24" dirty="0">
                          <a:solidFill>
                            <a:srgbClr val="000000"/>
                          </a:solidFill>
                          <a:latin typeface="Roboto Condensed"/>
                        </a:rPr>
                        <a:t>.</a:t>
                      </a:r>
                      <a:endParaRPr lang="en-US" sz="1100" dirty="0"/>
                    </a:p>
                  </a:txBody>
                  <a:tcPr marL="9525" marR="9525" marT="9525" marB="9525" anchor="ctr">
                    <a:lnL w="9525" cap="flat" cmpd="sng" algn="ctr">
                      <a:solidFill>
                        <a:srgbClr val="8FCD9E"/>
                      </a:solidFill>
                      <a:prstDash val="solid"/>
                      <a:round/>
                      <a:headEnd type="none" w="med" len="med"/>
                      <a:tailEnd type="none" w="med" len="med"/>
                    </a:lnL>
                    <a:lnR w="9525" cap="flat" cmpd="sng" algn="ctr">
                      <a:solidFill>
                        <a:srgbClr val="8FCD9E"/>
                      </a:solidFill>
                      <a:prstDash val="solid"/>
                      <a:round/>
                      <a:headEnd type="none" w="med" len="med"/>
                      <a:tailEnd type="none" w="med" len="med"/>
                    </a:lnR>
                    <a:lnT w="9525" cap="flat" cmpd="sng" algn="ctr">
                      <a:solidFill>
                        <a:srgbClr val="8FCD9E"/>
                      </a:solidFill>
                      <a:prstDash val="solid"/>
                      <a:round/>
                      <a:headEnd type="none" w="med" len="med"/>
                      <a:tailEnd type="none" w="med" len="med"/>
                    </a:lnT>
                    <a:lnB w="9525" cap="flat" cmpd="sng" algn="ctr">
                      <a:solidFill>
                        <a:srgbClr val="8FCD9E"/>
                      </a:solidFill>
                      <a:prstDash val="solid"/>
                      <a:round/>
                      <a:headEnd type="none" w="med" len="med"/>
                      <a:tailEnd type="none" w="med" len="med"/>
                    </a:lnB>
                    <a:solidFill>
                      <a:srgbClr val="FFFBF0"/>
                    </a:solidFill>
                  </a:tcPr>
                </a:tc>
                <a:extLst>
                  <a:ext uri="{0D108BD9-81ED-4DB2-BD59-A6C34878D82A}">
                    <a16:rowId xmlns:a16="http://schemas.microsoft.com/office/drawing/2014/main" val="10004"/>
                  </a:ext>
                </a:extLst>
              </a:tr>
            </a:tbl>
          </a:graphicData>
        </a:graphic>
      </p:graphicFrame>
      <p:sp>
        <p:nvSpPr>
          <p:cNvPr id="13" name="TextBox 13"/>
          <p:cNvSpPr txBox="1"/>
          <p:nvPr/>
        </p:nvSpPr>
        <p:spPr>
          <a:xfrm>
            <a:off x="3911197" y="1203202"/>
            <a:ext cx="11717342" cy="792455"/>
          </a:xfrm>
          <a:prstGeom prst="rect">
            <a:avLst/>
          </a:prstGeom>
        </p:spPr>
        <p:txBody>
          <a:bodyPr lIns="0" tIns="0" rIns="0" bIns="0" rtlCol="0" anchor="t">
            <a:spAutoFit/>
          </a:bodyPr>
          <a:lstStyle/>
          <a:p>
            <a:pPr algn="l">
              <a:lnSpc>
                <a:spcPts val="6434"/>
              </a:lnSpc>
            </a:pPr>
            <a:r>
              <a:rPr lang="en-US" sz="5498">
                <a:solidFill>
                  <a:srgbClr val="22704C"/>
                </a:solidFill>
                <a:latin typeface="Fraunces Bold"/>
              </a:rPr>
              <a:t>BẢNG KIỂM KĨ NĂNG NÓI</a:t>
            </a:r>
          </a:p>
        </p:txBody>
      </p:sp>
      <p:sp>
        <p:nvSpPr>
          <p:cNvPr id="14" name="TextBox 14"/>
          <p:cNvSpPr txBox="1"/>
          <p:nvPr/>
        </p:nvSpPr>
        <p:spPr>
          <a:xfrm>
            <a:off x="802082" y="217195"/>
            <a:ext cx="11717342" cy="820903"/>
          </a:xfrm>
          <a:prstGeom prst="rect">
            <a:avLst/>
          </a:prstGeom>
        </p:spPr>
        <p:txBody>
          <a:bodyPr lIns="0" tIns="0" rIns="0" bIns="0" rtlCol="0" anchor="t">
            <a:spAutoFit/>
          </a:bodyPr>
          <a:lstStyle/>
          <a:p>
            <a:pPr algn="l">
              <a:lnSpc>
                <a:spcPts val="6434"/>
              </a:lnSpc>
            </a:pPr>
            <a:r>
              <a:rPr lang="en-US" sz="5498" dirty="0">
                <a:solidFill>
                  <a:srgbClr val="DA8917"/>
                </a:solidFill>
                <a:latin typeface="Roboto Condensed"/>
              </a:rPr>
              <a:t>3. </a:t>
            </a:r>
            <a:r>
              <a:rPr lang="en-US" sz="5498" dirty="0" err="1">
                <a:solidFill>
                  <a:srgbClr val="DA8917"/>
                </a:solidFill>
                <a:latin typeface="Roboto Condensed"/>
              </a:rPr>
              <a:t>Bảng</a:t>
            </a:r>
            <a:r>
              <a:rPr lang="en-US" sz="5498" dirty="0">
                <a:solidFill>
                  <a:srgbClr val="DA8917"/>
                </a:solidFill>
                <a:latin typeface="Roboto Condensed"/>
              </a:rPr>
              <a:t> </a:t>
            </a:r>
            <a:r>
              <a:rPr lang="en-US" sz="5498" dirty="0" err="1">
                <a:solidFill>
                  <a:srgbClr val="DA8917"/>
                </a:solidFill>
                <a:latin typeface="Roboto Condensed"/>
              </a:rPr>
              <a:t>kiểm</a:t>
            </a:r>
            <a:r>
              <a:rPr lang="en-US" sz="5498" dirty="0">
                <a:solidFill>
                  <a:srgbClr val="DA8917"/>
                </a:solidFill>
                <a:latin typeface="Roboto Condensed"/>
              </a:rPr>
              <a:t> </a:t>
            </a:r>
            <a:r>
              <a:rPr lang="en-US" sz="5498" dirty="0" err="1">
                <a:solidFill>
                  <a:srgbClr val="DA8917"/>
                </a:solidFill>
                <a:latin typeface="Roboto Condensed"/>
              </a:rPr>
              <a:t>tham</a:t>
            </a:r>
            <a:r>
              <a:rPr lang="en-US" sz="5498" dirty="0">
                <a:solidFill>
                  <a:srgbClr val="DA8917"/>
                </a:solidFill>
                <a:latin typeface="Roboto Condensed"/>
              </a:rPr>
              <a:t> </a:t>
            </a:r>
            <a:r>
              <a:rPr lang="en-US" sz="5498" dirty="0" err="1">
                <a:solidFill>
                  <a:srgbClr val="DA8917"/>
                </a:solidFill>
                <a:latin typeface="Roboto Condensed"/>
              </a:rPr>
              <a:t>khảo</a:t>
            </a:r>
            <a:endParaRPr lang="en-US" sz="5498" dirty="0">
              <a:solidFill>
                <a:srgbClr val="DA8917"/>
              </a:solidFill>
              <a:latin typeface="Roboto Condensed"/>
            </a:endParaRPr>
          </a:p>
        </p:txBody>
      </p:sp>
    </p:spTree>
    <p:extLst>
      <p:ext uri="{BB962C8B-B14F-4D97-AF65-F5344CB8AC3E}">
        <p14:creationId xmlns:p14="http://schemas.microsoft.com/office/powerpoint/2010/main" val="346066794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E3B3C"/>
        </a:solidFill>
        <a:effectLst/>
      </p:bgPr>
    </p:bg>
    <p:spTree>
      <p:nvGrpSpPr>
        <p:cNvPr id="1" name=""/>
        <p:cNvGrpSpPr/>
        <p:nvPr/>
      </p:nvGrpSpPr>
      <p:grpSpPr>
        <a:xfrm>
          <a:off x="0" y="0"/>
          <a:ext cx="0" cy="0"/>
          <a:chOff x="0" y="0"/>
          <a:chExt cx="0" cy="0"/>
        </a:xfrm>
      </p:grpSpPr>
      <p:grpSp>
        <p:nvGrpSpPr>
          <p:cNvPr id="2" name="Group 2"/>
          <p:cNvGrpSpPr/>
          <p:nvPr/>
        </p:nvGrpSpPr>
        <p:grpSpPr>
          <a:xfrm rot="-257925">
            <a:off x="677918" y="550296"/>
            <a:ext cx="18164885" cy="11262229"/>
            <a:chOff x="0" y="0"/>
            <a:chExt cx="24219847" cy="15016305"/>
          </a:xfrm>
        </p:grpSpPr>
        <p:sp>
          <p:nvSpPr>
            <p:cNvPr id="3" name="Freeform 3"/>
            <p:cNvSpPr/>
            <p:nvPr/>
          </p:nvSpPr>
          <p:spPr>
            <a:xfrm>
              <a:off x="0" y="0"/>
              <a:ext cx="24219788" cy="15016353"/>
            </a:xfrm>
            <a:custGeom>
              <a:avLst/>
              <a:gdLst/>
              <a:ahLst/>
              <a:cxnLst/>
              <a:rect l="l" t="t" r="r" b="b"/>
              <a:pathLst>
                <a:path w="24219788" h="15016353">
                  <a:moveTo>
                    <a:pt x="0" y="0"/>
                  </a:moveTo>
                  <a:lnTo>
                    <a:pt x="24219788" y="0"/>
                  </a:lnTo>
                  <a:lnTo>
                    <a:pt x="24219788" y="15016353"/>
                  </a:lnTo>
                  <a:lnTo>
                    <a:pt x="0" y="15016353"/>
                  </a:lnTo>
                  <a:lnTo>
                    <a:pt x="0" y="0"/>
                  </a:lnTo>
                  <a:close/>
                </a:path>
              </a:pathLst>
            </a:custGeom>
            <a:blipFill>
              <a:blip r:embed="rId2"/>
              <a:stretch>
                <a:fillRect t="-1" b="-1"/>
              </a:stretch>
            </a:blipFill>
          </p:spPr>
        </p:sp>
      </p:grpSp>
      <p:grpSp>
        <p:nvGrpSpPr>
          <p:cNvPr id="4" name="Group 4"/>
          <p:cNvGrpSpPr/>
          <p:nvPr/>
        </p:nvGrpSpPr>
        <p:grpSpPr>
          <a:xfrm>
            <a:off x="12569254" y="847779"/>
            <a:ext cx="8842558" cy="9864923"/>
            <a:chOff x="0" y="0"/>
            <a:chExt cx="11790077" cy="13153231"/>
          </a:xfrm>
        </p:grpSpPr>
        <p:sp>
          <p:nvSpPr>
            <p:cNvPr id="5" name="Freeform 5"/>
            <p:cNvSpPr/>
            <p:nvPr/>
          </p:nvSpPr>
          <p:spPr>
            <a:xfrm>
              <a:off x="0" y="0"/>
              <a:ext cx="11790045" cy="13153262"/>
            </a:xfrm>
            <a:custGeom>
              <a:avLst/>
              <a:gdLst/>
              <a:ahLst/>
              <a:cxnLst/>
              <a:rect l="l" t="t" r="r" b="b"/>
              <a:pathLst>
                <a:path w="11790045" h="13153262">
                  <a:moveTo>
                    <a:pt x="0" y="0"/>
                  </a:moveTo>
                  <a:lnTo>
                    <a:pt x="11790045" y="0"/>
                  </a:lnTo>
                  <a:lnTo>
                    <a:pt x="11790045" y="13153262"/>
                  </a:lnTo>
                  <a:lnTo>
                    <a:pt x="0" y="13153262"/>
                  </a:lnTo>
                  <a:lnTo>
                    <a:pt x="0" y="0"/>
                  </a:lnTo>
                  <a:close/>
                </a:path>
              </a:pathLst>
            </a:custGeom>
            <a:blipFill>
              <a:blip r:embed="rId3"/>
              <a:stretch>
                <a:fillRect t="-28" b="-28"/>
              </a:stretch>
            </a:blipFill>
          </p:spPr>
        </p:sp>
      </p:grpSp>
      <p:sp>
        <p:nvSpPr>
          <p:cNvPr id="6" name="TextBox 6"/>
          <p:cNvSpPr txBox="1"/>
          <p:nvPr/>
        </p:nvSpPr>
        <p:spPr>
          <a:xfrm>
            <a:off x="1637153" y="1930639"/>
            <a:ext cx="5753785" cy="949518"/>
          </a:xfrm>
          <a:prstGeom prst="rect">
            <a:avLst/>
          </a:prstGeom>
        </p:spPr>
        <p:txBody>
          <a:bodyPr lIns="0" tIns="0" rIns="0" bIns="0" rtlCol="0" anchor="t">
            <a:spAutoFit/>
          </a:bodyPr>
          <a:lstStyle/>
          <a:p>
            <a:pPr algn="just">
              <a:lnSpc>
                <a:spcPts val="6987"/>
              </a:lnSpc>
            </a:pPr>
            <a:r>
              <a:rPr lang="en-US" sz="4991">
                <a:solidFill>
                  <a:srgbClr val="008D70"/>
                </a:solidFill>
                <a:latin typeface="Fraunces Semi-Bold"/>
              </a:rPr>
              <a:t>V. VẬN DỤNG</a:t>
            </a:r>
          </a:p>
        </p:txBody>
      </p:sp>
      <p:sp>
        <p:nvSpPr>
          <p:cNvPr id="7" name="TextBox 7"/>
          <p:cNvSpPr txBox="1"/>
          <p:nvPr/>
        </p:nvSpPr>
        <p:spPr>
          <a:xfrm>
            <a:off x="1356432" y="2756587"/>
            <a:ext cx="13490387" cy="2861945"/>
          </a:xfrm>
          <a:prstGeom prst="rect">
            <a:avLst/>
          </a:prstGeom>
        </p:spPr>
        <p:txBody>
          <a:bodyPr lIns="0" tIns="0" rIns="0" bIns="0" rtlCol="0" anchor="t">
            <a:spAutoFit/>
          </a:bodyPr>
          <a:lstStyle/>
          <a:p>
            <a:pPr marL="800101" lvl="2" indent="-266700" algn="just">
              <a:lnSpc>
                <a:spcPts val="5740"/>
              </a:lnSpc>
              <a:buFont typeface="Arial"/>
              <a:buChar char="⚬"/>
            </a:pPr>
            <a:r>
              <a:rPr lang="en-US" sz="3500" dirty="0" err="1">
                <a:solidFill>
                  <a:srgbClr val="1D6041"/>
                </a:solidFill>
                <a:latin typeface="Roboto Condensed"/>
              </a:rPr>
              <a:t>Mỗi</a:t>
            </a:r>
            <a:r>
              <a:rPr lang="en-US" sz="3500" dirty="0">
                <a:solidFill>
                  <a:srgbClr val="1D6041"/>
                </a:solidFill>
                <a:latin typeface="Roboto Condensed"/>
              </a:rPr>
              <a:t> </a:t>
            </a:r>
            <a:r>
              <a:rPr lang="en-US" sz="3500" dirty="0" err="1">
                <a:solidFill>
                  <a:srgbClr val="1D6041"/>
                </a:solidFill>
                <a:latin typeface="Roboto Condensed"/>
              </a:rPr>
              <a:t>cặp</a:t>
            </a:r>
            <a:r>
              <a:rPr lang="en-US" sz="3500" dirty="0">
                <a:solidFill>
                  <a:srgbClr val="1D6041"/>
                </a:solidFill>
                <a:latin typeface="Roboto Condensed"/>
              </a:rPr>
              <a:t> HS </a:t>
            </a:r>
            <a:r>
              <a:rPr lang="en-US" sz="3500" dirty="0" err="1">
                <a:solidFill>
                  <a:srgbClr val="1D6041"/>
                </a:solidFill>
                <a:latin typeface="Roboto Condensed"/>
              </a:rPr>
              <a:t>thực</a:t>
            </a:r>
            <a:r>
              <a:rPr lang="en-US" sz="3500" dirty="0">
                <a:solidFill>
                  <a:srgbClr val="1D6041"/>
                </a:solidFill>
                <a:latin typeface="Roboto Condensed"/>
              </a:rPr>
              <a:t> </a:t>
            </a:r>
            <a:r>
              <a:rPr lang="en-US" sz="3500" dirty="0" err="1">
                <a:solidFill>
                  <a:srgbClr val="1D6041"/>
                </a:solidFill>
                <a:latin typeface="Roboto Condensed"/>
              </a:rPr>
              <a:t>hiện</a:t>
            </a:r>
            <a:r>
              <a:rPr lang="en-US" sz="3500" dirty="0">
                <a:solidFill>
                  <a:srgbClr val="1D6041"/>
                </a:solidFill>
                <a:latin typeface="Roboto Condensed"/>
              </a:rPr>
              <a:t> </a:t>
            </a:r>
            <a:r>
              <a:rPr lang="en-US" sz="3500" dirty="0" err="1">
                <a:solidFill>
                  <a:srgbClr val="1D6041"/>
                </a:solidFill>
                <a:latin typeface="Roboto Condensed"/>
              </a:rPr>
              <a:t>nhiệm</a:t>
            </a:r>
            <a:r>
              <a:rPr lang="en-US" sz="3500" dirty="0">
                <a:solidFill>
                  <a:srgbClr val="1D6041"/>
                </a:solidFill>
                <a:latin typeface="Roboto Condensed"/>
              </a:rPr>
              <a:t> </a:t>
            </a:r>
            <a:r>
              <a:rPr lang="en-US" sz="3500" dirty="0" err="1">
                <a:solidFill>
                  <a:srgbClr val="1D6041"/>
                </a:solidFill>
                <a:latin typeface="Roboto Condensed"/>
              </a:rPr>
              <a:t>vụ</a:t>
            </a:r>
            <a:r>
              <a:rPr lang="en-US" sz="3500" dirty="0">
                <a:solidFill>
                  <a:srgbClr val="1D6041"/>
                </a:solidFill>
                <a:latin typeface="Roboto Condensed"/>
              </a:rPr>
              <a:t> </a:t>
            </a:r>
            <a:r>
              <a:rPr lang="en-US" sz="3500" dirty="0" err="1">
                <a:solidFill>
                  <a:srgbClr val="1D6041"/>
                </a:solidFill>
                <a:latin typeface="Roboto Condensed"/>
              </a:rPr>
              <a:t>nghe</a:t>
            </a:r>
            <a:r>
              <a:rPr lang="en-US" sz="3500" dirty="0">
                <a:solidFill>
                  <a:srgbClr val="1D6041"/>
                </a:solidFill>
                <a:latin typeface="Roboto Condensed"/>
              </a:rPr>
              <a:t> </a:t>
            </a:r>
            <a:r>
              <a:rPr lang="en-US" sz="3500" dirty="0" err="1">
                <a:solidFill>
                  <a:srgbClr val="1D6041"/>
                </a:solidFill>
                <a:latin typeface="Roboto Condensed"/>
              </a:rPr>
              <a:t>và</a:t>
            </a:r>
            <a:r>
              <a:rPr lang="en-US" sz="3500" dirty="0">
                <a:solidFill>
                  <a:srgbClr val="1D6041"/>
                </a:solidFill>
                <a:latin typeface="Roboto Condensed"/>
              </a:rPr>
              <a:t> </a:t>
            </a:r>
            <a:r>
              <a:rPr lang="en-US" sz="3500" dirty="0" err="1">
                <a:solidFill>
                  <a:srgbClr val="1D6041"/>
                </a:solidFill>
                <a:latin typeface="Roboto Condensed"/>
              </a:rPr>
              <a:t>tóm</a:t>
            </a:r>
            <a:r>
              <a:rPr lang="en-US" sz="3500" dirty="0">
                <a:solidFill>
                  <a:srgbClr val="1D6041"/>
                </a:solidFill>
                <a:latin typeface="Roboto Condensed"/>
              </a:rPr>
              <a:t> </a:t>
            </a:r>
            <a:r>
              <a:rPr lang="en-US" sz="3500" dirty="0" err="1">
                <a:solidFill>
                  <a:srgbClr val="1D6041"/>
                </a:solidFill>
                <a:latin typeface="Roboto Condensed"/>
              </a:rPr>
              <a:t>tắt</a:t>
            </a:r>
            <a:r>
              <a:rPr lang="en-US" sz="3500" dirty="0">
                <a:solidFill>
                  <a:srgbClr val="1D6041"/>
                </a:solidFill>
                <a:latin typeface="Roboto Condensed"/>
              </a:rPr>
              <a:t> </a:t>
            </a:r>
            <a:r>
              <a:rPr lang="en-US" sz="3500" dirty="0" err="1">
                <a:solidFill>
                  <a:srgbClr val="1D6041"/>
                </a:solidFill>
                <a:latin typeface="Roboto Condensed"/>
              </a:rPr>
              <a:t>nội</a:t>
            </a:r>
            <a:r>
              <a:rPr lang="en-US" sz="3500" dirty="0">
                <a:solidFill>
                  <a:srgbClr val="1D6041"/>
                </a:solidFill>
                <a:latin typeface="Roboto Condensed"/>
              </a:rPr>
              <a:t> dung </a:t>
            </a:r>
            <a:r>
              <a:rPr lang="en-US" sz="3500" dirty="0" err="1">
                <a:solidFill>
                  <a:srgbClr val="1D6041"/>
                </a:solidFill>
                <a:latin typeface="Roboto Condensed"/>
              </a:rPr>
              <a:t>thuyết</a:t>
            </a:r>
            <a:r>
              <a:rPr lang="en-US" sz="3500" dirty="0">
                <a:solidFill>
                  <a:srgbClr val="1D6041"/>
                </a:solidFill>
                <a:latin typeface="Roboto Condensed"/>
              </a:rPr>
              <a:t> </a:t>
            </a:r>
            <a:r>
              <a:rPr lang="en-US" sz="3500" dirty="0" err="1">
                <a:solidFill>
                  <a:srgbClr val="1D6041"/>
                </a:solidFill>
                <a:latin typeface="Roboto Condensed"/>
              </a:rPr>
              <a:t>trình</a:t>
            </a:r>
            <a:r>
              <a:rPr lang="en-US" sz="3500" dirty="0">
                <a:solidFill>
                  <a:srgbClr val="1D6041"/>
                </a:solidFill>
                <a:latin typeface="Roboto Condensed"/>
              </a:rPr>
              <a:t> </a:t>
            </a:r>
            <a:r>
              <a:rPr lang="en-US" sz="3500" dirty="0" err="1">
                <a:solidFill>
                  <a:srgbClr val="1D6041"/>
                </a:solidFill>
                <a:latin typeface="Roboto Condensed"/>
              </a:rPr>
              <a:t>về</a:t>
            </a:r>
            <a:r>
              <a:rPr lang="en-US" sz="3500" dirty="0">
                <a:solidFill>
                  <a:srgbClr val="1D6041"/>
                </a:solidFill>
                <a:latin typeface="Roboto Condensed"/>
              </a:rPr>
              <a:t> </a:t>
            </a:r>
            <a:r>
              <a:rPr lang="en-US" sz="3500" dirty="0" err="1">
                <a:solidFill>
                  <a:srgbClr val="1D6041"/>
                </a:solidFill>
                <a:latin typeface="Roboto Condensed"/>
              </a:rPr>
              <a:t>một</a:t>
            </a:r>
            <a:r>
              <a:rPr lang="en-US" sz="3500" dirty="0">
                <a:solidFill>
                  <a:srgbClr val="1D6041"/>
                </a:solidFill>
                <a:latin typeface="Roboto Condensed"/>
              </a:rPr>
              <a:t> </a:t>
            </a:r>
            <a:r>
              <a:rPr lang="en-US" sz="3500" dirty="0" err="1">
                <a:solidFill>
                  <a:srgbClr val="1D6041"/>
                </a:solidFill>
                <a:latin typeface="Roboto Condensed"/>
              </a:rPr>
              <a:t>tác</a:t>
            </a:r>
            <a:r>
              <a:rPr lang="en-US" sz="3500" dirty="0">
                <a:solidFill>
                  <a:srgbClr val="1D6041"/>
                </a:solidFill>
                <a:latin typeface="Roboto Condensed"/>
              </a:rPr>
              <a:t> </a:t>
            </a:r>
            <a:r>
              <a:rPr lang="en-US" sz="3500" dirty="0" err="1">
                <a:solidFill>
                  <a:srgbClr val="1D6041"/>
                </a:solidFill>
                <a:latin typeface="Roboto Condensed"/>
              </a:rPr>
              <a:t>phẩm</a:t>
            </a:r>
            <a:r>
              <a:rPr lang="en-US" sz="3500" dirty="0">
                <a:solidFill>
                  <a:srgbClr val="1D6041"/>
                </a:solidFill>
                <a:latin typeface="Roboto Condensed"/>
              </a:rPr>
              <a:t> </a:t>
            </a:r>
            <a:r>
              <a:rPr lang="en-US" sz="3500" dirty="0" err="1">
                <a:solidFill>
                  <a:srgbClr val="1D6041"/>
                </a:solidFill>
                <a:latin typeface="Roboto Condensed"/>
              </a:rPr>
              <a:t>thơ</a:t>
            </a:r>
            <a:r>
              <a:rPr lang="en-US" sz="3500" dirty="0">
                <a:solidFill>
                  <a:srgbClr val="1D6041"/>
                </a:solidFill>
                <a:latin typeface="Roboto Condensed"/>
              </a:rPr>
              <a:t>– </a:t>
            </a:r>
            <a:r>
              <a:rPr lang="en-US" sz="3500" dirty="0">
                <a:solidFill>
                  <a:srgbClr val="1D6041"/>
                </a:solidFill>
                <a:latin typeface="Roboto Condensed Bold"/>
              </a:rPr>
              <a:t>quay video </a:t>
            </a:r>
            <a:r>
              <a:rPr lang="en-US" sz="3500" dirty="0" err="1">
                <a:solidFill>
                  <a:srgbClr val="1D6041"/>
                </a:solidFill>
                <a:latin typeface="Roboto Condensed Bold"/>
              </a:rPr>
              <a:t>gửi</a:t>
            </a:r>
            <a:r>
              <a:rPr lang="en-US" sz="3500" dirty="0">
                <a:solidFill>
                  <a:srgbClr val="1D6041"/>
                </a:solidFill>
                <a:latin typeface="Roboto Condensed Bold"/>
              </a:rPr>
              <a:t> </a:t>
            </a:r>
            <a:r>
              <a:rPr lang="en-US" sz="3500" dirty="0" err="1">
                <a:solidFill>
                  <a:srgbClr val="1D6041"/>
                </a:solidFill>
                <a:latin typeface="Roboto Condensed Bold"/>
              </a:rPr>
              <a:t>lại</a:t>
            </a:r>
            <a:r>
              <a:rPr lang="en-US" sz="3500" dirty="0">
                <a:solidFill>
                  <a:srgbClr val="1D6041"/>
                </a:solidFill>
                <a:latin typeface="Roboto Condensed Bold"/>
              </a:rPr>
              <a:t> </a:t>
            </a:r>
            <a:r>
              <a:rPr lang="en-US" sz="3500" dirty="0" err="1">
                <a:solidFill>
                  <a:srgbClr val="1D6041"/>
                </a:solidFill>
                <a:latin typeface="Roboto Condensed Bold"/>
              </a:rPr>
              <a:t>cho</a:t>
            </a:r>
            <a:r>
              <a:rPr lang="en-US" sz="3500" dirty="0">
                <a:solidFill>
                  <a:srgbClr val="1D6041"/>
                </a:solidFill>
                <a:latin typeface="Roboto Condensed Bold"/>
              </a:rPr>
              <a:t> GV</a:t>
            </a:r>
          </a:p>
          <a:p>
            <a:pPr marL="800101" lvl="2" indent="-266700" algn="just">
              <a:lnSpc>
                <a:spcPts val="5740"/>
              </a:lnSpc>
              <a:buFont typeface="Arial"/>
              <a:buChar char="⚬"/>
            </a:pPr>
            <a:r>
              <a:rPr lang="en-US" sz="3500" dirty="0" err="1">
                <a:solidFill>
                  <a:srgbClr val="1D6041"/>
                </a:solidFill>
                <a:latin typeface="Roboto Condensed Bold"/>
              </a:rPr>
              <a:t>Hạn</a:t>
            </a:r>
            <a:r>
              <a:rPr lang="en-US" sz="3500" dirty="0">
                <a:solidFill>
                  <a:srgbClr val="1D6041"/>
                </a:solidFill>
                <a:latin typeface="Roboto Condensed Bold"/>
              </a:rPr>
              <a:t> </a:t>
            </a:r>
            <a:r>
              <a:rPr lang="en-US" sz="3500" dirty="0" err="1">
                <a:solidFill>
                  <a:srgbClr val="1D6041"/>
                </a:solidFill>
                <a:latin typeface="Roboto Condensed Bold"/>
              </a:rPr>
              <a:t>nộp</a:t>
            </a:r>
            <a:r>
              <a:rPr lang="en-US" sz="3500" dirty="0">
                <a:solidFill>
                  <a:srgbClr val="1D6041"/>
                </a:solidFill>
                <a:latin typeface="Roboto Condensed Bold"/>
              </a:rPr>
              <a:t>:</a:t>
            </a:r>
            <a:r>
              <a:rPr lang="en-US" sz="3500" dirty="0">
                <a:solidFill>
                  <a:srgbClr val="1D6041"/>
                </a:solidFill>
                <a:latin typeface="Roboto Condensed"/>
              </a:rPr>
              <a:t> 1 </a:t>
            </a:r>
            <a:r>
              <a:rPr lang="en-US" sz="3500" dirty="0" err="1">
                <a:solidFill>
                  <a:srgbClr val="1D6041"/>
                </a:solidFill>
                <a:latin typeface="Roboto Condensed"/>
              </a:rPr>
              <a:t>tuần</a:t>
            </a:r>
            <a:endParaRPr lang="en-US" sz="3500" dirty="0">
              <a:solidFill>
                <a:srgbClr val="1D6041"/>
              </a:solidFill>
              <a:latin typeface="Roboto Condensed"/>
            </a:endParaRPr>
          </a:p>
          <a:p>
            <a:pPr marL="800101" lvl="2" indent="-266700" algn="just">
              <a:lnSpc>
                <a:spcPts val="5740"/>
              </a:lnSpc>
              <a:buFont typeface="Arial"/>
              <a:buChar char="⚬"/>
            </a:pPr>
            <a:r>
              <a:rPr lang="en-US" sz="3500" dirty="0" err="1">
                <a:solidFill>
                  <a:srgbClr val="1D6041"/>
                </a:solidFill>
                <a:latin typeface="Roboto Condensed Bold"/>
              </a:rPr>
              <a:t>Yêu</a:t>
            </a:r>
            <a:r>
              <a:rPr lang="en-US" sz="3500" dirty="0">
                <a:solidFill>
                  <a:srgbClr val="1D6041"/>
                </a:solidFill>
                <a:latin typeface="Roboto Condensed Bold"/>
              </a:rPr>
              <a:t> </a:t>
            </a:r>
            <a:r>
              <a:rPr lang="en-US" sz="3500" dirty="0" err="1">
                <a:solidFill>
                  <a:srgbClr val="1D6041"/>
                </a:solidFill>
                <a:latin typeface="Roboto Condensed Bold"/>
              </a:rPr>
              <a:t>cầu</a:t>
            </a:r>
            <a:r>
              <a:rPr lang="en-US" sz="3500" dirty="0">
                <a:solidFill>
                  <a:srgbClr val="1D6041"/>
                </a:solidFill>
                <a:latin typeface="Roboto Condensed Bold"/>
              </a:rPr>
              <a:t>:</a:t>
            </a:r>
          </a:p>
        </p:txBody>
      </p:sp>
      <p:sp>
        <p:nvSpPr>
          <p:cNvPr id="8" name="Freeform 8"/>
          <p:cNvSpPr/>
          <p:nvPr/>
        </p:nvSpPr>
        <p:spPr>
          <a:xfrm>
            <a:off x="1576802" y="5859562"/>
            <a:ext cx="14793006" cy="3554025"/>
          </a:xfrm>
          <a:custGeom>
            <a:avLst/>
            <a:gdLst/>
            <a:ahLst/>
            <a:cxnLst/>
            <a:rect l="l" t="t" r="r" b="b"/>
            <a:pathLst>
              <a:path w="14793006" h="3554025">
                <a:moveTo>
                  <a:pt x="0" y="0"/>
                </a:moveTo>
                <a:lnTo>
                  <a:pt x="14793005" y="0"/>
                </a:lnTo>
                <a:lnTo>
                  <a:pt x="14793005" y="3554026"/>
                </a:lnTo>
                <a:lnTo>
                  <a:pt x="0" y="355402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581652" y="7293201"/>
            <a:ext cx="13560656" cy="3554026"/>
          </a:xfrm>
          <a:custGeom>
            <a:avLst/>
            <a:gdLst/>
            <a:ahLst/>
            <a:cxnLst/>
            <a:rect l="l" t="t" r="r" b="b"/>
            <a:pathLst>
              <a:path w="13560656" h="3554026">
                <a:moveTo>
                  <a:pt x="0" y="0"/>
                </a:moveTo>
                <a:lnTo>
                  <a:pt x="13560655" y="0"/>
                </a:lnTo>
                <a:lnTo>
                  <a:pt x="13560655" y="3554026"/>
                </a:lnTo>
                <a:lnTo>
                  <a:pt x="0" y="355402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TextBox 10"/>
          <p:cNvSpPr txBox="1"/>
          <p:nvPr/>
        </p:nvSpPr>
        <p:spPr>
          <a:xfrm>
            <a:off x="2454180" y="9103485"/>
            <a:ext cx="5514082" cy="852116"/>
          </a:xfrm>
          <a:prstGeom prst="rect">
            <a:avLst/>
          </a:prstGeom>
        </p:spPr>
        <p:txBody>
          <a:bodyPr lIns="0" tIns="0" rIns="0" bIns="0" rtlCol="0" anchor="t">
            <a:spAutoFit/>
          </a:bodyPr>
          <a:lstStyle/>
          <a:p>
            <a:pPr algn="ctr">
              <a:lnSpc>
                <a:spcPts val="5740"/>
              </a:lnSpc>
            </a:pPr>
            <a:r>
              <a:rPr lang="en-US" sz="3500">
                <a:solidFill>
                  <a:srgbClr val="000000"/>
                </a:solidFill>
                <a:latin typeface="Roboto Condensed"/>
              </a:rPr>
              <a:t>Độ dài video không quá 10 phút</a:t>
            </a:r>
          </a:p>
        </p:txBody>
      </p:sp>
      <p:sp>
        <p:nvSpPr>
          <p:cNvPr id="11" name="TextBox 11"/>
          <p:cNvSpPr txBox="1"/>
          <p:nvPr/>
        </p:nvSpPr>
        <p:spPr>
          <a:xfrm>
            <a:off x="2632097" y="8140441"/>
            <a:ext cx="5348071" cy="852116"/>
          </a:xfrm>
          <a:prstGeom prst="rect">
            <a:avLst/>
          </a:prstGeom>
        </p:spPr>
        <p:txBody>
          <a:bodyPr lIns="0" tIns="0" rIns="0" bIns="0" rtlCol="0" anchor="t">
            <a:spAutoFit/>
          </a:bodyPr>
          <a:lstStyle/>
          <a:p>
            <a:pPr algn="ctr">
              <a:lnSpc>
                <a:spcPts val="5740"/>
              </a:lnSpc>
            </a:pPr>
            <a:r>
              <a:rPr lang="en-US" sz="3500">
                <a:solidFill>
                  <a:srgbClr val="000000"/>
                </a:solidFill>
                <a:latin typeface="Roboto Condensed"/>
              </a:rPr>
              <a:t>Âm thanh rõ, không lẫn tạp âm</a:t>
            </a:r>
          </a:p>
        </p:txBody>
      </p:sp>
      <p:sp>
        <p:nvSpPr>
          <p:cNvPr id="12" name="TextBox 12"/>
          <p:cNvSpPr txBox="1"/>
          <p:nvPr/>
        </p:nvSpPr>
        <p:spPr>
          <a:xfrm>
            <a:off x="1989592" y="7320042"/>
            <a:ext cx="12224065" cy="852116"/>
          </a:xfrm>
          <a:prstGeom prst="rect">
            <a:avLst/>
          </a:prstGeom>
        </p:spPr>
        <p:txBody>
          <a:bodyPr lIns="0" tIns="0" rIns="0" bIns="0" rtlCol="0" anchor="t">
            <a:spAutoFit/>
          </a:bodyPr>
          <a:lstStyle/>
          <a:p>
            <a:pPr algn="ctr">
              <a:lnSpc>
                <a:spcPts val="5740"/>
              </a:lnSpc>
            </a:pPr>
            <a:r>
              <a:rPr lang="en-US" sz="3500" dirty="0">
                <a:solidFill>
                  <a:srgbClr val="000000"/>
                </a:solidFill>
                <a:latin typeface="Roboto Condensed"/>
              </a:rPr>
              <a:t>Video quay </a:t>
            </a:r>
            <a:r>
              <a:rPr lang="en-US" sz="3500" dirty="0" err="1">
                <a:solidFill>
                  <a:srgbClr val="000000"/>
                </a:solidFill>
                <a:latin typeface="Roboto Condensed"/>
              </a:rPr>
              <a:t>rõ</a:t>
            </a:r>
            <a:r>
              <a:rPr lang="en-US" sz="3500" dirty="0">
                <a:solidFill>
                  <a:srgbClr val="000000"/>
                </a:solidFill>
                <a:latin typeface="Roboto Condensed"/>
              </a:rPr>
              <a:t> </a:t>
            </a:r>
            <a:r>
              <a:rPr lang="en-US" sz="3500" dirty="0" err="1">
                <a:solidFill>
                  <a:srgbClr val="000000"/>
                </a:solidFill>
                <a:latin typeface="Roboto Condensed"/>
              </a:rPr>
              <a:t>tối</a:t>
            </a:r>
            <a:r>
              <a:rPr lang="en-US" sz="3500" dirty="0">
                <a:solidFill>
                  <a:srgbClr val="000000"/>
                </a:solidFill>
                <a:latin typeface="Roboto Condensed"/>
              </a:rPr>
              <a:t> </a:t>
            </a:r>
            <a:r>
              <a:rPr lang="en-US" sz="3500" dirty="0" err="1">
                <a:solidFill>
                  <a:srgbClr val="000000"/>
                </a:solidFill>
                <a:latin typeface="Roboto Condensed"/>
              </a:rPr>
              <a:t>thiểu</a:t>
            </a:r>
            <a:r>
              <a:rPr lang="en-US" sz="3500" dirty="0">
                <a:solidFill>
                  <a:srgbClr val="000000"/>
                </a:solidFill>
                <a:latin typeface="Roboto Condensed"/>
              </a:rPr>
              <a:t> </a:t>
            </a:r>
            <a:r>
              <a:rPr lang="en-US" sz="3500" dirty="0" err="1">
                <a:solidFill>
                  <a:srgbClr val="000000"/>
                </a:solidFill>
                <a:latin typeface="Roboto Condensed"/>
              </a:rPr>
              <a:t>là</a:t>
            </a:r>
            <a:r>
              <a:rPr lang="en-US" sz="3500" dirty="0">
                <a:solidFill>
                  <a:srgbClr val="000000"/>
                </a:solidFill>
                <a:latin typeface="Roboto Condensed"/>
              </a:rPr>
              <a:t> </a:t>
            </a:r>
            <a:r>
              <a:rPr lang="en-US" sz="3500" dirty="0" err="1">
                <a:solidFill>
                  <a:srgbClr val="000000"/>
                </a:solidFill>
                <a:latin typeface="Roboto Condensed"/>
              </a:rPr>
              <a:t>chân</a:t>
            </a:r>
            <a:r>
              <a:rPr lang="en-US" sz="3500" dirty="0">
                <a:solidFill>
                  <a:srgbClr val="000000"/>
                </a:solidFill>
                <a:latin typeface="Roboto Condensed"/>
              </a:rPr>
              <a:t> dung 2 </a:t>
            </a:r>
            <a:r>
              <a:rPr lang="en-US" sz="3500" dirty="0" err="1">
                <a:solidFill>
                  <a:srgbClr val="000000"/>
                </a:solidFill>
                <a:latin typeface="Roboto Condensed"/>
              </a:rPr>
              <a:t>học</a:t>
            </a:r>
            <a:r>
              <a:rPr lang="en-US" sz="3500" dirty="0">
                <a:solidFill>
                  <a:srgbClr val="000000"/>
                </a:solidFill>
                <a:latin typeface="Roboto Condensed"/>
              </a:rPr>
              <a:t> </a:t>
            </a:r>
            <a:r>
              <a:rPr lang="en-US" sz="3500" dirty="0" err="1">
                <a:solidFill>
                  <a:srgbClr val="000000"/>
                </a:solidFill>
                <a:latin typeface="Roboto Condensed"/>
              </a:rPr>
              <a:t>sinh</a:t>
            </a:r>
            <a:r>
              <a:rPr lang="en-US" sz="3500" dirty="0">
                <a:solidFill>
                  <a:srgbClr val="000000"/>
                </a:solidFill>
                <a:latin typeface="Roboto Condensed"/>
              </a:rPr>
              <a:t>, quay </a:t>
            </a:r>
            <a:r>
              <a:rPr lang="en-US" sz="3500" dirty="0" err="1">
                <a:solidFill>
                  <a:srgbClr val="000000"/>
                </a:solidFill>
                <a:latin typeface="Roboto Condensed"/>
              </a:rPr>
              <a:t>ngang</a:t>
            </a:r>
            <a:r>
              <a:rPr lang="en-US" sz="3500" dirty="0">
                <a:solidFill>
                  <a:srgbClr val="000000"/>
                </a:solidFill>
                <a:latin typeface="Roboto Condensed"/>
              </a:rPr>
              <a:t> </a:t>
            </a:r>
            <a:r>
              <a:rPr lang="en-US" sz="3500" dirty="0" err="1">
                <a:solidFill>
                  <a:srgbClr val="000000"/>
                </a:solidFill>
                <a:latin typeface="Roboto Condensed"/>
              </a:rPr>
              <a:t>điện</a:t>
            </a:r>
            <a:r>
              <a:rPr lang="en-US" sz="3500" dirty="0">
                <a:solidFill>
                  <a:srgbClr val="000000"/>
                </a:solidFill>
                <a:latin typeface="Roboto Condensed"/>
              </a:rPr>
              <a:t> </a:t>
            </a:r>
            <a:r>
              <a:rPr lang="en-US" sz="3500" dirty="0" err="1">
                <a:solidFill>
                  <a:srgbClr val="000000"/>
                </a:solidFill>
                <a:latin typeface="Roboto Condensed"/>
              </a:rPr>
              <a:t>thoại</a:t>
            </a:r>
            <a:endParaRPr lang="en-US" sz="3500" dirty="0">
              <a:solidFill>
                <a:srgbClr val="000000"/>
              </a:solidFill>
              <a:latin typeface="Roboto Condensed"/>
            </a:endParaRPr>
          </a:p>
        </p:txBody>
      </p:sp>
      <p:sp>
        <p:nvSpPr>
          <p:cNvPr id="13" name="TextBox 13"/>
          <p:cNvSpPr txBox="1"/>
          <p:nvPr/>
        </p:nvSpPr>
        <p:spPr>
          <a:xfrm>
            <a:off x="2060462" y="6162360"/>
            <a:ext cx="13913343" cy="1075690"/>
          </a:xfrm>
          <a:prstGeom prst="rect">
            <a:avLst/>
          </a:prstGeom>
        </p:spPr>
        <p:txBody>
          <a:bodyPr lIns="0" tIns="0" rIns="0" bIns="0" rtlCol="0" anchor="t">
            <a:spAutoFit/>
          </a:bodyPr>
          <a:lstStyle/>
          <a:p>
            <a:pPr algn="ctr">
              <a:lnSpc>
                <a:spcPts val="4130"/>
              </a:lnSpc>
            </a:pPr>
            <a:r>
              <a:rPr lang="en-US" sz="3500" dirty="0">
                <a:solidFill>
                  <a:srgbClr val="000000"/>
                </a:solidFill>
                <a:latin typeface="Roboto Condensed"/>
              </a:rPr>
              <a:t>HS </a:t>
            </a:r>
            <a:r>
              <a:rPr lang="en-US" sz="3500" dirty="0" err="1">
                <a:solidFill>
                  <a:srgbClr val="000000"/>
                </a:solidFill>
                <a:latin typeface="Roboto Condensed"/>
              </a:rPr>
              <a:t>vận</a:t>
            </a:r>
            <a:r>
              <a:rPr lang="en-US" sz="3500" dirty="0">
                <a:solidFill>
                  <a:srgbClr val="000000"/>
                </a:solidFill>
                <a:latin typeface="Roboto Condensed"/>
              </a:rPr>
              <a:t> </a:t>
            </a:r>
            <a:r>
              <a:rPr lang="en-US" sz="3500" dirty="0" err="1">
                <a:solidFill>
                  <a:srgbClr val="000000"/>
                </a:solidFill>
                <a:latin typeface="Roboto Condensed"/>
              </a:rPr>
              <a:t>dụng</a:t>
            </a:r>
            <a:r>
              <a:rPr lang="en-US" sz="3500" dirty="0">
                <a:solidFill>
                  <a:srgbClr val="000000"/>
                </a:solidFill>
                <a:latin typeface="Roboto Condensed"/>
              </a:rPr>
              <a:t> </a:t>
            </a:r>
            <a:r>
              <a:rPr lang="en-US" sz="3500" dirty="0" err="1">
                <a:solidFill>
                  <a:srgbClr val="000000"/>
                </a:solidFill>
                <a:latin typeface="Roboto Condensed"/>
              </a:rPr>
              <a:t>kĩ</a:t>
            </a:r>
            <a:r>
              <a:rPr lang="en-US" sz="3500" dirty="0">
                <a:solidFill>
                  <a:srgbClr val="000000"/>
                </a:solidFill>
                <a:latin typeface="Roboto Condensed"/>
              </a:rPr>
              <a:t> </a:t>
            </a:r>
            <a:r>
              <a:rPr lang="en-US" sz="3500" dirty="0" err="1">
                <a:solidFill>
                  <a:srgbClr val="000000"/>
                </a:solidFill>
                <a:latin typeface="Roboto Condensed"/>
              </a:rPr>
              <a:t>năng</a:t>
            </a:r>
            <a:r>
              <a:rPr lang="en-US" sz="3500" dirty="0">
                <a:solidFill>
                  <a:srgbClr val="000000"/>
                </a:solidFill>
                <a:latin typeface="Roboto Condensed"/>
              </a:rPr>
              <a:t> </a:t>
            </a:r>
            <a:r>
              <a:rPr lang="en-US" sz="3500" dirty="0" err="1">
                <a:solidFill>
                  <a:srgbClr val="000000"/>
                </a:solidFill>
                <a:latin typeface="Roboto Condensed"/>
              </a:rPr>
              <a:t>nói</a:t>
            </a:r>
            <a:r>
              <a:rPr lang="en-US" sz="3500" dirty="0">
                <a:solidFill>
                  <a:srgbClr val="000000"/>
                </a:solidFill>
                <a:latin typeface="Roboto Condensed"/>
              </a:rPr>
              <a:t> </a:t>
            </a:r>
            <a:r>
              <a:rPr lang="en-US" sz="3500" dirty="0" err="1">
                <a:solidFill>
                  <a:srgbClr val="000000"/>
                </a:solidFill>
                <a:latin typeface="Roboto Condensed"/>
              </a:rPr>
              <a:t>và</a:t>
            </a:r>
            <a:r>
              <a:rPr lang="en-US" sz="3500" dirty="0">
                <a:solidFill>
                  <a:srgbClr val="000000"/>
                </a:solidFill>
                <a:latin typeface="Roboto Condensed"/>
              </a:rPr>
              <a:t> </a:t>
            </a:r>
            <a:r>
              <a:rPr lang="en-US" sz="3500" dirty="0" err="1">
                <a:solidFill>
                  <a:srgbClr val="000000"/>
                </a:solidFill>
                <a:latin typeface="Roboto Condensed"/>
              </a:rPr>
              <a:t>nghe</a:t>
            </a:r>
            <a:r>
              <a:rPr lang="en-US" sz="3500" dirty="0">
                <a:solidFill>
                  <a:srgbClr val="000000"/>
                </a:solidFill>
                <a:latin typeface="Roboto Condensed"/>
              </a:rPr>
              <a:t> </a:t>
            </a:r>
            <a:r>
              <a:rPr lang="en-US" sz="3500" dirty="0" err="1">
                <a:solidFill>
                  <a:srgbClr val="000000"/>
                </a:solidFill>
                <a:latin typeface="Roboto Condensed"/>
              </a:rPr>
              <a:t>để</a:t>
            </a:r>
            <a:r>
              <a:rPr lang="en-US" sz="3500" dirty="0">
                <a:solidFill>
                  <a:srgbClr val="000000"/>
                </a:solidFill>
                <a:latin typeface="Roboto Condensed"/>
              </a:rPr>
              <a:t> </a:t>
            </a:r>
            <a:r>
              <a:rPr lang="en-US" sz="3500" dirty="0" err="1">
                <a:solidFill>
                  <a:srgbClr val="000000"/>
                </a:solidFill>
                <a:latin typeface="Roboto Condensed"/>
              </a:rPr>
              <a:t>tóm</a:t>
            </a:r>
            <a:r>
              <a:rPr lang="en-US" sz="3500" dirty="0">
                <a:solidFill>
                  <a:srgbClr val="000000"/>
                </a:solidFill>
                <a:latin typeface="Roboto Condensed"/>
              </a:rPr>
              <a:t> </a:t>
            </a:r>
            <a:r>
              <a:rPr lang="en-US" sz="3500" dirty="0" err="1">
                <a:solidFill>
                  <a:srgbClr val="000000"/>
                </a:solidFill>
                <a:latin typeface="Roboto Condensed"/>
              </a:rPr>
              <a:t>tắt</a:t>
            </a:r>
            <a:r>
              <a:rPr lang="en-US" sz="3500" dirty="0">
                <a:solidFill>
                  <a:srgbClr val="000000"/>
                </a:solidFill>
                <a:latin typeface="Roboto Condensed"/>
              </a:rPr>
              <a:t> </a:t>
            </a:r>
            <a:r>
              <a:rPr lang="en-US" sz="3500" dirty="0" err="1">
                <a:solidFill>
                  <a:srgbClr val="000000"/>
                </a:solidFill>
                <a:latin typeface="Roboto Condensed"/>
              </a:rPr>
              <a:t>nội</a:t>
            </a:r>
            <a:r>
              <a:rPr lang="en-US" sz="3500" dirty="0">
                <a:solidFill>
                  <a:srgbClr val="000000"/>
                </a:solidFill>
                <a:latin typeface="Roboto Condensed"/>
              </a:rPr>
              <a:t> dung </a:t>
            </a:r>
            <a:r>
              <a:rPr lang="en-US" sz="3500" dirty="0" err="1">
                <a:solidFill>
                  <a:srgbClr val="000000"/>
                </a:solidFill>
                <a:latin typeface="Roboto Condensed"/>
              </a:rPr>
              <a:t>thuyết</a:t>
            </a:r>
            <a:r>
              <a:rPr lang="en-US" sz="3500" dirty="0">
                <a:solidFill>
                  <a:srgbClr val="000000"/>
                </a:solidFill>
                <a:latin typeface="Roboto Condensed"/>
              </a:rPr>
              <a:t> </a:t>
            </a:r>
            <a:r>
              <a:rPr lang="en-US" sz="3500" dirty="0" err="1">
                <a:solidFill>
                  <a:srgbClr val="000000"/>
                </a:solidFill>
                <a:latin typeface="Roboto Condensed"/>
              </a:rPr>
              <a:t>trình</a:t>
            </a:r>
            <a:r>
              <a:rPr lang="en-US" sz="3500" dirty="0">
                <a:solidFill>
                  <a:srgbClr val="000000"/>
                </a:solidFill>
                <a:latin typeface="Roboto Condensed"/>
              </a:rPr>
              <a:t> </a:t>
            </a:r>
            <a:r>
              <a:rPr lang="en-US" sz="3500" dirty="0" err="1">
                <a:solidFill>
                  <a:srgbClr val="000000"/>
                </a:solidFill>
                <a:latin typeface="Roboto Condensed"/>
              </a:rPr>
              <a:t>về</a:t>
            </a:r>
            <a:r>
              <a:rPr lang="en-US" sz="3500" dirty="0">
                <a:solidFill>
                  <a:srgbClr val="000000"/>
                </a:solidFill>
                <a:latin typeface="Roboto Condensed"/>
              </a:rPr>
              <a:t> </a:t>
            </a:r>
            <a:r>
              <a:rPr lang="en-US" sz="3500" dirty="0" err="1">
                <a:solidFill>
                  <a:srgbClr val="000000"/>
                </a:solidFill>
                <a:latin typeface="Roboto Condensed"/>
              </a:rPr>
              <a:t>một</a:t>
            </a:r>
            <a:r>
              <a:rPr lang="en-US" sz="3500" dirty="0">
                <a:solidFill>
                  <a:srgbClr val="000000"/>
                </a:solidFill>
                <a:latin typeface="Roboto Condensed"/>
              </a:rPr>
              <a:t> </a:t>
            </a:r>
            <a:r>
              <a:rPr lang="en-US" sz="3500" dirty="0" err="1">
                <a:solidFill>
                  <a:srgbClr val="000000"/>
                </a:solidFill>
                <a:latin typeface="Roboto Condensed"/>
              </a:rPr>
              <a:t>vấn</a:t>
            </a:r>
            <a:r>
              <a:rPr lang="en-US" sz="3500" dirty="0">
                <a:solidFill>
                  <a:srgbClr val="000000"/>
                </a:solidFill>
                <a:latin typeface="Roboto Condensed"/>
              </a:rPr>
              <a:t> </a:t>
            </a:r>
            <a:r>
              <a:rPr lang="en-US" sz="3500" dirty="0" err="1">
                <a:solidFill>
                  <a:srgbClr val="000000"/>
                </a:solidFill>
                <a:latin typeface="Roboto Condensed"/>
              </a:rPr>
              <a:t>đề</a:t>
            </a:r>
            <a:r>
              <a:rPr lang="en-US" sz="3500" dirty="0">
                <a:solidFill>
                  <a:srgbClr val="000000"/>
                </a:solidFill>
                <a:latin typeface="Roboto Condensed"/>
              </a:rPr>
              <a:t> </a:t>
            </a:r>
            <a:r>
              <a:rPr lang="en-US" sz="3500" dirty="0" err="1">
                <a:solidFill>
                  <a:srgbClr val="000000"/>
                </a:solidFill>
                <a:latin typeface="Roboto Condensed"/>
              </a:rPr>
              <a:t>đặt</a:t>
            </a:r>
            <a:r>
              <a:rPr lang="en-US" sz="3500" dirty="0">
                <a:solidFill>
                  <a:srgbClr val="000000"/>
                </a:solidFill>
                <a:latin typeface="Roboto Condensed"/>
              </a:rPr>
              <a:t> </a:t>
            </a:r>
            <a:r>
              <a:rPr lang="en-US" sz="3500" dirty="0" err="1">
                <a:solidFill>
                  <a:srgbClr val="000000"/>
                </a:solidFill>
                <a:latin typeface="Roboto Condensed"/>
              </a:rPr>
              <a:t>ra</a:t>
            </a:r>
            <a:r>
              <a:rPr lang="en-US" sz="3500" dirty="0">
                <a:solidFill>
                  <a:srgbClr val="000000"/>
                </a:solidFill>
                <a:latin typeface="Roboto Condensed"/>
              </a:rPr>
              <a:t> </a:t>
            </a:r>
            <a:r>
              <a:rPr lang="en-US" sz="3500" dirty="0" err="1">
                <a:solidFill>
                  <a:srgbClr val="000000"/>
                </a:solidFill>
                <a:latin typeface="Roboto Condensed"/>
              </a:rPr>
              <a:t>trong</a:t>
            </a:r>
            <a:r>
              <a:rPr lang="en-US" sz="3500" dirty="0">
                <a:solidFill>
                  <a:srgbClr val="000000"/>
                </a:solidFill>
                <a:latin typeface="Roboto Condensed"/>
              </a:rPr>
              <a:t> </a:t>
            </a:r>
            <a:r>
              <a:rPr lang="en-US" sz="3500" dirty="0" err="1">
                <a:solidFill>
                  <a:srgbClr val="000000"/>
                </a:solidFill>
                <a:latin typeface="Roboto Condensed"/>
              </a:rPr>
              <a:t>tác</a:t>
            </a:r>
            <a:r>
              <a:rPr lang="en-US" sz="3500" dirty="0">
                <a:solidFill>
                  <a:srgbClr val="000000"/>
                </a:solidFill>
                <a:latin typeface="Roboto Condensed"/>
              </a:rPr>
              <a:t> </a:t>
            </a:r>
            <a:r>
              <a:rPr lang="en-US" sz="3500" dirty="0" err="1">
                <a:solidFill>
                  <a:srgbClr val="000000"/>
                </a:solidFill>
                <a:latin typeface="Roboto Condensed"/>
              </a:rPr>
              <a:t>phẩm</a:t>
            </a:r>
            <a:r>
              <a:rPr lang="en-US" sz="3500" dirty="0">
                <a:solidFill>
                  <a:srgbClr val="000000"/>
                </a:solidFill>
                <a:latin typeface="Roboto Condensed"/>
              </a:rPr>
              <a:t> </a:t>
            </a:r>
            <a:r>
              <a:rPr lang="en-US" sz="3500" dirty="0" err="1">
                <a:solidFill>
                  <a:srgbClr val="000000"/>
                </a:solidFill>
                <a:latin typeface="Roboto Condensed"/>
              </a:rPr>
              <a:t>văn</a:t>
            </a:r>
            <a:r>
              <a:rPr lang="en-US" sz="3500" dirty="0">
                <a:solidFill>
                  <a:srgbClr val="000000"/>
                </a:solidFill>
                <a:latin typeface="Roboto Condensed"/>
              </a:rPr>
              <a:t> </a:t>
            </a:r>
            <a:r>
              <a:rPr lang="en-US" sz="3500" dirty="0" err="1">
                <a:solidFill>
                  <a:srgbClr val="000000"/>
                </a:solidFill>
                <a:latin typeface="Roboto Condensed"/>
              </a:rPr>
              <a:t>học</a:t>
            </a:r>
            <a:r>
              <a:rPr lang="en-US" sz="3500" dirty="0">
                <a:solidFill>
                  <a:srgbClr val="000000"/>
                </a:solidFill>
                <a:latin typeface="Roboto Condensed"/>
              </a:rPr>
              <a:t>.</a:t>
            </a:r>
          </a:p>
        </p:txBody>
      </p:sp>
      <p:sp>
        <p:nvSpPr>
          <p:cNvPr id="14" name="Freeform 14"/>
          <p:cNvSpPr/>
          <p:nvPr/>
        </p:nvSpPr>
        <p:spPr>
          <a:xfrm>
            <a:off x="1581652" y="8252292"/>
            <a:ext cx="13560656" cy="3554026"/>
          </a:xfrm>
          <a:custGeom>
            <a:avLst/>
            <a:gdLst/>
            <a:ahLst/>
            <a:cxnLst/>
            <a:rect l="l" t="t" r="r" b="b"/>
            <a:pathLst>
              <a:path w="13560656" h="3554026">
                <a:moveTo>
                  <a:pt x="0" y="0"/>
                </a:moveTo>
                <a:lnTo>
                  <a:pt x="13560655" y="0"/>
                </a:lnTo>
                <a:lnTo>
                  <a:pt x="13560655" y="3554026"/>
                </a:lnTo>
                <a:lnTo>
                  <a:pt x="0" y="355402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15"/>
          <p:cNvSpPr/>
          <p:nvPr/>
        </p:nvSpPr>
        <p:spPr>
          <a:xfrm>
            <a:off x="1581652" y="9211382"/>
            <a:ext cx="13560656" cy="3554026"/>
          </a:xfrm>
          <a:custGeom>
            <a:avLst/>
            <a:gdLst/>
            <a:ahLst/>
            <a:cxnLst/>
            <a:rect l="l" t="t" r="r" b="b"/>
            <a:pathLst>
              <a:path w="13560656" h="3554026">
                <a:moveTo>
                  <a:pt x="0" y="0"/>
                </a:moveTo>
                <a:lnTo>
                  <a:pt x="13560655" y="0"/>
                </a:lnTo>
                <a:lnTo>
                  <a:pt x="13560655" y="3554026"/>
                </a:lnTo>
                <a:lnTo>
                  <a:pt x="0" y="355402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6" name="Group 16"/>
          <p:cNvGrpSpPr/>
          <p:nvPr/>
        </p:nvGrpSpPr>
        <p:grpSpPr>
          <a:xfrm>
            <a:off x="16728224" y="6537991"/>
            <a:ext cx="803261" cy="750620"/>
            <a:chOff x="0" y="0"/>
            <a:chExt cx="1071015" cy="1000827"/>
          </a:xfrm>
        </p:grpSpPr>
        <p:sp>
          <p:nvSpPr>
            <p:cNvPr id="17" name="Freeform 17"/>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8"/>
              <a:stretch>
                <a:fillRect l="-2662" r="-2664" b="6"/>
              </a:stretch>
            </a:blipFill>
          </p:spPr>
        </p:sp>
      </p:gr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899659" y="-2699376"/>
            <a:ext cx="12488681" cy="17887434"/>
            <a:chOff x="0" y="0"/>
            <a:chExt cx="16651575" cy="23849912"/>
          </a:xfrm>
        </p:grpSpPr>
        <p:sp>
          <p:nvSpPr>
            <p:cNvPr id="3" name="Freeform 3"/>
            <p:cNvSpPr/>
            <p:nvPr/>
          </p:nvSpPr>
          <p:spPr>
            <a:xfrm>
              <a:off x="0" y="0"/>
              <a:ext cx="16651605" cy="23849964"/>
            </a:xfrm>
            <a:custGeom>
              <a:avLst/>
              <a:gdLst/>
              <a:ahLst/>
              <a:cxnLst/>
              <a:rect l="l" t="t" r="r" b="b"/>
              <a:pathLst>
                <a:path w="16651605" h="23849964">
                  <a:moveTo>
                    <a:pt x="0" y="0"/>
                  </a:moveTo>
                  <a:lnTo>
                    <a:pt x="16651605" y="0"/>
                  </a:lnTo>
                  <a:lnTo>
                    <a:pt x="16651605" y="23849964"/>
                  </a:lnTo>
                  <a:lnTo>
                    <a:pt x="0" y="23849964"/>
                  </a:lnTo>
                  <a:lnTo>
                    <a:pt x="0" y="0"/>
                  </a:lnTo>
                  <a:close/>
                </a:path>
              </a:pathLst>
            </a:custGeom>
            <a:blipFill>
              <a:blip r:embed="rId2"/>
              <a:stretch>
                <a:fillRect t="-128" b="-128"/>
              </a:stretch>
            </a:blipFill>
          </p:spPr>
        </p:sp>
      </p:grpSp>
      <p:sp>
        <p:nvSpPr>
          <p:cNvPr id="4" name="Freeform 4"/>
          <p:cNvSpPr/>
          <p:nvPr/>
        </p:nvSpPr>
        <p:spPr>
          <a:xfrm>
            <a:off x="0" y="8109767"/>
            <a:ext cx="18287996" cy="3230759"/>
          </a:xfrm>
          <a:custGeom>
            <a:avLst/>
            <a:gdLst/>
            <a:ahLst/>
            <a:cxnLst/>
            <a:rect l="l" t="t" r="r" b="b"/>
            <a:pathLst>
              <a:path w="18287996" h="3230759">
                <a:moveTo>
                  <a:pt x="0" y="0"/>
                </a:moveTo>
                <a:lnTo>
                  <a:pt x="18287996" y="0"/>
                </a:lnTo>
                <a:lnTo>
                  <a:pt x="18287996" y="3230759"/>
                </a:lnTo>
                <a:lnTo>
                  <a:pt x="0" y="323075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200283" y="279668"/>
            <a:ext cx="5414911" cy="3061886"/>
            <a:chOff x="0" y="0"/>
            <a:chExt cx="7219881" cy="4082515"/>
          </a:xfrm>
        </p:grpSpPr>
        <p:sp>
          <p:nvSpPr>
            <p:cNvPr id="6" name="Freeform 6"/>
            <p:cNvSpPr/>
            <p:nvPr/>
          </p:nvSpPr>
          <p:spPr>
            <a:xfrm>
              <a:off x="0" y="0"/>
              <a:ext cx="7219823" cy="4082542"/>
            </a:xfrm>
            <a:custGeom>
              <a:avLst/>
              <a:gdLst/>
              <a:ahLst/>
              <a:cxnLst/>
              <a:rect l="l" t="t" r="r" b="b"/>
              <a:pathLst>
                <a:path w="7219823" h="4082542">
                  <a:moveTo>
                    <a:pt x="0" y="0"/>
                  </a:moveTo>
                  <a:lnTo>
                    <a:pt x="7219823" y="0"/>
                  </a:lnTo>
                  <a:lnTo>
                    <a:pt x="7219823" y="4082542"/>
                  </a:lnTo>
                  <a:lnTo>
                    <a:pt x="0" y="4082542"/>
                  </a:lnTo>
                  <a:lnTo>
                    <a:pt x="0" y="0"/>
                  </a:lnTo>
                  <a:close/>
                </a:path>
              </a:pathLst>
            </a:custGeom>
            <a:blipFill>
              <a:blip r:embed="rId5"/>
              <a:stretch>
                <a:fillRect t="-39" b="-39"/>
              </a:stretch>
            </a:blipFill>
          </p:spPr>
        </p:sp>
      </p:grpSp>
      <p:grpSp>
        <p:nvGrpSpPr>
          <p:cNvPr id="7" name="Group 7"/>
          <p:cNvGrpSpPr/>
          <p:nvPr/>
        </p:nvGrpSpPr>
        <p:grpSpPr>
          <a:xfrm>
            <a:off x="12873089" y="1968528"/>
            <a:ext cx="5414911" cy="3061886"/>
            <a:chOff x="0" y="0"/>
            <a:chExt cx="7219881" cy="4082515"/>
          </a:xfrm>
        </p:grpSpPr>
        <p:sp>
          <p:nvSpPr>
            <p:cNvPr id="8" name="Freeform 8"/>
            <p:cNvSpPr/>
            <p:nvPr/>
          </p:nvSpPr>
          <p:spPr>
            <a:xfrm>
              <a:off x="0" y="0"/>
              <a:ext cx="7219823" cy="4082542"/>
            </a:xfrm>
            <a:custGeom>
              <a:avLst/>
              <a:gdLst/>
              <a:ahLst/>
              <a:cxnLst/>
              <a:rect l="l" t="t" r="r" b="b"/>
              <a:pathLst>
                <a:path w="7219823" h="4082542">
                  <a:moveTo>
                    <a:pt x="0" y="0"/>
                  </a:moveTo>
                  <a:lnTo>
                    <a:pt x="7219823" y="0"/>
                  </a:lnTo>
                  <a:lnTo>
                    <a:pt x="7219823" y="4082542"/>
                  </a:lnTo>
                  <a:lnTo>
                    <a:pt x="0" y="4082542"/>
                  </a:lnTo>
                  <a:lnTo>
                    <a:pt x="0" y="0"/>
                  </a:lnTo>
                  <a:close/>
                </a:path>
              </a:pathLst>
            </a:custGeom>
            <a:blipFill>
              <a:blip r:embed="rId5"/>
              <a:stretch>
                <a:fillRect t="-39" b="-39"/>
              </a:stretch>
            </a:blipFill>
          </p:spPr>
        </p:sp>
      </p:grpSp>
      <p:grpSp>
        <p:nvGrpSpPr>
          <p:cNvPr id="9" name="Group 9"/>
          <p:cNvGrpSpPr/>
          <p:nvPr/>
        </p:nvGrpSpPr>
        <p:grpSpPr>
          <a:xfrm>
            <a:off x="1855561" y="1720212"/>
            <a:ext cx="3204399" cy="1951770"/>
            <a:chOff x="0" y="0"/>
            <a:chExt cx="4272532" cy="2602360"/>
          </a:xfrm>
        </p:grpSpPr>
        <p:sp>
          <p:nvSpPr>
            <p:cNvPr id="10" name="Freeform 10"/>
            <p:cNvSpPr/>
            <p:nvPr/>
          </p:nvSpPr>
          <p:spPr>
            <a:xfrm>
              <a:off x="0" y="0"/>
              <a:ext cx="4272534" cy="2602357"/>
            </a:xfrm>
            <a:custGeom>
              <a:avLst/>
              <a:gdLst/>
              <a:ahLst/>
              <a:cxnLst/>
              <a:rect l="l" t="t" r="r" b="b"/>
              <a:pathLst>
                <a:path w="4272534" h="2602357">
                  <a:moveTo>
                    <a:pt x="0" y="0"/>
                  </a:moveTo>
                  <a:lnTo>
                    <a:pt x="4272534" y="0"/>
                  </a:lnTo>
                  <a:lnTo>
                    <a:pt x="4272534" y="2602357"/>
                  </a:lnTo>
                  <a:lnTo>
                    <a:pt x="0" y="2602357"/>
                  </a:lnTo>
                  <a:lnTo>
                    <a:pt x="0" y="0"/>
                  </a:lnTo>
                  <a:close/>
                </a:path>
              </a:pathLst>
            </a:custGeom>
            <a:blipFill>
              <a:blip r:embed="rId6"/>
              <a:stretch>
                <a:fillRect t="-179" b="-179"/>
              </a:stretch>
            </a:blipFill>
          </p:spPr>
        </p:sp>
      </p:grpSp>
      <p:grpSp>
        <p:nvGrpSpPr>
          <p:cNvPr id="11" name="Group 11"/>
          <p:cNvGrpSpPr/>
          <p:nvPr/>
        </p:nvGrpSpPr>
        <p:grpSpPr>
          <a:xfrm>
            <a:off x="14883318" y="5450529"/>
            <a:ext cx="3204399" cy="1951770"/>
            <a:chOff x="0" y="0"/>
            <a:chExt cx="4272532" cy="2602360"/>
          </a:xfrm>
        </p:grpSpPr>
        <p:sp>
          <p:nvSpPr>
            <p:cNvPr id="12" name="Freeform 12"/>
            <p:cNvSpPr/>
            <p:nvPr/>
          </p:nvSpPr>
          <p:spPr>
            <a:xfrm>
              <a:off x="0" y="0"/>
              <a:ext cx="4272534" cy="2602357"/>
            </a:xfrm>
            <a:custGeom>
              <a:avLst/>
              <a:gdLst/>
              <a:ahLst/>
              <a:cxnLst/>
              <a:rect l="l" t="t" r="r" b="b"/>
              <a:pathLst>
                <a:path w="4272534" h="2602357">
                  <a:moveTo>
                    <a:pt x="0" y="0"/>
                  </a:moveTo>
                  <a:lnTo>
                    <a:pt x="4272534" y="0"/>
                  </a:lnTo>
                  <a:lnTo>
                    <a:pt x="4272534" y="2602357"/>
                  </a:lnTo>
                  <a:lnTo>
                    <a:pt x="0" y="2602357"/>
                  </a:lnTo>
                  <a:lnTo>
                    <a:pt x="0" y="0"/>
                  </a:lnTo>
                  <a:close/>
                </a:path>
              </a:pathLst>
            </a:custGeom>
            <a:blipFill>
              <a:blip r:embed="rId6"/>
              <a:stretch>
                <a:fillRect t="-179" b="-179"/>
              </a:stretch>
            </a:blipFill>
          </p:spPr>
        </p:sp>
      </p:grpSp>
      <p:grpSp>
        <p:nvGrpSpPr>
          <p:cNvPr id="13" name="Group 13"/>
          <p:cNvGrpSpPr/>
          <p:nvPr/>
        </p:nvGrpSpPr>
        <p:grpSpPr>
          <a:xfrm>
            <a:off x="-986150" y="4491311"/>
            <a:ext cx="9747797" cy="7053860"/>
            <a:chOff x="0" y="0"/>
            <a:chExt cx="12997063" cy="9405147"/>
          </a:xfrm>
        </p:grpSpPr>
        <p:sp>
          <p:nvSpPr>
            <p:cNvPr id="14" name="Freeform 14"/>
            <p:cNvSpPr/>
            <p:nvPr/>
          </p:nvSpPr>
          <p:spPr>
            <a:xfrm>
              <a:off x="0" y="0"/>
              <a:ext cx="12997053" cy="9405112"/>
            </a:xfrm>
            <a:custGeom>
              <a:avLst/>
              <a:gdLst/>
              <a:ahLst/>
              <a:cxnLst/>
              <a:rect l="l" t="t" r="r" b="b"/>
              <a:pathLst>
                <a:path w="12997053" h="9405112">
                  <a:moveTo>
                    <a:pt x="0" y="0"/>
                  </a:moveTo>
                  <a:lnTo>
                    <a:pt x="12997053" y="0"/>
                  </a:lnTo>
                  <a:lnTo>
                    <a:pt x="12997053" y="9405112"/>
                  </a:lnTo>
                  <a:lnTo>
                    <a:pt x="0" y="9405112"/>
                  </a:lnTo>
                  <a:lnTo>
                    <a:pt x="0" y="0"/>
                  </a:lnTo>
                  <a:close/>
                </a:path>
              </a:pathLst>
            </a:custGeom>
            <a:blipFill>
              <a:blip r:embed="rId7"/>
              <a:stretch>
                <a:fillRect l="-49" r="-49"/>
              </a:stretch>
            </a:blipFill>
          </p:spPr>
        </p:sp>
      </p:grpSp>
      <p:sp>
        <p:nvSpPr>
          <p:cNvPr id="15" name="TextBox 15"/>
          <p:cNvSpPr txBox="1"/>
          <p:nvPr/>
        </p:nvSpPr>
        <p:spPr>
          <a:xfrm>
            <a:off x="7250432" y="4052808"/>
            <a:ext cx="8330112" cy="2191532"/>
          </a:xfrm>
          <a:prstGeom prst="rect">
            <a:avLst/>
          </a:prstGeom>
        </p:spPr>
        <p:txBody>
          <a:bodyPr lIns="0" tIns="0" rIns="0" bIns="0" rtlCol="0" anchor="t">
            <a:spAutoFit/>
          </a:bodyPr>
          <a:lstStyle/>
          <a:p>
            <a:pPr algn="ctr">
              <a:lnSpc>
                <a:spcPts val="8635"/>
              </a:lnSpc>
            </a:pPr>
            <a:r>
              <a:rPr lang="en-US" sz="7195">
                <a:solidFill>
                  <a:srgbClr val="1D6041"/>
                </a:solidFill>
                <a:latin typeface="Dancing Script Bold"/>
              </a:rPr>
              <a:t>Xin chào và </a:t>
            </a:r>
          </a:p>
          <a:p>
            <a:pPr algn="ctr">
              <a:lnSpc>
                <a:spcPts val="8635"/>
              </a:lnSpc>
            </a:pPr>
            <a:r>
              <a:rPr lang="en-US" sz="7195">
                <a:solidFill>
                  <a:srgbClr val="1D6041"/>
                </a:solidFill>
                <a:latin typeface="Dancing Script Bold"/>
              </a:rPr>
              <a:t>hẹn gặp lại các em!</a:t>
            </a:r>
          </a:p>
        </p:txBody>
      </p:sp>
      <p:grpSp>
        <p:nvGrpSpPr>
          <p:cNvPr id="16" name="Group 16"/>
          <p:cNvGrpSpPr/>
          <p:nvPr/>
        </p:nvGrpSpPr>
        <p:grpSpPr>
          <a:xfrm>
            <a:off x="627069" y="7402299"/>
            <a:ext cx="803261" cy="750620"/>
            <a:chOff x="0" y="0"/>
            <a:chExt cx="1071015" cy="1000827"/>
          </a:xfrm>
        </p:grpSpPr>
        <p:sp>
          <p:nvSpPr>
            <p:cNvPr id="17" name="Freeform 17"/>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8"/>
              <a:stretch>
                <a:fillRect l="-2662" r="-2664" b="6"/>
              </a:stretch>
            </a:blipFill>
          </p:spPr>
        </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866112" y="-2713879"/>
            <a:ext cx="12555776" cy="17983533"/>
            <a:chOff x="0" y="0"/>
            <a:chExt cx="16741035" cy="23978044"/>
          </a:xfrm>
        </p:grpSpPr>
        <p:sp>
          <p:nvSpPr>
            <p:cNvPr id="3" name="Freeform 3"/>
            <p:cNvSpPr/>
            <p:nvPr/>
          </p:nvSpPr>
          <p:spPr>
            <a:xfrm>
              <a:off x="0" y="0"/>
              <a:ext cx="16741012" cy="23978108"/>
            </a:xfrm>
            <a:custGeom>
              <a:avLst/>
              <a:gdLst/>
              <a:ahLst/>
              <a:cxnLst/>
              <a:rect l="l" t="t" r="r" b="b"/>
              <a:pathLst>
                <a:path w="16741012" h="23978108">
                  <a:moveTo>
                    <a:pt x="0" y="0"/>
                  </a:moveTo>
                  <a:lnTo>
                    <a:pt x="16741012" y="0"/>
                  </a:lnTo>
                  <a:lnTo>
                    <a:pt x="16741012" y="23978108"/>
                  </a:lnTo>
                  <a:lnTo>
                    <a:pt x="0" y="23978108"/>
                  </a:lnTo>
                  <a:lnTo>
                    <a:pt x="0" y="0"/>
                  </a:lnTo>
                  <a:close/>
                </a:path>
              </a:pathLst>
            </a:custGeom>
            <a:blipFill>
              <a:blip r:embed="rId2"/>
              <a:stretch>
                <a:fillRect t="-127" b="-126"/>
              </a:stretch>
            </a:blipFill>
          </p:spPr>
        </p:sp>
      </p:grpSp>
      <p:grpSp>
        <p:nvGrpSpPr>
          <p:cNvPr id="4" name="Group 4"/>
          <p:cNvGrpSpPr/>
          <p:nvPr/>
        </p:nvGrpSpPr>
        <p:grpSpPr>
          <a:xfrm>
            <a:off x="-4494824" y="5320807"/>
            <a:ext cx="10347012" cy="5361634"/>
            <a:chOff x="0" y="0"/>
            <a:chExt cx="13796016" cy="7148845"/>
          </a:xfrm>
        </p:grpSpPr>
        <p:sp>
          <p:nvSpPr>
            <p:cNvPr id="5" name="Freeform 5"/>
            <p:cNvSpPr/>
            <p:nvPr/>
          </p:nvSpPr>
          <p:spPr>
            <a:xfrm>
              <a:off x="0" y="0"/>
              <a:ext cx="13796011" cy="7148830"/>
            </a:xfrm>
            <a:custGeom>
              <a:avLst/>
              <a:gdLst/>
              <a:ahLst/>
              <a:cxnLst/>
              <a:rect l="l" t="t" r="r" b="b"/>
              <a:pathLst>
                <a:path w="13796011" h="7148830">
                  <a:moveTo>
                    <a:pt x="0" y="0"/>
                  </a:moveTo>
                  <a:lnTo>
                    <a:pt x="13796011" y="0"/>
                  </a:lnTo>
                  <a:lnTo>
                    <a:pt x="13796011" y="7148830"/>
                  </a:lnTo>
                  <a:lnTo>
                    <a:pt x="0" y="7148830"/>
                  </a:lnTo>
                  <a:lnTo>
                    <a:pt x="0" y="0"/>
                  </a:lnTo>
                  <a:close/>
                </a:path>
              </a:pathLst>
            </a:custGeom>
            <a:blipFill>
              <a:blip r:embed="rId3"/>
              <a:stretch>
                <a:fillRect t="-65" b="-65"/>
              </a:stretch>
            </a:blipFill>
          </p:spPr>
        </p:sp>
      </p:grpSp>
      <p:sp>
        <p:nvSpPr>
          <p:cNvPr id="6" name="TextBox 6"/>
          <p:cNvSpPr txBox="1"/>
          <p:nvPr/>
        </p:nvSpPr>
        <p:spPr>
          <a:xfrm>
            <a:off x="1157125" y="1131509"/>
            <a:ext cx="15838095" cy="1465005"/>
          </a:xfrm>
          <a:prstGeom prst="rect">
            <a:avLst/>
          </a:prstGeom>
        </p:spPr>
        <p:txBody>
          <a:bodyPr lIns="0" tIns="0" rIns="0" bIns="0" rtlCol="0" anchor="t">
            <a:spAutoFit/>
          </a:bodyPr>
          <a:lstStyle/>
          <a:p>
            <a:pPr algn="ctr">
              <a:lnSpc>
                <a:spcPts val="5866"/>
              </a:lnSpc>
            </a:pPr>
            <a:r>
              <a:rPr lang="en-US" sz="4190" dirty="0">
                <a:solidFill>
                  <a:srgbClr val="008D70"/>
                </a:solidFill>
                <a:latin typeface="Fraunces Semi-Bold"/>
              </a:rPr>
              <a:t>I. TÌM HIỂU CÁCH THỨC THỰC HIỆN NGHE VÀ TÓM TẮT NỘI DUNG THUYẾT TRÌNH VỀ MỘT TÁC PHẨM THƠ</a:t>
            </a:r>
          </a:p>
        </p:txBody>
      </p:sp>
      <p:grpSp>
        <p:nvGrpSpPr>
          <p:cNvPr id="7" name="Group 7"/>
          <p:cNvGrpSpPr/>
          <p:nvPr/>
        </p:nvGrpSpPr>
        <p:grpSpPr>
          <a:xfrm>
            <a:off x="3366249" y="3900592"/>
            <a:ext cx="3978834" cy="4282502"/>
            <a:chOff x="0" y="0"/>
            <a:chExt cx="5305112" cy="5710003"/>
          </a:xfrm>
        </p:grpSpPr>
        <p:sp>
          <p:nvSpPr>
            <p:cNvPr id="8" name="Freeform 8"/>
            <p:cNvSpPr/>
            <p:nvPr/>
          </p:nvSpPr>
          <p:spPr>
            <a:xfrm>
              <a:off x="0" y="0"/>
              <a:ext cx="5305171" cy="5710047"/>
            </a:xfrm>
            <a:custGeom>
              <a:avLst/>
              <a:gdLst/>
              <a:ahLst/>
              <a:cxnLst/>
              <a:rect l="l" t="t" r="r" b="b"/>
              <a:pathLst>
                <a:path w="5305171" h="5710047">
                  <a:moveTo>
                    <a:pt x="0" y="0"/>
                  </a:moveTo>
                  <a:lnTo>
                    <a:pt x="5305171" y="0"/>
                  </a:lnTo>
                  <a:lnTo>
                    <a:pt x="5305171" y="5710047"/>
                  </a:lnTo>
                  <a:lnTo>
                    <a:pt x="0" y="5710047"/>
                  </a:lnTo>
                  <a:lnTo>
                    <a:pt x="0" y="0"/>
                  </a:lnTo>
                  <a:close/>
                </a:path>
              </a:pathLst>
            </a:custGeom>
            <a:blipFill>
              <a:blip r:embed="rId4"/>
              <a:stretch>
                <a:fillRect l="-19" r="-18"/>
              </a:stretch>
            </a:blipFill>
          </p:spPr>
        </p:sp>
      </p:grpSp>
      <p:grpSp>
        <p:nvGrpSpPr>
          <p:cNvPr id="9" name="Group 9"/>
          <p:cNvGrpSpPr/>
          <p:nvPr/>
        </p:nvGrpSpPr>
        <p:grpSpPr>
          <a:xfrm>
            <a:off x="7778177" y="3900592"/>
            <a:ext cx="3978834" cy="4282502"/>
            <a:chOff x="0" y="0"/>
            <a:chExt cx="5305112" cy="5710003"/>
          </a:xfrm>
        </p:grpSpPr>
        <p:sp>
          <p:nvSpPr>
            <p:cNvPr id="10" name="Freeform 10"/>
            <p:cNvSpPr/>
            <p:nvPr/>
          </p:nvSpPr>
          <p:spPr>
            <a:xfrm>
              <a:off x="0" y="0"/>
              <a:ext cx="5305171" cy="5710047"/>
            </a:xfrm>
            <a:custGeom>
              <a:avLst/>
              <a:gdLst/>
              <a:ahLst/>
              <a:cxnLst/>
              <a:rect l="l" t="t" r="r" b="b"/>
              <a:pathLst>
                <a:path w="5305171" h="5710047">
                  <a:moveTo>
                    <a:pt x="0" y="0"/>
                  </a:moveTo>
                  <a:lnTo>
                    <a:pt x="5305171" y="0"/>
                  </a:lnTo>
                  <a:lnTo>
                    <a:pt x="5305171" y="5710047"/>
                  </a:lnTo>
                  <a:lnTo>
                    <a:pt x="0" y="5710047"/>
                  </a:lnTo>
                  <a:lnTo>
                    <a:pt x="0" y="0"/>
                  </a:lnTo>
                  <a:close/>
                </a:path>
              </a:pathLst>
            </a:custGeom>
            <a:blipFill>
              <a:blip r:embed="rId4"/>
              <a:stretch>
                <a:fillRect l="-19" r="-18"/>
              </a:stretch>
            </a:blipFill>
          </p:spPr>
        </p:sp>
      </p:grpSp>
      <p:grpSp>
        <p:nvGrpSpPr>
          <p:cNvPr id="11" name="Group 11"/>
          <p:cNvGrpSpPr/>
          <p:nvPr/>
        </p:nvGrpSpPr>
        <p:grpSpPr>
          <a:xfrm>
            <a:off x="11952938" y="3900592"/>
            <a:ext cx="3978834" cy="4282502"/>
            <a:chOff x="0" y="0"/>
            <a:chExt cx="5305112" cy="5710003"/>
          </a:xfrm>
        </p:grpSpPr>
        <p:sp>
          <p:nvSpPr>
            <p:cNvPr id="12" name="Freeform 12"/>
            <p:cNvSpPr/>
            <p:nvPr/>
          </p:nvSpPr>
          <p:spPr>
            <a:xfrm>
              <a:off x="0" y="0"/>
              <a:ext cx="5305171" cy="5710047"/>
            </a:xfrm>
            <a:custGeom>
              <a:avLst/>
              <a:gdLst/>
              <a:ahLst/>
              <a:cxnLst/>
              <a:rect l="l" t="t" r="r" b="b"/>
              <a:pathLst>
                <a:path w="5305171" h="5710047">
                  <a:moveTo>
                    <a:pt x="0" y="0"/>
                  </a:moveTo>
                  <a:lnTo>
                    <a:pt x="5305171" y="0"/>
                  </a:lnTo>
                  <a:lnTo>
                    <a:pt x="5305171" y="5710047"/>
                  </a:lnTo>
                  <a:lnTo>
                    <a:pt x="0" y="5710047"/>
                  </a:lnTo>
                  <a:lnTo>
                    <a:pt x="0" y="0"/>
                  </a:lnTo>
                  <a:close/>
                </a:path>
              </a:pathLst>
            </a:custGeom>
            <a:blipFill>
              <a:blip r:embed="rId4"/>
              <a:stretch>
                <a:fillRect l="-19" r="-18"/>
              </a:stretch>
            </a:blipFill>
          </p:spPr>
        </p:sp>
      </p:grpSp>
      <p:grpSp>
        <p:nvGrpSpPr>
          <p:cNvPr id="13" name="Group 13"/>
          <p:cNvGrpSpPr/>
          <p:nvPr/>
        </p:nvGrpSpPr>
        <p:grpSpPr>
          <a:xfrm>
            <a:off x="5236391" y="3919094"/>
            <a:ext cx="559466" cy="752338"/>
            <a:chOff x="0" y="0"/>
            <a:chExt cx="745954" cy="1003117"/>
          </a:xfrm>
        </p:grpSpPr>
        <p:sp>
          <p:nvSpPr>
            <p:cNvPr id="14" name="Freeform 14"/>
            <p:cNvSpPr/>
            <p:nvPr/>
          </p:nvSpPr>
          <p:spPr>
            <a:xfrm>
              <a:off x="0" y="0"/>
              <a:ext cx="745998" cy="1003173"/>
            </a:xfrm>
            <a:custGeom>
              <a:avLst/>
              <a:gdLst/>
              <a:ahLst/>
              <a:cxnLst/>
              <a:rect l="l" t="t" r="r" b="b"/>
              <a:pathLst>
                <a:path w="745998" h="1003173">
                  <a:moveTo>
                    <a:pt x="0" y="0"/>
                  </a:moveTo>
                  <a:lnTo>
                    <a:pt x="745998" y="0"/>
                  </a:lnTo>
                  <a:lnTo>
                    <a:pt x="745998" y="1003173"/>
                  </a:lnTo>
                  <a:lnTo>
                    <a:pt x="0" y="1003173"/>
                  </a:lnTo>
                  <a:lnTo>
                    <a:pt x="0" y="0"/>
                  </a:lnTo>
                  <a:close/>
                </a:path>
              </a:pathLst>
            </a:custGeom>
            <a:blipFill>
              <a:blip r:embed="rId5"/>
              <a:stretch>
                <a:fillRect t="-71" r="5" b="-65"/>
              </a:stretch>
            </a:blipFill>
          </p:spPr>
        </p:sp>
      </p:grpSp>
      <p:grpSp>
        <p:nvGrpSpPr>
          <p:cNvPr id="15" name="Group 15"/>
          <p:cNvGrpSpPr/>
          <p:nvPr/>
        </p:nvGrpSpPr>
        <p:grpSpPr>
          <a:xfrm>
            <a:off x="9713091" y="4030277"/>
            <a:ext cx="559466" cy="752338"/>
            <a:chOff x="0" y="0"/>
            <a:chExt cx="745954" cy="1003117"/>
          </a:xfrm>
        </p:grpSpPr>
        <p:sp>
          <p:nvSpPr>
            <p:cNvPr id="16" name="Freeform 16"/>
            <p:cNvSpPr/>
            <p:nvPr/>
          </p:nvSpPr>
          <p:spPr>
            <a:xfrm>
              <a:off x="0" y="0"/>
              <a:ext cx="745998" cy="1003173"/>
            </a:xfrm>
            <a:custGeom>
              <a:avLst/>
              <a:gdLst/>
              <a:ahLst/>
              <a:cxnLst/>
              <a:rect l="l" t="t" r="r" b="b"/>
              <a:pathLst>
                <a:path w="745998" h="1003173">
                  <a:moveTo>
                    <a:pt x="0" y="0"/>
                  </a:moveTo>
                  <a:lnTo>
                    <a:pt x="745998" y="0"/>
                  </a:lnTo>
                  <a:lnTo>
                    <a:pt x="745998" y="1003173"/>
                  </a:lnTo>
                  <a:lnTo>
                    <a:pt x="0" y="1003173"/>
                  </a:lnTo>
                  <a:lnTo>
                    <a:pt x="0" y="0"/>
                  </a:lnTo>
                  <a:close/>
                </a:path>
              </a:pathLst>
            </a:custGeom>
            <a:blipFill>
              <a:blip r:embed="rId5"/>
              <a:stretch>
                <a:fillRect t="-71" r="5" b="-65"/>
              </a:stretch>
            </a:blipFill>
          </p:spPr>
        </p:sp>
      </p:grpSp>
      <p:sp>
        <p:nvSpPr>
          <p:cNvPr id="17" name="TextBox 17"/>
          <p:cNvSpPr txBox="1"/>
          <p:nvPr/>
        </p:nvSpPr>
        <p:spPr>
          <a:xfrm>
            <a:off x="3558784" y="5407042"/>
            <a:ext cx="3355214" cy="1282402"/>
          </a:xfrm>
          <a:prstGeom prst="rect">
            <a:avLst/>
          </a:prstGeom>
        </p:spPr>
        <p:txBody>
          <a:bodyPr lIns="0" tIns="0" rIns="0" bIns="0" rtlCol="0" anchor="t">
            <a:spAutoFit/>
          </a:bodyPr>
          <a:lstStyle/>
          <a:p>
            <a:pPr algn="ctr">
              <a:lnSpc>
                <a:spcPts val="5038"/>
              </a:lnSpc>
            </a:pPr>
            <a:r>
              <a:rPr lang="en-US" sz="3598">
                <a:solidFill>
                  <a:srgbClr val="002060">
                    <a:alpha val="77255"/>
                  </a:srgbClr>
                </a:solidFill>
                <a:latin typeface="Roboto Condensed Bold"/>
              </a:rPr>
              <a:t>THINK: </a:t>
            </a:r>
            <a:r>
              <a:rPr lang="en-US" sz="3598">
                <a:solidFill>
                  <a:srgbClr val="002060">
                    <a:alpha val="77255"/>
                  </a:srgbClr>
                </a:solidFill>
                <a:latin typeface="Roboto Condensed"/>
              </a:rPr>
              <a:t>cá nhân HS suy nghĩ, trả lời </a:t>
            </a:r>
          </a:p>
        </p:txBody>
      </p:sp>
      <p:sp>
        <p:nvSpPr>
          <p:cNvPr id="18" name="TextBox 18"/>
          <p:cNvSpPr txBox="1"/>
          <p:nvPr/>
        </p:nvSpPr>
        <p:spPr>
          <a:xfrm>
            <a:off x="8226558" y="5407042"/>
            <a:ext cx="3094951" cy="1923604"/>
          </a:xfrm>
          <a:prstGeom prst="rect">
            <a:avLst/>
          </a:prstGeom>
        </p:spPr>
        <p:txBody>
          <a:bodyPr lIns="0" tIns="0" rIns="0" bIns="0" rtlCol="0" anchor="t">
            <a:spAutoFit/>
          </a:bodyPr>
          <a:lstStyle/>
          <a:p>
            <a:pPr algn="ctr">
              <a:lnSpc>
                <a:spcPts val="5038"/>
              </a:lnSpc>
            </a:pPr>
            <a:r>
              <a:rPr lang="en-US" sz="3598">
                <a:solidFill>
                  <a:srgbClr val="002060">
                    <a:alpha val="77255"/>
                  </a:srgbClr>
                </a:solidFill>
                <a:latin typeface="Roboto Condensed Bold"/>
              </a:rPr>
              <a:t>PAIR: </a:t>
            </a:r>
            <a:r>
              <a:rPr lang="en-US" sz="3598">
                <a:solidFill>
                  <a:srgbClr val="002060">
                    <a:alpha val="77255"/>
                  </a:srgbClr>
                </a:solidFill>
                <a:latin typeface="Roboto Condensed"/>
              </a:rPr>
              <a:t>HS trao đổi cặp đôi với bạn bên cạnh </a:t>
            </a:r>
          </a:p>
        </p:txBody>
      </p:sp>
      <p:sp>
        <p:nvSpPr>
          <p:cNvPr id="19" name="TextBox 19"/>
          <p:cNvSpPr txBox="1"/>
          <p:nvPr/>
        </p:nvSpPr>
        <p:spPr>
          <a:xfrm>
            <a:off x="12401803" y="5407042"/>
            <a:ext cx="3356113" cy="2594176"/>
          </a:xfrm>
          <a:prstGeom prst="rect">
            <a:avLst/>
          </a:prstGeom>
        </p:spPr>
        <p:txBody>
          <a:bodyPr lIns="0" tIns="0" rIns="0" bIns="0" rtlCol="0" anchor="t">
            <a:spAutoFit/>
          </a:bodyPr>
          <a:lstStyle/>
          <a:p>
            <a:pPr algn="ctr">
              <a:lnSpc>
                <a:spcPts val="5038"/>
              </a:lnSpc>
            </a:pPr>
            <a:r>
              <a:rPr lang="en-US" sz="3598">
                <a:solidFill>
                  <a:srgbClr val="002060">
                    <a:alpha val="77255"/>
                  </a:srgbClr>
                </a:solidFill>
                <a:latin typeface="Roboto Condensed Bold"/>
              </a:rPr>
              <a:t>SHARE: </a:t>
            </a:r>
            <a:r>
              <a:rPr lang="en-US" sz="3598">
                <a:solidFill>
                  <a:srgbClr val="002060">
                    <a:alpha val="77255"/>
                  </a:srgbClr>
                </a:solidFill>
                <a:latin typeface="Roboto Condensed"/>
              </a:rPr>
              <a:t>Chia sẻ trước lớp khi được giáo viên mời</a:t>
            </a:r>
          </a:p>
          <a:p>
            <a:pPr algn="ctr">
              <a:lnSpc>
                <a:spcPts val="5038"/>
              </a:lnSpc>
            </a:pPr>
            <a:endParaRPr lang="en-US" sz="3598">
              <a:solidFill>
                <a:srgbClr val="002060">
                  <a:alpha val="77255"/>
                </a:srgbClr>
              </a:solidFill>
              <a:latin typeface="Roboto Condensed"/>
            </a:endParaRPr>
          </a:p>
        </p:txBody>
      </p:sp>
      <p:grpSp>
        <p:nvGrpSpPr>
          <p:cNvPr id="20" name="Group 20"/>
          <p:cNvGrpSpPr/>
          <p:nvPr/>
        </p:nvGrpSpPr>
        <p:grpSpPr>
          <a:xfrm>
            <a:off x="13878429" y="3900592"/>
            <a:ext cx="559466" cy="752338"/>
            <a:chOff x="0" y="0"/>
            <a:chExt cx="745954" cy="1003117"/>
          </a:xfrm>
        </p:grpSpPr>
        <p:sp>
          <p:nvSpPr>
            <p:cNvPr id="21" name="Freeform 21"/>
            <p:cNvSpPr/>
            <p:nvPr/>
          </p:nvSpPr>
          <p:spPr>
            <a:xfrm>
              <a:off x="0" y="0"/>
              <a:ext cx="745998" cy="1003173"/>
            </a:xfrm>
            <a:custGeom>
              <a:avLst/>
              <a:gdLst/>
              <a:ahLst/>
              <a:cxnLst/>
              <a:rect l="l" t="t" r="r" b="b"/>
              <a:pathLst>
                <a:path w="745998" h="1003173">
                  <a:moveTo>
                    <a:pt x="0" y="0"/>
                  </a:moveTo>
                  <a:lnTo>
                    <a:pt x="745998" y="0"/>
                  </a:lnTo>
                  <a:lnTo>
                    <a:pt x="745998" y="1003173"/>
                  </a:lnTo>
                  <a:lnTo>
                    <a:pt x="0" y="1003173"/>
                  </a:lnTo>
                  <a:lnTo>
                    <a:pt x="0" y="0"/>
                  </a:lnTo>
                  <a:close/>
                </a:path>
              </a:pathLst>
            </a:custGeom>
            <a:blipFill>
              <a:blip r:embed="rId5"/>
              <a:stretch>
                <a:fillRect t="-71" r="5" b="-65"/>
              </a:stretch>
            </a:blipFill>
          </p:spPr>
        </p:sp>
      </p:grpSp>
      <p:grpSp>
        <p:nvGrpSpPr>
          <p:cNvPr id="22" name="Group 22"/>
          <p:cNvGrpSpPr/>
          <p:nvPr/>
        </p:nvGrpSpPr>
        <p:grpSpPr>
          <a:xfrm>
            <a:off x="16624061" y="-4044951"/>
            <a:ext cx="485468" cy="10946519"/>
            <a:chOff x="0" y="0"/>
            <a:chExt cx="647291" cy="14595359"/>
          </a:xfrm>
        </p:grpSpPr>
        <p:sp>
          <p:nvSpPr>
            <p:cNvPr id="23" name="Freeform 23"/>
            <p:cNvSpPr/>
            <p:nvPr/>
          </p:nvSpPr>
          <p:spPr>
            <a:xfrm>
              <a:off x="0" y="73533"/>
              <a:ext cx="647192" cy="14448281"/>
            </a:xfrm>
            <a:custGeom>
              <a:avLst/>
              <a:gdLst/>
              <a:ahLst/>
              <a:cxnLst/>
              <a:rect l="l" t="t" r="r" b="b"/>
              <a:pathLst>
                <a:path w="647192" h="14448281">
                  <a:moveTo>
                    <a:pt x="647192" y="5334"/>
                  </a:moveTo>
                  <a:lnTo>
                    <a:pt x="152400" y="14448281"/>
                  </a:lnTo>
                  <a:lnTo>
                    <a:pt x="0" y="14443075"/>
                  </a:lnTo>
                  <a:lnTo>
                    <a:pt x="494919" y="0"/>
                  </a:lnTo>
                  <a:close/>
                </a:path>
              </a:pathLst>
            </a:custGeom>
            <a:solidFill>
              <a:srgbClr val="000000"/>
            </a:solidFill>
          </p:spPr>
        </p:sp>
      </p:grpSp>
      <p:grpSp>
        <p:nvGrpSpPr>
          <p:cNvPr id="24" name="Group 24"/>
          <p:cNvGrpSpPr/>
          <p:nvPr/>
        </p:nvGrpSpPr>
        <p:grpSpPr>
          <a:xfrm rot="-10800000">
            <a:off x="15931772" y="6844418"/>
            <a:ext cx="2241215" cy="3269678"/>
            <a:chOff x="0" y="0"/>
            <a:chExt cx="2988287" cy="4359571"/>
          </a:xfrm>
        </p:grpSpPr>
        <p:sp>
          <p:nvSpPr>
            <p:cNvPr id="25" name="Freeform 25"/>
            <p:cNvSpPr/>
            <p:nvPr/>
          </p:nvSpPr>
          <p:spPr>
            <a:xfrm>
              <a:off x="0" y="0"/>
              <a:ext cx="2988310" cy="4359529"/>
            </a:xfrm>
            <a:custGeom>
              <a:avLst/>
              <a:gdLst/>
              <a:ahLst/>
              <a:cxnLst/>
              <a:rect l="l" t="t" r="r" b="b"/>
              <a:pathLst>
                <a:path w="2988310" h="4359529">
                  <a:moveTo>
                    <a:pt x="0" y="0"/>
                  </a:moveTo>
                  <a:lnTo>
                    <a:pt x="2988310" y="0"/>
                  </a:lnTo>
                  <a:lnTo>
                    <a:pt x="2988310" y="4359529"/>
                  </a:lnTo>
                  <a:lnTo>
                    <a:pt x="0" y="4359529"/>
                  </a:lnTo>
                  <a:lnTo>
                    <a:pt x="0" y="0"/>
                  </a:lnTo>
                  <a:close/>
                </a:path>
              </a:pathLst>
            </a:custGeom>
            <a:blipFill>
              <a:blip r:embed="rId6"/>
              <a:stretch>
                <a:fillRect l="-43" r="-42"/>
              </a:stretch>
            </a:blipFill>
          </p:spPr>
        </p:sp>
      </p:grpSp>
      <p:grpSp>
        <p:nvGrpSpPr>
          <p:cNvPr id="26" name="Group 26"/>
          <p:cNvGrpSpPr/>
          <p:nvPr/>
        </p:nvGrpSpPr>
        <p:grpSpPr>
          <a:xfrm>
            <a:off x="14520041" y="8176705"/>
            <a:ext cx="1279527" cy="1837441"/>
            <a:chOff x="0" y="0"/>
            <a:chExt cx="1706036" cy="2449921"/>
          </a:xfrm>
        </p:grpSpPr>
        <p:sp>
          <p:nvSpPr>
            <p:cNvPr id="27" name="Freeform 27"/>
            <p:cNvSpPr/>
            <p:nvPr/>
          </p:nvSpPr>
          <p:spPr>
            <a:xfrm>
              <a:off x="0" y="0"/>
              <a:ext cx="1705991" cy="2449957"/>
            </a:xfrm>
            <a:custGeom>
              <a:avLst/>
              <a:gdLst/>
              <a:ahLst/>
              <a:cxnLst/>
              <a:rect l="l" t="t" r="r" b="b"/>
              <a:pathLst>
                <a:path w="1705991" h="2449957">
                  <a:moveTo>
                    <a:pt x="0" y="0"/>
                  </a:moveTo>
                  <a:lnTo>
                    <a:pt x="1705991" y="0"/>
                  </a:lnTo>
                  <a:lnTo>
                    <a:pt x="1705991" y="2449957"/>
                  </a:lnTo>
                  <a:lnTo>
                    <a:pt x="0" y="2449957"/>
                  </a:lnTo>
                  <a:lnTo>
                    <a:pt x="0" y="0"/>
                  </a:lnTo>
                  <a:close/>
                </a:path>
              </a:pathLst>
            </a:custGeom>
            <a:blipFill>
              <a:blip r:embed="rId7"/>
              <a:stretch>
                <a:fillRect l="-223" r="-226" b="1"/>
              </a:stretch>
            </a:blipFill>
          </p:spPr>
        </p:sp>
      </p:grpSp>
      <p:grpSp>
        <p:nvGrpSpPr>
          <p:cNvPr id="28" name="Group 28"/>
          <p:cNvGrpSpPr/>
          <p:nvPr/>
        </p:nvGrpSpPr>
        <p:grpSpPr>
          <a:xfrm>
            <a:off x="16593599" y="8882990"/>
            <a:ext cx="803261" cy="750620"/>
            <a:chOff x="0" y="0"/>
            <a:chExt cx="1071015" cy="1000827"/>
          </a:xfrm>
        </p:grpSpPr>
        <p:sp>
          <p:nvSpPr>
            <p:cNvPr id="29" name="Freeform 29"/>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8"/>
              <a:stretch>
                <a:fillRect l="-2662" r="-2664" b="6"/>
              </a:stretch>
            </a:blipFill>
          </p:spPr>
        </p:sp>
      </p:grpSp>
      <p:sp>
        <p:nvSpPr>
          <p:cNvPr id="30" name="TextBox 30"/>
          <p:cNvSpPr txBox="1"/>
          <p:nvPr/>
        </p:nvSpPr>
        <p:spPr>
          <a:xfrm>
            <a:off x="1617896" y="2690568"/>
            <a:ext cx="11024337" cy="782265"/>
          </a:xfrm>
          <a:prstGeom prst="rect">
            <a:avLst/>
          </a:prstGeom>
        </p:spPr>
        <p:txBody>
          <a:bodyPr lIns="0" tIns="0" rIns="0" bIns="0" rtlCol="0" anchor="t">
            <a:spAutoFit/>
          </a:bodyPr>
          <a:lstStyle/>
          <a:p>
            <a:pPr>
              <a:lnSpc>
                <a:spcPts val="6091"/>
              </a:lnSpc>
            </a:pPr>
            <a:r>
              <a:rPr lang="en-US" sz="3500" dirty="0">
                <a:solidFill>
                  <a:srgbClr val="249295"/>
                </a:solidFill>
                <a:latin typeface="Roboto Condensed Bold"/>
              </a:rPr>
              <a:t>1</a:t>
            </a:r>
            <a:r>
              <a:rPr lang="en-US" sz="3500">
                <a:solidFill>
                  <a:srgbClr val="249295"/>
                </a:solidFill>
                <a:latin typeface="Roboto Condensed Bold"/>
              </a:rPr>
              <a:t>. </a:t>
            </a:r>
            <a:r>
              <a:rPr lang="en-US" sz="3500">
                <a:solidFill>
                  <a:srgbClr val="249295"/>
                </a:solidFill>
                <a:latin typeface="Roboto Condensed Bold"/>
              </a:rPr>
              <a:t>Y</a:t>
            </a:r>
            <a:r>
              <a:rPr lang="en-US" sz="3500" smtClean="0">
                <a:solidFill>
                  <a:srgbClr val="249295"/>
                </a:solidFill>
                <a:latin typeface="Roboto Condensed Bold"/>
              </a:rPr>
              <a:t>êu </a:t>
            </a:r>
            <a:r>
              <a:rPr lang="en-US" sz="3500" dirty="0" err="1">
                <a:solidFill>
                  <a:srgbClr val="249295"/>
                </a:solidFill>
                <a:latin typeface="Roboto Condensed Bold"/>
              </a:rPr>
              <a:t>cầu</a:t>
            </a:r>
            <a:r>
              <a:rPr lang="en-US" sz="3500" dirty="0">
                <a:solidFill>
                  <a:srgbClr val="249295"/>
                </a:solidFill>
                <a:latin typeface="Roboto Condensed Bold"/>
              </a:rPr>
              <a:t> </a:t>
            </a:r>
            <a:r>
              <a:rPr lang="en-US" sz="3500" dirty="0" err="1">
                <a:solidFill>
                  <a:srgbClr val="249295"/>
                </a:solidFill>
                <a:latin typeface="Roboto Condensed Bold"/>
              </a:rPr>
              <a:t>kiểu</a:t>
            </a:r>
            <a:r>
              <a:rPr lang="en-US" sz="3500" dirty="0">
                <a:solidFill>
                  <a:srgbClr val="249295"/>
                </a:solidFill>
                <a:latin typeface="Roboto Condensed Bold"/>
              </a:rPr>
              <a:t> </a:t>
            </a:r>
            <a:r>
              <a:rPr lang="en-US" sz="3500" dirty="0" err="1">
                <a:solidFill>
                  <a:srgbClr val="249295"/>
                </a:solidFill>
                <a:latin typeface="Roboto Condensed Bold"/>
              </a:rPr>
              <a:t>bài</a:t>
            </a:r>
            <a:r>
              <a:rPr lang="en-US" sz="3500" dirty="0">
                <a:solidFill>
                  <a:srgbClr val="249295"/>
                </a:solidFill>
                <a:latin typeface="Roboto Condensed Bold"/>
              </a:rPr>
              <a:t> </a:t>
            </a:r>
          </a:p>
        </p:txBody>
      </p:sp>
    </p:spTree>
    <p:extLst>
      <p:ext uri="{BB962C8B-B14F-4D97-AF65-F5344CB8AC3E}">
        <p14:creationId xmlns:p14="http://schemas.microsoft.com/office/powerpoint/2010/main" val="111002131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866112" y="-2713879"/>
            <a:ext cx="12555776" cy="17983533"/>
            <a:chOff x="0" y="0"/>
            <a:chExt cx="16741035" cy="23978044"/>
          </a:xfrm>
        </p:grpSpPr>
        <p:sp>
          <p:nvSpPr>
            <p:cNvPr id="3" name="Freeform 3"/>
            <p:cNvSpPr/>
            <p:nvPr/>
          </p:nvSpPr>
          <p:spPr>
            <a:xfrm>
              <a:off x="0" y="0"/>
              <a:ext cx="16741012" cy="23978108"/>
            </a:xfrm>
            <a:custGeom>
              <a:avLst/>
              <a:gdLst/>
              <a:ahLst/>
              <a:cxnLst/>
              <a:rect l="l" t="t" r="r" b="b"/>
              <a:pathLst>
                <a:path w="16741012" h="23978108">
                  <a:moveTo>
                    <a:pt x="0" y="0"/>
                  </a:moveTo>
                  <a:lnTo>
                    <a:pt x="16741012" y="0"/>
                  </a:lnTo>
                  <a:lnTo>
                    <a:pt x="16741012" y="23978108"/>
                  </a:lnTo>
                  <a:lnTo>
                    <a:pt x="0" y="23978108"/>
                  </a:lnTo>
                  <a:lnTo>
                    <a:pt x="0" y="0"/>
                  </a:lnTo>
                  <a:close/>
                </a:path>
              </a:pathLst>
            </a:custGeom>
            <a:blipFill>
              <a:blip r:embed="rId2"/>
              <a:stretch>
                <a:fillRect t="-127" b="-126"/>
              </a:stretch>
            </a:blipFill>
          </p:spPr>
        </p:sp>
      </p:grpSp>
      <p:grpSp>
        <p:nvGrpSpPr>
          <p:cNvPr id="4" name="Group 4"/>
          <p:cNvGrpSpPr/>
          <p:nvPr/>
        </p:nvGrpSpPr>
        <p:grpSpPr>
          <a:xfrm>
            <a:off x="-4494824" y="5320807"/>
            <a:ext cx="10347012" cy="5361634"/>
            <a:chOff x="0" y="0"/>
            <a:chExt cx="13796016" cy="7148845"/>
          </a:xfrm>
        </p:grpSpPr>
        <p:sp>
          <p:nvSpPr>
            <p:cNvPr id="5" name="Freeform 5"/>
            <p:cNvSpPr/>
            <p:nvPr/>
          </p:nvSpPr>
          <p:spPr>
            <a:xfrm>
              <a:off x="0" y="0"/>
              <a:ext cx="13796011" cy="7148830"/>
            </a:xfrm>
            <a:custGeom>
              <a:avLst/>
              <a:gdLst/>
              <a:ahLst/>
              <a:cxnLst/>
              <a:rect l="l" t="t" r="r" b="b"/>
              <a:pathLst>
                <a:path w="13796011" h="7148830">
                  <a:moveTo>
                    <a:pt x="0" y="0"/>
                  </a:moveTo>
                  <a:lnTo>
                    <a:pt x="13796011" y="0"/>
                  </a:lnTo>
                  <a:lnTo>
                    <a:pt x="13796011" y="7148830"/>
                  </a:lnTo>
                  <a:lnTo>
                    <a:pt x="0" y="7148830"/>
                  </a:lnTo>
                  <a:lnTo>
                    <a:pt x="0" y="0"/>
                  </a:lnTo>
                  <a:close/>
                </a:path>
              </a:pathLst>
            </a:custGeom>
            <a:blipFill>
              <a:blip r:embed="rId3"/>
              <a:stretch>
                <a:fillRect t="-65" b="-65"/>
              </a:stretch>
            </a:blipFill>
          </p:spPr>
        </p:sp>
      </p:grpSp>
      <p:sp>
        <p:nvSpPr>
          <p:cNvPr id="6" name="TextBox 6"/>
          <p:cNvSpPr txBox="1"/>
          <p:nvPr/>
        </p:nvSpPr>
        <p:spPr>
          <a:xfrm>
            <a:off x="1157125" y="1131509"/>
            <a:ext cx="15838095" cy="1465005"/>
          </a:xfrm>
          <a:prstGeom prst="rect">
            <a:avLst/>
          </a:prstGeom>
        </p:spPr>
        <p:txBody>
          <a:bodyPr lIns="0" tIns="0" rIns="0" bIns="0" rtlCol="0" anchor="t">
            <a:spAutoFit/>
          </a:bodyPr>
          <a:lstStyle/>
          <a:p>
            <a:pPr algn="ctr">
              <a:lnSpc>
                <a:spcPts val="5866"/>
              </a:lnSpc>
            </a:pPr>
            <a:r>
              <a:rPr lang="en-US" sz="4190" dirty="0">
                <a:solidFill>
                  <a:srgbClr val="008D70"/>
                </a:solidFill>
                <a:latin typeface="Fraunces Semi-Bold"/>
              </a:rPr>
              <a:t>I. TÌM HIỂU CÁCH THỨC THỰC HIỆN NGHE VÀ TÓM TẮT NỘI DUNG THUYẾT TRÌNH VỀ MỘT TÁC PHẨM THƠ</a:t>
            </a:r>
          </a:p>
        </p:txBody>
      </p:sp>
      <p:grpSp>
        <p:nvGrpSpPr>
          <p:cNvPr id="7" name="Group 7"/>
          <p:cNvGrpSpPr/>
          <p:nvPr/>
        </p:nvGrpSpPr>
        <p:grpSpPr>
          <a:xfrm>
            <a:off x="3366249" y="3900592"/>
            <a:ext cx="3978834" cy="4282502"/>
            <a:chOff x="0" y="0"/>
            <a:chExt cx="5305112" cy="5710003"/>
          </a:xfrm>
        </p:grpSpPr>
        <p:sp>
          <p:nvSpPr>
            <p:cNvPr id="8" name="Freeform 8"/>
            <p:cNvSpPr/>
            <p:nvPr/>
          </p:nvSpPr>
          <p:spPr>
            <a:xfrm>
              <a:off x="0" y="0"/>
              <a:ext cx="5305171" cy="5710047"/>
            </a:xfrm>
            <a:custGeom>
              <a:avLst/>
              <a:gdLst/>
              <a:ahLst/>
              <a:cxnLst/>
              <a:rect l="l" t="t" r="r" b="b"/>
              <a:pathLst>
                <a:path w="5305171" h="5710047">
                  <a:moveTo>
                    <a:pt x="0" y="0"/>
                  </a:moveTo>
                  <a:lnTo>
                    <a:pt x="5305171" y="0"/>
                  </a:lnTo>
                  <a:lnTo>
                    <a:pt x="5305171" y="5710047"/>
                  </a:lnTo>
                  <a:lnTo>
                    <a:pt x="0" y="5710047"/>
                  </a:lnTo>
                  <a:lnTo>
                    <a:pt x="0" y="0"/>
                  </a:lnTo>
                  <a:close/>
                </a:path>
              </a:pathLst>
            </a:custGeom>
            <a:blipFill>
              <a:blip r:embed="rId4"/>
              <a:stretch>
                <a:fillRect l="-19" r="-18"/>
              </a:stretch>
            </a:blipFill>
          </p:spPr>
        </p:sp>
      </p:grpSp>
      <p:grpSp>
        <p:nvGrpSpPr>
          <p:cNvPr id="9" name="Group 9"/>
          <p:cNvGrpSpPr/>
          <p:nvPr/>
        </p:nvGrpSpPr>
        <p:grpSpPr>
          <a:xfrm>
            <a:off x="7778177" y="3900592"/>
            <a:ext cx="3978834" cy="4282502"/>
            <a:chOff x="0" y="0"/>
            <a:chExt cx="5305112" cy="5710003"/>
          </a:xfrm>
        </p:grpSpPr>
        <p:sp>
          <p:nvSpPr>
            <p:cNvPr id="10" name="Freeform 10"/>
            <p:cNvSpPr/>
            <p:nvPr/>
          </p:nvSpPr>
          <p:spPr>
            <a:xfrm>
              <a:off x="0" y="0"/>
              <a:ext cx="5305171" cy="5710047"/>
            </a:xfrm>
            <a:custGeom>
              <a:avLst/>
              <a:gdLst/>
              <a:ahLst/>
              <a:cxnLst/>
              <a:rect l="l" t="t" r="r" b="b"/>
              <a:pathLst>
                <a:path w="5305171" h="5710047">
                  <a:moveTo>
                    <a:pt x="0" y="0"/>
                  </a:moveTo>
                  <a:lnTo>
                    <a:pt x="5305171" y="0"/>
                  </a:lnTo>
                  <a:lnTo>
                    <a:pt x="5305171" y="5710047"/>
                  </a:lnTo>
                  <a:lnTo>
                    <a:pt x="0" y="5710047"/>
                  </a:lnTo>
                  <a:lnTo>
                    <a:pt x="0" y="0"/>
                  </a:lnTo>
                  <a:close/>
                </a:path>
              </a:pathLst>
            </a:custGeom>
            <a:blipFill>
              <a:blip r:embed="rId4"/>
              <a:stretch>
                <a:fillRect l="-19" r="-18"/>
              </a:stretch>
            </a:blipFill>
          </p:spPr>
        </p:sp>
      </p:grpSp>
      <p:grpSp>
        <p:nvGrpSpPr>
          <p:cNvPr id="11" name="Group 11"/>
          <p:cNvGrpSpPr/>
          <p:nvPr/>
        </p:nvGrpSpPr>
        <p:grpSpPr>
          <a:xfrm>
            <a:off x="11952938" y="3900592"/>
            <a:ext cx="3978834" cy="4282502"/>
            <a:chOff x="0" y="0"/>
            <a:chExt cx="5305112" cy="5710003"/>
          </a:xfrm>
        </p:grpSpPr>
        <p:sp>
          <p:nvSpPr>
            <p:cNvPr id="12" name="Freeform 12"/>
            <p:cNvSpPr/>
            <p:nvPr/>
          </p:nvSpPr>
          <p:spPr>
            <a:xfrm>
              <a:off x="0" y="0"/>
              <a:ext cx="5305171" cy="5710047"/>
            </a:xfrm>
            <a:custGeom>
              <a:avLst/>
              <a:gdLst/>
              <a:ahLst/>
              <a:cxnLst/>
              <a:rect l="l" t="t" r="r" b="b"/>
              <a:pathLst>
                <a:path w="5305171" h="5710047">
                  <a:moveTo>
                    <a:pt x="0" y="0"/>
                  </a:moveTo>
                  <a:lnTo>
                    <a:pt x="5305171" y="0"/>
                  </a:lnTo>
                  <a:lnTo>
                    <a:pt x="5305171" y="5710047"/>
                  </a:lnTo>
                  <a:lnTo>
                    <a:pt x="0" y="5710047"/>
                  </a:lnTo>
                  <a:lnTo>
                    <a:pt x="0" y="0"/>
                  </a:lnTo>
                  <a:close/>
                </a:path>
              </a:pathLst>
            </a:custGeom>
            <a:blipFill>
              <a:blip r:embed="rId4"/>
              <a:stretch>
                <a:fillRect l="-19" r="-18"/>
              </a:stretch>
            </a:blipFill>
          </p:spPr>
        </p:sp>
      </p:grpSp>
      <p:grpSp>
        <p:nvGrpSpPr>
          <p:cNvPr id="13" name="Group 13"/>
          <p:cNvGrpSpPr/>
          <p:nvPr/>
        </p:nvGrpSpPr>
        <p:grpSpPr>
          <a:xfrm>
            <a:off x="5236391" y="3919094"/>
            <a:ext cx="559466" cy="752338"/>
            <a:chOff x="0" y="0"/>
            <a:chExt cx="745954" cy="1003117"/>
          </a:xfrm>
        </p:grpSpPr>
        <p:sp>
          <p:nvSpPr>
            <p:cNvPr id="14" name="Freeform 14"/>
            <p:cNvSpPr/>
            <p:nvPr/>
          </p:nvSpPr>
          <p:spPr>
            <a:xfrm>
              <a:off x="0" y="0"/>
              <a:ext cx="745998" cy="1003173"/>
            </a:xfrm>
            <a:custGeom>
              <a:avLst/>
              <a:gdLst/>
              <a:ahLst/>
              <a:cxnLst/>
              <a:rect l="l" t="t" r="r" b="b"/>
              <a:pathLst>
                <a:path w="745998" h="1003173">
                  <a:moveTo>
                    <a:pt x="0" y="0"/>
                  </a:moveTo>
                  <a:lnTo>
                    <a:pt x="745998" y="0"/>
                  </a:lnTo>
                  <a:lnTo>
                    <a:pt x="745998" y="1003173"/>
                  </a:lnTo>
                  <a:lnTo>
                    <a:pt x="0" y="1003173"/>
                  </a:lnTo>
                  <a:lnTo>
                    <a:pt x="0" y="0"/>
                  </a:lnTo>
                  <a:close/>
                </a:path>
              </a:pathLst>
            </a:custGeom>
            <a:blipFill>
              <a:blip r:embed="rId5"/>
              <a:stretch>
                <a:fillRect t="-71" r="5" b="-65"/>
              </a:stretch>
            </a:blipFill>
          </p:spPr>
        </p:sp>
      </p:grpSp>
      <p:grpSp>
        <p:nvGrpSpPr>
          <p:cNvPr id="15" name="Group 15"/>
          <p:cNvGrpSpPr/>
          <p:nvPr/>
        </p:nvGrpSpPr>
        <p:grpSpPr>
          <a:xfrm>
            <a:off x="9713091" y="4030277"/>
            <a:ext cx="559466" cy="752338"/>
            <a:chOff x="0" y="0"/>
            <a:chExt cx="745954" cy="1003117"/>
          </a:xfrm>
        </p:grpSpPr>
        <p:sp>
          <p:nvSpPr>
            <p:cNvPr id="16" name="Freeform 16"/>
            <p:cNvSpPr/>
            <p:nvPr/>
          </p:nvSpPr>
          <p:spPr>
            <a:xfrm>
              <a:off x="0" y="0"/>
              <a:ext cx="745998" cy="1003173"/>
            </a:xfrm>
            <a:custGeom>
              <a:avLst/>
              <a:gdLst/>
              <a:ahLst/>
              <a:cxnLst/>
              <a:rect l="l" t="t" r="r" b="b"/>
              <a:pathLst>
                <a:path w="745998" h="1003173">
                  <a:moveTo>
                    <a:pt x="0" y="0"/>
                  </a:moveTo>
                  <a:lnTo>
                    <a:pt x="745998" y="0"/>
                  </a:lnTo>
                  <a:lnTo>
                    <a:pt x="745998" y="1003173"/>
                  </a:lnTo>
                  <a:lnTo>
                    <a:pt x="0" y="1003173"/>
                  </a:lnTo>
                  <a:lnTo>
                    <a:pt x="0" y="0"/>
                  </a:lnTo>
                  <a:close/>
                </a:path>
              </a:pathLst>
            </a:custGeom>
            <a:blipFill>
              <a:blip r:embed="rId5"/>
              <a:stretch>
                <a:fillRect t="-71" r="5" b="-65"/>
              </a:stretch>
            </a:blipFill>
          </p:spPr>
        </p:sp>
      </p:grpSp>
      <p:sp>
        <p:nvSpPr>
          <p:cNvPr id="17" name="TextBox 17"/>
          <p:cNvSpPr txBox="1"/>
          <p:nvPr/>
        </p:nvSpPr>
        <p:spPr>
          <a:xfrm>
            <a:off x="3558784" y="5407042"/>
            <a:ext cx="3355214" cy="1282402"/>
          </a:xfrm>
          <a:prstGeom prst="rect">
            <a:avLst/>
          </a:prstGeom>
        </p:spPr>
        <p:txBody>
          <a:bodyPr lIns="0" tIns="0" rIns="0" bIns="0" rtlCol="0" anchor="t">
            <a:spAutoFit/>
          </a:bodyPr>
          <a:lstStyle/>
          <a:p>
            <a:pPr algn="ctr">
              <a:lnSpc>
                <a:spcPts val="5038"/>
              </a:lnSpc>
            </a:pPr>
            <a:r>
              <a:rPr lang="en-US" sz="3598">
                <a:solidFill>
                  <a:srgbClr val="002060">
                    <a:alpha val="77255"/>
                  </a:srgbClr>
                </a:solidFill>
                <a:latin typeface="Roboto Condensed Bold"/>
              </a:rPr>
              <a:t>THINK: </a:t>
            </a:r>
            <a:r>
              <a:rPr lang="en-US" sz="3598">
                <a:solidFill>
                  <a:srgbClr val="002060">
                    <a:alpha val="77255"/>
                  </a:srgbClr>
                </a:solidFill>
                <a:latin typeface="Roboto Condensed"/>
              </a:rPr>
              <a:t>cá nhân HS suy nghĩ, trả </a:t>
            </a:r>
            <a:r>
              <a:rPr lang="en-US" sz="3598" smtClean="0">
                <a:solidFill>
                  <a:srgbClr val="002060">
                    <a:alpha val="77255"/>
                  </a:srgbClr>
                </a:solidFill>
                <a:latin typeface="Roboto Condensed"/>
              </a:rPr>
              <a:t>lời</a:t>
            </a:r>
            <a:endParaRPr lang="en-US" sz="3598">
              <a:solidFill>
                <a:srgbClr val="002060">
                  <a:alpha val="77255"/>
                </a:srgbClr>
              </a:solidFill>
              <a:latin typeface="Roboto Condensed"/>
            </a:endParaRPr>
          </a:p>
        </p:txBody>
      </p:sp>
      <p:sp>
        <p:nvSpPr>
          <p:cNvPr id="18" name="TextBox 18"/>
          <p:cNvSpPr txBox="1"/>
          <p:nvPr/>
        </p:nvSpPr>
        <p:spPr>
          <a:xfrm>
            <a:off x="8226558" y="5407042"/>
            <a:ext cx="3094951" cy="1923604"/>
          </a:xfrm>
          <a:prstGeom prst="rect">
            <a:avLst/>
          </a:prstGeom>
        </p:spPr>
        <p:txBody>
          <a:bodyPr lIns="0" tIns="0" rIns="0" bIns="0" rtlCol="0" anchor="t">
            <a:spAutoFit/>
          </a:bodyPr>
          <a:lstStyle/>
          <a:p>
            <a:pPr algn="ctr">
              <a:lnSpc>
                <a:spcPts val="5038"/>
              </a:lnSpc>
            </a:pPr>
            <a:r>
              <a:rPr lang="en-US" sz="3598">
                <a:solidFill>
                  <a:srgbClr val="002060">
                    <a:alpha val="77255"/>
                  </a:srgbClr>
                </a:solidFill>
                <a:latin typeface="Roboto Condensed Bold"/>
              </a:rPr>
              <a:t>PAIR: </a:t>
            </a:r>
            <a:r>
              <a:rPr lang="en-US" sz="3598">
                <a:solidFill>
                  <a:srgbClr val="002060">
                    <a:alpha val="77255"/>
                  </a:srgbClr>
                </a:solidFill>
                <a:latin typeface="Roboto Condensed"/>
              </a:rPr>
              <a:t>HS trao đổi cặp đôi với bạn bên </a:t>
            </a:r>
            <a:r>
              <a:rPr lang="en-US" sz="3598" smtClean="0">
                <a:solidFill>
                  <a:srgbClr val="002060">
                    <a:alpha val="77255"/>
                  </a:srgbClr>
                </a:solidFill>
                <a:latin typeface="Roboto Condensed"/>
              </a:rPr>
              <a:t>cạnh</a:t>
            </a:r>
            <a:endParaRPr lang="en-US" sz="3598">
              <a:solidFill>
                <a:srgbClr val="002060">
                  <a:alpha val="77255"/>
                </a:srgbClr>
              </a:solidFill>
              <a:latin typeface="Roboto Condensed"/>
            </a:endParaRPr>
          </a:p>
        </p:txBody>
      </p:sp>
      <p:sp>
        <p:nvSpPr>
          <p:cNvPr id="19" name="TextBox 19"/>
          <p:cNvSpPr txBox="1"/>
          <p:nvPr/>
        </p:nvSpPr>
        <p:spPr>
          <a:xfrm>
            <a:off x="12401803" y="5407042"/>
            <a:ext cx="3356113" cy="1878656"/>
          </a:xfrm>
          <a:prstGeom prst="rect">
            <a:avLst/>
          </a:prstGeom>
        </p:spPr>
        <p:txBody>
          <a:bodyPr lIns="0" tIns="0" rIns="0" bIns="0" rtlCol="0" anchor="t">
            <a:spAutoFit/>
          </a:bodyPr>
          <a:lstStyle/>
          <a:p>
            <a:pPr algn="ctr">
              <a:lnSpc>
                <a:spcPts val="5038"/>
              </a:lnSpc>
            </a:pPr>
            <a:r>
              <a:rPr lang="en-US" sz="3598">
                <a:solidFill>
                  <a:srgbClr val="002060">
                    <a:alpha val="77255"/>
                  </a:srgbClr>
                </a:solidFill>
                <a:latin typeface="Roboto Condensed Bold"/>
              </a:rPr>
              <a:t>SHARE: </a:t>
            </a:r>
            <a:r>
              <a:rPr lang="en-US" sz="3598">
                <a:solidFill>
                  <a:srgbClr val="002060">
                    <a:alpha val="77255"/>
                  </a:srgbClr>
                </a:solidFill>
                <a:latin typeface="Roboto Condensed"/>
              </a:rPr>
              <a:t>Chia sẻ trước lớp khi được giáo viên </a:t>
            </a:r>
            <a:r>
              <a:rPr lang="en-US" sz="3598" smtClean="0">
                <a:solidFill>
                  <a:srgbClr val="002060">
                    <a:alpha val="77255"/>
                  </a:srgbClr>
                </a:solidFill>
                <a:latin typeface="Roboto Condensed"/>
              </a:rPr>
              <a:t>mời</a:t>
            </a:r>
            <a:endParaRPr lang="en-US" sz="3598">
              <a:solidFill>
                <a:srgbClr val="002060">
                  <a:alpha val="77255"/>
                </a:srgbClr>
              </a:solidFill>
              <a:latin typeface="Roboto Condensed"/>
            </a:endParaRPr>
          </a:p>
        </p:txBody>
      </p:sp>
      <p:grpSp>
        <p:nvGrpSpPr>
          <p:cNvPr id="20" name="Group 20"/>
          <p:cNvGrpSpPr/>
          <p:nvPr/>
        </p:nvGrpSpPr>
        <p:grpSpPr>
          <a:xfrm>
            <a:off x="13878429" y="3900592"/>
            <a:ext cx="559466" cy="752338"/>
            <a:chOff x="0" y="0"/>
            <a:chExt cx="745954" cy="1003117"/>
          </a:xfrm>
        </p:grpSpPr>
        <p:sp>
          <p:nvSpPr>
            <p:cNvPr id="21" name="Freeform 21"/>
            <p:cNvSpPr/>
            <p:nvPr/>
          </p:nvSpPr>
          <p:spPr>
            <a:xfrm>
              <a:off x="0" y="0"/>
              <a:ext cx="745998" cy="1003173"/>
            </a:xfrm>
            <a:custGeom>
              <a:avLst/>
              <a:gdLst/>
              <a:ahLst/>
              <a:cxnLst/>
              <a:rect l="l" t="t" r="r" b="b"/>
              <a:pathLst>
                <a:path w="745998" h="1003173">
                  <a:moveTo>
                    <a:pt x="0" y="0"/>
                  </a:moveTo>
                  <a:lnTo>
                    <a:pt x="745998" y="0"/>
                  </a:lnTo>
                  <a:lnTo>
                    <a:pt x="745998" y="1003173"/>
                  </a:lnTo>
                  <a:lnTo>
                    <a:pt x="0" y="1003173"/>
                  </a:lnTo>
                  <a:lnTo>
                    <a:pt x="0" y="0"/>
                  </a:lnTo>
                  <a:close/>
                </a:path>
              </a:pathLst>
            </a:custGeom>
            <a:blipFill>
              <a:blip r:embed="rId5"/>
              <a:stretch>
                <a:fillRect t="-71" r="5" b="-65"/>
              </a:stretch>
            </a:blipFill>
          </p:spPr>
        </p:sp>
      </p:grpSp>
      <p:grpSp>
        <p:nvGrpSpPr>
          <p:cNvPr id="22" name="Group 22"/>
          <p:cNvGrpSpPr/>
          <p:nvPr/>
        </p:nvGrpSpPr>
        <p:grpSpPr>
          <a:xfrm>
            <a:off x="16624061" y="-4044951"/>
            <a:ext cx="485468" cy="10946519"/>
            <a:chOff x="0" y="0"/>
            <a:chExt cx="647291" cy="14595359"/>
          </a:xfrm>
        </p:grpSpPr>
        <p:sp>
          <p:nvSpPr>
            <p:cNvPr id="23" name="Freeform 23"/>
            <p:cNvSpPr/>
            <p:nvPr/>
          </p:nvSpPr>
          <p:spPr>
            <a:xfrm>
              <a:off x="0" y="73533"/>
              <a:ext cx="647192" cy="14448281"/>
            </a:xfrm>
            <a:custGeom>
              <a:avLst/>
              <a:gdLst/>
              <a:ahLst/>
              <a:cxnLst/>
              <a:rect l="l" t="t" r="r" b="b"/>
              <a:pathLst>
                <a:path w="647192" h="14448281">
                  <a:moveTo>
                    <a:pt x="647192" y="5334"/>
                  </a:moveTo>
                  <a:lnTo>
                    <a:pt x="152400" y="14448281"/>
                  </a:lnTo>
                  <a:lnTo>
                    <a:pt x="0" y="14443075"/>
                  </a:lnTo>
                  <a:lnTo>
                    <a:pt x="494919" y="0"/>
                  </a:lnTo>
                  <a:close/>
                </a:path>
              </a:pathLst>
            </a:custGeom>
            <a:solidFill>
              <a:srgbClr val="000000"/>
            </a:solidFill>
          </p:spPr>
        </p:sp>
      </p:grpSp>
      <p:grpSp>
        <p:nvGrpSpPr>
          <p:cNvPr id="24" name="Group 24"/>
          <p:cNvGrpSpPr/>
          <p:nvPr/>
        </p:nvGrpSpPr>
        <p:grpSpPr>
          <a:xfrm rot="-10800000">
            <a:off x="15931772" y="6844418"/>
            <a:ext cx="2241215" cy="3269678"/>
            <a:chOff x="0" y="0"/>
            <a:chExt cx="2988287" cy="4359571"/>
          </a:xfrm>
        </p:grpSpPr>
        <p:sp>
          <p:nvSpPr>
            <p:cNvPr id="25" name="Freeform 25"/>
            <p:cNvSpPr/>
            <p:nvPr/>
          </p:nvSpPr>
          <p:spPr>
            <a:xfrm>
              <a:off x="0" y="0"/>
              <a:ext cx="2988310" cy="4359529"/>
            </a:xfrm>
            <a:custGeom>
              <a:avLst/>
              <a:gdLst/>
              <a:ahLst/>
              <a:cxnLst/>
              <a:rect l="l" t="t" r="r" b="b"/>
              <a:pathLst>
                <a:path w="2988310" h="4359529">
                  <a:moveTo>
                    <a:pt x="0" y="0"/>
                  </a:moveTo>
                  <a:lnTo>
                    <a:pt x="2988310" y="0"/>
                  </a:lnTo>
                  <a:lnTo>
                    <a:pt x="2988310" y="4359529"/>
                  </a:lnTo>
                  <a:lnTo>
                    <a:pt x="0" y="4359529"/>
                  </a:lnTo>
                  <a:lnTo>
                    <a:pt x="0" y="0"/>
                  </a:lnTo>
                  <a:close/>
                </a:path>
              </a:pathLst>
            </a:custGeom>
            <a:blipFill>
              <a:blip r:embed="rId6"/>
              <a:stretch>
                <a:fillRect l="-43" r="-42"/>
              </a:stretch>
            </a:blipFill>
          </p:spPr>
        </p:sp>
      </p:grpSp>
      <p:grpSp>
        <p:nvGrpSpPr>
          <p:cNvPr id="26" name="Group 26"/>
          <p:cNvGrpSpPr/>
          <p:nvPr/>
        </p:nvGrpSpPr>
        <p:grpSpPr>
          <a:xfrm>
            <a:off x="14520041" y="8176705"/>
            <a:ext cx="1279527" cy="1837441"/>
            <a:chOff x="0" y="0"/>
            <a:chExt cx="1706036" cy="2449921"/>
          </a:xfrm>
        </p:grpSpPr>
        <p:sp>
          <p:nvSpPr>
            <p:cNvPr id="27" name="Freeform 27"/>
            <p:cNvSpPr/>
            <p:nvPr/>
          </p:nvSpPr>
          <p:spPr>
            <a:xfrm>
              <a:off x="0" y="0"/>
              <a:ext cx="1705991" cy="2449957"/>
            </a:xfrm>
            <a:custGeom>
              <a:avLst/>
              <a:gdLst/>
              <a:ahLst/>
              <a:cxnLst/>
              <a:rect l="l" t="t" r="r" b="b"/>
              <a:pathLst>
                <a:path w="1705991" h="2449957">
                  <a:moveTo>
                    <a:pt x="0" y="0"/>
                  </a:moveTo>
                  <a:lnTo>
                    <a:pt x="1705991" y="0"/>
                  </a:lnTo>
                  <a:lnTo>
                    <a:pt x="1705991" y="2449957"/>
                  </a:lnTo>
                  <a:lnTo>
                    <a:pt x="0" y="2449957"/>
                  </a:lnTo>
                  <a:lnTo>
                    <a:pt x="0" y="0"/>
                  </a:lnTo>
                  <a:close/>
                </a:path>
              </a:pathLst>
            </a:custGeom>
            <a:blipFill>
              <a:blip r:embed="rId7"/>
              <a:stretch>
                <a:fillRect l="-223" r="-226" b="1"/>
              </a:stretch>
            </a:blipFill>
          </p:spPr>
        </p:sp>
      </p:grpSp>
      <p:grpSp>
        <p:nvGrpSpPr>
          <p:cNvPr id="28" name="Group 28"/>
          <p:cNvGrpSpPr/>
          <p:nvPr/>
        </p:nvGrpSpPr>
        <p:grpSpPr>
          <a:xfrm>
            <a:off x="16593599" y="8882990"/>
            <a:ext cx="803261" cy="750620"/>
            <a:chOff x="0" y="0"/>
            <a:chExt cx="1071015" cy="1000827"/>
          </a:xfrm>
        </p:grpSpPr>
        <p:sp>
          <p:nvSpPr>
            <p:cNvPr id="29" name="Freeform 29"/>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8"/>
              <a:stretch>
                <a:fillRect l="-2662" r="-2664" b="6"/>
              </a:stretch>
            </a:blipFill>
          </p:spPr>
        </p:sp>
      </p:grpSp>
      <p:sp>
        <p:nvSpPr>
          <p:cNvPr id="30" name="TextBox 30"/>
          <p:cNvSpPr txBox="1"/>
          <p:nvPr/>
        </p:nvSpPr>
        <p:spPr>
          <a:xfrm>
            <a:off x="1617896" y="2690568"/>
            <a:ext cx="11024337" cy="782265"/>
          </a:xfrm>
          <a:prstGeom prst="rect">
            <a:avLst/>
          </a:prstGeom>
        </p:spPr>
        <p:txBody>
          <a:bodyPr lIns="0" tIns="0" rIns="0" bIns="0" rtlCol="0" anchor="t">
            <a:spAutoFit/>
          </a:bodyPr>
          <a:lstStyle/>
          <a:p>
            <a:pPr>
              <a:lnSpc>
                <a:spcPts val="6091"/>
              </a:lnSpc>
            </a:pPr>
            <a:r>
              <a:rPr lang="en-US" sz="3500" dirty="0">
                <a:solidFill>
                  <a:srgbClr val="249295"/>
                </a:solidFill>
                <a:latin typeface="Roboto Condensed Bold"/>
              </a:rPr>
              <a:t>1</a:t>
            </a:r>
            <a:r>
              <a:rPr lang="en-US" sz="3500">
                <a:solidFill>
                  <a:srgbClr val="249295"/>
                </a:solidFill>
                <a:latin typeface="Roboto Condensed Bold"/>
              </a:rPr>
              <a:t>. </a:t>
            </a:r>
            <a:r>
              <a:rPr lang="en-US" sz="3500" smtClean="0">
                <a:solidFill>
                  <a:srgbClr val="249295"/>
                </a:solidFill>
                <a:latin typeface="Roboto Condensed Bold"/>
              </a:rPr>
              <a:t>Yêu cầu </a:t>
            </a:r>
            <a:r>
              <a:rPr lang="en-US" sz="3500" dirty="0" err="1">
                <a:solidFill>
                  <a:srgbClr val="249295"/>
                </a:solidFill>
                <a:latin typeface="Roboto Condensed Bold"/>
              </a:rPr>
              <a:t>kiểu</a:t>
            </a:r>
            <a:r>
              <a:rPr lang="en-US" sz="3500" dirty="0">
                <a:solidFill>
                  <a:srgbClr val="249295"/>
                </a:solidFill>
                <a:latin typeface="Roboto Condensed Bold"/>
              </a:rPr>
              <a:t> </a:t>
            </a:r>
            <a:r>
              <a:rPr lang="en-US" sz="3500" dirty="0" err="1">
                <a:solidFill>
                  <a:srgbClr val="249295"/>
                </a:solidFill>
                <a:latin typeface="Roboto Condensed Bold"/>
              </a:rPr>
              <a:t>bài</a:t>
            </a:r>
            <a:r>
              <a:rPr lang="en-US" sz="3500" dirty="0">
                <a:solidFill>
                  <a:srgbClr val="249295"/>
                </a:solidFill>
                <a:latin typeface="Roboto Condensed Bold"/>
              </a:rPr>
              <a:t> </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8888" b="-38888"/>
              </a:stretch>
            </a:blipFill>
          </p:spPr>
        </p:sp>
      </p:grpSp>
      <p:sp>
        <p:nvSpPr>
          <p:cNvPr id="4" name="Freeform 4"/>
          <p:cNvSpPr/>
          <p:nvPr/>
        </p:nvSpPr>
        <p:spPr>
          <a:xfrm>
            <a:off x="1028700" y="1288733"/>
            <a:ext cx="16230600" cy="8229599"/>
          </a:xfrm>
          <a:custGeom>
            <a:avLst/>
            <a:gdLst/>
            <a:ahLst/>
            <a:cxnLst/>
            <a:rect l="l" t="t" r="r" b="b"/>
            <a:pathLst>
              <a:path w="16230600" h="8229599">
                <a:moveTo>
                  <a:pt x="0" y="0"/>
                </a:moveTo>
                <a:lnTo>
                  <a:pt x="16230600" y="0"/>
                </a:lnTo>
                <a:lnTo>
                  <a:pt x="16230600" y="8229599"/>
                </a:lnTo>
                <a:lnTo>
                  <a:pt x="0" y="822959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933731" y="1718922"/>
            <a:ext cx="16278154" cy="94143"/>
            <a:chOff x="0" y="0"/>
            <a:chExt cx="21704205" cy="125524"/>
          </a:xfrm>
        </p:grpSpPr>
        <p:sp>
          <p:nvSpPr>
            <p:cNvPr id="6" name="Freeform 6"/>
            <p:cNvSpPr/>
            <p:nvPr/>
          </p:nvSpPr>
          <p:spPr>
            <a:xfrm>
              <a:off x="31623" y="0"/>
              <a:ext cx="21640927" cy="125476"/>
            </a:xfrm>
            <a:custGeom>
              <a:avLst/>
              <a:gdLst/>
              <a:ahLst/>
              <a:cxnLst/>
              <a:rect l="l" t="t" r="r" b="b"/>
              <a:pathLst>
                <a:path w="21640927" h="125476">
                  <a:moveTo>
                    <a:pt x="254" y="0"/>
                  </a:moveTo>
                  <a:lnTo>
                    <a:pt x="21640927" y="61976"/>
                  </a:lnTo>
                  <a:lnTo>
                    <a:pt x="21640800" y="125476"/>
                  </a:lnTo>
                  <a:lnTo>
                    <a:pt x="0" y="63500"/>
                  </a:lnTo>
                  <a:close/>
                </a:path>
              </a:pathLst>
            </a:custGeom>
            <a:solidFill>
              <a:srgbClr val="000000"/>
            </a:solidFill>
          </p:spPr>
        </p:sp>
      </p:grpSp>
      <p:grpSp>
        <p:nvGrpSpPr>
          <p:cNvPr id="7" name="Group 7"/>
          <p:cNvGrpSpPr/>
          <p:nvPr/>
        </p:nvGrpSpPr>
        <p:grpSpPr>
          <a:xfrm rot="4306895">
            <a:off x="14530598" y="8405457"/>
            <a:ext cx="1867794" cy="1589323"/>
            <a:chOff x="0" y="0"/>
            <a:chExt cx="2490392" cy="2119097"/>
          </a:xfrm>
        </p:grpSpPr>
        <p:sp>
          <p:nvSpPr>
            <p:cNvPr id="8" name="Freeform 8"/>
            <p:cNvSpPr/>
            <p:nvPr/>
          </p:nvSpPr>
          <p:spPr>
            <a:xfrm>
              <a:off x="0" y="0"/>
              <a:ext cx="2490343" cy="2119122"/>
            </a:xfrm>
            <a:custGeom>
              <a:avLst/>
              <a:gdLst/>
              <a:ahLst/>
              <a:cxnLst/>
              <a:rect l="l" t="t" r="r" b="b"/>
              <a:pathLst>
                <a:path w="2490343" h="2119122">
                  <a:moveTo>
                    <a:pt x="0" y="0"/>
                  </a:moveTo>
                  <a:lnTo>
                    <a:pt x="2490343" y="0"/>
                  </a:lnTo>
                  <a:lnTo>
                    <a:pt x="2490343" y="2119122"/>
                  </a:lnTo>
                  <a:lnTo>
                    <a:pt x="0" y="2119122"/>
                  </a:lnTo>
                  <a:lnTo>
                    <a:pt x="0" y="0"/>
                  </a:lnTo>
                  <a:close/>
                </a:path>
              </a:pathLst>
            </a:custGeom>
            <a:blipFill>
              <a:blip r:embed="rId5"/>
              <a:stretch>
                <a:fillRect t="-110" r="-1" b="-109"/>
              </a:stretch>
            </a:blipFill>
          </p:spPr>
        </p:sp>
      </p:grpSp>
      <p:grpSp>
        <p:nvGrpSpPr>
          <p:cNvPr id="9" name="Group 9"/>
          <p:cNvGrpSpPr/>
          <p:nvPr/>
        </p:nvGrpSpPr>
        <p:grpSpPr>
          <a:xfrm rot="-646527">
            <a:off x="13588358" y="918004"/>
            <a:ext cx="1374759" cy="1357262"/>
            <a:chOff x="0" y="0"/>
            <a:chExt cx="1833012" cy="1809683"/>
          </a:xfrm>
        </p:grpSpPr>
        <p:sp>
          <p:nvSpPr>
            <p:cNvPr id="10" name="Freeform 10"/>
            <p:cNvSpPr/>
            <p:nvPr/>
          </p:nvSpPr>
          <p:spPr>
            <a:xfrm>
              <a:off x="0" y="0"/>
              <a:ext cx="1832991" cy="1809623"/>
            </a:xfrm>
            <a:custGeom>
              <a:avLst/>
              <a:gdLst/>
              <a:ahLst/>
              <a:cxnLst/>
              <a:rect l="l" t="t" r="r" b="b"/>
              <a:pathLst>
                <a:path w="1832991" h="1809623">
                  <a:moveTo>
                    <a:pt x="0" y="0"/>
                  </a:moveTo>
                  <a:lnTo>
                    <a:pt x="1832991" y="0"/>
                  </a:lnTo>
                  <a:lnTo>
                    <a:pt x="1832991" y="1809623"/>
                  </a:lnTo>
                  <a:lnTo>
                    <a:pt x="0" y="1809623"/>
                  </a:lnTo>
                  <a:lnTo>
                    <a:pt x="0" y="0"/>
                  </a:lnTo>
                  <a:close/>
                </a:path>
              </a:pathLst>
            </a:custGeom>
            <a:blipFill>
              <a:blip r:embed="rId6"/>
              <a:stretch>
                <a:fillRect l="-54" r="-55" b="-3"/>
              </a:stretch>
            </a:blipFill>
          </p:spPr>
        </p:sp>
      </p:grpSp>
      <p:grpSp>
        <p:nvGrpSpPr>
          <p:cNvPr id="11" name="Group 11"/>
          <p:cNvGrpSpPr/>
          <p:nvPr/>
        </p:nvGrpSpPr>
        <p:grpSpPr>
          <a:xfrm rot="6825658">
            <a:off x="16286034" y="-154753"/>
            <a:ext cx="1219384" cy="2250541"/>
            <a:chOff x="0" y="0"/>
            <a:chExt cx="1625845" cy="3000721"/>
          </a:xfrm>
        </p:grpSpPr>
        <p:sp>
          <p:nvSpPr>
            <p:cNvPr id="12" name="Freeform 12"/>
            <p:cNvSpPr/>
            <p:nvPr/>
          </p:nvSpPr>
          <p:spPr>
            <a:xfrm>
              <a:off x="0" y="0"/>
              <a:ext cx="1625854" cy="3000756"/>
            </a:xfrm>
            <a:custGeom>
              <a:avLst/>
              <a:gdLst/>
              <a:ahLst/>
              <a:cxnLst/>
              <a:rect l="l" t="t" r="r" b="b"/>
              <a:pathLst>
                <a:path w="1625854" h="3000756">
                  <a:moveTo>
                    <a:pt x="0" y="0"/>
                  </a:moveTo>
                  <a:lnTo>
                    <a:pt x="1625854" y="0"/>
                  </a:lnTo>
                  <a:lnTo>
                    <a:pt x="1625854" y="3000756"/>
                  </a:lnTo>
                  <a:lnTo>
                    <a:pt x="0" y="3000756"/>
                  </a:lnTo>
                  <a:lnTo>
                    <a:pt x="0" y="0"/>
                  </a:lnTo>
                  <a:close/>
                </a:path>
              </a:pathLst>
            </a:custGeom>
            <a:blipFill>
              <a:blip r:embed="rId7"/>
              <a:stretch>
                <a:fillRect l="-229" r="-228" b="1"/>
              </a:stretch>
            </a:blipFill>
          </p:spPr>
        </p:sp>
      </p:grpSp>
      <p:grpSp>
        <p:nvGrpSpPr>
          <p:cNvPr id="13" name="Group 13"/>
          <p:cNvGrpSpPr/>
          <p:nvPr/>
        </p:nvGrpSpPr>
        <p:grpSpPr>
          <a:xfrm>
            <a:off x="16141670" y="-4383052"/>
            <a:ext cx="142875" cy="8992602"/>
            <a:chOff x="0" y="0"/>
            <a:chExt cx="190500" cy="11990136"/>
          </a:xfrm>
        </p:grpSpPr>
        <p:sp>
          <p:nvSpPr>
            <p:cNvPr id="14" name="Freeform 14"/>
            <p:cNvSpPr/>
            <p:nvPr/>
          </p:nvSpPr>
          <p:spPr>
            <a:xfrm>
              <a:off x="0" y="127000"/>
              <a:ext cx="254000" cy="11799697"/>
            </a:xfrm>
            <a:custGeom>
              <a:avLst/>
              <a:gdLst/>
              <a:ahLst/>
              <a:cxnLst/>
              <a:rect l="l" t="t" r="r" b="b"/>
              <a:pathLst>
                <a:path w="254000" h="11799697">
                  <a:moveTo>
                    <a:pt x="254000" y="0"/>
                  </a:moveTo>
                  <a:lnTo>
                    <a:pt x="254000" y="11799697"/>
                  </a:lnTo>
                  <a:lnTo>
                    <a:pt x="0" y="11799697"/>
                  </a:lnTo>
                  <a:lnTo>
                    <a:pt x="0" y="0"/>
                  </a:lnTo>
                  <a:close/>
                </a:path>
              </a:pathLst>
            </a:custGeom>
            <a:solidFill>
              <a:srgbClr val="000000"/>
            </a:solidFill>
          </p:spPr>
        </p:sp>
      </p:grpSp>
      <p:grpSp>
        <p:nvGrpSpPr>
          <p:cNvPr id="15" name="Group 15"/>
          <p:cNvGrpSpPr/>
          <p:nvPr/>
        </p:nvGrpSpPr>
        <p:grpSpPr>
          <a:xfrm rot="-10800000">
            <a:off x="15045822" y="2996768"/>
            <a:ext cx="2824707" cy="4120925"/>
            <a:chOff x="0" y="0"/>
            <a:chExt cx="3766275" cy="5494566"/>
          </a:xfrm>
        </p:grpSpPr>
        <p:sp>
          <p:nvSpPr>
            <p:cNvPr id="16" name="Freeform 16"/>
            <p:cNvSpPr/>
            <p:nvPr/>
          </p:nvSpPr>
          <p:spPr>
            <a:xfrm>
              <a:off x="0" y="0"/>
              <a:ext cx="3766312" cy="5494528"/>
            </a:xfrm>
            <a:custGeom>
              <a:avLst/>
              <a:gdLst/>
              <a:ahLst/>
              <a:cxnLst/>
              <a:rect l="l" t="t" r="r" b="b"/>
              <a:pathLst>
                <a:path w="3766312" h="5494528">
                  <a:moveTo>
                    <a:pt x="0" y="0"/>
                  </a:moveTo>
                  <a:lnTo>
                    <a:pt x="3766312" y="0"/>
                  </a:lnTo>
                  <a:lnTo>
                    <a:pt x="3766312" y="5494528"/>
                  </a:lnTo>
                  <a:lnTo>
                    <a:pt x="0" y="5494528"/>
                  </a:lnTo>
                  <a:lnTo>
                    <a:pt x="0" y="0"/>
                  </a:lnTo>
                  <a:close/>
                </a:path>
              </a:pathLst>
            </a:custGeom>
            <a:blipFill>
              <a:blip r:embed="rId8"/>
              <a:stretch>
                <a:fillRect t="-82" b="-82"/>
              </a:stretch>
            </a:blipFill>
          </p:spPr>
        </p:sp>
      </p:grpSp>
      <p:grpSp>
        <p:nvGrpSpPr>
          <p:cNvPr id="17" name="Group 17"/>
          <p:cNvGrpSpPr/>
          <p:nvPr/>
        </p:nvGrpSpPr>
        <p:grpSpPr>
          <a:xfrm>
            <a:off x="13822957" y="5057245"/>
            <a:ext cx="1279527" cy="1837441"/>
            <a:chOff x="0" y="0"/>
            <a:chExt cx="1706036" cy="2449921"/>
          </a:xfrm>
        </p:grpSpPr>
        <p:sp>
          <p:nvSpPr>
            <p:cNvPr id="18" name="Freeform 18"/>
            <p:cNvSpPr/>
            <p:nvPr/>
          </p:nvSpPr>
          <p:spPr>
            <a:xfrm>
              <a:off x="0" y="0"/>
              <a:ext cx="1705991" cy="2449957"/>
            </a:xfrm>
            <a:custGeom>
              <a:avLst/>
              <a:gdLst/>
              <a:ahLst/>
              <a:cxnLst/>
              <a:rect l="l" t="t" r="r" b="b"/>
              <a:pathLst>
                <a:path w="1705991" h="2449957">
                  <a:moveTo>
                    <a:pt x="0" y="0"/>
                  </a:moveTo>
                  <a:lnTo>
                    <a:pt x="1705991" y="0"/>
                  </a:lnTo>
                  <a:lnTo>
                    <a:pt x="1705991" y="2449957"/>
                  </a:lnTo>
                  <a:lnTo>
                    <a:pt x="0" y="2449957"/>
                  </a:lnTo>
                  <a:lnTo>
                    <a:pt x="0" y="0"/>
                  </a:lnTo>
                  <a:close/>
                </a:path>
              </a:pathLst>
            </a:custGeom>
            <a:blipFill>
              <a:blip r:embed="rId9"/>
              <a:stretch>
                <a:fillRect l="-223" r="-226" b="1"/>
              </a:stretch>
            </a:blipFill>
          </p:spPr>
        </p:sp>
      </p:grpSp>
      <p:grpSp>
        <p:nvGrpSpPr>
          <p:cNvPr id="19" name="Group 19"/>
          <p:cNvGrpSpPr/>
          <p:nvPr/>
        </p:nvGrpSpPr>
        <p:grpSpPr>
          <a:xfrm rot="-10800000">
            <a:off x="17672594" y="4693202"/>
            <a:ext cx="1279527" cy="1837441"/>
            <a:chOff x="0" y="0"/>
            <a:chExt cx="1706036" cy="2449921"/>
          </a:xfrm>
        </p:grpSpPr>
        <p:sp>
          <p:nvSpPr>
            <p:cNvPr id="20" name="Freeform 20"/>
            <p:cNvSpPr/>
            <p:nvPr/>
          </p:nvSpPr>
          <p:spPr>
            <a:xfrm>
              <a:off x="0" y="0"/>
              <a:ext cx="1705991" cy="2449957"/>
            </a:xfrm>
            <a:custGeom>
              <a:avLst/>
              <a:gdLst/>
              <a:ahLst/>
              <a:cxnLst/>
              <a:rect l="l" t="t" r="r" b="b"/>
              <a:pathLst>
                <a:path w="1705991" h="2449957">
                  <a:moveTo>
                    <a:pt x="0" y="0"/>
                  </a:moveTo>
                  <a:lnTo>
                    <a:pt x="1705991" y="0"/>
                  </a:lnTo>
                  <a:lnTo>
                    <a:pt x="1705991" y="2449957"/>
                  </a:lnTo>
                  <a:lnTo>
                    <a:pt x="0" y="2449957"/>
                  </a:lnTo>
                  <a:lnTo>
                    <a:pt x="0" y="0"/>
                  </a:lnTo>
                  <a:close/>
                </a:path>
              </a:pathLst>
            </a:custGeom>
            <a:blipFill>
              <a:blip r:embed="rId9"/>
              <a:stretch>
                <a:fillRect l="-223" r="-226" b="1"/>
              </a:stretch>
            </a:blipFill>
          </p:spPr>
        </p:sp>
      </p:grpSp>
      <p:grpSp>
        <p:nvGrpSpPr>
          <p:cNvPr id="21" name="Group 21"/>
          <p:cNvGrpSpPr/>
          <p:nvPr/>
        </p:nvGrpSpPr>
        <p:grpSpPr>
          <a:xfrm rot="1790096">
            <a:off x="-280701" y="8080716"/>
            <a:ext cx="2038653" cy="1871854"/>
            <a:chOff x="0" y="0"/>
            <a:chExt cx="2718204" cy="2495805"/>
          </a:xfrm>
        </p:grpSpPr>
        <p:sp>
          <p:nvSpPr>
            <p:cNvPr id="22" name="Freeform 22"/>
            <p:cNvSpPr/>
            <p:nvPr/>
          </p:nvSpPr>
          <p:spPr>
            <a:xfrm>
              <a:off x="0" y="0"/>
              <a:ext cx="2718181" cy="2495804"/>
            </a:xfrm>
            <a:custGeom>
              <a:avLst/>
              <a:gdLst/>
              <a:ahLst/>
              <a:cxnLst/>
              <a:rect l="l" t="t" r="r" b="b"/>
              <a:pathLst>
                <a:path w="2718181" h="2495804">
                  <a:moveTo>
                    <a:pt x="0" y="0"/>
                  </a:moveTo>
                  <a:lnTo>
                    <a:pt x="2718181" y="0"/>
                  </a:lnTo>
                  <a:lnTo>
                    <a:pt x="2718181" y="2495804"/>
                  </a:lnTo>
                  <a:lnTo>
                    <a:pt x="0" y="2495804"/>
                  </a:lnTo>
                  <a:lnTo>
                    <a:pt x="0" y="0"/>
                  </a:lnTo>
                  <a:close/>
                </a:path>
              </a:pathLst>
            </a:custGeom>
            <a:blipFill>
              <a:blip r:embed="rId10"/>
              <a:stretch>
                <a:fillRect l="-103" r="-104"/>
              </a:stretch>
            </a:blipFill>
          </p:spPr>
        </p:sp>
      </p:grpSp>
      <p:sp>
        <p:nvSpPr>
          <p:cNvPr id="24" name="Freeform 24"/>
          <p:cNvSpPr/>
          <p:nvPr/>
        </p:nvSpPr>
        <p:spPr>
          <a:xfrm>
            <a:off x="1028700" y="1223662"/>
            <a:ext cx="2119559" cy="589404"/>
          </a:xfrm>
          <a:custGeom>
            <a:avLst/>
            <a:gdLst/>
            <a:ahLst/>
            <a:cxnLst/>
            <a:rect l="l" t="t" r="r" b="b"/>
            <a:pathLst>
              <a:path w="2119559" h="589404">
                <a:moveTo>
                  <a:pt x="0" y="0"/>
                </a:moveTo>
                <a:lnTo>
                  <a:pt x="2119559" y="0"/>
                </a:lnTo>
                <a:lnTo>
                  <a:pt x="2119559" y="589404"/>
                </a:lnTo>
                <a:lnTo>
                  <a:pt x="0" y="58940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25" name="TextBox 24"/>
          <p:cNvSpPr txBox="1"/>
          <p:nvPr/>
        </p:nvSpPr>
        <p:spPr>
          <a:xfrm>
            <a:off x="1974301" y="2050345"/>
            <a:ext cx="12407372" cy="4832092"/>
          </a:xfrm>
          <a:prstGeom prst="rect">
            <a:avLst/>
          </a:prstGeom>
          <a:noFill/>
        </p:spPr>
        <p:txBody>
          <a:bodyPr wrap="square" rtlCol="0">
            <a:spAutoFit/>
          </a:bodyPr>
          <a:lstStyle/>
          <a:p>
            <a:r>
              <a:rPr lang="en-US" sz="4400" b="1"/>
              <a:t>1. </a:t>
            </a:r>
            <a:r>
              <a:rPr lang="en-US" sz="4400" b="1" smtClean="0"/>
              <a:t>Yêu </a:t>
            </a:r>
            <a:r>
              <a:rPr lang="en-US" sz="4400" b="1"/>
              <a:t>cầu kiểu bài </a:t>
            </a:r>
            <a:endParaRPr lang="en-US" sz="4400"/>
          </a:p>
          <a:p>
            <a:r>
              <a:rPr lang="en-US" sz="4400"/>
              <a:t>- Lắng nghe nội dung chính của bài thuyết trình.</a:t>
            </a:r>
          </a:p>
          <a:p>
            <a:r>
              <a:rPr lang="en-US" sz="4400"/>
              <a:t>- Ghi lại các ý chính theo hệ thống: ý lớn (đó là vấn đề gì? Nội dung lớn gồm các ý nào?), ý nhỏ (triển khai ý lớn), các bằng chứng, ví dụ minh họa,...</a:t>
            </a:r>
          </a:p>
          <a:p>
            <a:r>
              <a:rPr lang="en-US" sz="4400"/>
              <a:t>- Trình bày lại được các nội dung tóm tắt theo từng mức độ.</a:t>
            </a: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E3B3C"/>
        </a:solidFill>
        <a:effectLst/>
      </p:bgPr>
    </p:bg>
    <p:spTree>
      <p:nvGrpSpPr>
        <p:cNvPr id="1" name=""/>
        <p:cNvGrpSpPr/>
        <p:nvPr/>
      </p:nvGrpSpPr>
      <p:grpSpPr>
        <a:xfrm>
          <a:off x="0" y="0"/>
          <a:ext cx="0" cy="0"/>
          <a:chOff x="0" y="0"/>
          <a:chExt cx="0" cy="0"/>
        </a:xfrm>
      </p:grpSpPr>
      <p:grpSp>
        <p:nvGrpSpPr>
          <p:cNvPr id="2" name="Group 2"/>
          <p:cNvGrpSpPr/>
          <p:nvPr/>
        </p:nvGrpSpPr>
        <p:grpSpPr>
          <a:xfrm>
            <a:off x="334099" y="264523"/>
            <a:ext cx="16385194" cy="10158820"/>
            <a:chOff x="0" y="0"/>
            <a:chExt cx="21846925" cy="13545093"/>
          </a:xfrm>
        </p:grpSpPr>
        <p:sp>
          <p:nvSpPr>
            <p:cNvPr id="3" name="Freeform 3"/>
            <p:cNvSpPr/>
            <p:nvPr/>
          </p:nvSpPr>
          <p:spPr>
            <a:xfrm>
              <a:off x="0" y="0"/>
              <a:ext cx="21846921" cy="13545058"/>
            </a:xfrm>
            <a:custGeom>
              <a:avLst/>
              <a:gdLst/>
              <a:ahLst/>
              <a:cxnLst/>
              <a:rect l="l" t="t" r="r" b="b"/>
              <a:pathLst>
                <a:path w="21846921" h="13545058">
                  <a:moveTo>
                    <a:pt x="0" y="0"/>
                  </a:moveTo>
                  <a:lnTo>
                    <a:pt x="21846921" y="0"/>
                  </a:lnTo>
                  <a:lnTo>
                    <a:pt x="21846921" y="13545058"/>
                  </a:lnTo>
                  <a:lnTo>
                    <a:pt x="0" y="13545058"/>
                  </a:lnTo>
                  <a:lnTo>
                    <a:pt x="0" y="0"/>
                  </a:lnTo>
                  <a:close/>
                </a:path>
              </a:pathLst>
            </a:custGeom>
            <a:blipFill>
              <a:blip r:embed="rId2"/>
              <a:stretch>
                <a:fillRect/>
              </a:stretch>
            </a:blipFill>
          </p:spPr>
        </p:sp>
      </p:grpSp>
      <p:grpSp>
        <p:nvGrpSpPr>
          <p:cNvPr id="4" name="Group 4"/>
          <p:cNvGrpSpPr/>
          <p:nvPr/>
        </p:nvGrpSpPr>
        <p:grpSpPr>
          <a:xfrm>
            <a:off x="13023779" y="1028700"/>
            <a:ext cx="5687463" cy="9536905"/>
            <a:chOff x="0" y="0"/>
            <a:chExt cx="7583284" cy="12715873"/>
          </a:xfrm>
        </p:grpSpPr>
        <p:sp>
          <p:nvSpPr>
            <p:cNvPr id="5" name="Freeform 5"/>
            <p:cNvSpPr/>
            <p:nvPr/>
          </p:nvSpPr>
          <p:spPr>
            <a:xfrm>
              <a:off x="0" y="0"/>
              <a:ext cx="7583297" cy="12715875"/>
            </a:xfrm>
            <a:custGeom>
              <a:avLst/>
              <a:gdLst/>
              <a:ahLst/>
              <a:cxnLst/>
              <a:rect l="l" t="t" r="r" b="b"/>
              <a:pathLst>
                <a:path w="7583297" h="12715875">
                  <a:moveTo>
                    <a:pt x="0" y="0"/>
                  </a:moveTo>
                  <a:lnTo>
                    <a:pt x="7583297" y="0"/>
                  </a:lnTo>
                  <a:lnTo>
                    <a:pt x="7583297" y="12715875"/>
                  </a:lnTo>
                  <a:lnTo>
                    <a:pt x="0" y="12715875"/>
                  </a:lnTo>
                  <a:lnTo>
                    <a:pt x="0" y="0"/>
                  </a:lnTo>
                  <a:close/>
                </a:path>
              </a:pathLst>
            </a:custGeom>
            <a:blipFill>
              <a:blip r:embed="rId3"/>
              <a:stretch>
                <a:fillRect l="-120" r="-120"/>
              </a:stretch>
            </a:blipFill>
          </p:spPr>
        </p:sp>
      </p:grpSp>
      <p:sp>
        <p:nvSpPr>
          <p:cNvPr id="6" name="TextBox 6"/>
          <p:cNvSpPr txBox="1"/>
          <p:nvPr/>
        </p:nvSpPr>
        <p:spPr>
          <a:xfrm>
            <a:off x="1331281" y="1232473"/>
            <a:ext cx="14771531" cy="820903"/>
          </a:xfrm>
          <a:prstGeom prst="rect">
            <a:avLst/>
          </a:prstGeom>
        </p:spPr>
        <p:txBody>
          <a:bodyPr lIns="0" tIns="0" rIns="0" bIns="0" rtlCol="0" anchor="t">
            <a:spAutoFit/>
          </a:bodyPr>
          <a:lstStyle/>
          <a:p>
            <a:pPr algn="l">
              <a:lnSpc>
                <a:spcPts val="6434"/>
              </a:lnSpc>
            </a:pPr>
            <a:r>
              <a:rPr lang="en-US" sz="5498">
                <a:solidFill>
                  <a:srgbClr val="DA8917"/>
                </a:solidFill>
                <a:latin typeface="Roboto Condensed"/>
              </a:rPr>
              <a:t>2. Ôn tập Quy trình nói- nghe của kiểu bài</a:t>
            </a:r>
          </a:p>
        </p:txBody>
      </p:sp>
      <p:sp>
        <p:nvSpPr>
          <p:cNvPr id="7" name="TextBox 7"/>
          <p:cNvSpPr txBox="1"/>
          <p:nvPr/>
        </p:nvSpPr>
        <p:spPr>
          <a:xfrm>
            <a:off x="1331281" y="3349867"/>
            <a:ext cx="13563005" cy="5745163"/>
          </a:xfrm>
          <a:prstGeom prst="rect">
            <a:avLst/>
          </a:prstGeom>
        </p:spPr>
        <p:txBody>
          <a:bodyPr lIns="0" tIns="0" rIns="0" bIns="0" rtlCol="0" anchor="t">
            <a:spAutoFit/>
          </a:bodyPr>
          <a:lstStyle/>
          <a:p>
            <a:pPr marL="914278" lvl="2" indent="-304759" algn="just">
              <a:lnSpc>
                <a:spcPts val="5598"/>
              </a:lnSpc>
              <a:buFont typeface="Arial"/>
              <a:buChar char="⚬"/>
            </a:pPr>
            <a:r>
              <a:rPr lang="en-US" sz="3999" dirty="0">
                <a:solidFill>
                  <a:srgbClr val="3E3B3C"/>
                </a:solidFill>
                <a:latin typeface="Roboto Condensed"/>
              </a:rPr>
              <a:t> </a:t>
            </a:r>
            <a:r>
              <a:rPr lang="en-US" sz="3999" dirty="0" err="1">
                <a:solidFill>
                  <a:srgbClr val="3E3B3C"/>
                </a:solidFill>
                <a:latin typeface="Roboto Condensed"/>
              </a:rPr>
              <a:t>Xem</a:t>
            </a:r>
            <a:r>
              <a:rPr lang="en-US" sz="3999" dirty="0">
                <a:solidFill>
                  <a:srgbClr val="3E3B3C"/>
                </a:solidFill>
                <a:latin typeface="Roboto Condensed"/>
              </a:rPr>
              <a:t> </a:t>
            </a:r>
            <a:r>
              <a:rPr lang="en-US" sz="3999" dirty="0" err="1">
                <a:solidFill>
                  <a:srgbClr val="3E3B3C"/>
                </a:solidFill>
                <a:latin typeface="Roboto Condensed"/>
              </a:rPr>
              <a:t>lại</a:t>
            </a:r>
            <a:r>
              <a:rPr lang="en-US" sz="3999" dirty="0">
                <a:solidFill>
                  <a:srgbClr val="3E3B3C"/>
                </a:solidFill>
                <a:latin typeface="Roboto Condensed"/>
              </a:rPr>
              <a:t> </a:t>
            </a:r>
            <a:r>
              <a:rPr lang="en-US" sz="3999" dirty="0" err="1">
                <a:solidFill>
                  <a:srgbClr val="3E3B3C"/>
                </a:solidFill>
                <a:latin typeface="Roboto Condensed"/>
              </a:rPr>
              <a:t>dàn</a:t>
            </a:r>
            <a:r>
              <a:rPr lang="en-US" sz="3999" dirty="0">
                <a:solidFill>
                  <a:srgbClr val="3E3B3C"/>
                </a:solidFill>
                <a:latin typeface="Roboto Condensed"/>
              </a:rPr>
              <a:t> ý </a:t>
            </a:r>
            <a:r>
              <a:rPr lang="en-US" sz="3999" dirty="0" err="1" smtClean="0">
                <a:solidFill>
                  <a:srgbClr val="3E3B3C"/>
                </a:solidFill>
                <a:latin typeface="Roboto Condensed"/>
              </a:rPr>
              <a:t>bài</a:t>
            </a:r>
            <a:r>
              <a:rPr lang="en-US" sz="3999" dirty="0" smtClean="0">
                <a:solidFill>
                  <a:srgbClr val="3E3B3C"/>
                </a:solidFill>
                <a:latin typeface="Roboto Condensed"/>
              </a:rPr>
              <a:t> </a:t>
            </a:r>
            <a:r>
              <a:rPr lang="en-US" sz="3999" dirty="0" err="1" smtClean="0">
                <a:solidFill>
                  <a:srgbClr val="3E3B3C"/>
                </a:solidFill>
                <a:latin typeface="Roboto Condensed"/>
              </a:rPr>
              <a:t>viết</a:t>
            </a:r>
            <a:r>
              <a:rPr lang="en-US" sz="3999" dirty="0" smtClean="0">
                <a:solidFill>
                  <a:srgbClr val="3E3B3C"/>
                </a:solidFill>
                <a:latin typeface="Roboto Condensed"/>
              </a:rPr>
              <a:t> </a:t>
            </a:r>
            <a:r>
              <a:rPr lang="en-US" sz="3999" dirty="0" err="1" smtClean="0">
                <a:solidFill>
                  <a:srgbClr val="3E3B3C"/>
                </a:solidFill>
                <a:latin typeface="Roboto Condensed"/>
              </a:rPr>
              <a:t>bài</a:t>
            </a:r>
            <a:r>
              <a:rPr lang="en-US" sz="3999" dirty="0" smtClean="0">
                <a:solidFill>
                  <a:srgbClr val="3E3B3C"/>
                </a:solidFill>
                <a:latin typeface="Roboto Condensed"/>
              </a:rPr>
              <a:t> </a:t>
            </a:r>
            <a:r>
              <a:rPr lang="en-US" sz="3999" dirty="0" err="1" smtClean="0">
                <a:solidFill>
                  <a:srgbClr val="3E3B3C"/>
                </a:solidFill>
                <a:latin typeface="Roboto Condensed"/>
              </a:rPr>
              <a:t>văn</a:t>
            </a:r>
            <a:r>
              <a:rPr lang="en-US" sz="3999" dirty="0" smtClean="0">
                <a:solidFill>
                  <a:srgbClr val="3E3B3C"/>
                </a:solidFill>
                <a:latin typeface="Roboto Condensed"/>
              </a:rPr>
              <a:t> </a:t>
            </a:r>
            <a:r>
              <a:rPr lang="en-US" sz="3999" dirty="0" err="1" smtClean="0">
                <a:solidFill>
                  <a:srgbClr val="3E3B3C"/>
                </a:solidFill>
                <a:latin typeface="Roboto Condensed"/>
              </a:rPr>
              <a:t>phân</a:t>
            </a:r>
            <a:r>
              <a:rPr lang="en-US" sz="3999" dirty="0" smtClean="0">
                <a:solidFill>
                  <a:srgbClr val="3E3B3C"/>
                </a:solidFill>
                <a:latin typeface="Roboto Condensed"/>
              </a:rPr>
              <a:t> </a:t>
            </a:r>
            <a:r>
              <a:rPr lang="en-US" sz="3999" dirty="0" err="1" smtClean="0">
                <a:solidFill>
                  <a:srgbClr val="3E3B3C"/>
                </a:solidFill>
                <a:latin typeface="Roboto Condensed"/>
              </a:rPr>
              <a:t>tích</a:t>
            </a:r>
            <a:r>
              <a:rPr lang="en-US" sz="3999" dirty="0" smtClean="0">
                <a:solidFill>
                  <a:srgbClr val="3E3B3C"/>
                </a:solidFill>
                <a:latin typeface="Roboto Condensed"/>
              </a:rPr>
              <a:t> </a:t>
            </a:r>
            <a:r>
              <a:rPr lang="en-US" sz="3999" dirty="0" err="1" smtClean="0">
                <a:solidFill>
                  <a:srgbClr val="3E3B3C"/>
                </a:solidFill>
                <a:latin typeface="Roboto Condensed"/>
              </a:rPr>
              <a:t>một</a:t>
            </a:r>
            <a:r>
              <a:rPr lang="en-US" sz="3999" dirty="0" smtClean="0">
                <a:solidFill>
                  <a:srgbClr val="3E3B3C"/>
                </a:solidFill>
                <a:latin typeface="Roboto Condensed"/>
              </a:rPr>
              <a:t> </a:t>
            </a:r>
            <a:r>
              <a:rPr lang="en-US" sz="3999" dirty="0" err="1" smtClean="0">
                <a:solidFill>
                  <a:srgbClr val="3E3B3C"/>
                </a:solidFill>
                <a:latin typeface="Roboto Condensed"/>
              </a:rPr>
              <a:t>tác</a:t>
            </a:r>
            <a:r>
              <a:rPr lang="en-US" sz="3999" dirty="0" smtClean="0">
                <a:solidFill>
                  <a:srgbClr val="3E3B3C"/>
                </a:solidFill>
                <a:latin typeface="Roboto Condensed"/>
              </a:rPr>
              <a:t> </a:t>
            </a:r>
            <a:r>
              <a:rPr lang="en-US" sz="3999" dirty="0" err="1" smtClean="0">
                <a:solidFill>
                  <a:srgbClr val="3E3B3C"/>
                </a:solidFill>
                <a:latin typeface="Roboto Condensed"/>
              </a:rPr>
              <a:t>phẩm</a:t>
            </a:r>
            <a:r>
              <a:rPr lang="en-US" sz="3999" dirty="0" smtClean="0">
                <a:solidFill>
                  <a:srgbClr val="3E3B3C"/>
                </a:solidFill>
                <a:latin typeface="Roboto Condensed"/>
              </a:rPr>
              <a:t> </a:t>
            </a:r>
            <a:r>
              <a:rPr lang="en-US" sz="3999" dirty="0" err="1" smtClean="0">
                <a:solidFill>
                  <a:srgbClr val="3E3B3C"/>
                </a:solidFill>
                <a:latin typeface="Roboto Condensed"/>
              </a:rPr>
              <a:t>thơ</a:t>
            </a:r>
            <a:r>
              <a:rPr lang="en-US" sz="3999" dirty="0" smtClean="0">
                <a:solidFill>
                  <a:srgbClr val="3E3B3C"/>
                </a:solidFill>
                <a:latin typeface="Roboto Condensed"/>
              </a:rPr>
              <a:t> .</a:t>
            </a:r>
            <a:endParaRPr lang="en-US" sz="3999" dirty="0">
              <a:solidFill>
                <a:srgbClr val="3E3B3C"/>
              </a:solidFill>
              <a:latin typeface="Roboto Condensed"/>
            </a:endParaRPr>
          </a:p>
          <a:p>
            <a:pPr marL="914278" lvl="2" indent="-304759" algn="just">
              <a:lnSpc>
                <a:spcPts val="5598"/>
              </a:lnSpc>
              <a:buFont typeface="Arial"/>
              <a:buChar char="⚬"/>
            </a:pPr>
            <a:r>
              <a:rPr lang="en-US" sz="3999" dirty="0" err="1">
                <a:solidFill>
                  <a:srgbClr val="3E3B3C"/>
                </a:solidFill>
                <a:latin typeface="Roboto Condensed"/>
              </a:rPr>
              <a:t>Tìm</a:t>
            </a:r>
            <a:r>
              <a:rPr lang="en-US" sz="3999" dirty="0">
                <a:solidFill>
                  <a:srgbClr val="3E3B3C"/>
                </a:solidFill>
                <a:latin typeface="Roboto Condensed"/>
              </a:rPr>
              <a:t> </a:t>
            </a:r>
            <a:r>
              <a:rPr lang="en-US" sz="3999" dirty="0" err="1">
                <a:solidFill>
                  <a:srgbClr val="3E3B3C"/>
                </a:solidFill>
                <a:latin typeface="Roboto Condensed"/>
              </a:rPr>
              <a:t>hiểu</a:t>
            </a:r>
            <a:r>
              <a:rPr lang="en-US" sz="3999" dirty="0">
                <a:solidFill>
                  <a:srgbClr val="3E3B3C"/>
                </a:solidFill>
                <a:latin typeface="Roboto Condensed"/>
              </a:rPr>
              <a:t> </a:t>
            </a:r>
            <a:r>
              <a:rPr lang="en-US" sz="3999" dirty="0" err="1">
                <a:solidFill>
                  <a:srgbClr val="3E3B3C"/>
                </a:solidFill>
                <a:latin typeface="Roboto Condensed"/>
              </a:rPr>
              <a:t>trước</a:t>
            </a:r>
            <a:r>
              <a:rPr lang="en-US" sz="3999" dirty="0">
                <a:solidFill>
                  <a:srgbClr val="3E3B3C"/>
                </a:solidFill>
                <a:latin typeface="Roboto Condensed"/>
              </a:rPr>
              <a:t> </a:t>
            </a:r>
            <a:r>
              <a:rPr lang="en-US" sz="3999" dirty="0" err="1">
                <a:solidFill>
                  <a:srgbClr val="3E3B3C"/>
                </a:solidFill>
                <a:latin typeface="Roboto Condensed"/>
              </a:rPr>
              <a:t>đề</a:t>
            </a:r>
            <a:r>
              <a:rPr lang="en-US" sz="3999" dirty="0">
                <a:solidFill>
                  <a:srgbClr val="3E3B3C"/>
                </a:solidFill>
                <a:latin typeface="Roboto Condensed"/>
              </a:rPr>
              <a:t> </a:t>
            </a:r>
            <a:r>
              <a:rPr lang="en-US" sz="3999" dirty="0" err="1">
                <a:solidFill>
                  <a:srgbClr val="3E3B3C"/>
                </a:solidFill>
                <a:latin typeface="Roboto Condensed"/>
              </a:rPr>
              <a:t>tài</a:t>
            </a:r>
            <a:r>
              <a:rPr lang="en-US" sz="3999" dirty="0">
                <a:solidFill>
                  <a:srgbClr val="3E3B3C"/>
                </a:solidFill>
                <a:latin typeface="Roboto Condensed"/>
              </a:rPr>
              <a:t> </a:t>
            </a:r>
            <a:r>
              <a:rPr lang="en-US" sz="3999" dirty="0" err="1">
                <a:solidFill>
                  <a:srgbClr val="3E3B3C"/>
                </a:solidFill>
                <a:latin typeface="Roboto Condensed"/>
              </a:rPr>
              <a:t>của</a:t>
            </a:r>
            <a:r>
              <a:rPr lang="en-US" sz="3999" dirty="0">
                <a:solidFill>
                  <a:srgbClr val="3E3B3C"/>
                </a:solidFill>
                <a:latin typeface="Roboto Condensed"/>
              </a:rPr>
              <a:t> </a:t>
            </a:r>
            <a:r>
              <a:rPr lang="en-US" sz="3999" dirty="0" err="1">
                <a:solidFill>
                  <a:srgbClr val="3E3B3C"/>
                </a:solidFill>
                <a:latin typeface="Roboto Condensed"/>
              </a:rPr>
              <a:t>bài</a:t>
            </a:r>
            <a:r>
              <a:rPr lang="en-US" sz="3999" dirty="0">
                <a:solidFill>
                  <a:srgbClr val="3E3B3C"/>
                </a:solidFill>
                <a:latin typeface="Roboto Condensed"/>
              </a:rPr>
              <a:t> </a:t>
            </a:r>
            <a:r>
              <a:rPr lang="en-US" sz="3999" dirty="0" err="1">
                <a:solidFill>
                  <a:srgbClr val="3E3B3C"/>
                </a:solidFill>
                <a:latin typeface="Roboto Condensed"/>
              </a:rPr>
              <a:t>thuyết</a:t>
            </a:r>
            <a:r>
              <a:rPr lang="en-US" sz="3999" dirty="0">
                <a:solidFill>
                  <a:srgbClr val="3E3B3C"/>
                </a:solidFill>
                <a:latin typeface="Roboto Condensed"/>
              </a:rPr>
              <a:t> </a:t>
            </a:r>
            <a:r>
              <a:rPr lang="en-US" sz="3999" dirty="0" err="1">
                <a:solidFill>
                  <a:srgbClr val="3E3B3C"/>
                </a:solidFill>
                <a:latin typeface="Roboto Condensed"/>
              </a:rPr>
              <a:t>trình</a:t>
            </a:r>
            <a:r>
              <a:rPr lang="en-US" sz="3999" dirty="0">
                <a:solidFill>
                  <a:srgbClr val="3E3B3C"/>
                </a:solidFill>
                <a:latin typeface="Roboto Condensed"/>
              </a:rPr>
              <a:t>, </a:t>
            </a:r>
            <a:r>
              <a:rPr lang="en-US" sz="3999" dirty="0" err="1">
                <a:solidFill>
                  <a:srgbClr val="3E3B3C"/>
                </a:solidFill>
                <a:latin typeface="Roboto Condensed"/>
              </a:rPr>
              <a:t>liệt</a:t>
            </a:r>
            <a:r>
              <a:rPr lang="en-US" sz="3999" dirty="0">
                <a:solidFill>
                  <a:srgbClr val="3E3B3C"/>
                </a:solidFill>
                <a:latin typeface="Roboto Condensed"/>
              </a:rPr>
              <a:t> </a:t>
            </a:r>
            <a:r>
              <a:rPr lang="en-US" sz="3999" dirty="0" err="1">
                <a:solidFill>
                  <a:srgbClr val="3E3B3C"/>
                </a:solidFill>
                <a:latin typeface="Roboto Condensed"/>
              </a:rPr>
              <a:t>kê</a:t>
            </a:r>
            <a:r>
              <a:rPr lang="en-US" sz="3999" dirty="0">
                <a:solidFill>
                  <a:srgbClr val="3E3B3C"/>
                </a:solidFill>
                <a:latin typeface="Roboto Condensed"/>
              </a:rPr>
              <a:t> </a:t>
            </a:r>
            <a:r>
              <a:rPr lang="en-US" sz="3999" dirty="0" err="1">
                <a:solidFill>
                  <a:srgbClr val="3E3B3C"/>
                </a:solidFill>
                <a:latin typeface="Roboto Condensed"/>
              </a:rPr>
              <a:t>những</a:t>
            </a:r>
            <a:r>
              <a:rPr lang="en-US" sz="3999" dirty="0">
                <a:solidFill>
                  <a:srgbClr val="3E3B3C"/>
                </a:solidFill>
                <a:latin typeface="Roboto Condensed"/>
              </a:rPr>
              <a:t> </a:t>
            </a:r>
            <a:r>
              <a:rPr lang="en-US" sz="3999" dirty="0" err="1">
                <a:solidFill>
                  <a:srgbClr val="3E3B3C"/>
                </a:solidFill>
                <a:latin typeface="Roboto Condensed"/>
              </a:rPr>
              <a:t>gì</a:t>
            </a:r>
            <a:r>
              <a:rPr lang="en-US" sz="3999" dirty="0">
                <a:solidFill>
                  <a:srgbClr val="3E3B3C"/>
                </a:solidFill>
                <a:latin typeface="Roboto Condensed"/>
              </a:rPr>
              <a:t> </a:t>
            </a:r>
            <a:r>
              <a:rPr lang="en-US" sz="3999" dirty="0" err="1">
                <a:solidFill>
                  <a:srgbClr val="3E3B3C"/>
                </a:solidFill>
                <a:latin typeface="Roboto Condensed"/>
              </a:rPr>
              <a:t>em</a:t>
            </a:r>
            <a:r>
              <a:rPr lang="en-US" sz="3999" dirty="0">
                <a:solidFill>
                  <a:srgbClr val="3E3B3C"/>
                </a:solidFill>
                <a:latin typeface="Roboto Condensed"/>
              </a:rPr>
              <a:t> </a:t>
            </a:r>
            <a:r>
              <a:rPr lang="en-US" sz="3999" dirty="0" err="1">
                <a:solidFill>
                  <a:srgbClr val="3E3B3C"/>
                </a:solidFill>
                <a:latin typeface="Roboto Condensed"/>
              </a:rPr>
              <a:t>đã</a:t>
            </a:r>
            <a:r>
              <a:rPr lang="en-US" sz="3999" dirty="0">
                <a:solidFill>
                  <a:srgbClr val="3E3B3C"/>
                </a:solidFill>
                <a:latin typeface="Roboto Condensed"/>
              </a:rPr>
              <a:t> </a:t>
            </a:r>
            <a:r>
              <a:rPr lang="en-US" sz="3999" dirty="0" err="1">
                <a:solidFill>
                  <a:srgbClr val="3E3B3C"/>
                </a:solidFill>
                <a:latin typeface="Roboto Condensed"/>
              </a:rPr>
              <a:t>biết</a:t>
            </a:r>
            <a:r>
              <a:rPr lang="en-US" sz="3999" dirty="0">
                <a:solidFill>
                  <a:srgbClr val="3E3B3C"/>
                </a:solidFill>
                <a:latin typeface="Roboto Condensed"/>
              </a:rPr>
              <a:t>, </a:t>
            </a:r>
            <a:r>
              <a:rPr lang="en-US" sz="3999" dirty="0" err="1">
                <a:solidFill>
                  <a:srgbClr val="3E3B3C"/>
                </a:solidFill>
                <a:latin typeface="Roboto Condensed"/>
              </a:rPr>
              <a:t>đang</a:t>
            </a:r>
            <a:r>
              <a:rPr lang="en-US" sz="3999" dirty="0">
                <a:solidFill>
                  <a:srgbClr val="3E3B3C"/>
                </a:solidFill>
                <a:latin typeface="Roboto Condensed"/>
              </a:rPr>
              <a:t> </a:t>
            </a:r>
            <a:r>
              <a:rPr lang="en-US" sz="3999" dirty="0" err="1">
                <a:solidFill>
                  <a:srgbClr val="3E3B3C"/>
                </a:solidFill>
                <a:latin typeface="Roboto Condensed"/>
              </a:rPr>
              <a:t>quan</a:t>
            </a:r>
            <a:r>
              <a:rPr lang="en-US" sz="3999" dirty="0">
                <a:solidFill>
                  <a:srgbClr val="3E3B3C"/>
                </a:solidFill>
                <a:latin typeface="Roboto Condensed"/>
              </a:rPr>
              <a:t> </a:t>
            </a:r>
            <a:r>
              <a:rPr lang="en-US" sz="3999" dirty="0" err="1">
                <a:solidFill>
                  <a:srgbClr val="3E3B3C"/>
                </a:solidFill>
                <a:latin typeface="Roboto Condensed"/>
              </a:rPr>
              <a:t>tâm</a:t>
            </a:r>
            <a:r>
              <a:rPr lang="en-US" sz="3999" dirty="0">
                <a:solidFill>
                  <a:srgbClr val="3E3B3C"/>
                </a:solidFill>
                <a:latin typeface="Roboto Condensed"/>
              </a:rPr>
              <a:t> </a:t>
            </a:r>
            <a:r>
              <a:rPr lang="en-US" sz="3999" dirty="0" err="1">
                <a:solidFill>
                  <a:srgbClr val="3E3B3C"/>
                </a:solidFill>
                <a:latin typeface="Roboto Condensed"/>
              </a:rPr>
              <a:t>và</a:t>
            </a:r>
            <a:r>
              <a:rPr lang="en-US" sz="3999" dirty="0">
                <a:solidFill>
                  <a:srgbClr val="3E3B3C"/>
                </a:solidFill>
                <a:latin typeface="Roboto Condensed"/>
              </a:rPr>
              <a:t> </a:t>
            </a:r>
            <a:r>
              <a:rPr lang="en-US" sz="3999" dirty="0" err="1">
                <a:solidFill>
                  <a:srgbClr val="3E3B3C"/>
                </a:solidFill>
                <a:latin typeface="Roboto Condensed"/>
              </a:rPr>
              <a:t>muốn</a:t>
            </a:r>
            <a:r>
              <a:rPr lang="en-US" sz="3999" dirty="0">
                <a:solidFill>
                  <a:srgbClr val="3E3B3C"/>
                </a:solidFill>
                <a:latin typeface="Roboto Condensed"/>
              </a:rPr>
              <a:t> </a:t>
            </a:r>
            <a:r>
              <a:rPr lang="en-US" sz="3999" dirty="0" err="1">
                <a:solidFill>
                  <a:srgbClr val="3E3B3C"/>
                </a:solidFill>
                <a:latin typeface="Roboto Condensed"/>
              </a:rPr>
              <a:t>tìm</a:t>
            </a:r>
            <a:r>
              <a:rPr lang="en-US" sz="3999" dirty="0">
                <a:solidFill>
                  <a:srgbClr val="3E3B3C"/>
                </a:solidFill>
                <a:latin typeface="Roboto Condensed"/>
              </a:rPr>
              <a:t> </a:t>
            </a:r>
            <a:r>
              <a:rPr lang="en-US" sz="3999" dirty="0" err="1">
                <a:solidFill>
                  <a:srgbClr val="3E3B3C"/>
                </a:solidFill>
                <a:latin typeface="Roboto Condensed"/>
              </a:rPr>
              <a:t>hiểu</a:t>
            </a:r>
            <a:r>
              <a:rPr lang="en-US" sz="3999" dirty="0">
                <a:solidFill>
                  <a:srgbClr val="3E3B3C"/>
                </a:solidFill>
                <a:latin typeface="Roboto Condensed"/>
              </a:rPr>
              <a:t> </a:t>
            </a:r>
            <a:r>
              <a:rPr lang="en-US" sz="3999" dirty="0" err="1">
                <a:solidFill>
                  <a:srgbClr val="3E3B3C"/>
                </a:solidFill>
                <a:latin typeface="Roboto Condensed"/>
              </a:rPr>
              <a:t>thêm</a:t>
            </a:r>
            <a:r>
              <a:rPr lang="en-US" sz="3999" dirty="0">
                <a:solidFill>
                  <a:srgbClr val="3E3B3C"/>
                </a:solidFill>
                <a:latin typeface="Roboto Condensed"/>
              </a:rPr>
              <a:t> </a:t>
            </a:r>
            <a:r>
              <a:rPr lang="en-US" sz="3999" dirty="0" err="1">
                <a:solidFill>
                  <a:srgbClr val="3E3B3C"/>
                </a:solidFill>
                <a:latin typeface="Roboto Condensed"/>
              </a:rPr>
              <a:t>về</a:t>
            </a:r>
            <a:r>
              <a:rPr lang="en-US" sz="3999" dirty="0">
                <a:solidFill>
                  <a:srgbClr val="3E3B3C"/>
                </a:solidFill>
                <a:latin typeface="Roboto Condensed"/>
              </a:rPr>
              <a:t> </a:t>
            </a:r>
            <a:r>
              <a:rPr lang="en-US" sz="3999" dirty="0" err="1">
                <a:solidFill>
                  <a:srgbClr val="3E3B3C"/>
                </a:solidFill>
                <a:latin typeface="Roboto Condensed"/>
              </a:rPr>
              <a:t>đề</a:t>
            </a:r>
            <a:r>
              <a:rPr lang="en-US" sz="3999" dirty="0">
                <a:solidFill>
                  <a:srgbClr val="3E3B3C"/>
                </a:solidFill>
                <a:latin typeface="Roboto Condensed"/>
              </a:rPr>
              <a:t> </a:t>
            </a:r>
            <a:r>
              <a:rPr lang="en-US" sz="3999" dirty="0" err="1">
                <a:solidFill>
                  <a:srgbClr val="3E3B3C"/>
                </a:solidFill>
                <a:latin typeface="Roboto Condensed"/>
              </a:rPr>
              <a:t>tài</a:t>
            </a:r>
            <a:r>
              <a:rPr lang="en-US" sz="3999" dirty="0">
                <a:solidFill>
                  <a:srgbClr val="3E3B3C"/>
                </a:solidFill>
                <a:latin typeface="Roboto Condensed"/>
              </a:rPr>
              <a:t> </a:t>
            </a:r>
            <a:r>
              <a:rPr lang="en-US" sz="3999" dirty="0" err="1">
                <a:solidFill>
                  <a:srgbClr val="3E3B3C"/>
                </a:solidFill>
                <a:latin typeface="Roboto Condensed"/>
              </a:rPr>
              <a:t>của</a:t>
            </a:r>
            <a:r>
              <a:rPr lang="en-US" sz="3999" dirty="0">
                <a:solidFill>
                  <a:srgbClr val="3E3B3C"/>
                </a:solidFill>
                <a:latin typeface="Roboto Condensed"/>
              </a:rPr>
              <a:t> </a:t>
            </a:r>
            <a:r>
              <a:rPr lang="en-US" sz="3999" dirty="0" err="1">
                <a:solidFill>
                  <a:srgbClr val="3E3B3C"/>
                </a:solidFill>
                <a:latin typeface="Roboto Condensed"/>
              </a:rPr>
              <a:t>bài</a:t>
            </a:r>
            <a:r>
              <a:rPr lang="en-US" sz="3999" dirty="0">
                <a:solidFill>
                  <a:srgbClr val="3E3B3C"/>
                </a:solidFill>
                <a:latin typeface="Roboto Condensed"/>
              </a:rPr>
              <a:t> </a:t>
            </a:r>
            <a:r>
              <a:rPr lang="en-US" sz="3999" dirty="0" err="1">
                <a:solidFill>
                  <a:srgbClr val="3E3B3C"/>
                </a:solidFill>
                <a:latin typeface="Roboto Condensed"/>
              </a:rPr>
              <a:t>thuyết</a:t>
            </a:r>
            <a:r>
              <a:rPr lang="en-US" sz="3999" dirty="0">
                <a:solidFill>
                  <a:srgbClr val="3E3B3C"/>
                </a:solidFill>
                <a:latin typeface="Roboto Condensed"/>
              </a:rPr>
              <a:t> </a:t>
            </a:r>
            <a:r>
              <a:rPr lang="en-US" sz="3999" dirty="0" err="1">
                <a:solidFill>
                  <a:srgbClr val="3E3B3C"/>
                </a:solidFill>
                <a:latin typeface="Roboto Condensed"/>
              </a:rPr>
              <a:t>trình</a:t>
            </a:r>
            <a:r>
              <a:rPr lang="en-US" sz="3999" dirty="0">
                <a:solidFill>
                  <a:srgbClr val="3E3B3C"/>
                </a:solidFill>
                <a:latin typeface="Roboto Condensed"/>
              </a:rPr>
              <a:t>.</a:t>
            </a:r>
          </a:p>
          <a:p>
            <a:pPr marL="914278" lvl="2" indent="-304759" algn="just">
              <a:lnSpc>
                <a:spcPts val="5598"/>
              </a:lnSpc>
              <a:buFont typeface="Arial"/>
              <a:buChar char="⚬"/>
            </a:pPr>
            <a:r>
              <a:rPr lang="en-US" sz="3999" dirty="0" err="1">
                <a:solidFill>
                  <a:srgbClr val="3E3B3C"/>
                </a:solidFill>
                <a:latin typeface="Roboto Condensed"/>
              </a:rPr>
              <a:t>Xác</a:t>
            </a:r>
            <a:r>
              <a:rPr lang="en-US" sz="3999" dirty="0">
                <a:solidFill>
                  <a:srgbClr val="3E3B3C"/>
                </a:solidFill>
                <a:latin typeface="Roboto Condensed"/>
              </a:rPr>
              <a:t> </a:t>
            </a:r>
            <a:r>
              <a:rPr lang="en-US" sz="3999" dirty="0" err="1">
                <a:solidFill>
                  <a:srgbClr val="3E3B3C"/>
                </a:solidFill>
                <a:latin typeface="Roboto Condensed"/>
              </a:rPr>
              <a:t>định</a:t>
            </a:r>
            <a:r>
              <a:rPr lang="en-US" sz="3999" dirty="0">
                <a:solidFill>
                  <a:srgbClr val="3E3B3C"/>
                </a:solidFill>
                <a:latin typeface="Roboto Condensed"/>
              </a:rPr>
              <a:t> </a:t>
            </a:r>
            <a:r>
              <a:rPr lang="en-US" sz="3999" dirty="0" err="1">
                <a:solidFill>
                  <a:srgbClr val="3E3B3C"/>
                </a:solidFill>
                <a:latin typeface="Roboto Condensed"/>
              </a:rPr>
              <a:t>mục</a:t>
            </a:r>
            <a:r>
              <a:rPr lang="en-US" sz="3999" dirty="0">
                <a:solidFill>
                  <a:srgbClr val="3E3B3C"/>
                </a:solidFill>
                <a:latin typeface="Roboto Condensed"/>
              </a:rPr>
              <a:t> </a:t>
            </a:r>
            <a:r>
              <a:rPr lang="en-US" sz="3999" err="1">
                <a:solidFill>
                  <a:srgbClr val="3E3B3C"/>
                </a:solidFill>
                <a:latin typeface="Roboto Condensed"/>
              </a:rPr>
              <a:t>đích</a:t>
            </a:r>
            <a:r>
              <a:rPr lang="en-US" sz="3999">
                <a:solidFill>
                  <a:srgbClr val="3E3B3C"/>
                </a:solidFill>
                <a:latin typeface="Roboto Condensed"/>
              </a:rPr>
              <a:t> </a:t>
            </a:r>
            <a:r>
              <a:rPr lang="en-US" sz="3999" smtClean="0">
                <a:solidFill>
                  <a:srgbClr val="3E3B3C"/>
                </a:solidFill>
                <a:latin typeface="Roboto Condensed"/>
              </a:rPr>
              <a:t>nghe</a:t>
            </a:r>
            <a:r>
              <a:rPr lang="en-US" sz="3999" dirty="0">
                <a:solidFill>
                  <a:srgbClr val="3E3B3C"/>
                </a:solidFill>
                <a:latin typeface="Roboto Condensed"/>
              </a:rPr>
              <a:t>.</a:t>
            </a:r>
          </a:p>
          <a:p>
            <a:pPr marL="914278" lvl="2" indent="-304759" algn="just">
              <a:lnSpc>
                <a:spcPts val="5598"/>
              </a:lnSpc>
              <a:buFont typeface="Arial"/>
              <a:buChar char="⚬"/>
            </a:pPr>
            <a:r>
              <a:rPr lang="en-US" sz="3999" dirty="0" err="1">
                <a:solidFill>
                  <a:srgbClr val="3E3B3C"/>
                </a:solidFill>
                <a:latin typeface="Roboto Condensed"/>
              </a:rPr>
              <a:t>Chuẩn</a:t>
            </a:r>
            <a:r>
              <a:rPr lang="en-US" sz="3999" dirty="0">
                <a:solidFill>
                  <a:srgbClr val="3E3B3C"/>
                </a:solidFill>
                <a:latin typeface="Roboto Condensed"/>
              </a:rPr>
              <a:t> </a:t>
            </a:r>
            <a:r>
              <a:rPr lang="en-US" sz="3999" dirty="0" err="1">
                <a:solidFill>
                  <a:srgbClr val="3E3B3C"/>
                </a:solidFill>
                <a:latin typeface="Roboto Condensed"/>
              </a:rPr>
              <a:t>bị</a:t>
            </a:r>
            <a:r>
              <a:rPr lang="en-US" sz="3999" dirty="0">
                <a:solidFill>
                  <a:srgbClr val="3E3B3C"/>
                </a:solidFill>
                <a:latin typeface="Roboto Condensed"/>
              </a:rPr>
              <a:t> </a:t>
            </a:r>
            <a:r>
              <a:rPr lang="en-US" sz="3999" dirty="0" err="1">
                <a:solidFill>
                  <a:srgbClr val="3E3B3C"/>
                </a:solidFill>
                <a:latin typeface="Roboto Condensed"/>
              </a:rPr>
              <a:t>giấy</a:t>
            </a:r>
            <a:r>
              <a:rPr lang="en-US" sz="3999" dirty="0">
                <a:solidFill>
                  <a:srgbClr val="3E3B3C"/>
                </a:solidFill>
                <a:latin typeface="Roboto Condensed"/>
              </a:rPr>
              <a:t>, </a:t>
            </a:r>
            <a:r>
              <a:rPr lang="en-US" sz="3999" dirty="0" err="1">
                <a:solidFill>
                  <a:srgbClr val="3E3B3C"/>
                </a:solidFill>
                <a:latin typeface="Roboto Condensed"/>
              </a:rPr>
              <a:t>bút</a:t>
            </a:r>
            <a:r>
              <a:rPr lang="en-US" sz="3999" dirty="0">
                <a:solidFill>
                  <a:srgbClr val="3E3B3C"/>
                </a:solidFill>
                <a:latin typeface="Roboto Condensed"/>
              </a:rPr>
              <a:t> </a:t>
            </a:r>
            <a:r>
              <a:rPr lang="en-US" sz="3999" dirty="0" err="1">
                <a:solidFill>
                  <a:srgbClr val="3E3B3C"/>
                </a:solidFill>
                <a:latin typeface="Roboto Condensed"/>
              </a:rPr>
              <a:t>để</a:t>
            </a:r>
            <a:r>
              <a:rPr lang="en-US" sz="3999" dirty="0">
                <a:solidFill>
                  <a:srgbClr val="3E3B3C"/>
                </a:solidFill>
                <a:latin typeface="Roboto Condensed"/>
              </a:rPr>
              <a:t> </a:t>
            </a:r>
            <a:r>
              <a:rPr lang="en-US" sz="3999" dirty="0" err="1">
                <a:solidFill>
                  <a:srgbClr val="3E3B3C"/>
                </a:solidFill>
                <a:latin typeface="Roboto Condensed"/>
              </a:rPr>
              <a:t>ghi</a:t>
            </a:r>
            <a:r>
              <a:rPr lang="en-US" sz="3999" dirty="0">
                <a:solidFill>
                  <a:srgbClr val="3E3B3C"/>
                </a:solidFill>
                <a:latin typeface="Roboto Condensed"/>
              </a:rPr>
              <a:t> </a:t>
            </a:r>
            <a:r>
              <a:rPr lang="en-US" sz="3999" dirty="0" err="1">
                <a:solidFill>
                  <a:srgbClr val="3E3B3C"/>
                </a:solidFill>
                <a:latin typeface="Roboto Condensed"/>
              </a:rPr>
              <a:t>chép</a:t>
            </a:r>
            <a:r>
              <a:rPr lang="en-US" sz="3999" dirty="0">
                <a:solidFill>
                  <a:srgbClr val="3E3B3C"/>
                </a:solidFill>
                <a:latin typeface="Roboto Condensed"/>
              </a:rPr>
              <a:t> </a:t>
            </a:r>
            <a:r>
              <a:rPr lang="en-US" sz="3999" dirty="0" err="1">
                <a:solidFill>
                  <a:srgbClr val="3E3B3C"/>
                </a:solidFill>
                <a:latin typeface="Roboto Condensed"/>
              </a:rPr>
              <a:t>và</a:t>
            </a:r>
            <a:r>
              <a:rPr lang="en-US" sz="3999" dirty="0">
                <a:solidFill>
                  <a:srgbClr val="3E3B3C"/>
                </a:solidFill>
                <a:latin typeface="Roboto Condensed"/>
              </a:rPr>
              <a:t> </a:t>
            </a:r>
            <a:r>
              <a:rPr lang="en-US" sz="3999" dirty="0" err="1">
                <a:solidFill>
                  <a:srgbClr val="3E3B3C"/>
                </a:solidFill>
                <a:latin typeface="Roboto Condensed"/>
              </a:rPr>
              <a:t>đánh</a:t>
            </a:r>
            <a:r>
              <a:rPr lang="en-US" sz="3999" dirty="0">
                <a:solidFill>
                  <a:srgbClr val="3E3B3C"/>
                </a:solidFill>
                <a:latin typeface="Roboto Condensed"/>
              </a:rPr>
              <a:t> </a:t>
            </a:r>
            <a:r>
              <a:rPr lang="en-US" sz="3999" dirty="0" err="1">
                <a:solidFill>
                  <a:srgbClr val="3E3B3C"/>
                </a:solidFill>
                <a:latin typeface="Roboto Condensed"/>
              </a:rPr>
              <a:t>dấu</a:t>
            </a:r>
            <a:r>
              <a:rPr lang="en-US" sz="3999" dirty="0">
                <a:solidFill>
                  <a:srgbClr val="3E3B3C"/>
                </a:solidFill>
                <a:latin typeface="Roboto Condensed"/>
              </a:rPr>
              <a:t> </a:t>
            </a:r>
            <a:r>
              <a:rPr lang="en-US" sz="3999" dirty="0" err="1">
                <a:solidFill>
                  <a:srgbClr val="3E3B3C"/>
                </a:solidFill>
                <a:latin typeface="Roboto Condensed"/>
              </a:rPr>
              <a:t>hoặc</a:t>
            </a:r>
            <a:r>
              <a:rPr lang="en-US" sz="3999" dirty="0">
                <a:solidFill>
                  <a:srgbClr val="3E3B3C"/>
                </a:solidFill>
                <a:latin typeface="Roboto Condensed"/>
              </a:rPr>
              <a:t> </a:t>
            </a:r>
            <a:r>
              <a:rPr lang="en-US" sz="3999" dirty="0" err="1">
                <a:solidFill>
                  <a:srgbClr val="3E3B3C"/>
                </a:solidFill>
                <a:latin typeface="Roboto Condensed"/>
              </a:rPr>
              <a:t>gạch</a:t>
            </a:r>
            <a:r>
              <a:rPr lang="en-US" sz="3999" dirty="0">
                <a:solidFill>
                  <a:srgbClr val="3E3B3C"/>
                </a:solidFill>
                <a:latin typeface="Roboto Condensed"/>
              </a:rPr>
              <a:t> </a:t>
            </a:r>
            <a:r>
              <a:rPr lang="en-US" sz="3999" dirty="0" err="1">
                <a:solidFill>
                  <a:srgbClr val="3E3B3C"/>
                </a:solidFill>
                <a:latin typeface="Roboto Condensed"/>
              </a:rPr>
              <a:t>chân</a:t>
            </a:r>
            <a:r>
              <a:rPr lang="en-US" sz="3999" dirty="0">
                <a:solidFill>
                  <a:srgbClr val="3E3B3C"/>
                </a:solidFill>
                <a:latin typeface="Roboto Condensed"/>
              </a:rPr>
              <a:t> </a:t>
            </a:r>
            <a:r>
              <a:rPr lang="en-US" sz="3999" dirty="0" err="1">
                <a:solidFill>
                  <a:srgbClr val="3E3B3C"/>
                </a:solidFill>
                <a:latin typeface="Roboto Condensed"/>
              </a:rPr>
              <a:t>những</a:t>
            </a:r>
            <a:r>
              <a:rPr lang="en-US" sz="3999" dirty="0">
                <a:solidFill>
                  <a:srgbClr val="3E3B3C"/>
                </a:solidFill>
                <a:latin typeface="Roboto Condensed"/>
              </a:rPr>
              <a:t> </a:t>
            </a:r>
            <a:r>
              <a:rPr lang="en-US" sz="3999" dirty="0" err="1">
                <a:solidFill>
                  <a:srgbClr val="3E3B3C"/>
                </a:solidFill>
                <a:latin typeface="Roboto Condensed"/>
              </a:rPr>
              <a:t>thông</a:t>
            </a:r>
            <a:r>
              <a:rPr lang="en-US" sz="3999" dirty="0">
                <a:solidFill>
                  <a:srgbClr val="3E3B3C"/>
                </a:solidFill>
                <a:latin typeface="Roboto Condensed"/>
              </a:rPr>
              <a:t> tin </a:t>
            </a:r>
            <a:r>
              <a:rPr lang="en-US" sz="3999" dirty="0" err="1">
                <a:solidFill>
                  <a:srgbClr val="3E3B3C"/>
                </a:solidFill>
                <a:latin typeface="Roboto Condensed"/>
              </a:rPr>
              <a:t>quan</a:t>
            </a:r>
            <a:r>
              <a:rPr lang="en-US" sz="3999" dirty="0">
                <a:solidFill>
                  <a:srgbClr val="3E3B3C"/>
                </a:solidFill>
                <a:latin typeface="Roboto Condensed"/>
              </a:rPr>
              <a:t> </a:t>
            </a:r>
            <a:r>
              <a:rPr lang="en-US" sz="3999" dirty="0" err="1">
                <a:solidFill>
                  <a:srgbClr val="3E3B3C"/>
                </a:solidFill>
                <a:latin typeface="Roboto Condensed"/>
              </a:rPr>
              <a:t>trọng</a:t>
            </a:r>
            <a:r>
              <a:rPr lang="en-US" sz="3999" dirty="0">
                <a:solidFill>
                  <a:srgbClr val="3E3B3C"/>
                </a:solidFill>
                <a:latin typeface="Roboto Condensed"/>
              </a:rPr>
              <a:t> </a:t>
            </a:r>
            <a:r>
              <a:rPr lang="en-US" sz="3999" dirty="0" err="1">
                <a:solidFill>
                  <a:srgbClr val="3E3B3C"/>
                </a:solidFill>
                <a:latin typeface="Roboto Condensed"/>
              </a:rPr>
              <a:t>trong</a:t>
            </a:r>
            <a:r>
              <a:rPr lang="en-US" sz="3999" dirty="0">
                <a:solidFill>
                  <a:srgbClr val="3E3B3C"/>
                </a:solidFill>
                <a:latin typeface="Roboto Condensed"/>
              </a:rPr>
              <a:t> </a:t>
            </a:r>
            <a:r>
              <a:rPr lang="en-US" sz="3999" dirty="0" err="1">
                <a:solidFill>
                  <a:srgbClr val="3E3B3C"/>
                </a:solidFill>
                <a:latin typeface="Roboto Condensed"/>
              </a:rPr>
              <a:t>khi</a:t>
            </a:r>
            <a:r>
              <a:rPr lang="en-US" sz="3999" dirty="0">
                <a:solidFill>
                  <a:srgbClr val="3E3B3C"/>
                </a:solidFill>
                <a:latin typeface="Roboto Condensed"/>
              </a:rPr>
              <a:t> </a:t>
            </a:r>
            <a:r>
              <a:rPr lang="en-US" sz="3999" dirty="0" err="1">
                <a:solidFill>
                  <a:srgbClr val="3E3B3C"/>
                </a:solidFill>
                <a:latin typeface="Roboto Condensed"/>
              </a:rPr>
              <a:t>nghe</a:t>
            </a:r>
            <a:r>
              <a:rPr lang="en-US" sz="3999" dirty="0">
                <a:solidFill>
                  <a:srgbClr val="3E3B3C"/>
                </a:solidFill>
                <a:latin typeface="Roboto Condensed"/>
              </a:rPr>
              <a:t>.</a:t>
            </a:r>
          </a:p>
          <a:p>
            <a:pPr marL="914278" lvl="2" indent="-304759" algn="just">
              <a:lnSpc>
                <a:spcPts val="5598"/>
              </a:lnSpc>
            </a:pPr>
            <a:endParaRPr lang="en-US" sz="3999" dirty="0">
              <a:solidFill>
                <a:srgbClr val="3E3B3C"/>
              </a:solidFill>
              <a:latin typeface="Roboto Condensed"/>
            </a:endParaRPr>
          </a:p>
        </p:txBody>
      </p:sp>
      <p:sp>
        <p:nvSpPr>
          <p:cNvPr id="8" name="TextBox 8"/>
          <p:cNvSpPr txBox="1"/>
          <p:nvPr/>
        </p:nvSpPr>
        <p:spPr>
          <a:xfrm>
            <a:off x="1665362" y="1981166"/>
            <a:ext cx="11024337" cy="1255574"/>
          </a:xfrm>
          <a:prstGeom prst="rect">
            <a:avLst/>
          </a:prstGeom>
        </p:spPr>
        <p:txBody>
          <a:bodyPr lIns="0" tIns="0" rIns="0" bIns="0" rtlCol="0" anchor="t">
            <a:spAutoFit/>
          </a:bodyPr>
          <a:lstStyle/>
          <a:p>
            <a:pPr algn="l">
              <a:lnSpc>
                <a:spcPts val="8259"/>
              </a:lnSpc>
            </a:pPr>
            <a:r>
              <a:rPr lang="en-US" sz="4747" dirty="0">
                <a:solidFill>
                  <a:srgbClr val="1D6041"/>
                </a:solidFill>
                <a:latin typeface="Arimo Bold"/>
              </a:rPr>
              <a:t>a. </a:t>
            </a:r>
            <a:r>
              <a:rPr lang="en-US" sz="4747" dirty="0" err="1">
                <a:solidFill>
                  <a:srgbClr val="1D6041"/>
                </a:solidFill>
                <a:latin typeface="Arimo Bold"/>
              </a:rPr>
              <a:t>Chuẩn</a:t>
            </a:r>
            <a:r>
              <a:rPr lang="en-US" sz="4747" dirty="0">
                <a:solidFill>
                  <a:srgbClr val="1D6041"/>
                </a:solidFill>
                <a:latin typeface="Arimo Bold"/>
              </a:rPr>
              <a:t> </a:t>
            </a:r>
            <a:r>
              <a:rPr lang="en-US" sz="4747" dirty="0" err="1">
                <a:solidFill>
                  <a:srgbClr val="1D6041"/>
                </a:solidFill>
                <a:latin typeface="Arimo Bold"/>
              </a:rPr>
              <a:t>bị</a:t>
            </a:r>
            <a:endParaRPr lang="en-US" sz="4747" dirty="0">
              <a:solidFill>
                <a:srgbClr val="1D6041"/>
              </a:solidFill>
              <a:latin typeface="Arimo Bold"/>
            </a:endParaRPr>
          </a:p>
        </p:txBody>
      </p:sp>
      <p:grpSp>
        <p:nvGrpSpPr>
          <p:cNvPr id="9" name="Group 9"/>
          <p:cNvGrpSpPr/>
          <p:nvPr/>
        </p:nvGrpSpPr>
        <p:grpSpPr>
          <a:xfrm>
            <a:off x="16991561" y="9470947"/>
            <a:ext cx="803261" cy="750620"/>
            <a:chOff x="0" y="0"/>
            <a:chExt cx="1071015" cy="1000827"/>
          </a:xfrm>
        </p:grpSpPr>
        <p:sp>
          <p:nvSpPr>
            <p:cNvPr id="10" name="Freeform 10"/>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4"/>
              <a:stretch>
                <a:fillRect l="-2662" r="-2664" b="6"/>
              </a:stretch>
            </a:blipFill>
          </p:spPr>
        </p:sp>
      </p:gr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E3B3C"/>
        </a:solidFill>
        <a:effectLst/>
      </p:bgPr>
    </p:bg>
    <p:spTree>
      <p:nvGrpSpPr>
        <p:cNvPr id="1" name=""/>
        <p:cNvGrpSpPr/>
        <p:nvPr/>
      </p:nvGrpSpPr>
      <p:grpSpPr>
        <a:xfrm>
          <a:off x="0" y="0"/>
          <a:ext cx="0" cy="0"/>
          <a:chOff x="0" y="0"/>
          <a:chExt cx="0" cy="0"/>
        </a:xfrm>
      </p:grpSpPr>
      <p:grpSp>
        <p:nvGrpSpPr>
          <p:cNvPr id="2" name="Group 2"/>
          <p:cNvGrpSpPr/>
          <p:nvPr/>
        </p:nvGrpSpPr>
        <p:grpSpPr>
          <a:xfrm>
            <a:off x="352307" y="406785"/>
            <a:ext cx="16385194" cy="10158820"/>
            <a:chOff x="0" y="0"/>
            <a:chExt cx="21846925" cy="13545093"/>
          </a:xfrm>
        </p:grpSpPr>
        <p:sp>
          <p:nvSpPr>
            <p:cNvPr id="3" name="Freeform 3"/>
            <p:cNvSpPr/>
            <p:nvPr/>
          </p:nvSpPr>
          <p:spPr>
            <a:xfrm>
              <a:off x="0" y="0"/>
              <a:ext cx="21846921" cy="13545058"/>
            </a:xfrm>
            <a:custGeom>
              <a:avLst/>
              <a:gdLst/>
              <a:ahLst/>
              <a:cxnLst/>
              <a:rect l="l" t="t" r="r" b="b"/>
              <a:pathLst>
                <a:path w="21846921" h="13545058">
                  <a:moveTo>
                    <a:pt x="0" y="0"/>
                  </a:moveTo>
                  <a:lnTo>
                    <a:pt x="21846921" y="0"/>
                  </a:lnTo>
                  <a:lnTo>
                    <a:pt x="21846921" y="13545058"/>
                  </a:lnTo>
                  <a:lnTo>
                    <a:pt x="0" y="13545058"/>
                  </a:lnTo>
                  <a:lnTo>
                    <a:pt x="0" y="0"/>
                  </a:lnTo>
                  <a:close/>
                </a:path>
              </a:pathLst>
            </a:custGeom>
            <a:blipFill>
              <a:blip r:embed="rId2"/>
              <a:stretch>
                <a:fillRect/>
              </a:stretch>
            </a:blipFill>
          </p:spPr>
        </p:sp>
      </p:grpSp>
      <p:grpSp>
        <p:nvGrpSpPr>
          <p:cNvPr id="4" name="Group 4"/>
          <p:cNvGrpSpPr/>
          <p:nvPr/>
        </p:nvGrpSpPr>
        <p:grpSpPr>
          <a:xfrm>
            <a:off x="13227146" y="1028700"/>
            <a:ext cx="5687463" cy="9536905"/>
            <a:chOff x="0" y="0"/>
            <a:chExt cx="7583284" cy="12715873"/>
          </a:xfrm>
        </p:grpSpPr>
        <p:sp>
          <p:nvSpPr>
            <p:cNvPr id="5" name="Freeform 5"/>
            <p:cNvSpPr/>
            <p:nvPr/>
          </p:nvSpPr>
          <p:spPr>
            <a:xfrm>
              <a:off x="0" y="0"/>
              <a:ext cx="7583297" cy="12715875"/>
            </a:xfrm>
            <a:custGeom>
              <a:avLst/>
              <a:gdLst/>
              <a:ahLst/>
              <a:cxnLst/>
              <a:rect l="l" t="t" r="r" b="b"/>
              <a:pathLst>
                <a:path w="7583297" h="12715875">
                  <a:moveTo>
                    <a:pt x="0" y="0"/>
                  </a:moveTo>
                  <a:lnTo>
                    <a:pt x="7583297" y="0"/>
                  </a:lnTo>
                  <a:lnTo>
                    <a:pt x="7583297" y="12715875"/>
                  </a:lnTo>
                  <a:lnTo>
                    <a:pt x="0" y="12715875"/>
                  </a:lnTo>
                  <a:lnTo>
                    <a:pt x="0" y="0"/>
                  </a:lnTo>
                  <a:close/>
                </a:path>
              </a:pathLst>
            </a:custGeom>
            <a:blipFill>
              <a:blip r:embed="rId3"/>
              <a:stretch>
                <a:fillRect l="-120" r="-120"/>
              </a:stretch>
            </a:blipFill>
          </p:spPr>
        </p:sp>
      </p:grpSp>
      <p:sp>
        <p:nvSpPr>
          <p:cNvPr id="6" name="TextBox 6"/>
          <p:cNvSpPr txBox="1"/>
          <p:nvPr/>
        </p:nvSpPr>
        <p:spPr>
          <a:xfrm>
            <a:off x="1306437" y="1483595"/>
            <a:ext cx="13653559" cy="820903"/>
          </a:xfrm>
          <a:prstGeom prst="rect">
            <a:avLst/>
          </a:prstGeom>
        </p:spPr>
        <p:txBody>
          <a:bodyPr lIns="0" tIns="0" rIns="0" bIns="0" rtlCol="0" anchor="t">
            <a:spAutoFit/>
          </a:bodyPr>
          <a:lstStyle/>
          <a:p>
            <a:pPr algn="l">
              <a:lnSpc>
                <a:spcPts val="6434"/>
              </a:lnSpc>
            </a:pPr>
            <a:r>
              <a:rPr lang="en-US" sz="5498">
                <a:solidFill>
                  <a:srgbClr val="DA8917"/>
                </a:solidFill>
                <a:latin typeface="Roboto Condensed"/>
              </a:rPr>
              <a:t>2. Ôn tập Quy trình nói- nghe của kiểu bài</a:t>
            </a:r>
          </a:p>
        </p:txBody>
      </p:sp>
      <p:sp>
        <p:nvSpPr>
          <p:cNvPr id="7" name="TextBox 7"/>
          <p:cNvSpPr txBox="1"/>
          <p:nvPr/>
        </p:nvSpPr>
        <p:spPr>
          <a:xfrm>
            <a:off x="2101125" y="2089785"/>
            <a:ext cx="11024337" cy="1255574"/>
          </a:xfrm>
          <a:prstGeom prst="rect">
            <a:avLst/>
          </a:prstGeom>
        </p:spPr>
        <p:txBody>
          <a:bodyPr lIns="0" tIns="0" rIns="0" bIns="0" rtlCol="0" anchor="t">
            <a:spAutoFit/>
          </a:bodyPr>
          <a:lstStyle/>
          <a:p>
            <a:pPr algn="l">
              <a:lnSpc>
                <a:spcPts val="8259"/>
              </a:lnSpc>
            </a:pPr>
            <a:r>
              <a:rPr lang="en-US" sz="4747">
                <a:solidFill>
                  <a:srgbClr val="126B42"/>
                </a:solidFill>
                <a:latin typeface="Arimo Bold"/>
              </a:rPr>
              <a:t>b. Nói và nghe</a:t>
            </a:r>
          </a:p>
        </p:txBody>
      </p:sp>
      <p:sp>
        <p:nvSpPr>
          <p:cNvPr id="8" name="Freeform 8"/>
          <p:cNvSpPr/>
          <p:nvPr/>
        </p:nvSpPr>
        <p:spPr>
          <a:xfrm>
            <a:off x="1381133" y="3451981"/>
            <a:ext cx="13578864" cy="5809590"/>
          </a:xfrm>
          <a:custGeom>
            <a:avLst/>
            <a:gdLst/>
            <a:ahLst/>
            <a:cxnLst/>
            <a:rect l="l" t="t" r="r" b="b"/>
            <a:pathLst>
              <a:path w="13578864" h="5809590">
                <a:moveTo>
                  <a:pt x="0" y="0"/>
                </a:moveTo>
                <a:lnTo>
                  <a:pt x="13578863" y="0"/>
                </a:lnTo>
                <a:lnTo>
                  <a:pt x="13578863" y="5809590"/>
                </a:lnTo>
                <a:lnTo>
                  <a:pt x="0" y="58095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1798726" y="3904699"/>
            <a:ext cx="12743676" cy="5296521"/>
          </a:xfrm>
          <a:prstGeom prst="rect">
            <a:avLst/>
          </a:prstGeom>
        </p:spPr>
        <p:txBody>
          <a:bodyPr lIns="0" tIns="0" rIns="0" bIns="0" rtlCol="0" anchor="t">
            <a:spAutoFit/>
          </a:bodyPr>
          <a:lstStyle/>
          <a:p>
            <a:pPr marL="914278" lvl="2" indent="-304759" algn="just">
              <a:lnSpc>
                <a:spcPts val="5239"/>
              </a:lnSpc>
              <a:buFont typeface="Arial"/>
              <a:buChar char="⚬"/>
            </a:pPr>
            <a:r>
              <a:rPr lang="en-US" sz="3999">
                <a:solidFill>
                  <a:srgbClr val="1D6041"/>
                </a:solidFill>
                <a:latin typeface="Roboto Condensed"/>
              </a:rPr>
              <a:t>Tập trung lắng nghe nội dung và chú ý vào ý chính của bài nói (vấn đề trọng tâm mà người nói sẽ trình bày).</a:t>
            </a:r>
          </a:p>
          <a:p>
            <a:pPr marL="914278" lvl="2" indent="-304759" algn="just">
              <a:lnSpc>
                <a:spcPts val="5239"/>
              </a:lnSpc>
              <a:buFont typeface="Arial"/>
              <a:buChar char="⚬"/>
            </a:pPr>
            <a:r>
              <a:rPr lang="en-US" sz="3999">
                <a:solidFill>
                  <a:srgbClr val="1D6041"/>
                </a:solidFill>
                <a:latin typeface="Roboto Condensed"/>
              </a:rPr>
              <a:t>Theo dõi các lập luận, bằng chứng (ví dụ, số liệu, hình ảnh, sơ đồ, …) mà người nói sử dụng để làm rõ các ý chính của bài thuyết trình.</a:t>
            </a:r>
          </a:p>
          <a:p>
            <a:pPr marL="914278" lvl="2" indent="-304759" algn="just">
              <a:lnSpc>
                <a:spcPts val="5239"/>
              </a:lnSpc>
              <a:buFont typeface="Arial"/>
              <a:buChar char="⚬"/>
            </a:pPr>
            <a:r>
              <a:rPr lang="en-US" sz="3999">
                <a:solidFill>
                  <a:srgbClr val="1D6041"/>
                </a:solidFill>
                <a:latin typeface="Roboto Condensed"/>
              </a:rPr>
              <a:t>Kết hợp lắng nghe và ghi chép bằng: </a:t>
            </a:r>
          </a:p>
          <a:p>
            <a:pPr marL="914278" lvl="2" indent="-304759" algn="just">
              <a:lnSpc>
                <a:spcPts val="5239"/>
              </a:lnSpc>
              <a:buFont typeface="Arial"/>
              <a:buChar char="⚬"/>
            </a:pPr>
            <a:r>
              <a:rPr lang="en-US" sz="3999">
                <a:solidFill>
                  <a:srgbClr val="1D6041"/>
                </a:solidFill>
                <a:latin typeface="Roboto Condensed"/>
              </a:rPr>
              <a:t>Cụm từ, từ khóa</a:t>
            </a:r>
          </a:p>
          <a:p>
            <a:pPr marL="914278" lvl="2" indent="-304759" algn="just">
              <a:lnSpc>
                <a:spcPts val="5239"/>
              </a:lnSpc>
            </a:pPr>
            <a:endParaRPr lang="en-US" sz="3999">
              <a:solidFill>
                <a:srgbClr val="1D6041"/>
              </a:solidFill>
              <a:latin typeface="Roboto Condensed"/>
            </a:endParaRPr>
          </a:p>
        </p:txBody>
      </p:sp>
      <p:grpSp>
        <p:nvGrpSpPr>
          <p:cNvPr id="10" name="Group 10"/>
          <p:cNvGrpSpPr/>
          <p:nvPr/>
        </p:nvGrpSpPr>
        <p:grpSpPr>
          <a:xfrm>
            <a:off x="17628817" y="2635255"/>
            <a:ext cx="803261" cy="750620"/>
            <a:chOff x="0" y="0"/>
            <a:chExt cx="1071015" cy="1000827"/>
          </a:xfrm>
        </p:grpSpPr>
        <p:sp>
          <p:nvSpPr>
            <p:cNvPr id="11" name="Freeform 11"/>
            <p:cNvSpPr/>
            <p:nvPr/>
          </p:nvSpPr>
          <p:spPr>
            <a:xfrm>
              <a:off x="0" y="0"/>
              <a:ext cx="1070991" cy="1000887"/>
            </a:xfrm>
            <a:custGeom>
              <a:avLst/>
              <a:gdLst/>
              <a:ahLst/>
              <a:cxnLst/>
              <a:rect l="l" t="t" r="r" b="b"/>
              <a:pathLst>
                <a:path w="1070991" h="1000887">
                  <a:moveTo>
                    <a:pt x="0" y="0"/>
                  </a:moveTo>
                  <a:lnTo>
                    <a:pt x="1070991" y="0"/>
                  </a:lnTo>
                  <a:lnTo>
                    <a:pt x="1070991" y="1000887"/>
                  </a:lnTo>
                  <a:lnTo>
                    <a:pt x="0" y="1000887"/>
                  </a:lnTo>
                  <a:lnTo>
                    <a:pt x="0" y="0"/>
                  </a:lnTo>
                  <a:close/>
                </a:path>
              </a:pathLst>
            </a:custGeom>
            <a:blipFill>
              <a:blip r:embed="rId6"/>
              <a:stretch>
                <a:fillRect l="-2662" r="-2664" b="6"/>
              </a:stretch>
            </a:blipFill>
          </p:spPr>
        </p:sp>
      </p:gr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E3B3C"/>
        </a:solidFill>
        <a:effectLst/>
      </p:bgPr>
    </p:bg>
    <p:spTree>
      <p:nvGrpSpPr>
        <p:cNvPr id="1" name=""/>
        <p:cNvGrpSpPr/>
        <p:nvPr/>
      </p:nvGrpSpPr>
      <p:grpSpPr>
        <a:xfrm>
          <a:off x="0" y="0"/>
          <a:ext cx="0" cy="0"/>
          <a:chOff x="0" y="0"/>
          <a:chExt cx="0" cy="0"/>
        </a:xfrm>
      </p:grpSpPr>
      <p:grpSp>
        <p:nvGrpSpPr>
          <p:cNvPr id="2" name="Group 2"/>
          <p:cNvGrpSpPr/>
          <p:nvPr/>
        </p:nvGrpSpPr>
        <p:grpSpPr>
          <a:xfrm>
            <a:off x="425136" y="128180"/>
            <a:ext cx="16385194" cy="10158820"/>
            <a:chOff x="0" y="0"/>
            <a:chExt cx="21846925" cy="13545093"/>
          </a:xfrm>
        </p:grpSpPr>
        <p:sp>
          <p:nvSpPr>
            <p:cNvPr id="3" name="Freeform 3"/>
            <p:cNvSpPr/>
            <p:nvPr/>
          </p:nvSpPr>
          <p:spPr>
            <a:xfrm>
              <a:off x="0" y="0"/>
              <a:ext cx="21846921" cy="13545058"/>
            </a:xfrm>
            <a:custGeom>
              <a:avLst/>
              <a:gdLst/>
              <a:ahLst/>
              <a:cxnLst/>
              <a:rect l="l" t="t" r="r" b="b"/>
              <a:pathLst>
                <a:path w="21846921" h="13545058">
                  <a:moveTo>
                    <a:pt x="0" y="0"/>
                  </a:moveTo>
                  <a:lnTo>
                    <a:pt x="21846921" y="0"/>
                  </a:lnTo>
                  <a:lnTo>
                    <a:pt x="21846921" y="13545058"/>
                  </a:lnTo>
                  <a:lnTo>
                    <a:pt x="0" y="13545058"/>
                  </a:lnTo>
                  <a:lnTo>
                    <a:pt x="0" y="0"/>
                  </a:lnTo>
                  <a:close/>
                </a:path>
              </a:pathLst>
            </a:custGeom>
            <a:blipFill>
              <a:blip r:embed="rId2"/>
              <a:stretch>
                <a:fillRect/>
              </a:stretch>
            </a:blipFill>
          </p:spPr>
        </p:sp>
      </p:grpSp>
      <p:grpSp>
        <p:nvGrpSpPr>
          <p:cNvPr id="4" name="Group 4"/>
          <p:cNvGrpSpPr/>
          <p:nvPr/>
        </p:nvGrpSpPr>
        <p:grpSpPr>
          <a:xfrm>
            <a:off x="13205852" y="1028700"/>
            <a:ext cx="5687463" cy="9536905"/>
            <a:chOff x="0" y="0"/>
            <a:chExt cx="7583284" cy="12715873"/>
          </a:xfrm>
        </p:grpSpPr>
        <p:sp>
          <p:nvSpPr>
            <p:cNvPr id="5" name="Freeform 5"/>
            <p:cNvSpPr/>
            <p:nvPr/>
          </p:nvSpPr>
          <p:spPr>
            <a:xfrm>
              <a:off x="0" y="0"/>
              <a:ext cx="7583297" cy="12715875"/>
            </a:xfrm>
            <a:custGeom>
              <a:avLst/>
              <a:gdLst/>
              <a:ahLst/>
              <a:cxnLst/>
              <a:rect l="l" t="t" r="r" b="b"/>
              <a:pathLst>
                <a:path w="7583297" h="12715875">
                  <a:moveTo>
                    <a:pt x="0" y="0"/>
                  </a:moveTo>
                  <a:lnTo>
                    <a:pt x="7583297" y="0"/>
                  </a:lnTo>
                  <a:lnTo>
                    <a:pt x="7583297" y="12715875"/>
                  </a:lnTo>
                  <a:lnTo>
                    <a:pt x="0" y="12715875"/>
                  </a:lnTo>
                  <a:lnTo>
                    <a:pt x="0" y="0"/>
                  </a:lnTo>
                  <a:close/>
                </a:path>
              </a:pathLst>
            </a:custGeom>
            <a:blipFill>
              <a:blip r:embed="rId3"/>
              <a:stretch>
                <a:fillRect l="-120" r="-120"/>
              </a:stretch>
            </a:blipFill>
          </p:spPr>
        </p:sp>
      </p:grpSp>
      <p:sp>
        <p:nvSpPr>
          <p:cNvPr id="6" name="TextBox 6"/>
          <p:cNvSpPr txBox="1"/>
          <p:nvPr/>
        </p:nvSpPr>
        <p:spPr>
          <a:xfrm>
            <a:off x="1771415" y="1047750"/>
            <a:ext cx="13631587" cy="820903"/>
          </a:xfrm>
          <a:prstGeom prst="rect">
            <a:avLst/>
          </a:prstGeom>
        </p:spPr>
        <p:txBody>
          <a:bodyPr lIns="0" tIns="0" rIns="0" bIns="0" rtlCol="0" anchor="t">
            <a:spAutoFit/>
          </a:bodyPr>
          <a:lstStyle/>
          <a:p>
            <a:pPr algn="l">
              <a:lnSpc>
                <a:spcPts val="6434"/>
              </a:lnSpc>
            </a:pPr>
            <a:r>
              <a:rPr lang="en-US" sz="5498">
                <a:solidFill>
                  <a:srgbClr val="DA8917"/>
                </a:solidFill>
                <a:latin typeface="Roboto Condensed"/>
              </a:rPr>
              <a:t>2. Ôn tập Quy trình nói- nghe của kiểu bài</a:t>
            </a:r>
          </a:p>
        </p:txBody>
      </p:sp>
      <p:sp>
        <p:nvSpPr>
          <p:cNvPr id="7" name="TextBox 7"/>
          <p:cNvSpPr txBox="1"/>
          <p:nvPr/>
        </p:nvSpPr>
        <p:spPr>
          <a:xfrm>
            <a:off x="2162930" y="1788117"/>
            <a:ext cx="11024337" cy="1255574"/>
          </a:xfrm>
          <a:prstGeom prst="rect">
            <a:avLst/>
          </a:prstGeom>
        </p:spPr>
        <p:txBody>
          <a:bodyPr lIns="0" tIns="0" rIns="0" bIns="0" rtlCol="0" anchor="t">
            <a:spAutoFit/>
          </a:bodyPr>
          <a:lstStyle/>
          <a:p>
            <a:pPr algn="l">
              <a:lnSpc>
                <a:spcPts val="8259"/>
              </a:lnSpc>
            </a:pPr>
            <a:r>
              <a:rPr lang="en-US" sz="4747" dirty="0">
                <a:solidFill>
                  <a:srgbClr val="1D6041"/>
                </a:solidFill>
                <a:latin typeface="Arimo Bold"/>
              </a:rPr>
              <a:t>b. </a:t>
            </a:r>
            <a:r>
              <a:rPr lang="en-US" sz="4747" dirty="0" err="1">
                <a:solidFill>
                  <a:srgbClr val="1D6041"/>
                </a:solidFill>
                <a:latin typeface="Arimo Bold"/>
              </a:rPr>
              <a:t>Nói</a:t>
            </a:r>
            <a:r>
              <a:rPr lang="en-US" sz="4747" dirty="0">
                <a:solidFill>
                  <a:srgbClr val="1D6041"/>
                </a:solidFill>
                <a:latin typeface="Arimo Bold"/>
              </a:rPr>
              <a:t> </a:t>
            </a:r>
            <a:r>
              <a:rPr lang="en-US" sz="4747" dirty="0" err="1">
                <a:solidFill>
                  <a:srgbClr val="1D6041"/>
                </a:solidFill>
                <a:latin typeface="Arimo Bold"/>
              </a:rPr>
              <a:t>và</a:t>
            </a:r>
            <a:r>
              <a:rPr lang="en-US" sz="4747" dirty="0">
                <a:solidFill>
                  <a:srgbClr val="1D6041"/>
                </a:solidFill>
                <a:latin typeface="Arimo Bold"/>
              </a:rPr>
              <a:t> </a:t>
            </a:r>
            <a:r>
              <a:rPr lang="en-US" sz="4747" dirty="0" err="1">
                <a:solidFill>
                  <a:srgbClr val="1D6041"/>
                </a:solidFill>
                <a:latin typeface="Arimo Bold"/>
              </a:rPr>
              <a:t>nghe</a:t>
            </a:r>
            <a:endParaRPr lang="en-US" sz="4747" dirty="0">
              <a:solidFill>
                <a:srgbClr val="1D6041"/>
              </a:solidFill>
              <a:latin typeface="Arimo Bold"/>
            </a:endParaRPr>
          </a:p>
        </p:txBody>
      </p:sp>
      <p:sp>
        <p:nvSpPr>
          <p:cNvPr id="8" name="Freeform 8"/>
          <p:cNvSpPr/>
          <p:nvPr/>
        </p:nvSpPr>
        <p:spPr>
          <a:xfrm>
            <a:off x="1381133" y="3045853"/>
            <a:ext cx="13851973" cy="5870109"/>
          </a:xfrm>
          <a:custGeom>
            <a:avLst/>
            <a:gdLst/>
            <a:ahLst/>
            <a:cxnLst/>
            <a:rect l="l" t="t" r="r" b="b"/>
            <a:pathLst>
              <a:path w="13851973" h="5870109">
                <a:moveTo>
                  <a:pt x="0" y="0"/>
                </a:moveTo>
                <a:lnTo>
                  <a:pt x="13851972" y="0"/>
                </a:lnTo>
                <a:lnTo>
                  <a:pt x="13851972" y="5870109"/>
                </a:lnTo>
                <a:lnTo>
                  <a:pt x="0" y="587010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1771415" y="3414468"/>
            <a:ext cx="13071408" cy="4984181"/>
          </a:xfrm>
          <a:prstGeom prst="rect">
            <a:avLst/>
          </a:prstGeom>
        </p:spPr>
        <p:txBody>
          <a:bodyPr lIns="0" tIns="0" rIns="0" bIns="0" rtlCol="0" anchor="t">
            <a:spAutoFit/>
          </a:bodyPr>
          <a:lstStyle/>
          <a:p>
            <a:pPr marL="914278" lvl="2" indent="-304759" algn="just">
              <a:lnSpc>
                <a:spcPts val="5598"/>
              </a:lnSpc>
              <a:buFont typeface="Arial"/>
              <a:buChar char="⚬"/>
            </a:pPr>
            <a:r>
              <a:rPr lang="en-US" sz="3999">
                <a:solidFill>
                  <a:srgbClr val="1D6041"/>
                </a:solidFill>
                <a:latin typeface="Roboto Condensed"/>
              </a:rPr>
              <a:t>Sử dụng các kí hiệu, gạch đầu dòng để làm nổi bật các ý</a:t>
            </a:r>
          </a:p>
          <a:p>
            <a:pPr marL="914278" lvl="2" indent="-304759" algn="just">
              <a:lnSpc>
                <a:spcPts val="5598"/>
              </a:lnSpc>
              <a:buFont typeface="Arial"/>
              <a:buChar char="⚬"/>
            </a:pPr>
            <a:r>
              <a:rPr lang="en-US" sz="3999">
                <a:solidFill>
                  <a:srgbClr val="1D6041"/>
                </a:solidFill>
                <a:latin typeface="Roboto Condensed"/>
              </a:rPr>
              <a:t>Thể hiện các ý chính dưới dạng sơ đồ</a:t>
            </a:r>
          </a:p>
          <a:p>
            <a:pPr marL="914278" lvl="2" indent="-304759" algn="just">
              <a:lnSpc>
                <a:spcPts val="5598"/>
              </a:lnSpc>
              <a:buFont typeface="Arial"/>
              <a:buChar char="⚬"/>
            </a:pPr>
            <a:r>
              <a:rPr lang="en-US" sz="3999">
                <a:solidFill>
                  <a:srgbClr val="1D6041"/>
                </a:solidFill>
                <a:latin typeface="Roboto Condensed"/>
              </a:rPr>
              <a:t>Chú ý điệu bộ, cử chỉ, tốc độ nhanh/chậm, cao độ của giọng người nói và những nội dung được lặp đi lặp lại, nhấn mạnh để xác định ý chính của bài thuyết trình.</a:t>
            </a:r>
          </a:p>
          <a:p>
            <a:pPr marL="914278" lvl="2" indent="-304759" algn="just">
              <a:lnSpc>
                <a:spcPts val="5598"/>
              </a:lnSpc>
              <a:buFont typeface="Arial"/>
              <a:buChar char="⚬"/>
            </a:pPr>
            <a:r>
              <a:rPr lang="en-US" sz="3999">
                <a:solidFill>
                  <a:srgbClr val="1D6041"/>
                </a:solidFill>
                <a:latin typeface="Roboto Condensed"/>
              </a:rPr>
              <a:t> Lưu ý những từ ngữ có tính chất chuyển ý, dẫn dắt như: thứ nhất là, thứ hai là, ngoài ra, bên cạnh đó, thêm nữa, tóm lại, …</a:t>
            </a: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4DB"/>
        </a:solidFill>
        <a:effectLst/>
      </p:bgPr>
    </p:bg>
    <p:spTree>
      <p:nvGrpSpPr>
        <p:cNvPr id="1" name=""/>
        <p:cNvGrpSpPr/>
        <p:nvPr/>
      </p:nvGrpSpPr>
      <p:grpSpPr>
        <a:xfrm>
          <a:off x="0" y="0"/>
          <a:ext cx="0" cy="0"/>
          <a:chOff x="0" y="0"/>
          <a:chExt cx="0" cy="0"/>
        </a:xfrm>
      </p:grpSpPr>
      <p:sp>
        <p:nvSpPr>
          <p:cNvPr id="3" name="TextBox 3"/>
          <p:cNvSpPr txBox="1"/>
          <p:nvPr/>
        </p:nvSpPr>
        <p:spPr>
          <a:xfrm>
            <a:off x="152400" y="-190500"/>
            <a:ext cx="11024337" cy="1255574"/>
          </a:xfrm>
          <a:prstGeom prst="rect">
            <a:avLst/>
          </a:prstGeom>
        </p:spPr>
        <p:txBody>
          <a:bodyPr lIns="0" tIns="0" rIns="0" bIns="0" rtlCol="0" anchor="t">
            <a:spAutoFit/>
          </a:bodyPr>
          <a:lstStyle/>
          <a:p>
            <a:pPr algn="l">
              <a:lnSpc>
                <a:spcPts val="8259"/>
              </a:lnSpc>
            </a:pPr>
            <a:r>
              <a:rPr lang="en-US" sz="4747">
                <a:solidFill>
                  <a:srgbClr val="1D6041"/>
                </a:solidFill>
                <a:latin typeface="Arimo Bold"/>
              </a:rPr>
              <a:t>b. Nói và nghe</a:t>
            </a:r>
          </a:p>
        </p:txBody>
      </p:sp>
      <p:graphicFrame>
        <p:nvGraphicFramePr>
          <p:cNvPr id="6" name="Table 6"/>
          <p:cNvGraphicFramePr>
            <a:graphicFrameLocks noGrp="1"/>
          </p:cNvGraphicFramePr>
          <p:nvPr>
            <p:extLst>
              <p:ext uri="{D42A27DB-BD31-4B8C-83A1-F6EECF244321}">
                <p14:modId xmlns:p14="http://schemas.microsoft.com/office/powerpoint/2010/main" val="2027886463"/>
              </p:ext>
            </p:extLst>
          </p:nvPr>
        </p:nvGraphicFramePr>
        <p:xfrm>
          <a:off x="697184" y="647700"/>
          <a:ext cx="17209816" cy="9296399"/>
        </p:xfrm>
        <a:graphic>
          <a:graphicData uri="http://schemas.openxmlformats.org/drawingml/2006/table">
            <a:tbl>
              <a:tblPr/>
              <a:tblGrid>
                <a:gridCol w="9115115">
                  <a:extLst>
                    <a:ext uri="{9D8B030D-6E8A-4147-A177-3AD203B41FA5}">
                      <a16:colId xmlns:a16="http://schemas.microsoft.com/office/drawing/2014/main" val="20000"/>
                    </a:ext>
                  </a:extLst>
                </a:gridCol>
                <a:gridCol w="8094701">
                  <a:extLst>
                    <a:ext uri="{9D8B030D-6E8A-4147-A177-3AD203B41FA5}">
                      <a16:colId xmlns:a16="http://schemas.microsoft.com/office/drawing/2014/main" val="20001"/>
                    </a:ext>
                  </a:extLst>
                </a:gridCol>
              </a:tblGrid>
              <a:tr h="576499">
                <a:tc gridSpan="2">
                  <a:txBody>
                    <a:bodyPr/>
                    <a:lstStyle/>
                    <a:p>
                      <a:pPr algn="ctr">
                        <a:lnSpc>
                          <a:spcPts val="3450"/>
                        </a:lnSpc>
                        <a:defRPr/>
                      </a:pPr>
                      <a:r>
                        <a:rPr lang="en-US" sz="4000" dirty="0">
                          <a:solidFill>
                            <a:schemeClr val="tx1"/>
                          </a:solidFill>
                          <a:latin typeface="Roboto Condensed Bold"/>
                        </a:rPr>
                        <a:t>NHẬT KÍ GHI CHÉP</a:t>
                      </a:r>
                      <a:endParaRPr lang="en-US" sz="4000" dirty="0">
                        <a:solidFill>
                          <a:schemeClr val="tx1"/>
                        </a:solidFill>
                      </a:endParaRPr>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8C64F"/>
                    </a:solidFill>
                  </a:tcPr>
                </a:tc>
                <a:tc hMerge="1">
                  <a:txBody>
                    <a:bodyPr/>
                    <a:lstStyle/>
                    <a:p>
                      <a:pPr algn="ctr">
                        <a:lnSpc>
                          <a:spcPts val="3450"/>
                        </a:lnSpc>
                        <a:defRPr/>
                      </a:pPr>
                      <a:r>
                        <a:rPr lang="en-US" sz="3000">
                          <a:solidFill>
                            <a:srgbClr val="FFFFFF"/>
                          </a:solidFill>
                          <a:latin typeface="Roboto Condensed Bold"/>
                        </a:rPr>
                        <a:t>NHẬT KÍ GHI CHÉP</a:t>
                      </a:r>
                      <a:endParaRPr lang="en-US" sz="11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8C64F"/>
                    </a:solidFill>
                  </a:tcPr>
                </a:tc>
                <a:extLst>
                  <a:ext uri="{0D108BD9-81ED-4DB2-BD59-A6C34878D82A}">
                    <a16:rowId xmlns:a16="http://schemas.microsoft.com/office/drawing/2014/main" val="10000"/>
                  </a:ext>
                </a:extLst>
              </a:tr>
              <a:tr h="910674">
                <a:tc gridSpan="2">
                  <a:txBody>
                    <a:bodyPr/>
                    <a:lstStyle/>
                    <a:p>
                      <a:pPr algn="ctr">
                        <a:lnSpc>
                          <a:spcPts val="3450"/>
                        </a:lnSpc>
                        <a:defRPr/>
                      </a:pPr>
                      <a:r>
                        <a:rPr lang="en-US" sz="4000" spc="32" dirty="0" err="1">
                          <a:solidFill>
                            <a:srgbClr val="000000"/>
                          </a:solidFill>
                          <a:latin typeface="Roboto Condensed Bold"/>
                        </a:rPr>
                        <a:t>Chuẩn</a:t>
                      </a:r>
                      <a:r>
                        <a:rPr lang="en-US" sz="4000" spc="32" dirty="0">
                          <a:solidFill>
                            <a:srgbClr val="000000"/>
                          </a:solidFill>
                          <a:latin typeface="Roboto Condensed Bold"/>
                        </a:rPr>
                        <a:t> </a:t>
                      </a:r>
                      <a:r>
                        <a:rPr lang="en-US" sz="4000" spc="32" dirty="0" err="1">
                          <a:solidFill>
                            <a:srgbClr val="000000"/>
                          </a:solidFill>
                          <a:latin typeface="Roboto Condensed Bold"/>
                        </a:rPr>
                        <a:t>bị</a:t>
                      </a:r>
                      <a:r>
                        <a:rPr lang="en-US" sz="4000" spc="32" dirty="0">
                          <a:solidFill>
                            <a:srgbClr val="000000"/>
                          </a:solidFill>
                          <a:latin typeface="Roboto Condensed Bold"/>
                        </a:rPr>
                        <a:t> </a:t>
                      </a:r>
                      <a:r>
                        <a:rPr lang="en-US" sz="4000" spc="32" dirty="0" err="1">
                          <a:solidFill>
                            <a:srgbClr val="000000"/>
                          </a:solidFill>
                          <a:latin typeface="Roboto Condensed Bold"/>
                        </a:rPr>
                        <a:t>trước</a:t>
                      </a:r>
                      <a:r>
                        <a:rPr lang="en-US" sz="4000" spc="32" dirty="0">
                          <a:solidFill>
                            <a:srgbClr val="000000"/>
                          </a:solidFill>
                          <a:latin typeface="Roboto Condensed Bold"/>
                        </a:rPr>
                        <a:t> </a:t>
                      </a:r>
                      <a:r>
                        <a:rPr lang="en-US" sz="4000" spc="32" dirty="0" err="1">
                          <a:solidFill>
                            <a:srgbClr val="000000"/>
                          </a:solidFill>
                          <a:latin typeface="Roboto Condensed Bold"/>
                        </a:rPr>
                        <a:t>khi</a:t>
                      </a:r>
                      <a:r>
                        <a:rPr lang="en-US" sz="4000" spc="32" dirty="0">
                          <a:solidFill>
                            <a:srgbClr val="000000"/>
                          </a:solidFill>
                          <a:latin typeface="Roboto Condensed Bold"/>
                        </a:rPr>
                        <a:t> </a:t>
                      </a:r>
                      <a:r>
                        <a:rPr lang="en-US" sz="4000" spc="32" dirty="0" err="1">
                          <a:solidFill>
                            <a:srgbClr val="000000"/>
                          </a:solidFill>
                          <a:latin typeface="Roboto Condensed Bold"/>
                        </a:rPr>
                        <a:t>nghe</a:t>
                      </a:r>
                      <a:r>
                        <a:rPr lang="en-US" sz="4000" spc="32" dirty="0">
                          <a:solidFill>
                            <a:srgbClr val="000000"/>
                          </a:solidFill>
                          <a:latin typeface="Roboto Condensed Bold"/>
                        </a:rPr>
                        <a:t>:</a:t>
                      </a:r>
                      <a:endParaRPr lang="en-US" sz="4000" dirty="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hMerge="1">
                  <a:txBody>
                    <a:bodyPr/>
                    <a:lstStyle/>
                    <a:p>
                      <a:pPr algn="ctr">
                        <a:lnSpc>
                          <a:spcPts val="3450"/>
                        </a:lnSpc>
                        <a:defRPr/>
                      </a:pPr>
                      <a:r>
                        <a:rPr lang="en-US" sz="3000" spc="32">
                          <a:solidFill>
                            <a:srgbClr val="000000"/>
                          </a:solidFill>
                          <a:latin typeface="Roboto Condensed Bold"/>
                        </a:rPr>
                        <a:t>Chuẩn bị trước khi nghe:</a:t>
                      </a:r>
                      <a:endParaRPr lang="en-US" sz="11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1"/>
                  </a:ext>
                </a:extLst>
              </a:tr>
              <a:tr h="1750838">
                <a:tc>
                  <a:txBody>
                    <a:bodyPr/>
                    <a:lstStyle/>
                    <a:p>
                      <a:pPr marL="685801" lvl="2" indent="-228600" algn="just">
                        <a:lnSpc>
                          <a:spcPts val="3450"/>
                        </a:lnSpc>
                        <a:buFont typeface="Arial"/>
                        <a:buChar char="⚬"/>
                        <a:defRPr/>
                      </a:pPr>
                      <a:r>
                        <a:rPr lang="en-US" sz="4000" spc="32">
                          <a:solidFill>
                            <a:srgbClr val="000000"/>
                          </a:solidFill>
                          <a:latin typeface="Roboto Condensed"/>
                        </a:rPr>
                        <a:t>Thông tin của bài sẽ nghe</a:t>
                      </a:r>
                      <a:endParaRPr lang="en-US" sz="40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marL="685801" lvl="2" indent="-228600" algn="just">
                        <a:lnSpc>
                          <a:spcPts val="3450"/>
                        </a:lnSpc>
                        <a:buFont typeface="Arial"/>
                        <a:buChar char="⚬"/>
                        <a:defRPr/>
                      </a:pPr>
                      <a:r>
                        <a:rPr lang="en-US" sz="4000" spc="32" dirty="0" err="1">
                          <a:solidFill>
                            <a:srgbClr val="000000"/>
                          </a:solidFill>
                          <a:latin typeface="Roboto Condensed"/>
                        </a:rPr>
                        <a:t>Đề</a:t>
                      </a:r>
                      <a:r>
                        <a:rPr lang="en-US" sz="4000" spc="32" dirty="0">
                          <a:solidFill>
                            <a:srgbClr val="000000"/>
                          </a:solidFill>
                          <a:latin typeface="Roboto Condensed"/>
                        </a:rPr>
                        <a:t> </a:t>
                      </a:r>
                      <a:r>
                        <a:rPr lang="en-US" sz="4000" spc="32" dirty="0" err="1">
                          <a:solidFill>
                            <a:srgbClr val="000000"/>
                          </a:solidFill>
                          <a:latin typeface="Roboto Condensed"/>
                        </a:rPr>
                        <a:t>tài</a:t>
                      </a:r>
                      <a:r>
                        <a:rPr lang="en-US" sz="4000" spc="32" dirty="0">
                          <a:solidFill>
                            <a:srgbClr val="000000"/>
                          </a:solidFill>
                          <a:latin typeface="Roboto Condensed"/>
                        </a:rPr>
                        <a:t>, </a:t>
                      </a:r>
                      <a:r>
                        <a:rPr lang="en-US" sz="4000" spc="32" dirty="0" err="1">
                          <a:solidFill>
                            <a:srgbClr val="000000"/>
                          </a:solidFill>
                          <a:latin typeface="Roboto Condensed"/>
                        </a:rPr>
                        <a:t>chủ</a:t>
                      </a:r>
                      <a:r>
                        <a:rPr lang="en-US" sz="4000" spc="32" dirty="0">
                          <a:solidFill>
                            <a:srgbClr val="000000"/>
                          </a:solidFill>
                          <a:latin typeface="Roboto Condensed"/>
                        </a:rPr>
                        <a:t> </a:t>
                      </a:r>
                      <a:r>
                        <a:rPr lang="en-US" sz="4000" spc="32" dirty="0" err="1">
                          <a:solidFill>
                            <a:srgbClr val="000000"/>
                          </a:solidFill>
                          <a:latin typeface="Roboto Condensed"/>
                        </a:rPr>
                        <a:t>đề</a:t>
                      </a:r>
                      <a:endParaRPr lang="en-US" sz="4000" dirty="0"/>
                    </a:p>
                    <a:p>
                      <a:pPr marL="685801" lvl="2" indent="-228600" algn="just">
                        <a:lnSpc>
                          <a:spcPts val="3450"/>
                        </a:lnSpc>
                        <a:buFont typeface="Arial"/>
                        <a:buChar char="⚬"/>
                      </a:pPr>
                      <a:r>
                        <a:rPr lang="en-US" sz="4000" spc="32" dirty="0" err="1">
                          <a:solidFill>
                            <a:srgbClr val="000000"/>
                          </a:solidFill>
                          <a:latin typeface="Roboto Condensed"/>
                        </a:rPr>
                        <a:t>Thời</a:t>
                      </a:r>
                      <a:r>
                        <a:rPr lang="en-US" sz="4000" spc="32" dirty="0">
                          <a:solidFill>
                            <a:srgbClr val="000000"/>
                          </a:solidFill>
                          <a:latin typeface="Roboto Condensed"/>
                        </a:rPr>
                        <a:t> </a:t>
                      </a:r>
                      <a:r>
                        <a:rPr lang="en-US" sz="4000" spc="32" dirty="0" err="1">
                          <a:solidFill>
                            <a:srgbClr val="000000"/>
                          </a:solidFill>
                          <a:latin typeface="Roboto Condensed"/>
                        </a:rPr>
                        <a:t>lượng</a:t>
                      </a:r>
                      <a:endParaRPr lang="en-US" sz="4000" spc="32" dirty="0">
                        <a:solidFill>
                          <a:srgbClr val="000000"/>
                        </a:solidFill>
                        <a:latin typeface="Roboto Condensed"/>
                      </a:endParaRPr>
                    </a:p>
                    <a:p>
                      <a:pPr marL="685801" lvl="2" indent="-228600" algn="just">
                        <a:lnSpc>
                          <a:spcPts val="3450"/>
                        </a:lnSpc>
                        <a:buFont typeface="Arial"/>
                        <a:buChar char="⚬"/>
                      </a:pPr>
                      <a:r>
                        <a:rPr lang="en-US" sz="4000" spc="32" dirty="0" err="1">
                          <a:solidFill>
                            <a:srgbClr val="000000"/>
                          </a:solidFill>
                          <a:latin typeface="Roboto Condensed"/>
                        </a:rPr>
                        <a:t>Yêu</a:t>
                      </a:r>
                      <a:r>
                        <a:rPr lang="en-US" sz="4000" spc="32" dirty="0">
                          <a:solidFill>
                            <a:srgbClr val="000000"/>
                          </a:solidFill>
                          <a:latin typeface="Roboto Condensed"/>
                        </a:rPr>
                        <a:t> </a:t>
                      </a:r>
                      <a:r>
                        <a:rPr lang="en-US" sz="4000" spc="32" dirty="0" err="1">
                          <a:solidFill>
                            <a:srgbClr val="000000"/>
                          </a:solidFill>
                          <a:latin typeface="Roboto Condensed"/>
                        </a:rPr>
                        <a:t>cầu</a:t>
                      </a:r>
                      <a:r>
                        <a:rPr lang="en-US" sz="4000" spc="32" dirty="0">
                          <a:solidFill>
                            <a:srgbClr val="000000"/>
                          </a:solidFill>
                          <a:latin typeface="Roboto Condensed"/>
                        </a:rPr>
                        <a:t> </a:t>
                      </a:r>
                      <a:r>
                        <a:rPr lang="en-US" sz="4000" spc="32" dirty="0" err="1">
                          <a:solidFill>
                            <a:srgbClr val="000000"/>
                          </a:solidFill>
                          <a:latin typeface="Roboto Condensed"/>
                        </a:rPr>
                        <a:t>đối</a:t>
                      </a:r>
                      <a:r>
                        <a:rPr lang="en-US" sz="4000" spc="32" dirty="0">
                          <a:solidFill>
                            <a:srgbClr val="000000"/>
                          </a:solidFill>
                          <a:latin typeface="Roboto Condensed"/>
                        </a:rPr>
                        <a:t> </a:t>
                      </a:r>
                      <a:r>
                        <a:rPr lang="en-US" sz="4000" spc="32" dirty="0" err="1">
                          <a:solidFill>
                            <a:srgbClr val="000000"/>
                          </a:solidFill>
                          <a:latin typeface="Roboto Condensed"/>
                        </a:rPr>
                        <a:t>với</a:t>
                      </a:r>
                      <a:r>
                        <a:rPr lang="en-US" sz="4000" spc="32" dirty="0">
                          <a:solidFill>
                            <a:srgbClr val="000000"/>
                          </a:solidFill>
                          <a:latin typeface="Roboto Condensed"/>
                        </a:rPr>
                        <a:t> </a:t>
                      </a:r>
                      <a:r>
                        <a:rPr lang="en-US" sz="4000" spc="32" dirty="0" err="1">
                          <a:solidFill>
                            <a:srgbClr val="000000"/>
                          </a:solidFill>
                          <a:latin typeface="Roboto Condensed"/>
                        </a:rPr>
                        <a:t>người</a:t>
                      </a:r>
                      <a:r>
                        <a:rPr lang="en-US" sz="4000" spc="32" dirty="0">
                          <a:solidFill>
                            <a:srgbClr val="000000"/>
                          </a:solidFill>
                          <a:latin typeface="Roboto Condensed"/>
                        </a:rPr>
                        <a:t> </a:t>
                      </a:r>
                      <a:r>
                        <a:rPr lang="en-US" sz="4000" spc="32" dirty="0" err="1">
                          <a:solidFill>
                            <a:srgbClr val="000000"/>
                          </a:solidFill>
                          <a:latin typeface="Roboto Condensed"/>
                        </a:rPr>
                        <a:t>nghe</a:t>
                      </a:r>
                      <a:endParaRPr lang="en-US" sz="4000" spc="32" dirty="0">
                        <a:solidFill>
                          <a:srgbClr val="000000"/>
                        </a:solidFill>
                        <a:latin typeface="Roboto Condensed"/>
                      </a:endParaRPr>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2"/>
                  </a:ext>
                </a:extLst>
              </a:tr>
              <a:tr h="2130210">
                <a:tc>
                  <a:txBody>
                    <a:bodyPr/>
                    <a:lstStyle/>
                    <a:p>
                      <a:pPr marL="685801" lvl="2" indent="-228600" algn="just">
                        <a:lnSpc>
                          <a:spcPts val="3450"/>
                        </a:lnSpc>
                        <a:buFont typeface="Arial"/>
                        <a:buChar char="⚬"/>
                        <a:defRPr/>
                      </a:pPr>
                      <a:r>
                        <a:rPr lang="en-US" sz="4000" spc="32">
                          <a:solidFill>
                            <a:srgbClr val="000000"/>
                          </a:solidFill>
                          <a:latin typeface="Roboto Condensed"/>
                        </a:rPr>
                        <a:t>Thông tin tìm hiểu trước khi nghe (thông tin chính về vấn đề, dự kiến câu hỏi hoặc thông tin còn băn khoăn cần trao đổi)</a:t>
                      </a:r>
                      <a:endParaRPr lang="en-US" sz="40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algn="l">
                        <a:lnSpc>
                          <a:spcPts val="1679"/>
                        </a:lnSpc>
                        <a:defRPr/>
                      </a:pPr>
                      <a:endParaRPr lang="en-US" sz="40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3"/>
                  </a:ext>
                </a:extLst>
              </a:tr>
              <a:tr h="725780">
                <a:tc gridSpan="2">
                  <a:txBody>
                    <a:bodyPr/>
                    <a:lstStyle/>
                    <a:p>
                      <a:pPr algn="ctr">
                        <a:lnSpc>
                          <a:spcPts val="3450"/>
                        </a:lnSpc>
                        <a:defRPr/>
                      </a:pPr>
                      <a:r>
                        <a:rPr lang="en-US" sz="4000" spc="32">
                          <a:solidFill>
                            <a:srgbClr val="000000"/>
                          </a:solidFill>
                          <a:latin typeface="Roboto Condensed Bold"/>
                        </a:rPr>
                        <a:t>Ghi chép trong quá trình nghe</a:t>
                      </a:r>
                      <a:endParaRPr lang="en-US" sz="40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hMerge="1">
                  <a:txBody>
                    <a:bodyPr/>
                    <a:lstStyle/>
                    <a:p>
                      <a:pPr algn="ctr">
                        <a:lnSpc>
                          <a:spcPts val="3450"/>
                        </a:lnSpc>
                        <a:defRPr/>
                      </a:pPr>
                      <a:r>
                        <a:rPr lang="en-US" sz="3000" spc="32">
                          <a:solidFill>
                            <a:srgbClr val="000000"/>
                          </a:solidFill>
                          <a:latin typeface="Roboto Condensed Bold"/>
                        </a:rPr>
                        <a:t>Ghi chép trong quá trình nghe</a:t>
                      </a:r>
                      <a:endParaRPr lang="en-US" sz="11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4"/>
                  </a:ext>
                </a:extLst>
              </a:tr>
              <a:tr h="725780">
                <a:tc gridSpan="2">
                  <a:txBody>
                    <a:bodyPr/>
                    <a:lstStyle/>
                    <a:p>
                      <a:pPr marL="685801" lvl="2" indent="-228600" algn="just">
                        <a:lnSpc>
                          <a:spcPts val="3450"/>
                        </a:lnSpc>
                        <a:buFont typeface="Arial"/>
                        <a:buChar char="⚬"/>
                        <a:defRPr/>
                      </a:pPr>
                      <a:r>
                        <a:rPr lang="en-US" sz="4000" spc="32">
                          <a:solidFill>
                            <a:srgbClr val="000000"/>
                          </a:solidFill>
                          <a:latin typeface="Roboto Condensed"/>
                        </a:rPr>
                        <a:t>Nội dung chính của bài nói:Cách thức thể hiện</a:t>
                      </a:r>
                      <a:endParaRPr lang="en-US" sz="40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hMerge="1">
                  <a:txBody>
                    <a:bodyPr/>
                    <a:lstStyle/>
                    <a:p>
                      <a:pPr marL="685801" lvl="2" indent="-228600" algn="just">
                        <a:lnSpc>
                          <a:spcPts val="3450"/>
                        </a:lnSpc>
                        <a:buFont typeface="Arial"/>
                        <a:buChar char="⚬"/>
                        <a:defRPr/>
                      </a:pPr>
                      <a:r>
                        <a:rPr lang="en-US" sz="3000" spc="32">
                          <a:solidFill>
                            <a:srgbClr val="000000"/>
                          </a:solidFill>
                          <a:latin typeface="Roboto Condensed"/>
                        </a:rPr>
                        <a:t>Nội dung chính của bài nói:Cách thức thể hiện</a:t>
                      </a:r>
                      <a:endParaRPr lang="en-US" sz="11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5"/>
                  </a:ext>
                </a:extLst>
              </a:tr>
              <a:tr h="725780">
                <a:tc gridSpan="2">
                  <a:txBody>
                    <a:bodyPr/>
                    <a:lstStyle/>
                    <a:p>
                      <a:pPr algn="ctr">
                        <a:lnSpc>
                          <a:spcPts val="3450"/>
                        </a:lnSpc>
                        <a:defRPr/>
                      </a:pPr>
                      <a:r>
                        <a:rPr lang="en-US" sz="4000" spc="32">
                          <a:solidFill>
                            <a:srgbClr val="000000"/>
                          </a:solidFill>
                          <a:latin typeface="Roboto Condensed Bold"/>
                        </a:rPr>
                        <a:t>Phản hồi bài nghe</a:t>
                      </a:r>
                      <a:endParaRPr lang="en-US" sz="40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hMerge="1">
                  <a:txBody>
                    <a:bodyPr/>
                    <a:lstStyle/>
                    <a:p>
                      <a:pPr algn="ctr">
                        <a:lnSpc>
                          <a:spcPts val="3450"/>
                        </a:lnSpc>
                        <a:defRPr/>
                      </a:pPr>
                      <a:r>
                        <a:rPr lang="en-US" sz="3000" spc="32">
                          <a:solidFill>
                            <a:srgbClr val="000000"/>
                          </a:solidFill>
                          <a:latin typeface="Roboto Condensed Bold"/>
                        </a:rPr>
                        <a:t>Phản hồi bài nghe</a:t>
                      </a:r>
                      <a:endParaRPr lang="en-US" sz="11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6"/>
                  </a:ext>
                </a:extLst>
              </a:tr>
              <a:tr h="1750838">
                <a:tc>
                  <a:txBody>
                    <a:bodyPr/>
                    <a:lstStyle/>
                    <a:p>
                      <a:pPr marL="685801" lvl="2" indent="-228600" algn="just">
                        <a:lnSpc>
                          <a:spcPts val="3450"/>
                        </a:lnSpc>
                        <a:buFont typeface="Arial"/>
                        <a:buChar char="⚬"/>
                        <a:defRPr/>
                      </a:pPr>
                      <a:r>
                        <a:rPr lang="en-US" sz="4000" spc="32">
                          <a:solidFill>
                            <a:srgbClr val="000000"/>
                          </a:solidFill>
                          <a:latin typeface="Roboto Condensed"/>
                        </a:rPr>
                        <a:t>Câu hỏi, ý kiến muốn trao đổi</a:t>
                      </a:r>
                      <a:endParaRPr lang="en-US" sz="4000"/>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tc>
                  <a:txBody>
                    <a:bodyPr/>
                    <a:lstStyle/>
                    <a:p>
                      <a:pPr marL="685801" lvl="2" indent="-228600" algn="just">
                        <a:lnSpc>
                          <a:spcPts val="3450"/>
                        </a:lnSpc>
                        <a:buFont typeface="Arial"/>
                        <a:buChar char="⚬"/>
                        <a:defRPr/>
                      </a:pPr>
                      <a:r>
                        <a:rPr lang="en-US" sz="4000" spc="32" dirty="0" err="1">
                          <a:solidFill>
                            <a:srgbClr val="000000"/>
                          </a:solidFill>
                          <a:latin typeface="Roboto Condensed"/>
                        </a:rPr>
                        <a:t>Nội</a:t>
                      </a:r>
                      <a:r>
                        <a:rPr lang="en-US" sz="4000" spc="32" dirty="0">
                          <a:solidFill>
                            <a:srgbClr val="000000"/>
                          </a:solidFill>
                          <a:latin typeface="Roboto Condensed"/>
                        </a:rPr>
                        <a:t> dung</a:t>
                      </a:r>
                      <a:endParaRPr lang="en-US" sz="4000" dirty="0"/>
                    </a:p>
                    <a:p>
                      <a:pPr marL="685801" lvl="2" indent="-228600" algn="just">
                        <a:lnSpc>
                          <a:spcPts val="3450"/>
                        </a:lnSpc>
                        <a:buFont typeface="Arial"/>
                        <a:buChar char="⚬"/>
                      </a:pPr>
                      <a:r>
                        <a:rPr lang="en-US" sz="4000" spc="32" dirty="0" err="1">
                          <a:solidFill>
                            <a:srgbClr val="000000"/>
                          </a:solidFill>
                          <a:latin typeface="Roboto Condensed"/>
                        </a:rPr>
                        <a:t>Quan</a:t>
                      </a:r>
                      <a:r>
                        <a:rPr lang="en-US" sz="4000" spc="32" dirty="0">
                          <a:solidFill>
                            <a:srgbClr val="000000"/>
                          </a:solidFill>
                          <a:latin typeface="Roboto Condensed"/>
                        </a:rPr>
                        <a:t> </a:t>
                      </a:r>
                      <a:r>
                        <a:rPr lang="en-US" sz="4000" spc="32" dirty="0" err="1">
                          <a:solidFill>
                            <a:srgbClr val="000000"/>
                          </a:solidFill>
                          <a:latin typeface="Roboto Condensed"/>
                        </a:rPr>
                        <a:t>điểm</a:t>
                      </a:r>
                      <a:r>
                        <a:rPr lang="en-US" sz="4000" spc="32" dirty="0">
                          <a:solidFill>
                            <a:srgbClr val="000000"/>
                          </a:solidFill>
                          <a:latin typeface="Roboto Condensed"/>
                        </a:rPr>
                        <a:t> </a:t>
                      </a:r>
                      <a:r>
                        <a:rPr lang="en-US" sz="4000" spc="32" dirty="0" err="1">
                          <a:solidFill>
                            <a:srgbClr val="000000"/>
                          </a:solidFill>
                          <a:latin typeface="Roboto Condensed"/>
                        </a:rPr>
                        <a:t>của</a:t>
                      </a:r>
                      <a:r>
                        <a:rPr lang="en-US" sz="4000" spc="32" dirty="0">
                          <a:solidFill>
                            <a:srgbClr val="000000"/>
                          </a:solidFill>
                          <a:latin typeface="Roboto Condensed"/>
                        </a:rPr>
                        <a:t> </a:t>
                      </a:r>
                      <a:r>
                        <a:rPr lang="en-US" sz="4000" spc="32" dirty="0" err="1">
                          <a:solidFill>
                            <a:srgbClr val="000000"/>
                          </a:solidFill>
                          <a:latin typeface="Roboto Condensed"/>
                        </a:rPr>
                        <a:t>người</a:t>
                      </a:r>
                      <a:r>
                        <a:rPr lang="en-US" sz="4000" spc="32" dirty="0">
                          <a:solidFill>
                            <a:srgbClr val="000000"/>
                          </a:solidFill>
                          <a:latin typeface="Roboto Condensed"/>
                        </a:rPr>
                        <a:t> </a:t>
                      </a:r>
                      <a:r>
                        <a:rPr lang="en-US" sz="4000" spc="32" dirty="0" err="1">
                          <a:solidFill>
                            <a:srgbClr val="000000"/>
                          </a:solidFill>
                          <a:latin typeface="Roboto Condensed"/>
                        </a:rPr>
                        <a:t>nói</a:t>
                      </a:r>
                      <a:endParaRPr lang="en-US" sz="4000" spc="32" dirty="0">
                        <a:solidFill>
                          <a:srgbClr val="000000"/>
                        </a:solidFill>
                        <a:latin typeface="Roboto Condensed"/>
                      </a:endParaRPr>
                    </a:p>
                    <a:p>
                      <a:pPr marL="685801" lvl="2" indent="-228600" algn="just">
                        <a:lnSpc>
                          <a:spcPts val="3450"/>
                        </a:lnSpc>
                        <a:buFont typeface="Arial"/>
                        <a:buChar char="⚬"/>
                      </a:pPr>
                      <a:r>
                        <a:rPr lang="en-US" sz="4000" spc="32" dirty="0" err="1">
                          <a:solidFill>
                            <a:srgbClr val="000000"/>
                          </a:solidFill>
                          <a:latin typeface="Roboto Condensed"/>
                        </a:rPr>
                        <a:t>Cách</a:t>
                      </a:r>
                      <a:r>
                        <a:rPr lang="en-US" sz="4000" spc="32" dirty="0">
                          <a:solidFill>
                            <a:srgbClr val="000000"/>
                          </a:solidFill>
                          <a:latin typeface="Roboto Condensed"/>
                        </a:rPr>
                        <a:t> </a:t>
                      </a:r>
                      <a:r>
                        <a:rPr lang="en-US" sz="4000" spc="32" dirty="0" err="1">
                          <a:solidFill>
                            <a:srgbClr val="000000"/>
                          </a:solidFill>
                          <a:latin typeface="Roboto Condensed"/>
                        </a:rPr>
                        <a:t>thức</a:t>
                      </a:r>
                      <a:r>
                        <a:rPr lang="en-US" sz="4000" spc="32" dirty="0">
                          <a:solidFill>
                            <a:srgbClr val="000000"/>
                          </a:solidFill>
                          <a:latin typeface="Roboto Condensed"/>
                        </a:rPr>
                        <a:t> </a:t>
                      </a:r>
                      <a:r>
                        <a:rPr lang="en-US" sz="4000" spc="32" dirty="0" err="1">
                          <a:solidFill>
                            <a:srgbClr val="000000"/>
                          </a:solidFill>
                          <a:latin typeface="Roboto Condensed"/>
                        </a:rPr>
                        <a:t>thực</a:t>
                      </a:r>
                      <a:r>
                        <a:rPr lang="en-US" sz="4000" spc="32" dirty="0">
                          <a:solidFill>
                            <a:srgbClr val="000000"/>
                          </a:solidFill>
                          <a:latin typeface="Roboto Condensed"/>
                        </a:rPr>
                        <a:t> </a:t>
                      </a:r>
                      <a:r>
                        <a:rPr lang="en-US" sz="4000" spc="32" dirty="0" err="1">
                          <a:solidFill>
                            <a:srgbClr val="000000"/>
                          </a:solidFill>
                          <a:latin typeface="Roboto Condensed"/>
                        </a:rPr>
                        <a:t>hiện</a:t>
                      </a:r>
                      <a:endParaRPr lang="en-US" sz="4000" spc="32" dirty="0">
                        <a:solidFill>
                          <a:srgbClr val="000000"/>
                        </a:solidFill>
                        <a:latin typeface="Roboto Condensed"/>
                      </a:endParaRPr>
                    </a:p>
                  </a:txBody>
                  <a:tcPr marL="0" marR="0" marT="0" marB="0" anchor="ctr">
                    <a:lnL w="9525" cap="flat" cmpd="sng" algn="ctr">
                      <a:solidFill>
                        <a:srgbClr val="4EB06C"/>
                      </a:solidFill>
                      <a:prstDash val="solid"/>
                      <a:round/>
                      <a:headEnd type="none" w="med" len="med"/>
                      <a:tailEnd type="none" w="med" len="med"/>
                    </a:lnL>
                    <a:lnR w="9525" cap="flat" cmpd="sng" algn="ctr">
                      <a:solidFill>
                        <a:srgbClr val="4EB06C"/>
                      </a:solidFill>
                      <a:prstDash val="solid"/>
                      <a:round/>
                      <a:headEnd type="none" w="med" len="med"/>
                      <a:tailEnd type="none" w="med" len="med"/>
                    </a:lnR>
                    <a:lnT w="9525" cap="flat" cmpd="sng" algn="ctr">
                      <a:solidFill>
                        <a:srgbClr val="4EB06C"/>
                      </a:solidFill>
                      <a:prstDash val="solid"/>
                      <a:round/>
                      <a:headEnd type="none" w="med" len="med"/>
                      <a:tailEnd type="none" w="med" len="med"/>
                    </a:lnT>
                    <a:lnB w="9525" cap="flat" cmpd="sng" algn="ctr">
                      <a:solidFill>
                        <a:srgbClr val="4EB06C"/>
                      </a:solidFill>
                      <a:prstDash val="solid"/>
                      <a:round/>
                      <a:headEnd type="none" w="med" len="med"/>
                      <a:tailEnd type="none" w="med" len="med"/>
                    </a:lnB>
                    <a:solidFill>
                      <a:srgbClr val="FFFBF0"/>
                    </a:solidFill>
                  </a:tcPr>
                </a:tc>
                <a:extLst>
                  <a:ext uri="{0D108BD9-81ED-4DB2-BD59-A6C34878D82A}">
                    <a16:rowId xmlns:a16="http://schemas.microsoft.com/office/drawing/2014/main" val="10007"/>
                  </a:ext>
                </a:extLst>
              </a:tr>
            </a:tbl>
          </a:graphicData>
        </a:graphic>
      </p:graphicFrame>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1777</Words>
  <Application>Microsoft Office PowerPoint</Application>
  <PresentationFormat>Custom</PresentationFormat>
  <Paragraphs>165</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Roboto Condensed Bold Italics</vt:lpstr>
      <vt:lpstr>#9Slide07 SVNRevolution</vt:lpstr>
      <vt:lpstr>Dancing Script Bold</vt:lpstr>
      <vt:lpstr>Arimo Bold</vt:lpstr>
      <vt:lpstr>Fraunces Semi-Bold</vt:lpstr>
      <vt:lpstr>Roboto Condensed</vt:lpstr>
      <vt:lpstr>Roboto Condensed Italics</vt:lpstr>
      <vt:lpstr>Roboto Condensed Bold</vt:lpstr>
      <vt:lpstr>Fraunces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8CD_B7_Noi va nghe.pptx</dc:title>
  <dc:creator>STD</dc:creator>
  <cp:lastModifiedBy>STD_DELL</cp:lastModifiedBy>
  <cp:revision>14</cp:revision>
  <dcterms:created xsi:type="dcterms:W3CDTF">2006-08-16T00:00:00Z</dcterms:created>
  <dcterms:modified xsi:type="dcterms:W3CDTF">2026-03-05T00:21:01Z</dcterms:modified>
  <dc:identifier>DAF38JOFG8A</dc:identifier>
</cp:coreProperties>
</file>