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4" r:id="rId3"/>
    <p:sldId id="285" r:id="rId4"/>
    <p:sldId id="295" r:id="rId5"/>
    <p:sldId id="284" r:id="rId6"/>
    <p:sldId id="260" r:id="rId7"/>
    <p:sldId id="287" r:id="rId8"/>
    <p:sldId id="288" r:id="rId9"/>
    <p:sldId id="289" r:id="rId10"/>
    <p:sldId id="290" r:id="rId11"/>
    <p:sldId id="296" r:id="rId12"/>
    <p:sldId id="297" r:id="rId13"/>
    <p:sldId id="291" r:id="rId14"/>
    <p:sldId id="29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2023/7/10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2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04" y="568375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D2722-E427-4069-9622-181BA445C79C}"/>
              </a:ext>
            </a:extLst>
          </p:cNvPr>
          <p:cNvSpPr txBox="1"/>
          <p:nvPr/>
        </p:nvSpPr>
        <p:spPr>
          <a:xfrm>
            <a:off x="1460666" y="69413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ãy kể tên một số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1268958" y="2395061"/>
            <a:ext cx="7322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67" y="2599016"/>
            <a:ext cx="2838795" cy="31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8811"/>
              </p:ext>
            </p:extLst>
          </p:nvPr>
        </p:nvGraphicFramePr>
        <p:xfrm>
          <a:off x="470647" y="1133454"/>
          <a:ext cx="5175251" cy="431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29065"/>
              </p:ext>
            </p:extLst>
          </p:nvPr>
        </p:nvGraphicFramePr>
        <p:xfrm>
          <a:off x="6369049" y="1108027"/>
          <a:ext cx="5175251" cy="4641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A2141-5CEF-1219-2350-3F8A42572446}"/>
              </a:ext>
            </a:extLst>
          </p:cNvPr>
          <p:cNvCxnSpPr/>
          <p:nvPr/>
        </p:nvCxnSpPr>
        <p:spPr>
          <a:xfrm>
            <a:off x="5513294" y="2138082"/>
            <a:ext cx="855755" cy="3173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46223-222F-A3F4-6392-748BC38202EB}"/>
              </a:ext>
            </a:extLst>
          </p:cNvPr>
          <p:cNvCxnSpPr/>
          <p:nvPr/>
        </p:nvCxnSpPr>
        <p:spPr>
          <a:xfrm>
            <a:off x="5579596" y="3025588"/>
            <a:ext cx="789453" cy="149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AEF72-8853-D8A9-EF73-9AB29D9CF8FB}"/>
              </a:ext>
            </a:extLst>
          </p:cNvPr>
          <p:cNvCxnSpPr/>
          <p:nvPr/>
        </p:nvCxnSpPr>
        <p:spPr>
          <a:xfrm flipV="1">
            <a:off x="5513294" y="3133165"/>
            <a:ext cx="922057" cy="591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233F-75C1-3420-B6D7-34F3BC9709D2}"/>
              </a:ext>
            </a:extLst>
          </p:cNvPr>
          <p:cNvCxnSpPr/>
          <p:nvPr/>
        </p:nvCxnSpPr>
        <p:spPr>
          <a:xfrm flipV="1">
            <a:off x="5311588" y="3771900"/>
            <a:ext cx="1234516" cy="6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29159-23BC-0E42-618C-B1A5264DD9B9}"/>
              </a:ext>
            </a:extLst>
          </p:cNvPr>
          <p:cNvCxnSpPr/>
          <p:nvPr/>
        </p:nvCxnSpPr>
        <p:spPr>
          <a:xfrm flipV="1">
            <a:off x="5284694" y="2001358"/>
            <a:ext cx="1150657" cy="3194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图片 13">
            <a:extLst>
              <a:ext uri="{FF2B5EF4-FFF2-40B4-BE49-F238E27FC236}">
                <a16:creationId xmlns:a16="http://schemas.microsoft.com/office/drawing/2014/main" id="{95B8EC3E-E6D2-9C4F-DFAE-1421AF3C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B35D2B28-09EB-0668-E591-4005583E5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5745745"/>
            <a:ext cx="1268958" cy="1112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D7584-F1EE-FE1B-60F9-5E96A569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059027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9EA68-28D5-64DB-EBFC-3AABFE8B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26982"/>
              </p:ext>
            </p:extLst>
          </p:nvPr>
        </p:nvGraphicFramePr>
        <p:xfrm>
          <a:off x="677855" y="1311341"/>
          <a:ext cx="10846272" cy="298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89">
                  <a:extLst>
                    <a:ext uri="{9D8B030D-6E8A-4147-A177-3AD203B41FA5}">
                      <a16:colId xmlns:a16="http://schemas.microsoft.com/office/drawing/2014/main" val="3117852905"/>
                    </a:ext>
                  </a:extLst>
                </a:gridCol>
                <a:gridCol w="4348802">
                  <a:extLst>
                    <a:ext uri="{9D8B030D-6E8A-4147-A177-3AD203B41FA5}">
                      <a16:colId xmlns:a16="http://schemas.microsoft.com/office/drawing/2014/main" val="3155557438"/>
                    </a:ext>
                  </a:extLst>
                </a:gridCol>
                <a:gridCol w="3133115">
                  <a:extLst>
                    <a:ext uri="{9D8B030D-6E8A-4147-A177-3AD203B41FA5}">
                      <a16:colId xmlns:a16="http://schemas.microsoft.com/office/drawing/2014/main" val="3271685410"/>
                    </a:ext>
                  </a:extLst>
                </a:gridCol>
                <a:gridCol w="2356266">
                  <a:extLst>
                    <a:ext uri="{9D8B030D-6E8A-4147-A177-3AD203B41FA5}">
                      <a16:colId xmlns:a16="http://schemas.microsoft.com/office/drawing/2014/main" val="1897907071"/>
                    </a:ext>
                  </a:extLst>
                </a:gridCol>
              </a:tblGrid>
              <a:tr h="287806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26446"/>
                  </a:ext>
                </a:extLst>
              </a:tr>
              <a:tr h="1151222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39460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5611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444652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598148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3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0982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8ED5E9-7559-056A-1E86-9002FC27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9578"/>
              </p:ext>
            </p:extLst>
          </p:nvPr>
        </p:nvGraphicFramePr>
        <p:xfrm>
          <a:off x="416859" y="1129552"/>
          <a:ext cx="11308977" cy="5404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91242099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63298995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1694603608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419197057"/>
                    </a:ext>
                  </a:extLst>
                </a:gridCol>
              </a:tblGrid>
              <a:tr h="157713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PHIẾU HỌC TẬP SỐ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90619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</a:rPr>
                        <a:t>phần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chú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Dấu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hiệu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Tác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18959839"/>
                  </a:ext>
                </a:extLst>
              </a:tr>
              <a:tr h="938131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làng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Mỹ</a:t>
                      </a:r>
                      <a:r>
                        <a:rPr lang="en-US" sz="2400" dirty="0">
                          <a:effectLst/>
                        </a:rPr>
                        <a:t> Lý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ngang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Giải thích không gian muốn nói đến.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921809803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con đường, bến sông, bánh xe đạp đều đặn quay tròn,...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hai chấm.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những hình ảnh nào là mang ý nghĩa ẩn dụ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883828899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quê hương của đạo diễn Mai-cơn Đu-đốc đơ Guýt.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phẩy.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hình ảnh vùng quê trong bộ phim là hình ảnh quê hương đạo diễn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2738989331"/>
                  </a:ext>
                </a:extLst>
              </a:tr>
              <a:tr h="788564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Father and Daughter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trong hai dấu ngoặc đơn.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tiếng</a:t>
                      </a:r>
                      <a:r>
                        <a:rPr lang="en-US" sz="2400" dirty="0">
                          <a:effectLst/>
                        </a:rPr>
                        <a:t> Anh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phim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3855272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EF9225-7F31-6E77-AEC8-E48FCEC6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040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01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3737"/>
              </p:ext>
            </p:extLst>
          </p:nvPr>
        </p:nvGraphicFramePr>
        <p:xfrm>
          <a:off x="609600" y="1990165"/>
          <a:ext cx="11156575" cy="35900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56575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713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713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776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79958138-9987-8F02-15F2-718DDBD95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8092C61C-ECB9-E91D-0C08-13626A7FA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5464557"/>
            <a:ext cx="1268958" cy="111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CE97-9638-6394-77AC-629892986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5021356" y="4638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77900"/>
              </p:ext>
            </p:extLst>
          </p:nvPr>
        </p:nvGraphicFramePr>
        <p:xfrm>
          <a:off x="524436" y="1129553"/>
          <a:ext cx="11201398" cy="504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2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517799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856725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753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50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dẫn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dắt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triển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thúc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75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làm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HS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spc="-30" dirty="0">
                          <a:effectLst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có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là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904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yêu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tả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pháp</a:t>
                      </a:r>
                      <a:r>
                        <a:rPr lang="en-US" sz="2400" b="0" dirty="0">
                          <a:effectLst/>
                        </a:rPr>
                        <a:t>  </a:t>
                      </a:r>
                      <a:r>
                        <a:rPr lang="en-US" sz="2400" b="0" dirty="0" err="1">
                          <a:effectLst/>
                        </a:rPr>
                        <a:t>diễn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đạt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3B4E53-1E44-3D54-2EC2-C9410F97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45AA8DF-1B1A-75A5-09A8-467462BE1D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4666129"/>
            <a:ext cx="1268958" cy="19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632011" y="1299604"/>
            <a:ext cx="7611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429000"/>
            <a:ext cx="3066274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9643-2906-701E-019C-CB0D26E68A95}"/>
              </a:ext>
            </a:extLst>
          </p:cNvPr>
          <p:cNvSpPr txBox="1"/>
          <p:nvPr/>
        </p:nvSpPr>
        <p:spPr>
          <a:xfrm>
            <a:off x="8525435" y="1299604"/>
            <a:ext cx="215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8104F-4DFA-235B-E309-221426E3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5659"/>
              </p:ext>
            </p:extLst>
          </p:nvPr>
        </p:nvGraphicFramePr>
        <p:xfrm>
          <a:off x="1377140" y="2154540"/>
          <a:ext cx="9743577" cy="3896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747">
                  <a:extLst>
                    <a:ext uri="{9D8B030D-6E8A-4147-A177-3AD203B41FA5}">
                      <a16:colId xmlns:a16="http://schemas.microsoft.com/office/drawing/2014/main" val="4154617545"/>
                    </a:ext>
                  </a:extLst>
                </a:gridCol>
                <a:gridCol w="3849083">
                  <a:extLst>
                    <a:ext uri="{9D8B030D-6E8A-4147-A177-3AD203B41FA5}">
                      <a16:colId xmlns:a16="http://schemas.microsoft.com/office/drawing/2014/main" val="2593302394"/>
                    </a:ext>
                  </a:extLst>
                </a:gridCol>
                <a:gridCol w="3840747">
                  <a:extLst>
                    <a:ext uri="{9D8B030D-6E8A-4147-A177-3AD203B41FA5}">
                      <a16:colId xmlns:a16="http://schemas.microsoft.com/office/drawing/2014/main" val="2619788164"/>
                    </a:ext>
                  </a:extLst>
                </a:gridCol>
              </a:tblGrid>
              <a:tr h="6494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33697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99006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462052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3090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8491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29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90AD9-2B8B-0B8D-5BA9-910E50F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795"/>
              </p:ext>
            </p:extLst>
          </p:nvPr>
        </p:nvGraphicFramePr>
        <p:xfrm>
          <a:off x="340659" y="226653"/>
          <a:ext cx="11600328" cy="6308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282">
                  <a:extLst>
                    <a:ext uri="{9D8B030D-6E8A-4147-A177-3AD203B41FA5}">
                      <a16:colId xmlns:a16="http://schemas.microsoft.com/office/drawing/2014/main" val="3389693241"/>
                    </a:ext>
                  </a:extLst>
                </a:gridCol>
                <a:gridCol w="6926244">
                  <a:extLst>
                    <a:ext uri="{9D8B030D-6E8A-4147-A177-3AD203B41FA5}">
                      <a16:colId xmlns:a16="http://schemas.microsoft.com/office/drawing/2014/main" val="3937213692"/>
                    </a:ext>
                  </a:extLst>
                </a:gridCol>
                <a:gridCol w="2898802">
                  <a:extLst>
                    <a:ext uri="{9D8B030D-6E8A-4147-A177-3AD203B41FA5}">
                      <a16:colId xmlns:a16="http://schemas.microsoft.com/office/drawing/2014/main" val="1038426418"/>
                    </a:ext>
                  </a:extLst>
                </a:gridCol>
              </a:tblGrid>
              <a:tr h="374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94575"/>
                  </a:ext>
                </a:extLst>
              </a:tr>
              <a:tr h="374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772285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nghi vấn: ai, gì, nào, sao, đâu, bao giờ, mấy, bao nhiêu, à, ư, hả, chứ, có... không, đã... chưa, hoặc từ hay (nối các vế có quan hê lựa chọn).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bằng dấu chấm hỏi.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dùng để hỏi thông tin.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23936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 nhưng cũng có thể kết thúc bằng dấu chấm (nếu ý cầu khiến không được nhấn mạnh).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ra lệnh, yêu câu, 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nghị, khuyên bảo, ngăn cấm.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2829"/>
                  </a:ext>
                </a:extLst>
              </a:tr>
              <a:tr h="130112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ngữ cảm thán như: a, ôi, than ôi, hỡi ơi, trời ơi, chao ôi, thay, biết bao, biết chừng nào,...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lộ trực tiếp cảm xúc của người 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472449"/>
                  </a:ext>
                </a:extLst>
              </a:tr>
              <a:tr h="1498822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đặc điểm hình thức của câu hỏi, câu khiến, câu cảm.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được kết thúc bằng dấu chấm hoặc đôi khi bằng dấu chấm than, dấu chấm lửng.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trình bày (trần thuật, miêu tả, nhận định,...) về sự vật, sự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20093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711925" y="2142546"/>
            <a:ext cx="44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KHIẾN,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CẢM, CÂU KỂ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65AE-5A47-54E5-5C89-D254F71C7F21}"/>
              </a:ext>
            </a:extLst>
          </p:cNvPr>
          <p:cNvSpPr txBox="1"/>
          <p:nvPr/>
        </p:nvSpPr>
        <p:spPr>
          <a:xfrm>
            <a:off x="6605487" y="887319"/>
            <a:ext cx="39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8" y="410169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2742-B592-CCE4-B8F9-4A8B8BC4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39235"/>
              </p:ext>
            </p:extLst>
          </p:nvPr>
        </p:nvGraphicFramePr>
        <p:xfrm>
          <a:off x="545148" y="1250576"/>
          <a:ext cx="8671591" cy="53467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476">
                  <a:extLst>
                    <a:ext uri="{9D8B030D-6E8A-4147-A177-3AD203B41FA5}">
                      <a16:colId xmlns:a16="http://schemas.microsoft.com/office/drawing/2014/main" val="2795783377"/>
                    </a:ext>
                  </a:extLst>
                </a:gridCol>
                <a:gridCol w="4096064">
                  <a:extLst>
                    <a:ext uri="{9D8B030D-6E8A-4147-A177-3AD203B41FA5}">
                      <a16:colId xmlns:a16="http://schemas.microsoft.com/office/drawing/2014/main" val="2835195406"/>
                    </a:ext>
                  </a:extLst>
                </a:gridCol>
                <a:gridCol w="3628051">
                  <a:extLst>
                    <a:ext uri="{9D8B030D-6E8A-4147-A177-3AD203B41FA5}">
                      <a16:colId xmlns:a16="http://schemas.microsoft.com/office/drawing/2014/main" val="2576267864"/>
                    </a:ext>
                  </a:extLst>
                </a:gridCol>
              </a:tblGrid>
              <a:tr h="561664">
                <a:tc gridSpan="3">
                  <a:txBody>
                    <a:bodyPr/>
                    <a:lstStyle/>
                    <a:p>
                      <a:pPr marR="180975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6805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25522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6022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3807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87856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932284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7129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03960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6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99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8B2E24-8D19-F71F-2228-31E5C437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1967"/>
              </p:ext>
            </p:extLst>
          </p:nvPr>
        </p:nvGraphicFramePr>
        <p:xfrm>
          <a:off x="700087" y="1116106"/>
          <a:ext cx="11092984" cy="4996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4925">
                  <a:extLst>
                    <a:ext uri="{9D8B030D-6E8A-4147-A177-3AD203B41FA5}">
                      <a16:colId xmlns:a16="http://schemas.microsoft.com/office/drawing/2014/main" val="2891756761"/>
                    </a:ext>
                  </a:extLst>
                </a:gridCol>
                <a:gridCol w="2447364">
                  <a:extLst>
                    <a:ext uri="{9D8B030D-6E8A-4147-A177-3AD203B41FA5}">
                      <a16:colId xmlns:a16="http://schemas.microsoft.com/office/drawing/2014/main" val="241375197"/>
                    </a:ext>
                  </a:extLst>
                </a:gridCol>
                <a:gridCol w="7570695">
                  <a:extLst>
                    <a:ext uri="{9D8B030D-6E8A-4147-A177-3AD203B41FA5}">
                      <a16:colId xmlns:a16="http://schemas.microsoft.com/office/drawing/2014/main" val="1254945000"/>
                    </a:ext>
                  </a:extLst>
                </a:gridCol>
              </a:tblGrid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Kiểu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3763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285865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59202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12936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hỡi ơi”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83738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0349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cảm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chao ôi”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25744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527043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6642E5B4-EE41-3C22-76C9-8CCB47AE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4908177"/>
            <a:ext cx="1268958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1CBA-9191-01D0-4A2F-09F6A9F78AD3}"/>
              </a:ext>
            </a:extLst>
          </p:cNvPr>
          <p:cNvSpPr txBox="1"/>
          <p:nvPr/>
        </p:nvSpPr>
        <p:spPr>
          <a:xfrm>
            <a:off x="933450" y="1193574"/>
            <a:ext cx="104937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24130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098429FD-99E0-5F3D-6E02-D569BEC4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988859"/>
            <a:ext cx="2975263" cy="204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AC830-A196-8E8E-488E-4BB55FF1F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54517"/>
              </p:ext>
            </p:extLst>
          </p:nvPr>
        </p:nvGraphicFramePr>
        <p:xfrm>
          <a:off x="420832" y="1358153"/>
          <a:ext cx="11350335" cy="50876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74250">
                  <a:extLst>
                    <a:ext uri="{9D8B030D-6E8A-4147-A177-3AD203B41FA5}">
                      <a16:colId xmlns:a16="http://schemas.microsoft.com/office/drawing/2014/main" val="167723858"/>
                    </a:ext>
                  </a:extLst>
                </a:gridCol>
                <a:gridCol w="5676085">
                  <a:extLst>
                    <a:ext uri="{9D8B030D-6E8A-4147-A177-3AD203B41FA5}">
                      <a16:colId xmlns:a16="http://schemas.microsoft.com/office/drawing/2014/main" val="2692344836"/>
                    </a:ext>
                  </a:extLst>
                </a:gridCol>
              </a:tblGrid>
              <a:tr h="48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78178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19230"/>
                  </a:ext>
                </a:extLst>
              </a:tr>
              <a:tr h="9607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83755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86644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585170"/>
                  </a:ext>
                </a:extLst>
              </a:tr>
              <a:tr h="1200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7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1350</Words>
  <Application>Microsoft Office PowerPoint</Application>
  <PresentationFormat>Widescreen</PresentationFormat>
  <Paragraphs>234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Ngo Thanh Tuyen</cp:lastModifiedBy>
  <cp:revision>57</cp:revision>
  <dcterms:created xsi:type="dcterms:W3CDTF">2017-08-18T03:02:00Z</dcterms:created>
  <dcterms:modified xsi:type="dcterms:W3CDTF">2023-07-10T09:56:48Z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