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9" r:id="rId4"/>
    <p:sldId id="260" r:id="rId5"/>
    <p:sldId id="290" r:id="rId6"/>
    <p:sldId id="262" r:id="rId7"/>
    <p:sldId id="291" r:id="rId8"/>
    <p:sldId id="292" r:id="rId9"/>
    <p:sldId id="294" r:id="rId10"/>
    <p:sldId id="293" r:id="rId11"/>
    <p:sldId id="295" r:id="rId12"/>
    <p:sldId id="269" r:id="rId13"/>
    <p:sldId id="270" r:id="rId14"/>
    <p:sldId id="300" r:id="rId15"/>
    <p:sldId id="298" r:id="rId16"/>
    <p:sldId id="301" r:id="rId17"/>
    <p:sldId id="296" r:id="rId18"/>
    <p:sldId id="302" r:id="rId19"/>
    <p:sldId id="297" r:id="rId20"/>
    <p:sldId id="299" r:id="rId21"/>
    <p:sldId id="280" r:id="rId22"/>
    <p:sldId id="281" r:id="rId23"/>
    <p:sldId id="283" r:id="rId24"/>
  </p:sldIdLst>
  <p:sldSz cx="18288000" cy="10287000"/>
  <p:notesSz cx="6858000" cy="9144000"/>
  <p:embeddedFontLst>
    <p:embeddedFont>
      <p:font typeface="#9Slide05 Aphrodite Pro" panose="02000000000000000000" pitchFamily="2" charset="0"/>
      <p:regular r:id="rId25"/>
    </p:embeddedFont>
    <p:embeddedFont>
      <p:font typeface="#9Slide05 VL Fadilla" pitchFamily="2" charset="0"/>
      <p:regular r:id="rId26"/>
    </p:embeddedFont>
    <p:embeddedFont>
      <p:font typeface="#9Slide07 SFU Blackout" panose="00000400000000000000" pitchFamily="2" charset="0"/>
      <p:regular r:id="rId27"/>
    </p:embeddedFont>
    <p:embeddedFont>
      <p:font typeface="#9Slide07 SVNNexa Rust Slab Bla" panose="020B0606040200020203" pitchFamily="34" charset="0"/>
      <p:bold r:id="rId28"/>
    </p:embeddedFont>
    <p:embeddedFont>
      <p:font typeface="#9Slide07 SVNUT Triumph Press" panose="00000500000000000000" pitchFamily="2" charset="0"/>
      <p:regular r:id="rId29"/>
      <p:boldItalic r:id="rId30"/>
    </p:embeddedFont>
    <p:embeddedFont>
      <p:font typeface="Calibri" panose="020F0502020204030204" pitchFamily="34" charset="0"/>
      <p:regular r:id="rId31"/>
      <p:bold r:id="rId32"/>
      <p:italic r:id="rId33"/>
      <p:boldItalic r:id="rId34"/>
    </p:embeddedFont>
    <p:embeddedFont>
      <p:font typeface="Fraunces Bold" panose="020B0604020202020204" charset="0"/>
      <p:regular r:id="rId35"/>
    </p:embeddedFont>
    <p:embeddedFont>
      <p:font typeface="Roboto Condensed" panose="02000000000000000000" pitchFamily="2" charset="0"/>
      <p:regular r:id="rId36"/>
      <p:bold r:id="rId37"/>
      <p:italic r:id="rId38"/>
      <p:boldItalic r:id="rId39"/>
    </p:embeddedFont>
    <p:embeddedFont>
      <p:font typeface="Roboto Condensed Italics" panose="020B0604020202020204"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38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5602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096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9849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120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1325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4" r:id="rId8"/>
    <p:sldLayoutId id="2147483663" r:id="rId9"/>
    <p:sldLayoutId id="2147483662" r:id="rId10"/>
    <p:sldLayoutId id="2147483661" r:id="rId11"/>
    <p:sldLayoutId id="2147483660" r:id="rId12"/>
    <p:sldLayoutId id="2147483656" r:id="rId13"/>
    <p:sldLayoutId id="2147483657" r:id="rId14"/>
    <p:sldLayoutId id="2147483658" r:id="rId15"/>
    <p:sldLayoutId id="214748365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3.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 Type="http://schemas.openxmlformats.org/officeDocument/2006/relationships/image" Target="../media/image12.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32.png"/><Relationship Id="rId10" Type="http://schemas.openxmlformats.org/officeDocument/2006/relationships/image" Target="../media/image44.svg"/><Relationship Id="rId19"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54.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54.sv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3.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 Type="http://schemas.openxmlformats.org/officeDocument/2006/relationships/image" Target="../media/image12.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32.png"/><Relationship Id="rId10" Type="http://schemas.openxmlformats.org/officeDocument/2006/relationships/image" Target="../media/image44.svg"/><Relationship Id="rId19"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1.svg"/><Relationship Id="rId3" Type="http://schemas.openxmlformats.org/officeDocument/2006/relationships/image" Target="../media/image13.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image" Target="../media/image12.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33.sv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3.sv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 Type="http://schemas.openxmlformats.org/officeDocument/2006/relationships/image" Target="../media/image12.pn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32.png"/><Relationship Id="rId10" Type="http://schemas.openxmlformats.org/officeDocument/2006/relationships/image" Target="../media/image44.svg"/><Relationship Id="rId19" Type="http://schemas.openxmlformats.org/officeDocument/2006/relationships/image" Target="../media/image51.sv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2.png"/><Relationship Id="rId7" Type="http://schemas.openxmlformats.org/officeDocument/2006/relationships/image" Target="../media/image2.png"/><Relationship Id="rId12"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svg"/><Relationship Id="rId4" Type="http://schemas.openxmlformats.org/officeDocument/2006/relationships/image" Target="../media/image13.sv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3.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32.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13.sv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13.svg"/><Relationship Id="rId7" Type="http://schemas.openxmlformats.org/officeDocument/2006/relationships/image" Target="../media/image3.svg"/><Relationship Id="rId12"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7.svg"/><Relationship Id="rId5" Type="http://schemas.openxmlformats.org/officeDocument/2006/relationships/image" Target="../media/image18.svg"/><Relationship Id="rId10" Type="http://schemas.openxmlformats.org/officeDocument/2006/relationships/image" Target="../media/image66.png"/><Relationship Id="rId4" Type="http://schemas.openxmlformats.org/officeDocument/2006/relationships/image" Target="../media/image17.png"/><Relationship Id="rId9" Type="http://schemas.openxmlformats.org/officeDocument/2006/relationships/image" Target="../media/image65.svg"/><Relationship Id="rId1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3" Type="http://schemas.openxmlformats.org/officeDocument/2006/relationships/image" Target="../media/image39.png"/><Relationship Id="rId7" Type="http://schemas.openxmlformats.org/officeDocument/2006/relationships/image" Target="../media/image71.png"/><Relationship Id="rId12" Type="http://schemas.openxmlformats.org/officeDocument/2006/relationships/image" Target="../media/image47.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6.sv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svg"/><Relationship Id="rId9" Type="http://schemas.openxmlformats.org/officeDocument/2006/relationships/image" Target="../media/image44.sv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gif"/><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33.svg"/><Relationship Id="rId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15.svg"/><Relationship Id="rId9" Type="http://schemas.openxmlformats.org/officeDocument/2006/relationships/image" Target="../media/image37.gif"/></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1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13.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3" name="Freeform 3"/>
          <p:cNvSpPr/>
          <p:nvPr/>
        </p:nvSpPr>
        <p:spPr>
          <a:xfrm>
            <a:off x="-990600" y="2628900"/>
            <a:ext cx="4690910" cy="4963926"/>
          </a:xfrm>
          <a:custGeom>
            <a:avLst/>
            <a:gdLst/>
            <a:ahLst/>
            <a:cxnLst/>
            <a:rect l="l" t="t" r="r" b="b"/>
            <a:pathLst>
              <a:path w="4690910" h="4963926">
                <a:moveTo>
                  <a:pt x="0" y="0"/>
                </a:moveTo>
                <a:lnTo>
                  <a:pt x="4690910" y="0"/>
                </a:lnTo>
                <a:lnTo>
                  <a:pt x="4690910" y="4963926"/>
                </a:lnTo>
                <a:lnTo>
                  <a:pt x="0" y="4963926"/>
                </a:lnTo>
                <a:lnTo>
                  <a:pt x="0" y="0"/>
                </a:lnTo>
                <a:close/>
              </a:path>
            </a:pathLst>
          </a:custGeom>
          <a:blipFill>
            <a:blip r:embed="rId2"/>
            <a:stretch>
              <a:fillRect/>
            </a:stretch>
          </a:blipFill>
        </p:spPr>
        <p:txBody>
          <a:bodyPr/>
          <a:lstStyle/>
          <a:p>
            <a:endParaRPr lang="en-US"/>
          </a:p>
        </p:txBody>
      </p:sp>
      <p:sp>
        <p:nvSpPr>
          <p:cNvPr id="4" name="Freeform 4"/>
          <p:cNvSpPr/>
          <p:nvPr/>
        </p:nvSpPr>
        <p:spPr>
          <a:xfrm rot="531537">
            <a:off x="1196236" y="-1017809"/>
            <a:ext cx="3892924" cy="2477315"/>
          </a:xfrm>
          <a:custGeom>
            <a:avLst/>
            <a:gdLst/>
            <a:ahLst/>
            <a:cxnLst/>
            <a:rect l="l" t="t" r="r" b="b"/>
            <a:pathLst>
              <a:path w="3892924" h="2477315">
                <a:moveTo>
                  <a:pt x="0" y="0"/>
                </a:moveTo>
                <a:lnTo>
                  <a:pt x="3892925" y="0"/>
                </a:lnTo>
                <a:lnTo>
                  <a:pt x="3892925" y="2477315"/>
                </a:lnTo>
                <a:lnTo>
                  <a:pt x="0" y="24773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4488544" y="-518579"/>
            <a:ext cx="2707508" cy="1599891"/>
          </a:xfrm>
          <a:custGeom>
            <a:avLst/>
            <a:gdLst/>
            <a:ahLst/>
            <a:cxnLst/>
            <a:rect l="l" t="t" r="r" b="b"/>
            <a:pathLst>
              <a:path w="2707508" h="1599891">
                <a:moveTo>
                  <a:pt x="0" y="0"/>
                </a:moveTo>
                <a:lnTo>
                  <a:pt x="2707508" y="0"/>
                </a:lnTo>
                <a:lnTo>
                  <a:pt x="2707508" y="1599891"/>
                </a:lnTo>
                <a:lnTo>
                  <a:pt x="0" y="15998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772320" y="8532100"/>
            <a:ext cx="3084460" cy="2994731"/>
          </a:xfrm>
          <a:custGeom>
            <a:avLst/>
            <a:gdLst/>
            <a:ahLst/>
            <a:cxnLst/>
            <a:rect l="l" t="t" r="r" b="b"/>
            <a:pathLst>
              <a:path w="3084460" h="2994731">
                <a:moveTo>
                  <a:pt x="0" y="0"/>
                </a:moveTo>
                <a:lnTo>
                  <a:pt x="3084461" y="0"/>
                </a:lnTo>
                <a:lnTo>
                  <a:pt x="3084461" y="2994731"/>
                </a:lnTo>
                <a:lnTo>
                  <a:pt x="0" y="29947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5780992" y="-2141430"/>
            <a:ext cx="3187517" cy="3170130"/>
          </a:xfrm>
          <a:custGeom>
            <a:avLst/>
            <a:gdLst/>
            <a:ahLst/>
            <a:cxnLst/>
            <a:rect l="l" t="t" r="r" b="b"/>
            <a:pathLst>
              <a:path w="3187517" h="3170130">
                <a:moveTo>
                  <a:pt x="0" y="0"/>
                </a:moveTo>
                <a:lnTo>
                  <a:pt x="3187516" y="0"/>
                </a:lnTo>
                <a:lnTo>
                  <a:pt x="3187516" y="3170130"/>
                </a:lnTo>
                <a:lnTo>
                  <a:pt x="0" y="31701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723779" y="8992000"/>
            <a:ext cx="535521" cy="532600"/>
          </a:xfrm>
          <a:custGeom>
            <a:avLst/>
            <a:gdLst/>
            <a:ahLst/>
            <a:cxnLst/>
            <a:rect l="l" t="t" r="r" b="b"/>
            <a:pathLst>
              <a:path w="535521" h="532600">
                <a:moveTo>
                  <a:pt x="0" y="0"/>
                </a:moveTo>
                <a:lnTo>
                  <a:pt x="535521" y="0"/>
                </a:lnTo>
                <a:lnTo>
                  <a:pt x="535521" y="532600"/>
                </a:lnTo>
                <a:lnTo>
                  <a:pt x="0" y="5326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8763000" y="571500"/>
            <a:ext cx="6647756" cy="1226820"/>
          </a:xfrm>
          <a:prstGeom prst="rect">
            <a:avLst/>
          </a:prstGeom>
        </p:spPr>
        <p:txBody>
          <a:bodyPr lIns="0" tIns="0" rIns="0" bIns="0" rtlCol="0" anchor="t">
            <a:spAutoFit/>
          </a:bodyPr>
          <a:lstStyle/>
          <a:p>
            <a:pPr algn="ctr">
              <a:lnSpc>
                <a:spcPts val="10080"/>
              </a:lnSpc>
            </a:pPr>
            <a:r>
              <a:rPr lang="en-US" sz="7200">
                <a:solidFill>
                  <a:srgbClr val="09103D"/>
                </a:solidFill>
                <a:latin typeface="Fraunces Bold"/>
              </a:rPr>
              <a:t>I. KHỞI ĐỘNG</a:t>
            </a:r>
          </a:p>
        </p:txBody>
      </p:sp>
      <p:sp>
        <p:nvSpPr>
          <p:cNvPr id="11" name="Freeform 2">
            <a:extLst>
              <a:ext uri="{FF2B5EF4-FFF2-40B4-BE49-F238E27FC236}">
                <a16:creationId xmlns:a16="http://schemas.microsoft.com/office/drawing/2014/main" id="{EF61A84A-7A25-A04B-BBA6-C4F62AABE5AF}"/>
              </a:ext>
            </a:extLst>
          </p:cNvPr>
          <p:cNvSpPr/>
          <p:nvPr/>
        </p:nvSpPr>
        <p:spPr>
          <a:xfrm rot="311032">
            <a:off x="-2133816" y="7132886"/>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9">
            <a:extLst>
              <a:ext uri="{FF2B5EF4-FFF2-40B4-BE49-F238E27FC236}">
                <a16:creationId xmlns:a16="http://schemas.microsoft.com/office/drawing/2014/main" id="{479FE8A1-FE10-F795-3677-41D5A50C8387}"/>
              </a:ext>
            </a:extLst>
          </p:cNvPr>
          <p:cNvSpPr/>
          <p:nvPr/>
        </p:nvSpPr>
        <p:spPr>
          <a:xfrm>
            <a:off x="3657600" y="5524500"/>
            <a:ext cx="10600166" cy="5550632"/>
          </a:xfrm>
          <a:custGeom>
            <a:avLst/>
            <a:gdLst/>
            <a:ahLst/>
            <a:cxnLst/>
            <a:rect l="l" t="t" r="r" b="b"/>
            <a:pathLst>
              <a:path w="10600166" h="5550632">
                <a:moveTo>
                  <a:pt x="0" y="0"/>
                </a:moveTo>
                <a:lnTo>
                  <a:pt x="10600165" y="0"/>
                </a:lnTo>
                <a:lnTo>
                  <a:pt x="10600165" y="5550632"/>
                </a:lnTo>
                <a:lnTo>
                  <a:pt x="0" y="5550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TextBox 16">
            <a:extLst>
              <a:ext uri="{FF2B5EF4-FFF2-40B4-BE49-F238E27FC236}">
                <a16:creationId xmlns:a16="http://schemas.microsoft.com/office/drawing/2014/main" id="{44E5395F-8107-1D1C-DA76-724585283BCB}"/>
              </a:ext>
            </a:extLst>
          </p:cNvPr>
          <p:cNvSpPr txBox="1"/>
          <p:nvPr/>
        </p:nvSpPr>
        <p:spPr>
          <a:xfrm>
            <a:off x="3505200" y="2247900"/>
            <a:ext cx="13563600" cy="3462486"/>
          </a:xfrm>
          <a:prstGeom prst="rect">
            <a:avLst/>
          </a:prstGeom>
        </p:spPr>
        <p:txBody>
          <a:bodyPr wrap="square" lIns="0" tIns="0" rIns="0" bIns="0" rtlCol="0" anchor="t">
            <a:spAutoFit/>
          </a:bodyPr>
          <a:lstStyle/>
          <a:p>
            <a:r>
              <a:rPr lang="vi-VN" sz="4500" b="1">
                <a:latin typeface="Roboto Condensed" panose="02000000000000000000" pitchFamily="2" charset="0"/>
                <a:ea typeface="Roboto Condensed" panose="02000000000000000000" pitchFamily="2" charset="0"/>
                <a:cs typeface="Roboto Condensed" panose="02000000000000000000" pitchFamily="2" charset="0"/>
              </a:rPr>
              <a:t>Câu 1: </a:t>
            </a:r>
            <a:endParaRPr lang="en-GB" sz="4500" b="1">
              <a:latin typeface="Roboto Condensed" panose="02000000000000000000" pitchFamily="2" charset="0"/>
              <a:ea typeface="Roboto Condensed" panose="02000000000000000000" pitchFamily="2" charset="0"/>
              <a:cs typeface="Roboto Condensed" panose="02000000000000000000" pitchFamily="2" charset="0"/>
            </a:endParaRPr>
          </a:p>
          <a:p>
            <a:r>
              <a:rPr lang="en-GB" sz="4500" b="1" i="1">
                <a:latin typeface="Roboto Condensed" panose="02000000000000000000" pitchFamily="2" charset="0"/>
                <a:ea typeface="Roboto Condensed" panose="02000000000000000000" pitchFamily="2" charset="0"/>
                <a:cs typeface="Roboto Condensed" panose="02000000000000000000" pitchFamily="2" charset="0"/>
              </a:rPr>
              <a:t>- </a:t>
            </a:r>
            <a:r>
              <a:rPr lang="vi-VN" sz="4500" i="1">
                <a:latin typeface="Roboto Condensed" panose="02000000000000000000" pitchFamily="2" charset="0"/>
                <a:ea typeface="Roboto Condensed" panose="02000000000000000000" pitchFamily="2" charset="0"/>
                <a:cs typeface="Roboto Condensed" panose="02000000000000000000" pitchFamily="2" charset="0"/>
              </a:rPr>
              <a:t>Bạn ơi, cho mình hỏi bây giờ là mấy giờ rồi?</a:t>
            </a:r>
            <a:endParaRPr lang="vi-VN" sz="4500">
              <a:latin typeface="Roboto Condensed" panose="02000000000000000000" pitchFamily="2" charset="0"/>
              <a:ea typeface="Roboto Condensed" panose="02000000000000000000" pitchFamily="2" charset="0"/>
              <a:cs typeface="Roboto Condensed" panose="02000000000000000000" pitchFamily="2" charset="0"/>
            </a:endParaRPr>
          </a:p>
          <a:p>
            <a:r>
              <a:rPr lang="vi-VN" sz="4500" b="1">
                <a:latin typeface="Roboto Condensed" panose="02000000000000000000" pitchFamily="2" charset="0"/>
                <a:ea typeface="Roboto Condensed" panose="02000000000000000000" pitchFamily="2" charset="0"/>
                <a:cs typeface="Roboto Condensed" panose="02000000000000000000" pitchFamily="2" charset="0"/>
              </a:rPr>
              <a:t>Câu 2: </a:t>
            </a:r>
            <a:r>
              <a:rPr lang="vi-VN" sz="4500">
                <a:latin typeface="Roboto Condensed" panose="02000000000000000000" pitchFamily="2" charset="0"/>
                <a:ea typeface="Roboto Condensed" panose="02000000000000000000" pitchFamily="2" charset="0"/>
                <a:cs typeface="Roboto Condensed" panose="02000000000000000000" pitchFamily="2" charset="0"/>
              </a:rPr>
              <a:t>Khi con ngủ dậy trễ, mẹ hỏi:</a:t>
            </a:r>
          </a:p>
          <a:p>
            <a:pPr fontAlgn="base"/>
            <a:r>
              <a:rPr lang="en-GB" sz="4500" i="1">
                <a:latin typeface="Roboto Condensed" panose="02000000000000000000" pitchFamily="2" charset="0"/>
                <a:ea typeface="Roboto Condensed" panose="02000000000000000000" pitchFamily="2" charset="0"/>
                <a:cs typeface="Roboto Condensed" panose="02000000000000000000" pitchFamily="2" charset="0"/>
              </a:rPr>
              <a:t>- </a:t>
            </a:r>
            <a:r>
              <a:rPr lang="vi-VN" sz="4500" b="1" i="1">
                <a:latin typeface="Roboto Condensed" panose="02000000000000000000" pitchFamily="2" charset="0"/>
                <a:ea typeface="Roboto Condensed" panose="02000000000000000000" pitchFamily="2" charset="0"/>
                <a:cs typeface="Roboto Condensed" panose="02000000000000000000" pitchFamily="2" charset="0"/>
              </a:rPr>
              <a:t>Làm thế nào con có thể ngủ được đến tận giờ này hả? </a:t>
            </a:r>
            <a:r>
              <a:rPr lang="vi-VN" sz="4500" i="1">
                <a:latin typeface="Roboto Condensed" panose="02000000000000000000" pitchFamily="2" charset="0"/>
                <a:ea typeface="Roboto Condensed" panose="02000000000000000000" pitchFamily="2" charset="0"/>
                <a:cs typeface="Roboto Condensed" panose="02000000000000000000" pitchFamily="2" charset="0"/>
              </a:rPr>
              <a:t>Dậy đi học thôi!</a:t>
            </a:r>
          </a:p>
        </p:txBody>
      </p:sp>
      <p:sp>
        <p:nvSpPr>
          <p:cNvPr id="15" name="TextBox 16">
            <a:extLst>
              <a:ext uri="{FF2B5EF4-FFF2-40B4-BE49-F238E27FC236}">
                <a16:creationId xmlns:a16="http://schemas.microsoft.com/office/drawing/2014/main" id="{CD3E2ABC-704E-49BF-65CF-100E5D1459F7}"/>
              </a:ext>
            </a:extLst>
          </p:cNvPr>
          <p:cNvSpPr txBox="1"/>
          <p:nvPr/>
        </p:nvSpPr>
        <p:spPr>
          <a:xfrm>
            <a:off x="4953000" y="6743700"/>
            <a:ext cx="8229600" cy="1846659"/>
          </a:xfrm>
          <a:prstGeom prst="rect">
            <a:avLst/>
          </a:prstGeom>
        </p:spPr>
        <p:txBody>
          <a:bodyPr wrap="square" lIns="0" tIns="0" rIns="0" bIns="0" rtlCol="0" anchor="t">
            <a:spAutoFit/>
          </a:bodyPr>
          <a:lstStyle/>
          <a:p>
            <a:pPr algn="just" rtl="0">
              <a:spcBef>
                <a:spcPts val="0"/>
              </a:spcBef>
              <a:spcAft>
                <a:spcPts val="0"/>
              </a:spcAft>
            </a:pPr>
            <a:r>
              <a:rPr lang="en-GB" sz="4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Theo em, hai câu </a:t>
            </a:r>
            <a:r>
              <a:rPr lang="en-GB" sz="4000" i="1">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hỏi</a:t>
            </a:r>
            <a:r>
              <a:rPr lang="en-GB" sz="4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trên có điểm gì giống và khác nhau?</a:t>
            </a:r>
            <a:endParaRPr lang="en-GB" sz="4000" b="0" i="1">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a:spcBef>
                <a:spcPts val="0"/>
              </a:spcBef>
              <a:spcAft>
                <a:spcPts val="0"/>
              </a:spcAft>
            </a:pPr>
            <a:r>
              <a:rPr lang="en-GB" sz="40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Gợi ý: Hình thức, mục đích.</a:t>
            </a:r>
            <a:endParaRPr lang="en-GB" sz="4000" b="0" i="1">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60782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extLst>
              <p:ext uri="{D42A27DB-BD31-4B8C-83A1-F6EECF244321}">
                <p14:modId xmlns:p14="http://schemas.microsoft.com/office/powerpoint/2010/main" val="3229086997"/>
              </p:ext>
            </p:extLst>
          </p:nvPr>
        </p:nvGraphicFramePr>
        <p:xfrm>
          <a:off x="1905000" y="3390900"/>
          <a:ext cx="14325600" cy="319024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1468328915"/>
                    </a:ext>
                  </a:extLst>
                </a:gridCol>
                <a:gridCol w="6477000">
                  <a:extLst>
                    <a:ext uri="{9D8B030D-6E8A-4147-A177-3AD203B41FA5}">
                      <a16:colId xmlns:a16="http://schemas.microsoft.com/office/drawing/2014/main" val="378611965"/>
                    </a:ext>
                  </a:extLst>
                </a:gridCol>
              </a:tblGrid>
              <a:tr h="2514600">
                <a:tc>
                  <a:txBody>
                    <a:bodyPr/>
                    <a:lstStyle/>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 </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Ni-côn: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Ôi! Ôi giời ơi! Hí, hí, hí, hí!</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30000"/>
                        </a:lnSpc>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Con ranh con, lạ chưa kìa? Mày trêu tao đấy hẳn?</a:t>
                      </a:r>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30000"/>
                        </a:lnSpc>
                      </a:pPr>
                      <a:br>
                        <a:rPr lang="vi-VN"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115842575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5849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nvGraphicFramePr>
        <p:xfrm>
          <a:off x="1905000" y="3390900"/>
          <a:ext cx="14325600" cy="5567680"/>
        </p:xfrm>
        <a:graphic>
          <a:graphicData uri="http://schemas.openxmlformats.org/drawingml/2006/table">
            <a:tbl>
              <a:tblPr firstRow="1" bandRow="1">
                <a:tableStyleId>{5C22544A-7EE6-4342-B048-85BDC9FD1C3A}</a:tableStyleId>
              </a:tblPr>
              <a:tblGrid>
                <a:gridCol w="7848600">
                  <a:extLst>
                    <a:ext uri="{9D8B030D-6E8A-4147-A177-3AD203B41FA5}">
                      <a16:colId xmlns:a16="http://schemas.microsoft.com/office/drawing/2014/main" val="1468328915"/>
                    </a:ext>
                  </a:extLst>
                </a:gridCol>
                <a:gridCol w="6477000">
                  <a:extLst>
                    <a:ext uri="{9D8B030D-6E8A-4147-A177-3AD203B41FA5}">
                      <a16:colId xmlns:a16="http://schemas.microsoft.com/office/drawing/2014/main" val="378611965"/>
                    </a:ext>
                  </a:extLst>
                </a:gridCol>
              </a:tblGrid>
              <a:tr h="2514600">
                <a:tc>
                  <a:txBody>
                    <a:bodyPr/>
                    <a:lstStyle/>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 </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a:lnSpc>
                          <a:spcPct val="130000"/>
                        </a:lnSpc>
                        <a:spcBef>
                          <a:spcPts val="0"/>
                        </a:spcBef>
                        <a:spcAft>
                          <a:spcPts val="0"/>
                        </a:spcAft>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Ni-côn: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Ôi! Ôi giời ơi! Hí, hí, hí, hí!</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a:lnSpc>
                          <a:spcPct val="130000"/>
                        </a:lnSpc>
                      </a:pPr>
                      <a:r>
                        <a:rPr lang="vi-VN" sz="40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 </a:t>
                      </a:r>
                      <a:r>
                        <a:rPr lang="vi-VN" sz="4000" b="0"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Con ranh con, lạ chưa kìa? Mày trêu tao đấy hẳn?</a:t>
                      </a:r>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b.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a:t>
                      </a:r>
                      <a:r>
                        <a:rPr lang="vi-VN" sz="4000" b="0" i="1"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Con ranh con, lạ chưa kìa? Mày trêu tao đấy hẳn?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dùng để bộc lộ cảm xúc tức giận của ông Giuốc-đanh khi Ni-côn cứ cười mãi không thôi.</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a:lnSpc>
                          <a:spcPct val="130000"/>
                        </a:lnSpc>
                      </a:pPr>
                      <a:br>
                        <a:rPr lang="vi-VN"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93702576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5101776">
            <a:off x="9047454" y="1240162"/>
            <a:ext cx="12308892" cy="9075194"/>
          </a:xfrm>
          <a:custGeom>
            <a:avLst/>
            <a:gdLst/>
            <a:ahLst/>
            <a:cxnLst/>
            <a:rect l="l" t="t" r="r" b="b"/>
            <a:pathLst>
              <a:path w="12308892" h="9075194">
                <a:moveTo>
                  <a:pt x="0" y="0"/>
                </a:moveTo>
                <a:lnTo>
                  <a:pt x="12308892" y="0"/>
                </a:lnTo>
                <a:lnTo>
                  <a:pt x="12308892" y="9075194"/>
                </a:lnTo>
                <a:lnTo>
                  <a:pt x="0" y="9075194"/>
                </a:lnTo>
                <a:lnTo>
                  <a:pt x="0" y="0"/>
                </a:lnTo>
                <a:close/>
              </a:path>
            </a:pathLst>
          </a:custGeom>
          <a:blipFill>
            <a:blip r:embed="rId2">
              <a:extLst>
                <a:ext uri="{96DAC541-7B7A-43D3-8B79-37D633B846F1}">
                  <asvg:svgBlip xmlns:asvg="http://schemas.microsoft.com/office/drawing/2016/SVG/main" r:embed="rId3"/>
                </a:ext>
              </a:extLst>
            </a:blip>
            <a:stretch>
              <a:fillRect l="-88119" r="-25305"/>
            </a:stretch>
          </a:blipFill>
        </p:spPr>
        <p:txBody>
          <a:bodyPr/>
          <a:lstStyle/>
          <a:p>
            <a:endParaRPr lang="en-US"/>
          </a:p>
        </p:txBody>
      </p:sp>
      <p:sp>
        <p:nvSpPr>
          <p:cNvPr id="3" name="Freeform 3"/>
          <p:cNvSpPr/>
          <p:nvPr/>
        </p:nvSpPr>
        <p:spPr>
          <a:xfrm>
            <a:off x="15621000" y="65913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4"/>
            <a:stretch>
              <a:fillRect/>
            </a:stretch>
          </a:blipFill>
        </p:spPr>
        <p:txBody>
          <a:bodyPr/>
          <a:lstStyle/>
          <a:p>
            <a:endParaRPr lang="en-US"/>
          </a:p>
        </p:txBody>
      </p:sp>
      <p:sp>
        <p:nvSpPr>
          <p:cNvPr id="4" name="Freeform 4"/>
          <p:cNvSpPr/>
          <p:nvPr/>
        </p:nvSpPr>
        <p:spPr>
          <a:xfrm>
            <a:off x="15003265" y="-1267937"/>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5715000" y="1485900"/>
            <a:ext cx="11778871"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752600" y="3268691"/>
            <a:ext cx="134112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7"/>
            <a:stretch>
              <a:fillRect/>
            </a:stretch>
          </a:blipFill>
        </p:spPr>
        <p:txBody>
          <a:bodyPr/>
          <a:lstStyle/>
          <a:p>
            <a:endParaRPr lang="en-US"/>
          </a:p>
        </p:txBody>
      </p:sp>
      <p:sp>
        <p:nvSpPr>
          <p:cNvPr id="11" name="Freeform 11"/>
          <p:cNvSpPr/>
          <p:nvPr/>
        </p:nvSpPr>
        <p:spPr>
          <a:xfrm>
            <a:off x="2438400" y="2171700"/>
            <a:ext cx="1404175" cy="2057400"/>
          </a:xfrm>
          <a:custGeom>
            <a:avLst/>
            <a:gdLst/>
            <a:ahLst/>
            <a:cxnLst/>
            <a:rect l="l" t="t" r="r" b="b"/>
            <a:pathLst>
              <a:path w="1404175" h="2057400">
                <a:moveTo>
                  <a:pt x="0" y="0"/>
                </a:moveTo>
                <a:lnTo>
                  <a:pt x="1404175" y="0"/>
                </a:lnTo>
                <a:lnTo>
                  <a:pt x="1404175"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TextBox 12"/>
          <p:cNvSpPr txBox="1"/>
          <p:nvPr/>
        </p:nvSpPr>
        <p:spPr>
          <a:xfrm>
            <a:off x="2971800" y="4229100"/>
            <a:ext cx="12039600" cy="2972609"/>
          </a:xfrm>
          <a:prstGeom prst="rect">
            <a:avLst/>
          </a:prstGeom>
        </p:spPr>
        <p:txBody>
          <a:bodyPr wrap="square" lIns="0" tIns="0" rIns="0" bIns="0" rtlCol="0" anchor="t">
            <a:spAutoFit/>
          </a:bodyPr>
          <a:lstStyle/>
          <a:p>
            <a:pPr marL="285750" indent="-285750">
              <a:lnSpc>
                <a:spcPct val="130000"/>
              </a:lnSpc>
              <a:buFont typeface="Arial" panose="020B0604020202020204" pitchFamily="34" charset="0"/>
              <a:buChar char="•"/>
            </a:pPr>
            <a:r>
              <a:rPr lang="vi-VN" sz="3800">
                <a:latin typeface="Roboto Condensed" panose="02000000000000000000" pitchFamily="2" charset="0"/>
                <a:ea typeface="Roboto Condensed" panose="02000000000000000000" pitchFamily="2" charset="0"/>
                <a:cs typeface="Roboto Condensed" panose="02000000000000000000" pitchFamily="2" charset="0"/>
              </a:rPr>
              <a:t>GV sử dụng hình mặt cười, cho HS chuyền cho nhau theo nhạc. Nhạc dừng ở HS nào thì HS đó sẽ trả lời </a:t>
            </a:r>
            <a:r>
              <a:rPr lang="en-GB" sz="3800">
                <a:latin typeface="Roboto Condensed" panose="02000000000000000000" pitchFamily="2" charset="0"/>
                <a:ea typeface="Roboto Condensed" panose="02000000000000000000" pitchFamily="2" charset="0"/>
                <a:cs typeface="Roboto Condensed" panose="02000000000000000000" pitchFamily="2" charset="0"/>
              </a:rPr>
              <a:t>1 ý / Thực hiện yêu cầu (PHT 2)</a:t>
            </a:r>
            <a:endParaRPr lang="vi-VN" sz="3800" b="1">
              <a:latin typeface="Roboto Condensed" panose="02000000000000000000" pitchFamily="2" charset="0"/>
              <a:ea typeface="Roboto Condensed" panose="02000000000000000000" pitchFamily="2" charset="0"/>
              <a:cs typeface="Roboto Condensed" panose="02000000000000000000" pitchFamily="2" charset="0"/>
            </a:endParaRPr>
          </a:p>
          <a:p>
            <a:pPr marL="285750" indent="-285750">
              <a:lnSpc>
                <a:spcPct val="130000"/>
              </a:lnSpc>
              <a:buFont typeface="Arial" panose="020B0604020202020204" pitchFamily="34" charset="0"/>
              <a:buChar char="•"/>
            </a:pPr>
            <a:r>
              <a:rPr lang="vi-VN" sz="3800">
                <a:latin typeface="Roboto Condensed" panose="02000000000000000000" pitchFamily="2" charset="0"/>
                <a:ea typeface="Roboto Condensed" panose="02000000000000000000" pitchFamily="2" charset="0"/>
                <a:cs typeface="Roboto Condensed" panose="02000000000000000000" pitchFamily="2" charset="0"/>
              </a:rPr>
              <a:t>Thời gian làm bài </a:t>
            </a:r>
            <a:r>
              <a:rPr lang="en-GB" sz="3800">
                <a:latin typeface="Roboto Condensed" panose="02000000000000000000" pitchFamily="2" charset="0"/>
                <a:ea typeface="Roboto Condensed" panose="02000000000000000000" pitchFamily="2" charset="0"/>
                <a:cs typeface="Roboto Condensed" panose="02000000000000000000" pitchFamily="2" charset="0"/>
              </a:rPr>
              <a:t>2</a:t>
            </a:r>
            <a:r>
              <a:rPr lang="vi-VN" sz="3800">
                <a:latin typeface="Roboto Condensed" panose="02000000000000000000" pitchFamily="2" charset="0"/>
                <a:ea typeface="Roboto Condensed" panose="02000000000000000000" pitchFamily="2" charset="0"/>
                <a:cs typeface="Roboto Condensed" panose="02000000000000000000" pitchFamily="2" charset="0"/>
              </a:rPr>
              <a:t> phút</a:t>
            </a:r>
            <a:r>
              <a:rPr lang="en-GB" sz="3800">
                <a:latin typeface="Roboto Condensed" panose="02000000000000000000" pitchFamily="2" charset="0"/>
                <a:ea typeface="Roboto Condensed" panose="02000000000000000000" pitchFamily="2" charset="0"/>
                <a:cs typeface="Roboto Condensed" panose="02000000000000000000" pitchFamily="2" charset="0"/>
              </a:rPr>
              <a:t> / câu hỏi</a:t>
            </a:r>
            <a:endParaRPr lang="vi-VN" sz="38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3" name="TextBox 13"/>
          <p:cNvSpPr txBox="1"/>
          <p:nvPr/>
        </p:nvSpPr>
        <p:spPr>
          <a:xfrm>
            <a:off x="1853405" y="679996"/>
            <a:ext cx="1334849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TRÒ CHƠI:</a:t>
            </a:r>
          </a:p>
        </p:txBody>
      </p:sp>
      <p:sp>
        <p:nvSpPr>
          <p:cNvPr id="14" name="TextBox 14"/>
          <p:cNvSpPr txBox="1"/>
          <p:nvPr/>
        </p:nvSpPr>
        <p:spPr>
          <a:xfrm>
            <a:off x="5486400" y="2247900"/>
            <a:ext cx="11778871" cy="808619"/>
          </a:xfrm>
          <a:prstGeom prst="rect">
            <a:avLst/>
          </a:prstGeom>
        </p:spPr>
        <p:txBody>
          <a:bodyPr lIns="0" tIns="0" rIns="0" bIns="0" rtlCol="0" anchor="t">
            <a:spAutoFit/>
          </a:bodyPr>
          <a:lstStyle/>
          <a:p>
            <a:pPr algn="ctr">
              <a:lnSpc>
                <a:spcPts val="6859"/>
              </a:lnSpc>
              <a:spcBef>
                <a:spcPct val="0"/>
              </a:spcBef>
            </a:pPr>
            <a:r>
              <a:rPr lang="en-US" sz="4899">
                <a:solidFill>
                  <a:srgbClr val="07103D"/>
                </a:solidFill>
                <a:latin typeface="#9Slide07 SVNNexa Rust Slab Bla" panose="020B0606040200020203" pitchFamily="34" charset="0"/>
              </a:rPr>
              <a:t>Siêu biến đổi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barn(inVertic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barn(inVertical)">
                                      <p:cBhvr>
                                        <p:cTn id="2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002000" y="2667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3868400" y="2781300"/>
            <a:ext cx="6285610" cy="7994417"/>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1676401" y="1257300"/>
            <a:ext cx="3962399"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Câu 1</a:t>
            </a:r>
            <a:endParaRPr lang="en-US" sz="6600" dirty="0">
              <a:solidFill>
                <a:srgbClr val="0E479A"/>
              </a:solidFill>
              <a:latin typeface="#9Slide07 SFU Blackout"/>
            </a:endParaRPr>
          </a:p>
        </p:txBody>
      </p:sp>
      <p:sp>
        <p:nvSpPr>
          <p:cNvPr id="11" name="TextBox 11"/>
          <p:cNvSpPr txBox="1"/>
          <p:nvPr/>
        </p:nvSpPr>
        <p:spPr>
          <a:xfrm>
            <a:off x="3581400" y="3086100"/>
            <a:ext cx="10744200" cy="2077492"/>
          </a:xfrm>
          <a:prstGeom prst="rect">
            <a:avLst/>
          </a:prstGeom>
          <a:solidFill>
            <a:schemeClr val="accent6">
              <a:lumMod val="20000"/>
              <a:lumOff val="80000"/>
            </a:schemeClr>
          </a:solidFill>
        </p:spPr>
        <p:txBody>
          <a:bodyPr wrap="square" lIns="0" tIns="0" rIns="0" bIns="0" rtlCol="0" anchor="t">
            <a:spAutoFit/>
          </a:bodyPr>
          <a:lstStyle/>
          <a:p>
            <a:r>
              <a:rPr lang="en-GB" sz="4500">
                <a:latin typeface="Roboto Condensed" panose="02000000000000000000" pitchFamily="2" charset="0"/>
                <a:ea typeface="Roboto Condensed" panose="02000000000000000000" pitchFamily="2" charset="0"/>
                <a:cs typeface="Roboto Condensed" panose="02000000000000000000" pitchFamily="2" charset="0"/>
              </a:rPr>
              <a:t>- </a:t>
            </a:r>
            <a:r>
              <a:rPr lang="en-GB" sz="4500" i="1">
                <a:latin typeface="Roboto Condensed" panose="02000000000000000000" pitchFamily="2" charset="0"/>
                <a:ea typeface="Roboto Condensed" panose="02000000000000000000" pitchFamily="2" charset="0"/>
                <a:cs typeface="Roboto Condensed" panose="02000000000000000000" pitchFamily="2" charset="0"/>
              </a:rPr>
              <a:t>Cậu có đi xem phim với tớ không? (1)</a:t>
            </a:r>
            <a:endParaRPr lang="en-GB" sz="4500">
              <a:latin typeface="Roboto Condensed" panose="02000000000000000000" pitchFamily="2" charset="0"/>
              <a:ea typeface="Roboto Condensed" panose="02000000000000000000" pitchFamily="2" charset="0"/>
              <a:cs typeface="Roboto Condensed" panose="02000000000000000000" pitchFamily="2" charset="0"/>
            </a:endParaRPr>
          </a:p>
          <a:p>
            <a:r>
              <a:rPr lang="en-GB" sz="4500" i="1">
                <a:latin typeface="Roboto Condensed" panose="02000000000000000000" pitchFamily="2" charset="0"/>
                <a:ea typeface="Roboto Condensed" panose="02000000000000000000" pitchFamily="2" charset="0"/>
                <a:cs typeface="Roboto Condensed" panose="02000000000000000000" pitchFamily="2" charset="0"/>
              </a:rPr>
              <a:t>- Cậu không thấy tớ có bao nhiêu bài tập phải làm đây à?</a:t>
            </a:r>
            <a:r>
              <a:rPr lang="en-GB" sz="4500">
                <a:latin typeface="Roboto Condensed" panose="02000000000000000000" pitchFamily="2" charset="0"/>
                <a:ea typeface="Roboto Condensed" panose="02000000000000000000" pitchFamily="2" charset="0"/>
                <a:cs typeface="Roboto Condensed" panose="02000000000000000000" pitchFamily="2" charset="0"/>
              </a:rPr>
              <a:t> (2)</a:t>
            </a:r>
            <a:endParaRPr lang="en-US" sz="4500" i="1">
              <a:solidFill>
                <a:srgbClr val="07103D"/>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0" name="TextBox 12">
            <a:extLst>
              <a:ext uri="{FF2B5EF4-FFF2-40B4-BE49-F238E27FC236}">
                <a16:creationId xmlns:a16="http://schemas.microsoft.com/office/drawing/2014/main" id="{3C990782-002E-3BFD-DD88-7E22C4CA989D}"/>
              </a:ext>
            </a:extLst>
          </p:cNvPr>
          <p:cNvSpPr txBox="1"/>
          <p:nvPr/>
        </p:nvSpPr>
        <p:spPr>
          <a:xfrm>
            <a:off x="5334000" y="1562100"/>
            <a:ext cx="12975771" cy="692497"/>
          </a:xfrm>
          <a:prstGeom prst="rect">
            <a:avLst/>
          </a:prstGeom>
        </p:spPr>
        <p:txBody>
          <a:bodyPr wrap="square" lIns="0" tIns="0" rIns="0" bIns="0" rtlCol="0" anchor="t">
            <a:spAutoFit/>
          </a:bodyPr>
          <a:lstStyle/>
          <a:p>
            <a:r>
              <a:rPr lang="en-GB" sz="4500">
                <a:latin typeface="Roboto Condensed" panose="02000000000000000000" pitchFamily="2" charset="0"/>
                <a:ea typeface="Roboto Condensed" panose="02000000000000000000" pitchFamily="2" charset="0"/>
                <a:cs typeface="Roboto Condensed" panose="02000000000000000000" pitchFamily="2" charset="0"/>
              </a:rPr>
              <a:t>Trong các câu hỏi sau đây, câu nào là câu hỏi tu từ?</a:t>
            </a:r>
          </a:p>
        </p:txBody>
      </p:sp>
      <p:pic>
        <p:nvPicPr>
          <p:cNvPr id="13" name="Graphic 12" descr="Shield Tick with solid fill">
            <a:extLst>
              <a:ext uri="{FF2B5EF4-FFF2-40B4-BE49-F238E27FC236}">
                <a16:creationId xmlns:a16="http://schemas.microsoft.com/office/drawing/2014/main" id="{3AC8C7C3-3CDD-DAA3-8C9C-3335EF58D7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81200" y="3695700"/>
            <a:ext cx="1600200" cy="16002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002000" y="2667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3868400" y="2781300"/>
            <a:ext cx="6285610" cy="7994417"/>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1676401" y="1257300"/>
            <a:ext cx="3962399"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Câu 1</a:t>
            </a:r>
            <a:endParaRPr lang="en-US" sz="6600" dirty="0">
              <a:solidFill>
                <a:srgbClr val="0E479A"/>
              </a:solidFill>
              <a:latin typeface="#9Slide07 SFU Blackout"/>
            </a:endParaRPr>
          </a:p>
        </p:txBody>
      </p:sp>
      <p:sp>
        <p:nvSpPr>
          <p:cNvPr id="11" name="TextBox 11"/>
          <p:cNvSpPr txBox="1"/>
          <p:nvPr/>
        </p:nvSpPr>
        <p:spPr>
          <a:xfrm>
            <a:off x="2514600" y="3086100"/>
            <a:ext cx="11811000" cy="4420441"/>
          </a:xfrm>
          <a:prstGeom prst="rect">
            <a:avLst/>
          </a:prstGeom>
          <a:solidFill>
            <a:schemeClr val="accent6">
              <a:lumMod val="20000"/>
              <a:lumOff val="80000"/>
            </a:schemeClr>
          </a:solidFill>
        </p:spPr>
        <p:txBody>
          <a:bodyPr wrap="square" lIns="0" tIns="0" rIns="0" bIns="0" rtlCol="0" anchor="t">
            <a:spAutoFit/>
          </a:bodyPr>
          <a:lstStyle/>
          <a:p>
            <a:pPr>
              <a:lnSpc>
                <a:spcPct val="130000"/>
              </a:lnSpc>
            </a:pPr>
            <a:r>
              <a:rPr lang="en-GB" sz="4500">
                <a:latin typeface="Roboto Condensed" panose="02000000000000000000" pitchFamily="2" charset="0"/>
                <a:ea typeface="Roboto Condensed" panose="02000000000000000000" pitchFamily="2" charset="0"/>
                <a:cs typeface="Roboto Condensed" panose="02000000000000000000" pitchFamily="2" charset="0"/>
              </a:rPr>
              <a:t>- </a:t>
            </a:r>
            <a:r>
              <a:rPr lang="vi-VN" sz="4500">
                <a:latin typeface="Roboto Condensed" panose="02000000000000000000" pitchFamily="2" charset="0"/>
                <a:ea typeface="Roboto Condensed" panose="02000000000000000000" pitchFamily="2" charset="0"/>
                <a:cs typeface="Roboto Condensed" panose="02000000000000000000" pitchFamily="2" charset="0"/>
              </a:rPr>
              <a:t>Con hỏi: ‘</a:t>
            </a:r>
            <a:r>
              <a:rPr lang="vi-VN" sz="4500" i="1">
                <a:latin typeface="Roboto Condensed" panose="02000000000000000000" pitchFamily="2" charset="0"/>
                <a:ea typeface="Roboto Condensed" panose="02000000000000000000" pitchFamily="2" charset="0"/>
                <a:cs typeface="Roboto Condensed" panose="02000000000000000000" pitchFamily="2" charset="0"/>
              </a:rPr>
              <a:t>Nhưng làm sao mình lên đó được?</a:t>
            </a:r>
            <a:r>
              <a:rPr lang="vi-VN" sz="4500">
                <a:latin typeface="Roboto Condensed" panose="02000000000000000000" pitchFamily="2" charset="0"/>
                <a:ea typeface="Roboto Condensed" panose="02000000000000000000" pitchFamily="2" charset="0"/>
                <a:cs typeface="Roboto Condensed" panose="02000000000000000000" pitchFamily="2" charset="0"/>
              </a:rPr>
              <a:t>’ (3)</a:t>
            </a:r>
          </a:p>
          <a:p>
            <a:pPr>
              <a:lnSpc>
                <a:spcPct val="130000"/>
              </a:lnSpc>
            </a:pPr>
            <a:r>
              <a:rPr lang="en-GB" sz="4500">
                <a:latin typeface="Roboto Condensed" panose="02000000000000000000" pitchFamily="2" charset="0"/>
                <a:ea typeface="Roboto Condensed" panose="02000000000000000000" pitchFamily="2" charset="0"/>
                <a:cs typeface="Roboto Condensed" panose="02000000000000000000" pitchFamily="2" charset="0"/>
              </a:rPr>
              <a:t>- </a:t>
            </a:r>
            <a:r>
              <a:rPr lang="vi-VN" sz="4500">
                <a:latin typeface="Roboto Condensed" panose="02000000000000000000" pitchFamily="2" charset="0"/>
                <a:ea typeface="Roboto Condensed" panose="02000000000000000000" pitchFamily="2" charset="0"/>
                <a:cs typeface="Roboto Condensed" panose="02000000000000000000" pitchFamily="2" charset="0"/>
              </a:rPr>
              <a:t>Họ đáp: ‘</a:t>
            </a:r>
            <a:r>
              <a:rPr lang="vi-VN" sz="4500" i="1">
                <a:latin typeface="Roboto Condensed" panose="02000000000000000000" pitchFamily="2" charset="0"/>
                <a:ea typeface="Roboto Condensed" panose="02000000000000000000" pitchFamily="2" charset="0"/>
                <a:cs typeface="Roboto Condensed" panose="02000000000000000000" pitchFamily="2" charset="0"/>
              </a:rPr>
              <a:t>Hãy đến nơi tận cùng trái đất, đưa tay lên trời, cậu sẽ được nhấc bổng lên tận tầng mây</a:t>
            </a:r>
            <a:r>
              <a:rPr lang="vi-VN" sz="4500">
                <a:latin typeface="Roboto Condensed" panose="02000000000000000000" pitchFamily="2" charset="0"/>
                <a:ea typeface="Roboto Condensed" panose="02000000000000000000" pitchFamily="2" charset="0"/>
                <a:cs typeface="Roboto Condensed" panose="02000000000000000000" pitchFamily="2" charset="0"/>
              </a:rPr>
              <a:t>.’ (4)</a:t>
            </a:r>
          </a:p>
          <a:p>
            <a:pPr>
              <a:lnSpc>
                <a:spcPct val="130000"/>
              </a:lnSpc>
            </a:pPr>
            <a:r>
              <a:rPr lang="vi-VN" sz="4500">
                <a:latin typeface="Roboto Condensed" panose="02000000000000000000" pitchFamily="2" charset="0"/>
                <a:ea typeface="Roboto Condensed" panose="02000000000000000000" pitchFamily="2" charset="0"/>
                <a:cs typeface="Roboto Condensed" panose="02000000000000000000" pitchFamily="2" charset="0"/>
              </a:rPr>
              <a:t>‘</a:t>
            </a:r>
            <a:r>
              <a:rPr lang="vi-VN" sz="4500" i="1">
                <a:latin typeface="Roboto Condensed" panose="02000000000000000000" pitchFamily="2" charset="0"/>
                <a:ea typeface="Roboto Condensed" panose="02000000000000000000" pitchFamily="2" charset="0"/>
                <a:cs typeface="Roboto Condensed" panose="02000000000000000000" pitchFamily="2" charset="0"/>
              </a:rPr>
              <a:t>Mẹ mình đang đợi ở nhà’</a:t>
            </a:r>
            <a:r>
              <a:rPr lang="vi-VN" sz="4500">
                <a:latin typeface="Roboto Condensed" panose="02000000000000000000" pitchFamily="2" charset="0"/>
                <a:ea typeface="Roboto Condensed" panose="02000000000000000000" pitchFamily="2" charset="0"/>
                <a:cs typeface="Roboto Condensed" panose="02000000000000000000" pitchFamily="2" charset="0"/>
              </a:rPr>
              <a:t> – con bảo – ‘</a:t>
            </a:r>
            <a:r>
              <a:rPr lang="vi-VN" sz="4500" i="1">
                <a:latin typeface="Roboto Condensed" panose="02000000000000000000" pitchFamily="2" charset="0"/>
                <a:ea typeface="Roboto Condensed" panose="02000000000000000000" pitchFamily="2" charset="0"/>
                <a:cs typeface="Roboto Condensed" panose="02000000000000000000" pitchFamily="2" charset="0"/>
              </a:rPr>
              <a:t>Làm sao có thể rời mẹ mà đến được?</a:t>
            </a:r>
            <a:r>
              <a:rPr lang="vi-VN" sz="4500">
                <a:latin typeface="Roboto Condensed" panose="02000000000000000000" pitchFamily="2" charset="0"/>
                <a:ea typeface="Roboto Condensed" panose="02000000000000000000" pitchFamily="2" charset="0"/>
                <a:cs typeface="Roboto Condensed" panose="02000000000000000000" pitchFamily="2" charset="0"/>
              </a:rPr>
              <a:t>’ (5) </a:t>
            </a:r>
          </a:p>
        </p:txBody>
      </p:sp>
      <p:sp>
        <p:nvSpPr>
          <p:cNvPr id="10" name="TextBox 12">
            <a:extLst>
              <a:ext uri="{FF2B5EF4-FFF2-40B4-BE49-F238E27FC236}">
                <a16:creationId xmlns:a16="http://schemas.microsoft.com/office/drawing/2014/main" id="{3C990782-002E-3BFD-DD88-7E22C4CA989D}"/>
              </a:ext>
            </a:extLst>
          </p:cNvPr>
          <p:cNvSpPr txBox="1"/>
          <p:nvPr/>
        </p:nvSpPr>
        <p:spPr>
          <a:xfrm>
            <a:off x="5334000" y="1562100"/>
            <a:ext cx="12975771" cy="692497"/>
          </a:xfrm>
          <a:prstGeom prst="rect">
            <a:avLst/>
          </a:prstGeom>
        </p:spPr>
        <p:txBody>
          <a:bodyPr wrap="square" lIns="0" tIns="0" rIns="0" bIns="0" rtlCol="0" anchor="t">
            <a:spAutoFit/>
          </a:bodyPr>
          <a:lstStyle/>
          <a:p>
            <a:r>
              <a:rPr lang="en-GB" sz="4500">
                <a:latin typeface="Roboto Condensed" panose="02000000000000000000" pitchFamily="2" charset="0"/>
                <a:ea typeface="Roboto Condensed" panose="02000000000000000000" pitchFamily="2" charset="0"/>
                <a:cs typeface="Roboto Condensed" panose="02000000000000000000" pitchFamily="2" charset="0"/>
              </a:rPr>
              <a:t>Trong các câu hỏi sau đây, câu nào là câu hỏi tu từ?</a:t>
            </a:r>
          </a:p>
        </p:txBody>
      </p:sp>
      <p:pic>
        <p:nvPicPr>
          <p:cNvPr id="13" name="Graphic 12" descr="Shield Tick with solid fill">
            <a:extLst>
              <a:ext uri="{FF2B5EF4-FFF2-40B4-BE49-F238E27FC236}">
                <a16:creationId xmlns:a16="http://schemas.microsoft.com/office/drawing/2014/main" id="{3AC8C7C3-3CDD-DAA3-8C9C-3335EF58D7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15400" y="6438900"/>
            <a:ext cx="1600200" cy="1600200"/>
          </a:xfrm>
          <a:prstGeom prst="rect">
            <a:avLst/>
          </a:prstGeom>
        </p:spPr>
      </p:pic>
    </p:spTree>
    <p:extLst>
      <p:ext uri="{BB962C8B-B14F-4D97-AF65-F5344CB8AC3E}">
        <p14:creationId xmlns:p14="http://schemas.microsoft.com/office/powerpoint/2010/main" val="346723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849600" y="4191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1676401" y="12573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2</a:t>
            </a:r>
            <a:endParaRPr lang="en-US" sz="6600" dirty="0">
              <a:solidFill>
                <a:srgbClr val="0E479A"/>
              </a:solidFill>
              <a:latin typeface="#9Slide07 SFU Blackout"/>
            </a:endParaRPr>
          </a:p>
        </p:txBody>
      </p:sp>
      <p:graphicFrame>
        <p:nvGraphicFramePr>
          <p:cNvPr id="10" name="Table 15">
            <a:extLst>
              <a:ext uri="{FF2B5EF4-FFF2-40B4-BE49-F238E27FC236}">
                <a16:creationId xmlns:a16="http://schemas.microsoft.com/office/drawing/2014/main" id="{061AEB15-6795-2F9A-6244-91B8372EE418}"/>
              </a:ext>
            </a:extLst>
          </p:cNvPr>
          <p:cNvGraphicFramePr>
            <a:graphicFrameLocks noGrp="1"/>
          </p:cNvGraphicFramePr>
          <p:nvPr>
            <p:extLst>
              <p:ext uri="{D42A27DB-BD31-4B8C-83A1-F6EECF244321}">
                <p14:modId xmlns:p14="http://schemas.microsoft.com/office/powerpoint/2010/main" val="3962657886"/>
              </p:ext>
            </p:extLst>
          </p:nvPr>
        </p:nvGraphicFramePr>
        <p:xfrm>
          <a:off x="838200" y="4152899"/>
          <a:ext cx="14859001" cy="6073293"/>
        </p:xfrm>
        <a:graphic>
          <a:graphicData uri="http://schemas.openxmlformats.org/drawingml/2006/table">
            <a:tbl>
              <a:tblPr firstRow="1" bandRow="1">
                <a:tableStyleId>{5C22544A-7EE6-4342-B048-85BDC9FD1C3A}</a:tableStyleId>
              </a:tblPr>
              <a:tblGrid>
                <a:gridCol w="7350463">
                  <a:extLst>
                    <a:ext uri="{9D8B030D-6E8A-4147-A177-3AD203B41FA5}">
                      <a16:colId xmlns:a16="http://schemas.microsoft.com/office/drawing/2014/main" val="1468328915"/>
                    </a:ext>
                  </a:extLst>
                </a:gridCol>
                <a:gridCol w="7508538">
                  <a:extLst>
                    <a:ext uri="{9D8B030D-6E8A-4147-A177-3AD203B41FA5}">
                      <a16:colId xmlns:a16="http://schemas.microsoft.com/office/drawing/2014/main" val="378611965"/>
                    </a:ext>
                  </a:extLst>
                </a:gridCol>
              </a:tblGrid>
              <a:tr h="1476096">
                <a:tc>
                  <a:txBody>
                    <a:bodyPr/>
                    <a:lstStyle/>
                    <a:p>
                      <a:pPr algn="ctr" rtl="0">
                        <a:lnSpc>
                          <a:spcPct val="130000"/>
                        </a:lnSpc>
                        <a:spcBef>
                          <a:spcPts val="0"/>
                        </a:spcBef>
                        <a:spcAft>
                          <a:spcPts val="0"/>
                        </a:spcAft>
                      </a:pPr>
                      <a:r>
                        <a:rPr lang="en-GB" sz="38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KỂ</a:t>
                      </a:r>
                      <a:endPar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30000"/>
                        </a:lnSpc>
                      </a:pPr>
                      <a:r>
                        <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CÂU HỎI TU TỪ</a:t>
                      </a:r>
                      <a:br>
                        <a:rPr lang="vi-VN"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38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r h="2358028">
                <a:tc>
                  <a:txBody>
                    <a:bodyPr/>
                    <a:lstStyle/>
                    <a:p>
                      <a:pPr algn="just" rtl="0" fontAlgn="t">
                        <a:spcBef>
                          <a:spcPts val="0"/>
                        </a:spcBef>
                        <a:spcAft>
                          <a:spcPts val="0"/>
                        </a:spcAft>
                      </a:pPr>
                      <a:r>
                        <a:rPr lang="en-GB"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Cậu không thấy tớ có bao nhiêu bài tập phải làm đây à?</a:t>
                      </a:r>
                      <a:endParaRPr lang="en-GB"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endParaRPr lang="vi-VN" sz="3800" i="1">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94280839"/>
                  </a:ext>
                </a:extLst>
              </a:tr>
              <a:tr h="2185677">
                <a:tc>
                  <a:txBody>
                    <a:bodyPr/>
                    <a:lstStyle/>
                    <a:p>
                      <a:pPr algn="just" rtl="0" fontAlgn="t">
                        <a:spcBef>
                          <a:spcPts val="0"/>
                        </a:spcBef>
                        <a:spcAft>
                          <a:spcPts val="0"/>
                        </a:spcAft>
                      </a:pP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a:t>
                      </a:r>
                      <a:r>
                        <a:rPr lang="vi-VN"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Làm sao có thể rời mẹ mà đến được?</a:t>
                      </a: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a:t>
                      </a:r>
                      <a:br>
                        <a:rPr lang="vi-VN" sz="4500">
                          <a:effectLst/>
                          <a:latin typeface="Roboto Condensed" panose="02000000000000000000" pitchFamily="2" charset="0"/>
                          <a:ea typeface="Roboto Condensed" panose="02000000000000000000" pitchFamily="2" charset="0"/>
                          <a:cs typeface="Roboto Condensed" panose="02000000000000000000" pitchFamily="2" charset="0"/>
                        </a:rPr>
                      </a:br>
                      <a:endParaRPr lang="vi-VN"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endParaRPr lang="en-GB" sz="3800" i="1">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816522405"/>
                  </a:ext>
                </a:extLst>
              </a:tr>
            </a:tbl>
          </a:graphicData>
        </a:graphic>
      </p:graphicFrame>
      <p:sp>
        <p:nvSpPr>
          <p:cNvPr id="7" name="Freeform 7"/>
          <p:cNvSpPr/>
          <p:nvPr/>
        </p:nvSpPr>
        <p:spPr>
          <a:xfrm>
            <a:off x="15544800" y="5753100"/>
            <a:ext cx="4419600" cy="6019800"/>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11" name="TextBox 12">
            <a:extLst>
              <a:ext uri="{FF2B5EF4-FFF2-40B4-BE49-F238E27FC236}">
                <a16:creationId xmlns:a16="http://schemas.microsoft.com/office/drawing/2014/main" id="{C53C04CB-F6DD-9308-1835-4459197B8954}"/>
              </a:ext>
            </a:extLst>
          </p:cNvPr>
          <p:cNvSpPr txBox="1"/>
          <p:nvPr/>
        </p:nvSpPr>
        <p:spPr>
          <a:xfrm>
            <a:off x="5486401" y="1562100"/>
            <a:ext cx="11353800" cy="2077492"/>
          </a:xfrm>
          <a:prstGeom prst="rect">
            <a:avLst/>
          </a:prstGeom>
        </p:spPr>
        <p:txBody>
          <a:bodyPr wrap="square" lIns="0" tIns="0" rIns="0" bIns="0" rtlCol="0" anchor="t">
            <a:spAutoFit/>
          </a:bodyPr>
          <a:lstStyle/>
          <a:p>
            <a:pPr algn="just"/>
            <a:r>
              <a:rPr lang="en-GB" sz="4500">
                <a:latin typeface="Roboto Condensed" panose="02000000000000000000" pitchFamily="2" charset="0"/>
                <a:ea typeface="Roboto Condensed" panose="02000000000000000000" pitchFamily="2" charset="0"/>
                <a:cs typeface="Roboto Condensed" panose="02000000000000000000" pitchFamily="2" charset="0"/>
              </a:rPr>
              <a:t>Chuyển những câu hỏi tu từ vừa xác định sang dạng câu trần thuật. So sánh hai cách diễn đạt và cho biết câu hỏi tu từ có tác dụng thế nào.</a:t>
            </a:r>
          </a:p>
        </p:txBody>
      </p:sp>
    </p:spTree>
    <p:extLst>
      <p:ext uri="{BB962C8B-B14F-4D97-AF65-F5344CB8AC3E}">
        <p14:creationId xmlns:p14="http://schemas.microsoft.com/office/powerpoint/2010/main" val="112376883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055886" y="-1556056"/>
            <a:ext cx="3836595" cy="3724985"/>
          </a:xfrm>
          <a:custGeom>
            <a:avLst/>
            <a:gdLst/>
            <a:ahLst/>
            <a:cxnLst/>
            <a:rect l="l" t="t" r="r" b="b"/>
            <a:pathLst>
              <a:path w="3836595" h="3724985">
                <a:moveTo>
                  <a:pt x="0" y="0"/>
                </a:moveTo>
                <a:lnTo>
                  <a:pt x="3836595" y="0"/>
                </a:lnTo>
                <a:lnTo>
                  <a:pt x="3836595"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849600" y="419100"/>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8"/>
          <p:cNvSpPr txBox="1"/>
          <p:nvPr/>
        </p:nvSpPr>
        <p:spPr>
          <a:xfrm>
            <a:off x="4178961" y="272141"/>
            <a:ext cx="5164535"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 THỰC HÀNH</a:t>
            </a:r>
          </a:p>
        </p:txBody>
      </p:sp>
      <p:sp>
        <p:nvSpPr>
          <p:cNvPr id="9" name="TextBox 9"/>
          <p:cNvSpPr txBox="1"/>
          <p:nvPr/>
        </p:nvSpPr>
        <p:spPr>
          <a:xfrm>
            <a:off x="4724400" y="11049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2</a:t>
            </a:r>
            <a:endParaRPr lang="en-US" sz="6600" dirty="0">
              <a:solidFill>
                <a:srgbClr val="0E479A"/>
              </a:solidFill>
              <a:latin typeface="#9Slide07 SFU Blackout"/>
            </a:endParaRPr>
          </a:p>
        </p:txBody>
      </p:sp>
      <p:graphicFrame>
        <p:nvGraphicFramePr>
          <p:cNvPr id="10" name="Table 15">
            <a:extLst>
              <a:ext uri="{FF2B5EF4-FFF2-40B4-BE49-F238E27FC236}">
                <a16:creationId xmlns:a16="http://schemas.microsoft.com/office/drawing/2014/main" id="{061AEB15-6795-2F9A-6244-91B8372EE418}"/>
              </a:ext>
            </a:extLst>
          </p:cNvPr>
          <p:cNvGraphicFramePr>
            <a:graphicFrameLocks noGrp="1"/>
          </p:cNvGraphicFramePr>
          <p:nvPr>
            <p:extLst>
              <p:ext uri="{D42A27DB-BD31-4B8C-83A1-F6EECF244321}">
                <p14:modId xmlns:p14="http://schemas.microsoft.com/office/powerpoint/2010/main" val="1032942597"/>
              </p:ext>
            </p:extLst>
          </p:nvPr>
        </p:nvGraphicFramePr>
        <p:xfrm>
          <a:off x="838200" y="4152899"/>
          <a:ext cx="15544800" cy="5520195"/>
        </p:xfrm>
        <a:graphic>
          <a:graphicData uri="http://schemas.openxmlformats.org/drawingml/2006/table">
            <a:tbl>
              <a:tblPr firstRow="1" bandRow="1">
                <a:tableStyleId>{5C22544A-7EE6-4342-B048-85BDC9FD1C3A}</a:tableStyleId>
              </a:tblPr>
              <a:tblGrid>
                <a:gridCol w="8290559">
                  <a:extLst>
                    <a:ext uri="{9D8B030D-6E8A-4147-A177-3AD203B41FA5}">
                      <a16:colId xmlns:a16="http://schemas.microsoft.com/office/drawing/2014/main" val="1468328915"/>
                    </a:ext>
                  </a:extLst>
                </a:gridCol>
                <a:gridCol w="7254241">
                  <a:extLst>
                    <a:ext uri="{9D8B030D-6E8A-4147-A177-3AD203B41FA5}">
                      <a16:colId xmlns:a16="http://schemas.microsoft.com/office/drawing/2014/main" val="378611965"/>
                    </a:ext>
                  </a:extLst>
                </a:gridCol>
              </a:tblGrid>
              <a:tr h="1343394">
                <a:tc>
                  <a:txBody>
                    <a:bodyPr/>
                    <a:lstStyle/>
                    <a:p>
                      <a:pPr algn="ctr" rtl="0">
                        <a:lnSpc>
                          <a:spcPct val="130000"/>
                        </a:lnSpc>
                        <a:spcBef>
                          <a:spcPts val="0"/>
                        </a:spcBef>
                        <a:spcAft>
                          <a:spcPts val="0"/>
                        </a:spcAft>
                      </a:pPr>
                      <a:r>
                        <a:rPr lang="en-GB" sz="3800" b="1" i="0" u="none" strike="noStrike">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KỂ</a:t>
                      </a:r>
                      <a:endPar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lnSpc>
                          <a:spcPct val="130000"/>
                        </a:lnSpc>
                      </a:pPr>
                      <a:r>
                        <a:rPr lang="en-GB"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t>CÂU HỎI TU TỪ</a:t>
                      </a:r>
                      <a:br>
                        <a:rPr lang="vi-VN" sz="38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rPr>
                      </a:br>
                      <a:endParaRPr lang="en-GB" sz="38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r h="2070989">
                <a:tc>
                  <a:txBody>
                    <a:bodyPr/>
                    <a:lstStyle/>
                    <a:p>
                      <a:pPr algn="just" rtl="0" fontAlgn="t">
                        <a:spcBef>
                          <a:spcPts val="0"/>
                        </a:spcBef>
                        <a:spcAft>
                          <a:spcPts val="0"/>
                        </a:spcAft>
                      </a:pPr>
                      <a:r>
                        <a:rPr lang="en-GB"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Cậu không thấy tớ có bao nhiêu bài tập phải làm đây à?</a:t>
                      </a:r>
                      <a:endParaRPr lang="en-GB"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r>
                        <a:rPr lang="en-GB"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Mình không đi với cậu đâu vì còn phải làm bài tập.</a:t>
                      </a:r>
                      <a:endParaRPr lang="en-GB"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494280839"/>
                  </a:ext>
                </a:extLst>
              </a:tr>
              <a:tr h="1919618">
                <a:tc>
                  <a:txBody>
                    <a:bodyPr/>
                    <a:lstStyle/>
                    <a:p>
                      <a:pPr algn="just" rtl="0" fontAlgn="t">
                        <a:spcBef>
                          <a:spcPts val="0"/>
                        </a:spcBef>
                        <a:spcAft>
                          <a:spcPts val="0"/>
                        </a:spcAft>
                      </a:pPr>
                      <a:r>
                        <a:rPr lang="vi-VN" sz="4500" b="0" i="1"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Làm sao có thể rời mẹ mà đến được?</a:t>
                      </a: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a:t>
                      </a:r>
                      <a:endParaRPr lang="vi-VN"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just" rtl="0" fontAlgn="t">
                        <a:spcBef>
                          <a:spcPts val="0"/>
                        </a:spcBef>
                        <a:spcAft>
                          <a:spcPts val="0"/>
                        </a:spcAft>
                      </a:pPr>
                      <a:r>
                        <a:rPr lang="vi-VN" sz="4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Mình không thể đi được vì mẹ còn đang chờ mình ở nhà.</a:t>
                      </a:r>
                      <a:endParaRPr lang="vi-VN" sz="45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12700"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2816522405"/>
                  </a:ext>
                </a:extLst>
              </a:tr>
            </a:tbl>
          </a:graphicData>
        </a:graphic>
      </p:graphicFrame>
      <p:sp>
        <p:nvSpPr>
          <p:cNvPr id="7" name="Freeform 7"/>
          <p:cNvSpPr/>
          <p:nvPr/>
        </p:nvSpPr>
        <p:spPr>
          <a:xfrm>
            <a:off x="15544800" y="5753100"/>
            <a:ext cx="4419600" cy="6019800"/>
          </a:xfrm>
          <a:custGeom>
            <a:avLst/>
            <a:gdLst/>
            <a:ahLst/>
            <a:cxnLst/>
            <a:rect l="l" t="t" r="r" b="b"/>
            <a:pathLst>
              <a:path w="6285610" h="7994417">
                <a:moveTo>
                  <a:pt x="0" y="0"/>
                </a:moveTo>
                <a:lnTo>
                  <a:pt x="6285610" y="0"/>
                </a:lnTo>
                <a:lnTo>
                  <a:pt x="6285610" y="7994417"/>
                </a:lnTo>
                <a:lnTo>
                  <a:pt x="0" y="7994417"/>
                </a:lnTo>
                <a:lnTo>
                  <a:pt x="0" y="0"/>
                </a:lnTo>
                <a:close/>
              </a:path>
            </a:pathLst>
          </a:custGeom>
          <a:blipFill>
            <a:blip r:embed="rId12"/>
            <a:stretch>
              <a:fillRect/>
            </a:stretch>
          </a:blipFill>
        </p:spPr>
        <p:txBody>
          <a:bodyPr/>
          <a:lstStyle/>
          <a:p>
            <a:endParaRPr lang="en-US"/>
          </a:p>
        </p:txBody>
      </p:sp>
      <p:sp>
        <p:nvSpPr>
          <p:cNvPr id="11" name="TextBox 12">
            <a:extLst>
              <a:ext uri="{FF2B5EF4-FFF2-40B4-BE49-F238E27FC236}">
                <a16:creationId xmlns:a16="http://schemas.microsoft.com/office/drawing/2014/main" id="{C53C04CB-F6DD-9308-1835-4459197B8954}"/>
              </a:ext>
            </a:extLst>
          </p:cNvPr>
          <p:cNvSpPr txBox="1"/>
          <p:nvPr/>
        </p:nvSpPr>
        <p:spPr>
          <a:xfrm>
            <a:off x="2514600" y="2552700"/>
            <a:ext cx="11353800" cy="1384995"/>
          </a:xfrm>
          <a:prstGeom prst="rect">
            <a:avLst/>
          </a:prstGeom>
        </p:spPr>
        <p:txBody>
          <a:bodyPr wrap="square" lIns="0" tIns="0" rIns="0" bIns="0" rtlCol="0" anchor="t">
            <a:spAutoFit/>
          </a:bodyPr>
          <a:lstStyle/>
          <a:p>
            <a:pPr algn="just"/>
            <a:r>
              <a:rPr lang="vi-VN" sz="4500">
                <a:latin typeface="Roboto Condensed" panose="02000000000000000000" pitchFamily="2" charset="0"/>
                <a:ea typeface="Roboto Condensed" panose="02000000000000000000" pitchFamily="2" charset="0"/>
                <a:cs typeface="Roboto Condensed" panose="02000000000000000000" pitchFamily="2" charset="0"/>
              </a:rPr>
              <a:t>Sử dụng câu hỏi tu từ có tác dụng như một lời từ chối khéo léo, tế nhị hơn so với câu trần thuật.</a:t>
            </a:r>
            <a:endParaRPr lang="en-GB" sz="4500">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6314012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5101776">
            <a:off x="9033916" y="1186748"/>
            <a:ext cx="12308892" cy="9075194"/>
          </a:xfrm>
          <a:custGeom>
            <a:avLst/>
            <a:gdLst/>
            <a:ahLst/>
            <a:cxnLst/>
            <a:rect l="l" t="t" r="r" b="b"/>
            <a:pathLst>
              <a:path w="12308892" h="9075194">
                <a:moveTo>
                  <a:pt x="0" y="0"/>
                </a:moveTo>
                <a:lnTo>
                  <a:pt x="12308892" y="0"/>
                </a:lnTo>
                <a:lnTo>
                  <a:pt x="12308892" y="9075194"/>
                </a:lnTo>
                <a:lnTo>
                  <a:pt x="0" y="9075194"/>
                </a:lnTo>
                <a:lnTo>
                  <a:pt x="0" y="0"/>
                </a:lnTo>
                <a:close/>
              </a:path>
            </a:pathLst>
          </a:custGeom>
          <a:blipFill>
            <a:blip r:embed="rId2">
              <a:extLst>
                <a:ext uri="{96DAC541-7B7A-43D3-8B79-37D633B846F1}">
                  <asvg:svgBlip xmlns:asvg="http://schemas.microsoft.com/office/drawing/2016/SVG/main" r:embed="rId3"/>
                </a:ext>
              </a:extLst>
            </a:blip>
            <a:stretch>
              <a:fillRect l="-88119" r="-25305"/>
            </a:stretch>
          </a:blipFill>
        </p:spPr>
        <p:txBody>
          <a:bodyPr/>
          <a:lstStyle/>
          <a:p>
            <a:endParaRPr lang="en-US"/>
          </a:p>
        </p:txBody>
      </p:sp>
      <p:sp>
        <p:nvSpPr>
          <p:cNvPr id="3" name="Freeform 3"/>
          <p:cNvSpPr/>
          <p:nvPr/>
        </p:nvSpPr>
        <p:spPr>
          <a:xfrm>
            <a:off x="15621000" y="65913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4"/>
            <a:stretch>
              <a:fillRect/>
            </a:stretch>
          </a:blipFill>
        </p:spPr>
        <p:txBody>
          <a:bodyPr/>
          <a:lstStyle/>
          <a:p>
            <a:endParaRPr lang="en-US"/>
          </a:p>
        </p:txBody>
      </p:sp>
      <p:sp>
        <p:nvSpPr>
          <p:cNvPr id="4" name="Freeform 4"/>
          <p:cNvSpPr/>
          <p:nvPr/>
        </p:nvSpPr>
        <p:spPr>
          <a:xfrm>
            <a:off x="12877800" y="-3429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62000" y="0"/>
            <a:ext cx="11778871"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752600" y="3268691"/>
            <a:ext cx="8915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7"/>
            <a:stretch>
              <a:fillRect/>
            </a:stretch>
          </a:blipFill>
        </p:spPr>
        <p:txBody>
          <a:bodyPr/>
          <a:lstStyle/>
          <a:p>
            <a:endParaRPr lang="en-US"/>
          </a:p>
        </p:txBody>
      </p:sp>
      <p:sp>
        <p:nvSpPr>
          <p:cNvPr id="11" name="Freeform 11"/>
          <p:cNvSpPr/>
          <p:nvPr/>
        </p:nvSpPr>
        <p:spPr>
          <a:xfrm>
            <a:off x="2438400" y="2171700"/>
            <a:ext cx="1404175" cy="2057400"/>
          </a:xfrm>
          <a:custGeom>
            <a:avLst/>
            <a:gdLst/>
            <a:ahLst/>
            <a:cxnLst/>
            <a:rect l="l" t="t" r="r" b="b"/>
            <a:pathLst>
              <a:path w="1404175" h="2057400">
                <a:moveTo>
                  <a:pt x="0" y="0"/>
                </a:moveTo>
                <a:lnTo>
                  <a:pt x="1404175" y="0"/>
                </a:lnTo>
                <a:lnTo>
                  <a:pt x="1404175"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TextBox 12"/>
          <p:cNvSpPr txBox="1"/>
          <p:nvPr/>
        </p:nvSpPr>
        <p:spPr>
          <a:xfrm>
            <a:off x="3048000" y="4000500"/>
            <a:ext cx="6934200" cy="4924425"/>
          </a:xfrm>
          <a:prstGeom prst="rect">
            <a:avLst/>
          </a:prstGeom>
        </p:spPr>
        <p:txBody>
          <a:bodyPr wrap="square" lIns="0" tIns="0" rIns="0" bIns="0" rtlCol="0" anchor="t">
            <a:spAutoFit/>
          </a:bodyPr>
          <a:lstStyle/>
          <a:p>
            <a:pPr algn="just"/>
            <a:r>
              <a:rPr lang="vi-VN" sz="4000" b="1">
                <a:latin typeface="Roboto Condensed" panose="02000000000000000000" pitchFamily="2" charset="0"/>
                <a:ea typeface="Roboto Condensed" panose="02000000000000000000" pitchFamily="2" charset="0"/>
                <a:cs typeface="Roboto Condensed" panose="02000000000000000000" pitchFamily="2" charset="0"/>
              </a:rPr>
              <a:t>Hãy đặt một câu hỏi tu từ:</a:t>
            </a:r>
            <a:endParaRPr lang="en-GB" sz="4000" b="1">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vi-VN" sz="4000">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A. Thể hiện cảm xúc của em khi nhận được một món quà của người thân.</a:t>
            </a: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B. Bày tỏ suy nghĩ của mình về một nhân vật văn học đã học hoặc đã đọc.</a:t>
            </a:r>
          </a:p>
        </p:txBody>
      </p:sp>
      <p:sp>
        <p:nvSpPr>
          <p:cNvPr id="13" name="TextBox 9">
            <a:extLst>
              <a:ext uri="{FF2B5EF4-FFF2-40B4-BE49-F238E27FC236}">
                <a16:creationId xmlns:a16="http://schemas.microsoft.com/office/drawing/2014/main" id="{CBBF35F5-9013-57E2-E9C2-E58AEFE48024}"/>
              </a:ext>
            </a:extLst>
          </p:cNvPr>
          <p:cNvSpPr txBox="1"/>
          <p:nvPr/>
        </p:nvSpPr>
        <p:spPr>
          <a:xfrm>
            <a:off x="4038600" y="4953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3</a:t>
            </a:r>
            <a:endParaRPr lang="en-US" sz="6600" dirty="0">
              <a:solidFill>
                <a:srgbClr val="0E479A"/>
              </a:solidFill>
              <a:latin typeface="#9Slide07 SFU Blackout"/>
            </a:endParaRPr>
          </a:p>
        </p:txBody>
      </p:sp>
    </p:spTree>
    <p:extLst>
      <p:ext uri="{BB962C8B-B14F-4D97-AF65-F5344CB8AC3E}">
        <p14:creationId xmlns:p14="http://schemas.microsoft.com/office/powerpoint/2010/main" val="42373181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5101776">
            <a:off x="9033916" y="1186748"/>
            <a:ext cx="12308892" cy="9075194"/>
          </a:xfrm>
          <a:custGeom>
            <a:avLst/>
            <a:gdLst/>
            <a:ahLst/>
            <a:cxnLst/>
            <a:rect l="l" t="t" r="r" b="b"/>
            <a:pathLst>
              <a:path w="12308892" h="9075194">
                <a:moveTo>
                  <a:pt x="0" y="0"/>
                </a:moveTo>
                <a:lnTo>
                  <a:pt x="12308892" y="0"/>
                </a:lnTo>
                <a:lnTo>
                  <a:pt x="12308892" y="9075194"/>
                </a:lnTo>
                <a:lnTo>
                  <a:pt x="0" y="9075194"/>
                </a:lnTo>
                <a:lnTo>
                  <a:pt x="0" y="0"/>
                </a:lnTo>
                <a:close/>
              </a:path>
            </a:pathLst>
          </a:custGeom>
          <a:blipFill>
            <a:blip r:embed="rId2">
              <a:extLst>
                <a:ext uri="{96DAC541-7B7A-43D3-8B79-37D633B846F1}">
                  <asvg:svgBlip xmlns:asvg="http://schemas.microsoft.com/office/drawing/2016/SVG/main" r:embed="rId3"/>
                </a:ext>
              </a:extLst>
            </a:blip>
            <a:stretch>
              <a:fillRect l="-88119" r="-25305"/>
            </a:stretch>
          </a:blipFill>
        </p:spPr>
        <p:txBody>
          <a:bodyPr/>
          <a:lstStyle/>
          <a:p>
            <a:endParaRPr lang="en-US"/>
          </a:p>
        </p:txBody>
      </p:sp>
      <p:sp>
        <p:nvSpPr>
          <p:cNvPr id="4" name="Freeform 4"/>
          <p:cNvSpPr/>
          <p:nvPr/>
        </p:nvSpPr>
        <p:spPr>
          <a:xfrm>
            <a:off x="12877800" y="-3429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762000" y="0"/>
            <a:ext cx="11778871"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1752600" y="3268691"/>
            <a:ext cx="8915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6"/>
            <a:stretch>
              <a:fillRect/>
            </a:stretch>
          </a:blipFill>
        </p:spPr>
        <p:txBody>
          <a:bodyPr/>
          <a:lstStyle/>
          <a:p>
            <a:endParaRPr lang="en-US"/>
          </a:p>
        </p:txBody>
      </p:sp>
      <p:sp>
        <p:nvSpPr>
          <p:cNvPr id="11" name="Freeform 11"/>
          <p:cNvSpPr/>
          <p:nvPr/>
        </p:nvSpPr>
        <p:spPr>
          <a:xfrm>
            <a:off x="2438400" y="2171700"/>
            <a:ext cx="1404175" cy="2057400"/>
          </a:xfrm>
          <a:custGeom>
            <a:avLst/>
            <a:gdLst/>
            <a:ahLst/>
            <a:cxnLst/>
            <a:rect l="l" t="t" r="r" b="b"/>
            <a:pathLst>
              <a:path w="1404175" h="2057400">
                <a:moveTo>
                  <a:pt x="0" y="0"/>
                </a:moveTo>
                <a:lnTo>
                  <a:pt x="1404175" y="0"/>
                </a:lnTo>
                <a:lnTo>
                  <a:pt x="1404175" y="2057400"/>
                </a:lnTo>
                <a:lnTo>
                  <a:pt x="0" y="20574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TextBox 12"/>
          <p:cNvSpPr txBox="1"/>
          <p:nvPr/>
        </p:nvSpPr>
        <p:spPr>
          <a:xfrm>
            <a:off x="3048000" y="4000500"/>
            <a:ext cx="6934200" cy="4924425"/>
          </a:xfrm>
          <a:prstGeom prst="rect">
            <a:avLst/>
          </a:prstGeom>
        </p:spPr>
        <p:txBody>
          <a:bodyPr wrap="square" lIns="0" tIns="0" rIns="0" bIns="0" rtlCol="0" anchor="t">
            <a:spAutoFit/>
          </a:bodyPr>
          <a:lstStyle/>
          <a:p>
            <a:pPr algn="just"/>
            <a:r>
              <a:rPr lang="vi-VN" sz="4000" b="1">
                <a:latin typeface="Roboto Condensed" panose="02000000000000000000" pitchFamily="2" charset="0"/>
                <a:ea typeface="Roboto Condensed" panose="02000000000000000000" pitchFamily="2" charset="0"/>
                <a:cs typeface="Roboto Condensed" panose="02000000000000000000" pitchFamily="2" charset="0"/>
              </a:rPr>
              <a:t>Hãy đặt một câu hỏi tu từ:</a:t>
            </a:r>
            <a:endParaRPr lang="en-GB" sz="4000" b="1">
              <a:latin typeface="Roboto Condensed" panose="02000000000000000000" pitchFamily="2" charset="0"/>
              <a:ea typeface="Roboto Condensed" panose="02000000000000000000" pitchFamily="2" charset="0"/>
              <a:cs typeface="Roboto Condensed" panose="02000000000000000000" pitchFamily="2" charset="0"/>
            </a:endParaRPr>
          </a:p>
          <a:p>
            <a:pPr algn="just"/>
            <a:endParaRPr lang="vi-VN" sz="4000">
              <a:latin typeface="Roboto Condensed" panose="02000000000000000000" pitchFamily="2" charset="0"/>
              <a:ea typeface="Roboto Condensed" panose="02000000000000000000" pitchFamily="2" charset="0"/>
              <a:cs typeface="Roboto Condensed" panose="02000000000000000000" pitchFamily="2" charset="0"/>
            </a:endParaRP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A. Thể hiện cảm xúc của em khi nhận được một món quà của người thân.</a:t>
            </a:r>
          </a:p>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B. Bày tỏ suy nghĩ của mình về một nhân vật văn học đã học hoặc đã đọc.</a:t>
            </a:r>
          </a:p>
        </p:txBody>
      </p:sp>
      <p:sp>
        <p:nvSpPr>
          <p:cNvPr id="13" name="TextBox 9">
            <a:extLst>
              <a:ext uri="{FF2B5EF4-FFF2-40B4-BE49-F238E27FC236}">
                <a16:creationId xmlns:a16="http://schemas.microsoft.com/office/drawing/2014/main" id="{CBBF35F5-9013-57E2-E9C2-E58AEFE48024}"/>
              </a:ext>
            </a:extLst>
          </p:cNvPr>
          <p:cNvSpPr txBox="1"/>
          <p:nvPr/>
        </p:nvSpPr>
        <p:spPr>
          <a:xfrm>
            <a:off x="4038600" y="495300"/>
            <a:ext cx="4648200" cy="1028808"/>
          </a:xfrm>
          <a:prstGeom prst="rect">
            <a:avLst/>
          </a:prstGeom>
        </p:spPr>
        <p:txBody>
          <a:bodyPr wrap="square" lIns="0" tIns="0" rIns="0" bIns="0" rtlCol="0" anchor="t">
            <a:spAutoFit/>
          </a:bodyPr>
          <a:lstStyle/>
          <a:p>
            <a:pPr algn="ctr">
              <a:lnSpc>
                <a:spcPts val="9240"/>
              </a:lnSpc>
              <a:spcBef>
                <a:spcPct val="0"/>
              </a:spcBef>
            </a:pPr>
            <a:r>
              <a:rPr lang="en-US" sz="6600">
                <a:solidFill>
                  <a:srgbClr val="0E479A"/>
                </a:solidFill>
                <a:latin typeface="#9Slide07 SFU Blackout"/>
              </a:rPr>
              <a:t>BÀI 3</a:t>
            </a:r>
            <a:endParaRPr lang="en-US" sz="6600" dirty="0">
              <a:solidFill>
                <a:srgbClr val="0E479A"/>
              </a:solidFill>
              <a:latin typeface="#9Slide07 SFU Blackout"/>
            </a:endParaRPr>
          </a:p>
        </p:txBody>
      </p:sp>
      <p:sp>
        <p:nvSpPr>
          <p:cNvPr id="14" name="Freeform 10">
            <a:extLst>
              <a:ext uri="{FF2B5EF4-FFF2-40B4-BE49-F238E27FC236}">
                <a16:creationId xmlns:a16="http://schemas.microsoft.com/office/drawing/2014/main" id="{08263F06-A128-878C-3C04-F753976ACA8E}"/>
              </a:ext>
            </a:extLst>
          </p:cNvPr>
          <p:cNvSpPr/>
          <p:nvPr/>
        </p:nvSpPr>
        <p:spPr>
          <a:xfrm>
            <a:off x="10820400" y="2247900"/>
            <a:ext cx="7848600" cy="5791200"/>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6"/>
            <a:stretch>
              <a:fillRect/>
            </a:stretch>
          </a:blipFill>
        </p:spPr>
        <p:txBody>
          <a:bodyPr/>
          <a:lstStyle/>
          <a:p>
            <a:endParaRPr lang="en-US"/>
          </a:p>
        </p:txBody>
      </p:sp>
      <p:sp>
        <p:nvSpPr>
          <p:cNvPr id="3" name="Freeform 3"/>
          <p:cNvSpPr/>
          <p:nvPr/>
        </p:nvSpPr>
        <p:spPr>
          <a:xfrm>
            <a:off x="15773400" y="70485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19"/>
            <a:stretch>
              <a:fillRect/>
            </a:stretch>
          </a:blipFill>
        </p:spPr>
        <p:txBody>
          <a:bodyPr/>
          <a:lstStyle/>
          <a:p>
            <a:endParaRPr lang="en-US"/>
          </a:p>
        </p:txBody>
      </p:sp>
      <p:sp>
        <p:nvSpPr>
          <p:cNvPr id="15" name="TextBox 12">
            <a:extLst>
              <a:ext uri="{FF2B5EF4-FFF2-40B4-BE49-F238E27FC236}">
                <a16:creationId xmlns:a16="http://schemas.microsoft.com/office/drawing/2014/main" id="{2D0A7739-5F06-143D-7E08-6CB070B2463D}"/>
              </a:ext>
            </a:extLst>
          </p:cNvPr>
          <p:cNvSpPr txBox="1"/>
          <p:nvPr/>
        </p:nvSpPr>
        <p:spPr>
          <a:xfrm>
            <a:off x="11734800" y="2857500"/>
            <a:ext cx="6096000" cy="4308872"/>
          </a:xfrm>
          <a:prstGeom prst="rect">
            <a:avLst/>
          </a:prstGeom>
        </p:spPr>
        <p:txBody>
          <a:bodyPr wrap="square" lIns="0" tIns="0" rIns="0" bIns="0" rtlCol="0" anchor="t">
            <a:spAutoFit/>
          </a:bodyPr>
          <a:lstStyle/>
          <a:p>
            <a:pPr algn="just"/>
            <a:r>
              <a:rPr lang="en-GB" sz="4000" i="1">
                <a:latin typeface="Roboto Condensed" panose="02000000000000000000" pitchFamily="2" charset="0"/>
                <a:ea typeface="Roboto Condensed" panose="02000000000000000000" pitchFamily="2" charset="0"/>
                <a:cs typeface="Roboto Condensed" panose="02000000000000000000" pitchFamily="2" charset="0"/>
              </a:rPr>
              <a:t>a. Món quà này thật là quý giá, chắc mẹ mua khó lắm đúng không? </a:t>
            </a:r>
          </a:p>
          <a:p>
            <a:pPr algn="just"/>
            <a:r>
              <a:rPr lang="en-GB" sz="4000" i="1">
                <a:latin typeface="Roboto Condensed" panose="02000000000000000000" pitchFamily="2" charset="0"/>
                <a:ea typeface="Roboto Condensed" panose="02000000000000000000" pitchFamily="2" charset="0"/>
                <a:cs typeface="Roboto Condensed" panose="02000000000000000000" pitchFamily="2" charset="0"/>
              </a:rPr>
              <a:t>b. Phải chăng, Trần Quốc Toản chính là một trong những biểu hiện của Hào khí Đông A – hào khí nhà Trần? </a:t>
            </a:r>
          </a:p>
        </p:txBody>
      </p:sp>
    </p:spTree>
    <p:extLst>
      <p:ext uri="{BB962C8B-B14F-4D97-AF65-F5344CB8AC3E}">
        <p14:creationId xmlns:p14="http://schemas.microsoft.com/office/powerpoint/2010/main" val="12525826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5101776">
            <a:off x="9047454" y="1240162"/>
            <a:ext cx="12308892" cy="9075194"/>
          </a:xfrm>
          <a:custGeom>
            <a:avLst/>
            <a:gdLst/>
            <a:ahLst/>
            <a:cxnLst/>
            <a:rect l="l" t="t" r="r" b="b"/>
            <a:pathLst>
              <a:path w="12308892" h="9075194">
                <a:moveTo>
                  <a:pt x="0" y="0"/>
                </a:moveTo>
                <a:lnTo>
                  <a:pt x="12308892" y="0"/>
                </a:lnTo>
                <a:lnTo>
                  <a:pt x="12308892" y="9075194"/>
                </a:lnTo>
                <a:lnTo>
                  <a:pt x="0" y="9075194"/>
                </a:lnTo>
                <a:lnTo>
                  <a:pt x="0" y="0"/>
                </a:lnTo>
                <a:close/>
              </a:path>
            </a:pathLst>
          </a:custGeom>
          <a:blipFill>
            <a:blip r:embed="rId2">
              <a:extLst>
                <a:ext uri="{96DAC541-7B7A-43D3-8B79-37D633B846F1}">
                  <asvg:svgBlip xmlns:asvg="http://schemas.microsoft.com/office/drawing/2016/SVG/main" r:embed="rId3"/>
                </a:ext>
              </a:extLst>
            </a:blip>
            <a:stretch>
              <a:fillRect l="-88119" r="-25305"/>
            </a:stretch>
          </a:blipFill>
        </p:spPr>
        <p:txBody>
          <a:bodyPr/>
          <a:lstStyle/>
          <a:p>
            <a:endParaRPr lang="en-US"/>
          </a:p>
        </p:txBody>
      </p:sp>
      <p:sp>
        <p:nvSpPr>
          <p:cNvPr id="3" name="Freeform 3"/>
          <p:cNvSpPr/>
          <p:nvPr/>
        </p:nvSpPr>
        <p:spPr>
          <a:xfrm>
            <a:off x="15621000" y="65913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4"/>
            <a:stretch>
              <a:fillRect/>
            </a:stretch>
          </a:blipFill>
        </p:spPr>
        <p:txBody>
          <a:bodyPr/>
          <a:lstStyle/>
          <a:p>
            <a:endParaRPr lang="en-US"/>
          </a:p>
        </p:txBody>
      </p:sp>
      <p:sp>
        <p:nvSpPr>
          <p:cNvPr id="4" name="Freeform 4"/>
          <p:cNvSpPr/>
          <p:nvPr/>
        </p:nvSpPr>
        <p:spPr>
          <a:xfrm>
            <a:off x="12877800" y="-3429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762000" y="0"/>
            <a:ext cx="11778871"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Freeform 10"/>
          <p:cNvSpPr/>
          <p:nvPr/>
        </p:nvSpPr>
        <p:spPr>
          <a:xfrm>
            <a:off x="1752600" y="3268691"/>
            <a:ext cx="8915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7"/>
            <a:stretch>
              <a:fillRect/>
            </a:stretch>
          </a:blipFill>
        </p:spPr>
        <p:txBody>
          <a:bodyPr/>
          <a:lstStyle/>
          <a:p>
            <a:endParaRPr lang="en-US"/>
          </a:p>
        </p:txBody>
      </p:sp>
      <p:sp>
        <p:nvSpPr>
          <p:cNvPr id="11" name="Freeform 11"/>
          <p:cNvSpPr/>
          <p:nvPr/>
        </p:nvSpPr>
        <p:spPr>
          <a:xfrm>
            <a:off x="2438400" y="2171700"/>
            <a:ext cx="1404175" cy="2057400"/>
          </a:xfrm>
          <a:custGeom>
            <a:avLst/>
            <a:gdLst/>
            <a:ahLst/>
            <a:cxnLst/>
            <a:rect l="l" t="t" r="r" b="b"/>
            <a:pathLst>
              <a:path w="1404175" h="2057400">
                <a:moveTo>
                  <a:pt x="0" y="0"/>
                </a:moveTo>
                <a:lnTo>
                  <a:pt x="1404175" y="0"/>
                </a:lnTo>
                <a:lnTo>
                  <a:pt x="1404175"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TextBox 12"/>
          <p:cNvSpPr txBox="1"/>
          <p:nvPr/>
        </p:nvSpPr>
        <p:spPr>
          <a:xfrm>
            <a:off x="2971800" y="4229100"/>
            <a:ext cx="6934200" cy="5806205"/>
          </a:xfrm>
          <a:prstGeom prst="rect">
            <a:avLst/>
          </a:prstGeom>
        </p:spPr>
        <p:txBody>
          <a:bodyPr wrap="square" lIns="0" tIns="0" rIns="0" bIns="0" rtlCol="0" anchor="t">
            <a:spAutoFit/>
          </a:bodyPr>
          <a:lstStyle/>
          <a:p>
            <a:pPr algn="ctr">
              <a:lnSpc>
                <a:spcPct val="130000"/>
              </a:lnSpc>
            </a:pPr>
            <a:r>
              <a:rPr lang="en-GB" sz="4200" b="1">
                <a:latin typeface="Roboto Condensed" panose="02000000000000000000" pitchFamily="2" charset="0"/>
                <a:ea typeface="Roboto Condensed" panose="02000000000000000000" pitchFamily="2" charset="0"/>
                <a:cs typeface="Roboto Condensed" panose="02000000000000000000" pitchFamily="2" charset="0"/>
              </a:rPr>
              <a:t>Nhiệm vụ 2: </a:t>
            </a:r>
          </a:p>
          <a:p>
            <a:pPr marL="285750" indent="-285750" algn="just">
              <a:lnSpc>
                <a:spcPct val="130000"/>
              </a:lnSpc>
              <a:buFont typeface="Arial" panose="020B0604020202020204" pitchFamily="34" charset="0"/>
              <a:buChar char="•"/>
            </a:pPr>
            <a:r>
              <a:rPr lang="en-GB" sz="4200">
                <a:latin typeface="Roboto Condensed" panose="02000000000000000000" pitchFamily="2" charset="0"/>
                <a:ea typeface="Roboto Condensed" panose="02000000000000000000" pitchFamily="2" charset="0"/>
                <a:cs typeface="Roboto Condensed" panose="02000000000000000000" pitchFamily="2" charset="0"/>
              </a:rPr>
              <a:t>HS thực hiện bài tập 2 (SGK. Tr44) theo hình thức nhóm đôi.</a:t>
            </a:r>
          </a:p>
          <a:p>
            <a:pPr marL="285750" indent="-285750" algn="just">
              <a:lnSpc>
                <a:spcPct val="130000"/>
              </a:lnSpc>
              <a:buFont typeface="Arial" panose="020B0604020202020204" pitchFamily="34" charset="0"/>
              <a:buChar char="•"/>
            </a:pPr>
            <a:endParaRPr lang="en-GB" sz="4200">
              <a:latin typeface="Roboto Condensed" panose="02000000000000000000" pitchFamily="2" charset="0"/>
              <a:ea typeface="Roboto Condensed" panose="02000000000000000000" pitchFamily="2" charset="0"/>
              <a:cs typeface="Roboto Condensed" panose="02000000000000000000" pitchFamily="2" charset="0"/>
            </a:endParaRPr>
          </a:p>
          <a:p>
            <a:pPr marL="285750" indent="-285750" algn="just">
              <a:lnSpc>
                <a:spcPct val="130000"/>
              </a:lnSpc>
              <a:buFont typeface="Arial" panose="020B0604020202020204" pitchFamily="34" charset="0"/>
              <a:buChar char="•"/>
            </a:pPr>
            <a:r>
              <a:rPr lang="en-GB" sz="4200">
                <a:latin typeface="Roboto Condensed" panose="02000000000000000000" pitchFamily="2" charset="0"/>
                <a:ea typeface="Roboto Condensed" panose="02000000000000000000" pitchFamily="2" charset="0"/>
                <a:cs typeface="Roboto Condensed" panose="02000000000000000000" pitchFamily="2" charset="0"/>
              </a:rPr>
              <a:t>Thời gian thảo luận: 5 phút</a:t>
            </a:r>
          </a:p>
          <a:p>
            <a:pPr algn="just">
              <a:lnSpc>
                <a:spcPct val="130000"/>
              </a:lnSpc>
            </a:pPr>
            <a:br>
              <a:rPr lang="en-GB" sz="4200">
                <a:latin typeface="Roboto Condensed" panose="02000000000000000000" pitchFamily="2" charset="0"/>
                <a:ea typeface="Roboto Condensed" panose="02000000000000000000" pitchFamily="2" charset="0"/>
                <a:cs typeface="Roboto Condensed" panose="02000000000000000000" pitchFamily="2" charset="0"/>
              </a:rPr>
            </a:br>
            <a:endParaRPr lang="vi-VN" sz="4200">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TextBox 14"/>
          <p:cNvSpPr txBox="1"/>
          <p:nvPr/>
        </p:nvSpPr>
        <p:spPr>
          <a:xfrm>
            <a:off x="533400" y="762000"/>
            <a:ext cx="11778871" cy="808619"/>
          </a:xfrm>
          <a:prstGeom prst="rect">
            <a:avLst/>
          </a:prstGeom>
        </p:spPr>
        <p:txBody>
          <a:bodyPr lIns="0" tIns="0" rIns="0" bIns="0" rtlCol="0" anchor="t">
            <a:spAutoFit/>
          </a:bodyPr>
          <a:lstStyle/>
          <a:p>
            <a:pPr algn="ctr">
              <a:lnSpc>
                <a:spcPts val="6859"/>
              </a:lnSpc>
              <a:spcBef>
                <a:spcPct val="0"/>
              </a:spcBef>
            </a:pPr>
            <a:r>
              <a:rPr lang="en-US" sz="4899">
                <a:solidFill>
                  <a:srgbClr val="07103D"/>
                </a:solidFill>
                <a:latin typeface="#9Slide07 SVNNexa Rust Slab Bla" panose="020B0606040200020203" pitchFamily="34" charset="0"/>
              </a:rPr>
              <a:t>BÀI TẬP</a:t>
            </a:r>
          </a:p>
        </p:txBody>
      </p:sp>
    </p:spTree>
    <p:extLst>
      <p:ext uri="{BB962C8B-B14F-4D97-AF65-F5344CB8AC3E}">
        <p14:creationId xmlns:p14="http://schemas.microsoft.com/office/powerpoint/2010/main" val="2018561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BAEF1"/>
        </a:solidFill>
        <a:effectLst/>
      </p:bgPr>
    </p:bg>
    <p:spTree>
      <p:nvGrpSpPr>
        <p:cNvPr id="1" name=""/>
        <p:cNvGrpSpPr/>
        <p:nvPr/>
      </p:nvGrpSpPr>
      <p:grpSpPr>
        <a:xfrm>
          <a:off x="0" y="0"/>
          <a:ext cx="0" cy="0"/>
          <a:chOff x="0" y="0"/>
          <a:chExt cx="0" cy="0"/>
        </a:xfrm>
      </p:grpSpPr>
      <p:sp>
        <p:nvSpPr>
          <p:cNvPr id="2" name="Freeform 2"/>
          <p:cNvSpPr/>
          <p:nvPr/>
        </p:nvSpPr>
        <p:spPr>
          <a:xfrm>
            <a:off x="8843" y="2733744"/>
            <a:ext cx="4235925" cy="6467061"/>
          </a:xfrm>
          <a:custGeom>
            <a:avLst/>
            <a:gdLst/>
            <a:ahLst/>
            <a:cxnLst/>
            <a:rect l="l" t="t" r="r" b="b"/>
            <a:pathLst>
              <a:path w="4235925" h="6467061">
                <a:moveTo>
                  <a:pt x="0" y="0"/>
                </a:moveTo>
                <a:lnTo>
                  <a:pt x="4235925" y="0"/>
                </a:lnTo>
                <a:lnTo>
                  <a:pt x="4235925" y="6467061"/>
                </a:lnTo>
                <a:lnTo>
                  <a:pt x="0" y="6467061"/>
                </a:lnTo>
                <a:lnTo>
                  <a:pt x="0" y="0"/>
                </a:lnTo>
                <a:close/>
              </a:path>
            </a:pathLst>
          </a:custGeom>
          <a:blipFill>
            <a:blip r:embed="rId2"/>
            <a:stretch>
              <a:fillRect/>
            </a:stretch>
          </a:blipFill>
        </p:spPr>
        <p:txBody>
          <a:bodyPr/>
          <a:lstStyle/>
          <a:p>
            <a:endParaRPr lang="en-US"/>
          </a:p>
        </p:txBody>
      </p:sp>
      <p:sp>
        <p:nvSpPr>
          <p:cNvPr id="3" name="Freeform 3"/>
          <p:cNvSpPr/>
          <p:nvPr/>
        </p:nvSpPr>
        <p:spPr>
          <a:xfrm rot="289785">
            <a:off x="-1886478" y="7546502"/>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20231" y="1512832"/>
            <a:ext cx="1055325" cy="1051488"/>
          </a:xfrm>
          <a:custGeom>
            <a:avLst/>
            <a:gdLst/>
            <a:ahLst/>
            <a:cxnLst/>
            <a:rect l="l" t="t" r="r" b="b"/>
            <a:pathLst>
              <a:path w="1055325" h="1051488">
                <a:moveTo>
                  <a:pt x="0" y="0"/>
                </a:moveTo>
                <a:lnTo>
                  <a:pt x="1055325" y="0"/>
                </a:lnTo>
                <a:lnTo>
                  <a:pt x="1055325" y="1051488"/>
                </a:lnTo>
                <a:lnTo>
                  <a:pt x="0" y="10514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352738" y="4136416"/>
            <a:ext cx="595578" cy="593412"/>
          </a:xfrm>
          <a:custGeom>
            <a:avLst/>
            <a:gdLst/>
            <a:ahLst/>
            <a:cxnLst/>
            <a:rect l="l" t="t" r="r" b="b"/>
            <a:pathLst>
              <a:path w="595578" h="593412">
                <a:moveTo>
                  <a:pt x="0" y="0"/>
                </a:moveTo>
                <a:lnTo>
                  <a:pt x="595578" y="0"/>
                </a:lnTo>
                <a:lnTo>
                  <a:pt x="595578" y="593412"/>
                </a:lnTo>
                <a:lnTo>
                  <a:pt x="0" y="593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6687586" y="-1007501"/>
            <a:ext cx="3199745" cy="2036201"/>
          </a:xfrm>
          <a:custGeom>
            <a:avLst/>
            <a:gdLst/>
            <a:ahLst/>
            <a:cxnLst/>
            <a:rect l="l" t="t" r="r" b="b"/>
            <a:pathLst>
              <a:path w="3199745" h="2036201">
                <a:moveTo>
                  <a:pt x="0" y="0"/>
                </a:moveTo>
                <a:lnTo>
                  <a:pt x="3199745" y="0"/>
                </a:lnTo>
                <a:lnTo>
                  <a:pt x="3199745" y="2036201"/>
                </a:lnTo>
                <a:lnTo>
                  <a:pt x="0" y="2036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0229572">
            <a:off x="16735847" y="674443"/>
            <a:ext cx="2279369" cy="1346900"/>
          </a:xfrm>
          <a:custGeom>
            <a:avLst/>
            <a:gdLst/>
            <a:ahLst/>
            <a:cxnLst/>
            <a:rect l="l" t="t" r="r" b="b"/>
            <a:pathLst>
              <a:path w="2279369" h="1346900">
                <a:moveTo>
                  <a:pt x="0" y="0"/>
                </a:moveTo>
                <a:lnTo>
                  <a:pt x="2279369" y="0"/>
                </a:lnTo>
                <a:lnTo>
                  <a:pt x="2279369" y="1346900"/>
                </a:lnTo>
                <a:lnTo>
                  <a:pt x="0" y="13469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4569768" y="3304679"/>
            <a:ext cx="9276553" cy="1924885"/>
          </a:xfrm>
          <a:custGeom>
            <a:avLst/>
            <a:gdLst/>
            <a:ahLst/>
            <a:cxnLst/>
            <a:rect l="l" t="t" r="r" b="b"/>
            <a:pathLst>
              <a:path w="9276553" h="1924885">
                <a:moveTo>
                  <a:pt x="0" y="0"/>
                </a:moveTo>
                <a:lnTo>
                  <a:pt x="9276553" y="0"/>
                </a:lnTo>
                <a:lnTo>
                  <a:pt x="9276553" y="1924885"/>
                </a:lnTo>
                <a:lnTo>
                  <a:pt x="0" y="19248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2461322" y="1619320"/>
            <a:ext cx="14540700" cy="1094739"/>
          </a:xfrm>
          <a:prstGeom prst="rect">
            <a:avLst/>
          </a:prstGeom>
        </p:spPr>
        <p:txBody>
          <a:bodyPr lIns="0" tIns="0" rIns="0" bIns="0" rtlCol="0" anchor="t">
            <a:spAutoFit/>
          </a:bodyPr>
          <a:lstStyle/>
          <a:p>
            <a:pPr algn="ctr">
              <a:lnSpc>
                <a:spcPts val="8960"/>
              </a:lnSpc>
              <a:spcBef>
                <a:spcPct val="0"/>
              </a:spcBef>
            </a:pPr>
            <a:r>
              <a:rPr lang="en-US" sz="6400">
                <a:solidFill>
                  <a:srgbClr val="FAF5DC"/>
                </a:solidFill>
                <a:latin typeface="Fraunces Bold"/>
              </a:rPr>
              <a:t>BÀI 7: THƠ ĐƯỜNG LUẬT</a:t>
            </a:r>
          </a:p>
        </p:txBody>
      </p:sp>
      <p:sp>
        <p:nvSpPr>
          <p:cNvPr id="10" name="TextBox 10"/>
          <p:cNvSpPr txBox="1"/>
          <p:nvPr/>
        </p:nvSpPr>
        <p:spPr>
          <a:xfrm>
            <a:off x="4419600" y="5600700"/>
            <a:ext cx="10323809" cy="1224181"/>
          </a:xfrm>
          <a:prstGeom prst="rect">
            <a:avLst/>
          </a:prstGeom>
        </p:spPr>
        <p:txBody>
          <a:bodyPr lIns="0" tIns="0" rIns="0" bIns="0" rtlCol="0" anchor="t">
            <a:spAutoFit/>
          </a:bodyPr>
          <a:lstStyle/>
          <a:p>
            <a:pPr algn="ctr">
              <a:lnSpc>
                <a:spcPts val="10080"/>
              </a:lnSpc>
              <a:spcBef>
                <a:spcPct val="0"/>
              </a:spcBef>
            </a:pPr>
            <a:r>
              <a:rPr lang="en-US" sz="7200">
                <a:solidFill>
                  <a:srgbClr val="0E479A"/>
                </a:solidFill>
                <a:latin typeface="#9Slide07 SVNUT Triumph Press"/>
              </a:rPr>
              <a:t>Câu hỏi tu từ</a:t>
            </a:r>
          </a:p>
        </p:txBody>
      </p:sp>
      <p:sp>
        <p:nvSpPr>
          <p:cNvPr id="11" name="TextBox 11"/>
          <p:cNvSpPr txBox="1"/>
          <p:nvPr/>
        </p:nvSpPr>
        <p:spPr>
          <a:xfrm>
            <a:off x="4244768" y="3788123"/>
            <a:ext cx="9276553" cy="941706"/>
          </a:xfrm>
          <a:prstGeom prst="rect">
            <a:avLst/>
          </a:prstGeom>
        </p:spPr>
        <p:txBody>
          <a:bodyPr lIns="0" tIns="0" rIns="0" bIns="0" rtlCol="0" anchor="t">
            <a:spAutoFit/>
          </a:bodyPr>
          <a:lstStyle/>
          <a:p>
            <a:pPr algn="ctr">
              <a:lnSpc>
                <a:spcPts val="7419"/>
              </a:lnSpc>
            </a:pPr>
            <a:r>
              <a:rPr lang="en-US" sz="5299" dirty="0" err="1">
                <a:solidFill>
                  <a:srgbClr val="FFC800"/>
                </a:solidFill>
                <a:latin typeface="#9Slide05 Aphrodite Pro"/>
              </a:rPr>
              <a:t>Thực</a:t>
            </a:r>
            <a:r>
              <a:rPr lang="en-US" sz="5299" dirty="0">
                <a:solidFill>
                  <a:srgbClr val="FFC800"/>
                </a:solidFill>
                <a:latin typeface="#9Slide05 Aphrodite Pro"/>
              </a:rPr>
              <a:t> </a:t>
            </a:r>
            <a:r>
              <a:rPr lang="en-US" sz="5299" dirty="0" err="1">
                <a:solidFill>
                  <a:srgbClr val="FFC800"/>
                </a:solidFill>
                <a:latin typeface="#9Slide05 Aphrodite Pro"/>
              </a:rPr>
              <a:t>hành</a:t>
            </a:r>
            <a:r>
              <a:rPr lang="en-US" sz="5299" dirty="0">
                <a:solidFill>
                  <a:srgbClr val="FFC800"/>
                </a:solidFill>
                <a:latin typeface="#9Slide05 Aphrodite Pro"/>
              </a:rPr>
              <a:t> </a:t>
            </a:r>
            <a:r>
              <a:rPr lang="en-US" sz="5299" dirty="0" err="1">
                <a:solidFill>
                  <a:srgbClr val="FFC800"/>
                </a:solidFill>
                <a:latin typeface="#9Slide05 Aphrodite Pro"/>
              </a:rPr>
              <a:t>tiếng</a:t>
            </a:r>
            <a:r>
              <a:rPr lang="en-US" sz="5299" dirty="0">
                <a:solidFill>
                  <a:srgbClr val="FFC800"/>
                </a:solidFill>
                <a:latin typeface="#9Slide05 Aphrodite Pro"/>
              </a:rPr>
              <a:t> </a:t>
            </a:r>
            <a:r>
              <a:rPr lang="en-US" sz="5299" dirty="0" err="1">
                <a:solidFill>
                  <a:srgbClr val="FFC800"/>
                </a:solidFill>
                <a:latin typeface="#9Slide05 Aphrodite Pro"/>
              </a:rPr>
              <a:t>Việt</a:t>
            </a:r>
            <a:endParaRPr lang="en-US" sz="5299" dirty="0">
              <a:solidFill>
                <a:srgbClr val="FFC800"/>
              </a:solidFill>
              <a:latin typeface="#9Slide05 Aphrodite Pro"/>
            </a:endParaRP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4" name="Freeform 4"/>
          <p:cNvSpPr/>
          <p:nvPr/>
        </p:nvSpPr>
        <p:spPr>
          <a:xfrm>
            <a:off x="16154400" y="49530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0" y="170509"/>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876800" y="7886700"/>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3565579">
            <a:off x="17031780" y="1870340"/>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1430000" y="41910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52400" y="0"/>
            <a:ext cx="5334000" cy="2444116"/>
          </a:xfrm>
          <a:custGeom>
            <a:avLst/>
            <a:gdLst/>
            <a:ahLst/>
            <a:cxnLst/>
            <a:rect l="l" t="t" r="r" b="b"/>
            <a:pathLst>
              <a:path w="11778871" h="2444116">
                <a:moveTo>
                  <a:pt x="0" y="0"/>
                </a:moveTo>
                <a:lnTo>
                  <a:pt x="11778870" y="0"/>
                </a:lnTo>
                <a:lnTo>
                  <a:pt x="11778870" y="2444116"/>
                </a:lnTo>
                <a:lnTo>
                  <a:pt x="0" y="24441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52400" y="2095500"/>
            <a:ext cx="5867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4"/>
            <a:stretch>
              <a:fillRect/>
            </a:stretch>
          </a:blipFill>
        </p:spPr>
        <p:txBody>
          <a:bodyPr/>
          <a:lstStyle/>
          <a:p>
            <a:endParaRPr lang="en-US"/>
          </a:p>
        </p:txBody>
      </p:sp>
      <p:sp>
        <p:nvSpPr>
          <p:cNvPr id="12" name="TextBox 12"/>
          <p:cNvSpPr txBox="1"/>
          <p:nvPr/>
        </p:nvSpPr>
        <p:spPr>
          <a:xfrm>
            <a:off x="990600" y="3086100"/>
            <a:ext cx="4343400" cy="1231106"/>
          </a:xfrm>
          <a:prstGeom prst="rect">
            <a:avLst/>
          </a:prstGeom>
        </p:spPr>
        <p:txBody>
          <a:bodyPr wrap="square" lIns="0" tIns="0" rIns="0" bIns="0" rtlCol="0" anchor="t">
            <a:spAutoFit/>
          </a:bodyPr>
          <a:lstStyle/>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a. CHTT: </a:t>
            </a:r>
            <a:r>
              <a:rPr lang="en-GB" sz="4000" i="1">
                <a:latin typeface="Roboto Condensed" panose="02000000000000000000" pitchFamily="2" charset="0"/>
                <a:ea typeface="Roboto Condensed" panose="02000000000000000000" pitchFamily="2" charset="0"/>
                <a:cs typeface="Roboto Condensed" panose="02000000000000000000" pitchFamily="2" charset="0"/>
              </a:rPr>
              <a:t>Thời oanh liệt nay còn đâu?</a:t>
            </a: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TextBox 14"/>
          <p:cNvSpPr txBox="1"/>
          <p:nvPr/>
        </p:nvSpPr>
        <p:spPr>
          <a:xfrm>
            <a:off x="0" y="723900"/>
            <a:ext cx="5638800" cy="808619"/>
          </a:xfrm>
          <a:prstGeom prst="rect">
            <a:avLst/>
          </a:prstGeom>
        </p:spPr>
        <p:txBody>
          <a:bodyPr wrap="square" lIns="0" tIns="0" rIns="0" bIns="0" rtlCol="0" anchor="t">
            <a:spAutoFit/>
          </a:bodyPr>
          <a:lstStyle/>
          <a:p>
            <a:pPr algn="ctr">
              <a:lnSpc>
                <a:spcPts val="6859"/>
              </a:lnSpc>
              <a:spcBef>
                <a:spcPct val="0"/>
              </a:spcBef>
            </a:pPr>
            <a:r>
              <a:rPr lang="en-US" sz="4899">
                <a:solidFill>
                  <a:srgbClr val="07103D"/>
                </a:solidFill>
                <a:latin typeface="#9Slide07 SVNNexa Rust Slab Bla" panose="020B0606040200020203" pitchFamily="34" charset="0"/>
              </a:rPr>
              <a:t>Bài 2 SGK</a:t>
            </a:r>
          </a:p>
        </p:txBody>
      </p:sp>
      <p:sp>
        <p:nvSpPr>
          <p:cNvPr id="3" name="Freeform 3"/>
          <p:cNvSpPr/>
          <p:nvPr/>
        </p:nvSpPr>
        <p:spPr>
          <a:xfrm>
            <a:off x="-228600" y="8343900"/>
            <a:ext cx="2817898" cy="3446970"/>
          </a:xfrm>
          <a:custGeom>
            <a:avLst/>
            <a:gdLst/>
            <a:ahLst/>
            <a:cxnLst/>
            <a:rect l="l" t="t" r="r" b="b"/>
            <a:pathLst>
              <a:path w="2817898" h="3446970">
                <a:moveTo>
                  <a:pt x="0" y="0"/>
                </a:moveTo>
                <a:lnTo>
                  <a:pt x="2817899" y="0"/>
                </a:lnTo>
                <a:lnTo>
                  <a:pt x="2817899" y="3446970"/>
                </a:lnTo>
                <a:lnTo>
                  <a:pt x="0" y="3446970"/>
                </a:lnTo>
                <a:lnTo>
                  <a:pt x="0" y="0"/>
                </a:lnTo>
                <a:close/>
              </a:path>
            </a:pathLst>
          </a:custGeom>
          <a:blipFill>
            <a:blip r:embed="rId15"/>
            <a:stretch>
              <a:fillRect/>
            </a:stretch>
          </a:blipFill>
        </p:spPr>
        <p:txBody>
          <a:bodyPr/>
          <a:lstStyle/>
          <a:p>
            <a:endParaRPr lang="en-US"/>
          </a:p>
        </p:txBody>
      </p:sp>
      <p:sp>
        <p:nvSpPr>
          <p:cNvPr id="13" name="Freeform 10">
            <a:extLst>
              <a:ext uri="{FF2B5EF4-FFF2-40B4-BE49-F238E27FC236}">
                <a16:creationId xmlns:a16="http://schemas.microsoft.com/office/drawing/2014/main" id="{D3326B85-D0A5-9039-F79B-8495C35DC595}"/>
              </a:ext>
            </a:extLst>
          </p:cNvPr>
          <p:cNvSpPr/>
          <p:nvPr/>
        </p:nvSpPr>
        <p:spPr>
          <a:xfrm>
            <a:off x="6248400" y="3086100"/>
            <a:ext cx="5867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4"/>
            <a:stretch>
              <a:fillRect/>
            </a:stretch>
          </a:blipFill>
        </p:spPr>
        <p:txBody>
          <a:bodyPr/>
          <a:lstStyle/>
          <a:p>
            <a:endParaRPr lang="en-US"/>
          </a:p>
        </p:txBody>
      </p:sp>
      <p:sp>
        <p:nvSpPr>
          <p:cNvPr id="16" name="Freeform 10">
            <a:extLst>
              <a:ext uri="{FF2B5EF4-FFF2-40B4-BE49-F238E27FC236}">
                <a16:creationId xmlns:a16="http://schemas.microsoft.com/office/drawing/2014/main" id="{814CE655-0314-2FE9-4996-5C07A4F08015}"/>
              </a:ext>
            </a:extLst>
          </p:cNvPr>
          <p:cNvSpPr/>
          <p:nvPr/>
        </p:nvSpPr>
        <p:spPr>
          <a:xfrm>
            <a:off x="12420600" y="3268691"/>
            <a:ext cx="5867400" cy="7018309"/>
          </a:xfrm>
          <a:custGeom>
            <a:avLst/>
            <a:gdLst/>
            <a:ahLst/>
            <a:cxnLst/>
            <a:rect l="l" t="t" r="r" b="b"/>
            <a:pathLst>
              <a:path w="10695783" h="5695504">
                <a:moveTo>
                  <a:pt x="0" y="0"/>
                </a:moveTo>
                <a:lnTo>
                  <a:pt x="10695782" y="0"/>
                </a:lnTo>
                <a:lnTo>
                  <a:pt x="10695782" y="5695505"/>
                </a:lnTo>
                <a:lnTo>
                  <a:pt x="0" y="5695505"/>
                </a:lnTo>
                <a:lnTo>
                  <a:pt x="0" y="0"/>
                </a:lnTo>
                <a:close/>
              </a:path>
            </a:pathLst>
          </a:custGeom>
          <a:blipFill>
            <a:blip r:embed="rId14"/>
            <a:stretch>
              <a:fillRect/>
            </a:stretch>
          </a:blipFill>
        </p:spPr>
        <p:txBody>
          <a:bodyPr/>
          <a:lstStyle/>
          <a:p>
            <a:endParaRPr lang="en-US"/>
          </a:p>
        </p:txBody>
      </p:sp>
      <p:sp>
        <p:nvSpPr>
          <p:cNvPr id="2" name="TextBox 12">
            <a:extLst>
              <a:ext uri="{FF2B5EF4-FFF2-40B4-BE49-F238E27FC236}">
                <a16:creationId xmlns:a16="http://schemas.microsoft.com/office/drawing/2014/main" id="{D59584DC-E7C3-DD56-BE3C-915CF350D699}"/>
              </a:ext>
            </a:extLst>
          </p:cNvPr>
          <p:cNvSpPr txBox="1"/>
          <p:nvPr/>
        </p:nvSpPr>
        <p:spPr>
          <a:xfrm>
            <a:off x="990600" y="4533900"/>
            <a:ext cx="4343400" cy="3693319"/>
          </a:xfrm>
          <a:prstGeom prst="rect">
            <a:avLst/>
          </a:prstGeom>
        </p:spPr>
        <p:txBody>
          <a:bodyPr wrap="square" lIns="0" tIns="0" rIns="0" bIns="0" rtlCol="0" anchor="t">
            <a:spAutoFit/>
          </a:bodyPr>
          <a:lstStyle/>
          <a:p>
            <a:pPr algn="just"/>
            <a:r>
              <a:rPr lang="vi-VN" sz="4000" b="1">
                <a:latin typeface="Roboto Condensed" panose="02000000000000000000" pitchFamily="2" charset="0"/>
                <a:ea typeface="Roboto Condensed" panose="02000000000000000000" pitchFamily="2" charset="0"/>
                <a:cs typeface="Roboto Condensed" panose="02000000000000000000" pitchFamily="2" charset="0"/>
              </a:rPr>
              <a:t>Tác dụng: </a:t>
            </a:r>
            <a:r>
              <a:rPr lang="vi-VN" sz="4000">
                <a:latin typeface="Roboto Condensed" panose="02000000000000000000" pitchFamily="2" charset="0"/>
                <a:ea typeface="Roboto Condensed" panose="02000000000000000000" pitchFamily="2" charset="0"/>
                <a:cs typeface="Roboto Condensed" panose="02000000000000000000" pitchFamily="2" charset="0"/>
              </a:rPr>
              <a:t>Thể hiện cảm xúc tiếc nuối thời quá khứ vàng son, huy hoàng xưa kia của con hổ trong vườn bách thú.</a:t>
            </a: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0" name="TextBox 12">
            <a:extLst>
              <a:ext uri="{FF2B5EF4-FFF2-40B4-BE49-F238E27FC236}">
                <a16:creationId xmlns:a16="http://schemas.microsoft.com/office/drawing/2014/main" id="{FF136169-03B6-7926-E397-E3919250AB80}"/>
              </a:ext>
            </a:extLst>
          </p:cNvPr>
          <p:cNvSpPr txBox="1"/>
          <p:nvPr/>
        </p:nvSpPr>
        <p:spPr>
          <a:xfrm>
            <a:off x="7086600" y="3848100"/>
            <a:ext cx="4343400" cy="1231106"/>
          </a:xfrm>
          <a:prstGeom prst="rect">
            <a:avLst/>
          </a:prstGeom>
        </p:spPr>
        <p:txBody>
          <a:bodyPr wrap="square" lIns="0" tIns="0" rIns="0" bIns="0" rtlCol="0" anchor="t">
            <a:spAutoFit/>
          </a:bodyPr>
          <a:lstStyle/>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b. </a:t>
            </a:r>
            <a:r>
              <a:rPr lang="vi-VN" sz="4000">
                <a:latin typeface="Roboto Condensed" panose="02000000000000000000" pitchFamily="2" charset="0"/>
                <a:ea typeface="Roboto Condensed" panose="02000000000000000000" pitchFamily="2" charset="0"/>
                <a:cs typeface="Roboto Condensed" panose="02000000000000000000" pitchFamily="2" charset="0"/>
              </a:rPr>
              <a:t>CHTT: Cả đoạn thơ là hai CHTT</a:t>
            </a:r>
            <a:endParaRPr lang="vi-VN" sz="4000" b="1"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1" name="TextBox 12">
            <a:extLst>
              <a:ext uri="{FF2B5EF4-FFF2-40B4-BE49-F238E27FC236}">
                <a16:creationId xmlns:a16="http://schemas.microsoft.com/office/drawing/2014/main" id="{51FF29DE-7D7F-4674-A02E-3DDBC692C291}"/>
              </a:ext>
            </a:extLst>
          </p:cNvPr>
          <p:cNvSpPr txBox="1"/>
          <p:nvPr/>
        </p:nvSpPr>
        <p:spPr>
          <a:xfrm>
            <a:off x="7086600" y="5295900"/>
            <a:ext cx="4343400" cy="4924425"/>
          </a:xfrm>
          <a:prstGeom prst="rect">
            <a:avLst/>
          </a:prstGeom>
        </p:spPr>
        <p:txBody>
          <a:bodyPr wrap="square" lIns="0" tIns="0" rIns="0" bIns="0" rtlCol="0" anchor="t">
            <a:spAutoFit/>
          </a:bodyPr>
          <a:lstStyle/>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Tác dụng:</a:t>
            </a:r>
          </a:p>
          <a:p>
            <a:pPr algn="just"/>
            <a:r>
              <a:rPr lang="en-GB" sz="4000">
                <a:latin typeface="Roboto Condensed" panose="02000000000000000000" pitchFamily="2" charset="0"/>
                <a:ea typeface="Roboto Condensed" panose="02000000000000000000" pitchFamily="2" charset="0"/>
                <a:cs typeface="Roboto Condensed" panose="02000000000000000000" pitchFamily="2" charset="0"/>
              </a:rPr>
              <a:t>Thể hiện sự khâm phục của tác giả với tinh thần, ý chí chiến đấu anh dũng của Miền Nam.</a:t>
            </a:r>
          </a:p>
          <a:p>
            <a:pPr algn="just"/>
            <a:br>
              <a:rPr lang="en-GB" sz="4000">
                <a:latin typeface="Roboto Condensed" panose="02000000000000000000" pitchFamily="2" charset="0"/>
                <a:ea typeface="Roboto Condensed" panose="02000000000000000000" pitchFamily="2" charset="0"/>
                <a:cs typeface="Roboto Condensed" panose="02000000000000000000" pitchFamily="2" charset="0"/>
              </a:rPr>
            </a:b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2" name="TextBox 12">
            <a:extLst>
              <a:ext uri="{FF2B5EF4-FFF2-40B4-BE49-F238E27FC236}">
                <a16:creationId xmlns:a16="http://schemas.microsoft.com/office/drawing/2014/main" id="{38B0A32F-CE15-8EF0-A023-C968C7B6EBB1}"/>
              </a:ext>
            </a:extLst>
          </p:cNvPr>
          <p:cNvSpPr txBox="1"/>
          <p:nvPr/>
        </p:nvSpPr>
        <p:spPr>
          <a:xfrm>
            <a:off x="13106400" y="4076700"/>
            <a:ext cx="4343400" cy="1231106"/>
          </a:xfrm>
          <a:prstGeom prst="rect">
            <a:avLst/>
          </a:prstGeom>
        </p:spPr>
        <p:txBody>
          <a:bodyPr wrap="square" lIns="0" tIns="0" rIns="0" bIns="0" rtlCol="0" anchor="t">
            <a:spAutoFit/>
          </a:bodyPr>
          <a:lstStyle/>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c. CHTT: </a:t>
            </a:r>
            <a:r>
              <a:rPr lang="vi-VN" sz="4000" i="1">
                <a:latin typeface="Roboto Condensed" panose="02000000000000000000" pitchFamily="2" charset="0"/>
                <a:ea typeface="Roboto Condensed" panose="02000000000000000000" pitchFamily="2" charset="0"/>
                <a:cs typeface="Roboto Condensed" panose="02000000000000000000" pitchFamily="2" charset="0"/>
              </a:rPr>
              <a:t>Con gái tôi vẽ đây ư?</a:t>
            </a:r>
          </a:p>
        </p:txBody>
      </p:sp>
      <p:sp>
        <p:nvSpPr>
          <p:cNvPr id="23" name="TextBox 12">
            <a:extLst>
              <a:ext uri="{FF2B5EF4-FFF2-40B4-BE49-F238E27FC236}">
                <a16:creationId xmlns:a16="http://schemas.microsoft.com/office/drawing/2014/main" id="{668B9671-A3F4-0D9D-185E-FDBC46A6B663}"/>
              </a:ext>
            </a:extLst>
          </p:cNvPr>
          <p:cNvSpPr txBox="1"/>
          <p:nvPr/>
        </p:nvSpPr>
        <p:spPr>
          <a:xfrm>
            <a:off x="13106400" y="5524500"/>
            <a:ext cx="4343400" cy="4308872"/>
          </a:xfrm>
          <a:prstGeom prst="rect">
            <a:avLst/>
          </a:prstGeom>
        </p:spPr>
        <p:txBody>
          <a:bodyPr wrap="square" lIns="0" tIns="0" rIns="0" bIns="0" rtlCol="0" anchor="t">
            <a:spAutoFit/>
          </a:bodyPr>
          <a:lstStyle/>
          <a:p>
            <a:pPr algn="just"/>
            <a:r>
              <a:rPr lang="vi-VN" sz="4000">
                <a:latin typeface="Roboto Condensed" panose="02000000000000000000" pitchFamily="2" charset="0"/>
                <a:ea typeface="Roboto Condensed" panose="02000000000000000000" pitchFamily="2" charset="0"/>
                <a:cs typeface="Roboto Condensed" panose="02000000000000000000" pitchFamily="2" charset="0"/>
              </a:rPr>
              <a:t>Tác dụng: Thể hiện sự ngạc nhiên, vui mừng của người cha khi nhận ra tài năng hội họa của con gái.</a:t>
            </a:r>
          </a:p>
          <a:p>
            <a:pPr algn="just"/>
            <a:br>
              <a:rPr lang="vi-VN" sz="4000">
                <a:latin typeface="Roboto Condensed" panose="02000000000000000000" pitchFamily="2" charset="0"/>
                <a:ea typeface="Roboto Condensed" panose="02000000000000000000" pitchFamily="2" charset="0"/>
                <a:cs typeface="Roboto Condensed" panose="02000000000000000000" pitchFamily="2" charset="0"/>
              </a:rPr>
            </a:br>
            <a:endParaRPr lang="vi-VN" sz="4000" i="1">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8694344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6" grpId="0" animBg="1"/>
      <p:bldP spid="2" grpId="0"/>
      <p:bldP spid="20" grpId="0"/>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rot="183901">
            <a:off x="-2094635" y="-4624793"/>
            <a:ext cx="22459949" cy="7758891"/>
          </a:xfrm>
          <a:custGeom>
            <a:avLst/>
            <a:gdLst/>
            <a:ahLst/>
            <a:cxnLst/>
            <a:rect l="l" t="t" r="r" b="b"/>
            <a:pathLst>
              <a:path w="22459949" h="7758891">
                <a:moveTo>
                  <a:pt x="0" y="0"/>
                </a:moveTo>
                <a:lnTo>
                  <a:pt x="22459948" y="0"/>
                </a:lnTo>
                <a:lnTo>
                  <a:pt x="22459948" y="7758891"/>
                </a:lnTo>
                <a:lnTo>
                  <a:pt x="0" y="7758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2268200" y="7429500"/>
            <a:ext cx="2675460" cy="3677608"/>
          </a:xfrm>
          <a:custGeom>
            <a:avLst/>
            <a:gdLst/>
            <a:ahLst/>
            <a:cxnLst/>
            <a:rect l="l" t="t" r="r" b="b"/>
            <a:pathLst>
              <a:path w="2675460" h="3677608">
                <a:moveTo>
                  <a:pt x="0" y="0"/>
                </a:moveTo>
                <a:lnTo>
                  <a:pt x="2675459" y="0"/>
                </a:lnTo>
                <a:lnTo>
                  <a:pt x="2675459" y="3677608"/>
                </a:lnTo>
                <a:lnTo>
                  <a:pt x="0" y="3677608"/>
                </a:lnTo>
                <a:lnTo>
                  <a:pt x="0" y="0"/>
                </a:lnTo>
                <a:close/>
              </a:path>
            </a:pathLst>
          </a:custGeom>
          <a:blipFill>
            <a:blip r:embed="rId4"/>
            <a:stretch>
              <a:fillRect/>
            </a:stretch>
          </a:blipFill>
        </p:spPr>
        <p:txBody>
          <a:bodyPr/>
          <a:lstStyle/>
          <a:p>
            <a:endParaRPr lang="en-US"/>
          </a:p>
        </p:txBody>
      </p:sp>
      <p:sp>
        <p:nvSpPr>
          <p:cNvPr id="4" name="Freeform 4"/>
          <p:cNvSpPr/>
          <p:nvPr/>
        </p:nvSpPr>
        <p:spPr>
          <a:xfrm>
            <a:off x="-951371" y="-1232377"/>
            <a:ext cx="2741499" cy="2877528"/>
          </a:xfrm>
          <a:custGeom>
            <a:avLst/>
            <a:gdLst/>
            <a:ahLst/>
            <a:cxnLst/>
            <a:rect l="l" t="t" r="r" b="b"/>
            <a:pathLst>
              <a:path w="2741499" h="2877528">
                <a:moveTo>
                  <a:pt x="0" y="0"/>
                </a:moveTo>
                <a:lnTo>
                  <a:pt x="2741499" y="0"/>
                </a:lnTo>
                <a:lnTo>
                  <a:pt x="2741499" y="2877527"/>
                </a:lnTo>
                <a:lnTo>
                  <a:pt x="0" y="28775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485989" y="960411"/>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6306800" y="2476500"/>
            <a:ext cx="2877725" cy="1831280"/>
          </a:xfrm>
          <a:custGeom>
            <a:avLst/>
            <a:gdLst/>
            <a:ahLst/>
            <a:cxnLst/>
            <a:rect l="l" t="t" r="r" b="b"/>
            <a:pathLst>
              <a:path w="2877725" h="1831280">
                <a:moveTo>
                  <a:pt x="0" y="0"/>
                </a:moveTo>
                <a:lnTo>
                  <a:pt x="2877725" y="0"/>
                </a:lnTo>
                <a:lnTo>
                  <a:pt x="2877725" y="1831280"/>
                </a:lnTo>
                <a:lnTo>
                  <a:pt x="0" y="18312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7039319" y="-792990"/>
            <a:ext cx="1594679" cy="1585981"/>
          </a:xfrm>
          <a:custGeom>
            <a:avLst/>
            <a:gdLst/>
            <a:ahLst/>
            <a:cxnLst/>
            <a:rect l="l" t="t" r="r" b="b"/>
            <a:pathLst>
              <a:path w="1594679" h="1585981">
                <a:moveTo>
                  <a:pt x="0" y="0"/>
                </a:moveTo>
                <a:lnTo>
                  <a:pt x="1594679" y="0"/>
                </a:lnTo>
                <a:lnTo>
                  <a:pt x="1594679" y="1585980"/>
                </a:lnTo>
                <a:lnTo>
                  <a:pt x="0" y="15859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3352800" y="266700"/>
            <a:ext cx="4985048" cy="870585"/>
          </a:xfrm>
          <a:prstGeom prst="rect">
            <a:avLst/>
          </a:prstGeom>
        </p:spPr>
        <p:txBody>
          <a:bodyPr lIns="0" tIns="0" rIns="0" bIns="0" rtlCol="0" anchor="t">
            <a:spAutoFit/>
          </a:bodyPr>
          <a:lstStyle/>
          <a:p>
            <a:pPr algn="ctr">
              <a:lnSpc>
                <a:spcPts val="7140"/>
              </a:lnSpc>
              <a:spcBef>
                <a:spcPct val="0"/>
              </a:spcBef>
            </a:pPr>
            <a:r>
              <a:rPr lang="en-US" sz="5100">
                <a:solidFill>
                  <a:srgbClr val="07103D"/>
                </a:solidFill>
                <a:latin typeface="Fraunces Bold"/>
              </a:rPr>
              <a:t>III. VIẾT NGẮN</a:t>
            </a:r>
          </a:p>
        </p:txBody>
      </p:sp>
      <p:sp>
        <p:nvSpPr>
          <p:cNvPr id="9" name="TextBox 9"/>
          <p:cNvSpPr txBox="1"/>
          <p:nvPr/>
        </p:nvSpPr>
        <p:spPr>
          <a:xfrm>
            <a:off x="2362200" y="1562100"/>
            <a:ext cx="8948341" cy="859210"/>
          </a:xfrm>
          <a:prstGeom prst="rect">
            <a:avLst/>
          </a:prstGeom>
        </p:spPr>
        <p:txBody>
          <a:bodyPr lIns="0" tIns="0" rIns="0" bIns="0" rtlCol="0" anchor="t">
            <a:spAutoFit/>
          </a:bodyPr>
          <a:lstStyle/>
          <a:p>
            <a:pPr algn="ctr">
              <a:lnSpc>
                <a:spcPts val="6719"/>
              </a:lnSpc>
              <a:spcBef>
                <a:spcPct val="0"/>
              </a:spcBef>
            </a:pPr>
            <a:r>
              <a:rPr lang="en-US" sz="4800">
                <a:solidFill>
                  <a:srgbClr val="07103D"/>
                </a:solidFill>
                <a:latin typeface="#9Slide05 Aphrodite Pro"/>
              </a:rPr>
              <a:t>Hoàn thành phiếu học tập 03</a:t>
            </a:r>
          </a:p>
        </p:txBody>
      </p:sp>
      <p:sp>
        <p:nvSpPr>
          <p:cNvPr id="11" name="TextBox 11"/>
          <p:cNvSpPr txBox="1"/>
          <p:nvPr/>
        </p:nvSpPr>
        <p:spPr>
          <a:xfrm>
            <a:off x="1371600" y="3924300"/>
            <a:ext cx="15697200" cy="4619854"/>
          </a:xfrm>
          <a:prstGeom prst="rect">
            <a:avLst/>
          </a:prstGeom>
        </p:spPr>
        <p:txBody>
          <a:bodyPr wrap="square" lIns="0" tIns="0" rIns="0" bIns="0" rtlCol="0" anchor="t">
            <a:spAutoFit/>
          </a:bodyPr>
          <a:lstStyle/>
          <a:p>
            <a:pPr algn="just">
              <a:lnSpc>
                <a:spcPts val="6299"/>
              </a:lnSpc>
            </a:pPr>
            <a:r>
              <a:rPr lang="en-GB" sz="4000" b="1"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Yêu cầu:</a:t>
            </a:r>
          </a:p>
          <a:p>
            <a:pPr marL="571500" indent="-571500" algn="just">
              <a:buFont typeface="Courier New" panose="02070309020205020404" pitchFamily="49" charset="0"/>
              <a:buChar char="o"/>
            </a:pPr>
            <a:r>
              <a:rPr lang="vi-VN" sz="4000">
                <a:latin typeface="Roboto Condensed" panose="02000000000000000000" pitchFamily="2" charset="0"/>
                <a:ea typeface="Roboto Condensed" panose="02000000000000000000" pitchFamily="2" charset="0"/>
                <a:cs typeface="Roboto Condensed" panose="02000000000000000000" pitchFamily="2" charset="0"/>
              </a:rPr>
              <a:t> Viết đoạn văn khoảng 8 câu giới thiệu bài thơ Đường luật / bài thơ trào phúng mà em sưu tầm được. Trong đoạn có sử dụng một câu hỏi tu từ (chú thích rõ câu hỏi tu từ đó xuống dưới).</a:t>
            </a:r>
          </a:p>
          <a:p>
            <a:pPr marL="571500" indent="-571500">
              <a:buFont typeface="Courier New" panose="02070309020205020404" pitchFamily="49" charset="0"/>
              <a:buChar char="o"/>
            </a:pPr>
            <a:r>
              <a:rPr lang="vi-VN" sz="4000">
                <a:latin typeface="Roboto Condensed" panose="02000000000000000000" pitchFamily="2" charset="0"/>
                <a:ea typeface="Roboto Condensed" panose="02000000000000000000" pitchFamily="2" charset="0"/>
                <a:cs typeface="Roboto Condensed" panose="02000000000000000000" pitchFamily="2" charset="0"/>
              </a:rPr>
              <a:t>Thời gian: 15 phút</a:t>
            </a:r>
            <a:br>
              <a:rPr lang="vi-VN" sz="4000">
                <a:latin typeface="Roboto Condensed" panose="02000000000000000000" pitchFamily="2" charset="0"/>
                <a:ea typeface="Roboto Condensed" panose="02000000000000000000" pitchFamily="2" charset="0"/>
                <a:cs typeface="Roboto Condensed" panose="02000000000000000000" pitchFamily="2" charset="0"/>
              </a:rPr>
            </a:br>
            <a:r>
              <a:rPr lang="en-GB" sz="40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Lập dàn ý tại lớp, hoàn thiện đoạn văn</a:t>
            </a:r>
          </a:p>
          <a:p>
            <a:pPr marL="571500" indent="-571500" algn="just">
              <a:lnSpc>
                <a:spcPts val="6299"/>
              </a:lnSpc>
              <a:buFont typeface="Courier New" panose="02070309020205020404" pitchFamily="49" charset="0"/>
              <a:buChar char="o"/>
            </a:pPr>
            <a:r>
              <a:rPr lang="en-GB" sz="4000">
                <a:solidFill>
                  <a:srgbClr val="000000"/>
                </a:solidFill>
                <a:latin typeface="Roboto Condensed" panose="02000000000000000000" pitchFamily="2" charset="0"/>
                <a:ea typeface="Roboto Condensed" panose="02000000000000000000" pitchFamily="2" charset="0"/>
                <a:cs typeface="Roboto Condensed" panose="02000000000000000000" pitchFamily="2" charset="0"/>
              </a:rPr>
              <a:t>Thời gian: 15 phút</a:t>
            </a:r>
            <a:endParaRPr lang="en-US" sz="4000">
              <a:solidFill>
                <a:srgbClr val="07103D"/>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BAEF1"/>
        </a:solidFill>
        <a:effectLst/>
      </p:bgPr>
    </p:bg>
    <p:spTree>
      <p:nvGrpSpPr>
        <p:cNvPr id="1" name=""/>
        <p:cNvGrpSpPr/>
        <p:nvPr/>
      </p:nvGrpSpPr>
      <p:grpSpPr>
        <a:xfrm>
          <a:off x="0" y="0"/>
          <a:ext cx="0" cy="0"/>
          <a:chOff x="0" y="0"/>
          <a:chExt cx="0" cy="0"/>
        </a:xfrm>
      </p:grpSpPr>
      <p:sp>
        <p:nvSpPr>
          <p:cNvPr id="2" name="Freeform 2"/>
          <p:cNvSpPr/>
          <p:nvPr/>
        </p:nvSpPr>
        <p:spPr>
          <a:xfrm rot="335456">
            <a:off x="-1886478" y="6607050"/>
            <a:ext cx="22459949" cy="7758891"/>
          </a:xfrm>
          <a:custGeom>
            <a:avLst/>
            <a:gdLst/>
            <a:ahLst/>
            <a:cxnLst/>
            <a:rect l="l" t="t" r="r" b="b"/>
            <a:pathLst>
              <a:path w="22459949" h="7758891">
                <a:moveTo>
                  <a:pt x="0" y="0"/>
                </a:moveTo>
                <a:lnTo>
                  <a:pt x="22459948" y="0"/>
                </a:lnTo>
                <a:lnTo>
                  <a:pt x="22459948" y="7758891"/>
                </a:lnTo>
                <a:lnTo>
                  <a:pt x="0" y="7758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74473" y="4311749"/>
            <a:ext cx="595578" cy="593412"/>
          </a:xfrm>
          <a:custGeom>
            <a:avLst/>
            <a:gdLst/>
            <a:ahLst/>
            <a:cxnLst/>
            <a:rect l="l" t="t" r="r" b="b"/>
            <a:pathLst>
              <a:path w="595578" h="593412">
                <a:moveTo>
                  <a:pt x="0" y="0"/>
                </a:moveTo>
                <a:lnTo>
                  <a:pt x="595578" y="0"/>
                </a:lnTo>
                <a:lnTo>
                  <a:pt x="595578" y="593412"/>
                </a:lnTo>
                <a:lnTo>
                  <a:pt x="0" y="593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7217775" y="2566570"/>
            <a:ext cx="529159" cy="527235"/>
          </a:xfrm>
          <a:custGeom>
            <a:avLst/>
            <a:gdLst/>
            <a:ahLst/>
            <a:cxnLst/>
            <a:rect l="l" t="t" r="r" b="b"/>
            <a:pathLst>
              <a:path w="529159" h="527235">
                <a:moveTo>
                  <a:pt x="0" y="0"/>
                </a:moveTo>
                <a:lnTo>
                  <a:pt x="529160" y="0"/>
                </a:lnTo>
                <a:lnTo>
                  <a:pt x="529160" y="527236"/>
                </a:lnTo>
                <a:lnTo>
                  <a:pt x="0" y="5272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521718">
            <a:off x="14442449" y="-793605"/>
            <a:ext cx="3199745" cy="2036201"/>
          </a:xfrm>
          <a:custGeom>
            <a:avLst/>
            <a:gdLst/>
            <a:ahLst/>
            <a:cxnLst/>
            <a:rect l="l" t="t" r="r" b="b"/>
            <a:pathLst>
              <a:path w="3199745" h="2036201">
                <a:moveTo>
                  <a:pt x="0" y="0"/>
                </a:moveTo>
                <a:lnTo>
                  <a:pt x="3199745" y="0"/>
                </a:lnTo>
                <a:lnTo>
                  <a:pt x="3199745" y="2036201"/>
                </a:lnTo>
                <a:lnTo>
                  <a:pt x="0" y="20362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820738">
            <a:off x="3091065" y="1105856"/>
            <a:ext cx="740546" cy="733814"/>
          </a:xfrm>
          <a:custGeom>
            <a:avLst/>
            <a:gdLst/>
            <a:ahLst/>
            <a:cxnLst/>
            <a:rect l="l" t="t" r="r" b="b"/>
            <a:pathLst>
              <a:path w="740546" h="733814">
                <a:moveTo>
                  <a:pt x="0" y="0"/>
                </a:moveTo>
                <a:lnTo>
                  <a:pt x="740546" y="0"/>
                </a:lnTo>
                <a:lnTo>
                  <a:pt x="740546" y="733814"/>
                </a:lnTo>
                <a:lnTo>
                  <a:pt x="0" y="733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005572" y="-1240039"/>
            <a:ext cx="3242593" cy="3403485"/>
          </a:xfrm>
          <a:custGeom>
            <a:avLst/>
            <a:gdLst/>
            <a:ahLst/>
            <a:cxnLst/>
            <a:rect l="l" t="t" r="r" b="b"/>
            <a:pathLst>
              <a:path w="3242593" h="3403485">
                <a:moveTo>
                  <a:pt x="0" y="0"/>
                </a:moveTo>
                <a:lnTo>
                  <a:pt x="3242592" y="0"/>
                </a:lnTo>
                <a:lnTo>
                  <a:pt x="3242592" y="3403484"/>
                </a:lnTo>
                <a:lnTo>
                  <a:pt x="0" y="3403484"/>
                </a:lnTo>
                <a:lnTo>
                  <a:pt x="0" y="0"/>
                </a:lnTo>
                <a:close/>
              </a:path>
            </a:pathLst>
          </a:custGeom>
          <a:blipFill>
            <a:blip r:embed="rId10">
              <a:alphaModFix amt="44999"/>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085937" y="1499603"/>
            <a:ext cx="441969" cy="439559"/>
          </a:xfrm>
          <a:custGeom>
            <a:avLst/>
            <a:gdLst/>
            <a:ahLst/>
            <a:cxnLst/>
            <a:rect l="l" t="t" r="r" b="b"/>
            <a:pathLst>
              <a:path w="441969" h="439559">
                <a:moveTo>
                  <a:pt x="0" y="0"/>
                </a:moveTo>
                <a:lnTo>
                  <a:pt x="441969" y="0"/>
                </a:lnTo>
                <a:lnTo>
                  <a:pt x="441969" y="439559"/>
                </a:lnTo>
                <a:lnTo>
                  <a:pt x="0" y="4395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aphicFrame>
        <p:nvGraphicFramePr>
          <p:cNvPr id="9" name="Table 9"/>
          <p:cNvGraphicFramePr>
            <a:graphicFrameLocks noGrp="1"/>
          </p:cNvGraphicFramePr>
          <p:nvPr>
            <p:extLst>
              <p:ext uri="{D42A27DB-BD31-4B8C-83A1-F6EECF244321}">
                <p14:modId xmlns:p14="http://schemas.microsoft.com/office/powerpoint/2010/main" val="4079031378"/>
              </p:ext>
            </p:extLst>
          </p:nvPr>
        </p:nvGraphicFramePr>
        <p:xfrm>
          <a:off x="1828800" y="1104900"/>
          <a:ext cx="14249400" cy="6095999"/>
        </p:xfrm>
        <a:graphic>
          <a:graphicData uri="http://schemas.openxmlformats.org/drawingml/2006/table">
            <a:tbl>
              <a:tblPr/>
              <a:tblGrid>
                <a:gridCol w="2921996">
                  <a:extLst>
                    <a:ext uri="{9D8B030D-6E8A-4147-A177-3AD203B41FA5}">
                      <a16:colId xmlns:a16="http://schemas.microsoft.com/office/drawing/2014/main" val="20000"/>
                    </a:ext>
                  </a:extLst>
                </a:gridCol>
                <a:gridCol w="11327404">
                  <a:extLst>
                    <a:ext uri="{9D8B030D-6E8A-4147-A177-3AD203B41FA5}">
                      <a16:colId xmlns:a16="http://schemas.microsoft.com/office/drawing/2014/main" val="20001"/>
                    </a:ext>
                  </a:extLst>
                </a:gridCol>
              </a:tblGrid>
              <a:tr h="1682872">
                <a:tc>
                  <a:txBody>
                    <a:bodyPr/>
                    <a:lstStyle/>
                    <a:p>
                      <a:pPr algn="ctr" rtl="0" fontAlgn="t">
                        <a:lnSpc>
                          <a:spcPct val="130000"/>
                        </a:lnSpc>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MĐ</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EF0F8"/>
                    </a:solidFill>
                  </a:tcPr>
                </a:tc>
                <a:tc>
                  <a:txBody>
                    <a:bodyPr/>
                    <a:lstStyle/>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Giới thiệu về tác giả và bài thơ, nêu ấn tượng chung về bài thơ. </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730255">
                <a:tc>
                  <a:txBody>
                    <a:bodyPr/>
                    <a:lstStyle/>
                    <a:p>
                      <a:pPr algn="ctr" rtl="0" fontAlgn="t">
                        <a:lnSpc>
                          <a:spcPct val="130000"/>
                        </a:lnSpc>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TĐ</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EF0F8"/>
                    </a:solidFill>
                  </a:tcPr>
                </a:tc>
                <a:tc>
                  <a:txBody>
                    <a:bodyPr/>
                    <a:lstStyle/>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Giới thiệu về hoàn cảnh sáng tác của bài thơ.</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Trích thơ và cảm nhận về nội dung</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 Cảm nhận cái hay về nghệ thuật của bài.</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82872">
                <a:tc>
                  <a:txBody>
                    <a:bodyPr/>
                    <a:lstStyle/>
                    <a:p>
                      <a:pPr algn="ctr" rtl="0" fontAlgn="t">
                        <a:lnSpc>
                          <a:spcPct val="130000"/>
                        </a:lnSpc>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KĐ</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EF0F8"/>
                    </a:solidFill>
                  </a:tcPr>
                </a:tc>
                <a:tc>
                  <a:txBody>
                    <a:bodyPr/>
                    <a:lstStyle/>
                    <a:p>
                      <a:pPr algn="just" rtl="0" fontAlgn="t">
                        <a:spcBef>
                          <a:spcPts val="0"/>
                        </a:spcBef>
                        <a:spcAft>
                          <a:spcPts val="0"/>
                        </a:spcAft>
                      </a:pPr>
                      <a:r>
                        <a:rPr lang="vi-VN"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Chia sẻ thông điệp, bày tỏ sự tâm đắc, hứa hẹn những trải nghiệm thú vị khi đọc bài thơ.</a:t>
                      </a:r>
                      <a:endParaRPr lang="vi-VN" sz="4000">
                        <a:effectLst/>
                        <a:latin typeface="Roboto Condensed" panose="02000000000000000000" pitchFamily="2" charset="0"/>
                        <a:ea typeface="Roboto Condensed" panose="02000000000000000000" pitchFamily="2" charset="0"/>
                        <a:cs typeface="Roboto Condensed" panose="02000000000000000000" pitchFamily="2" charset="0"/>
                      </a:endParaRPr>
                    </a:p>
                  </a:txBody>
                  <a:tcPr marL="73025" marR="73025" marT="63500" marB="63500">
                    <a:lnL w="9525" cap="flat" cmpd="sng" algn="ctr">
                      <a:solidFill>
                        <a:schemeClr val="accent4">
                          <a:lumMod val="75000"/>
                        </a:schemeClr>
                      </a:solidFill>
                      <a:prstDash val="solid"/>
                      <a:round/>
                      <a:headEnd type="none" w="med" len="med"/>
                      <a:tailEnd type="none" w="med" len="med"/>
                    </a:lnL>
                    <a:lnR w="9525" cap="flat" cmpd="sng" algn="ctr">
                      <a:solidFill>
                        <a:schemeClr val="accent4">
                          <a:lumMod val="75000"/>
                        </a:schemeClr>
                      </a:solidFill>
                      <a:prstDash val="solid"/>
                      <a:round/>
                      <a:headEnd type="none" w="med" len="med"/>
                      <a:tailEnd type="none" w="med" len="med"/>
                    </a:lnR>
                    <a:lnT w="9525" cap="flat" cmpd="sng" algn="ctr">
                      <a:solidFill>
                        <a:schemeClr val="accent4">
                          <a:lumMod val="75000"/>
                        </a:schemeClr>
                      </a:solidFill>
                      <a:prstDash val="solid"/>
                      <a:round/>
                      <a:headEnd type="none" w="med" len="med"/>
                      <a:tailEnd type="none" w="med" len="med"/>
                    </a:lnT>
                    <a:lnB w="9525" cap="flat" cmpd="sng" algn="ctr">
                      <a:solidFill>
                        <a:schemeClr val="accent4">
                          <a:lumMod val="7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0" name="Freeform 10"/>
          <p:cNvSpPr/>
          <p:nvPr/>
        </p:nvSpPr>
        <p:spPr>
          <a:xfrm>
            <a:off x="-367164" y="7057811"/>
            <a:ext cx="4466910" cy="3785706"/>
          </a:xfrm>
          <a:custGeom>
            <a:avLst/>
            <a:gdLst/>
            <a:ahLst/>
            <a:cxnLst/>
            <a:rect l="l" t="t" r="r" b="b"/>
            <a:pathLst>
              <a:path w="4466910" h="3785706">
                <a:moveTo>
                  <a:pt x="0" y="0"/>
                </a:moveTo>
                <a:lnTo>
                  <a:pt x="4466910" y="0"/>
                </a:lnTo>
                <a:lnTo>
                  <a:pt x="4466910" y="3785707"/>
                </a:lnTo>
                <a:lnTo>
                  <a:pt x="0" y="3785707"/>
                </a:lnTo>
                <a:lnTo>
                  <a:pt x="0" y="0"/>
                </a:lnTo>
                <a:close/>
              </a:path>
            </a:pathLst>
          </a:custGeom>
          <a:blipFill>
            <a:blip r:embed="rId14"/>
            <a:stretch>
              <a:fillRect/>
            </a:stretch>
          </a:blipFill>
        </p:spPr>
        <p:txBody>
          <a:bodyPr/>
          <a:lstStyle/>
          <a:p>
            <a:endParaRPr lang="en-US"/>
          </a:p>
        </p:txBody>
      </p:sp>
      <p:sp>
        <p:nvSpPr>
          <p:cNvPr id="11" name="TextBox 10">
            <a:extLst>
              <a:ext uri="{FF2B5EF4-FFF2-40B4-BE49-F238E27FC236}">
                <a16:creationId xmlns:a16="http://schemas.microsoft.com/office/drawing/2014/main" id="{185A54DD-6FF0-510D-5712-F29517C08161}"/>
              </a:ext>
            </a:extLst>
          </p:cNvPr>
          <p:cNvSpPr txBox="1"/>
          <p:nvPr/>
        </p:nvSpPr>
        <p:spPr>
          <a:xfrm>
            <a:off x="4191000" y="7886700"/>
            <a:ext cx="11537320" cy="1436291"/>
          </a:xfrm>
          <a:prstGeom prst="rect">
            <a:avLst/>
          </a:prstGeom>
        </p:spPr>
        <p:txBody>
          <a:bodyPr wrap="square" lIns="0" tIns="0" rIns="0" bIns="0" rtlCol="0" anchor="t">
            <a:spAutoFit/>
          </a:bodyPr>
          <a:lstStyle/>
          <a:p>
            <a:pPr algn="ctr">
              <a:lnSpc>
                <a:spcPts val="11200"/>
              </a:lnSpc>
            </a:pPr>
            <a:r>
              <a:rPr lang="en-US" sz="8000">
                <a:solidFill>
                  <a:srgbClr val="010E3D"/>
                </a:solidFill>
                <a:latin typeface="#9Slide05 VL Fadilla"/>
              </a:rPr>
              <a:t>Dàn ý</a:t>
            </a:r>
            <a:endParaRPr lang="en-US" sz="8000" dirty="0">
              <a:solidFill>
                <a:srgbClr val="010E3D"/>
              </a:solidFill>
              <a:latin typeface="#9Slide05 VL Fadilla"/>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AFD3"/>
        </a:solidFill>
        <a:effectLst/>
      </p:bgPr>
    </p:bg>
    <p:spTree>
      <p:nvGrpSpPr>
        <p:cNvPr id="1" name=""/>
        <p:cNvGrpSpPr/>
        <p:nvPr/>
      </p:nvGrpSpPr>
      <p:grpSpPr>
        <a:xfrm>
          <a:off x="0" y="0"/>
          <a:ext cx="0" cy="0"/>
          <a:chOff x="0" y="0"/>
          <a:chExt cx="0" cy="0"/>
        </a:xfrm>
      </p:grpSpPr>
      <p:sp>
        <p:nvSpPr>
          <p:cNvPr id="2" name="Freeform 2"/>
          <p:cNvSpPr/>
          <p:nvPr/>
        </p:nvSpPr>
        <p:spPr>
          <a:xfrm>
            <a:off x="13853899" y="2133254"/>
            <a:ext cx="3869825" cy="4733731"/>
          </a:xfrm>
          <a:custGeom>
            <a:avLst/>
            <a:gdLst/>
            <a:ahLst/>
            <a:cxnLst/>
            <a:rect l="l" t="t" r="r" b="b"/>
            <a:pathLst>
              <a:path w="3869825" h="4733731">
                <a:moveTo>
                  <a:pt x="0" y="0"/>
                </a:moveTo>
                <a:lnTo>
                  <a:pt x="3869825" y="0"/>
                </a:lnTo>
                <a:lnTo>
                  <a:pt x="3869825" y="4733731"/>
                </a:lnTo>
                <a:lnTo>
                  <a:pt x="0" y="4733731"/>
                </a:lnTo>
                <a:lnTo>
                  <a:pt x="0" y="0"/>
                </a:lnTo>
                <a:close/>
              </a:path>
            </a:pathLst>
          </a:custGeom>
          <a:blipFill>
            <a:blip r:embed="rId2"/>
            <a:stretch>
              <a:fillRect/>
            </a:stretch>
          </a:blipFill>
        </p:spPr>
        <p:txBody>
          <a:bodyPr/>
          <a:lstStyle/>
          <a:p>
            <a:endParaRPr lang="en-US"/>
          </a:p>
        </p:txBody>
      </p:sp>
      <p:sp>
        <p:nvSpPr>
          <p:cNvPr id="3" name="Freeform 3"/>
          <p:cNvSpPr/>
          <p:nvPr/>
        </p:nvSpPr>
        <p:spPr>
          <a:xfrm>
            <a:off x="6196995" y="-1484820"/>
            <a:ext cx="3476668" cy="3375529"/>
          </a:xfrm>
          <a:custGeom>
            <a:avLst/>
            <a:gdLst/>
            <a:ahLst/>
            <a:cxnLst/>
            <a:rect l="l" t="t" r="r" b="b"/>
            <a:pathLst>
              <a:path w="3476668" h="3375529">
                <a:moveTo>
                  <a:pt x="0" y="0"/>
                </a:moveTo>
                <a:lnTo>
                  <a:pt x="3476668" y="0"/>
                </a:lnTo>
                <a:lnTo>
                  <a:pt x="3476668" y="3375529"/>
                </a:lnTo>
                <a:lnTo>
                  <a:pt x="0" y="3375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647104" y="681236"/>
            <a:ext cx="2053118" cy="1209473"/>
          </a:xfrm>
          <a:custGeom>
            <a:avLst/>
            <a:gdLst/>
            <a:ahLst/>
            <a:cxnLst/>
            <a:rect l="l" t="t" r="r" b="b"/>
            <a:pathLst>
              <a:path w="2053118" h="1209473">
                <a:moveTo>
                  <a:pt x="0" y="0"/>
                </a:moveTo>
                <a:lnTo>
                  <a:pt x="2053118" y="0"/>
                </a:lnTo>
                <a:lnTo>
                  <a:pt x="2053118" y="1209473"/>
                </a:lnTo>
                <a:lnTo>
                  <a:pt x="0" y="1209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028700" y="7814061"/>
            <a:ext cx="1248867" cy="1495649"/>
          </a:xfrm>
          <a:custGeom>
            <a:avLst/>
            <a:gdLst/>
            <a:ahLst/>
            <a:cxnLst/>
            <a:rect l="l" t="t" r="r" b="b"/>
            <a:pathLst>
              <a:path w="1248867" h="1495649">
                <a:moveTo>
                  <a:pt x="0" y="0"/>
                </a:moveTo>
                <a:lnTo>
                  <a:pt x="1248867" y="0"/>
                </a:lnTo>
                <a:lnTo>
                  <a:pt x="1248867" y="1495649"/>
                </a:lnTo>
                <a:lnTo>
                  <a:pt x="0" y="1495649"/>
                </a:lnTo>
                <a:lnTo>
                  <a:pt x="0" y="0"/>
                </a:lnTo>
                <a:close/>
              </a:path>
            </a:pathLst>
          </a:custGeom>
          <a:blipFill>
            <a:blip r:embed="rId7"/>
            <a:stretch>
              <a:fillRect/>
            </a:stretch>
          </a:blipFill>
        </p:spPr>
        <p:txBody>
          <a:bodyPr/>
          <a:lstStyle/>
          <a:p>
            <a:endParaRPr lang="en-US"/>
          </a:p>
        </p:txBody>
      </p:sp>
      <p:sp>
        <p:nvSpPr>
          <p:cNvPr id="6" name="Freeform 6"/>
          <p:cNvSpPr/>
          <p:nvPr/>
        </p:nvSpPr>
        <p:spPr>
          <a:xfrm>
            <a:off x="16133320" y="6577708"/>
            <a:ext cx="608279" cy="602750"/>
          </a:xfrm>
          <a:custGeom>
            <a:avLst/>
            <a:gdLst/>
            <a:ahLst/>
            <a:cxnLst/>
            <a:rect l="l" t="t" r="r" b="b"/>
            <a:pathLst>
              <a:path w="608279" h="602750">
                <a:moveTo>
                  <a:pt x="0" y="0"/>
                </a:moveTo>
                <a:lnTo>
                  <a:pt x="608279" y="0"/>
                </a:lnTo>
                <a:lnTo>
                  <a:pt x="608279" y="602749"/>
                </a:lnTo>
                <a:lnTo>
                  <a:pt x="0" y="6027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rot="3565579">
            <a:off x="12868524" y="6282125"/>
            <a:ext cx="876392" cy="591166"/>
          </a:xfrm>
          <a:custGeom>
            <a:avLst/>
            <a:gdLst/>
            <a:ahLst/>
            <a:cxnLst/>
            <a:rect l="l" t="t" r="r" b="b"/>
            <a:pathLst>
              <a:path w="876392" h="591166">
                <a:moveTo>
                  <a:pt x="0" y="0"/>
                </a:moveTo>
                <a:lnTo>
                  <a:pt x="876392" y="0"/>
                </a:lnTo>
                <a:lnTo>
                  <a:pt x="876392" y="591166"/>
                </a:lnTo>
                <a:lnTo>
                  <a:pt x="0" y="5911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6741599" y="5382580"/>
            <a:ext cx="517701" cy="514877"/>
          </a:xfrm>
          <a:custGeom>
            <a:avLst/>
            <a:gdLst/>
            <a:ahLst/>
            <a:cxnLst/>
            <a:rect l="l" t="t" r="r" b="b"/>
            <a:pathLst>
              <a:path w="517701" h="514877">
                <a:moveTo>
                  <a:pt x="0" y="0"/>
                </a:moveTo>
                <a:lnTo>
                  <a:pt x="517701" y="0"/>
                </a:lnTo>
                <a:lnTo>
                  <a:pt x="517701" y="514877"/>
                </a:lnTo>
                <a:lnTo>
                  <a:pt x="0" y="51487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043003" y="-788339"/>
            <a:ext cx="15501448" cy="11477752"/>
          </a:xfrm>
          <a:custGeom>
            <a:avLst/>
            <a:gdLst/>
            <a:ahLst/>
            <a:cxnLst/>
            <a:rect l="l" t="t" r="r" b="b"/>
            <a:pathLst>
              <a:path w="15501448" h="11477752">
                <a:moveTo>
                  <a:pt x="0" y="0"/>
                </a:moveTo>
                <a:lnTo>
                  <a:pt x="15501448" y="0"/>
                </a:lnTo>
                <a:lnTo>
                  <a:pt x="15501448" y="11477752"/>
                </a:lnTo>
                <a:lnTo>
                  <a:pt x="0" y="11477752"/>
                </a:lnTo>
                <a:lnTo>
                  <a:pt x="0" y="0"/>
                </a:lnTo>
                <a:close/>
              </a:path>
            </a:pathLst>
          </a:custGeom>
          <a:blipFill>
            <a:blip r:embed="rId14"/>
            <a:stretch>
              <a:fillRect l="-80625" b="-27462"/>
            </a:stretch>
          </a:blipFill>
        </p:spPr>
        <p:txBody>
          <a:bodyPr/>
          <a:lstStyle/>
          <a:p>
            <a:endParaRPr lang="en-US"/>
          </a:p>
        </p:txBody>
      </p:sp>
      <p:sp>
        <p:nvSpPr>
          <p:cNvPr id="10" name="TextBox 10"/>
          <p:cNvSpPr txBox="1"/>
          <p:nvPr/>
        </p:nvSpPr>
        <p:spPr>
          <a:xfrm>
            <a:off x="309898" y="5533550"/>
            <a:ext cx="11537320" cy="1436291"/>
          </a:xfrm>
          <a:prstGeom prst="rect">
            <a:avLst/>
          </a:prstGeom>
        </p:spPr>
        <p:txBody>
          <a:bodyPr wrap="square" lIns="0" tIns="0" rIns="0" bIns="0" rtlCol="0" anchor="t">
            <a:spAutoFit/>
          </a:bodyPr>
          <a:lstStyle/>
          <a:p>
            <a:pPr algn="ctr">
              <a:lnSpc>
                <a:spcPts val="11200"/>
              </a:lnSpc>
            </a:pPr>
            <a:r>
              <a:rPr lang="en-US" sz="8000" dirty="0">
                <a:solidFill>
                  <a:srgbClr val="010E3D"/>
                </a:solidFill>
                <a:latin typeface="#9Slide05 VL Fadilla"/>
              </a:rPr>
              <a:t>Xin </a:t>
            </a:r>
            <a:r>
              <a:rPr lang="en-US" sz="8000" dirty="0" err="1">
                <a:solidFill>
                  <a:srgbClr val="010E3D"/>
                </a:solidFill>
                <a:latin typeface="#9Slide05 VL Fadilla"/>
              </a:rPr>
              <a:t>chào</a:t>
            </a:r>
            <a:r>
              <a:rPr lang="en-US" sz="8000" dirty="0">
                <a:solidFill>
                  <a:srgbClr val="010E3D"/>
                </a:solidFill>
                <a:latin typeface="#9Slide05 VL Fadilla"/>
              </a:rPr>
              <a:t> </a:t>
            </a:r>
            <a:r>
              <a:rPr lang="en-US" sz="8000" dirty="0" err="1">
                <a:solidFill>
                  <a:srgbClr val="010E3D"/>
                </a:solidFill>
                <a:latin typeface="#9Slide05 VL Fadilla"/>
              </a:rPr>
              <a:t>và</a:t>
            </a:r>
            <a:r>
              <a:rPr lang="en-US" sz="8000" dirty="0">
                <a:solidFill>
                  <a:srgbClr val="010E3D"/>
                </a:solidFill>
                <a:latin typeface="#9Slide05 VL Fadilla"/>
              </a:rPr>
              <a:t> </a:t>
            </a:r>
            <a:r>
              <a:rPr lang="en-US" sz="8000" dirty="0" err="1">
                <a:solidFill>
                  <a:srgbClr val="010E3D"/>
                </a:solidFill>
                <a:latin typeface="#9Slide05 VL Fadilla"/>
              </a:rPr>
              <a:t>hẹn</a:t>
            </a:r>
            <a:r>
              <a:rPr lang="en-US" sz="8000" dirty="0">
                <a:solidFill>
                  <a:srgbClr val="010E3D"/>
                </a:solidFill>
                <a:latin typeface="#9Slide05 VL Fadilla"/>
              </a:rPr>
              <a:t> </a:t>
            </a:r>
            <a:r>
              <a:rPr lang="en-US" sz="8000" dirty="0" err="1">
                <a:solidFill>
                  <a:srgbClr val="010E3D"/>
                </a:solidFill>
                <a:latin typeface="#9Slide05 VL Fadilla"/>
              </a:rPr>
              <a:t>gặp</a:t>
            </a:r>
            <a:r>
              <a:rPr lang="en-US" sz="8000" dirty="0">
                <a:solidFill>
                  <a:srgbClr val="010E3D"/>
                </a:solidFill>
                <a:latin typeface="#9Slide05 VL Fadilla"/>
              </a:rPr>
              <a:t> </a:t>
            </a:r>
            <a:r>
              <a:rPr lang="en-US" sz="8000" dirty="0" err="1">
                <a:solidFill>
                  <a:srgbClr val="010E3D"/>
                </a:solidFill>
                <a:latin typeface="#9Slide05 VL Fadilla"/>
              </a:rPr>
              <a:t>lại</a:t>
            </a:r>
            <a:r>
              <a:rPr lang="en-US" sz="8000" dirty="0">
                <a:solidFill>
                  <a:srgbClr val="010E3D"/>
                </a:solidFill>
                <a:latin typeface="#9Slide05 VL Fadilla"/>
              </a:rPr>
              <a:t> </a:t>
            </a:r>
            <a:r>
              <a:rPr lang="en-US" sz="8000" dirty="0" err="1">
                <a:solidFill>
                  <a:srgbClr val="010E3D"/>
                </a:solidFill>
                <a:latin typeface="#9Slide05 VL Fadilla"/>
              </a:rPr>
              <a:t>các</a:t>
            </a:r>
            <a:r>
              <a:rPr lang="en-US" sz="8000" dirty="0">
                <a:solidFill>
                  <a:srgbClr val="010E3D"/>
                </a:solidFill>
                <a:latin typeface="#9Slide05 VL Fadilla"/>
              </a:rPr>
              <a:t> </a:t>
            </a:r>
            <a:r>
              <a:rPr lang="en-US" sz="8000" dirty="0" err="1">
                <a:solidFill>
                  <a:srgbClr val="010E3D"/>
                </a:solidFill>
                <a:latin typeface="#9Slide05 VL Fadilla"/>
              </a:rPr>
              <a:t>em</a:t>
            </a:r>
            <a:r>
              <a:rPr lang="en-US" sz="8000" dirty="0">
                <a:solidFill>
                  <a:srgbClr val="010E3D"/>
                </a:solidFill>
                <a:latin typeface="#9Slide05 VL Fadilla"/>
              </a:rPr>
              <a:t>!</a:t>
            </a:r>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3741993" y="1629360"/>
            <a:ext cx="9276553" cy="1924885"/>
          </a:xfrm>
          <a:custGeom>
            <a:avLst/>
            <a:gdLst/>
            <a:ahLst/>
            <a:cxnLst/>
            <a:rect l="l" t="t" r="r" b="b"/>
            <a:pathLst>
              <a:path w="9276553" h="1924885">
                <a:moveTo>
                  <a:pt x="0" y="0"/>
                </a:moveTo>
                <a:lnTo>
                  <a:pt x="9276554" y="0"/>
                </a:lnTo>
                <a:lnTo>
                  <a:pt x="9276554" y="1924884"/>
                </a:lnTo>
                <a:lnTo>
                  <a:pt x="0" y="19248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3715054" y="3375834"/>
            <a:ext cx="10600166" cy="5550632"/>
          </a:xfrm>
          <a:custGeom>
            <a:avLst/>
            <a:gdLst/>
            <a:ahLst/>
            <a:cxnLst/>
            <a:rect l="l" t="t" r="r" b="b"/>
            <a:pathLst>
              <a:path w="10600166" h="5550632">
                <a:moveTo>
                  <a:pt x="0" y="0"/>
                </a:moveTo>
                <a:lnTo>
                  <a:pt x="10600165" y="0"/>
                </a:lnTo>
                <a:lnTo>
                  <a:pt x="10600165" y="5550632"/>
                </a:lnTo>
                <a:lnTo>
                  <a:pt x="0" y="555063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TextBox 10"/>
          <p:cNvSpPr txBox="1"/>
          <p:nvPr/>
        </p:nvSpPr>
        <p:spPr>
          <a:xfrm>
            <a:off x="5435203" y="4534323"/>
            <a:ext cx="7417594" cy="2326640"/>
          </a:xfrm>
          <a:prstGeom prst="rect">
            <a:avLst/>
          </a:prstGeom>
        </p:spPr>
        <p:txBody>
          <a:bodyPr lIns="0" tIns="0" rIns="0" bIns="0" rtlCol="0" anchor="t">
            <a:spAutoFit/>
          </a:bodyPr>
          <a:lstStyle/>
          <a:p>
            <a:pPr marL="949959" lvl="1" indent="-474979" algn="just">
              <a:lnSpc>
                <a:spcPts val="6159"/>
              </a:lnSpc>
              <a:buFont typeface="Arial"/>
              <a:buChar char="•"/>
            </a:pPr>
            <a:r>
              <a:rPr lang="en-US" sz="4399">
                <a:solidFill>
                  <a:srgbClr val="000000"/>
                </a:solidFill>
                <a:latin typeface="Roboto Condensed"/>
              </a:rPr>
              <a:t>HS thực hiện phiếu học tập 01 theo hình thức nhóm đôi</a:t>
            </a:r>
          </a:p>
          <a:p>
            <a:pPr marL="949959" lvl="1" indent="-474979" algn="just">
              <a:lnSpc>
                <a:spcPts val="6159"/>
              </a:lnSpc>
              <a:buFont typeface="Arial"/>
              <a:buChar char="•"/>
            </a:pPr>
            <a:r>
              <a:rPr lang="en-US" sz="4399">
                <a:solidFill>
                  <a:srgbClr val="000000"/>
                </a:solidFill>
                <a:latin typeface="Roboto Condensed"/>
              </a:rPr>
              <a:t>Thời gian thảo luận 5 phút.</a:t>
            </a:r>
          </a:p>
        </p:txBody>
      </p:sp>
      <p:sp>
        <p:nvSpPr>
          <p:cNvPr id="11" name="TextBox 11"/>
          <p:cNvSpPr txBox="1"/>
          <p:nvPr/>
        </p:nvSpPr>
        <p:spPr>
          <a:xfrm>
            <a:off x="838200" y="571500"/>
            <a:ext cx="15267042"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3741993" y="2001694"/>
            <a:ext cx="9276553" cy="783590"/>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9Slide05 Aphrodite Pro"/>
              </a:rPr>
              <a:t>Nhiệm vụ 1: </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a:off x="-609600" y="-9334500"/>
            <a:ext cx="19204889" cy="14219894"/>
          </a:xfrm>
          <a:custGeom>
            <a:avLst/>
            <a:gdLst/>
            <a:ahLst/>
            <a:cxnLst/>
            <a:rect l="l" t="t" r="r" b="b"/>
            <a:pathLst>
              <a:path w="19204889" h="14219894">
                <a:moveTo>
                  <a:pt x="0" y="0"/>
                </a:moveTo>
                <a:lnTo>
                  <a:pt x="19204889" y="0"/>
                </a:lnTo>
                <a:lnTo>
                  <a:pt x="19204889" y="14219894"/>
                </a:lnTo>
                <a:lnTo>
                  <a:pt x="0" y="14219894"/>
                </a:lnTo>
                <a:lnTo>
                  <a:pt x="0" y="0"/>
                </a:lnTo>
                <a:close/>
              </a:path>
            </a:pathLst>
          </a:custGeom>
          <a:blipFill>
            <a:blip r:embed="rId2"/>
            <a:stretch>
              <a:fillRect l="-80625" b="-27462"/>
            </a:stretch>
          </a:blipFill>
        </p:spPr>
        <p:txBody>
          <a:bodyPr/>
          <a:lstStyle/>
          <a:p>
            <a:endParaRPr lang="en-US"/>
          </a:p>
        </p:txBody>
      </p:sp>
      <p:sp>
        <p:nvSpPr>
          <p:cNvPr id="3" name="Freeform 3"/>
          <p:cNvSpPr/>
          <p:nvPr/>
        </p:nvSpPr>
        <p:spPr>
          <a:xfrm rot="768078">
            <a:off x="17091141" y="1824202"/>
            <a:ext cx="3099781" cy="2677083"/>
          </a:xfrm>
          <a:custGeom>
            <a:avLst/>
            <a:gdLst/>
            <a:ahLst/>
            <a:cxnLst/>
            <a:rect l="l" t="t" r="r" b="b"/>
            <a:pathLst>
              <a:path w="3099781" h="2677083">
                <a:moveTo>
                  <a:pt x="0" y="0"/>
                </a:moveTo>
                <a:lnTo>
                  <a:pt x="3099781" y="0"/>
                </a:lnTo>
                <a:lnTo>
                  <a:pt x="3099781" y="2677083"/>
                </a:lnTo>
                <a:lnTo>
                  <a:pt x="0" y="26770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6129170" y="2819599"/>
            <a:ext cx="879007" cy="875811"/>
          </a:xfrm>
          <a:custGeom>
            <a:avLst/>
            <a:gdLst/>
            <a:ahLst/>
            <a:cxnLst/>
            <a:rect l="l" t="t" r="r" b="b"/>
            <a:pathLst>
              <a:path w="879007" h="875811">
                <a:moveTo>
                  <a:pt x="0" y="0"/>
                </a:moveTo>
                <a:lnTo>
                  <a:pt x="879007" y="0"/>
                </a:lnTo>
                <a:lnTo>
                  <a:pt x="879007" y="875811"/>
                </a:lnTo>
                <a:lnTo>
                  <a:pt x="0" y="875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5" name="Picture 5"/>
          <p:cNvPicPr>
            <a:picLocks noChangeAspect="1"/>
          </p:cNvPicPr>
          <p:nvPr/>
        </p:nvPicPr>
        <p:blipFill>
          <a:blip r:embed="rId7"/>
          <a:srcRect/>
          <a:stretch>
            <a:fillRect/>
          </a:stretch>
        </p:blipFill>
        <p:spPr>
          <a:xfrm>
            <a:off x="8467" y="114300"/>
            <a:ext cx="2209800" cy="1767840"/>
          </a:xfrm>
          <a:prstGeom prst="rect">
            <a:avLst/>
          </a:prstGeom>
        </p:spPr>
      </p:pic>
      <p:sp>
        <p:nvSpPr>
          <p:cNvPr id="9" name="TextBox 9"/>
          <p:cNvSpPr txBox="1"/>
          <p:nvPr/>
        </p:nvSpPr>
        <p:spPr>
          <a:xfrm>
            <a:off x="2438401" y="560927"/>
            <a:ext cx="14950430"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graphicFrame>
        <p:nvGraphicFramePr>
          <p:cNvPr id="11" name="Table 10">
            <a:extLst>
              <a:ext uri="{FF2B5EF4-FFF2-40B4-BE49-F238E27FC236}">
                <a16:creationId xmlns:a16="http://schemas.microsoft.com/office/drawing/2014/main" id="{836F3895-DF9C-796A-578D-3F6089D98F6A}"/>
              </a:ext>
            </a:extLst>
          </p:cNvPr>
          <p:cNvGraphicFramePr>
            <a:graphicFrameLocks noGrp="1"/>
          </p:cNvGraphicFramePr>
          <p:nvPr>
            <p:extLst>
              <p:ext uri="{D42A27DB-BD31-4B8C-83A1-F6EECF244321}">
                <p14:modId xmlns:p14="http://schemas.microsoft.com/office/powerpoint/2010/main" val="2143496772"/>
              </p:ext>
            </p:extLst>
          </p:nvPr>
        </p:nvGraphicFramePr>
        <p:xfrm>
          <a:off x="457200" y="2095500"/>
          <a:ext cx="15544800" cy="7024370"/>
        </p:xfrm>
        <a:graphic>
          <a:graphicData uri="http://schemas.openxmlformats.org/drawingml/2006/table">
            <a:tbl>
              <a:tblPr/>
              <a:tblGrid>
                <a:gridCol w="3657600">
                  <a:extLst>
                    <a:ext uri="{9D8B030D-6E8A-4147-A177-3AD203B41FA5}">
                      <a16:colId xmlns:a16="http://schemas.microsoft.com/office/drawing/2014/main" val="10879990"/>
                    </a:ext>
                  </a:extLst>
                </a:gridCol>
                <a:gridCol w="6705600">
                  <a:extLst>
                    <a:ext uri="{9D8B030D-6E8A-4147-A177-3AD203B41FA5}">
                      <a16:colId xmlns:a16="http://schemas.microsoft.com/office/drawing/2014/main" val="3668092194"/>
                    </a:ext>
                  </a:extLst>
                </a:gridCol>
                <a:gridCol w="5181600">
                  <a:extLst>
                    <a:ext uri="{9D8B030D-6E8A-4147-A177-3AD203B41FA5}">
                      <a16:colId xmlns:a16="http://schemas.microsoft.com/office/drawing/2014/main" val="1357810207"/>
                    </a:ext>
                  </a:extLst>
                </a:gridCol>
              </a:tblGrid>
              <a:tr h="1402080">
                <a:tc>
                  <a:txBody>
                    <a:bodyPr/>
                    <a:lstStyle/>
                    <a:p>
                      <a:pPr algn="ctr">
                        <a:lnSpc>
                          <a:spcPct val="130000"/>
                        </a:lnSpc>
                      </a:pPr>
                      <a:r>
                        <a:rPr lang="en-GB" sz="3500" b="1">
                          <a:latin typeface="Roboto Condensed" panose="02000000000000000000" pitchFamily="2" charset="0"/>
                          <a:ea typeface="Roboto Condensed" panose="02000000000000000000" pitchFamily="2" charset="0"/>
                          <a:cs typeface="Roboto Condensed" panose="02000000000000000000" pitchFamily="2" charset="0"/>
                        </a:rPr>
                        <a:t>KHÁI NIỆM CÂU HỎI TU TỪ</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endParaRPr lang="en-GB" sz="3500">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2006625276"/>
                  </a:ext>
                </a:extLst>
              </a:tr>
              <a:tr h="1402080">
                <a:tc rowSpan="4">
                  <a:txBody>
                    <a:bodyPr/>
                    <a:lstStyle/>
                    <a:p>
                      <a:pPr algn="ctr">
                        <a:lnSpc>
                          <a:spcPct val="130000"/>
                        </a:lnSpc>
                      </a:pPr>
                      <a:r>
                        <a:rPr lang="vi-VN" sz="3500" b="1">
                          <a:latin typeface="Roboto Condensed" panose="02000000000000000000" pitchFamily="2" charset="0"/>
                          <a:ea typeface="Roboto Condensed" panose="02000000000000000000" pitchFamily="2" charset="0"/>
                          <a:cs typeface="Roboto Condensed" panose="02000000000000000000" pitchFamily="2" charset="0"/>
                        </a:rPr>
                        <a:t>SO SÁNH CÂU HỎI TU TỪ VỚI CÂU HỎI THÔNG THƯỜNG</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Giống nhau</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798364229"/>
                  </a:ext>
                </a:extLst>
              </a:tr>
              <a:tr h="1402080">
                <a:tc vMerge="1">
                  <a:txBody>
                    <a:bodyPr/>
                    <a:lstStyle/>
                    <a:p>
                      <a:endParaRPr lang="en-GB"/>
                    </a:p>
                  </a:txBody>
                  <a:tcPr/>
                </a:tc>
                <a:tc gridSpan="2">
                  <a:txBody>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Khác nhau</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702754073"/>
                  </a:ext>
                </a:extLst>
              </a:tr>
              <a:tr h="1402080">
                <a:tc vMerge="1">
                  <a:txBody>
                    <a:bodyPr/>
                    <a:lstStyle/>
                    <a:p>
                      <a:endParaRPr lang="en-GB"/>
                    </a:p>
                  </a:txBody>
                  <a:tcPr/>
                </a:tc>
                <a:tc>
                  <a:txBody>
                    <a:bodyPr/>
                    <a:lstStyle/>
                    <a:p>
                      <a:r>
                        <a:rPr lang="en-GB" sz="3500">
                          <a:latin typeface="Roboto Condensed" panose="02000000000000000000" pitchFamily="2" charset="0"/>
                          <a:ea typeface="Roboto Condensed" panose="02000000000000000000" pitchFamily="2" charset="0"/>
                          <a:cs typeface="Roboto Condensed" panose="02000000000000000000" pitchFamily="2" charset="0"/>
                        </a:rPr>
                        <a:t>Câu hỏi tu từ</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r>
                        <a:rPr lang="vi-VN" sz="3500">
                          <a:latin typeface="Roboto Condensed" panose="02000000000000000000" pitchFamily="2" charset="0"/>
                          <a:ea typeface="Roboto Condensed" panose="02000000000000000000" pitchFamily="2" charset="0"/>
                          <a:cs typeface="Roboto Condensed" panose="02000000000000000000" pitchFamily="2" charset="0"/>
                        </a:rPr>
                        <a:t>Câu hỏi thông thường</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748595"/>
                  </a:ext>
                </a:extLst>
              </a:tr>
              <a:tr h="1402080">
                <a:tc vMerge="1">
                  <a:txBody>
                    <a:bodyPr/>
                    <a:lstStyle/>
                    <a:p>
                      <a:endParaRPr lang="en-GB"/>
                    </a:p>
                  </a:txBody>
                  <a:tcPr/>
                </a:tc>
                <a:tc>
                  <a:txBody>
                    <a:bodyPr/>
                    <a:lstStyle/>
                    <a:p>
                      <a:endParaRPr lang="en-GB" sz="3500">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endParaRPr lang="en-GB" sz="3500">
                        <a:latin typeface="Roboto Condensed" panose="02000000000000000000" pitchFamily="2" charset="0"/>
                        <a:ea typeface="Roboto Condensed" panose="02000000000000000000" pitchFamily="2" charset="0"/>
                        <a:cs typeface="Roboto Condensed" panose="02000000000000000000" pitchFamily="2"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8827926"/>
                  </a:ext>
                </a:extLst>
              </a:tr>
            </a:tbl>
          </a:graphicData>
        </a:graphic>
      </p:graphicFrame>
      <p:sp>
        <p:nvSpPr>
          <p:cNvPr id="12" name="Rectangle 1">
            <a:extLst>
              <a:ext uri="{FF2B5EF4-FFF2-40B4-BE49-F238E27FC236}">
                <a16:creationId xmlns:a16="http://schemas.microsoft.com/office/drawing/2014/main" id="{A54A4726-6F69-8A92-EA32-1F2CE2B3F80C}"/>
              </a:ext>
            </a:extLst>
          </p:cNvPr>
          <p:cNvSpPr>
            <a:spLocks noChangeArrowheads="1"/>
          </p:cNvSpPr>
          <p:nvPr/>
        </p:nvSpPr>
        <p:spPr bwMode="auto">
          <a:xfrm>
            <a:off x="457200" y="2947987"/>
            <a:ext cx="34544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a:off x="-1066800" y="-10858500"/>
            <a:ext cx="20193000" cy="16383000"/>
          </a:xfrm>
          <a:custGeom>
            <a:avLst/>
            <a:gdLst/>
            <a:ahLst/>
            <a:cxnLst/>
            <a:rect l="l" t="t" r="r" b="b"/>
            <a:pathLst>
              <a:path w="19204889" h="14219894">
                <a:moveTo>
                  <a:pt x="0" y="0"/>
                </a:moveTo>
                <a:lnTo>
                  <a:pt x="19204889" y="0"/>
                </a:lnTo>
                <a:lnTo>
                  <a:pt x="19204889" y="14219894"/>
                </a:lnTo>
                <a:lnTo>
                  <a:pt x="0" y="14219894"/>
                </a:lnTo>
                <a:lnTo>
                  <a:pt x="0" y="0"/>
                </a:lnTo>
                <a:close/>
              </a:path>
            </a:pathLst>
          </a:custGeom>
          <a:blipFill>
            <a:blip r:embed="rId2"/>
            <a:stretch>
              <a:fillRect l="-80625" b="-27462"/>
            </a:stretch>
          </a:blipFill>
        </p:spPr>
        <p:txBody>
          <a:bodyPr/>
          <a:lstStyle/>
          <a:p>
            <a:endParaRPr lang="en-US"/>
          </a:p>
        </p:txBody>
      </p:sp>
      <p:sp>
        <p:nvSpPr>
          <p:cNvPr id="7" name="Freeform 9">
            <a:extLst>
              <a:ext uri="{FF2B5EF4-FFF2-40B4-BE49-F238E27FC236}">
                <a16:creationId xmlns:a16="http://schemas.microsoft.com/office/drawing/2014/main" id="{BA958A89-F8EB-5421-1526-970F56EF13D1}"/>
              </a:ext>
            </a:extLst>
          </p:cNvPr>
          <p:cNvSpPr/>
          <p:nvPr/>
        </p:nvSpPr>
        <p:spPr>
          <a:xfrm>
            <a:off x="1295400" y="3238500"/>
            <a:ext cx="10600166" cy="5550632"/>
          </a:xfrm>
          <a:custGeom>
            <a:avLst/>
            <a:gdLst/>
            <a:ahLst/>
            <a:cxnLst/>
            <a:rect l="l" t="t" r="r" b="b"/>
            <a:pathLst>
              <a:path w="10600166" h="5550632">
                <a:moveTo>
                  <a:pt x="0" y="0"/>
                </a:moveTo>
                <a:lnTo>
                  <a:pt x="10600165" y="0"/>
                </a:lnTo>
                <a:lnTo>
                  <a:pt x="10600165" y="5550632"/>
                </a:lnTo>
                <a:lnTo>
                  <a:pt x="0" y="5550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768078">
            <a:off x="17091141" y="1824202"/>
            <a:ext cx="3099781" cy="2677083"/>
          </a:xfrm>
          <a:custGeom>
            <a:avLst/>
            <a:gdLst/>
            <a:ahLst/>
            <a:cxnLst/>
            <a:rect l="l" t="t" r="r" b="b"/>
            <a:pathLst>
              <a:path w="3099781" h="2677083">
                <a:moveTo>
                  <a:pt x="0" y="0"/>
                </a:moveTo>
                <a:lnTo>
                  <a:pt x="3099781" y="0"/>
                </a:lnTo>
                <a:lnTo>
                  <a:pt x="3099781" y="2677083"/>
                </a:lnTo>
                <a:lnTo>
                  <a:pt x="0" y="26770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16129170" y="2819599"/>
            <a:ext cx="879007" cy="875811"/>
          </a:xfrm>
          <a:custGeom>
            <a:avLst/>
            <a:gdLst/>
            <a:ahLst/>
            <a:cxnLst/>
            <a:rect l="l" t="t" r="r" b="b"/>
            <a:pathLst>
              <a:path w="879007" h="875811">
                <a:moveTo>
                  <a:pt x="0" y="0"/>
                </a:moveTo>
                <a:lnTo>
                  <a:pt x="879007" y="0"/>
                </a:lnTo>
                <a:lnTo>
                  <a:pt x="879007" y="875811"/>
                </a:lnTo>
                <a:lnTo>
                  <a:pt x="0" y="87581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5" name="Picture 5"/>
          <p:cNvPicPr>
            <a:picLocks noChangeAspect="1"/>
          </p:cNvPicPr>
          <p:nvPr/>
        </p:nvPicPr>
        <p:blipFill>
          <a:blip r:embed="rId9"/>
          <a:srcRect/>
          <a:stretch>
            <a:fillRect/>
          </a:stretch>
        </p:blipFill>
        <p:spPr>
          <a:xfrm>
            <a:off x="8467" y="114300"/>
            <a:ext cx="2209800" cy="1767840"/>
          </a:xfrm>
          <a:prstGeom prst="rect">
            <a:avLst/>
          </a:prstGeom>
        </p:spPr>
      </p:pic>
      <p:sp>
        <p:nvSpPr>
          <p:cNvPr id="9" name="TextBox 9"/>
          <p:cNvSpPr txBox="1"/>
          <p:nvPr/>
        </p:nvSpPr>
        <p:spPr>
          <a:xfrm>
            <a:off x="2209800" y="266700"/>
            <a:ext cx="14950430"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Rectangle 1">
            <a:extLst>
              <a:ext uri="{FF2B5EF4-FFF2-40B4-BE49-F238E27FC236}">
                <a16:creationId xmlns:a16="http://schemas.microsoft.com/office/drawing/2014/main" id="{A54A4726-6F69-8A92-EA32-1F2CE2B3F80C}"/>
              </a:ext>
            </a:extLst>
          </p:cNvPr>
          <p:cNvSpPr>
            <a:spLocks noChangeArrowheads="1"/>
          </p:cNvSpPr>
          <p:nvPr/>
        </p:nvSpPr>
        <p:spPr bwMode="auto">
          <a:xfrm>
            <a:off x="457200" y="2947987"/>
            <a:ext cx="3454400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6" name="TextBox 5">
            <a:extLst>
              <a:ext uri="{FF2B5EF4-FFF2-40B4-BE49-F238E27FC236}">
                <a16:creationId xmlns:a16="http://schemas.microsoft.com/office/drawing/2014/main" id="{3178316C-B93C-9919-B377-EACAB82D61EF}"/>
              </a:ext>
            </a:extLst>
          </p:cNvPr>
          <p:cNvSpPr txBox="1"/>
          <p:nvPr/>
        </p:nvSpPr>
        <p:spPr>
          <a:xfrm>
            <a:off x="2895600" y="4381500"/>
            <a:ext cx="8229600" cy="2862322"/>
          </a:xfrm>
          <a:prstGeom prst="rect">
            <a:avLst/>
          </a:prstGeom>
          <a:noFill/>
        </p:spPr>
        <p:txBody>
          <a:bodyPr wrap="square" rtlCol="0">
            <a:spAutoFit/>
          </a:bodyPr>
          <a:lstStyle/>
          <a:p>
            <a:r>
              <a:rPr lang="en-GB" sz="45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hỏi tu từ là câu hỏi không dùng để hỏi mà để khẳng định, phủ định, bộc lộ cảm xúc…</a:t>
            </a:r>
            <a:endParaRPr lang="en-GB" sz="4500" b="0">
              <a:effectLst/>
              <a:latin typeface="Roboto Condensed" panose="02000000000000000000" pitchFamily="2" charset="0"/>
              <a:ea typeface="Roboto Condensed" panose="02000000000000000000" pitchFamily="2" charset="0"/>
              <a:cs typeface="Roboto Condensed" panose="02000000000000000000" pitchFamily="2" charset="0"/>
            </a:endParaRPr>
          </a:p>
          <a:p>
            <a:endParaRPr lang="en-GB" sz="4500"/>
          </a:p>
        </p:txBody>
      </p:sp>
      <p:sp>
        <p:nvSpPr>
          <p:cNvPr id="10" name="Freeform 8">
            <a:extLst>
              <a:ext uri="{FF2B5EF4-FFF2-40B4-BE49-F238E27FC236}">
                <a16:creationId xmlns:a16="http://schemas.microsoft.com/office/drawing/2014/main" id="{CCD100B0-3157-EACC-AC11-E65319F475CF}"/>
              </a:ext>
            </a:extLst>
          </p:cNvPr>
          <p:cNvSpPr/>
          <p:nvPr/>
        </p:nvSpPr>
        <p:spPr>
          <a:xfrm>
            <a:off x="3124200" y="1181100"/>
            <a:ext cx="9276553"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TextBox 12">
            <a:extLst>
              <a:ext uri="{FF2B5EF4-FFF2-40B4-BE49-F238E27FC236}">
                <a16:creationId xmlns:a16="http://schemas.microsoft.com/office/drawing/2014/main" id="{303A7DD0-97EB-FBF7-B502-1751D9C5E058}"/>
              </a:ext>
            </a:extLst>
          </p:cNvPr>
          <p:cNvSpPr txBox="1"/>
          <p:nvPr/>
        </p:nvSpPr>
        <p:spPr>
          <a:xfrm>
            <a:off x="3276600" y="1714500"/>
            <a:ext cx="9276553" cy="795089"/>
          </a:xfrm>
          <a:prstGeom prst="rect">
            <a:avLst/>
          </a:prstGeom>
        </p:spPr>
        <p:txBody>
          <a:bodyPr lIns="0" tIns="0" rIns="0" bIns="0" rtlCol="0" anchor="t">
            <a:spAutoFit/>
          </a:bodyPr>
          <a:lstStyle/>
          <a:p>
            <a:pPr algn="ctr">
              <a:lnSpc>
                <a:spcPts val="6159"/>
              </a:lnSpc>
              <a:spcBef>
                <a:spcPct val="0"/>
              </a:spcBef>
            </a:pPr>
            <a:r>
              <a:rPr lang="en-US" sz="4399">
                <a:solidFill>
                  <a:srgbClr val="000000"/>
                </a:solidFill>
                <a:latin typeface="#9Slide05 Aphrodite Pro"/>
              </a:rPr>
              <a:t>1. Khái niệm câu hỏi tu từ:</a:t>
            </a:r>
          </a:p>
        </p:txBody>
      </p:sp>
    </p:spTree>
    <p:extLst>
      <p:ext uri="{BB962C8B-B14F-4D97-AF65-F5344CB8AC3E}">
        <p14:creationId xmlns:p14="http://schemas.microsoft.com/office/powerpoint/2010/main" val="2904790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4325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a:off x="2133600" y="3238500"/>
            <a:ext cx="12921302" cy="6766063"/>
          </a:xfrm>
          <a:custGeom>
            <a:avLst/>
            <a:gdLst/>
            <a:ahLst/>
            <a:cxnLst/>
            <a:rect l="l" t="t" r="r" b="b"/>
            <a:pathLst>
              <a:path w="12921302" h="6766063">
                <a:moveTo>
                  <a:pt x="0" y="0"/>
                </a:moveTo>
                <a:lnTo>
                  <a:pt x="12921302" y="0"/>
                </a:lnTo>
                <a:lnTo>
                  <a:pt x="12921302" y="6766063"/>
                </a:lnTo>
                <a:lnTo>
                  <a:pt x="0" y="6766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0" name="TextBox 10"/>
          <p:cNvSpPr txBox="1"/>
          <p:nvPr/>
        </p:nvSpPr>
        <p:spPr>
          <a:xfrm>
            <a:off x="3581400" y="4762500"/>
            <a:ext cx="10807862" cy="1410643"/>
          </a:xfrm>
          <a:prstGeom prst="rect">
            <a:avLst/>
          </a:prstGeom>
        </p:spPr>
        <p:txBody>
          <a:bodyPr lIns="0" tIns="0" rIns="0" bIns="0" rtlCol="0" anchor="t">
            <a:spAutoFit/>
          </a:bodyPr>
          <a:lstStyle/>
          <a:p>
            <a:pPr marL="474980" lvl="1" algn="ctr">
              <a:lnSpc>
                <a:spcPts val="6159"/>
              </a:lnSpc>
            </a:pPr>
            <a:r>
              <a:rPr lang="en-US" sz="4399" b="1">
                <a:solidFill>
                  <a:srgbClr val="000000"/>
                </a:solidFill>
                <a:latin typeface="Roboto Condensed Italics"/>
              </a:rPr>
              <a:t>GIỐNG NHAU:</a:t>
            </a:r>
          </a:p>
          <a:p>
            <a:pPr algn="just" rtl="0">
              <a:spcBef>
                <a:spcPts val="0"/>
              </a:spcBef>
              <a:spcAft>
                <a:spcPts val="0"/>
              </a:spcAft>
            </a:pPr>
            <a:r>
              <a:rPr lang="en-GB" sz="40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Hình thức kết thúc bằng dấu chấm hỏi (?)</a:t>
            </a:r>
            <a:endParaRPr lang="en-GB"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9Slide05 Aphrodite Pro"/>
              </a:rPr>
              <a:t>2. So sánh câu hỏi tu từ với câu hỏi thông thường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4325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TextBox 10"/>
          <p:cNvSpPr txBox="1"/>
          <p:nvPr/>
        </p:nvSpPr>
        <p:spPr>
          <a:xfrm>
            <a:off x="1371600" y="3619500"/>
            <a:ext cx="7010400" cy="737381"/>
          </a:xfrm>
          <a:prstGeom prst="rect">
            <a:avLst/>
          </a:prstGeom>
        </p:spPr>
        <p:txBody>
          <a:bodyPr wrap="square" lIns="0" tIns="0" rIns="0" bIns="0" rtlCol="0" anchor="t">
            <a:spAutoFit/>
          </a:bodyPr>
          <a:lstStyle/>
          <a:p>
            <a:pPr marL="474980" lvl="1" algn="ctr">
              <a:lnSpc>
                <a:spcPts val="6159"/>
              </a:lnSpc>
            </a:pPr>
            <a:r>
              <a:rPr lang="en-GB" sz="4399" b="1">
                <a:solidFill>
                  <a:srgbClr val="000000"/>
                </a:solidFill>
                <a:latin typeface="Roboto Condensed Italics"/>
              </a:rPr>
              <a:t>CÂU HỎI THÔNG THƯỜNG</a:t>
            </a:r>
            <a:endParaRPr lang="en-GB"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399">
                <a:solidFill>
                  <a:srgbClr val="000000"/>
                </a:solidFill>
                <a:latin typeface="#9Slide05 Aphrodite Pro"/>
              </a:rPr>
              <a:t>2. So sánh câu hỏi tu từ với câu hỏi thông thường</a:t>
            </a:r>
          </a:p>
        </p:txBody>
      </p:sp>
      <p:sp>
        <p:nvSpPr>
          <p:cNvPr id="13" name="TextBox 10">
            <a:extLst>
              <a:ext uri="{FF2B5EF4-FFF2-40B4-BE49-F238E27FC236}">
                <a16:creationId xmlns:a16="http://schemas.microsoft.com/office/drawing/2014/main" id="{B568C174-3153-941E-543C-8AB578B89B9F}"/>
              </a:ext>
            </a:extLst>
          </p:cNvPr>
          <p:cNvSpPr txBox="1"/>
          <p:nvPr/>
        </p:nvSpPr>
        <p:spPr>
          <a:xfrm>
            <a:off x="9220200" y="3619500"/>
            <a:ext cx="7010400" cy="737381"/>
          </a:xfrm>
          <a:prstGeom prst="rect">
            <a:avLst/>
          </a:prstGeom>
        </p:spPr>
        <p:txBody>
          <a:bodyPr wrap="square" lIns="0" tIns="0" rIns="0" bIns="0" rtlCol="0" anchor="t">
            <a:spAutoFit/>
          </a:bodyPr>
          <a:lstStyle/>
          <a:p>
            <a:pPr marL="474980" lvl="1" algn="ctr">
              <a:lnSpc>
                <a:spcPts val="6159"/>
              </a:lnSpc>
            </a:pPr>
            <a:r>
              <a:rPr lang="en-GB" sz="4399" b="1">
                <a:solidFill>
                  <a:srgbClr val="000000"/>
                </a:solidFill>
                <a:latin typeface="Roboto Condensed Italics"/>
              </a:rPr>
              <a:t>CÂU HỎI TU TỪ</a:t>
            </a:r>
            <a:endParaRPr lang="en-GB" sz="4000" b="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4" name="Freeform 8">
            <a:extLst>
              <a:ext uri="{FF2B5EF4-FFF2-40B4-BE49-F238E27FC236}">
                <a16:creationId xmlns:a16="http://schemas.microsoft.com/office/drawing/2014/main" id="{9C56A967-8122-8F90-EB60-D062220B17D2}"/>
              </a:ext>
            </a:extLst>
          </p:cNvPr>
          <p:cNvSpPr/>
          <p:nvPr/>
        </p:nvSpPr>
        <p:spPr>
          <a:xfrm>
            <a:off x="762000" y="4381500"/>
            <a:ext cx="82296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5" name="TextBox 10">
            <a:extLst>
              <a:ext uri="{FF2B5EF4-FFF2-40B4-BE49-F238E27FC236}">
                <a16:creationId xmlns:a16="http://schemas.microsoft.com/office/drawing/2014/main" id="{55C68618-6793-D9D8-5991-FFEED292FAE7}"/>
              </a:ext>
            </a:extLst>
          </p:cNvPr>
          <p:cNvSpPr txBox="1"/>
          <p:nvPr/>
        </p:nvSpPr>
        <p:spPr>
          <a:xfrm>
            <a:off x="1066800" y="4838700"/>
            <a:ext cx="7086600" cy="737381"/>
          </a:xfrm>
          <a:prstGeom prst="rect">
            <a:avLst/>
          </a:prstGeom>
        </p:spPr>
        <p:txBody>
          <a:bodyPr wrap="square" lIns="0" tIns="0" rIns="0" bIns="0" rtlCol="0" anchor="t">
            <a:spAutoFit/>
          </a:bodyPr>
          <a:lstStyle/>
          <a:p>
            <a:pPr marL="474980" lvl="1" algn="ctr">
              <a:lnSpc>
                <a:spcPts val="6159"/>
              </a:lnSpc>
            </a:pPr>
            <a:r>
              <a:rPr lang="en-GB" sz="4399">
                <a:solidFill>
                  <a:srgbClr val="000000"/>
                </a:solidFill>
                <a:latin typeface="Roboto Condensed Italics"/>
              </a:rPr>
              <a:t>Dùng để hỏi</a:t>
            </a:r>
            <a:endParaRPr lang="en-GB" sz="400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7" name="Freeform 8">
            <a:extLst>
              <a:ext uri="{FF2B5EF4-FFF2-40B4-BE49-F238E27FC236}">
                <a16:creationId xmlns:a16="http://schemas.microsoft.com/office/drawing/2014/main" id="{C56D45AE-E779-6E1F-D144-B451C7E1C508}"/>
              </a:ext>
            </a:extLst>
          </p:cNvPr>
          <p:cNvSpPr/>
          <p:nvPr/>
        </p:nvSpPr>
        <p:spPr>
          <a:xfrm>
            <a:off x="8839200" y="4152900"/>
            <a:ext cx="91440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TextBox 10">
            <a:extLst>
              <a:ext uri="{FF2B5EF4-FFF2-40B4-BE49-F238E27FC236}">
                <a16:creationId xmlns:a16="http://schemas.microsoft.com/office/drawing/2014/main" id="{67A40C13-A263-85E5-FEBF-7E840A3C1BB5}"/>
              </a:ext>
            </a:extLst>
          </p:cNvPr>
          <p:cNvSpPr txBox="1"/>
          <p:nvPr/>
        </p:nvSpPr>
        <p:spPr>
          <a:xfrm>
            <a:off x="9067800" y="4838700"/>
            <a:ext cx="8610600" cy="708527"/>
          </a:xfrm>
          <a:prstGeom prst="rect">
            <a:avLst/>
          </a:prstGeom>
        </p:spPr>
        <p:txBody>
          <a:bodyPr wrap="square" lIns="0" tIns="0" rIns="0" bIns="0" rtlCol="0" anchor="t">
            <a:spAutoFit/>
          </a:bodyPr>
          <a:lstStyle/>
          <a:p>
            <a:pPr marL="474980" lvl="1" algn="ctr">
              <a:lnSpc>
                <a:spcPts val="6159"/>
              </a:lnSpc>
            </a:pPr>
            <a:r>
              <a:rPr lang="en-GB"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Dùng để khẳng định, phủ định, bộc lộ cảm xúc</a:t>
            </a:r>
            <a:endParaRPr lang="en-GB" sz="350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9" name="Freeform 8">
            <a:extLst>
              <a:ext uri="{FF2B5EF4-FFF2-40B4-BE49-F238E27FC236}">
                <a16:creationId xmlns:a16="http://schemas.microsoft.com/office/drawing/2014/main" id="{D27EEF2C-9E75-CE3A-8A42-459904182928}"/>
              </a:ext>
            </a:extLst>
          </p:cNvPr>
          <p:cNvSpPr/>
          <p:nvPr/>
        </p:nvSpPr>
        <p:spPr>
          <a:xfrm>
            <a:off x="8763000" y="5524500"/>
            <a:ext cx="9829800" cy="4191000"/>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TextBox 10">
            <a:extLst>
              <a:ext uri="{FF2B5EF4-FFF2-40B4-BE49-F238E27FC236}">
                <a16:creationId xmlns:a16="http://schemas.microsoft.com/office/drawing/2014/main" id="{9255AF41-29AA-F7F6-1791-1DF7BA3F3AFB}"/>
              </a:ext>
            </a:extLst>
          </p:cNvPr>
          <p:cNvSpPr txBox="1"/>
          <p:nvPr/>
        </p:nvSpPr>
        <p:spPr>
          <a:xfrm>
            <a:off x="10210800" y="6896100"/>
            <a:ext cx="7391400" cy="2693045"/>
          </a:xfrm>
          <a:prstGeom prst="rect">
            <a:avLst/>
          </a:prstGeom>
        </p:spPr>
        <p:txBody>
          <a:bodyPr wrap="square" lIns="0" tIns="0" rIns="0" bIns="0" rtlCol="0" anchor="t">
            <a:spAutoFit/>
          </a:bodyPr>
          <a:lstStyle/>
          <a:p>
            <a:pPr algn="just" rtl="0">
              <a:spcBef>
                <a:spcPts val="0"/>
              </a:spcBef>
              <a:spcAft>
                <a:spcPts val="0"/>
              </a:spcAft>
            </a:pPr>
            <a:r>
              <a:rPr lang="en-GB"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Đ</a:t>
            </a:r>
            <a:r>
              <a:rPr lang="vi-VN" sz="3500" b="0" i="0" u="none" strike="noStrike">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ạt một số hiệu quả giao tiếp như tăng sắc thái biểu cảm, biểu đạt ý nghĩa một cách tế nhị, uyển chuyển</a:t>
            </a:r>
            <a:endParaRPr lang="vi-VN" sz="3500" b="0">
              <a:effectLst/>
              <a:latin typeface="Roboto Condensed" panose="02000000000000000000" pitchFamily="2" charset="0"/>
              <a:ea typeface="Roboto Condensed" panose="02000000000000000000" pitchFamily="2" charset="0"/>
              <a:cs typeface="Roboto Condensed" panose="02000000000000000000" pitchFamily="2" charset="0"/>
            </a:endParaRPr>
          </a:p>
          <a:p>
            <a:br>
              <a:rPr lang="vi-VN" sz="3500">
                <a:latin typeface="Roboto Condensed" panose="02000000000000000000" pitchFamily="2" charset="0"/>
                <a:ea typeface="Roboto Condensed" panose="02000000000000000000" pitchFamily="2" charset="0"/>
                <a:cs typeface="Roboto Condensed" panose="02000000000000000000" pitchFamily="2" charset="0"/>
              </a:rPr>
            </a:br>
            <a:endParaRPr lang="en-GB" sz="3500">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141243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animBg="1"/>
      <p:bldP spid="15" grpId="0"/>
      <p:bldP spid="17" grpId="0" animBg="1"/>
      <p:bldP spid="18" grpId="0"/>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51638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extLst>
              <p:ext uri="{D42A27DB-BD31-4B8C-83A1-F6EECF244321}">
                <p14:modId xmlns:p14="http://schemas.microsoft.com/office/powerpoint/2010/main" val="688357591"/>
              </p:ext>
            </p:extLst>
          </p:nvPr>
        </p:nvGraphicFramePr>
        <p:xfrm>
          <a:off x="1905000" y="3390900"/>
          <a:ext cx="14325600" cy="4480560"/>
        </p:xfrm>
        <a:graphic>
          <a:graphicData uri="http://schemas.openxmlformats.org/drawingml/2006/table">
            <a:tbl>
              <a:tblPr firstRow="1" bandRow="1">
                <a:tableStyleId>{5C22544A-7EE6-4342-B048-85BDC9FD1C3A}</a:tableStyleId>
              </a:tblPr>
              <a:tblGrid>
                <a:gridCol w="10573657">
                  <a:extLst>
                    <a:ext uri="{9D8B030D-6E8A-4147-A177-3AD203B41FA5}">
                      <a16:colId xmlns:a16="http://schemas.microsoft.com/office/drawing/2014/main" val="1468328915"/>
                    </a:ext>
                  </a:extLst>
                </a:gridCol>
                <a:gridCol w="3751943">
                  <a:extLst>
                    <a:ext uri="{9D8B030D-6E8A-4147-A177-3AD203B41FA5}">
                      <a16:colId xmlns:a16="http://schemas.microsoft.com/office/drawing/2014/main" val="378611965"/>
                    </a:ext>
                  </a:extLst>
                </a:gridCol>
              </a:tblGrid>
              <a:tr h="2514600">
                <a:tc>
                  <a:txBody>
                    <a:bodyPr/>
                    <a:lstStyle/>
                    <a:p>
                      <a:pPr rtl="0"/>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 Lại đôi giày bác bảo đóng cho tôi, làm tôi đau chân ghê gớm.</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Phó may: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Thưa ngài, đâu có.</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a:t>
                      </a:r>
                      <a:r>
                        <a:rPr lang="vi-VN" sz="4000" b="0" i="0" u="none" strike="noStrike" kern="120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Đâu có là thế nào?</a:t>
                      </a:r>
                      <a:endParaRPr lang="vi-VN" sz="4000" b="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endParaRPr>
                    </a:p>
                    <a:p>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30000"/>
                        </a:lnSpc>
                      </a:pP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2995329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0AE"/>
        </a:solidFill>
        <a:effectLst/>
      </p:bgPr>
    </p:bg>
    <p:spTree>
      <p:nvGrpSpPr>
        <p:cNvPr id="1" name=""/>
        <p:cNvGrpSpPr/>
        <p:nvPr/>
      </p:nvGrpSpPr>
      <p:grpSpPr>
        <a:xfrm>
          <a:off x="0" y="0"/>
          <a:ext cx="0" cy="0"/>
          <a:chOff x="0" y="0"/>
          <a:chExt cx="0" cy="0"/>
        </a:xfrm>
      </p:grpSpPr>
      <p:sp>
        <p:nvSpPr>
          <p:cNvPr id="2" name="Freeform 2"/>
          <p:cNvSpPr/>
          <p:nvPr/>
        </p:nvSpPr>
        <p:spPr>
          <a:xfrm rot="311032">
            <a:off x="-1886478" y="6407554"/>
            <a:ext cx="22459949" cy="7758891"/>
          </a:xfrm>
          <a:custGeom>
            <a:avLst/>
            <a:gdLst/>
            <a:ahLst/>
            <a:cxnLst/>
            <a:rect l="l" t="t" r="r" b="b"/>
            <a:pathLst>
              <a:path w="22459949" h="7758891">
                <a:moveTo>
                  <a:pt x="0" y="0"/>
                </a:moveTo>
                <a:lnTo>
                  <a:pt x="22459948" y="0"/>
                </a:lnTo>
                <a:lnTo>
                  <a:pt x="22459948" y="7758892"/>
                </a:lnTo>
                <a:lnTo>
                  <a:pt x="0" y="77588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10126598">
            <a:off x="16715642" y="1967108"/>
            <a:ext cx="3836595" cy="3724985"/>
          </a:xfrm>
          <a:custGeom>
            <a:avLst/>
            <a:gdLst/>
            <a:ahLst/>
            <a:cxnLst/>
            <a:rect l="l" t="t" r="r" b="b"/>
            <a:pathLst>
              <a:path w="3836595" h="3724985">
                <a:moveTo>
                  <a:pt x="0" y="0"/>
                </a:moveTo>
                <a:lnTo>
                  <a:pt x="3836594" y="0"/>
                </a:lnTo>
                <a:lnTo>
                  <a:pt x="3836594" y="3724984"/>
                </a:lnTo>
                <a:lnTo>
                  <a:pt x="0" y="372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18371" y="1142726"/>
            <a:ext cx="976820" cy="973268"/>
          </a:xfrm>
          <a:custGeom>
            <a:avLst/>
            <a:gdLst/>
            <a:ahLst/>
            <a:cxnLst/>
            <a:rect l="l" t="t" r="r" b="b"/>
            <a:pathLst>
              <a:path w="976820" h="973268">
                <a:moveTo>
                  <a:pt x="0" y="0"/>
                </a:moveTo>
                <a:lnTo>
                  <a:pt x="976820" y="0"/>
                </a:lnTo>
                <a:lnTo>
                  <a:pt x="976820" y="973268"/>
                </a:lnTo>
                <a:lnTo>
                  <a:pt x="0" y="9732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7072072" y="672359"/>
            <a:ext cx="472083" cy="470367"/>
          </a:xfrm>
          <a:custGeom>
            <a:avLst/>
            <a:gdLst/>
            <a:ahLst/>
            <a:cxnLst/>
            <a:rect l="l" t="t" r="r" b="b"/>
            <a:pathLst>
              <a:path w="472083" h="470367">
                <a:moveTo>
                  <a:pt x="0" y="0"/>
                </a:moveTo>
                <a:lnTo>
                  <a:pt x="472083" y="0"/>
                </a:lnTo>
                <a:lnTo>
                  <a:pt x="472083" y="470367"/>
                </a:lnTo>
                <a:lnTo>
                  <a:pt x="0" y="4703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1543527">
            <a:off x="15994978" y="7102183"/>
            <a:ext cx="1254717" cy="627358"/>
          </a:xfrm>
          <a:custGeom>
            <a:avLst/>
            <a:gdLst/>
            <a:ahLst/>
            <a:cxnLst/>
            <a:rect l="l" t="t" r="r" b="b"/>
            <a:pathLst>
              <a:path w="1254717" h="627358">
                <a:moveTo>
                  <a:pt x="0" y="0"/>
                </a:moveTo>
                <a:lnTo>
                  <a:pt x="1254717" y="0"/>
                </a:lnTo>
                <a:lnTo>
                  <a:pt x="1254717" y="627359"/>
                </a:lnTo>
                <a:lnTo>
                  <a:pt x="0" y="6273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0" y="7415863"/>
            <a:ext cx="2109269" cy="2726034"/>
          </a:xfrm>
          <a:custGeom>
            <a:avLst/>
            <a:gdLst/>
            <a:ahLst/>
            <a:cxnLst/>
            <a:rect l="l" t="t" r="r" b="b"/>
            <a:pathLst>
              <a:path w="2109269" h="2726034">
                <a:moveTo>
                  <a:pt x="0" y="0"/>
                </a:moveTo>
                <a:lnTo>
                  <a:pt x="2109269" y="0"/>
                </a:lnTo>
                <a:lnTo>
                  <a:pt x="2109269" y="2726034"/>
                </a:lnTo>
                <a:lnTo>
                  <a:pt x="0" y="2726034"/>
                </a:lnTo>
                <a:lnTo>
                  <a:pt x="0" y="0"/>
                </a:lnTo>
                <a:close/>
              </a:path>
            </a:pathLst>
          </a:custGeom>
          <a:blipFill>
            <a:blip r:embed="rId12"/>
            <a:stretch>
              <a:fillRect/>
            </a:stretch>
          </a:blipFill>
        </p:spPr>
        <p:txBody>
          <a:bodyPr/>
          <a:lstStyle/>
          <a:p>
            <a:endParaRPr lang="en-US"/>
          </a:p>
        </p:txBody>
      </p:sp>
      <p:sp>
        <p:nvSpPr>
          <p:cNvPr id="8" name="Freeform 8"/>
          <p:cNvSpPr/>
          <p:nvPr/>
        </p:nvSpPr>
        <p:spPr>
          <a:xfrm>
            <a:off x="990600" y="1485900"/>
            <a:ext cx="15011400" cy="1924885"/>
          </a:xfrm>
          <a:custGeom>
            <a:avLst/>
            <a:gdLst/>
            <a:ahLst/>
            <a:cxnLst/>
            <a:rect l="l" t="t" r="r" b="b"/>
            <a:pathLst>
              <a:path w="9276553" h="1924885">
                <a:moveTo>
                  <a:pt x="0" y="0"/>
                </a:moveTo>
                <a:lnTo>
                  <a:pt x="9276554" y="0"/>
                </a:lnTo>
                <a:lnTo>
                  <a:pt x="9276554" y="1924885"/>
                </a:lnTo>
                <a:lnTo>
                  <a:pt x="0" y="19248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653961" y="567584"/>
            <a:ext cx="14890839" cy="953135"/>
          </a:xfrm>
          <a:prstGeom prst="rect">
            <a:avLst/>
          </a:prstGeom>
        </p:spPr>
        <p:txBody>
          <a:bodyPr wrap="square" lIns="0" tIns="0" rIns="0" bIns="0" rtlCol="0" anchor="t">
            <a:spAutoFit/>
          </a:bodyPr>
          <a:lstStyle/>
          <a:p>
            <a:pPr algn="ctr">
              <a:lnSpc>
                <a:spcPts val="7840"/>
              </a:lnSpc>
              <a:spcBef>
                <a:spcPct val="0"/>
              </a:spcBef>
            </a:pPr>
            <a:r>
              <a:rPr lang="en-US" sz="5600">
                <a:solidFill>
                  <a:srgbClr val="07103D"/>
                </a:solidFill>
                <a:latin typeface="Fraunces Bold"/>
              </a:rPr>
              <a:t>I. TRI THỨC TIẾNG VIỆT</a:t>
            </a:r>
            <a:endParaRPr lang="en-US" sz="5600" dirty="0">
              <a:solidFill>
                <a:srgbClr val="07103D"/>
              </a:solidFill>
              <a:latin typeface="Fraunces Bold"/>
            </a:endParaRPr>
          </a:p>
        </p:txBody>
      </p:sp>
      <p:sp>
        <p:nvSpPr>
          <p:cNvPr id="12" name="TextBox 12"/>
          <p:cNvSpPr txBox="1"/>
          <p:nvPr/>
        </p:nvSpPr>
        <p:spPr>
          <a:xfrm>
            <a:off x="1295401" y="2001694"/>
            <a:ext cx="14173200" cy="795089"/>
          </a:xfrm>
          <a:prstGeom prst="rect">
            <a:avLst/>
          </a:prstGeom>
        </p:spPr>
        <p:txBody>
          <a:bodyPr wrap="square" lIns="0" tIns="0" rIns="0" bIns="0" rtlCol="0" anchor="t">
            <a:spAutoFit/>
          </a:bodyPr>
          <a:lstStyle/>
          <a:p>
            <a:pPr algn="ctr">
              <a:lnSpc>
                <a:spcPts val="6159"/>
              </a:lnSpc>
              <a:spcBef>
                <a:spcPct val="0"/>
              </a:spcBef>
            </a:pPr>
            <a:r>
              <a:rPr lang="en-US" sz="4000">
                <a:solidFill>
                  <a:srgbClr val="000000"/>
                </a:solidFill>
                <a:latin typeface="#9Slide05 Aphrodite Pro"/>
              </a:rPr>
              <a:t>Nhiệm vụ 2: Xác định mục đích của các câu hỏi dưới đây</a:t>
            </a:r>
          </a:p>
        </p:txBody>
      </p:sp>
      <p:graphicFrame>
        <p:nvGraphicFramePr>
          <p:cNvPr id="9" name="Table 15">
            <a:extLst>
              <a:ext uri="{FF2B5EF4-FFF2-40B4-BE49-F238E27FC236}">
                <a16:creationId xmlns:a16="http://schemas.microsoft.com/office/drawing/2014/main" id="{C76DC34E-D8E0-BE0E-E30A-8AE0DE25976D}"/>
              </a:ext>
            </a:extLst>
          </p:cNvPr>
          <p:cNvGraphicFramePr>
            <a:graphicFrameLocks noGrp="1"/>
          </p:cNvGraphicFramePr>
          <p:nvPr/>
        </p:nvGraphicFramePr>
        <p:xfrm>
          <a:off x="1905000" y="3390900"/>
          <a:ext cx="14325600" cy="4480560"/>
        </p:xfrm>
        <a:graphic>
          <a:graphicData uri="http://schemas.openxmlformats.org/drawingml/2006/table">
            <a:tbl>
              <a:tblPr firstRow="1" bandRow="1">
                <a:tableStyleId>{5C22544A-7EE6-4342-B048-85BDC9FD1C3A}</a:tableStyleId>
              </a:tblPr>
              <a:tblGrid>
                <a:gridCol w="10573657">
                  <a:extLst>
                    <a:ext uri="{9D8B030D-6E8A-4147-A177-3AD203B41FA5}">
                      <a16:colId xmlns:a16="http://schemas.microsoft.com/office/drawing/2014/main" val="1468328915"/>
                    </a:ext>
                  </a:extLst>
                </a:gridCol>
                <a:gridCol w="3751943">
                  <a:extLst>
                    <a:ext uri="{9D8B030D-6E8A-4147-A177-3AD203B41FA5}">
                      <a16:colId xmlns:a16="http://schemas.microsoft.com/office/drawing/2014/main" val="378611965"/>
                    </a:ext>
                  </a:extLst>
                </a:gridCol>
              </a:tblGrid>
              <a:tr h="2514600">
                <a:tc>
                  <a:txBody>
                    <a:bodyPr/>
                    <a:lstStyle/>
                    <a:p>
                      <a:pPr rtl="0"/>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 Lại đôi giày bác bảo đóng cho tôi, làm tôi đau chân ghê gớm.</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Phó may: </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Thưa ngài, đâu có.</a:t>
                      </a:r>
                      <a:endParaRPr lang="vi-VN" sz="4000" b="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endParaRPr>
                    </a:p>
                    <a:p>
                      <a:pPr rtl="0">
                        <a:lnSpc>
                          <a:spcPct val="130000"/>
                        </a:lnSpc>
                      </a:pPr>
                      <a:r>
                        <a:rPr lang="vi-VN"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Ông Giuốc-đanh:</a:t>
                      </a:r>
                      <a:r>
                        <a:rPr lang="vi-VN"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 - </a:t>
                      </a:r>
                      <a:r>
                        <a:rPr lang="vi-VN" sz="4000" b="0" i="0" u="none" strike="noStrike" kern="120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rPr>
                        <a:t>Đâu có là thế nào?</a:t>
                      </a:r>
                      <a:endParaRPr lang="vi-VN" sz="4000" b="0">
                        <a:solidFill>
                          <a:schemeClr val="tx1"/>
                        </a:solidFill>
                        <a:effectLst/>
                        <a:highlight>
                          <a:srgbClr val="FFFF00"/>
                        </a:highlight>
                        <a:latin typeface="Roboto Condensed" panose="02000000000000000000" pitchFamily="2" charset="0"/>
                        <a:ea typeface="Roboto Condensed" panose="02000000000000000000" pitchFamily="2" charset="0"/>
                        <a:cs typeface="Roboto Condensed" panose="02000000000000000000" pitchFamily="2" charset="0"/>
                      </a:endParaRPr>
                    </a:p>
                    <a:p>
                      <a:endParaRPr lang="en-GB" sz="400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nSpc>
                          <a:spcPct val="130000"/>
                        </a:lnSpc>
                      </a:pPr>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a. </a:t>
                      </a:r>
                      <a:r>
                        <a:rPr lang="en-GB"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Câu </a:t>
                      </a:r>
                      <a:r>
                        <a:rPr lang="en-GB" sz="4000" b="0" i="1"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Đâu có là thế nào? </a:t>
                      </a:r>
                      <a:r>
                        <a:rPr lang="en-GB" sz="4000" b="0"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dùng để biểu thị sự khẳng định </a:t>
                      </a:r>
                      <a:r>
                        <a:rPr lang="en-GB" sz="4000" b="1" i="0" u="none" strike="noStrike" kern="1200">
                          <a:solidFill>
                            <a:schemeClr val="tx1"/>
                          </a:solidFill>
                          <a:effectLst/>
                          <a:latin typeface="Roboto Condensed" panose="02000000000000000000" pitchFamily="2" charset="0"/>
                          <a:ea typeface="Roboto Condensed" panose="02000000000000000000" pitchFamily="2" charset="0"/>
                          <a:cs typeface="Roboto Condensed" panose="02000000000000000000" pitchFamily="2" charset="0"/>
                        </a:rPr>
                        <a:t>(Đôi giày có làm đau chân).</a:t>
                      </a:r>
                      <a:endParaRPr lang="en-GB" sz="4000" b="1">
                        <a:solidFill>
                          <a:schemeClr val="tx1"/>
                        </a:solidFill>
                        <a:latin typeface="Roboto Condensed" panose="02000000000000000000" pitchFamily="2" charset="0"/>
                        <a:ea typeface="Roboto Condensed" panose="02000000000000000000" pitchFamily="2" charset="0"/>
                        <a:cs typeface="Roboto Condensed" panose="02000000000000000000" pitchFamily="2"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4214977148"/>
                  </a:ext>
                </a:extLst>
              </a:tr>
            </a:tbl>
          </a:graphicData>
        </a:graphic>
      </p:graphicFrame>
    </p:spTree>
    <p:extLst>
      <p:ext uri="{BB962C8B-B14F-4D97-AF65-F5344CB8AC3E}">
        <p14:creationId xmlns:p14="http://schemas.microsoft.com/office/powerpoint/2010/main" val="125248004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16801067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TotalTime>
  <Words>1408</Words>
  <Application>Microsoft Office PowerPoint</Application>
  <PresentationFormat>Custom</PresentationFormat>
  <Paragraphs>137</Paragraphs>
  <Slides>23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#9Slide05 VL Fadilla</vt:lpstr>
      <vt:lpstr>#9Slide05 Aphrodite Pro</vt:lpstr>
      <vt:lpstr>Courier New</vt:lpstr>
      <vt:lpstr>Roboto Condensed</vt:lpstr>
      <vt:lpstr>Arial</vt:lpstr>
      <vt:lpstr>#9Slide07 SFU Blackout</vt:lpstr>
      <vt:lpstr>Fraunces Bold</vt:lpstr>
      <vt:lpstr>Roboto Condensed Italics</vt:lpstr>
      <vt:lpstr>#9Slide07 SVNNexa Rust Slab Bla</vt:lpstr>
      <vt:lpstr>#9Slide07 SVNUT Triumph Press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8CD_B4_THTV</dc:title>
  <dc:creator>Hai Anh</dc:creator>
  <cp:lastModifiedBy>Nguyen Lam Kim Ngoc</cp:lastModifiedBy>
  <cp:revision>9</cp:revision>
  <dcterms:created xsi:type="dcterms:W3CDTF">2006-08-16T00:00:00Z</dcterms:created>
  <dcterms:modified xsi:type="dcterms:W3CDTF">2023-12-24T22:34:35Z</dcterms:modified>
  <dc:identifier>DAFtW7z7KY4</dc:identifier>
</cp:coreProperties>
</file>