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</p:sldMasterIdLst>
  <p:sldIdLst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2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132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023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965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886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768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5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679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029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853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304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8221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929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089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687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567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47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312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601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198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768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61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6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972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690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056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831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455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595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36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031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199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70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076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9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091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50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D51243-7015-4EC0-880D-EE6F7A3F369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209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4CA7-FEE7-4AD6-94A1-172BC9ACD48C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19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FDC8-C482-4569-BACA-074BDC9AC28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59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843E-FCF6-4686-9301-420EC7EF048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964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5D5A-3EAF-4189-9B16-D58B1D95F41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748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F7AD-D6BE-4B51-A921-5EBC3EBD59E4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807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0448-046B-4E4E-829C-7DA95A9B52E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28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443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CFA6-763B-4EAC-897E-1F87DDFB1CF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325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8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8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B37F-890A-4987-A900-05870847BAE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00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A1E1-041B-4C7B-983A-481C62070C35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525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C0FFA-6A12-44E4-8424-75BCF3C9BBB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541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10803-6C03-41B9-AA17-A8F379B984F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628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792276-ED7D-4178-9659-C9A6B6C4F01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842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D831-7101-4F10-816F-9A58D8DB417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019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BC66-34D2-49F4-8491-1D07F9D2CA8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7655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045A5-9C4D-4AB9-A525-456D5A6AE28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3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2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1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00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1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46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73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08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05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21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47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45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36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76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31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2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750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92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26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10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73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79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69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66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55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98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0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5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19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57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84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36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54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0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73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49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0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7855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073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236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45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68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806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46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97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561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1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78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640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59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68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637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988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6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283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268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060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9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675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067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348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516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327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044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015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92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853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329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2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5031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370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214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344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61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784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002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807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081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847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2717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519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112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306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66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32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049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192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077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406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9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6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9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4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7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221F54-844D-4906-97F9-0C5EC115A8F0}" type="slidenum">
              <a:rPr lang="en-US" altLang="en-US">
                <a:solidFill>
                  <a:srgbClr val="90C226"/>
                </a:solidFill>
                <a:latin typeface=".VnTime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90C226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7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9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4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3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2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1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2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7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6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18.gif"/><Relationship Id="rId3" Type="http://schemas.openxmlformats.org/officeDocument/2006/relationships/slideLayout" Target="../slideLayouts/slideLayout13.xml"/><Relationship Id="rId7" Type="http://schemas.openxmlformats.org/officeDocument/2006/relationships/slide" Target="slide18.xml"/><Relationship Id="rId12" Type="http://schemas.openxmlformats.org/officeDocument/2006/relationships/slide" Target="slide1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6.xml"/><Relationship Id="rId11" Type="http://schemas.openxmlformats.org/officeDocument/2006/relationships/image" Target="../media/image21.png"/><Relationship Id="rId5" Type="http://schemas.openxmlformats.org/officeDocument/2006/relationships/slide" Target="slide15.xml"/><Relationship Id="rId10" Type="http://schemas.openxmlformats.org/officeDocument/2006/relationships/image" Target="../media/image20.png"/><Relationship Id="rId4" Type="http://schemas.openxmlformats.org/officeDocument/2006/relationships/slide" Target="slide14.xml"/><Relationship Id="rId9" Type="http://schemas.openxmlformats.org/officeDocument/2006/relationships/image" Target="../media/image17.gif"/><Relationship Id="rId1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8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emf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GIAO AN\NĂM HỌC 2021 - 2022\TOÁN 6\MỚI\BỘ ẢNH NÉN POWERPOI\background (1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3" y="0"/>
            <a:ext cx="12518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2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8000" y="762003"/>
                <a:ext cx="10871200" cy="3247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LUYỆN TẬP 2</a:t>
                </a:r>
              </a:p>
              <a:p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liệt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kê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chúng</a:t>
                </a: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A =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{ x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∈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ℕ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, 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x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&lt; 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5}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    B =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{ x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∈</m:t>
                    </m:r>
                    <m:sSup>
                      <m:sSupPr>
                        <m:ctrlPr>
                          <a:rPr lang="nl-NL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,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x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&lt; 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5}</a:t>
                </a:r>
                <a:endParaRPr lang="nl-NL" sz="2400" dirty="0">
                  <a:solidFill>
                    <a:prstClr val="black"/>
                  </a:solidFill>
                  <a:latin typeface="Times New Roman"/>
                  <a:ea typeface="Calibri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endParaRPr lang="en-US" sz="2400" dirty="0">
                  <a:solidFill>
                    <a:prstClr val="black"/>
                  </a:solidFill>
                  <a:latin typeface="Times New Roman"/>
                  <a:ea typeface="Calibri"/>
                </a:endParaRPr>
              </a:p>
              <a:p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2000"/>
                <a:ext cx="8153400" cy="3247043"/>
              </a:xfrm>
              <a:prstGeom prst="rect">
                <a:avLst/>
              </a:prstGeom>
              <a:blipFill rotWithShape="1">
                <a:blip r:embed="rId2"/>
                <a:stretch>
                  <a:fillRect l="-1197" t="-1501" r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2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3199" y="445256"/>
                <a:ext cx="1167227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LUYỆN TẬP 3</a:t>
                </a:r>
              </a:p>
              <a:p>
                <a:pPr algn="ctr"/>
                <a:endParaRPr lang="en-US" sz="3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6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10</a:t>
                </a:r>
              </a:p>
              <a:p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“?”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</m:t>
                    </m:r>
                  </m:oMath>
                </a14:m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 </m:t>
                    </m:r>
                  </m:oMath>
                </a14:m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  5        M ;    9       M ;  </a:t>
                </a:r>
              </a:p>
              <a:p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Mô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tả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99" y="445256"/>
                <a:ext cx="11672277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305" t="-3341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014677" y="2012674"/>
            <a:ext cx="508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80246" y="2012674"/>
            <a:ext cx="508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97" y="478513"/>
            <a:ext cx="714375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9424" y="395328"/>
            <a:ext cx="59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11488" y="1426547"/>
            <a:ext cx="11480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49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792493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2290411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3788327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1537833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3035751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163067"/>
            <a:ext cx="60565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grpSp>
        <p:nvGrpSpPr>
          <p:cNvPr id="13" name="vong quay"/>
          <p:cNvGrpSpPr/>
          <p:nvPr/>
        </p:nvGrpSpPr>
        <p:grpSpPr>
          <a:xfrm>
            <a:off x="5825984" y="478514"/>
            <a:ext cx="5042125" cy="5036855"/>
            <a:chOff x="5425622" y="292790"/>
            <a:chExt cx="5834378" cy="58282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4949661">
              <a:off x="6674685" y="1055602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7590276">
              <a:off x="8006075" y="1180235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9501114">
              <a:off x="5697321" y="3560278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6703311">
              <a:off x="6689916" y="449232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29829">
              <a:off x="8019635" y="4286551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21648">
              <a:off x="8940448" y="3591787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quay dung"/>
          <p:cNvSpPr/>
          <p:nvPr/>
        </p:nvSpPr>
        <p:spPr>
          <a:xfrm>
            <a:off x="9287691" y="587853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97" y="478513"/>
            <a:ext cx="714375" cy="1190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6" y="2397345"/>
            <a:ext cx="1354215" cy="1155064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eart 56">
            <a:hlinkClick r:id="" action="ppaction://noaction"/>
          </p:cNvPr>
          <p:cNvSpPr/>
          <p:nvPr/>
        </p:nvSpPr>
        <p:spPr>
          <a:xfrm rot="5400000">
            <a:off x="11351621" y="2586573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viết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tập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hợp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đây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224" y="1994791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</a:t>
            </a:r>
            <a:r>
              <a:rPr lang="en-US" sz="440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 [1; 2; 3; 4]     </a:t>
            </a:r>
            <a:endParaRPr lang="en-US" sz="3200">
              <a:latin typeface="Times New Roman"/>
              <a:ea typeface="Calibri"/>
            </a:endParaRPr>
          </a:p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30636" y="195353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= (1; 2; 3; 4)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224" y="283851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= 1; 2; 3; 4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636" y="284676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sz="3200" dirty="0" smtClean="0">
                <a:latin typeface="Times New Roman"/>
                <a:ea typeface="Calibri"/>
              </a:rPr>
              <a:t>A </a:t>
            </a:r>
            <a:r>
              <a:rPr lang="en-US" sz="3200" dirty="0">
                <a:latin typeface="Times New Roman"/>
                <a:ea typeface="Calibri"/>
              </a:rPr>
              <a:t>= {1; 2; 3; 4}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30617" y="2842957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619199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5403455"/>
            <a:ext cx="65746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Cho B = {2; 3; 4; 5}.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Chọn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đáp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đáp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1994791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A. 2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∈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195353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B. 5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∈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4" y="283851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/>
                <a:ea typeface="Calibri"/>
              </a:rPr>
              <a:t> C.  6 </a:t>
            </a:r>
            <a:r>
              <a:rPr lang="en-US" sz="3200" dirty="0">
                <a:solidFill>
                  <a:prstClr val="black"/>
                </a:solidFill>
                <a:latin typeface="Cambria Math"/>
                <a:ea typeface="Calibri"/>
                <a:cs typeface="Cambria Math"/>
              </a:rPr>
              <a:t>∈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B</a:t>
            </a:r>
            <a:endParaRPr lang="vi-VN" sz="32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36" y="284676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latin typeface="Times New Roman"/>
                <a:ea typeface="Calibri"/>
              </a:rPr>
              <a:t>D.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∉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lang="vi-VN" sz="32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85" y="2851180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16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0" y="5285889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nhiên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5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nhỏ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10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181693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/>
                <a:ea typeface="Calibri"/>
              </a:rPr>
              <a:t>A. A </a:t>
            </a:r>
            <a:r>
              <a:rPr lang="en-US" sz="3200" dirty="0">
                <a:latin typeface="Times New Roman"/>
                <a:ea typeface="Calibri"/>
              </a:rPr>
              <a:t>= {6; 7; 8; 9}     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1775682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{5; 6; 7; 8; 9}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4" y="2668910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{6; 7; 8; 9; 10}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36" y="2668910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{6; 7; 8}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10225" y="1862295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8" y="5468770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2744" y="280537"/>
            <a:ext cx="1113106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cụm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“HOC SINH”</a:t>
            </a:r>
            <a:endParaRPr lang="en-US" sz="2800" dirty="0">
              <a:latin typeface="Times New Roman"/>
              <a:ea typeface="Calibri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0224" y="163405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4400" dirty="0" smtClean="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36" y="160609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248602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248602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55969" y="1679410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5667621"/>
            <a:ext cx="714375" cy="11906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0546" y="1537978"/>
            <a:ext cx="5364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A. P = {H; O; C; S; I; N; H}     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55970" y="1712818"/>
            <a:ext cx="431637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</a:rPr>
              <a:t>B. P = {H; O; C; S; I; N}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5086" y="2579271"/>
            <a:ext cx="3837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P = {H; C; S; I; N}     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6113335" y="2410898"/>
            <a:ext cx="4510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D. P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 {H; O; C; H; I; N}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9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0" y="5667621"/>
            <a:ext cx="714375" cy="11906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130663" y="1073824"/>
            <a:ext cx="4023360" cy="109728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MAY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34" descr="https://lh3.googleusercontent.com/-NeHMEc_9DgE/WsHOWM9r_oI/AAAAAAAAB94/lHliq6Zjgg0ZZ_X-ttYt5qx7qXd60iB2wCHMYCw/h136/6-mau_slide_powerpoint_dep_ctu.vn_(77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88" y="2270812"/>
            <a:ext cx="3657599" cy="21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515816" y="1107768"/>
            <a:ext cx="10769600" cy="42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*) -Biết lấy ví dụ về tập hợp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Nắm được hai cách viết tập hợp.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b="1" dirty="0">
                <a:solidFill>
                  <a:srgbClr val="000000"/>
                </a:solidFill>
                <a:latin typeface="Times New Roman"/>
                <a:ea typeface="Calibri"/>
              </a:rPr>
              <a:t>Vận dụng hoàn thành các bài tập: 1.31-SGK-tr20; </a:t>
            </a:r>
            <a:r>
              <a:rPr lang="pt-BR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bài </a:t>
            </a:r>
            <a:r>
              <a:rPr lang="pt-BR" sz="2400" b="1" dirty="0">
                <a:solidFill>
                  <a:srgbClr val="000000"/>
                </a:solidFill>
                <a:latin typeface="Times New Roman"/>
                <a:ea typeface="Calibri"/>
              </a:rPr>
              <a:t>1.4 và 1.5- SGKtr8. </a:t>
            </a:r>
            <a:endParaRPr lang="en-US" sz="2400" b="1" dirty="0">
              <a:latin typeface="Times New Roman"/>
              <a:ea typeface="Calibri"/>
            </a:endParaRP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vi-VN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Xem trước 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“§ 2: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1. Cho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32 567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AutoNum type="alphaLcParenR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AutoNum type="alphaLcParenR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pt-BR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2. Viết các số 18, 24 bằng số La Mã.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222738" y="-389175"/>
            <a:ext cx="109728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</a:p>
        </p:txBody>
      </p:sp>
    </p:spTree>
    <p:extLst>
      <p:ext uri="{BB962C8B-B14F-4D97-AF65-F5344CB8AC3E}">
        <p14:creationId xmlns:p14="http://schemas.microsoft.com/office/powerpoint/2010/main" val="12107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4"/>
            <a:ext cx="1076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0" y="1690255"/>
            <a:ext cx="7112000" cy="2743200"/>
            <a:chOff x="2286000" y="1690255"/>
            <a:chExt cx="5334000" cy="2743200"/>
          </a:xfrm>
        </p:grpSpPr>
        <p:sp>
          <p:nvSpPr>
            <p:cNvPr id="3" name="Oval 2"/>
            <p:cNvSpPr/>
            <p:nvPr/>
          </p:nvSpPr>
          <p:spPr>
            <a:xfrm>
              <a:off x="2286000" y="1690255"/>
              <a:ext cx="4343400" cy="2743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S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9681012">
              <a:off x="2314001" y="1953202"/>
              <a:ext cx="3167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khoa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38600" y="2362200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58532" y="3082637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khảo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5878" y="3551229"/>
              <a:ext cx="4194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…………….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8432800" y="2057400"/>
            <a:ext cx="812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45600" y="1595735"/>
            <a:ext cx="427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 HỢP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2437" y="304804"/>
            <a:ext cx="71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TẬP HỢP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1295400"/>
            <a:ext cx="12192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971" y="2179451"/>
            <a:ext cx="975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-152400"/>
            <a:ext cx="5892800" cy="291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767415"/>
            <a:ext cx="4891533" cy="19246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13784" y="4837756"/>
            <a:ext cx="3510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Tập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hợp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học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sinh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lớp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6a2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5907533" cy="291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311" y="5638987"/>
            <a:ext cx="649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nl-NL" sz="2400" dirty="0">
                <a:solidFill>
                  <a:prstClr val="black"/>
                </a:solidFill>
                <a:latin typeface="Times New Roman"/>
              </a:rPr>
              <a:t>T</a:t>
            </a:r>
            <a:r>
              <a:rPr lang="nl-NL" sz="2400" dirty="0" smtClean="0">
                <a:solidFill>
                  <a:prstClr val="black"/>
                </a:solidFill>
                <a:latin typeface="Times New Roman"/>
                <a:ea typeface="Calibri"/>
              </a:rPr>
              <a:t>ìm các ví dụ tương tự về tập hợp trong đời sống?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Digit 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45" y="5727700"/>
            <a:ext cx="27432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" y="20782"/>
            <a:ext cx="6197600" cy="279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81" y="55418"/>
            <a:ext cx="5033819" cy="207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67" y="2286000"/>
            <a:ext cx="519288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124843"/>
              </p:ext>
            </p:extLst>
          </p:nvPr>
        </p:nvGraphicFramePr>
        <p:xfrm>
          <a:off x="4191909" y="3849562"/>
          <a:ext cx="441008" cy="33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6" imgW="127055" imgH="127055" progId="Equation.DSMT4">
                  <p:embed/>
                </p:oleObj>
              </mc:Choice>
              <mc:Fallback>
                <p:oleObj name="Equation" r:id="rId6" imgW="127055" imgH="12705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909" y="3849562"/>
                        <a:ext cx="441008" cy="330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775913"/>
              </p:ext>
            </p:extLst>
          </p:nvPr>
        </p:nvGraphicFramePr>
        <p:xfrm>
          <a:off x="5039817" y="4209756"/>
          <a:ext cx="558800" cy="49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8" imgW="126720" imgH="152280" progId="Equation.DSMT4">
                  <p:embed/>
                </p:oleObj>
              </mc:Choice>
              <mc:Fallback>
                <p:oleObj name="Equation" r:id="rId8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817" y="4209756"/>
                        <a:ext cx="558800" cy="493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60809" y="3784108"/>
            <a:ext cx="89464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     A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4628" y="4241150"/>
            <a:ext cx="848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 không là phần tử của tập A kí hiệu là y       A</a:t>
            </a:r>
            <a:endParaRPr lang="nl-NL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33100" y="4622476"/>
            <a:ext cx="934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Kí hiệu tập hợp bằng chữ cái in hoa như : A,B,C,...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A={   ;   ;   } (với các số)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A={   ;   ;  } ( với các chữ,từ,dấu...)</a:t>
            </a:r>
            <a:endParaRPr lang="nl-NL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08" y="6015798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ta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x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A” , hay “ 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30400" y="228600"/>
            <a:ext cx="568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-960169" y="619015"/>
                <a:ext cx="710803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indent="4508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	   a)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kí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hiệu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vào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chỗ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trống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0169" y="619015"/>
                <a:ext cx="7108036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r="-171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5417" y="1233435"/>
            <a:ext cx="99341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.... A;      7.... A ;        5.... A;      6 ....A                                                        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-304801" y="1805601"/>
            <a:ext cx="80874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phần tử nằm trong A gồm các số:.......................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A không chứa các phần tử  ...............................................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Người ta đặt tên tập hợp bằng ............................................</a:t>
            </a:r>
            <a:endParaRPr lang="nl-NL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36508"/>
            <a:ext cx="4165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689090"/>
              </p:ext>
            </p:extLst>
          </p:nvPr>
        </p:nvGraphicFramePr>
        <p:xfrm>
          <a:off x="3542747" y="1165103"/>
          <a:ext cx="586316" cy="5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747" y="1165103"/>
                        <a:ext cx="586316" cy="530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936379"/>
              </p:ext>
            </p:extLst>
          </p:nvPr>
        </p:nvGraphicFramePr>
        <p:xfrm>
          <a:off x="4822092" y="1150552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7" imgW="126720" imgH="152280" progId="Equation.DSMT4">
                  <p:embed/>
                </p:oleObj>
              </mc:Choice>
              <mc:Fallback>
                <p:oleObj name="Equation" r:id="rId7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2092" y="1150552"/>
                        <a:ext cx="1066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601201"/>
              </p:ext>
            </p:extLst>
          </p:nvPr>
        </p:nvGraphicFramePr>
        <p:xfrm>
          <a:off x="726832" y="1182654"/>
          <a:ext cx="58631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9" imgW="126720" imgH="126720" progId="Equation.DSMT4">
                  <p:embed/>
                </p:oleObj>
              </mc:Choice>
              <mc:Fallback>
                <p:oleObj name="Equation" r:id="rId9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32" y="1182654"/>
                        <a:ext cx="58631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468503"/>
              </p:ext>
            </p:extLst>
          </p:nvPr>
        </p:nvGraphicFramePr>
        <p:xfrm>
          <a:off x="2060449" y="1155883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11" imgW="126720" imgH="152280" progId="Equation.DSMT4">
                  <p:embed/>
                </p:oleObj>
              </mc:Choice>
              <mc:Fallback>
                <p:oleObj name="Equation" r:id="rId11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449" y="1155883"/>
                        <a:ext cx="1066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283200" y="1782399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2; 4; 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92737" y="2145814"/>
            <a:ext cx="178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6; 7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56211" y="2535226"/>
            <a:ext cx="2095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chữ cái in hoa.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3200" y="3733800"/>
            <a:ext cx="11360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hap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87" y="-29029"/>
            <a:ext cx="4853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33"/>
          <p:cNvSpPr txBox="1">
            <a:spLocks noChangeArrowheads="1"/>
          </p:cNvSpPr>
          <p:nvPr/>
        </p:nvSpPr>
        <p:spPr bwMode="auto">
          <a:xfrm>
            <a:off x="7315200" y="1571171"/>
            <a:ext cx="3942581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1.4.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839" y="2244195"/>
            <a:ext cx="11785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Liệt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kê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ngoặc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{}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tuỳ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0: 1: 2; 3: 4; 5 ở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1.4, ta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12800" y="3952354"/>
            <a:ext cx="25571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P={0; 1;2; 3; 4; 5}.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40" y="4114802"/>
            <a:ext cx="78005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667" y="4945797"/>
            <a:ext cx="918527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P (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xem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H.1.4) ta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cũng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{n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| 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6}.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85223" y="184592"/>
                <a:ext cx="11684000" cy="2677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Chú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ý: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N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0; 1; 2; 3;...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Ta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N = {0; 1; 2; 3;...}.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2. Ta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n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N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Chẳng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P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6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   P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= {n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| n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|n&lt;6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}.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P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{n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n &lt; 6}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23" y="184592"/>
                <a:ext cx="11684000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835" t="-13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43861" y="2446749"/>
            <a:ext cx="96008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897438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Ta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N*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897438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N* = {1; 2; 3;...}.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583" y="0"/>
            <a:ext cx="11582400" cy="3923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500"/>
              </a:spcAft>
              <a:tabLst>
                <a:tab pos="502920" algn="l"/>
                <a:tab pos="4996815" algn="l"/>
              </a:tabLst>
            </a:pPr>
            <a:r>
              <a:rPr lang="en-US" sz="24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Phiếu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học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2: </a:t>
            </a:r>
            <a:endParaRPr lang="en-US" sz="2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1 - 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Khi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mô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tả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L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chữ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từ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NHA TRANG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bằng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liệt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kê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phần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tử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viêt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L = {N; H; A; T; R; A; N; G}.	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Theo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em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đúng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hay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sai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? 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Nếu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sai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hãy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sửa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đúng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………………………………………………………………...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2 -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K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nhiên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nhỏ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hơn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7 (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theo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hai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……………………………………………………………………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……………………………………………………………………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4549" y="4500264"/>
            <a:ext cx="80009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1 - 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L= {N; H; A; T; R; G}.	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2 -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 (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 ={0; 1;2; 3; 4; 5; 6}.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 = {n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659678"/>
              </p:ext>
            </p:extLst>
          </p:nvPr>
        </p:nvGraphicFramePr>
        <p:xfrm>
          <a:off x="2565023" y="6032797"/>
          <a:ext cx="406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127055" imgH="127055" progId="Equation.DSMT4">
                  <p:embed/>
                </p:oleObj>
              </mc:Choice>
              <mc:Fallback>
                <p:oleObj name="Equation" r:id="rId3" imgW="127055" imgH="12705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023" y="6032797"/>
                        <a:ext cx="406400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65043" y="5984605"/>
            <a:ext cx="1859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| n&lt; 7}.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5620" y="4038605"/>
            <a:ext cx="248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1123</Words>
  <Application>Microsoft Office PowerPoint</Application>
  <PresentationFormat>Custom</PresentationFormat>
  <Paragraphs>128</Paragraphs>
  <Slides>19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Office Theme</vt:lpstr>
      <vt:lpstr>1_Office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Facet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hỏi: Các viết tập hợp nào sau đây đúng?</vt:lpstr>
      <vt:lpstr>PowerPoint Presentation</vt:lpstr>
      <vt:lpstr>PowerPoint Presentation</vt:lpstr>
      <vt:lpstr>PowerPoint Presentation</vt:lpstr>
      <vt:lpstr>PowerPoint Presentation</vt:lpstr>
      <vt:lpstr> HƯỚNG DẪN HỌC Ở NHÀ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TruongHoan</dc:creator>
  <cp:lastModifiedBy>TRAN MINH TUAN</cp:lastModifiedBy>
  <cp:revision>149</cp:revision>
  <dcterms:created xsi:type="dcterms:W3CDTF">2021-07-09T10:03:12Z</dcterms:created>
  <dcterms:modified xsi:type="dcterms:W3CDTF">2021-07-14T03:06:28Z</dcterms:modified>
</cp:coreProperties>
</file>