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72" r:id="rId6"/>
    <p:sldId id="273" r:id="rId7"/>
    <p:sldId id="274" r:id="rId8"/>
    <p:sldId id="276" r:id="rId9"/>
    <p:sldId id="275" r:id="rId10"/>
    <p:sldId id="277" r:id="rId11"/>
    <p:sldId id="279" r:id="rId12"/>
    <p:sldId id="280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57" r:id="rId24"/>
    <p:sldId id="294" r:id="rId25"/>
    <p:sldId id="295" r:id="rId26"/>
    <p:sldId id="296" r:id="rId27"/>
    <p:sldId id="297" r:id="rId28"/>
    <p:sldId id="298" r:id="rId29"/>
    <p:sldId id="300" r:id="rId30"/>
    <p:sldId id="259" r:id="rId31"/>
    <p:sldId id="301" r:id="rId32"/>
    <p:sldId id="302" r:id="rId33"/>
    <p:sldId id="260" r:id="rId34"/>
    <p:sldId id="265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Dotum" panose="020B0600000101010101" pitchFamily="34" charset="-127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5" Type="http://schemas.openxmlformats.org/officeDocument/2006/relationships/image" Target="../media/image4.sv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2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5" Type="http://schemas.openxmlformats.org/officeDocument/2006/relationships/image" Target="../media/image40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svg"/><Relationship Id="rId15" Type="http://schemas.openxmlformats.org/officeDocument/2006/relationships/image" Target="../media/image40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4.svg"/><Relationship Id="rId7" Type="http://schemas.openxmlformats.org/officeDocument/2006/relationships/image" Target="../media/image7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4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6.sv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79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52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-685800" y="-156210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0800" y="900022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201134">
            <a:off x="-1705060" y="8224187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 flipH="1">
            <a:off x="14401800" y="-3390900"/>
            <a:ext cx="6514580" cy="4847117"/>
            <a:chOff x="-1291974" y="-3669701"/>
            <a:chExt cx="8049445" cy="5633989"/>
          </a:xfrm>
        </p:grpSpPr>
        <p:sp>
          <p:nvSpPr>
            <p:cNvPr id="5" name="Freeform 5"/>
            <p:cNvSpPr/>
            <p:nvPr/>
          </p:nvSpPr>
          <p:spPr>
            <a:xfrm rot="4423086">
              <a:off x="166746" y="-4626437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80"/>
                  </a:lnTo>
                  <a:lnTo>
                    <a:pt x="0" y="7857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4423086">
              <a:off x="-24920" y="-4936755"/>
              <a:ext cx="5323671" cy="7857779"/>
            </a:xfrm>
            <a:custGeom>
              <a:avLst/>
              <a:gdLst/>
              <a:ahLst/>
              <a:cxnLst/>
              <a:rect l="l" t="t" r="r" b="b"/>
              <a:pathLst>
                <a:path w="5323671" h="7857779">
                  <a:moveTo>
                    <a:pt x="0" y="0"/>
                  </a:moveTo>
                  <a:lnTo>
                    <a:pt x="5323671" y="0"/>
                  </a:lnTo>
                  <a:lnTo>
                    <a:pt x="5323671" y="7857779"/>
                  </a:lnTo>
                  <a:lnTo>
                    <a:pt x="0" y="7857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2"/>
          <p:cNvGrpSpPr/>
          <p:nvPr/>
        </p:nvGrpSpPr>
        <p:grpSpPr>
          <a:xfrm>
            <a:off x="492416" y="2247900"/>
            <a:ext cx="17262184" cy="5581709"/>
            <a:chOff x="457200" y="1352609"/>
            <a:chExt cx="17262184" cy="5581709"/>
          </a:xfrm>
        </p:grpSpPr>
        <p:sp>
          <p:nvSpPr>
            <p:cNvPr id="3" name="Freeform 3"/>
            <p:cNvSpPr/>
            <p:nvPr/>
          </p:nvSpPr>
          <p:spPr>
            <a:xfrm>
              <a:off x="457200" y="1352609"/>
              <a:ext cx="17262184" cy="5581709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Rectangle 11"/>
            <p:cNvSpPr/>
            <p:nvPr/>
          </p:nvSpPr>
          <p:spPr>
            <a:xfrm>
              <a:off x="644816" y="2402308"/>
              <a:ext cx="16916400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CHÀO MỪNG CÁC EM </a:t>
              </a:r>
            </a:p>
            <a:p>
              <a:pPr lvl="0" algn="ctr">
                <a:lnSpc>
                  <a:spcPct val="150000"/>
                </a:lnSpc>
                <a:buClr>
                  <a:srgbClr val="04596F"/>
                </a:buClr>
                <a:buSzPts val="5200"/>
                <a:defRPr/>
              </a:pP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ĐẾN </a:t>
              </a: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VỚI </a:t>
              </a:r>
              <a:r>
                <a:rPr lang="en-US" sz="7500" b="1" kern="0" smtClea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BÀI HỌC NGÀY HÔM </a:t>
              </a:r>
              <a:r>
                <a:rPr lang="en-US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Kavoon"/>
                </a:rPr>
                <a:t>NAY</a:t>
              </a:r>
              <a:r>
                <a:rPr lang="vi-VN" sz="7500" b="1" kern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04596F">
                        <a:alpha val="40000"/>
                      </a:srgbClr>
                    </a:outerShdw>
                  </a:effectLst>
                  <a:cs typeface="Arial" panose="020B0604020202020204" pitchFamily="34" charset="0"/>
                  <a:sym typeface="Kavoon"/>
                </a:rPr>
                <a:t>!</a:t>
              </a:r>
              <a:endParaRPr lang="vi-VN" sz="7500" b="1" kern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endParaRPr>
            </a:p>
          </p:txBody>
        </p:sp>
      </p:grpSp>
      <p:sp>
        <p:nvSpPr>
          <p:cNvPr id="14" name="Freeform 7"/>
          <p:cNvSpPr/>
          <p:nvPr/>
        </p:nvSpPr>
        <p:spPr>
          <a:xfrm rot="-8897882">
            <a:off x="14955446" y="857920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7210">
            <a:off x="16837712" y="9320416"/>
            <a:ext cx="2154159" cy="9967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9600" y="800100"/>
            <a:ext cx="2133600" cy="1053993"/>
            <a:chOff x="609600" y="1498707"/>
            <a:chExt cx="2133600" cy="1053993"/>
          </a:xfrm>
        </p:grpSpPr>
        <p:sp>
          <p:nvSpPr>
            <p:cNvPr id="15" name="Rounded Rectangle 14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498707"/>
              <a:ext cx="17508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03884" y="812907"/>
            <a:ext cx="102143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tổng và hiệu của hai đa thức C và D: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xyz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e>
                    </m:d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41" y="5372100"/>
                <a:ext cx="14244861" cy="4196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492310" y="37719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9982">
            <a:off x="15766791" y="412254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       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95500"/>
                <a:ext cx="13335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16" y="7734300"/>
            <a:ext cx="1375533" cy="23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đa thức: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000" b="0" i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tính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sz="400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6324599" y="504704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1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thức: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3;    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0,5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 tính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23594"/>
                <a:ext cx="16579516" cy="3067506"/>
              </a:xfrm>
              <a:prstGeom prst="rect">
                <a:avLst/>
              </a:prstGeom>
              <a:blipFill>
                <a:blip r:embed="rId14"/>
                <a:stretch>
                  <a:fillRect l="-1324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+0,5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88" y="6697801"/>
                <a:ext cx="13030200" cy="3170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058911" y="529727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4378" y="198846"/>
            <a:ext cx="2529405" cy="1877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024736">
            <a:off x="-1061607" y="5195535"/>
            <a:ext cx="2236396" cy="2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566720"/>
            <a:ext cx="19466215" cy="788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19100"/>
            <a:ext cx="5257800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và tính giá trị của biểu thức sau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1932523"/>
                <a:ext cx="16579516" cy="2144177"/>
              </a:xfrm>
              <a:prstGeom prst="rect">
                <a:avLst/>
              </a:prstGeom>
              <a:blipFill>
                <a:blip r:embed="rId3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000" smtClean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0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K,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=5.2.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88" y="5829300"/>
                <a:ext cx="15773400" cy="3979166"/>
              </a:xfrm>
              <a:prstGeom prst="rect">
                <a:avLst/>
              </a:prstGeom>
              <a:blipFill>
                <a:blip r:embed="rId4"/>
                <a:stretch>
                  <a:fillRect l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4900" y="4332958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655" y="360893"/>
            <a:ext cx="1899042" cy="878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049814" y="8346240"/>
            <a:ext cx="1031883" cy="1772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42217">
            <a:off x="484378" y="3279635"/>
            <a:ext cx="1570281" cy="15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96100" y="266700"/>
            <a:ext cx="4267200" cy="1752600"/>
            <a:chOff x="2133600" y="2057987"/>
            <a:chExt cx="5105400" cy="3193846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600" y="2141117"/>
              <a:ext cx="5105400" cy="3110716"/>
              <a:chOff x="2308980" y="2469667"/>
              <a:chExt cx="13670039" cy="329367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3070778"/>
                <a:ext cx="13235332" cy="1771044"/>
                <a:chOff x="0" y="0"/>
                <a:chExt cx="2602724" cy="348275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469667"/>
                <a:ext cx="13235332" cy="3293677"/>
                <a:chOff x="0" y="-38100"/>
                <a:chExt cx="2602724" cy="64770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2973907" y="2057987"/>
              <a:ext cx="3262433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4500" b="1" smtClean="0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4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buổi sinh hoạt câu lạc bộ Toán học của lớp, hai bạn tính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383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050"/>
              </p:ext>
            </p:extLst>
          </p:nvPr>
        </p:nvGraphicFramePr>
        <p:xfrm>
          <a:off x="4873057" y="45280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38200" y="81915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7"/>
          <p:cNvSpPr/>
          <p:nvPr/>
        </p:nvSpPr>
        <p:spPr>
          <a:xfrm rot="10534755">
            <a:off x="16184916" y="-260863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0" y="5067300"/>
            <a:ext cx="1623630" cy="24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+22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+22+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+23+22</m:t>
                      </m:r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=45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 từng cột ta thấy, cột thứ 3 có tổng P + Q không bằng 45. </a:t>
                </a:r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sai ở cột thứ 3.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96" y="5156686"/>
                <a:ext cx="17177581" cy="4939814"/>
              </a:xfrm>
              <a:prstGeom prst="rect">
                <a:avLst/>
              </a:prstGeom>
              <a:blipFill>
                <a:blip r:embed="rId2"/>
                <a:stretch>
                  <a:fillRect l="-1278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7140"/>
              </p:ext>
            </p:extLst>
          </p:nvPr>
        </p:nvGraphicFramePr>
        <p:xfrm>
          <a:off x="5354703" y="1251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782185" y="5715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/>
          <p:nvPr/>
        </p:nvSpPr>
        <p:spPr>
          <a:xfrm rot="10534755">
            <a:off x="15857005" y="-314298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6154400" y="6896100"/>
            <a:ext cx="1981200" cy="29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532029" y="4156527"/>
              <a:ext cx="5634876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06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49995" y="5857649"/>
            <a:ext cx="16230600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				C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		 	  D</a:t>
            </a:r>
            <a:r>
              <a:rPr lang="nl-NL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</a:t>
            </a:r>
            <a:endParaRPr lang="nl-NL" sz="4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 (1,6x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+ 1,7y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+ 2xy) - (0,5x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- 0,3y</a:t>
            </a:r>
            <a:r>
              <a:rPr lang="fr-FR" sz="45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- 2xy) có bậc là?</a:t>
            </a:r>
            <a:endParaRPr lang="en-US" sz="4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66800" y="5887309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9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250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B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</a:p>
              <a:p>
                <a:pPr>
                  <a:lnSpc>
                    <a:spcPct val="250000"/>
                  </a:lnSpc>
                  <a:spcAft>
                    <a:spcPts val="0"/>
                  </a:spcAft>
                </a:pP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D</a:t>
                </a:r>
                <a:r>
                  <a:rPr lang="en-US" sz="44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67300"/>
                <a:ext cx="9601200" cy="3477875"/>
              </a:xfrm>
              <a:prstGeom prst="rect">
                <a:avLst/>
              </a:prstGeom>
              <a:blipFill>
                <a:blip r:embed="rId4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nl-NL" sz="45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nl-NL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nl-NL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đa thức: A = 4x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- 5xy + 3y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fr-FR" sz="45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3x</a:t>
                </a:r>
                <a:r>
                  <a:rPr lang="fr-FR" sz="4500" baseline="30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+ 2xy + 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C = -x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+ 3xy + 2y</a:t>
                </a:r>
                <a:r>
                  <a:rPr lang="fr-FR" sz="45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68827"/>
                <a:ext cx="15501279" cy="2169825"/>
              </a:xfrm>
              <a:prstGeom prst="rect">
                <a:avLst/>
              </a:prstGeom>
              <a:blipFill>
                <a:blip r:embed="rId7"/>
                <a:stretch>
                  <a:fillRect l="-1652" r="-1455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67330">
            <a:off x="-3246521" y="8209405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0" y="8574270"/>
            <a:ext cx="4109210" cy="156424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0" y="7168562"/>
            <a:ext cx="4038600" cy="132773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2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3995" y="57842"/>
            <a:ext cx="5871410" cy="3332248"/>
            <a:chOff x="5091607" y="2763753"/>
            <a:chExt cx="5871410" cy="3332248"/>
          </a:xfrm>
        </p:grpSpPr>
        <p:grpSp>
          <p:nvGrpSpPr>
            <p:cNvPr id="13" name="Group 5"/>
            <p:cNvGrpSpPr/>
            <p:nvPr/>
          </p:nvGrpSpPr>
          <p:grpSpPr>
            <a:xfrm>
              <a:off x="5091607" y="2865239"/>
              <a:ext cx="5871410" cy="3230762"/>
              <a:chOff x="0" y="-38100"/>
              <a:chExt cx="2020615" cy="850900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157343" y="13202"/>
                <a:ext cx="186327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5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926196" y="2763753"/>
              <a:ext cx="4687502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buổi sinh hoạt câu lạc bộ Toán học của lớp, hai bạn tính giá trị của hai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+22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những giá trị cho trước của x và y. Kết quả được ghi lại như bảng dưới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0700"/>
                <a:ext cx="16383000" cy="2723823"/>
              </a:xfrm>
              <a:prstGeom prst="rect">
                <a:avLst/>
              </a:prstGeom>
              <a:blipFill>
                <a:blip r:embed="rId2"/>
                <a:stretch>
                  <a:fillRect l="-1228" r="-119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42614"/>
              </p:ext>
            </p:extLst>
          </p:nvPr>
        </p:nvGraphicFramePr>
        <p:xfrm>
          <a:off x="4873057" y="4680452"/>
          <a:ext cx="8040565" cy="3587248"/>
        </p:xfrm>
        <a:graphic>
          <a:graphicData uri="http://schemas.openxmlformats.org/drawingml/2006/table">
            <a:tbl>
              <a:tblPr firstRow="1" firstCol="1" bandRow="1"/>
              <a:tblGrid>
                <a:gridCol w="1608113">
                  <a:extLst>
                    <a:ext uri="{9D8B030D-6E8A-4147-A177-3AD203B41FA5}">
                      <a16:colId xmlns:a16="http://schemas.microsoft.com/office/drawing/2014/main" val="2797697666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4280550775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177849021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2438479567"/>
                    </a:ext>
                  </a:extLst>
                </a:gridCol>
                <a:gridCol w="1608113">
                  <a:extLst>
                    <a:ext uri="{9D8B030D-6E8A-4147-A177-3AD203B41FA5}">
                      <a16:colId xmlns:a16="http://schemas.microsoft.com/office/drawing/2014/main" val="1591034758"/>
                    </a:ext>
                  </a:extLst>
                </a:gridCol>
              </a:tblGrid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20397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71638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42920"/>
                  </a:ext>
                </a:extLst>
              </a:tr>
              <a:tr h="896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856306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838200" y="8343900"/>
            <a:ext cx="16383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 giám khảo cho biết có một cột cho kết quả sai. Theo em, làm thế nào để có thể nhanh chóng phát hiện cột có kết quả sai ấy?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0" y="-587537"/>
            <a:ext cx="2060627" cy="2200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468" y="495300"/>
            <a:ext cx="1485902" cy="797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831" y="5874065"/>
            <a:ext cx="1377591" cy="23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7209" y="5909740"/>
            <a:ext cx="16230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	 	 B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		  C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 D</a:t>
            </a:r>
            <a:r>
              <a:rPr lang="en-US" sz="4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 = -1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giá trị của đa thức M =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- 2x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xy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+ 2xy + 2y + 2x - 5 biết x + y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3117284" y="5874288"/>
            <a:ext cx="30480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353967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xz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27" y="4762500"/>
                <a:ext cx="16230600" cy="5062220"/>
              </a:xfrm>
              <a:prstGeom prst="rect">
                <a:avLst/>
              </a:prstGeom>
              <a:blipFill>
                <a:blip r:embed="rId4"/>
                <a:stretch>
                  <a:fillRect l="-1465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3"/>
          <p:cNvSpPr/>
          <p:nvPr/>
        </p:nvSpPr>
        <p:spPr>
          <a:xfrm>
            <a:off x="1066800" y="2135427"/>
            <a:ext cx="16318832" cy="26270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415121" y="2440227"/>
            <a:ext cx="15501279" cy="19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nl-NL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nl-NL" sz="4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đa thức B sao cho tổng B với đa thức 2x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- 3x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+ y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+ 6xz - z</a:t>
            </a:r>
            <a:r>
              <a:rPr lang="en-US" sz="4300" baseline="30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đa thức 0</a:t>
            </a:r>
            <a:endParaRPr lang="en-US" sz="4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45954" y="6286500"/>
            <a:ext cx="9493445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7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9" name="TextBox 10"/>
          <p:cNvSpPr txBox="1"/>
          <p:nvPr/>
        </p:nvSpPr>
        <p:spPr>
          <a:xfrm>
            <a:off x="945955" y="682255"/>
            <a:ext cx="1659207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32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7897" y="5826382"/>
            <a:ext cx="1623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C =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B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		      C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		   D</a:t>
            </a:r>
            <a:r>
              <a:rPr lang="en-US" sz="4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 = 50</a:t>
            </a:r>
            <a:endParaRPr lang="en-US" sz="44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66800" y="2287827"/>
            <a:ext cx="16318832" cy="2931873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1371600" y="2668827"/>
            <a:ext cx="1550127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kumimoji="0" lang="nl-NL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kumimoji="0" lang="nl-NL" sz="4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nl-NL" sz="4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 giá trị của đa thức C = xy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... + x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y</a:t>
            </a:r>
            <a:r>
              <a:rPr lang="en-US" sz="45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tại x = -1; y = 1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7330">
            <a:off x="-3254493" y="7986772"/>
            <a:ext cx="9236241" cy="7632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400" y="380375"/>
            <a:ext cx="1064195" cy="118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600" y="8081152"/>
            <a:ext cx="5404610" cy="205736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134600" y="5848527"/>
            <a:ext cx="277284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6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  <a:defRPr/>
            </a:pP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lang="nl-NL" sz="42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1.14 </a:t>
            </a:r>
            <a:r>
              <a:rPr lang="nl-NL" sz="42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l-NL" sz="42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lang="en-US" sz="42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tổng và hiệu của hai đa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2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6)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448300"/>
                <a:ext cx="16306800" cy="3323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23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80507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1.14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1087785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tổng và hiệu của hai đa thức 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671"/>
            <a:ext cx="2023810" cy="1969112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610680"/>
                <a:ext cx="16306800" cy="32244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3"/>
          <p:cNvSpPr/>
          <p:nvPr/>
        </p:nvSpPr>
        <p:spPr>
          <a:xfrm>
            <a:off x="-838200" y="9413583"/>
            <a:ext cx="20802600" cy="950410"/>
          </a:xfrm>
          <a:custGeom>
            <a:avLst/>
            <a:gdLst/>
            <a:ahLst/>
            <a:cxnLst/>
            <a:rect l="l" t="t" r="r" b="b"/>
            <a:pathLst>
              <a:path w="8431059" h="950410">
                <a:moveTo>
                  <a:pt x="0" y="0"/>
                </a:moveTo>
                <a:lnTo>
                  <a:pt x="8431060" y="0"/>
                </a:lnTo>
                <a:lnTo>
                  <a:pt x="8431060" y="950410"/>
                </a:lnTo>
                <a:lnTo>
                  <a:pt x="0" y="9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00" y="7483186"/>
            <a:ext cx="1591194" cy="206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4933">
            <a:off x="16893757" y="2694000"/>
            <a:ext cx="2160874" cy="2108250"/>
          </a:xfrm>
          <a:prstGeom prst="rect">
            <a:avLst/>
          </a:prstGeom>
        </p:spPr>
      </p:pic>
      <p:sp>
        <p:nvSpPr>
          <p:cNvPr id="11" name="Freeform 15"/>
          <p:cNvSpPr/>
          <p:nvPr/>
        </p:nvSpPr>
        <p:spPr>
          <a:xfrm rot="18851504">
            <a:off x="-81807" y="8644378"/>
            <a:ext cx="1161563" cy="900221"/>
          </a:xfrm>
          <a:custGeom>
            <a:avLst/>
            <a:gdLst/>
            <a:ahLst/>
            <a:cxnLst/>
            <a:rect l="l" t="t" r="r" b="b"/>
            <a:pathLst>
              <a:path w="3462763" h="1857300">
                <a:moveTo>
                  <a:pt x="0" y="0"/>
                </a:moveTo>
                <a:lnTo>
                  <a:pt x="3462763" y="0"/>
                </a:lnTo>
                <a:lnTo>
                  <a:pt x="3462763" y="1857300"/>
                </a:lnTo>
                <a:lnTo>
                  <a:pt x="0" y="1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6.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5916"/>
                <a:ext cx="12420600" cy="783035"/>
              </a:xfrm>
              <a:prstGeom prst="rect">
                <a:avLst/>
              </a:prstGeom>
              <a:blipFill>
                <a:blip r:embed="rId16"/>
                <a:stretch>
                  <a:fillRect t="-465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51400" y="914036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1.15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422672"/>
                <a:ext cx="8610600" cy="1015663"/>
              </a:xfrm>
              <a:prstGeom prst="rect">
                <a:avLst/>
              </a:prstGeom>
              <a:blipFill>
                <a:blip r:embed="rId2"/>
                <a:stretch>
                  <a:fillRect l="-247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72600" y="958197"/>
            <a:ext cx="4406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90213" y="2357129"/>
            <a:ext cx="0" cy="666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22672"/>
                <a:ext cx="6891182" cy="1015663"/>
              </a:xfrm>
              <a:prstGeom prst="rect">
                <a:avLst/>
              </a:prstGeom>
              <a:blipFill>
                <a:blip r:embed="rId3"/>
                <a:stretch>
                  <a:fillRect l="-309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/>
          <p:cNvGrpSpPr/>
          <p:nvPr/>
        </p:nvGrpSpPr>
        <p:grpSpPr>
          <a:xfrm>
            <a:off x="501316" y="3812259"/>
            <a:ext cx="7772400" cy="4782383"/>
            <a:chOff x="0" y="0"/>
            <a:chExt cx="4274726" cy="171151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336504" y="3788027"/>
            <a:ext cx="8418095" cy="4806616"/>
            <a:chOff x="0" y="0"/>
            <a:chExt cx="4274726" cy="1711515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08542"/>
                <a:ext cx="55601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38" y="4108082"/>
                <a:ext cx="620990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65" y="6705656"/>
                <a:ext cx="113665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)+(2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04" y="4108081"/>
                <a:ext cx="791229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575342"/>
                <a:ext cx="365760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85" y="5331079"/>
                <a:ext cx="729295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7096" y="9334500"/>
            <a:ext cx="1918739" cy="6636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12635"/>
            <a:ext cx="1503318" cy="10208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983237">
            <a:off x="15790039" y="-618107"/>
            <a:ext cx="3020999" cy="28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773129"/>
            <a:ext cx="16306800" cy="8789971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5897880" y="99441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Rectangle 12"/>
          <p:cNvSpPr/>
          <p:nvPr/>
        </p:nvSpPr>
        <p:spPr>
          <a:xfrm>
            <a:off x="6323200" y="1382047"/>
            <a:ext cx="602120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1.16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biết: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09" y="2476500"/>
                <a:ext cx="13326982" cy="901401"/>
              </a:xfrm>
              <a:prstGeom prst="rect">
                <a:avLst/>
              </a:prstGeom>
              <a:blipFill>
                <a:blip r:embed="rId4"/>
                <a:stretch>
                  <a:fillRect l="-1600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481108"/>
                <a:ext cx="102870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319836" y="38278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01" y="5270837"/>
                <a:ext cx="874399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7709237"/>
                <a:ext cx="5289268" cy="1015663"/>
              </a:xfrm>
              <a:prstGeom prst="rect">
                <a:avLst/>
              </a:prstGeom>
              <a:blipFill>
                <a:blip r:embed="rId7"/>
                <a:stretch>
                  <a:fillRect r="-3114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1948" y="5778668"/>
            <a:ext cx="2426418" cy="41151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364687">
            <a:off x="751666" y="605065"/>
            <a:ext cx="1688778" cy="16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6693132" y="4156527"/>
              <a:ext cx="5312673" cy="1609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nl-NL" sz="75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41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=0,5; 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fr-FR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𝑥𝑦𝑧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𝑥𝑦𝑧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0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fr-FR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41878"/>
                <a:ext cx="19964400" cy="3902222"/>
              </a:xfrm>
              <a:prstGeom prst="rect">
                <a:avLst/>
              </a:prstGeom>
              <a:blipFill>
                <a:blip r:embed="rId6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Callout 27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83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2840" y="455181"/>
            <a:ext cx="6021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1.17 </a:t>
            </a:r>
            <a:r>
              <a:rPr kumimoji="0" lang="nl-NL" sz="4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SGK-tr16)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 hai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+3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= 3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𝑥𝑦𝑧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Tìm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–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Tính giá trị của các đa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+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=0,5;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=−2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7797280" cy="2862322"/>
              </a:xfrm>
              <a:prstGeom prst="rect">
                <a:avLst/>
              </a:prstGeom>
              <a:blipFill>
                <a:blip r:embed="rId5"/>
                <a:stretch>
                  <a:fillRect l="-123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308851" y="47625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 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2.0,5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2.0,5+5=0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Thay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=−2;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=6.0,5.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0,5+1=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5,5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2" y="5981700"/>
                <a:ext cx="14766758" cy="3902415"/>
              </a:xfrm>
              <a:prstGeom prst="rect">
                <a:avLst/>
              </a:prstGeom>
              <a:blipFill>
                <a:blip r:embed="rId6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4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406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-2515499"/>
            <a:ext cx="6011177" cy="4115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" y="723900"/>
            <a:ext cx="2481287" cy="24142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03651" y="1638300"/>
            <a:ext cx="10798149" cy="1710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8000" b="1" kern="0">
                <a:cs typeface="Arial" panose="020B0604020202020204" pitchFamily="34" charset="0"/>
              </a:rPr>
              <a:t>CHƯƠNG I. ĐA THỨC</a:t>
            </a:r>
            <a:endParaRPr lang="en-US" sz="8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467100"/>
            <a:ext cx="134874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3. PHÉP CỘNG PHÉP TRỪ ĐA THỨC </a:t>
            </a:r>
            <a:endParaRPr kumimoji="0" lang="en-US" sz="7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59" y="7429500"/>
            <a:ext cx="3977675" cy="23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86100"/>
            <a:ext cx="16230600" cy="5867400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67879">
            <a:off x="14903270" y="7569324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791051" y="2101989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4104249" y="669858"/>
            <a:ext cx="10003302" cy="1741335"/>
            <a:chOff x="4142348" y="201765"/>
            <a:chExt cx="10003302" cy="1741335"/>
          </a:xfrm>
        </p:grpSpPr>
        <p:sp>
          <p:nvSpPr>
            <p:cNvPr id="11" name="Freeform 3"/>
            <p:cNvSpPr/>
            <p:nvPr/>
          </p:nvSpPr>
          <p:spPr>
            <a:xfrm>
              <a:off x="4928470" y="342900"/>
              <a:ext cx="8431059" cy="1600200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9"/>
            <p:cNvSpPr txBox="1"/>
            <p:nvPr/>
          </p:nvSpPr>
          <p:spPr>
            <a:xfrm>
              <a:off x="4142348" y="201765"/>
              <a:ext cx="100033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fr-FR" sz="40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 sau, tìm hệ số a, b, c để cho hai đa thức bằng nhau?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+10.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−76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+2019</m:t>
                      </m:r>
                    </m:oMath>
                  </m:oMathPara>
                </a14:m>
                <a:endParaRPr lang="en-US" sz="40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+2018</m:t>
                      </m:r>
                    </m:oMath>
                  </m:oMathPara>
                </a14:m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01048"/>
                <a:ext cx="14249400" cy="3785652"/>
              </a:xfrm>
              <a:prstGeom prst="rect">
                <a:avLst/>
              </a:prstGeom>
              <a:blipFill>
                <a:blip r:embed="rId8"/>
                <a:stretch>
                  <a:fillRect l="-1497" r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067879">
            <a:off x="16115383" y="8878510"/>
            <a:ext cx="1431901" cy="1759208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322140" y="6156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−26</m:t>
                        </m:r>
                      </m:e>
                    </m:d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+2019 </m:t>
                    </m:r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:r>
                  <a:rPr kumimoji="0" lang="en-US" sz="40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+2018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247900"/>
                <a:ext cx="14935200" cy="4594719"/>
              </a:xfrm>
              <a:prstGeom prst="rect">
                <a:avLst/>
              </a:prstGeom>
              <a:blipFill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49411" y="876300"/>
            <a:ext cx="1789177" cy="98923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phải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−26=6     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11−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=−68      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2019=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+2018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i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↔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=32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=79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   </m:t>
                            </m:r>
                          </m:e>
                        </m:eqArr>
                      </m:e>
                    </m:d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294309"/>
                <a:ext cx="16459200" cy="3040191"/>
              </a:xfrm>
              <a:prstGeom prst="rect">
                <a:avLst/>
              </a:prstGeom>
              <a:blipFill>
                <a:blip r:embed="rId7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39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2. </a:t>
                </a:r>
                <a:r>
                  <a:rPr lang="en-US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đa thức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900" i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số lẻ?</a:t>
                </a:r>
                <a:endParaRPr lang="en-US" sz="39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3674"/>
                <a:ext cx="17699524" cy="1892826"/>
              </a:xfrm>
              <a:prstGeom prst="rect">
                <a:avLst/>
              </a:prstGeom>
              <a:blipFill>
                <a:blip r:embed="rId2"/>
                <a:stretch>
                  <a:fillRect l="-1171" r="-11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=2019⇔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9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⇔45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=2019 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9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⇒51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en-US" sz="3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9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9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Trừ </a:t>
                </a:r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 theo vế (2) cho (1) ta có: </a:t>
                </a:r>
                <a14:m>
                  <m:oMath xmlns:m="http://schemas.openxmlformats.org/officeDocument/2006/math"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3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9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2019</m:t>
                    </m:r>
                  </m:oMath>
                </a14:m>
                <a:r>
                  <a:rPr lang="en-US" sz="39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mà 6a chẵn, 2019 lẻ nên t lẻ, ta có điều phải chứng minh.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05300"/>
                <a:ext cx="17145000" cy="5690404"/>
              </a:xfrm>
              <a:prstGeom prst="rect">
                <a:avLst/>
              </a:prstGeom>
              <a:blipFill>
                <a:blip r:embed="rId3"/>
                <a:stretch>
                  <a:fillRect l="-1209" r="-1209" b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288167" y="2857500"/>
            <a:ext cx="1732789" cy="99060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33">
            <a:off x="17176717" y="9621146"/>
            <a:ext cx="1655214" cy="888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831" y="2835729"/>
            <a:ext cx="1394749" cy="2365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8373" y="3058259"/>
            <a:ext cx="862659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d"/>
      </p:transition>
    </mc:Choice>
    <mc:Fallback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8135" y="3524859"/>
            <a:ext cx="5422223" cy="3176946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10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12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3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1" name="Rectangle 10"/>
            <p:cNvSpPr/>
            <p:nvPr/>
          </p:nvSpPr>
          <p:spPr>
            <a:xfrm>
              <a:off x="1230349" y="4360838"/>
              <a:ext cx="4796230" cy="15406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3415" y="3467100"/>
            <a:ext cx="5422223" cy="3224295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5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7398167" y="4529268"/>
              <a:ext cx="4360209" cy="182492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21737" y="3506287"/>
            <a:ext cx="5422223" cy="3185107"/>
            <a:chOff x="12644694" y="3479846"/>
            <a:chExt cx="5422223" cy="4709752"/>
          </a:xfrm>
          <a:solidFill>
            <a:srgbClr val="FFFF93"/>
          </a:solidFill>
        </p:grpSpPr>
        <p:grpSp>
          <p:nvGrpSpPr>
            <p:cNvPr id="20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12780208" y="4270318"/>
              <a:ext cx="5196871" cy="18214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Đa thức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2848" y="692097"/>
            <a:ext cx="9601198" cy="3332248"/>
            <a:chOff x="3493413" y="2763753"/>
            <a:chExt cx="9601198" cy="3332248"/>
          </a:xfrm>
        </p:grpSpPr>
        <p:grpSp>
          <p:nvGrpSpPr>
            <p:cNvPr id="26" name="Group 5"/>
            <p:cNvGrpSpPr/>
            <p:nvPr/>
          </p:nvGrpSpPr>
          <p:grpSpPr>
            <a:xfrm>
              <a:off x="3493413" y="2865239"/>
              <a:ext cx="9601198" cy="3230762"/>
              <a:chOff x="-550010" y="-38100"/>
              <a:chExt cx="3304202" cy="850900"/>
            </a:xfrm>
          </p:grpSpPr>
          <p:sp>
            <p:nvSpPr>
              <p:cNvPr id="28" name="Freeform 6"/>
              <p:cNvSpPr/>
              <p:nvPr/>
            </p:nvSpPr>
            <p:spPr>
              <a:xfrm>
                <a:off x="-550010" y="13202"/>
                <a:ext cx="3304202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29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4114" y="2763753"/>
              <a:ext cx="8191666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vi-VN" sz="6000" b="1">
                  <a:solidFill>
                    <a:schemeClr val="bg1"/>
                  </a:solidFill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7135">
            <a:off x="15275228" y="-1180896"/>
            <a:ext cx="3895682" cy="36152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58" y="7648764"/>
            <a:ext cx="4078577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7685840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-2916319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596" y="0"/>
            <a:ext cx="782104" cy="3400454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45" y="1960554"/>
            <a:ext cx="13708343" cy="6488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29" y="6743700"/>
            <a:ext cx="2658086" cy="271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9611">
            <a:off x="14428898" y="6781680"/>
            <a:ext cx="2572735" cy="25727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65416" y="3162300"/>
            <a:ext cx="11277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ĐÃ THEO DÕI BÀI HỌC</a:t>
            </a:r>
            <a:r>
              <a:rPr lang="vi-VN" sz="7500" b="1">
                <a:cs typeface="Arial" panose="020B0604020202020204" pitchFamily="34" charset="0"/>
              </a:rPr>
              <a:t>!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2552700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0800" y="3390900"/>
            <a:ext cx="12440720" cy="5750092"/>
          </a:xfrm>
          <a:custGeom>
            <a:avLst/>
            <a:gdLst/>
            <a:ahLst/>
            <a:cxnLst/>
            <a:rect l="l" t="t" r="r" b="b"/>
            <a:pathLst>
              <a:path w="12440720" h="5750092">
                <a:moveTo>
                  <a:pt x="0" y="0"/>
                </a:moveTo>
                <a:lnTo>
                  <a:pt x="12440721" y="0"/>
                </a:lnTo>
                <a:lnTo>
                  <a:pt x="12440721" y="5750092"/>
                </a:lnTo>
                <a:lnTo>
                  <a:pt x="0" y="575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37222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00" y="6846471"/>
            <a:ext cx="1812131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560340" flipH="1">
            <a:off x="712195" y="348078"/>
            <a:ext cx="2089282" cy="23741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05399" y="744452"/>
            <a:ext cx="8305802" cy="3332248"/>
            <a:chOff x="4103011" y="2763753"/>
            <a:chExt cx="8305802" cy="3332248"/>
          </a:xfrm>
        </p:grpSpPr>
        <p:grpSp>
          <p:nvGrpSpPr>
            <p:cNvPr id="15" name="Group 5"/>
            <p:cNvGrpSpPr/>
            <p:nvPr/>
          </p:nvGrpSpPr>
          <p:grpSpPr>
            <a:xfrm>
              <a:off x="4103011" y="2865239"/>
              <a:ext cx="8305802" cy="3230762"/>
              <a:chOff x="-340220" y="-38100"/>
              <a:chExt cx="2858398" cy="850900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-340220" y="-6242"/>
                <a:ext cx="2858398" cy="397804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18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22767" y="2763753"/>
              <a:ext cx="7494360" cy="1508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583726" y="4039608"/>
            <a:ext cx="7447873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và trừ hai đa thức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7163808"/>
            <a:ext cx="3207929" cy="1103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5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5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592" y="7020117"/>
            <a:ext cx="3196569" cy="28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5970" y="393821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27252" y="13327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1"/>
                </a:lnTo>
                <a:lnTo>
                  <a:pt x="0" y="1029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7922571">
            <a:off x="-1528753" y="7702854"/>
            <a:ext cx="5395669" cy="7964048"/>
          </a:xfrm>
          <a:custGeom>
            <a:avLst/>
            <a:gdLst/>
            <a:ahLst/>
            <a:cxnLst/>
            <a:rect l="l" t="t" r="r" b="b"/>
            <a:pathLst>
              <a:path w="5395669" h="7964048">
                <a:moveTo>
                  <a:pt x="0" y="0"/>
                </a:moveTo>
                <a:lnTo>
                  <a:pt x="5395669" y="0"/>
                </a:lnTo>
                <a:lnTo>
                  <a:pt x="5395669" y="7964048"/>
                </a:lnTo>
                <a:lnTo>
                  <a:pt x="0" y="79640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33315" y="8755951"/>
            <a:ext cx="3462828" cy="18594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03451" y="2095500"/>
            <a:ext cx="14655749" cy="10144833"/>
            <a:chOff x="2308980" y="2327727"/>
            <a:chExt cx="14655749" cy="10144833"/>
          </a:xfrm>
        </p:grpSpPr>
        <p:grpSp>
          <p:nvGrpSpPr>
            <p:cNvPr id="27" name="Group 26"/>
            <p:cNvGrpSpPr/>
            <p:nvPr/>
          </p:nvGrpSpPr>
          <p:grpSpPr>
            <a:xfrm>
              <a:off x="2308980" y="2663413"/>
              <a:ext cx="14655749" cy="9809147"/>
              <a:chOff x="2308980" y="2663413"/>
              <a:chExt cx="13670039" cy="350729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2743687" y="2877032"/>
                <a:ext cx="13235332" cy="3293677"/>
                <a:chOff x="0" y="-38100"/>
                <a:chExt cx="2602724" cy="6477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28956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A64B23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308980" y="2663413"/>
                <a:ext cx="13235332" cy="1771044"/>
                <a:chOff x="0" y="0"/>
                <a:chExt cx="2602724" cy="34827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602724" cy="3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724" h="348275">
                      <a:moveTo>
                        <a:pt x="203200" y="0"/>
                      </a:moveTo>
                      <a:lnTo>
                        <a:pt x="2602724" y="0"/>
                      </a:lnTo>
                      <a:lnTo>
                        <a:pt x="2399524" y="348275"/>
                      </a:lnTo>
                      <a:lnTo>
                        <a:pt x="0" y="348275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EEB7B0"/>
                </a:solidFill>
              </p:spPr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01600" y="-38100"/>
                  <a:ext cx="609600" cy="6477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Freeform 12"/>
            <p:cNvSpPr/>
            <p:nvPr/>
          </p:nvSpPr>
          <p:spPr>
            <a:xfrm flipH="1">
              <a:off x="3328942" y="2327727"/>
              <a:ext cx="1071204" cy="814730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4273467" y="6711172"/>
              <a:ext cx="985710" cy="646984"/>
            </a:xfrm>
            <a:custGeom>
              <a:avLst/>
              <a:gdLst/>
              <a:ahLst/>
              <a:cxnLst/>
              <a:rect l="l" t="t" r="r" b="b"/>
              <a:pathLst>
                <a:path w="985710" h="646984">
                  <a:moveTo>
                    <a:pt x="0" y="0"/>
                  </a:moveTo>
                  <a:lnTo>
                    <a:pt x="985710" y="0"/>
                  </a:lnTo>
                  <a:lnTo>
                    <a:pt x="985710" y="646984"/>
                  </a:lnTo>
                  <a:lnTo>
                    <a:pt x="0" y="646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Rectangle 28"/>
            <p:cNvSpPr/>
            <p:nvPr/>
          </p:nvSpPr>
          <p:spPr>
            <a:xfrm>
              <a:off x="3440059" y="4445093"/>
              <a:ext cx="11818813" cy="1592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65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 VÀ TRỪ HAI ĐA THỨC</a:t>
              </a:r>
              <a:endParaRPr lang="en-US" sz="6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306800" y="304123"/>
            <a:ext cx="1671687" cy="1628744"/>
            <a:chOff x="16640814" y="304123"/>
            <a:chExt cx="1451143" cy="1422565"/>
          </a:xfrm>
        </p:grpSpPr>
        <p:sp>
          <p:nvSpPr>
            <p:cNvPr id="33" name="Cross 32"/>
            <p:cNvSpPr/>
            <p:nvPr/>
          </p:nvSpPr>
          <p:spPr>
            <a:xfrm>
              <a:off x="17177557" y="304123"/>
              <a:ext cx="914400" cy="914400"/>
            </a:xfrm>
            <a:prstGeom prst="plus">
              <a:avLst>
                <a:gd name="adj" fmla="val 375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40814" y="1421888"/>
              <a:ext cx="1073485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2803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44380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147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980" y="3390900"/>
            <a:ext cx="17734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Thực hiện phép cộng hai đa thức A và B bằng cách tiến hành các bước sau:</a:t>
            </a: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Lập tổng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= (5</m:t>
                    </m:r>
                    <m:r>
                      <a:rPr lang="en-US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3) + (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4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+ 5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 – 1).</m:t>
                    </m:r>
                  </m:oMath>
                </a14:m>
                <a:endParaRPr lang="en-US" altLang="en-US" sz="4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04" y="4482822"/>
                <a:ext cx="16034084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7120" y="5622786"/>
            <a:ext cx="1241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Bỏ dấu ngoặc và thu gọn đa thức nhận được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651574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u="sng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200" b="1" i="1" u="sng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595833"/>
                <a:ext cx="10836442" cy="2195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8826" y="821835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6004560" y="10096500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đa thức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80" y="266700"/>
                <a:ext cx="13792200" cy="1927322"/>
              </a:xfrm>
              <a:prstGeom prst="rect">
                <a:avLst/>
              </a:prstGeom>
              <a:blipFill>
                <a:blip r:embed="rId2"/>
                <a:stretch>
                  <a:fillRect l="-154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27002" y="23385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2769" y="2171700"/>
            <a:ext cx="975445" cy="9144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6780" y="3314700"/>
            <a:ext cx="1803902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trừ hai đa thức A và B bằng cách lập hiệu</a:t>
            </a:r>
          </a:p>
          <a:p>
            <a:pPr algn="ctr" fontAlgn="base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B = (5x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– 3) – (xy – 4x</a:t>
            </a:r>
            <a:r>
              <a:rPr lang="vi-VN" sz="40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 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rồi thu gọn đa thức nhận được.</a:t>
            </a:r>
            <a:endParaRPr lang="vi-VN" sz="40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096" y="-205136"/>
            <a:ext cx="2158913" cy="2106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6360" y="-227750"/>
            <a:ext cx="1914160" cy="10278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50849" y="6515100"/>
            <a:ext cx="20023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sng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kumimoji="0" lang="en-US" sz="4200" b="1" i="1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58" y="7556820"/>
                <a:ext cx="10836442" cy="1930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83" y="8205336"/>
            <a:ext cx="1430172" cy="18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6770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13372" y="1028700"/>
            <a:ext cx="8261255" cy="1430253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207806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5400000">
            <a:off x="2261802" y="6944856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38800" y="800100"/>
            <a:ext cx="6850802" cy="14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</a:pPr>
            <a:r>
              <a:rPr lang="en-US" sz="6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996" y="398326"/>
            <a:ext cx="2627604" cy="20606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1623" y="3323636"/>
            <a:ext cx="14963777" cy="3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75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Cộng (hay trừ) hai đa thức tức là thu gọn đa thức nhận được sau khi nối hai đa thức đã cho bởi dấu “+” (hay </a:t>
            </a:r>
            <a:r>
              <a:rPr lang="vi-VN" sz="4500" b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dấu 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“-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4500" b="1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1026235"/>
            <a:ext cx="16687800" cy="8368825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200" b="1" i="1" u="sng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200" b="1" i="1" u="sng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 đa thức cũng có các tính chất giao hoán và kết hợp tương tự như phép cộng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số.</a:t>
                </a:r>
              </a:p>
              <a:p>
                <a:pPr marL="571500" indent="-571500" algn="just" fontAlgn="base">
                  <a:lnSpc>
                    <a:spcPct val="150000"/>
                  </a:lnSpc>
                  <a:spcBef>
                    <a:spcPts val="1800"/>
                  </a:spcBef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 B, C là những đa thức tùy ý, ta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ngược lại 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06" y="1714270"/>
                <a:ext cx="15388894" cy="6601807"/>
              </a:xfrm>
              <a:prstGeom prst="rect">
                <a:avLst/>
              </a:prstGeom>
              <a:blipFill>
                <a:blip r:embed="rId4"/>
                <a:stretch>
                  <a:fillRect l="-1545" r="-1387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118" y="7822250"/>
            <a:ext cx="3031410" cy="2957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95" y="342900"/>
            <a:ext cx="1955022" cy="1902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5800" y="628062"/>
            <a:ext cx="1465021" cy="21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1136</Words>
  <PresentationFormat>Custom</PresentationFormat>
  <Paragraphs>242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Calibri</vt:lpstr>
      <vt:lpstr>Times New Roman</vt:lpstr>
      <vt:lpstr>Open Sans</vt:lpstr>
      <vt:lpstr>Kavoon</vt:lpstr>
      <vt:lpstr>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2023-07-04T06:36:16Z</dcterms:modified>
  <dc:identifier>DAFnAROGUss</dc:identifier>
</cp:coreProperties>
</file>