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08" r:id="rId4"/>
    <p:sldId id="309" r:id="rId5"/>
    <p:sldId id="310" r:id="rId6"/>
    <p:sldId id="311" r:id="rId7"/>
    <p:sldId id="261" r:id="rId8"/>
    <p:sldId id="269" r:id="rId9"/>
    <p:sldId id="312" r:id="rId10"/>
    <p:sldId id="293" r:id="rId11"/>
    <p:sldId id="313" r:id="rId12"/>
    <p:sldId id="294" r:id="rId13"/>
    <p:sldId id="314" r:id="rId14"/>
    <p:sldId id="295" r:id="rId15"/>
    <p:sldId id="315" r:id="rId16"/>
    <p:sldId id="257" r:id="rId17"/>
    <p:sldId id="316" r:id="rId18"/>
    <p:sldId id="322" r:id="rId19"/>
    <p:sldId id="317" r:id="rId20"/>
    <p:sldId id="318" r:id="rId21"/>
    <p:sldId id="323" r:id="rId22"/>
    <p:sldId id="321" r:id="rId23"/>
    <p:sldId id="265" r:id="rId24"/>
    <p:sldId id="324" r:id="rId25"/>
    <p:sldId id="262" r:id="rId26"/>
    <p:sldId id="275" r:id="rId27"/>
    <p:sldId id="287" r:id="rId28"/>
    <p:sldId id="288" r:id="rId29"/>
    <p:sldId id="290" r:id="rId30"/>
    <p:sldId id="303" r:id="rId31"/>
    <p:sldId id="264" r:id="rId32"/>
    <p:sldId id="266" r:id="rId33"/>
  </p:sldIdLst>
  <p:sldSz cx="18288000" cy="10287000"/>
  <p:notesSz cx="6858000" cy="9144000"/>
  <p:embeddedFontLst>
    <p:embeddedFont>
      <p:font typeface="Anton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Dotum" panose="020B0600000101010101" pitchFamily="34" charset="-127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0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17C81-300A-4938-B8BA-BF8074D48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7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8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9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9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8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9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8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8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0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4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10/07/2023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2.pn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4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21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image" Target="../media/image26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9" Type="http://schemas.openxmlformats.org/officeDocument/2006/relationships/image" Target="../media/image56.sv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90.svg"/><Relationship Id="rId10" Type="http://schemas.openxmlformats.org/officeDocument/2006/relationships/image" Target="../media/image43.png"/><Relationship Id="rId9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90.svg"/><Relationship Id="rId10" Type="http://schemas.openxmlformats.org/officeDocument/2006/relationships/image" Target="../media/image46.png"/><Relationship Id="rId9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26" Type="http://schemas.openxmlformats.org/officeDocument/2006/relationships/image" Target="../media/image50.png"/><Relationship Id="rId12" Type="http://schemas.openxmlformats.org/officeDocument/2006/relationships/image" Target="../media/image48.png"/><Relationship Id="rId25" Type="http://schemas.openxmlformats.org/officeDocument/2006/relationships/image" Target="../media/image27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9.png"/><Relationship Id="rId27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6.svg"/><Relationship Id="rId4" Type="http://schemas.openxmlformats.org/officeDocument/2006/relationships/image" Target="../media/image57.png"/><Relationship Id="rId14" Type="http://schemas.openxmlformats.org/officeDocument/2006/relationships/image" Target="../media/image54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52.svg"/><Relationship Id="rId10" Type="http://schemas.openxmlformats.org/officeDocument/2006/relationships/image" Target="../media/image7.pn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9700"/>
            <a:ext cx="16154400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15833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nl-NL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</a:t>
            </a:r>
            <a:endParaRPr lang="en-US" kern="0" dirty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16383000" cy="777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44531" y="5982236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97253" y="1424974"/>
            <a:ext cx="1147747" cy="2118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2 đơn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đơn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đa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  <a:blipFill>
                <a:blip r:embed="rId10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5715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33500"/>
            <a:ext cx="13716000" cy="8794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95300"/>
            <a:ext cx="40386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019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34453" y="5017294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768" y="3162300"/>
            <a:ext cx="1403685" cy="25906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571500"/>
            <a:ext cx="2743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290872"/>
            <a:ext cx="6312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thức cho đơn thức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  <a:blipFill>
                <a:blip r:embed="rId10"/>
                <a:stretch>
                  <a:fillRect b="-1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00100"/>
            <a:ext cx="14772498" cy="906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47700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9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48560" y="1638300"/>
            <a:ext cx="18956520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I. ĐA THỨC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169422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</a:t>
            </a:r>
            <a:r>
              <a:rPr lang="nl-NL" sz="7500" b="1" kern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1.</a:t>
                </a:r>
                <a:r>
                  <a:rPr kumimoji="0" lang="en-US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đơn thức </a:t>
                </a:r>
                <a14:m>
                  <m:oMath xmlns:m="http://schemas.openxmlformats.org/officeDocument/2006/math">
                    <m:r>
                      <a:rPr lang="fr-FR" sz="45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10;</m:t>
                    </m:r>
                    <m:f>
                      <m:f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;2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;5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5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bậc lần lượt là?</a:t>
                </a:r>
                <a:endParaRPr lang="en-US" sz="45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  <a:blipFill>
                <a:blip r:embed="rId5"/>
                <a:stretch>
                  <a:fillRect l="-2221" b="-1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51294" y="637279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; 1 ; 3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1838" y="6268086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0 ; 1 ; 2 ;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729" y="833246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0 ; 3 ; 1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7933" y="8509107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0 ; 1 ; 3 ;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685800" y="1790700"/>
            <a:ext cx="16840199" cy="21714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685800" y="4250562"/>
            <a:ext cx="16840200" cy="127393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85800" y="5829300"/>
            <a:ext cx="16840200" cy="119361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5800" y="8829605"/>
            <a:ext cx="16840200" cy="111449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85800" y="7353300"/>
            <a:ext cx="16840200" cy="11802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219273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190500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5279" y="4386208"/>
            <a:ext cx="188467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−1 là nghiệm của đa thức A(x) nhưng không phải là nghiệm của B(x</a:t>
            </a:r>
            <a:r>
              <a:rPr lang="en-US" sz="38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779" y="7429500"/>
            <a:ext cx="1212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A(x) có hai nghiệm là x = −1 và x = −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79" y="5905500"/>
            <a:ext cx="770146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B(x) không có </a:t>
            </a:r>
            <a:r>
              <a:rPr lang="en-US" sz="38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2779" y="8908493"/>
            <a:ext cx="9761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B(x) có hai nghiệm là x = −2 và x = 2.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235488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422479" y="1905092"/>
            <a:ext cx="1484106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 hai đa thức: A(x)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+ 3x + 2 và B(x)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+ 4. Chọn phát biểu 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990600" y="2247900"/>
            <a:ext cx="16396224" cy="325560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06473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9789188" y="8205158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753600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905000" y="8219894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5599" y="6311249"/>
            <a:ext cx="287001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4400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5599" y="8012607"/>
            <a:ext cx="3071354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0444" y="7910347"/>
            <a:ext cx="3286156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-2200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3800" y="6184576"/>
            <a:ext cx="354003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2020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524000" y="2289070"/>
            <a:ext cx="1542263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a, b, c là những hằng số và a + 2b + 3c = 2200. Tính giá trị của đa thức </a:t>
            </a:r>
          </a:p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 ax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- 2bx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+ 3cx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tại x = -1; y = 1</a:t>
            </a:r>
            <a:endParaRPr lang="en-US" sz="43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773860"/>
            <a:ext cx="5096267" cy="31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Hệ số −2, bậc 8.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B. Hệ số −2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bậc 5.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5595" y="4659061"/>
            <a:ext cx="5791200" cy="311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Hệ số −1, bậc 9.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Hệ số −2</a:t>
            </a:r>
            <a:r>
              <a:rPr lang="en-US" alt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bậc 6.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630817"/>
            <a:ext cx="10613803" cy="1522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1.39 (Sgk – tr27) </a:t>
            </a:r>
            <a:r>
              <a:rPr lang="en-US" altLang="en-US" sz="45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−2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có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2207" y="6972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17459" y="2392322"/>
            <a:ext cx="123228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x là giá trị thỏa mãn: (3x – 4)(x – 2) = 3x(x – 9) – 3. Khi đó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176" y="6372790"/>
            <a:ext cx="20810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9720" y="6268086"/>
            <a:ext cx="21098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2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176" y="8255936"/>
            <a:ext cx="225254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-1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39720" y="8496300"/>
            <a:ext cx="196720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5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241742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229710" y="8124309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70493" y="6311249"/>
            <a:ext cx="273825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{4;5}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9387" y="8432907"/>
            <a:ext cx="3765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n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084" y="7962448"/>
            <a:ext cx="360611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= {4;5;6} 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4230" y="6197179"/>
            <a:ext cx="493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n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{1;2;3;4;5;6}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90275" y="2781300"/>
            <a:ext cx="137451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5.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 = 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12x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n+1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 = 24x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số tự nhiên n &gt; 0 để A ⁝ B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0631" y="52536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1.43 (SGK </a:t>
            </a:r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27)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877" y="1385649"/>
            <a:ext cx="11958723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đa thức hai biến bậc hai thu gọn có thể nhiều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bậc hai? Cho ví dụ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bậc nhất? Cho ví dụ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khác 0? Cho ví dụ.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04134" y="975776"/>
            <a:ext cx="4450466" cy="4450466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5800" y="5717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Một đa thức hai biến bậc hai thu gọn có thể nhiều nhất 3 hạng tử bậc hai.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3 hạng tử bậc hai là: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  <a:blipFill>
                <a:blip r:embed="rId19"/>
                <a:stretch>
                  <a:fillRect l="-1194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837018">
            <a:off x="16656204" y="324283"/>
            <a:ext cx="1891618" cy="1703239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625092" y="880110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927179" y="7285121"/>
            <a:ext cx="3360821" cy="2979821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066800" y="6119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 Một đa thức hai biến bậc hai thu gọn có thể nhiều nhất 2 hạng tử bậc nhất.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2 hạng tử bậc nhất là: 2x và y.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Một đa thức hai biến bậc hai thu gọn có thể nhiều nhất 5 hạng tử khác 0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 này có 5 hạng tử khác 0 là: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  <a:blipFill>
                <a:blip r:embed="rId19"/>
                <a:stretch>
                  <a:fillRect l="-1307" r="-1307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2873" y="453152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1.44 </a:t>
            </a: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27)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Rút gọn biểu thức đã cho.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biểu thức đã cho nếu biết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8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  <a:blipFill>
                <a:blip r:embed="rId19"/>
                <a:stretch>
                  <a:fillRect l="-16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94028" y="1088190"/>
            <a:ext cx="888897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biểu thức 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  <a:blipFill>
                <a:blip r:embed="rId20"/>
                <a:stretch>
                  <a:fillRect l="-1263"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549442"/>
            <a:ext cx="6588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200" b="1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1.45 (SGK 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200" b="1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28)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0" y="571500"/>
            <a:ext cx="4406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007704" y="343672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76722" y="2640288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17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919806"/>
            <a:ext cx="91349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Thành dùng một miếng bìa hình chữ nhật để làm một chiếc hộp (không nắp) bằng cách cắt bốn hình vuông cạnh x centimét ở bốn góc 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rồi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gấp lại. Biết rằng miếng bìa có chiều dài là y centimét, chiều rộng là z centimét.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095500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latin typeface="Arial" panose="020B0604020202020204" pitchFamily="34" charset="0"/>
                <a:ea typeface="Calibri" panose="020F0502020204030204" pitchFamily="34" charset="0"/>
              </a:rPr>
              <a:t>Bài 1.46 (SGK – trang 28)</a:t>
            </a:r>
            <a:endParaRPr lang="fr-FR" sz="4000" b="1" dirty="0" err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308" y="3296841"/>
            <a:ext cx="7117492" cy="309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8097441"/>
            <a:ext cx="1668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đa thức (ba biến x, y, z) biểu thị thể tích của chiếc hộp. Xác định bậc của đa thức đó.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06238">
            <a:off x="16709470" y="5908689"/>
            <a:ext cx="1054106" cy="1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19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cao của chiếc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dài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chiếc hộp là: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  <a:blipFill>
                <a:blip r:embed="rId10"/>
                <a:stretch>
                  <a:fillRect l="-125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254" y="1866900"/>
            <a:ext cx="7117492" cy="30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765998" y="5178944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1.47 </a:t>
            </a: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28)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086489"/>
            <a:ext cx="16658433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Biết rằng D là một đơn thức sao cho –2x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: D = xy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. Hãy tìm thương của phép chia</a:t>
            </a:r>
            <a:r>
              <a:rPr lang="vi-VN" sz="3800" smtClean="0">
                <a:solidFill>
                  <a:schemeClr val="bg1"/>
                </a:solidFill>
              </a:rPr>
              <a:t>:</a:t>
            </a:r>
            <a:r>
              <a:rPr lang="en-US" sz="3800" smtClean="0">
                <a:solidFill>
                  <a:schemeClr val="bg1"/>
                </a:solidFill>
              </a:rPr>
              <a:t> </a:t>
            </a:r>
            <a:r>
              <a:rPr lang="vi-VN" sz="3800" smtClean="0">
                <a:solidFill>
                  <a:schemeClr val="bg1"/>
                </a:solidFill>
              </a:rPr>
              <a:t>(</a:t>
            </a:r>
            <a:r>
              <a:rPr lang="vi-VN" sz="3800">
                <a:solidFill>
                  <a:schemeClr val="bg1"/>
                </a:solidFill>
              </a:rPr>
              <a:t>10x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 – 6x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+ 8x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) : D.</a:t>
            </a:r>
            <a:endParaRPr lang="vi-VN" sz="3800" b="0" i="0">
              <a:solidFill>
                <a:schemeClr val="bg1"/>
              </a:solidFill>
              <a:effectLst/>
            </a:endParaRP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417900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  <a:blipFill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6189938" y="419100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9170" y="2092097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1.48 </a:t>
            </a: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28)</a:t>
            </a:r>
            <a:endParaRPr lang="fr-FR" sz="4000" b="1" dirty="0" err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066752"/>
            <a:ext cx="14796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vi-VN" sz="3800" smtClean="0">
                <a:solidFill>
                  <a:srgbClr val="000000"/>
                </a:solidFill>
              </a:rPr>
              <a:t>[</a:t>
            </a:r>
            <a:r>
              <a:rPr lang="vi-VN" sz="3800">
                <a:solidFill>
                  <a:srgbClr val="000000"/>
                </a:solidFill>
              </a:rPr>
              <a:t>8x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 – 6x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 + 10x(2x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] : 2x(2x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vi-VN" sz="3800" i="1" u="sng">
                <a:solidFill>
                  <a:schemeClr val="tx2"/>
                </a:solidFill>
              </a:rPr>
              <a:t>Hướng dẫn:</a:t>
            </a:r>
            <a:r>
              <a:rPr lang="vi-VN" sz="3800">
                <a:solidFill>
                  <a:srgbClr val="000000"/>
                </a:solidFill>
              </a:rPr>
              <a:t> Đặt y = 2x – 5.</a:t>
            </a:r>
            <a:endParaRPr lang="vi-VN" sz="3800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5484" y="1955836"/>
            <a:ext cx="805701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800">
                <a:solidFill>
                  <a:srgbClr val="000000"/>
                </a:solidFill>
              </a:rPr>
              <a:t>àm phép chia sau theo hướng dẫn: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385374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có: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:2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  <a:blipFill>
                <a:blip r:embed="rId10"/>
                <a:stretch>
                  <a:fillRect l="-1174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58540" y="4490704"/>
            <a:ext cx="1758270" cy="29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2422670"/>
            <a:ext cx="3527304" cy="3001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4862810"/>
            <a:ext cx="1536557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  <a:endParaRPr lang="en-US" sz="43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379" y="2019300"/>
            <a:ext cx="12241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 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en-US" sz="4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là tổng, H là hiệu của hai đa thức 3x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và –2x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+ 3xy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+ 1. Khi đó:</a:t>
            </a:r>
          </a:p>
        </p:txBody>
      </p:sp>
      <p:sp>
        <p:nvSpPr>
          <p:cNvPr id="18" name="Oval 17"/>
          <p:cNvSpPr/>
          <p:nvPr/>
        </p:nvSpPr>
        <p:spPr>
          <a:xfrm>
            <a:off x="1295400" y="65151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73710" y="3467100"/>
            <a:ext cx="5880890" cy="3980613"/>
            <a:chOff x="7884276" y="4765793"/>
            <a:chExt cx="5880890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8039126" y="4994393"/>
              <a:ext cx="5573640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38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38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6. Hiệu hai bình phương. Bình phương của một tổng hay một </a:t>
              </a:r>
              <a:r>
                <a:rPr lang="vi-VN" sz="38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hiệu</a:t>
              </a:r>
              <a:r>
                <a:rPr lang="en-US" sz="38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38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94324" y="5411446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5367623"/>
            <a:ext cx="9144000" cy="3128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 smtClean="0">
                <a:solidFill>
                  <a:srgbClr val="000000"/>
                </a:solidFill>
              </a:rPr>
              <a:t>A</a:t>
            </a:r>
            <a:r>
              <a:rPr lang="vi-VN" sz="4300">
                <a:solidFill>
                  <a:srgbClr val="000000"/>
                </a:solidFill>
              </a:rPr>
              <a:t>. </a:t>
            </a:r>
            <a:r>
              <a:rPr lang="vi-VN" sz="4300" smtClean="0">
                <a:solidFill>
                  <a:srgbClr val="000000"/>
                </a:solidFill>
              </a:rPr>
              <a:t>4x</a:t>
            </a:r>
            <a:r>
              <a:rPr lang="vi-VN" sz="4300" baseline="30000" smtClean="0">
                <a:solidFill>
                  <a:srgbClr val="000000"/>
                </a:solidFill>
              </a:rPr>
              <a:t>2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</a:t>
            </a:r>
            <a:r>
              <a:rPr lang="en-US" sz="4300" smtClean="0">
                <a:solidFill>
                  <a:srgbClr val="000000"/>
                </a:solidFill>
              </a:rPr>
              <a:t>                      </a:t>
            </a:r>
            <a:r>
              <a:rPr lang="vi-VN" sz="4300" smtClean="0">
                <a:solidFill>
                  <a:srgbClr val="000000"/>
                </a:solidFill>
              </a:rPr>
              <a:t>B</a:t>
            </a:r>
            <a:r>
              <a:rPr lang="vi-VN" sz="4300">
                <a:solidFill>
                  <a:srgbClr val="000000"/>
                </a:solidFill>
              </a:rPr>
              <a:t>. −</a:t>
            </a:r>
            <a:r>
              <a:rPr lang="vi-VN" sz="4300" smtClean="0">
                <a:solidFill>
                  <a:srgbClr val="000000"/>
                </a:solidFill>
              </a:rPr>
              <a:t>12x</a:t>
            </a:r>
            <a:r>
              <a:rPr lang="vi-VN" sz="4300" baseline="30000" smtClean="0">
                <a:solidFill>
                  <a:srgbClr val="000000"/>
                </a:solidFill>
              </a:rPr>
              <a:t>2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endParaRPr lang="vi-VN" sz="4300">
              <a:solidFill>
                <a:srgbClr val="000000"/>
              </a:solidFill>
            </a:endParaRPr>
          </a:p>
          <a:p>
            <a:pPr algn="just">
              <a:lnSpc>
                <a:spcPct val="250000"/>
              </a:lnSpc>
            </a:pPr>
            <a:r>
              <a:rPr lang="vi-VN" sz="4300">
                <a:solidFill>
                  <a:srgbClr val="000000"/>
                </a:solidFill>
              </a:rPr>
              <a:t>C. −</a:t>
            </a:r>
            <a:r>
              <a:rPr lang="vi-VN" sz="4300" smtClean="0">
                <a:solidFill>
                  <a:srgbClr val="000000"/>
                </a:solidFill>
              </a:rPr>
              <a:t>12x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</a:t>
            </a:r>
            <a:r>
              <a:rPr lang="en-US" sz="4300" smtClean="0">
                <a:solidFill>
                  <a:srgbClr val="000000"/>
                </a:solidFill>
              </a:rPr>
              <a:t>                 </a:t>
            </a:r>
            <a:r>
              <a:rPr lang="vi-VN" sz="4300" smtClean="0">
                <a:solidFill>
                  <a:srgbClr val="000000"/>
                </a:solidFill>
              </a:rPr>
              <a:t>D</a:t>
            </a:r>
            <a:r>
              <a:rPr lang="vi-VN" sz="4300">
                <a:solidFill>
                  <a:srgbClr val="000000"/>
                </a:solidFill>
              </a:rPr>
              <a:t>. </a:t>
            </a:r>
            <a:r>
              <a:rPr lang="vi-VN" sz="4300" smtClean="0">
                <a:solidFill>
                  <a:srgbClr val="000000"/>
                </a:solidFill>
              </a:rPr>
              <a:t>4x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endParaRPr lang="vi-VN" sz="4300" b="0" i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91" y="3104439"/>
            <a:ext cx="1548390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1.41 </a:t>
            </a:r>
            <a:r>
              <a:rPr lang="en-US" alt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vi-VN" sz="4500" smtClean="0">
                <a:solidFill>
                  <a:srgbClr val="000000"/>
                </a:solidFill>
              </a:rPr>
              <a:t>Tích </a:t>
            </a:r>
            <a:r>
              <a:rPr lang="vi-VN" sz="4500">
                <a:solidFill>
                  <a:srgbClr val="000000"/>
                </a:solidFill>
              </a:rPr>
              <a:t>của hai đơn thức 6x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yz và −2y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z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 là đơn thức</a:t>
            </a:r>
          </a:p>
        </p:txBody>
      </p:sp>
      <p:sp>
        <p:nvSpPr>
          <p:cNvPr id="17" name="Oval 16"/>
          <p:cNvSpPr/>
          <p:nvPr/>
        </p:nvSpPr>
        <p:spPr>
          <a:xfrm>
            <a:off x="7315200" y="5993731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93198" y="4782996"/>
            <a:ext cx="10825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−4x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+ 3xy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</a:t>
            </a:r>
            <a:r>
              <a:rPr lang="en-US" altLang="en-US" sz="4300" smtClean="0">
                <a:solidFill>
                  <a:srgbClr val="000000"/>
                </a:solidFill>
                <a:ea typeface="Open Sans"/>
              </a:rPr>
              <a:t>               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B. −4xy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+ 3x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y.</a:t>
            </a:r>
            <a:endParaRPr lang="en-US" altLang="en-US" sz="4300"/>
          </a:p>
          <a:p>
            <a:pPr marR="0" lvl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C. −10x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</a:t>
            </a:r>
            <a:r>
              <a:rPr lang="en-US" altLang="en-US" sz="4300" smtClean="0">
                <a:solidFill>
                  <a:srgbClr val="000000"/>
                </a:solidFill>
                <a:ea typeface="Open Sans"/>
              </a:rPr>
              <a:t>              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D. −10x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7168" y="2505745"/>
            <a:ext cx="15784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1.42 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en-US" altLang="en-US" sz="450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Khi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chia đa thức 8x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– 6x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cho đơn thức −2xy, ta được kết quả là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5448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00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46756" y="6597258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83397" y="1917032"/>
            <a:ext cx="914400" cy="1687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175" y="647700"/>
            <a:ext cx="13627449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 đồ hoá kiến thức trọng tâm trong chương I</a:t>
            </a:r>
            <a:endParaRPr lang="en-US" sz="45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175" y="3086100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thức; Đa thức.</a:t>
            </a:r>
            <a:endParaRPr lang="en-US" sz="42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175" y="4363699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cộng; Phép trừ đa thức.</a:t>
            </a:r>
            <a:endParaRPr lang="en-US" sz="4200" b="1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6133" y="5693459"/>
            <a:ext cx="12302130" cy="9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vi-VN" sz="420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</a:t>
            </a:r>
            <a:r>
              <a:rPr lang="vi-VN" sz="42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về </a:t>
            </a:r>
            <a:r>
              <a:rPr lang="vi-VN" sz="42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nhân đa </a:t>
            </a:r>
            <a:r>
              <a:rPr lang="vi-VN" sz="4200" b="1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b="1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0091" y="6918896"/>
            <a:ext cx="10896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200" b="1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</a:t>
            </a:r>
            <a:r>
              <a:rPr lang="vi-VN" sz="4200" b="1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đa thức cho đơn thức.</a:t>
            </a:r>
            <a:endParaRPr lang="en-US" sz="4200" b="1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96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419100"/>
            <a:ext cx="2667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nl-NL" sz="37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Đơn </a:t>
                </a:r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thức: </a:t>
                </a:r>
                <a14:m>
                  <m:oMath xmlns:m="http://schemas.openxmlformats.org/officeDocument/2006/math"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thu gọn: </a:t>
                </a:r>
                <a:endParaRPr lang="en-US" sz="37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7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 thu gọn: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  <a:blipFill>
                <a:blip r:embed="rId10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đơn thức: </a:t>
                </a:r>
                <a:endParaRPr lang="en-US" sz="3700" smtClean="0">
                  <a:solidFill>
                    <a:prstClr val="white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4.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đa thức: </a:t>
                </a:r>
                <a:endParaRPr lang="en-US" sz="3700" smtClean="0">
                  <a:solidFill>
                    <a:prstClr val="white"/>
                  </a:solidFill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3.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đồng dạng: </a:t>
                </a:r>
                <a:endParaRPr lang="en-US" sz="3700" smtClean="0">
                  <a:solidFill>
                    <a:prstClr val="white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Phép cộng đơn thức đồng dạng: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7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  <a:blipFill>
                <a:blip r:embed="rId11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05900" y="2403540"/>
            <a:ext cx="0" cy="67098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2100"/>
            <a:ext cx="17829482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42900"/>
            <a:ext cx="4191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247900"/>
            <a:ext cx="16383000" cy="701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00992" y="6286500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0004" y="1790700"/>
            <a:ext cx="914400" cy="168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Cộng 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đa thức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Trừ hai đa thức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  <a:blipFill>
                <a:blip r:embed="rId10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6477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886</Words>
  <PresentationFormat>Custom</PresentationFormat>
  <Paragraphs>179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Anton</vt:lpstr>
      <vt:lpstr>Cambria Math</vt:lpstr>
      <vt:lpstr>Kavoon</vt:lpstr>
      <vt:lpstr>Calibri</vt:lpstr>
      <vt:lpstr>Calibri Light</vt:lpstr>
      <vt:lpstr>Times New Roman</vt:lpstr>
      <vt:lpstr>Open Sans</vt:lpstr>
      <vt:lpstr>Merriweather</vt:lpstr>
      <vt:lpstr>Dotum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2023-07-10T16:47:22Z</dcterms:modified>
  <dc:identifier>DAFR4ThywlQ</dc:identifier>
</cp:coreProperties>
</file>