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8"/>
  </p:notesMasterIdLst>
  <p:sldIdLst>
    <p:sldId id="543" r:id="rId3"/>
    <p:sldId id="555" r:id="rId4"/>
    <p:sldId id="556" r:id="rId5"/>
    <p:sldId id="503" r:id="rId6"/>
    <p:sldId id="583" r:id="rId7"/>
    <p:sldId id="497" r:id="rId8"/>
    <p:sldId id="549" r:id="rId9"/>
    <p:sldId id="557" r:id="rId10"/>
    <p:sldId id="559" r:id="rId11"/>
    <p:sldId id="558" r:id="rId12"/>
    <p:sldId id="560" r:id="rId13"/>
    <p:sldId id="584" r:id="rId14"/>
    <p:sldId id="586" r:id="rId15"/>
    <p:sldId id="585" r:id="rId16"/>
    <p:sldId id="561" r:id="rId17"/>
    <p:sldId id="562" r:id="rId18"/>
    <p:sldId id="563" r:id="rId19"/>
    <p:sldId id="606" r:id="rId20"/>
    <p:sldId id="587" r:id="rId21"/>
    <p:sldId id="566" r:id="rId22"/>
    <p:sldId id="570" r:id="rId23"/>
    <p:sldId id="569" r:id="rId24"/>
    <p:sldId id="515" r:id="rId25"/>
    <p:sldId id="572" r:id="rId26"/>
    <p:sldId id="521" r:id="rId27"/>
    <p:sldId id="571" r:id="rId28"/>
    <p:sldId id="573" r:id="rId29"/>
    <p:sldId id="574" r:id="rId30"/>
    <p:sldId id="575" r:id="rId31"/>
    <p:sldId id="582" r:id="rId32"/>
    <p:sldId id="545" r:id="rId33"/>
    <p:sldId id="576" r:id="rId34"/>
    <p:sldId id="577" r:id="rId35"/>
    <p:sldId id="578" r:id="rId36"/>
    <p:sldId id="579" r:id="rId37"/>
    <p:sldId id="546" r:id="rId38"/>
    <p:sldId id="580" r:id="rId39"/>
    <p:sldId id="588" r:id="rId40"/>
    <p:sldId id="603" r:id="rId41"/>
    <p:sldId id="604" r:id="rId42"/>
    <p:sldId id="605" r:id="rId43"/>
    <p:sldId id="590" r:id="rId44"/>
    <p:sldId id="591" r:id="rId45"/>
    <p:sldId id="592" r:id="rId46"/>
    <p:sldId id="593" r:id="rId47"/>
    <p:sldId id="594" r:id="rId48"/>
    <p:sldId id="595" r:id="rId49"/>
    <p:sldId id="596" r:id="rId50"/>
    <p:sldId id="597" r:id="rId51"/>
    <p:sldId id="601" r:id="rId52"/>
    <p:sldId id="599" r:id="rId53"/>
    <p:sldId id="602" r:id="rId54"/>
    <p:sldId id="542" r:id="rId55"/>
    <p:sldId id="581" r:id="rId56"/>
    <p:sldId id="524"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CCFF"/>
    <a:srgbClr val="0D30DD"/>
    <a:srgbClr val="00FF00"/>
    <a:srgbClr val="BCFCD4"/>
    <a:srgbClr val="99FF66"/>
    <a:srgbClr val="33CCFF"/>
    <a:srgbClr val="F11BAA"/>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3" d="100"/>
          <a:sy n="63" d="100"/>
        </p:scale>
        <p:origin x="1404" y="3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ata3.xml.rels><?xml version="1.0" encoding="UTF-8" standalone="yes"?>
<Relationships xmlns="http://schemas.openxmlformats.org/package/2006/relationships"><Relationship Id="rId1" Type="http://schemas.openxmlformats.org/officeDocument/2006/relationships/image" Target="../media/image52.png"/></Relationships>
</file>

<file path=ppt/diagrams/_rels/data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ata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ata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000" b="1" dirty="0">
              <a:latin typeface="Cambria" pitchFamily="18" charset="0"/>
              <a:ea typeface="Cambria" pitchFamily="18" charset="0"/>
            </a:rPr>
            <a:t>4 </a:t>
          </a:r>
          <a:r>
            <a:rPr lang="en-US" sz="2000" b="1" dirty="0" err="1">
              <a:latin typeface="Cambria" pitchFamily="18" charset="0"/>
              <a:ea typeface="Cambria" pitchFamily="18" charset="0"/>
            </a:rPr>
            <a:t>đặc</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điểm</a:t>
          </a:r>
          <a:r>
            <a:rPr lang="en-US" sz="2000" b="1" dirty="0">
              <a:latin typeface="Cambria" pitchFamily="18" charset="0"/>
              <a:ea typeface="Cambria" pitchFamily="18" charset="0"/>
            </a:rPr>
            <a:t> </a:t>
          </a:r>
          <a:r>
            <a:rPr lang="en-US" sz="2000" b="1" dirty="0" err="1">
              <a:latin typeface="Cambria" pitchFamily="18" charset="0"/>
              <a:ea typeface="Cambria" pitchFamily="18" charset="0"/>
            </a:rPr>
            <a:t>chung</a:t>
          </a:r>
          <a:endParaRPr lang="en-US" sz="20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r>
            <a:rPr lang="vi-VN" sz="2000" dirty="0">
              <a:latin typeface="Cambria" pitchFamily="18" charset="0"/>
              <a:ea typeface="Cambria" pitchFamily="18" charset="0"/>
            </a:rPr>
            <a:t>Địa hình đồi núi chiếm ưu thế</a:t>
          </a:r>
          <a:r>
            <a:rPr lang="en-US" sz="2000" dirty="0">
              <a:latin typeface="Cambria" pitchFamily="18" charset="0"/>
              <a:ea typeface="Cambria" pitchFamily="18" charset="0"/>
            </a:rPr>
            <a:t>.</a:t>
          </a: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r>
            <a:rPr lang="vi-VN" sz="2000" dirty="0">
              <a:latin typeface="Cambria" pitchFamily="18" charset="0"/>
              <a:ea typeface="Cambria" pitchFamily="18" charset="0"/>
            </a:rPr>
            <a:t>Địa hình có 2 hướng chính là TB-ĐN và vòng cung.</a:t>
          </a:r>
          <a:endParaRPr lang="en-US" sz="20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r>
            <a:rPr lang="en-US" sz="2000" dirty="0" err="1">
              <a:latin typeface="Cambria" pitchFamily="18" charset="0"/>
              <a:ea typeface="Cambria" pitchFamily="18" charset="0"/>
            </a:rPr>
            <a:t>Địa</a:t>
          </a:r>
          <a:r>
            <a:rPr lang="en-US" sz="2000" dirty="0">
              <a:latin typeface="Cambria" pitchFamily="18" charset="0"/>
              <a:ea typeface="Cambria" pitchFamily="18" charset="0"/>
            </a:rPr>
            <a:t> </a:t>
          </a:r>
          <a:r>
            <a:rPr lang="en-US" sz="2000" dirty="0" err="1">
              <a:latin typeface="Cambria" pitchFamily="18" charset="0"/>
              <a:ea typeface="Cambria" pitchFamily="18" charset="0"/>
            </a:rPr>
            <a:t>hình</a:t>
          </a:r>
          <a:r>
            <a:rPr lang="en-US" sz="2000" dirty="0">
              <a:latin typeface="Cambria" pitchFamily="18" charset="0"/>
              <a:ea typeface="Cambria" pitchFamily="18" charset="0"/>
            </a:rPr>
            <a:t> </a:t>
          </a:r>
          <a:r>
            <a:rPr lang="en-US" sz="2000" dirty="0" err="1">
              <a:latin typeface="Cambria" pitchFamily="18" charset="0"/>
              <a:ea typeface="Cambria" pitchFamily="18" charset="0"/>
            </a:rPr>
            <a:t>có</a:t>
          </a:r>
          <a:r>
            <a:rPr lang="en-US" sz="2000" dirty="0">
              <a:latin typeface="Cambria" pitchFamily="18" charset="0"/>
              <a:ea typeface="Cambria" pitchFamily="18" charset="0"/>
            </a:rPr>
            <a:t> </a:t>
          </a:r>
          <a:r>
            <a:rPr lang="en-US" sz="2000" dirty="0" err="1">
              <a:latin typeface="Cambria" pitchFamily="18" charset="0"/>
              <a:ea typeface="Cambria" pitchFamily="18" charset="0"/>
            </a:rPr>
            <a:t>tính</a:t>
          </a:r>
          <a:r>
            <a:rPr lang="en-US" sz="2000" dirty="0">
              <a:latin typeface="Cambria" pitchFamily="18" charset="0"/>
              <a:ea typeface="Cambria" pitchFamily="18" charset="0"/>
            </a:rPr>
            <a:t> </a:t>
          </a:r>
          <a:r>
            <a:rPr lang="en-US" sz="2000" dirty="0" err="1">
              <a:latin typeface="Cambria" pitchFamily="18" charset="0"/>
              <a:ea typeface="Cambria" pitchFamily="18" charset="0"/>
            </a:rPr>
            <a:t>chất</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bậc</a:t>
          </a:r>
          <a:r>
            <a:rPr lang="en-US" sz="2000" dirty="0">
              <a:latin typeface="Cambria" pitchFamily="18" charset="0"/>
              <a:ea typeface="Cambria" pitchFamily="18" charset="0"/>
            </a:rPr>
            <a:t> </a:t>
          </a:r>
          <a:r>
            <a:rPr lang="en-US" sz="2000" dirty="0" err="1">
              <a:latin typeface="Cambria" pitchFamily="18" charset="0"/>
              <a:ea typeface="Cambria" pitchFamily="18" charset="0"/>
            </a:rPr>
            <a:t>khá</a:t>
          </a:r>
          <a:r>
            <a:rPr lang="en-US" sz="2000" dirty="0">
              <a:latin typeface="Cambria" pitchFamily="18" charset="0"/>
              <a:ea typeface="Cambria" pitchFamily="18" charset="0"/>
            </a:rPr>
            <a:t> </a:t>
          </a:r>
          <a:r>
            <a:rPr lang="en-US" sz="2000" dirty="0" err="1">
              <a:latin typeface="Cambria" pitchFamily="18" charset="0"/>
              <a:ea typeface="Cambria" pitchFamily="18" charset="0"/>
            </a:rPr>
            <a:t>rõ</a:t>
          </a:r>
          <a:r>
            <a:rPr lang="en-US" sz="2000" dirty="0">
              <a:latin typeface="Cambria" pitchFamily="18" charset="0"/>
              <a:ea typeface="Cambria" pitchFamily="18" charset="0"/>
            </a:rPr>
            <a:t> </a:t>
          </a:r>
          <a:r>
            <a:rPr lang="en-US" sz="2000" dirty="0" err="1">
              <a:latin typeface="Cambria" pitchFamily="18" charset="0"/>
              <a:ea typeface="Cambria" pitchFamily="18" charset="0"/>
            </a:rPr>
            <a:t>rệt</a:t>
          </a:r>
          <a:endParaRPr lang="en-US" sz="20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r>
            <a:rPr lang="vi-VN" sz="2000" dirty="0">
              <a:latin typeface="Cambria" pitchFamily="18" charset="0"/>
              <a:ea typeface="Cambria" pitchFamily="18" charset="0"/>
            </a:rPr>
            <a:t>Địa hình chịu tác động của khí hậu nhiệt đới ẩm gió mùa và con người</a:t>
          </a:r>
          <a:r>
            <a:rPr lang="en-US" sz="2000" dirty="0">
              <a:latin typeface="Cambria" pitchFamily="18" charset="0"/>
              <a:ea typeface="Cambria" pitchFamily="18" charset="0"/>
            </a:rPr>
            <a:t>.</a:t>
          </a: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pt>
    <dgm:pt modelId="{2BE94A9D-F048-47D5-ADF2-709C6A945307}" type="pres">
      <dgm:prSet presAssocID="{0ABB49B6-8467-42F6-AC15-344F799C1469}" presName="connTx" presStyleLbl="parChTrans1D2" presStyleIdx="0" presStyleCnt="4"/>
      <dgm:spPr/>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pt>
    <dgm:pt modelId="{B71E18EA-A9F5-46B8-ABA7-9EFB15559447}" type="pres">
      <dgm:prSet presAssocID="{2CE944B4-E07C-4AA5-B3DB-75EC19A3B065}" presName="connTx" presStyleLbl="parChTrans1D2" presStyleIdx="1" presStyleCnt="4"/>
      <dgm:spPr/>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pt>
    <dgm:pt modelId="{0F735E1D-8DE0-4FED-A1AD-7F2CCD5A702A}" type="pres">
      <dgm:prSet presAssocID="{33505401-C1B2-4468-B86E-70745E096832}" presName="connTx" presStyleLbl="parChTrans1D2" presStyleIdx="2" presStyleCnt="4"/>
      <dgm:spPr/>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pt>
    <dgm:pt modelId="{6B664DAE-CFAB-4EB3-86DA-BCD831827A4A}" type="pres">
      <dgm:prSet presAssocID="{D9234A93-74FC-4F5B-939C-6F0E7B5BDCE9}" presName="connTx" presStyleLbl="parChTrans1D2" presStyleIdx="3" presStyleCnt="4"/>
      <dgm:spPr/>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pt>
    <dgm:pt modelId="{C08F3E70-20F6-44F0-BBA8-1C543AEDE795}" type="pres">
      <dgm:prSet presAssocID="{25165AF8-05A7-4DB1-BE9E-0A6D21ED0147}" presName="level3hierChild" presStyleCnt="0"/>
      <dgm:spPr/>
    </dgm:pt>
  </dgm:ptLst>
  <dgm:cxnLst>
    <dgm:cxn modelId="{1FEB5100-326C-46CC-9C21-82B20147C3FE}" type="presOf" srcId="{F72E7E77-CB09-42AF-ACC5-792126FFCA2E}" destId="{194FA8BE-403B-4438-BA10-D5FA171165B8}" srcOrd="0" destOrd="0" presId="urn:microsoft.com/office/officeart/2005/8/layout/hierarchy2"/>
    <dgm:cxn modelId="{B8650C08-A839-440F-B1E2-253C76E8F250}" type="presOf" srcId="{7DA43C6A-B607-4E73-BABB-48F4DB078CE5}" destId="{EDB4E737-2141-4BB1-B813-7B76AF376A28}" srcOrd="0" destOrd="0" presId="urn:microsoft.com/office/officeart/2005/8/layout/hierarchy2"/>
    <dgm:cxn modelId="{C814D90C-945F-4E7A-BDA5-8BAFC61A9923}" type="presOf" srcId="{0ABB49B6-8467-42F6-AC15-344F799C1469}" destId="{2BE94A9D-F048-47D5-ADF2-709C6A945307}" srcOrd="1"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C92CD01B-9B6D-4B8D-9A0E-0269111E3327}" srcId="{BFCC809B-7BA7-4A0D-B695-0E9D47EC411D}" destId="{25165AF8-05A7-4DB1-BE9E-0A6D21ED0147}" srcOrd="3" destOrd="0" parTransId="{D9234A93-74FC-4F5B-939C-6F0E7B5BDCE9}" sibTransId="{4839BF8F-6BE3-4A57-885F-4B78251E5B3E}"/>
    <dgm:cxn modelId="{2AA5B627-4AEE-4574-8204-A25E0E6A34A9}" type="presOf" srcId="{33505401-C1B2-4468-B86E-70745E096832}" destId="{E8278B7B-0FAD-4B56-BFD7-99CDD2D15D79}" srcOrd="0" destOrd="0" presId="urn:microsoft.com/office/officeart/2005/8/layout/hierarchy2"/>
    <dgm:cxn modelId="{6A8F592C-CB75-4108-B53D-D6FF1D18C46D}" type="presOf" srcId="{BFCC809B-7BA7-4A0D-B695-0E9D47EC411D}" destId="{AA7767D3-53FF-41C3-964D-0C09B48DF49F}" srcOrd="0" destOrd="0" presId="urn:microsoft.com/office/officeart/2005/8/layout/hierarchy2"/>
    <dgm:cxn modelId="{80479130-C74F-41A2-A30D-4352F3B470A5}" type="presOf" srcId="{D9234A93-74FC-4F5B-939C-6F0E7B5BDCE9}" destId="{6B664DAE-CFAB-4EB3-86DA-BCD831827A4A}" srcOrd="1" destOrd="0" presId="urn:microsoft.com/office/officeart/2005/8/layout/hierarchy2"/>
    <dgm:cxn modelId="{99AEBE31-15D0-48C2-BD6D-0B59C40D6C35}" type="presOf" srcId="{0ABB49B6-8467-42F6-AC15-344F799C1469}" destId="{CD7C0DA7-4673-430F-B17D-F4A6D0CF8E78}" srcOrd="0" destOrd="0" presId="urn:microsoft.com/office/officeart/2005/8/layout/hierarchy2"/>
    <dgm:cxn modelId="{94075342-0968-47A5-83AA-6AD6BDB1678A}" type="presOf" srcId="{D9234A93-74FC-4F5B-939C-6F0E7B5BDCE9}" destId="{CB055323-E44E-407A-8665-53A08ECD62A4}"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EA64417C-74F9-4C99-98F1-7B27A9BC1635}" type="presOf" srcId="{7AB79125-B231-4799-84D0-EB928BE69659}" destId="{96F6B4A5-4316-483E-A215-A50AB58380CF}" srcOrd="0" destOrd="0" presId="urn:microsoft.com/office/officeart/2005/8/layout/hierarchy2"/>
    <dgm:cxn modelId="{9A8F0380-C4C6-4C09-9F3B-7F078463B7D6}" type="presOf" srcId="{2CE944B4-E07C-4AA5-B3DB-75EC19A3B065}" destId="{94EA96AF-2FBC-4648-9FD1-87361545AC9C}" srcOrd="0"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C0CCC99A-303D-4ECE-8313-5C7EE6073328}" type="presOf" srcId="{9005D8F4-2F55-4BF6-A353-2E56F4C4C2E3}" destId="{90BCF881-EB1A-449F-BD7A-DA4E3052AEF9}" srcOrd="0" destOrd="0" presId="urn:microsoft.com/office/officeart/2005/8/layout/hierarchy2"/>
    <dgm:cxn modelId="{02E811DD-04B0-4350-AE13-9DAB275DEC51}" type="presOf" srcId="{25165AF8-05A7-4DB1-BE9E-0A6D21ED0147}" destId="{8F2DA846-E5CB-4AE7-92C9-8E5BFEDD193F}" srcOrd="0" destOrd="0" presId="urn:microsoft.com/office/officeart/2005/8/layout/hierarchy2"/>
    <dgm:cxn modelId="{1B244CEE-EAD4-4CEE-BEB8-DE470AB0417B}" type="presOf" srcId="{33505401-C1B2-4468-B86E-70745E096832}" destId="{0F735E1D-8DE0-4FED-A1AD-7F2CCD5A702A}" srcOrd="1" destOrd="0" presId="urn:microsoft.com/office/officeart/2005/8/layout/hierarchy2"/>
    <dgm:cxn modelId="{6A8FD2F5-1303-4E8B-87F7-E37B0B3282FB}" type="presOf" srcId="{2CE944B4-E07C-4AA5-B3DB-75EC19A3B065}" destId="{B71E18EA-A9F5-46B8-ABA7-9EFB15559447}" srcOrd="1"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69860160-7745-426C-B1D5-5714D698BB33}" type="presParOf" srcId="{90BCF881-EB1A-449F-BD7A-DA4E3052AEF9}" destId="{00258815-A71D-499E-806F-3DDB357ABFAB}" srcOrd="0" destOrd="0" presId="urn:microsoft.com/office/officeart/2005/8/layout/hierarchy2"/>
    <dgm:cxn modelId="{6903CCE8-898F-46AF-8144-7551C383CFF5}" type="presParOf" srcId="{00258815-A71D-499E-806F-3DDB357ABFAB}" destId="{AA7767D3-53FF-41C3-964D-0C09B48DF49F}" srcOrd="0" destOrd="0" presId="urn:microsoft.com/office/officeart/2005/8/layout/hierarchy2"/>
    <dgm:cxn modelId="{0429F496-924D-49BA-AF44-17161A42A223}" type="presParOf" srcId="{00258815-A71D-499E-806F-3DDB357ABFAB}" destId="{53873DE6-570B-4673-B52F-AD3D8D05A1C5}" srcOrd="1" destOrd="0" presId="urn:microsoft.com/office/officeart/2005/8/layout/hierarchy2"/>
    <dgm:cxn modelId="{3E8786AB-9A3E-4A2F-BBF5-3B7B91D1DB24}" type="presParOf" srcId="{53873DE6-570B-4673-B52F-AD3D8D05A1C5}" destId="{CD7C0DA7-4673-430F-B17D-F4A6D0CF8E78}" srcOrd="0" destOrd="0" presId="urn:microsoft.com/office/officeart/2005/8/layout/hierarchy2"/>
    <dgm:cxn modelId="{D6511A37-4D08-4EF0-B50F-185733466CAF}" type="presParOf" srcId="{CD7C0DA7-4673-430F-B17D-F4A6D0CF8E78}" destId="{2BE94A9D-F048-47D5-ADF2-709C6A945307}" srcOrd="0" destOrd="0" presId="urn:microsoft.com/office/officeart/2005/8/layout/hierarchy2"/>
    <dgm:cxn modelId="{8ABABE99-DF79-41AE-B36F-C9AB78922585}" type="presParOf" srcId="{53873DE6-570B-4673-B52F-AD3D8D05A1C5}" destId="{C0885D5E-B366-4CB4-80F7-4B4223EFD112}" srcOrd="1" destOrd="0" presId="urn:microsoft.com/office/officeart/2005/8/layout/hierarchy2"/>
    <dgm:cxn modelId="{373D8CE9-C86D-4964-AA66-A22CAB6DC02D}" type="presParOf" srcId="{C0885D5E-B366-4CB4-80F7-4B4223EFD112}" destId="{96F6B4A5-4316-483E-A215-A50AB58380CF}" srcOrd="0" destOrd="0" presId="urn:microsoft.com/office/officeart/2005/8/layout/hierarchy2"/>
    <dgm:cxn modelId="{19F22376-3B35-4630-9A39-3677D1F035BB}" type="presParOf" srcId="{C0885D5E-B366-4CB4-80F7-4B4223EFD112}" destId="{AF8AAEAC-43D2-4E22-8A74-18A94D736197}" srcOrd="1" destOrd="0" presId="urn:microsoft.com/office/officeart/2005/8/layout/hierarchy2"/>
    <dgm:cxn modelId="{F19C7B3A-2E7D-4FA6-9847-E8774557F199}" type="presParOf" srcId="{53873DE6-570B-4673-B52F-AD3D8D05A1C5}" destId="{94EA96AF-2FBC-4648-9FD1-87361545AC9C}" srcOrd="2" destOrd="0" presId="urn:microsoft.com/office/officeart/2005/8/layout/hierarchy2"/>
    <dgm:cxn modelId="{748012D2-3E0F-4D0A-A547-53B6354C9ECF}" type="presParOf" srcId="{94EA96AF-2FBC-4648-9FD1-87361545AC9C}" destId="{B71E18EA-A9F5-46B8-ABA7-9EFB15559447}" srcOrd="0" destOrd="0" presId="urn:microsoft.com/office/officeart/2005/8/layout/hierarchy2"/>
    <dgm:cxn modelId="{24606F3C-26D0-4768-83E2-726C9DB8C1BF}" type="presParOf" srcId="{53873DE6-570B-4673-B52F-AD3D8D05A1C5}" destId="{8F04E35C-3EAE-441A-936B-5D9D412F8908}" srcOrd="3" destOrd="0" presId="urn:microsoft.com/office/officeart/2005/8/layout/hierarchy2"/>
    <dgm:cxn modelId="{07455879-AC02-4E2B-9DFC-7EBD0C84923F}" type="presParOf" srcId="{8F04E35C-3EAE-441A-936B-5D9D412F8908}" destId="{194FA8BE-403B-4438-BA10-D5FA171165B8}" srcOrd="0" destOrd="0" presId="urn:microsoft.com/office/officeart/2005/8/layout/hierarchy2"/>
    <dgm:cxn modelId="{B0555A6C-AD16-4FE2-9727-3E2B48A0C28F}" type="presParOf" srcId="{8F04E35C-3EAE-441A-936B-5D9D412F8908}" destId="{9954F3A6-45BC-4438-9BAD-767003A9A51F}" srcOrd="1" destOrd="0" presId="urn:microsoft.com/office/officeart/2005/8/layout/hierarchy2"/>
    <dgm:cxn modelId="{3B290A94-7BAD-415F-9693-ADC5D9827B4B}" type="presParOf" srcId="{53873DE6-570B-4673-B52F-AD3D8D05A1C5}" destId="{E8278B7B-0FAD-4B56-BFD7-99CDD2D15D79}" srcOrd="4" destOrd="0" presId="urn:microsoft.com/office/officeart/2005/8/layout/hierarchy2"/>
    <dgm:cxn modelId="{1C8518C9-4423-405A-B320-F84BE55246FB}" type="presParOf" srcId="{E8278B7B-0FAD-4B56-BFD7-99CDD2D15D79}" destId="{0F735E1D-8DE0-4FED-A1AD-7F2CCD5A702A}" srcOrd="0" destOrd="0" presId="urn:microsoft.com/office/officeart/2005/8/layout/hierarchy2"/>
    <dgm:cxn modelId="{6A2D486E-9409-4B39-81AF-5E2318D32D61}" type="presParOf" srcId="{53873DE6-570B-4673-B52F-AD3D8D05A1C5}" destId="{07507DAA-DBE3-4073-8093-C951DFAAE50C}" srcOrd="5" destOrd="0" presId="urn:microsoft.com/office/officeart/2005/8/layout/hierarchy2"/>
    <dgm:cxn modelId="{5749AEA2-C5FE-4901-A9AC-5A02E71FA09D}" type="presParOf" srcId="{07507DAA-DBE3-4073-8093-C951DFAAE50C}" destId="{EDB4E737-2141-4BB1-B813-7B76AF376A28}" srcOrd="0" destOrd="0" presId="urn:microsoft.com/office/officeart/2005/8/layout/hierarchy2"/>
    <dgm:cxn modelId="{55581764-0C31-4BD2-9C2B-F24C7393DDB2}" type="presParOf" srcId="{07507DAA-DBE3-4073-8093-C951DFAAE50C}" destId="{ECAD4517-59CC-4694-B2CA-32F6DB794FEF}" srcOrd="1" destOrd="0" presId="urn:microsoft.com/office/officeart/2005/8/layout/hierarchy2"/>
    <dgm:cxn modelId="{6D434A49-5E0C-4FF9-94BD-149806EF57DA}" type="presParOf" srcId="{53873DE6-570B-4673-B52F-AD3D8D05A1C5}" destId="{CB055323-E44E-407A-8665-53A08ECD62A4}" srcOrd="6" destOrd="0" presId="urn:microsoft.com/office/officeart/2005/8/layout/hierarchy2"/>
    <dgm:cxn modelId="{FD560953-9303-4E11-A7E6-81C6AC33E9E3}" type="presParOf" srcId="{CB055323-E44E-407A-8665-53A08ECD62A4}" destId="{6B664DAE-CFAB-4EB3-86DA-BCD831827A4A}" srcOrd="0" destOrd="0" presId="urn:microsoft.com/office/officeart/2005/8/layout/hierarchy2"/>
    <dgm:cxn modelId="{8740FB0B-800F-4B1A-BA85-D8A3DA6161DB}" type="presParOf" srcId="{53873DE6-570B-4673-B52F-AD3D8D05A1C5}" destId="{5B396C6D-38D2-4799-854D-29EDE812012D}" srcOrd="7" destOrd="0" presId="urn:microsoft.com/office/officeart/2005/8/layout/hierarchy2"/>
    <dgm:cxn modelId="{2036CBB9-5F60-4E31-B4C5-B072419AF28A}" type="presParOf" srcId="{5B396C6D-38D2-4799-854D-29EDE812012D}" destId="{8F2DA846-E5CB-4AE7-92C9-8E5BFEDD193F}" srcOrd="0" destOrd="0" presId="urn:microsoft.com/office/officeart/2005/8/layout/hierarchy2"/>
    <dgm:cxn modelId="{CFE90EA7-A626-4FB8-8491-ECAFAA5E848F}"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dirty="0">
            <a:solidFill>
              <a:schemeClr val="tx1"/>
            </a:solidFill>
            <a:latin typeface="Cambria" pitchFamily="18" charset="0"/>
            <a:ea typeface="Cambria" pitchFamily="18" charset="0"/>
          </a:endParaRPr>
        </a:p>
        <a:p>
          <a:pPr algn="just"/>
          <a:r>
            <a:rPr lang="en-US" sz="1800" b="0" dirty="0" err="1">
              <a:solidFill>
                <a:schemeClr val="tx1"/>
              </a:solidFill>
              <a:latin typeface="Cambria" pitchFamily="18" charset="0"/>
              <a:ea typeface="Cambria" pitchFamily="18" charset="0"/>
            </a:rPr>
            <a:t>Bờ</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bồi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tại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châu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thổ</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Hồng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Cửu</a:t>
          </a:r>
          <a:r>
            <a:rPr lang="en-US" sz="1800" b="0" dirty="0">
              <a:solidFill>
                <a:schemeClr val="tx1"/>
              </a:solidFill>
              <a:latin typeface="Cambria" pitchFamily="18" charset="0"/>
              <a:ea typeface="Cambria" pitchFamily="18" charset="0"/>
            </a:rPr>
            <a:t> Long), </a:t>
          </a:r>
          <a:r>
            <a:rPr lang="en-US" sz="1800" b="0" dirty="0" err="1">
              <a:solidFill>
                <a:schemeClr val="tx1"/>
              </a:solidFill>
              <a:latin typeface="Cambria" pitchFamily="18" charset="0"/>
              <a:ea typeface="Cambria" pitchFamily="18" charset="0"/>
            </a:rPr>
            <a:t>có</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bãi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bùn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rộng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rừng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cây</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ngập</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mặn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thuận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lợi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cho</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nuôi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trồng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thủy</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sản</a:t>
          </a:r>
          <a:r>
            <a:rPr lang="en-US" sz="1800" b="0" dirty="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Mở</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rộng</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tại</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các</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vùng</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biển</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Bắc</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Bộ</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và</a:t>
          </a:r>
          <a:r>
            <a:rPr lang="en-US" sz="2000" b="0" dirty="0">
              <a:solidFill>
                <a:schemeClr val="tx1"/>
              </a:solidFill>
              <a:latin typeface="Cambria" pitchFamily="18" charset="0"/>
              <a:ea typeface="Cambria" pitchFamily="18" charset="0"/>
            </a:rPr>
            <a:t> Nam </a:t>
          </a:r>
          <a:r>
            <a:rPr lang="en-US" sz="2000" b="0" dirty="0" err="1">
              <a:solidFill>
                <a:schemeClr val="tx1"/>
              </a:solidFill>
              <a:latin typeface="Cambria" pitchFamily="18" charset="0"/>
              <a:ea typeface="Cambria" pitchFamily="18" charset="0"/>
            </a:rPr>
            <a:t>Bộ</a:t>
          </a:r>
          <a:r>
            <a:rPr lang="en-US" sz="2000" b="0" dirty="0">
              <a:solidFill>
                <a:schemeClr val="tx1"/>
              </a:solidFill>
              <a:latin typeface="Cambria" pitchFamily="18" charset="0"/>
              <a:ea typeface="Cambria" pitchFamily="18" charset="0"/>
            </a:rPr>
            <a:t>.</a:t>
          </a:r>
        </a:p>
        <a:p>
          <a:r>
            <a:rPr lang="vi-VN" sz="2000" b="0" dirty="0">
              <a:solidFill>
                <a:schemeClr val="tx1"/>
              </a:solidFill>
              <a:latin typeface="Cambria" pitchFamily="18" charset="0"/>
              <a:ea typeface="Cambria" pitchFamily="18" charset="0"/>
            </a:rPr>
            <a:t>- Vùng biển miền Trung sâu và hẹp hơn.</a:t>
          </a:r>
          <a:endParaRPr lang="en-US" sz="20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A9D4387-40D8-499A-B6E8-CF30B92FE55C}">
      <dgm:prSet phldrT="[Text]" custT="1"/>
      <dgm:spPr>
        <a:solidFill>
          <a:srgbClr val="FFCCFF"/>
        </a:solidFill>
      </dgm:spPr>
      <dgm:t>
        <a:bodyPr/>
        <a:lstStyle/>
        <a:p>
          <a:pPr algn="just"/>
          <a:r>
            <a:rPr lang="vi-VN" sz="1800" b="0" dirty="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dirty="0">
            <a:solidFill>
              <a:schemeClr val="tx1"/>
            </a:solidFill>
            <a:latin typeface="Cambria" pitchFamily="18" charset="0"/>
            <a:ea typeface="Cambria" pitchFamily="18" charset="0"/>
          </a:endParaRPr>
        </a:p>
      </dgm:t>
    </dgm:pt>
    <dgm:pt modelId="{BC18CD03-F0D2-4A4D-B3CC-F0C48A677802}" type="parTrans" cxnId="{8BFC3127-5A08-41DD-A85D-D699C1E3B05A}">
      <dgm:prSet/>
      <dgm:spPr/>
      <dgm:t>
        <a:bodyPr/>
        <a:lstStyle/>
        <a:p>
          <a:endParaRPr lang="en-US"/>
        </a:p>
      </dgm:t>
    </dgm:pt>
    <dgm:pt modelId="{6E91F6B9-D95F-4765-9F6E-F8484F74B52B}" type="sibTrans" cxnId="{8BFC3127-5A08-41DD-A85D-D699C1E3B05A}">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A95AE1DE-EFE8-4967-8857-F9B5F875EFDC}" type="pres">
      <dgm:prSet presAssocID="{9A9D4387-40D8-499A-B6E8-CF30B92FE55C}" presName="text_2" presStyleLbl="node1" presStyleIdx="1" presStyleCnt="3" custScaleY="115764">
        <dgm:presLayoutVars>
          <dgm:bulletEnabled val="1"/>
        </dgm:presLayoutVars>
      </dgm:prSet>
      <dgm:spPr/>
    </dgm:pt>
    <dgm:pt modelId="{1133BEFA-74F2-41B3-AD78-DF24862E900F}" type="pres">
      <dgm:prSet presAssocID="{9A9D4387-40D8-499A-B6E8-CF30B92FE55C}" presName="accent_2" presStyleCnt="0"/>
      <dgm:spPr/>
    </dgm:pt>
    <dgm:pt modelId="{12F6AAE8-7DC1-4798-BBE9-2FAFB9989731}" type="pres">
      <dgm:prSet presAssocID="{9A9D4387-40D8-499A-B6E8-CF30B92FE55C}" presName="accentRepeatNode" presStyleLbl="solidFgAcc1" presStyleIdx="1" presStyleCnt="3"/>
      <dgm:spPr>
        <a:blipFill rotWithShape="0">
          <a:blip xmlns:r="http://schemas.openxmlformats.org/officeDocument/2006/relationships" r:embed="rId2"/>
          <a:stretch>
            <a:fillRect/>
          </a:stretch>
        </a:blipFill>
      </dgm:spPr>
    </dgm:pt>
    <dgm:pt modelId="{BE4692B3-4C35-4DEA-98BE-486FB22EFEFB}" type="pres">
      <dgm:prSet presAssocID="{2EA4557B-2359-4BA8-9F14-A6ECB8DAC4AB}" presName="text_3" presStyleLbl="node1" presStyleIdx="2" presStyleCnt="3">
        <dgm:presLayoutVars>
          <dgm:bulletEnabled val="1"/>
        </dgm:presLayoutVars>
      </dgm:prSet>
      <dgm:spPr/>
    </dgm:pt>
    <dgm:pt modelId="{80C56651-1C37-4B6B-A84C-A70BC8511F3A}" type="pres">
      <dgm:prSet presAssocID="{2EA4557B-2359-4BA8-9F14-A6ECB8DAC4AB}" presName="accent_3" presStyleCnt="0"/>
      <dgm:spPr/>
    </dgm:pt>
    <dgm:pt modelId="{9D6C96D5-59F1-4074-AA4E-276172A59D56}" type="pres">
      <dgm:prSet presAssocID="{2EA4557B-2359-4BA8-9F14-A6ECB8DAC4AB}" presName="accentRepeatNode" presStyleLbl="solidFgAcc1" presStyleIdx="2" presStyleCnt="3"/>
      <dgm:spPr>
        <a:blipFill rotWithShape="0">
          <a:blip xmlns:r="http://schemas.openxmlformats.org/officeDocument/2006/relationships" r:embed="rId3"/>
          <a:stretch>
            <a:fillRect/>
          </a:stretch>
        </a:blipFill>
      </dgm:spPr>
    </dgm:pt>
  </dgm:ptLst>
  <dgm:cxnLst>
    <dgm:cxn modelId="{5E61F118-3B5C-46F2-A8FB-A32EA42A55DF}" type="presOf" srcId="{9DA92A08-ED37-48A9-A0DD-F521D2142CD2}" destId="{C7497E28-FAE4-42DA-8D9D-5B4659273D7A}" srcOrd="0" destOrd="0" presId="urn:microsoft.com/office/officeart/2008/layout/VerticalCurvedList"/>
    <dgm:cxn modelId="{8BFC3127-5A08-41DD-A85D-D699C1E3B05A}" srcId="{A55E36B4-5DBD-4D69-9E07-2ACE1B02C75C}" destId="{9A9D4387-40D8-499A-B6E8-CF30B92FE55C}" srcOrd="1" destOrd="0" parTransId="{BC18CD03-F0D2-4A4D-B3CC-F0C48A677802}" sibTransId="{6E91F6B9-D95F-4765-9F6E-F8484F74B52B}"/>
    <dgm:cxn modelId="{D274CE2A-ED47-4CFE-981A-670E14BBB397}" srcId="{A55E36B4-5DBD-4D69-9E07-2ACE1B02C75C}" destId="{75A2E02A-7769-4E94-8561-8178449CF35B}" srcOrd="0" destOrd="0" parTransId="{985296F4-4FB3-49BD-BAEA-280CEAC6AFAC}" sibTransId="{9DA92A08-ED37-48A9-A0DD-F521D2142CD2}"/>
    <dgm:cxn modelId="{8091CF7E-5442-4103-9CBE-FD7FA5B05E76}" type="presOf" srcId="{A55E36B4-5DBD-4D69-9E07-2ACE1B02C75C}" destId="{287E208B-7CBA-48D9-A845-7C3BA9246006}" srcOrd="0" destOrd="0" presId="urn:microsoft.com/office/officeart/2008/layout/VerticalCurvedList"/>
    <dgm:cxn modelId="{AA682FC7-03B3-4F1C-8F9C-E75E748811A2}" type="presOf" srcId="{9A9D4387-40D8-499A-B6E8-CF30B92FE55C}" destId="{A95AE1DE-EFE8-4967-8857-F9B5F875EFDC}" srcOrd="0" destOrd="0" presId="urn:microsoft.com/office/officeart/2008/layout/VerticalCurvedList"/>
    <dgm:cxn modelId="{E5E1F8D5-384F-4738-91BA-6CDDED360257}" srcId="{A55E36B4-5DBD-4D69-9E07-2ACE1B02C75C}" destId="{2EA4557B-2359-4BA8-9F14-A6ECB8DAC4AB}" srcOrd="2" destOrd="0" parTransId="{46821B45-B9F5-4FAF-834F-499C8AE36BA2}" sibTransId="{29859120-04AA-48A6-ACAA-ED37A6A9AC18}"/>
    <dgm:cxn modelId="{1F8983DA-82A0-4855-8232-CDDEE3B0FDF5}" type="presOf" srcId="{75A2E02A-7769-4E94-8561-8178449CF35B}" destId="{534504B8-3AD3-4D7F-BA10-772C4BC9F4DA}" srcOrd="0" destOrd="0" presId="urn:microsoft.com/office/officeart/2008/layout/VerticalCurvedList"/>
    <dgm:cxn modelId="{9E50BEFA-C47E-4403-BF96-FD613E6023FB}" type="presOf" srcId="{2EA4557B-2359-4BA8-9F14-A6ECB8DAC4AB}" destId="{BE4692B3-4C35-4DEA-98BE-486FB22EFEFB}"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74C37047-E9BC-4777-AC10-256581B363B1}" type="presParOf" srcId="{5A99791D-9E28-4B3D-8ACD-8F48A5C6199A}" destId="{A95AE1DE-EFE8-4967-8857-F9B5F875EFDC}" srcOrd="3" destOrd="0" presId="urn:microsoft.com/office/officeart/2008/layout/VerticalCurvedList"/>
    <dgm:cxn modelId="{EC86B1C7-6CD1-459E-BB7C-E82EF226493D}" type="presParOf" srcId="{5A99791D-9E28-4B3D-8ACD-8F48A5C6199A}" destId="{1133BEFA-74F2-41B3-AD78-DF24862E900F}" srcOrd="4" destOrd="0" presId="urn:microsoft.com/office/officeart/2008/layout/VerticalCurvedList"/>
    <dgm:cxn modelId="{703F3CF3-3BD7-428C-958B-07E924A2970E}" type="presParOf" srcId="{1133BEFA-74F2-41B3-AD78-DF24862E900F}" destId="{12F6AAE8-7DC1-4798-BBE9-2FAFB9989731}" srcOrd="0" destOrd="0" presId="urn:microsoft.com/office/officeart/2008/layout/VerticalCurvedList"/>
    <dgm:cxn modelId="{E9925649-2F4C-42D3-B15E-1C697FC01113}" type="presParOf" srcId="{5A99791D-9E28-4B3D-8ACD-8F48A5C6199A}" destId="{BE4692B3-4C35-4DEA-98BE-486FB22EFEFB}" srcOrd="5" destOrd="0" presId="urn:microsoft.com/office/officeart/2008/layout/VerticalCurvedList"/>
    <dgm:cxn modelId="{9FD43D86-F8B8-4F9A-87F0-71C340059F4D}" type="presParOf" srcId="{5A99791D-9E28-4B3D-8ACD-8F48A5C6199A}" destId="{80C56651-1C37-4B6B-A84C-A70BC8511F3A}" srcOrd="6" destOrd="0" presId="urn:microsoft.com/office/officeart/2008/layout/VerticalCurvedList"/>
    <dgm:cxn modelId="{442E2F50-C81F-4BC2-8161-2A33756BC58C}" type="presParOf" srcId="{80C56651-1C37-4B6B-A84C-A70BC8511F3A}"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E5906-3986-493B-9E88-5E662AF3BBEA}" type="doc">
      <dgm:prSet loTypeId="urn:microsoft.com/office/officeart/2005/8/layout/pyramid2" loCatId="list" qsTypeId="urn:microsoft.com/office/officeart/2005/8/quickstyle/simple1" qsCatId="simple" csTypeId="urn:microsoft.com/office/officeart/2005/8/colors/accent1_2" csCatId="accent1" phldr="1"/>
      <dgm:spPr/>
    </dgm:pt>
    <dgm:pt modelId="{089310BF-6140-4E19-BEA0-D9B60CDEBDD2}">
      <dgm:prSet phldrT="[Text]" custT="1"/>
      <dgm:spPr/>
      <dgm:t>
        <a:bodyPr/>
        <a:lstStyle/>
        <a:p>
          <a:pPr algn="just"/>
          <a:r>
            <a:rPr lang="vi-VN" sz="1700" b="1" dirty="0">
              <a:latin typeface="Cambria" pitchFamily="18" charset="0"/>
              <a:ea typeface="Cambria" pitchFamily="18" charset="0"/>
            </a:rPr>
            <a:t>Đai ôn đới gió mùa trên núi</a:t>
          </a:r>
          <a:r>
            <a:rPr lang="en-US" sz="1700" b="1" dirty="0">
              <a:latin typeface="Cambria" pitchFamily="18" charset="0"/>
              <a:ea typeface="Cambria" pitchFamily="18" charset="0"/>
            </a:rPr>
            <a:t>:</a:t>
          </a:r>
          <a:r>
            <a:rPr lang="vi-VN" sz="1700" dirty="0">
              <a:latin typeface="Cambria" pitchFamily="18" charset="0"/>
              <a:ea typeface="Cambria" pitchFamily="18" charset="0"/>
            </a:rPr>
            <a:t> sinh vật là các loài thực vật ôn đới </a:t>
          </a:r>
          <a:r>
            <a:rPr lang="en-US" sz="1700" dirty="0" err="1">
              <a:latin typeface="Cambria" pitchFamily="18" charset="0"/>
              <a:ea typeface="Cambria" pitchFamily="18" charset="0"/>
            </a:rPr>
            <a:t>ví</a:t>
          </a:r>
          <a:r>
            <a:rPr lang="en-US" sz="1700" dirty="0">
              <a:latin typeface="Cambria" pitchFamily="18" charset="0"/>
              <a:ea typeface="Cambria" pitchFamily="18" charset="0"/>
            </a:rPr>
            <a:t> </a:t>
          </a:r>
          <a:r>
            <a:rPr lang="en-US" sz="1700" dirty="0" err="1">
              <a:latin typeface="Cambria" pitchFamily="18" charset="0"/>
              <a:ea typeface="Cambria" pitchFamily="18" charset="0"/>
            </a:rPr>
            <a:t>dụ</a:t>
          </a:r>
          <a:r>
            <a:rPr lang="en-US" sz="1700" dirty="0">
              <a:latin typeface="Cambria" pitchFamily="18" charset="0"/>
              <a:ea typeface="Cambria" pitchFamily="18" charset="0"/>
            </a:rPr>
            <a:t> </a:t>
          </a:r>
          <a:r>
            <a:rPr lang="vi-VN" sz="1700" dirty="0">
              <a:latin typeface="Cambria" pitchFamily="18" charset="0"/>
              <a:ea typeface="Cambria" pitchFamily="18" charset="0"/>
            </a:rPr>
            <a:t>như </a:t>
          </a:r>
          <a:r>
            <a:rPr lang="en-US" sz="1700" dirty="0">
              <a:latin typeface="Cambria" pitchFamily="18" charset="0"/>
              <a:ea typeface="Cambria" pitchFamily="18" charset="0"/>
            </a:rPr>
            <a:t>đ</a:t>
          </a:r>
          <a:r>
            <a:rPr lang="vi-VN" sz="1700" dirty="0">
              <a:latin typeface="Cambria" pitchFamily="18" charset="0"/>
              <a:ea typeface="Cambria" pitchFamily="18" charset="0"/>
            </a:rPr>
            <a:t>ỗ quyên, </a:t>
          </a:r>
          <a:r>
            <a:rPr lang="en-US" sz="1700" dirty="0">
              <a:latin typeface="Cambria" pitchFamily="18" charset="0"/>
              <a:ea typeface="Cambria" pitchFamily="18" charset="0"/>
            </a:rPr>
            <a:t>l</a:t>
          </a:r>
          <a:r>
            <a:rPr lang="vi-VN" sz="1700" dirty="0">
              <a:latin typeface="Cambria" pitchFamily="18" charset="0"/>
              <a:ea typeface="Cambria" pitchFamily="18" charset="0"/>
            </a:rPr>
            <a:t>ãnh sam, </a:t>
          </a:r>
          <a:r>
            <a:rPr lang="en-US" sz="1700" dirty="0">
              <a:latin typeface="Cambria" pitchFamily="18" charset="0"/>
              <a:ea typeface="Cambria" pitchFamily="18" charset="0"/>
            </a:rPr>
            <a:t>t</a:t>
          </a:r>
          <a:r>
            <a:rPr lang="vi-VN" sz="1700" dirty="0">
              <a:latin typeface="Cambria" pitchFamily="18" charset="0"/>
              <a:ea typeface="Cambria" pitchFamily="18" charset="0"/>
            </a:rPr>
            <a:t>hiết sam...</a:t>
          </a:r>
          <a:endParaRPr lang="en-US" sz="1700" dirty="0">
            <a:latin typeface="Cambria" pitchFamily="18" charset="0"/>
            <a:ea typeface="Cambria" pitchFamily="18" charset="0"/>
          </a:endParaRPr>
        </a:p>
      </dgm:t>
    </dgm:pt>
    <dgm:pt modelId="{A8055120-0601-47FD-9315-00C1E3DCB2D4}" type="parTrans" cxnId="{97E8BE2D-0BA8-41A4-BBE3-8B14CE77D8C7}">
      <dgm:prSet/>
      <dgm:spPr/>
      <dgm:t>
        <a:bodyPr/>
        <a:lstStyle/>
        <a:p>
          <a:endParaRPr lang="en-US"/>
        </a:p>
      </dgm:t>
    </dgm:pt>
    <dgm:pt modelId="{F1034278-DC90-4232-AF36-798DAD118940}" type="sibTrans" cxnId="{97E8BE2D-0BA8-41A4-BBE3-8B14CE77D8C7}">
      <dgm:prSet/>
      <dgm:spPr/>
      <dgm:t>
        <a:bodyPr/>
        <a:lstStyle/>
        <a:p>
          <a:endParaRPr lang="en-US"/>
        </a:p>
      </dgm:t>
    </dgm:pt>
    <dgm:pt modelId="{F020E571-4E85-45BE-BE54-C43CCEBC0F55}">
      <dgm:prSet phldrT="[Text]" custT="1"/>
      <dgm:spPr/>
      <dgm:t>
        <a:bodyPr/>
        <a:lstStyle/>
        <a:p>
          <a:pPr algn="just"/>
          <a:r>
            <a:rPr lang="vi-VN" sz="1700" b="1" dirty="0">
              <a:latin typeface="Cambria" pitchFamily="18" charset="0"/>
              <a:ea typeface="Cambria" pitchFamily="18" charset="0"/>
            </a:rPr>
            <a:t>Đai cận nhiệt đới gió mùa trên núi</a:t>
          </a:r>
          <a:r>
            <a:rPr lang="en-US" sz="1700" dirty="0">
              <a:latin typeface="Cambria" pitchFamily="18" charset="0"/>
              <a:ea typeface="Cambria" pitchFamily="18" charset="0"/>
            </a:rPr>
            <a:t>: </a:t>
          </a:r>
          <a:r>
            <a:rPr lang="vi-VN" sz="1700" dirty="0">
              <a:latin typeface="Cambria" pitchFamily="18" charset="0"/>
              <a:ea typeface="Cambria" pitchFamily="18" charset="0"/>
            </a:rPr>
            <a:t>sinh vật gồm có rừng cận nhiệt lá rộng, rừng lá kim</a:t>
          </a:r>
          <a:r>
            <a:rPr lang="en-US" sz="1700" dirty="0">
              <a:latin typeface="Cambria" pitchFamily="18" charset="0"/>
              <a:ea typeface="Cambria" pitchFamily="18" charset="0"/>
            </a:rPr>
            <a:t> </a:t>
          </a:r>
          <a:r>
            <a:rPr lang="en-US" sz="1700" dirty="0" err="1">
              <a:latin typeface="Cambria" pitchFamily="18" charset="0"/>
              <a:ea typeface="Cambria" pitchFamily="18" charset="0"/>
            </a:rPr>
            <a:t>ví</a:t>
          </a:r>
          <a:r>
            <a:rPr lang="en-US" sz="1700" dirty="0">
              <a:latin typeface="Cambria" pitchFamily="18" charset="0"/>
              <a:ea typeface="Cambria" pitchFamily="18" charset="0"/>
            </a:rPr>
            <a:t> </a:t>
          </a:r>
          <a:r>
            <a:rPr lang="en-US" sz="1700" dirty="0" err="1">
              <a:latin typeface="Cambria" pitchFamily="18" charset="0"/>
              <a:ea typeface="Cambria" pitchFamily="18" charset="0"/>
            </a:rPr>
            <a:t>dụ</a:t>
          </a:r>
          <a:r>
            <a:rPr lang="en-US" sz="1700" dirty="0">
              <a:latin typeface="Cambria" pitchFamily="18" charset="0"/>
              <a:ea typeface="Cambria" pitchFamily="18" charset="0"/>
            </a:rPr>
            <a:t> </a:t>
          </a:r>
          <a:r>
            <a:rPr lang="en-US" sz="1700" dirty="0" err="1">
              <a:latin typeface="Cambria" pitchFamily="18" charset="0"/>
              <a:ea typeface="Cambria" pitchFamily="18" charset="0"/>
            </a:rPr>
            <a:t>như</a:t>
          </a:r>
          <a:r>
            <a:rPr lang="en-US" sz="1700" dirty="0">
              <a:latin typeface="Cambria" pitchFamily="18" charset="0"/>
              <a:ea typeface="Cambria" pitchFamily="18" charset="0"/>
            </a:rPr>
            <a:t> </a:t>
          </a:r>
          <a:r>
            <a:rPr lang="en-US" sz="1700" dirty="0" err="1">
              <a:latin typeface="Cambria" pitchFamily="18" charset="0"/>
              <a:ea typeface="Cambria" pitchFamily="18" charset="0"/>
            </a:rPr>
            <a:t>rừng</a:t>
          </a:r>
          <a:r>
            <a:rPr lang="en-US" sz="1700" dirty="0">
              <a:latin typeface="Cambria" pitchFamily="18" charset="0"/>
              <a:ea typeface="Cambria" pitchFamily="18" charset="0"/>
            </a:rPr>
            <a:t> </a:t>
          </a:r>
          <a:r>
            <a:rPr lang="en-US" sz="1700" dirty="0" err="1">
              <a:latin typeface="Cambria" pitchFamily="18" charset="0"/>
              <a:ea typeface="Cambria" pitchFamily="18" charset="0"/>
            </a:rPr>
            <a:t>thông</a:t>
          </a:r>
          <a:r>
            <a:rPr lang="en-US" sz="1700" dirty="0">
              <a:latin typeface="Cambria" pitchFamily="18" charset="0"/>
              <a:ea typeface="Cambria" pitchFamily="18" charset="0"/>
            </a:rPr>
            <a:t> ở </a:t>
          </a:r>
          <a:r>
            <a:rPr lang="en-US" sz="1700" dirty="0" err="1">
              <a:latin typeface="Cambria" pitchFamily="18" charset="0"/>
              <a:ea typeface="Cambria" pitchFamily="18" charset="0"/>
            </a:rPr>
            <a:t>Đà</a:t>
          </a:r>
          <a:r>
            <a:rPr lang="en-US" sz="1700" dirty="0">
              <a:latin typeface="Cambria" pitchFamily="18" charset="0"/>
              <a:ea typeface="Cambria" pitchFamily="18" charset="0"/>
            </a:rPr>
            <a:t> </a:t>
          </a:r>
          <a:r>
            <a:rPr lang="en-US" sz="1700" dirty="0" err="1">
              <a:latin typeface="Cambria" pitchFamily="18" charset="0"/>
              <a:ea typeface="Cambria" pitchFamily="18" charset="0"/>
            </a:rPr>
            <a:t>Lạt</a:t>
          </a:r>
          <a:r>
            <a:rPr lang="en-US" sz="1700" dirty="0">
              <a:latin typeface="Cambria" pitchFamily="18" charset="0"/>
              <a:ea typeface="Cambria" pitchFamily="18" charset="0"/>
            </a:rPr>
            <a:t>.</a:t>
          </a:r>
        </a:p>
      </dgm:t>
    </dgm:pt>
    <dgm:pt modelId="{4081D713-9DB7-4A0B-8F3A-65424B1F0B1A}" type="parTrans" cxnId="{903B38AF-C6AF-48B5-A2BF-E268257E6B43}">
      <dgm:prSet/>
      <dgm:spPr/>
      <dgm:t>
        <a:bodyPr/>
        <a:lstStyle/>
        <a:p>
          <a:endParaRPr lang="en-US"/>
        </a:p>
      </dgm:t>
    </dgm:pt>
    <dgm:pt modelId="{86490219-7BC8-468C-855F-812E9B168FB8}" type="sibTrans" cxnId="{903B38AF-C6AF-48B5-A2BF-E268257E6B43}">
      <dgm:prSet/>
      <dgm:spPr/>
      <dgm:t>
        <a:bodyPr/>
        <a:lstStyle/>
        <a:p>
          <a:endParaRPr lang="en-US"/>
        </a:p>
      </dgm:t>
    </dgm:pt>
    <dgm:pt modelId="{0B378FEF-87EA-4756-80DD-E0236AF7CE5E}">
      <dgm:prSet phldrT="[Text]" custT="1"/>
      <dgm:spPr/>
      <dgm:t>
        <a:bodyPr/>
        <a:lstStyle/>
        <a:p>
          <a:pPr algn="just"/>
          <a:r>
            <a:rPr lang="vi-VN" sz="1700" b="1" dirty="0">
              <a:latin typeface="Cambria" pitchFamily="18" charset="0"/>
              <a:ea typeface="Cambria" pitchFamily="18" charset="0"/>
            </a:rPr>
            <a:t>Đai nhiệt đới gió mùa</a:t>
          </a:r>
          <a:r>
            <a:rPr lang="vi-VN" sz="1700" dirty="0">
              <a:latin typeface="Cambria" pitchFamily="18" charset="0"/>
              <a:ea typeface="Cambria" pitchFamily="18" charset="0"/>
            </a:rPr>
            <a:t>: sinh vật tiêu biểu là hệ sinh thái rừng nhiệt đới ẩm lá rộng thường xanh và rừng nhiệt đới gió mùa</a:t>
          </a:r>
          <a:r>
            <a:rPr lang="en-US" sz="1700" dirty="0">
              <a:latin typeface="Cambria" pitchFamily="18" charset="0"/>
              <a:ea typeface="Cambria" pitchFamily="18" charset="0"/>
            </a:rPr>
            <a:t> </a:t>
          </a:r>
          <a:r>
            <a:rPr lang="en-US" sz="1700" dirty="0" err="1">
              <a:latin typeface="Cambria" pitchFamily="18" charset="0"/>
              <a:ea typeface="Cambria" pitchFamily="18" charset="0"/>
            </a:rPr>
            <a:t>ví</a:t>
          </a:r>
          <a:r>
            <a:rPr lang="en-US" sz="1700" dirty="0">
              <a:latin typeface="Cambria" pitchFamily="18" charset="0"/>
              <a:ea typeface="Cambria" pitchFamily="18" charset="0"/>
            </a:rPr>
            <a:t> </a:t>
          </a:r>
          <a:r>
            <a:rPr lang="en-US" sz="1700" dirty="0" err="1">
              <a:latin typeface="Cambria" pitchFamily="18" charset="0"/>
              <a:ea typeface="Cambria" pitchFamily="18" charset="0"/>
            </a:rPr>
            <a:t>dụ</a:t>
          </a:r>
          <a:r>
            <a:rPr lang="en-US" sz="1700" dirty="0">
              <a:latin typeface="Cambria" pitchFamily="18" charset="0"/>
              <a:ea typeface="Cambria" pitchFamily="18" charset="0"/>
            </a:rPr>
            <a:t> </a:t>
          </a:r>
          <a:r>
            <a:rPr lang="en-US" sz="1700" dirty="0" err="1">
              <a:latin typeface="Cambria" pitchFamily="18" charset="0"/>
              <a:ea typeface="Cambria" pitchFamily="18" charset="0"/>
            </a:rPr>
            <a:t>như</a:t>
          </a:r>
          <a:r>
            <a:rPr lang="en-US" sz="1700" dirty="0">
              <a:latin typeface="Cambria" pitchFamily="18" charset="0"/>
              <a:ea typeface="Cambria" pitchFamily="18" charset="0"/>
            </a:rPr>
            <a:t> ở VQG </a:t>
          </a:r>
          <a:r>
            <a:rPr lang="en-US" sz="1700" dirty="0" err="1">
              <a:latin typeface="Cambria" pitchFamily="18" charset="0"/>
              <a:ea typeface="Cambria" pitchFamily="18" charset="0"/>
            </a:rPr>
            <a:t>Cúc</a:t>
          </a:r>
          <a:r>
            <a:rPr lang="en-US" sz="1700" dirty="0">
              <a:latin typeface="Cambria" pitchFamily="18" charset="0"/>
              <a:ea typeface="Cambria" pitchFamily="18" charset="0"/>
            </a:rPr>
            <a:t> </a:t>
          </a:r>
          <a:r>
            <a:rPr lang="en-US" sz="1700" dirty="0" err="1">
              <a:latin typeface="Cambria" pitchFamily="18" charset="0"/>
              <a:ea typeface="Cambria" pitchFamily="18" charset="0"/>
            </a:rPr>
            <a:t>Phương</a:t>
          </a:r>
          <a:r>
            <a:rPr lang="en-US" sz="1700" dirty="0">
              <a:latin typeface="Cambria" pitchFamily="18" charset="0"/>
              <a:ea typeface="Cambria" pitchFamily="18" charset="0"/>
            </a:rPr>
            <a:t>.</a:t>
          </a:r>
        </a:p>
      </dgm:t>
    </dgm:pt>
    <dgm:pt modelId="{08E00041-D8A3-48D0-8254-731ED7756D78}" type="parTrans" cxnId="{5FD7F93E-89E9-4BE3-9BFE-89C0A4D47ECC}">
      <dgm:prSet/>
      <dgm:spPr/>
      <dgm:t>
        <a:bodyPr/>
        <a:lstStyle/>
        <a:p>
          <a:endParaRPr lang="en-US"/>
        </a:p>
      </dgm:t>
    </dgm:pt>
    <dgm:pt modelId="{6FA9DA35-80C1-4D1A-8782-73D4F2EB2B8F}" type="sibTrans" cxnId="{5FD7F93E-89E9-4BE3-9BFE-89C0A4D47ECC}">
      <dgm:prSet/>
      <dgm:spPr/>
      <dgm:t>
        <a:bodyPr/>
        <a:lstStyle/>
        <a:p>
          <a:endParaRPr lang="en-US"/>
        </a:p>
      </dgm:t>
    </dgm:pt>
    <dgm:pt modelId="{52436171-77E0-4D83-B497-AE0799F40825}" type="pres">
      <dgm:prSet presAssocID="{4E5E5906-3986-493B-9E88-5E662AF3BBEA}" presName="compositeShape" presStyleCnt="0">
        <dgm:presLayoutVars>
          <dgm:dir/>
          <dgm:resizeHandles/>
        </dgm:presLayoutVars>
      </dgm:prSet>
      <dgm:spPr/>
    </dgm:pt>
    <dgm:pt modelId="{532FCB72-5F32-4A24-9863-2BBFF80C45F5}" type="pres">
      <dgm:prSet presAssocID="{4E5E5906-3986-493B-9E88-5E662AF3BBEA}" presName="pyramid" presStyleLbl="node1" presStyleIdx="0" presStyleCnt="1" custScaleX="158019" custScaleY="93919"/>
      <dgm:spPr>
        <a:blipFill rotWithShape="0">
          <a:blip xmlns:r="http://schemas.openxmlformats.org/officeDocument/2006/relationships" r:embed="rId1"/>
          <a:stretch>
            <a:fillRect/>
          </a:stretch>
        </a:blipFill>
      </dgm:spPr>
    </dgm:pt>
    <dgm:pt modelId="{826BA18D-65DC-4E0C-A1A9-289132E000DE}" type="pres">
      <dgm:prSet presAssocID="{4E5E5906-3986-493B-9E88-5E662AF3BBEA}" presName="theList" presStyleCnt="0"/>
      <dgm:spPr/>
    </dgm:pt>
    <dgm:pt modelId="{65BC949D-ED43-4F09-8968-C4EC959DD164}" type="pres">
      <dgm:prSet presAssocID="{089310BF-6140-4E19-BEA0-D9B60CDEBDD2}" presName="aNode" presStyleLbl="fgAcc1" presStyleIdx="0" presStyleCnt="3" custScaleX="163818" custScaleY="121195">
        <dgm:presLayoutVars>
          <dgm:bulletEnabled val="1"/>
        </dgm:presLayoutVars>
      </dgm:prSet>
      <dgm:spPr/>
    </dgm:pt>
    <dgm:pt modelId="{76D635D3-CAFC-4B78-95B3-C832C900083D}" type="pres">
      <dgm:prSet presAssocID="{089310BF-6140-4E19-BEA0-D9B60CDEBDD2}" presName="aSpace" presStyleCnt="0"/>
      <dgm:spPr/>
    </dgm:pt>
    <dgm:pt modelId="{917B1408-F7E0-4520-A7D8-9ADD48684CDA}" type="pres">
      <dgm:prSet presAssocID="{F020E571-4E85-45BE-BE54-C43CCEBC0F55}" presName="aNode" presStyleLbl="fgAcc1" presStyleIdx="1" presStyleCnt="3" custScaleX="162271" custScaleY="129228">
        <dgm:presLayoutVars>
          <dgm:bulletEnabled val="1"/>
        </dgm:presLayoutVars>
      </dgm:prSet>
      <dgm:spPr/>
    </dgm:pt>
    <dgm:pt modelId="{94A70F97-320B-43BC-A01C-7B04DF9149B9}" type="pres">
      <dgm:prSet presAssocID="{F020E571-4E85-45BE-BE54-C43CCEBC0F55}" presName="aSpace" presStyleCnt="0"/>
      <dgm:spPr/>
    </dgm:pt>
    <dgm:pt modelId="{54EB3799-FE36-48B1-AF18-3F53D17F0D01}" type="pres">
      <dgm:prSet presAssocID="{0B378FEF-87EA-4756-80DD-E0236AF7CE5E}" presName="aNode" presStyleLbl="fgAcc1" presStyleIdx="2" presStyleCnt="3" custScaleX="159955" custScaleY="168490">
        <dgm:presLayoutVars>
          <dgm:bulletEnabled val="1"/>
        </dgm:presLayoutVars>
      </dgm:prSet>
      <dgm:spPr/>
    </dgm:pt>
    <dgm:pt modelId="{2F067563-BC6C-4A34-ABC5-96243DB663A8}" type="pres">
      <dgm:prSet presAssocID="{0B378FEF-87EA-4756-80DD-E0236AF7CE5E}" presName="aSpace" presStyleCnt="0"/>
      <dgm:spPr/>
    </dgm:pt>
  </dgm:ptLst>
  <dgm:cxnLst>
    <dgm:cxn modelId="{97E8BE2D-0BA8-41A4-BBE3-8B14CE77D8C7}" srcId="{4E5E5906-3986-493B-9E88-5E662AF3BBEA}" destId="{089310BF-6140-4E19-BEA0-D9B60CDEBDD2}" srcOrd="0" destOrd="0" parTransId="{A8055120-0601-47FD-9315-00C1E3DCB2D4}" sibTransId="{F1034278-DC90-4232-AF36-798DAD118940}"/>
    <dgm:cxn modelId="{FD884431-0125-477F-9303-52F15DCB41A5}" type="presOf" srcId="{4E5E5906-3986-493B-9E88-5E662AF3BBEA}" destId="{52436171-77E0-4D83-B497-AE0799F40825}" srcOrd="0" destOrd="0" presId="urn:microsoft.com/office/officeart/2005/8/layout/pyramid2"/>
    <dgm:cxn modelId="{5FD7F93E-89E9-4BE3-9BFE-89C0A4D47ECC}" srcId="{4E5E5906-3986-493B-9E88-5E662AF3BBEA}" destId="{0B378FEF-87EA-4756-80DD-E0236AF7CE5E}" srcOrd="2" destOrd="0" parTransId="{08E00041-D8A3-48D0-8254-731ED7756D78}" sibTransId="{6FA9DA35-80C1-4D1A-8782-73D4F2EB2B8F}"/>
    <dgm:cxn modelId="{E2D2617F-0101-4B45-9E10-5BD8AE8CF59B}" type="presOf" srcId="{0B378FEF-87EA-4756-80DD-E0236AF7CE5E}" destId="{54EB3799-FE36-48B1-AF18-3F53D17F0D01}" srcOrd="0" destOrd="0" presId="urn:microsoft.com/office/officeart/2005/8/layout/pyramid2"/>
    <dgm:cxn modelId="{489F8F91-EA67-433A-BE63-16AC08FAE2CB}" type="presOf" srcId="{F020E571-4E85-45BE-BE54-C43CCEBC0F55}" destId="{917B1408-F7E0-4520-A7D8-9ADD48684CDA}" srcOrd="0" destOrd="0" presId="urn:microsoft.com/office/officeart/2005/8/layout/pyramid2"/>
    <dgm:cxn modelId="{903B38AF-C6AF-48B5-A2BF-E268257E6B43}" srcId="{4E5E5906-3986-493B-9E88-5E662AF3BBEA}" destId="{F020E571-4E85-45BE-BE54-C43CCEBC0F55}" srcOrd="1" destOrd="0" parTransId="{4081D713-9DB7-4A0B-8F3A-65424B1F0B1A}" sibTransId="{86490219-7BC8-468C-855F-812E9B168FB8}"/>
    <dgm:cxn modelId="{3A2CD8D5-C6E0-404D-A79C-0C1FC4E0D204}" type="presOf" srcId="{089310BF-6140-4E19-BEA0-D9B60CDEBDD2}" destId="{65BC949D-ED43-4F09-8968-C4EC959DD164}" srcOrd="0" destOrd="0" presId="urn:microsoft.com/office/officeart/2005/8/layout/pyramid2"/>
    <dgm:cxn modelId="{797D4F0F-D965-4689-83F7-FC482E3BD84B}" type="presParOf" srcId="{52436171-77E0-4D83-B497-AE0799F40825}" destId="{532FCB72-5F32-4A24-9863-2BBFF80C45F5}" srcOrd="0" destOrd="0" presId="urn:microsoft.com/office/officeart/2005/8/layout/pyramid2"/>
    <dgm:cxn modelId="{0D3D4EF9-1ECE-4AAF-879A-5A7C215D1D73}" type="presParOf" srcId="{52436171-77E0-4D83-B497-AE0799F40825}" destId="{826BA18D-65DC-4E0C-A1A9-289132E000DE}" srcOrd="1" destOrd="0" presId="urn:microsoft.com/office/officeart/2005/8/layout/pyramid2"/>
    <dgm:cxn modelId="{95C27EAC-E6B0-4FF9-980E-2387557C4D9D}" type="presParOf" srcId="{826BA18D-65DC-4E0C-A1A9-289132E000DE}" destId="{65BC949D-ED43-4F09-8968-C4EC959DD164}" srcOrd="0" destOrd="0" presId="urn:microsoft.com/office/officeart/2005/8/layout/pyramid2"/>
    <dgm:cxn modelId="{D2397A8F-5D64-484E-8335-CB92759B3EED}" type="presParOf" srcId="{826BA18D-65DC-4E0C-A1A9-289132E000DE}" destId="{76D635D3-CAFC-4B78-95B3-C832C900083D}" srcOrd="1" destOrd="0" presId="urn:microsoft.com/office/officeart/2005/8/layout/pyramid2"/>
    <dgm:cxn modelId="{9E8B77B1-4484-4FC1-8990-32B8A857BDB1}" type="presParOf" srcId="{826BA18D-65DC-4E0C-A1A9-289132E000DE}" destId="{917B1408-F7E0-4520-A7D8-9ADD48684CDA}" srcOrd="2" destOrd="0" presId="urn:microsoft.com/office/officeart/2005/8/layout/pyramid2"/>
    <dgm:cxn modelId="{D3003E5C-F137-4B10-9D9B-F4F2F5F71AA8}" type="presParOf" srcId="{826BA18D-65DC-4E0C-A1A9-289132E000DE}" destId="{94A70F97-320B-43BC-A01C-7B04DF9149B9}" srcOrd="3" destOrd="0" presId="urn:microsoft.com/office/officeart/2005/8/layout/pyramid2"/>
    <dgm:cxn modelId="{48CC44E5-996E-455F-92F8-E62A424029CF}" type="presParOf" srcId="{826BA18D-65DC-4E0C-A1A9-289132E000DE}" destId="{54EB3799-FE36-48B1-AF18-3F53D17F0D01}" srcOrd="4" destOrd="0" presId="urn:microsoft.com/office/officeart/2005/8/layout/pyramid2"/>
    <dgm:cxn modelId="{9642B3B2-107C-4173-8BF4-088B22855E9A}" type="presParOf" srcId="{826BA18D-65DC-4E0C-A1A9-289132E000DE}" destId="{2F067563-BC6C-4A34-ABC5-96243DB663A8}" srcOrd="5"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Thế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mạnh</a:t>
          </a:r>
          <a:r>
            <a:rPr lang="en-US" sz="1800" b="1" dirty="0">
              <a:solidFill>
                <a:schemeClr val="tx1"/>
              </a:solidFill>
              <a:latin typeface="Cambria" pitchFamily="18" charset="0"/>
              <a:ea typeface="Cambria" pitchFamily="18" charset="0"/>
            </a:rPr>
            <a:t>: </a:t>
          </a:r>
        </a:p>
        <a:p>
          <a:pPr algn="just"/>
          <a:r>
            <a:rPr lang="vi-VN" sz="1800" b="0" dirty="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Đối với công nghiệp: phát triển khai thác khoáng sản, luyện kim, thủy điện,...</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Đối với du lịch: hình thành các điểm du lịch có giá trị.</a:t>
          </a:r>
          <a:endParaRPr lang="en-US" sz="1800" b="0" dirty="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Hạn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vi-VN" sz="1800" b="1"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địa hình bị chia cắt gây </a:t>
          </a:r>
          <a:r>
            <a:rPr lang="en-US" sz="1800" b="0" i="0" dirty="0" err="1">
              <a:solidFill>
                <a:schemeClr val="tx1"/>
              </a:solidFill>
              <a:latin typeface="Cambria" pitchFamily="18" charset="0"/>
              <a:ea typeface="Cambria" pitchFamily="18" charset="0"/>
            </a:rPr>
            <a:t>khó</a:t>
          </a:r>
          <a:r>
            <a:rPr lang="en-US" sz="1800" b="0" i="0" dirty="0">
              <a:solidFill>
                <a:schemeClr val="tx1"/>
              </a:solidFill>
              <a:latin typeface="Cambria" pitchFamily="18" charset="0"/>
              <a:ea typeface="Cambria" pitchFamily="18" charset="0"/>
            </a:rPr>
            <a:t> </a:t>
          </a:r>
          <a:r>
            <a:rPr lang="en-US" sz="1800" b="0" i="0" dirty="0" err="1">
              <a:solidFill>
                <a:schemeClr val="tx1"/>
              </a:solidFill>
              <a:latin typeface="Cambria" pitchFamily="18" charset="0"/>
              <a:ea typeface="Cambria" pitchFamily="18" charset="0"/>
            </a:rPr>
            <a:t>khăn</a:t>
          </a:r>
          <a:r>
            <a:rPr lang="en-US" sz="1800" b="0" i="0" dirty="0">
              <a:solidFill>
                <a:schemeClr val="tx1"/>
              </a:solidFill>
              <a:latin typeface="Cambria" pitchFamily="18" charset="0"/>
              <a:ea typeface="Cambria" pitchFamily="18" charset="0"/>
            </a:rPr>
            <a:t> </a:t>
          </a:r>
          <a:r>
            <a:rPr lang="en-US" sz="1800" b="0" i="0" dirty="0" err="1">
              <a:solidFill>
                <a:schemeClr val="tx1"/>
              </a:solidFill>
              <a:latin typeface="Cambria" pitchFamily="18" charset="0"/>
              <a:ea typeface="Cambria" pitchFamily="18" charset="0"/>
            </a:rPr>
            <a:t>cho</a:t>
          </a:r>
          <a:r>
            <a:rPr lang="en-US" sz="1800" b="0" i="0"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giao thông</a:t>
          </a:r>
          <a:r>
            <a:rPr lang="en-US" sz="1800" b="0" i="0"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thiên tai: lũ quét, sạt lở đất…</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mạnh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trồng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cà</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phê</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Nguyên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nuôi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bò</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sữa</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Bắc</a:t>
          </a:r>
          <a:r>
            <a:rPr lang="en-US" sz="1800" dirty="0">
              <a:solidFill>
                <a:schemeClr val="tx1"/>
              </a:solidFill>
              <a:latin typeface="Cambria" pitchFamily="18" charset="0"/>
              <a:ea typeface="Cambria" pitchFamily="18" charset="0"/>
            </a:rPr>
            <a:t>.</a:t>
          </a:r>
        </a:p>
        <a:p>
          <a:pPr algn="just"/>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quét</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Bắc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lở</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đất</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Nguyên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93767">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9203">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2673">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96DA9236-D101-4E93-BCF7-ACD0AD4B8579}" type="presOf" srcId="{2EA4557B-2359-4BA8-9F14-A6ECB8DAC4AB}" destId="{DD97E049-4A6C-47F8-8707-C5FFDBF743ED}" srcOrd="0" destOrd="0" presId="urn:microsoft.com/office/officeart/2008/layout/VerticalCurvedList"/>
    <dgm:cxn modelId="{B14D684D-7F0D-4525-915E-D4A6E2082F9A}" type="presOf" srcId="{9DA92A08-ED37-48A9-A0DD-F521D2142CD2}" destId="{C7497E28-FAE4-42DA-8D9D-5B4659273D7A}" srcOrd="0" destOrd="0" presId="urn:microsoft.com/office/officeart/2008/layout/VerticalCurvedList"/>
    <dgm:cxn modelId="{AC788CA3-C4A0-468E-BD46-50A5393B502B}"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B15B1D4-8A7A-4AC8-9AA6-DC72B02DA4B1}"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F4E8FDF4-4D5F-4678-B5C9-E8788A1E8376}" type="presOf" srcId="{A55E36B4-5DBD-4D69-9E07-2ACE1B02C75C}" destId="{287E208B-7CBA-48D9-A845-7C3BA9246006}" srcOrd="0" destOrd="0" presId="urn:microsoft.com/office/officeart/2008/layout/VerticalCurvedList"/>
    <dgm:cxn modelId="{B62091D8-020E-405F-AF43-4C7CBB8A9AD7}" type="presParOf" srcId="{287E208B-7CBA-48D9-A845-7C3BA9246006}" destId="{5A99791D-9E28-4B3D-8ACD-8F48A5C6199A}" srcOrd="0" destOrd="0" presId="urn:microsoft.com/office/officeart/2008/layout/VerticalCurvedList"/>
    <dgm:cxn modelId="{D24C9F0D-E839-4A8F-885D-218B0811AB6D}" type="presParOf" srcId="{5A99791D-9E28-4B3D-8ACD-8F48A5C6199A}" destId="{9839DEA4-81CC-40F3-A882-992AC1AF75D3}" srcOrd="0" destOrd="0" presId="urn:microsoft.com/office/officeart/2008/layout/VerticalCurvedList"/>
    <dgm:cxn modelId="{7DEDC91C-3002-4750-A5E4-E31235970513}" type="presParOf" srcId="{9839DEA4-81CC-40F3-A882-992AC1AF75D3}" destId="{28F6DBF1-E187-4C38-B1F1-C875CC0EEA2D}" srcOrd="0" destOrd="0" presId="urn:microsoft.com/office/officeart/2008/layout/VerticalCurvedList"/>
    <dgm:cxn modelId="{86702A86-B10D-423D-8CBD-321BA559336A}" type="presParOf" srcId="{9839DEA4-81CC-40F3-A882-992AC1AF75D3}" destId="{C7497E28-FAE4-42DA-8D9D-5B4659273D7A}" srcOrd="1" destOrd="0" presId="urn:microsoft.com/office/officeart/2008/layout/VerticalCurvedList"/>
    <dgm:cxn modelId="{F4BB9DCD-6775-4FA8-BCFF-203935DE3374}" type="presParOf" srcId="{9839DEA4-81CC-40F3-A882-992AC1AF75D3}" destId="{175AA276-58F2-4DD9-80FC-A508711E986D}" srcOrd="2" destOrd="0" presId="urn:microsoft.com/office/officeart/2008/layout/VerticalCurvedList"/>
    <dgm:cxn modelId="{D83970EE-B8CD-4B90-9EA6-B7CEF15EF753}" type="presParOf" srcId="{9839DEA4-81CC-40F3-A882-992AC1AF75D3}" destId="{99D1BCB1-BBEC-4020-AF46-9B84DFEEEB12}" srcOrd="3" destOrd="0" presId="urn:microsoft.com/office/officeart/2008/layout/VerticalCurvedList"/>
    <dgm:cxn modelId="{F243286C-D29E-432C-8E2B-F73BBA627B99}" type="presParOf" srcId="{5A99791D-9E28-4B3D-8ACD-8F48A5C6199A}" destId="{534504B8-3AD3-4D7F-BA10-772C4BC9F4DA}" srcOrd="1" destOrd="0" presId="urn:microsoft.com/office/officeart/2008/layout/VerticalCurvedList"/>
    <dgm:cxn modelId="{50966CE5-59CD-4A63-97FE-57B9153D0448}" type="presParOf" srcId="{5A99791D-9E28-4B3D-8ACD-8F48A5C6199A}" destId="{449D8CCB-25E3-4F77-9AA7-F013F49094ED}" srcOrd="2" destOrd="0" presId="urn:microsoft.com/office/officeart/2008/layout/VerticalCurvedList"/>
    <dgm:cxn modelId="{20604B22-0DDC-4766-AB54-C5749DC810A7}" type="presParOf" srcId="{449D8CCB-25E3-4F77-9AA7-F013F49094ED}" destId="{467C472B-F399-46AE-B017-5DC56BBEA7D7}" srcOrd="0" destOrd="0" presId="urn:microsoft.com/office/officeart/2008/layout/VerticalCurvedList"/>
    <dgm:cxn modelId="{C0A39B37-89CA-4717-9C58-2A4B7E341E2B}" type="presParOf" srcId="{5A99791D-9E28-4B3D-8ACD-8F48A5C6199A}" destId="{DD97E049-4A6C-47F8-8707-C5FFDBF743ED}" srcOrd="3" destOrd="0" presId="urn:microsoft.com/office/officeart/2008/layout/VerticalCurvedList"/>
    <dgm:cxn modelId="{13416751-60BC-4D44-A000-ACB0404E15F9}" type="presParOf" srcId="{5A99791D-9E28-4B3D-8ACD-8F48A5C6199A}" destId="{7DBD23B7-51C8-4591-8906-0B740EFCF017}" srcOrd="4" destOrd="0" presId="urn:microsoft.com/office/officeart/2008/layout/VerticalCurvedList"/>
    <dgm:cxn modelId="{4A3AF9CA-9DB3-4E96-82A2-E345D5DECBA4}" type="presParOf" srcId="{7DBD23B7-51C8-4591-8906-0B740EFCF017}" destId="{9D6C96D5-59F1-4074-AA4E-276172A59D56}" srcOrd="0" destOrd="0" presId="urn:microsoft.com/office/officeart/2008/layout/VerticalCurvedList"/>
    <dgm:cxn modelId="{96B7EFE7-E271-4158-A73D-37F548658C48}" type="presParOf" srcId="{5A99791D-9E28-4B3D-8ACD-8F48A5C6199A}" destId="{A0E9B536-5134-4AC7-990D-17E1F41843BA}" srcOrd="5" destOrd="0" presId="urn:microsoft.com/office/officeart/2008/layout/VerticalCurvedList"/>
    <dgm:cxn modelId="{16B5EE36-4FD1-4E09-9F91-8E08FA1CB40D}" type="presParOf" srcId="{5A99791D-9E28-4B3D-8ACD-8F48A5C6199A}" destId="{E6CA5371-E765-4FE6-A6BE-7ECD1C15C765}" srcOrd="6" destOrd="0" presId="urn:microsoft.com/office/officeart/2008/layout/VerticalCurvedList"/>
    <dgm:cxn modelId="{8D7A8714-B72E-4AA1-973F-1DAD3B36CDA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Thế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mạnh</a:t>
          </a:r>
          <a:r>
            <a:rPr lang="en-US" sz="1800" b="1" dirty="0">
              <a:solidFill>
                <a:schemeClr val="tx1"/>
              </a:solidFill>
              <a:latin typeface="Cambria" pitchFamily="18" charset="0"/>
              <a:ea typeface="Cambria" pitchFamily="18" charset="0"/>
            </a:rPr>
            <a:t>: </a:t>
          </a:r>
        </a:p>
        <a:p>
          <a:pPr algn="just"/>
          <a:r>
            <a:rPr lang="vi-VN" sz="1800" dirty="0">
              <a:solidFill>
                <a:prstClr val="black"/>
              </a:solidFill>
              <a:latin typeface="Cambria" pitchFamily="18" charset="0"/>
              <a:ea typeface="Cambria" pitchFamily="18" charset="0"/>
            </a:rPr>
            <a:t>+ Đối với nông</a:t>
          </a:r>
          <a:r>
            <a:rPr lang="en-US" sz="1800" dirty="0">
              <a:solidFill>
                <a:prstClr val="black"/>
              </a:solidFill>
              <a:latin typeface="Cambria" pitchFamily="18" charset="0"/>
              <a:ea typeface="Cambria" pitchFamily="18" charset="0"/>
            </a:rPr>
            <a:t> </a:t>
          </a:r>
          <a:r>
            <a:rPr lang="en-US" sz="1800" dirty="0" err="1">
              <a:solidFill>
                <a:prstClr val="black"/>
              </a:solidFill>
              <a:latin typeface="Cambria" pitchFamily="18" charset="0"/>
              <a:ea typeface="Cambria" pitchFamily="18" charset="0"/>
            </a:rPr>
            <a:t>nghiệp</a:t>
          </a:r>
          <a:r>
            <a:rPr lang="en-US" sz="1800" dirty="0">
              <a:solidFill>
                <a:prstClr val="black"/>
              </a:solidFill>
              <a:latin typeface="Cambria" pitchFamily="18" charset="0"/>
              <a:ea typeface="Cambria" pitchFamily="18" charset="0"/>
            </a:rPr>
            <a:t>, </a:t>
          </a:r>
          <a:r>
            <a:rPr lang="en-US" sz="1800" dirty="0" err="1">
              <a:solidFill>
                <a:prstClr val="black"/>
              </a:solidFill>
              <a:latin typeface="Cambria" pitchFamily="18" charset="0"/>
              <a:ea typeface="Cambria" pitchFamily="18" charset="0"/>
            </a:rPr>
            <a:t>thủy</a:t>
          </a:r>
          <a:r>
            <a:rPr lang="en-US" sz="1800" dirty="0">
              <a:solidFill>
                <a:prstClr val="black"/>
              </a:solidFill>
              <a:latin typeface="Cambria" pitchFamily="18" charset="0"/>
              <a:ea typeface="Cambria" pitchFamily="18" charset="0"/>
            </a:rPr>
            <a:t> </a:t>
          </a:r>
          <a:r>
            <a:rPr lang="vi-VN" sz="180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algn="just"/>
          <a:r>
            <a:rPr lang="vi-VN" sz="1800" dirty="0">
              <a:solidFill>
                <a:prstClr val="black"/>
              </a:solidFill>
              <a:latin typeface="Cambria" pitchFamily="18" charset="0"/>
              <a:ea typeface="Cambria" pitchFamily="18" charset="0"/>
            </a:rPr>
            <a:t>+ Xây dựng cơ sở hạ tầng và cư trú.</a:t>
          </a:r>
          <a:endParaRPr lang="vi-VN"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Hạn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vi-VN" sz="1800" b="1" dirty="0">
              <a:solidFill>
                <a:schemeClr val="tx1"/>
              </a:solidFill>
              <a:latin typeface="Cambria" pitchFamily="18" charset="0"/>
              <a:ea typeface="Cambria" pitchFamily="18" charset="0"/>
            </a:rPr>
            <a:t>: </a:t>
          </a:r>
          <a:r>
            <a:rPr lang="en-US" sz="1800" b="0" dirty="0">
              <a:solidFill>
                <a:schemeClr val="tx1"/>
              </a:solidFill>
              <a:latin typeface="Cambria" pitchFamily="18" charset="0"/>
              <a:ea typeface="Cambria" pitchFamily="18" charset="0"/>
            </a:rPr>
            <a:t>t</a:t>
          </a:r>
          <a:r>
            <a:rPr lang="vi-VN" sz="1800" b="0" dirty="0">
              <a:solidFill>
                <a:schemeClr val="tx1"/>
              </a:solidFill>
              <a:latin typeface="Cambria" pitchFamily="18" charset="0"/>
              <a:ea typeface="Cambria" pitchFamily="18" charset="0"/>
            </a:rPr>
            <a:t>ài nguyên bị khai thác quá mức, môi trường bị suy thoái.</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mạnh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trồng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lúa</a:t>
          </a:r>
          <a:r>
            <a:rPr lang="en-US" sz="1800" dirty="0">
              <a:solidFill>
                <a:schemeClr val="tx1"/>
              </a:solidFill>
              <a:latin typeface="Cambria" pitchFamily="18" charset="0"/>
              <a:ea typeface="Cambria" pitchFamily="18" charset="0"/>
            </a:rPr>
            <a:t> ở ĐB. </a:t>
          </a:r>
          <a:r>
            <a:rPr lang="en-US" sz="1800" dirty="0" err="1">
              <a:solidFill>
                <a:schemeClr val="tx1"/>
              </a:solidFill>
              <a:latin typeface="Cambria" pitchFamily="18" charset="0"/>
              <a:ea typeface="Cambria" pitchFamily="18" charset="0"/>
            </a:rPr>
            <a:t>Sông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Hồng</a:t>
          </a:r>
          <a:r>
            <a:rPr lang="en-US" sz="1800" dirty="0">
              <a:solidFill>
                <a:schemeClr val="tx1"/>
              </a:solidFill>
              <a:latin typeface="Cambria" pitchFamily="18" charset="0"/>
              <a:ea typeface="Cambria" pitchFamily="18" charset="0"/>
            </a:rPr>
            <a:t>, t</a:t>
          </a:r>
          <a:r>
            <a:rPr lang="vi-VN" sz="1800" dirty="0">
              <a:solidFill>
                <a:schemeClr val="tx1"/>
              </a:solidFill>
              <a:latin typeface="Cambria" pitchFamily="18" charset="0"/>
              <a:ea typeface="Cambria" pitchFamily="18" charset="0"/>
            </a:rPr>
            <a:t>rồng cây ăn quả</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như</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chôm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chôm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xoài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sầu</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riêng</a:t>
          </a:r>
          <a:r>
            <a:rPr lang="en-US" sz="1800" dirty="0">
              <a:solidFill>
                <a:schemeClr val="tx1"/>
              </a:solidFill>
              <a:latin typeface="Cambria" pitchFamily="18" charset="0"/>
              <a:ea typeface="Cambria" pitchFamily="18" charset="0"/>
            </a:rPr>
            <a:t>…</a:t>
          </a:r>
          <a:r>
            <a:rPr lang="vi-VN" sz="1800" dirty="0">
              <a:solidFill>
                <a:schemeClr val="tx1"/>
              </a:solidFill>
              <a:latin typeface="Cambria" pitchFamily="18" charset="0"/>
              <a:ea typeface="Cambria" pitchFamily="18" charset="0"/>
            </a:rPr>
            <a:t> ở ĐB. Sông Cửu Long</a:t>
          </a:r>
          <a:r>
            <a:rPr lang="en-US" sz="1800" dirty="0">
              <a:solidFill>
                <a:schemeClr val="tx1"/>
              </a:solidFill>
              <a:latin typeface="Cambria" pitchFamily="18" charset="0"/>
              <a:ea typeface="Cambria" pitchFamily="18" charset="0"/>
            </a:rPr>
            <a:t>.</a:t>
          </a:r>
          <a:br>
            <a:rPr lang="en-US" sz="1800" dirty="0">
              <a:solidFill>
                <a:schemeClr val="tx1"/>
              </a:solidFill>
              <a:latin typeface="Cambria" pitchFamily="18" charset="0"/>
              <a:ea typeface="Cambria" pitchFamily="18" charset="0"/>
            </a:rPr>
          </a:br>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ngập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lụt</a:t>
          </a:r>
          <a:r>
            <a:rPr lang="en-US" sz="1800" dirty="0">
              <a:solidFill>
                <a:schemeClr val="tx1"/>
              </a:solidFill>
              <a:latin typeface="Cambria" pitchFamily="18" charset="0"/>
              <a:ea typeface="Cambria" pitchFamily="18" charset="0"/>
            </a:rPr>
            <a:t> ở ĐB. </a:t>
          </a:r>
          <a:r>
            <a:rPr lang="en-US" sz="1800" dirty="0" err="1">
              <a:solidFill>
                <a:schemeClr val="tx1"/>
              </a:solidFill>
              <a:latin typeface="Cambria" pitchFamily="18" charset="0"/>
              <a:ea typeface="Cambria" pitchFamily="18" charset="0"/>
            </a:rPr>
            <a:t>Sông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Hồng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đất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bị</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màu</a:t>
          </a:r>
          <a:r>
            <a:rPr lang="en-US" sz="1800" dirty="0">
              <a:solidFill>
                <a:schemeClr val="tx1"/>
              </a:solidFill>
              <a:latin typeface="Cambria" pitchFamily="18" charset="0"/>
              <a:ea typeface="Cambria" pitchFamily="18" charset="0"/>
            </a:rPr>
            <a:t> ở ĐB. </a:t>
          </a:r>
          <a:r>
            <a:rPr lang="en-US" sz="1800" dirty="0" err="1">
              <a:solidFill>
                <a:schemeClr val="tx1"/>
              </a:solidFill>
              <a:latin typeface="Cambria" pitchFamily="18" charset="0"/>
              <a:ea typeface="Cambria" pitchFamily="18" charset="0"/>
            </a:rPr>
            <a:t>Sông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Cửu</a:t>
          </a:r>
          <a:r>
            <a:rPr lang="en-US" sz="1800" dirty="0">
              <a:solidFill>
                <a:schemeClr val="tx1"/>
              </a:solidFill>
              <a:latin typeface="Cambria" pitchFamily="18" charset="0"/>
              <a:ea typeface="Cambria" pitchFamily="18" charset="0"/>
            </a:rPr>
            <a:t> Long.</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4532">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9203">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9901">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6E33F204-7FCC-4F8A-AD97-E2E9984172B5}" type="presOf" srcId="{A55E36B4-5DBD-4D69-9E07-2ACE1B02C75C}" destId="{287E208B-7CBA-48D9-A845-7C3BA9246006}" srcOrd="0" destOrd="0" presId="urn:microsoft.com/office/officeart/2008/layout/VerticalCurvedList"/>
    <dgm:cxn modelId="{C5029614-ABE3-4A34-8E46-2D5B648C8891}"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126DE2BA-692E-4C8D-99FE-F1A935839C4C}"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8E6BDFC2-963A-4FD4-AC23-C3307F74A336}" type="presOf" srcId="{9B38993F-91D9-4E45-89FE-E7C2053BB052}" destId="{A0E9B536-5134-4AC7-990D-17E1F41843BA}" srcOrd="0" destOrd="0" presId="urn:microsoft.com/office/officeart/2008/layout/VerticalCurvedList"/>
    <dgm:cxn modelId="{74A961C9-4296-4D0D-ADF1-CFA1067D77E1}"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2F23BB51-F857-442B-849B-B2E15EA0B10D}" type="presParOf" srcId="{287E208B-7CBA-48D9-A845-7C3BA9246006}" destId="{5A99791D-9E28-4B3D-8ACD-8F48A5C6199A}" srcOrd="0" destOrd="0" presId="urn:microsoft.com/office/officeart/2008/layout/VerticalCurvedList"/>
    <dgm:cxn modelId="{DF650C4C-E8B2-4E6C-A44F-89DC3A7D909B}" type="presParOf" srcId="{5A99791D-9E28-4B3D-8ACD-8F48A5C6199A}" destId="{9839DEA4-81CC-40F3-A882-992AC1AF75D3}" srcOrd="0" destOrd="0" presId="urn:microsoft.com/office/officeart/2008/layout/VerticalCurvedList"/>
    <dgm:cxn modelId="{A65F61BE-33CA-4F60-A1F3-4EAB6DD6984A}" type="presParOf" srcId="{9839DEA4-81CC-40F3-A882-992AC1AF75D3}" destId="{28F6DBF1-E187-4C38-B1F1-C875CC0EEA2D}" srcOrd="0" destOrd="0" presId="urn:microsoft.com/office/officeart/2008/layout/VerticalCurvedList"/>
    <dgm:cxn modelId="{CD4844EF-E8E7-4BE0-8BDA-908044AB425C}" type="presParOf" srcId="{9839DEA4-81CC-40F3-A882-992AC1AF75D3}" destId="{C7497E28-FAE4-42DA-8D9D-5B4659273D7A}" srcOrd="1" destOrd="0" presId="urn:microsoft.com/office/officeart/2008/layout/VerticalCurvedList"/>
    <dgm:cxn modelId="{42FC889F-ABAF-41CD-82B2-2976206BE461}" type="presParOf" srcId="{9839DEA4-81CC-40F3-A882-992AC1AF75D3}" destId="{175AA276-58F2-4DD9-80FC-A508711E986D}" srcOrd="2" destOrd="0" presId="urn:microsoft.com/office/officeart/2008/layout/VerticalCurvedList"/>
    <dgm:cxn modelId="{300FA011-DCFD-4A58-A1A6-25C346F8E180}" type="presParOf" srcId="{9839DEA4-81CC-40F3-A882-992AC1AF75D3}" destId="{99D1BCB1-BBEC-4020-AF46-9B84DFEEEB12}" srcOrd="3" destOrd="0" presId="urn:microsoft.com/office/officeart/2008/layout/VerticalCurvedList"/>
    <dgm:cxn modelId="{71759FD9-9C07-4ECE-8F03-BF452D761D4F}" type="presParOf" srcId="{5A99791D-9E28-4B3D-8ACD-8F48A5C6199A}" destId="{534504B8-3AD3-4D7F-BA10-772C4BC9F4DA}" srcOrd="1" destOrd="0" presId="urn:microsoft.com/office/officeart/2008/layout/VerticalCurvedList"/>
    <dgm:cxn modelId="{24D36BFA-2D27-4DC6-AC98-05625C747128}" type="presParOf" srcId="{5A99791D-9E28-4B3D-8ACD-8F48A5C6199A}" destId="{449D8CCB-25E3-4F77-9AA7-F013F49094ED}" srcOrd="2" destOrd="0" presId="urn:microsoft.com/office/officeart/2008/layout/VerticalCurvedList"/>
    <dgm:cxn modelId="{F01C3C17-6DF9-4B77-950D-05C1ADC3268B}" type="presParOf" srcId="{449D8CCB-25E3-4F77-9AA7-F013F49094ED}" destId="{467C472B-F399-46AE-B017-5DC56BBEA7D7}" srcOrd="0" destOrd="0" presId="urn:microsoft.com/office/officeart/2008/layout/VerticalCurvedList"/>
    <dgm:cxn modelId="{EAADF4AF-61AD-4E2A-BAB8-E4779A1E4F3A}" type="presParOf" srcId="{5A99791D-9E28-4B3D-8ACD-8F48A5C6199A}" destId="{DD97E049-4A6C-47F8-8707-C5FFDBF743ED}" srcOrd="3" destOrd="0" presId="urn:microsoft.com/office/officeart/2008/layout/VerticalCurvedList"/>
    <dgm:cxn modelId="{7588B959-0833-41A4-8609-97EE205971A5}" type="presParOf" srcId="{5A99791D-9E28-4B3D-8ACD-8F48A5C6199A}" destId="{7DBD23B7-51C8-4591-8906-0B740EFCF017}" srcOrd="4" destOrd="0" presId="urn:microsoft.com/office/officeart/2008/layout/VerticalCurvedList"/>
    <dgm:cxn modelId="{300EEB7F-2CE6-4144-BDD4-EFBEA34B1721}" type="presParOf" srcId="{7DBD23B7-51C8-4591-8906-0B740EFCF017}" destId="{9D6C96D5-59F1-4074-AA4E-276172A59D56}" srcOrd="0" destOrd="0" presId="urn:microsoft.com/office/officeart/2008/layout/VerticalCurvedList"/>
    <dgm:cxn modelId="{C126998B-CDC0-489F-878E-7F3D13539B44}" type="presParOf" srcId="{5A99791D-9E28-4B3D-8ACD-8F48A5C6199A}" destId="{A0E9B536-5134-4AC7-990D-17E1F41843BA}" srcOrd="5" destOrd="0" presId="urn:microsoft.com/office/officeart/2008/layout/VerticalCurvedList"/>
    <dgm:cxn modelId="{012E6BA1-6F72-42AF-8D69-4F73E86DE679}" type="presParOf" srcId="{5A99791D-9E28-4B3D-8ACD-8F48A5C6199A}" destId="{E6CA5371-E765-4FE6-A6BE-7ECD1C15C765}" srcOrd="6" destOrd="0" presId="urn:microsoft.com/office/officeart/2008/layout/VerticalCurvedList"/>
    <dgm:cxn modelId="{8D535B99-186D-487E-81E9-3D320DB3294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Thế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mạnh</a:t>
          </a:r>
          <a:r>
            <a:rPr lang="en-US" sz="1800" b="1" dirty="0">
              <a:solidFill>
                <a:schemeClr val="tx1"/>
              </a:solidFill>
              <a:latin typeface="Cambria" pitchFamily="18" charset="0"/>
              <a:ea typeface="Cambria" pitchFamily="18" charset="0"/>
            </a:rPr>
            <a:t>: </a:t>
          </a:r>
          <a:r>
            <a:rPr lang="en-US" sz="1800" b="0" dirty="0">
              <a:solidFill>
                <a:schemeClr val="tx1"/>
              </a:solidFill>
              <a:latin typeface="Cambria" pitchFamily="18" charset="0"/>
              <a:ea typeface="Cambria" pitchFamily="18" charset="0"/>
            </a:rPr>
            <a:t>k</a:t>
          </a:r>
          <a:r>
            <a:rPr lang="vi-VN" sz="1800" b="0" dirty="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dirty="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Hạn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vi-VN"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bão, cạn kiệt tài nguyên, ô nhiễm môi trường biển.</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mạnh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triển</a:t>
          </a:r>
          <a:r>
            <a:rPr lang="en-US" sz="1800" dirty="0">
              <a:solidFill>
                <a:schemeClr val="tx1"/>
              </a:solidFill>
              <a:latin typeface="Cambria" pitchFamily="18" charset="0"/>
              <a:ea typeface="Cambria" pitchFamily="18" charset="0"/>
            </a:rPr>
            <a:t> du </a:t>
          </a:r>
          <a:r>
            <a:rPr lang="en-US" sz="1800" dirty="0" err="1">
              <a:solidFill>
                <a:schemeClr val="tx1"/>
              </a:solidFill>
              <a:latin typeface="Cambria" pitchFamily="18" charset="0"/>
              <a:ea typeface="Cambria" pitchFamily="18" charset="0"/>
            </a:rPr>
            <a:t>lịch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Nha</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Trang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triên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giao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vận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cảng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Phòng</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b</a:t>
          </a:r>
          <a:r>
            <a:rPr lang="vi-VN" sz="1800" dirty="0">
              <a:solidFill>
                <a:schemeClr val="tx1"/>
              </a:solidFill>
              <a:latin typeface="Cambria" pitchFamily="18" charset="0"/>
              <a:ea typeface="Cambria" pitchFamily="18" charset="0"/>
            </a:rPr>
            <a:t>ão đổ bộ vào Đà Nẵng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lở</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bờ</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biển</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Bình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Thuận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6699">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96530">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9901">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55C89710-1B57-4817-A84E-35CBB626F204}"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3A024793-F8C6-4163-8708-6AA35E5E131E}" type="presOf" srcId="{9DA92A08-ED37-48A9-A0DD-F521D2142CD2}" destId="{C7497E28-FAE4-42DA-8D9D-5B4659273D7A}" srcOrd="0" destOrd="0" presId="urn:microsoft.com/office/officeart/2008/layout/VerticalCurvedList"/>
    <dgm:cxn modelId="{A949A49D-1473-4AD4-A95A-E6BCE27ED841}" type="presOf" srcId="{2EA4557B-2359-4BA8-9F14-A6ECB8DAC4AB}" destId="{DD97E049-4A6C-47F8-8707-C5FFDBF743ED}" srcOrd="0" destOrd="0" presId="urn:microsoft.com/office/officeart/2008/layout/VerticalCurvedList"/>
    <dgm:cxn modelId="{B84CA9AD-3EC2-40C6-8E3C-86A7E3B4EE14}"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CC8E6AE2-5978-4690-B6DC-C39921988ECC}" type="presOf" srcId="{9B38993F-91D9-4E45-89FE-E7C2053BB052}" destId="{A0E9B536-5134-4AC7-990D-17E1F41843BA}" srcOrd="0" destOrd="0" presId="urn:microsoft.com/office/officeart/2008/layout/VerticalCurvedList"/>
    <dgm:cxn modelId="{28481CA9-CA49-492A-9399-77448DCA2F59}" type="presParOf" srcId="{287E208B-7CBA-48D9-A845-7C3BA9246006}" destId="{5A99791D-9E28-4B3D-8ACD-8F48A5C6199A}" srcOrd="0" destOrd="0" presId="urn:microsoft.com/office/officeart/2008/layout/VerticalCurvedList"/>
    <dgm:cxn modelId="{20B1C6C3-E076-41C8-80CB-BDE7F04A1ECE}" type="presParOf" srcId="{5A99791D-9E28-4B3D-8ACD-8F48A5C6199A}" destId="{9839DEA4-81CC-40F3-A882-992AC1AF75D3}" srcOrd="0" destOrd="0" presId="urn:microsoft.com/office/officeart/2008/layout/VerticalCurvedList"/>
    <dgm:cxn modelId="{CC47777D-7F16-4A4A-9E9F-0F020A3EA8A3}" type="presParOf" srcId="{9839DEA4-81CC-40F3-A882-992AC1AF75D3}" destId="{28F6DBF1-E187-4C38-B1F1-C875CC0EEA2D}" srcOrd="0" destOrd="0" presId="urn:microsoft.com/office/officeart/2008/layout/VerticalCurvedList"/>
    <dgm:cxn modelId="{A1BE5C61-88F6-4346-9BBE-D3851E27844D}" type="presParOf" srcId="{9839DEA4-81CC-40F3-A882-992AC1AF75D3}" destId="{C7497E28-FAE4-42DA-8D9D-5B4659273D7A}" srcOrd="1" destOrd="0" presId="urn:microsoft.com/office/officeart/2008/layout/VerticalCurvedList"/>
    <dgm:cxn modelId="{93882BB6-C542-41D2-81D7-730D1764517A}" type="presParOf" srcId="{9839DEA4-81CC-40F3-A882-992AC1AF75D3}" destId="{175AA276-58F2-4DD9-80FC-A508711E986D}" srcOrd="2" destOrd="0" presId="urn:microsoft.com/office/officeart/2008/layout/VerticalCurvedList"/>
    <dgm:cxn modelId="{25BF98A9-C30A-4425-96F2-5ED13A95A826}" type="presParOf" srcId="{9839DEA4-81CC-40F3-A882-992AC1AF75D3}" destId="{99D1BCB1-BBEC-4020-AF46-9B84DFEEEB12}" srcOrd="3" destOrd="0" presId="urn:microsoft.com/office/officeart/2008/layout/VerticalCurvedList"/>
    <dgm:cxn modelId="{8FA739B7-7DFC-4F83-A6F4-20D4984B1E71}" type="presParOf" srcId="{5A99791D-9E28-4B3D-8ACD-8F48A5C6199A}" destId="{534504B8-3AD3-4D7F-BA10-772C4BC9F4DA}" srcOrd="1" destOrd="0" presId="urn:microsoft.com/office/officeart/2008/layout/VerticalCurvedList"/>
    <dgm:cxn modelId="{D2C09CCD-37FE-4104-9E65-F49DC050A5B5}" type="presParOf" srcId="{5A99791D-9E28-4B3D-8ACD-8F48A5C6199A}" destId="{449D8CCB-25E3-4F77-9AA7-F013F49094ED}" srcOrd="2" destOrd="0" presId="urn:microsoft.com/office/officeart/2008/layout/VerticalCurvedList"/>
    <dgm:cxn modelId="{82B103D2-3F20-44A5-A502-EDB7E2E985C7}" type="presParOf" srcId="{449D8CCB-25E3-4F77-9AA7-F013F49094ED}" destId="{467C472B-F399-46AE-B017-5DC56BBEA7D7}" srcOrd="0" destOrd="0" presId="urn:microsoft.com/office/officeart/2008/layout/VerticalCurvedList"/>
    <dgm:cxn modelId="{DF71B472-06D1-41C3-A7D7-A5DF3C0F6BE2}" type="presParOf" srcId="{5A99791D-9E28-4B3D-8ACD-8F48A5C6199A}" destId="{DD97E049-4A6C-47F8-8707-C5FFDBF743ED}" srcOrd="3" destOrd="0" presId="urn:microsoft.com/office/officeart/2008/layout/VerticalCurvedList"/>
    <dgm:cxn modelId="{BDA6C4C7-2AF1-4982-BEC5-0022E63E1B30}" type="presParOf" srcId="{5A99791D-9E28-4B3D-8ACD-8F48A5C6199A}" destId="{7DBD23B7-51C8-4591-8906-0B740EFCF017}" srcOrd="4" destOrd="0" presId="urn:microsoft.com/office/officeart/2008/layout/VerticalCurvedList"/>
    <dgm:cxn modelId="{3AA3ADA6-5710-4F5F-852A-929401F3B3D3}" type="presParOf" srcId="{7DBD23B7-51C8-4591-8906-0B740EFCF017}" destId="{9D6C96D5-59F1-4074-AA4E-276172A59D56}" srcOrd="0" destOrd="0" presId="urn:microsoft.com/office/officeart/2008/layout/VerticalCurvedList"/>
    <dgm:cxn modelId="{C0B7F7FF-7F84-4B47-8FE5-1973ACF92F30}" type="presParOf" srcId="{5A99791D-9E28-4B3D-8ACD-8F48A5C6199A}" destId="{A0E9B536-5134-4AC7-990D-17E1F41843BA}" srcOrd="5" destOrd="0" presId="urn:microsoft.com/office/officeart/2008/layout/VerticalCurvedList"/>
    <dgm:cxn modelId="{DE87387A-76ED-42EC-BA4A-1A79B7FBA51B}" type="presParOf" srcId="{5A99791D-9E28-4B3D-8ACD-8F48A5C6199A}" destId="{E6CA5371-E765-4FE6-A6BE-7ECD1C15C765}" srcOrd="6" destOrd="0" presId="urn:microsoft.com/office/officeart/2008/layout/VerticalCurvedList"/>
    <dgm:cxn modelId="{4830D066-03CF-40E4-8D2F-CBEFCD9584B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mbria" pitchFamily="18" charset="0"/>
              <a:ea typeface="Cambria" pitchFamily="18" charset="0"/>
            </a:rPr>
            <a:t>4 </a:t>
          </a:r>
          <a:r>
            <a:rPr lang="en-US" sz="2000" b="1" kern="1200" dirty="0" err="1">
              <a:latin typeface="Cambria" pitchFamily="18" charset="0"/>
              <a:ea typeface="Cambria" pitchFamily="18" charset="0"/>
            </a:rPr>
            <a:t>đặc</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điểm</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chung</a:t>
          </a:r>
          <a:endParaRPr lang="en-US" sz="20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mbria" pitchFamily="18" charset="0"/>
              <a:ea typeface="Cambria" pitchFamily="18" charset="0"/>
            </a:rPr>
            <a:t>Địa hình đồi núi chiếm ưu thế</a:t>
          </a:r>
          <a:r>
            <a:rPr lang="en-US" sz="2000" kern="1200" dirty="0">
              <a:latin typeface="Cambria" pitchFamily="18" charset="0"/>
              <a:ea typeface="Cambria" pitchFamily="18" charset="0"/>
            </a:rPr>
            <a:t>.</a:t>
          </a: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mbria" pitchFamily="18" charset="0"/>
              <a:ea typeface="Cambria" pitchFamily="18" charset="0"/>
            </a:rPr>
            <a:t>Địa hình có 2 hướng chính là TB-ĐN và vòng cung.</a:t>
          </a:r>
          <a:endParaRPr lang="en-US" sz="20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Cambria" pitchFamily="18" charset="0"/>
              <a:ea typeface="Cambria" pitchFamily="18" charset="0"/>
            </a:rPr>
            <a:t>Địa</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hình</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có</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tính</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chất</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phân</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bậc</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khá</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rõ</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rệt</a:t>
          </a:r>
          <a:endParaRPr lang="en-US" sz="20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mbria" pitchFamily="18" charset="0"/>
              <a:ea typeface="Cambria" pitchFamily="18" charset="0"/>
            </a:rPr>
            <a:t>Địa hình chịu tác động của khí hậu nhiệt đới ẩm gió mùa và con người</a:t>
          </a:r>
          <a:r>
            <a:rPr lang="en-US" sz="2000" kern="1200" dirty="0">
              <a:latin typeface="Cambria" pitchFamily="18" charset="0"/>
              <a:ea typeface="Cambria" pitchFamily="18" charset="0"/>
            </a:rPr>
            <a:t>.</a:t>
          </a: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03200"/>
          <a:ext cx="6528363" cy="1656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err="1">
              <a:solidFill>
                <a:schemeClr val="tx1"/>
              </a:solidFill>
              <a:latin typeface="Cambria" pitchFamily="18" charset="0"/>
              <a:ea typeface="Cambria" pitchFamily="18" charset="0"/>
            </a:rPr>
            <a:t>Bờ</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biển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bồi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tại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châu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thổ</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Hồng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Cửu</a:t>
          </a:r>
          <a:r>
            <a:rPr lang="en-US" sz="1800" b="0" kern="1200" dirty="0">
              <a:solidFill>
                <a:schemeClr val="tx1"/>
              </a:solidFill>
              <a:latin typeface="Cambria" pitchFamily="18" charset="0"/>
              <a:ea typeface="Cambria" pitchFamily="18" charset="0"/>
            </a:rPr>
            <a:t> Long), </a:t>
          </a:r>
          <a:r>
            <a:rPr lang="en-US" sz="1800" b="0" kern="1200" dirty="0" err="1">
              <a:solidFill>
                <a:schemeClr val="tx1"/>
              </a:solidFill>
              <a:latin typeface="Cambria" pitchFamily="18" charset="0"/>
              <a:ea typeface="Cambria" pitchFamily="18" charset="0"/>
            </a:rPr>
            <a:t>có</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bãi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bùn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rộng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rừng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cây</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ngập</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mặn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triển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thuận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lợi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cho</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nuôi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trồng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thủy</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sản</a:t>
          </a:r>
          <a:r>
            <a:rPr lang="en-US" sz="1800" b="0" kern="1200" dirty="0">
              <a:solidFill>
                <a:schemeClr val="tx1"/>
              </a:solidFill>
              <a:latin typeface="Cambria" pitchFamily="18" charset="0"/>
              <a:ea typeface="Cambria" pitchFamily="18" charset="0"/>
            </a:rPr>
            <a:t>.</a:t>
          </a:r>
        </a:p>
      </dsp:txBody>
      <dsp:txXfrm>
        <a:off x="715680" y="203200"/>
        <a:ext cx="6528363" cy="16560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5AE1DE-EFE8-4967-8857-F9B5F875EFDC}">
      <dsp:nvSpPr>
        <dsp:cNvPr id="0" name=""/>
        <dsp:cNvSpPr/>
      </dsp:nvSpPr>
      <dsp:spPr>
        <a:xfrm>
          <a:off x="1090536" y="1981197"/>
          <a:ext cx="6153508" cy="1193804"/>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kern="1200" dirty="0">
            <a:solidFill>
              <a:schemeClr val="tx1"/>
            </a:solidFill>
            <a:latin typeface="Cambria" pitchFamily="18" charset="0"/>
            <a:ea typeface="Cambria" pitchFamily="18" charset="0"/>
          </a:endParaRPr>
        </a:p>
      </dsp:txBody>
      <dsp:txXfrm>
        <a:off x="1090536" y="1981197"/>
        <a:ext cx="6153508" cy="1193804"/>
      </dsp:txXfrm>
    </dsp:sp>
    <dsp:sp modelId="{12F6AAE8-7DC1-4798-BBE9-2FAFB9989731}">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4692B3-4C35-4DEA-98BE-486FB22EFEFB}">
      <dsp:nvSpPr>
        <dsp:cNvPr id="0" name=""/>
        <dsp:cNvSpPr/>
      </dsp:nvSpPr>
      <dsp:spPr>
        <a:xfrm>
          <a:off x="715680" y="3609340"/>
          <a:ext cx="6528363" cy="1031240"/>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50800" rIns="50800" bIns="50800"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Mở</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rộng</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tại</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các</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vùng</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biển</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Bắc</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Bộ</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và</a:t>
          </a:r>
          <a:r>
            <a:rPr lang="en-US" sz="2000" b="0" kern="1200" dirty="0">
              <a:solidFill>
                <a:schemeClr val="tx1"/>
              </a:solidFill>
              <a:latin typeface="Cambria" pitchFamily="18" charset="0"/>
              <a:ea typeface="Cambria" pitchFamily="18" charset="0"/>
            </a:rPr>
            <a:t> Nam </a:t>
          </a:r>
          <a:r>
            <a:rPr lang="en-US" sz="2000" b="0" kern="1200" dirty="0" err="1">
              <a:solidFill>
                <a:schemeClr val="tx1"/>
              </a:solidFill>
              <a:latin typeface="Cambria" pitchFamily="18" charset="0"/>
              <a:ea typeface="Cambria" pitchFamily="18" charset="0"/>
            </a:rPr>
            <a:t>Bộ</a:t>
          </a:r>
          <a:r>
            <a:rPr lang="en-US" sz="2000" b="0" kern="1200" dirty="0">
              <a:solidFill>
                <a:schemeClr val="tx1"/>
              </a:solidFill>
              <a:latin typeface="Cambria" pitchFamily="18" charset="0"/>
              <a:ea typeface="Cambria" pitchFamily="18" charset="0"/>
            </a:rPr>
            <a:t>.</a:t>
          </a:r>
        </a:p>
        <a:p>
          <a:pPr marL="0" lvl="0" indent="0" algn="l" defTabSz="889000">
            <a:lnSpc>
              <a:spcPct val="90000"/>
            </a:lnSpc>
            <a:spcBef>
              <a:spcPct val="0"/>
            </a:spcBef>
            <a:spcAft>
              <a:spcPct val="35000"/>
            </a:spcAft>
            <a:buNone/>
          </a:pPr>
          <a:r>
            <a:rPr lang="vi-VN" sz="2000" b="0" kern="1200" dirty="0">
              <a:solidFill>
                <a:schemeClr val="tx1"/>
              </a:solidFill>
              <a:latin typeface="Cambria" pitchFamily="18" charset="0"/>
              <a:ea typeface="Cambria" pitchFamily="18" charset="0"/>
            </a:rPr>
            <a:t>- Vùng biển miền Trung sâu và hẹp hơn.</a:t>
          </a:r>
          <a:endParaRPr lang="en-US" sz="2000" b="0" kern="1200" dirty="0">
            <a:solidFill>
              <a:schemeClr val="tx1"/>
            </a:solidFill>
            <a:latin typeface="Cambria" pitchFamily="18" charset="0"/>
            <a:ea typeface="Cambria" pitchFamily="18" charset="0"/>
          </a:endParaRPr>
        </a:p>
      </dsp:txBody>
      <dsp:txXfrm>
        <a:off x="715680" y="3609340"/>
        <a:ext cx="6528363" cy="1031240"/>
      </dsp:txXfrm>
    </dsp:sp>
    <dsp:sp modelId="{9D6C96D5-59F1-4074-AA4E-276172A59D56}">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FCB72-5F32-4A24-9863-2BBFF80C45F5}">
      <dsp:nvSpPr>
        <dsp:cNvPr id="0" name=""/>
        <dsp:cNvSpPr/>
      </dsp:nvSpPr>
      <dsp:spPr>
        <a:xfrm>
          <a:off x="-2889" y="147940"/>
          <a:ext cx="4791993" cy="4569784"/>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BC949D-ED43-4F09-8968-C4EC959DD164}">
      <dsp:nvSpPr>
        <dsp:cNvPr id="0" name=""/>
        <dsp:cNvSpPr/>
      </dsp:nvSpPr>
      <dsp:spPr>
        <a:xfrm>
          <a:off x="1764131" y="487505"/>
          <a:ext cx="3229102" cy="103311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b="1" kern="1200" dirty="0">
              <a:latin typeface="Cambria" pitchFamily="18" charset="0"/>
              <a:ea typeface="Cambria" pitchFamily="18" charset="0"/>
            </a:rPr>
            <a:t>Đai ôn đới gió mùa trên núi</a:t>
          </a:r>
          <a:r>
            <a:rPr lang="en-US" sz="1700" b="1" kern="1200" dirty="0">
              <a:latin typeface="Cambria" pitchFamily="18" charset="0"/>
              <a:ea typeface="Cambria" pitchFamily="18" charset="0"/>
            </a:rPr>
            <a:t>:</a:t>
          </a:r>
          <a:r>
            <a:rPr lang="vi-VN" sz="1700" kern="1200" dirty="0">
              <a:latin typeface="Cambria" pitchFamily="18" charset="0"/>
              <a:ea typeface="Cambria" pitchFamily="18" charset="0"/>
            </a:rPr>
            <a:t> sinh vật là các loài thực vật ôn đới </a:t>
          </a:r>
          <a:r>
            <a:rPr lang="en-US" sz="1700" kern="1200" dirty="0" err="1">
              <a:latin typeface="Cambria" pitchFamily="18" charset="0"/>
              <a:ea typeface="Cambria" pitchFamily="18" charset="0"/>
            </a:rPr>
            <a:t>ví</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dụ</a:t>
          </a:r>
          <a:r>
            <a:rPr lang="en-US" sz="1700" kern="1200" dirty="0">
              <a:latin typeface="Cambria" pitchFamily="18" charset="0"/>
              <a:ea typeface="Cambria" pitchFamily="18" charset="0"/>
            </a:rPr>
            <a:t> </a:t>
          </a:r>
          <a:r>
            <a:rPr lang="vi-VN" sz="1700" kern="1200" dirty="0">
              <a:latin typeface="Cambria" pitchFamily="18" charset="0"/>
              <a:ea typeface="Cambria" pitchFamily="18" charset="0"/>
            </a:rPr>
            <a:t>như </a:t>
          </a:r>
          <a:r>
            <a:rPr lang="en-US" sz="1700" kern="1200" dirty="0">
              <a:latin typeface="Cambria" pitchFamily="18" charset="0"/>
              <a:ea typeface="Cambria" pitchFamily="18" charset="0"/>
            </a:rPr>
            <a:t>đ</a:t>
          </a:r>
          <a:r>
            <a:rPr lang="vi-VN" sz="1700" kern="1200" dirty="0">
              <a:latin typeface="Cambria" pitchFamily="18" charset="0"/>
              <a:ea typeface="Cambria" pitchFamily="18" charset="0"/>
            </a:rPr>
            <a:t>ỗ quyên, </a:t>
          </a:r>
          <a:r>
            <a:rPr lang="en-US" sz="1700" kern="1200" dirty="0">
              <a:latin typeface="Cambria" pitchFamily="18" charset="0"/>
              <a:ea typeface="Cambria" pitchFamily="18" charset="0"/>
            </a:rPr>
            <a:t>l</a:t>
          </a:r>
          <a:r>
            <a:rPr lang="vi-VN" sz="1700" kern="1200" dirty="0">
              <a:latin typeface="Cambria" pitchFamily="18" charset="0"/>
              <a:ea typeface="Cambria" pitchFamily="18" charset="0"/>
            </a:rPr>
            <a:t>ãnh sam, </a:t>
          </a:r>
          <a:r>
            <a:rPr lang="en-US" sz="1700" kern="1200" dirty="0">
              <a:latin typeface="Cambria" pitchFamily="18" charset="0"/>
              <a:ea typeface="Cambria" pitchFamily="18" charset="0"/>
            </a:rPr>
            <a:t>t</a:t>
          </a:r>
          <a:r>
            <a:rPr lang="vi-VN" sz="1700" kern="1200" dirty="0">
              <a:latin typeface="Cambria" pitchFamily="18" charset="0"/>
              <a:ea typeface="Cambria" pitchFamily="18" charset="0"/>
            </a:rPr>
            <a:t>hiết sam...</a:t>
          </a:r>
          <a:endParaRPr lang="en-US" sz="1700" kern="1200" dirty="0">
            <a:latin typeface="Cambria" pitchFamily="18" charset="0"/>
            <a:ea typeface="Cambria" pitchFamily="18" charset="0"/>
          </a:endParaRPr>
        </a:p>
      </dsp:txBody>
      <dsp:txXfrm>
        <a:off x="1814564" y="537938"/>
        <a:ext cx="3128236" cy="932250"/>
      </dsp:txXfrm>
    </dsp:sp>
    <dsp:sp modelId="{917B1408-F7E0-4520-A7D8-9ADD48684CDA}">
      <dsp:nvSpPr>
        <dsp:cNvPr id="0" name=""/>
        <dsp:cNvSpPr/>
      </dsp:nvSpPr>
      <dsp:spPr>
        <a:xfrm>
          <a:off x="1779378" y="1627177"/>
          <a:ext cx="3198609" cy="110159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b="1" kern="1200" dirty="0">
              <a:latin typeface="Cambria" pitchFamily="18" charset="0"/>
              <a:ea typeface="Cambria" pitchFamily="18" charset="0"/>
            </a:rPr>
            <a:t>Đai cận nhiệt đới gió mùa trên núi</a:t>
          </a:r>
          <a:r>
            <a:rPr lang="en-US" sz="1700" kern="1200" dirty="0">
              <a:latin typeface="Cambria" pitchFamily="18" charset="0"/>
              <a:ea typeface="Cambria" pitchFamily="18" charset="0"/>
            </a:rPr>
            <a:t>: </a:t>
          </a:r>
          <a:r>
            <a:rPr lang="vi-VN" sz="1700" kern="1200" dirty="0">
              <a:latin typeface="Cambria" pitchFamily="18" charset="0"/>
              <a:ea typeface="Cambria" pitchFamily="18" charset="0"/>
            </a:rPr>
            <a:t>sinh vật gồm có rừng cận nhiệt lá rộng, rừng lá kim</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ví</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dụ</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như</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rừng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thông</a:t>
          </a:r>
          <a:r>
            <a:rPr lang="en-US" sz="1700" kern="1200" dirty="0">
              <a:latin typeface="Cambria" pitchFamily="18" charset="0"/>
              <a:ea typeface="Cambria" pitchFamily="18" charset="0"/>
            </a:rPr>
            <a:t> ở </a:t>
          </a:r>
          <a:r>
            <a:rPr lang="en-US" sz="1700" kern="1200" dirty="0" err="1">
              <a:latin typeface="Cambria" pitchFamily="18" charset="0"/>
              <a:ea typeface="Cambria" pitchFamily="18" charset="0"/>
            </a:rPr>
            <a:t>Đà</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Lạt</a:t>
          </a:r>
          <a:r>
            <a:rPr lang="en-US" sz="1700" kern="1200" dirty="0">
              <a:latin typeface="Cambria" pitchFamily="18" charset="0"/>
              <a:ea typeface="Cambria" pitchFamily="18" charset="0"/>
            </a:rPr>
            <a:t>.</a:t>
          </a:r>
        </a:p>
      </dsp:txBody>
      <dsp:txXfrm>
        <a:off x="1833153" y="1680952"/>
        <a:ext cx="3091059" cy="994043"/>
      </dsp:txXfrm>
    </dsp:sp>
    <dsp:sp modelId="{54EB3799-FE36-48B1-AF18-3F53D17F0D01}">
      <dsp:nvSpPr>
        <dsp:cNvPr id="0" name=""/>
        <dsp:cNvSpPr/>
      </dsp:nvSpPr>
      <dsp:spPr>
        <a:xfrm>
          <a:off x="1802204" y="2835326"/>
          <a:ext cx="3152957" cy="143627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b="1" kern="1200" dirty="0">
              <a:latin typeface="Cambria" pitchFamily="18" charset="0"/>
              <a:ea typeface="Cambria" pitchFamily="18" charset="0"/>
            </a:rPr>
            <a:t>Đai nhiệt đới gió mùa</a:t>
          </a:r>
          <a:r>
            <a:rPr lang="vi-VN" sz="1700" kern="1200" dirty="0">
              <a:latin typeface="Cambria" pitchFamily="18" charset="0"/>
              <a:ea typeface="Cambria" pitchFamily="18" charset="0"/>
            </a:rPr>
            <a:t>: sinh vật tiêu biểu là hệ sinh thái rừng nhiệt đới ẩm lá rộng thường xanh và rừng nhiệt đới gió mùa</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ví</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dụ</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như</a:t>
          </a:r>
          <a:r>
            <a:rPr lang="en-US" sz="1700" kern="1200" dirty="0">
              <a:latin typeface="Cambria" pitchFamily="18" charset="0"/>
              <a:ea typeface="Cambria" pitchFamily="18" charset="0"/>
            </a:rPr>
            <a:t> ở VQG </a:t>
          </a:r>
          <a:r>
            <a:rPr lang="en-US" sz="1700" kern="1200" dirty="0" err="1">
              <a:latin typeface="Cambria" pitchFamily="18" charset="0"/>
              <a:ea typeface="Cambria" pitchFamily="18" charset="0"/>
            </a:rPr>
            <a:t>Cúc</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Phương</a:t>
          </a:r>
          <a:r>
            <a:rPr lang="en-US" sz="1700" kern="1200" dirty="0">
              <a:latin typeface="Cambria" pitchFamily="18" charset="0"/>
              <a:ea typeface="Cambria" pitchFamily="18" charset="0"/>
            </a:rPr>
            <a:t>.</a:t>
          </a:r>
        </a:p>
      </dsp:txBody>
      <dsp:txXfrm>
        <a:off x="1872317" y="2905439"/>
        <a:ext cx="3012731" cy="12960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5333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71068"/>
          <a:ext cx="6528363" cy="199820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Thế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mạnh</a:t>
          </a:r>
          <a:r>
            <a:rPr lang="en-US" sz="1800" b="1" kern="1200" dirty="0">
              <a:solidFill>
                <a:schemeClr val="tx1"/>
              </a:solidFill>
              <a:latin typeface="Cambria" pitchFamily="18" charset="0"/>
              <a:ea typeface="Cambria" pitchFamily="18" charset="0"/>
            </a:rPr>
            <a:t>: </a:t>
          </a: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Đối với công nghiệp: phát triển khai thác khoáng sản, luyện kim, thủy điện,...</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Đối với du lịch: hình thành các điểm du lịch có giá trị.</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71068"/>
        <a:ext cx="6528363" cy="1998202"/>
      </dsp:txXfrm>
    </dsp:sp>
    <dsp:sp modelId="{467C472B-F399-46AE-B017-5DC56BBEA7D7}">
      <dsp:nvSpPr>
        <dsp:cNvPr id="0" name=""/>
        <dsp:cNvSpPr/>
      </dsp:nvSpPr>
      <dsp:spPr>
        <a:xfrm>
          <a:off x="71155" y="42564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6020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Hạn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vi-VN" sz="1800" b="1"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địa hình bị chia cắt gây </a:t>
          </a:r>
          <a:r>
            <a:rPr lang="en-US" sz="1800" b="0" i="0" kern="1200" dirty="0" err="1">
              <a:solidFill>
                <a:schemeClr val="tx1"/>
              </a:solidFill>
              <a:latin typeface="Cambria" pitchFamily="18" charset="0"/>
              <a:ea typeface="Cambria" pitchFamily="18" charset="0"/>
            </a:rPr>
            <a:t>khó</a:t>
          </a:r>
          <a:r>
            <a:rPr lang="en-US" sz="1800" b="0" i="0" kern="1200" dirty="0">
              <a:solidFill>
                <a:schemeClr val="tx1"/>
              </a:solidFill>
              <a:latin typeface="Cambria" pitchFamily="18" charset="0"/>
              <a:ea typeface="Cambria" pitchFamily="18" charset="0"/>
            </a:rPr>
            <a:t> </a:t>
          </a:r>
          <a:r>
            <a:rPr lang="en-US" sz="1800" b="0" i="0" kern="1200" dirty="0" err="1">
              <a:solidFill>
                <a:schemeClr val="tx1"/>
              </a:solidFill>
              <a:latin typeface="Cambria" pitchFamily="18" charset="0"/>
              <a:ea typeface="Cambria" pitchFamily="18" charset="0"/>
            </a:rPr>
            <a:t>khăn</a:t>
          </a:r>
          <a:r>
            <a:rPr lang="en-US" sz="1800" b="0" i="0" kern="1200" dirty="0">
              <a:solidFill>
                <a:schemeClr val="tx1"/>
              </a:solidFill>
              <a:latin typeface="Cambria" pitchFamily="18" charset="0"/>
              <a:ea typeface="Cambria" pitchFamily="18" charset="0"/>
            </a:rPr>
            <a:t> </a:t>
          </a:r>
          <a:r>
            <a:rPr lang="en-US" sz="1800" b="0" i="0" kern="1200" dirty="0" err="1">
              <a:solidFill>
                <a:schemeClr val="tx1"/>
              </a:solidFill>
              <a:latin typeface="Cambria" pitchFamily="18" charset="0"/>
              <a:ea typeface="Cambria" pitchFamily="18" charset="0"/>
            </a:rPr>
            <a:t>cho</a:t>
          </a:r>
          <a:r>
            <a:rPr lang="en-US" sz="1800" b="0" i="0"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giao thông</a:t>
          </a:r>
          <a:r>
            <a:rPr lang="en-US" sz="1800" b="0" i="0"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thiên tai: lũ quét, sạt lở đất…</a:t>
          </a:r>
          <a:endParaRPr lang="en-US" sz="1800" b="0" i="0" kern="1200" dirty="0">
            <a:solidFill>
              <a:schemeClr val="tx1"/>
            </a:solidFill>
            <a:latin typeface="Cambria" pitchFamily="18" charset="0"/>
            <a:ea typeface="Cambria" pitchFamily="18" charset="0"/>
          </a:endParaRPr>
        </a:p>
      </dsp:txBody>
      <dsp:txXfrm>
        <a:off x="1090536" y="2260205"/>
        <a:ext cx="6153508" cy="713649"/>
      </dsp:txXfrm>
    </dsp:sp>
    <dsp:sp modelId="{9D6C96D5-59F1-4074-AA4E-276172A59D56}">
      <dsp:nvSpPr>
        <dsp:cNvPr id="0" name=""/>
        <dsp:cNvSpPr/>
      </dsp:nvSpPr>
      <dsp:spPr>
        <a:xfrm>
          <a:off x="446011" y="197250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1"/>
          <a:ext cx="6528363" cy="1368177"/>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mạnh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trồng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cà</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phê</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Nguyên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nuôi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bò</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sữa</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Bắc</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lũ</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quét</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Bắc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lở</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đất</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Nguyên</a:t>
          </a:r>
          <a:r>
            <a:rPr lang="en-US" sz="1800" kern="1200" dirty="0">
              <a:solidFill>
                <a:schemeClr val="tx1"/>
              </a:solidFill>
              <a:latin typeface="Cambria" pitchFamily="18" charset="0"/>
              <a:ea typeface="Cambria" pitchFamily="18" charset="0"/>
            </a:rPr>
            <a:t>.</a:t>
          </a:r>
        </a:p>
      </dsp:txBody>
      <dsp:txXfrm>
        <a:off x="715680" y="3479801"/>
        <a:ext cx="6528363" cy="1368177"/>
      </dsp:txXfrm>
    </dsp:sp>
    <dsp:sp modelId="{BB02C15B-25BD-4CA5-8B62-85830BA892A9}">
      <dsp:nvSpPr>
        <dsp:cNvPr id="0" name=""/>
        <dsp:cNvSpPr/>
      </dsp:nvSpPr>
      <dsp:spPr>
        <a:xfrm>
          <a:off x="71155" y="351936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182880"/>
          <a:ext cx="6528363" cy="16967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Thế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mạnh</a:t>
          </a:r>
          <a:r>
            <a:rPr lang="en-US" sz="1800" b="1" kern="1200" dirty="0">
              <a:solidFill>
                <a:schemeClr val="tx1"/>
              </a:solidFill>
              <a:latin typeface="Cambria" pitchFamily="18" charset="0"/>
              <a:ea typeface="Cambria" pitchFamily="18" charset="0"/>
            </a:rPr>
            <a:t>: </a:t>
          </a:r>
        </a:p>
        <a:p>
          <a:pPr marL="0" lvl="0" indent="0" algn="just" defTabSz="800100">
            <a:lnSpc>
              <a:spcPct val="90000"/>
            </a:lnSpc>
            <a:spcBef>
              <a:spcPct val="0"/>
            </a:spcBef>
            <a:spcAft>
              <a:spcPct val="35000"/>
            </a:spcAft>
            <a:buNone/>
          </a:pPr>
          <a:r>
            <a:rPr lang="vi-VN" sz="1800" kern="1200" dirty="0">
              <a:solidFill>
                <a:prstClr val="black"/>
              </a:solidFill>
              <a:latin typeface="Cambria" pitchFamily="18" charset="0"/>
              <a:ea typeface="Cambria" pitchFamily="18" charset="0"/>
            </a:rPr>
            <a:t>+ Đối với nông</a:t>
          </a:r>
          <a:r>
            <a:rPr lang="en-US" sz="1800" kern="1200" dirty="0">
              <a:solidFill>
                <a:prstClr val="black"/>
              </a:solidFill>
              <a:latin typeface="Cambria" pitchFamily="18" charset="0"/>
              <a:ea typeface="Cambria" pitchFamily="18" charset="0"/>
            </a:rPr>
            <a:t> </a:t>
          </a:r>
          <a:r>
            <a:rPr lang="en-US" sz="1800" kern="1200" dirty="0" err="1">
              <a:solidFill>
                <a:prstClr val="black"/>
              </a:solidFill>
              <a:latin typeface="Cambria" pitchFamily="18" charset="0"/>
              <a:ea typeface="Cambria" pitchFamily="18" charset="0"/>
            </a:rPr>
            <a:t>nghiệp</a:t>
          </a:r>
          <a:r>
            <a:rPr lang="en-US" sz="1800" kern="1200" dirty="0">
              <a:solidFill>
                <a:prstClr val="black"/>
              </a:solidFill>
              <a:latin typeface="Cambria" pitchFamily="18" charset="0"/>
              <a:ea typeface="Cambria" pitchFamily="18" charset="0"/>
            </a:rPr>
            <a:t>, </a:t>
          </a:r>
          <a:r>
            <a:rPr lang="en-US" sz="1800" kern="1200" dirty="0" err="1">
              <a:solidFill>
                <a:prstClr val="black"/>
              </a:solidFill>
              <a:latin typeface="Cambria" pitchFamily="18" charset="0"/>
              <a:ea typeface="Cambria" pitchFamily="18" charset="0"/>
            </a:rPr>
            <a:t>thủy</a:t>
          </a:r>
          <a:r>
            <a:rPr lang="en-US" sz="1800" kern="1200" dirty="0">
              <a:solidFill>
                <a:prstClr val="black"/>
              </a:solidFill>
              <a:latin typeface="Cambria" pitchFamily="18" charset="0"/>
              <a:ea typeface="Cambria" pitchFamily="18" charset="0"/>
            </a:rPr>
            <a:t> </a:t>
          </a:r>
          <a:r>
            <a:rPr lang="vi-VN" sz="1800" kern="120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marL="0" lvl="0" indent="0" algn="just" defTabSz="800100">
            <a:lnSpc>
              <a:spcPct val="90000"/>
            </a:lnSpc>
            <a:spcBef>
              <a:spcPct val="0"/>
            </a:spcBef>
            <a:spcAft>
              <a:spcPct val="35000"/>
            </a:spcAft>
            <a:buNone/>
          </a:pPr>
          <a:r>
            <a:rPr lang="vi-VN" sz="1800" kern="1200" dirty="0">
              <a:solidFill>
                <a:prstClr val="black"/>
              </a:solidFill>
              <a:latin typeface="Cambria" pitchFamily="18" charset="0"/>
              <a:ea typeface="Cambria" pitchFamily="18" charset="0"/>
            </a:rPr>
            <a:t>+ Xây dựng cơ sở hạ tầng và cư trú.</a:t>
          </a:r>
          <a:endParaRPr lang="vi-VN" sz="1800" b="0" kern="1200" dirty="0">
            <a:solidFill>
              <a:schemeClr val="tx1"/>
            </a:solidFill>
            <a:latin typeface="Cambria" pitchFamily="18" charset="0"/>
            <a:ea typeface="Cambria" pitchFamily="18" charset="0"/>
          </a:endParaRPr>
        </a:p>
      </dsp:txBody>
      <dsp:txXfrm>
        <a:off x="715680" y="182880"/>
        <a:ext cx="6528363" cy="16967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2127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Hạn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vi-VN" sz="1800" b="1" kern="1200" dirty="0">
              <a:solidFill>
                <a:schemeClr val="tx1"/>
              </a:solidFill>
              <a:latin typeface="Cambria" pitchFamily="18" charset="0"/>
              <a:ea typeface="Cambria" pitchFamily="18" charset="0"/>
            </a:rPr>
            <a:t>: </a:t>
          </a:r>
          <a:r>
            <a:rPr lang="en-US" sz="1800" b="0" kern="1200" dirty="0">
              <a:solidFill>
                <a:schemeClr val="tx1"/>
              </a:solidFill>
              <a:latin typeface="Cambria" pitchFamily="18" charset="0"/>
              <a:ea typeface="Cambria" pitchFamily="18" charset="0"/>
            </a:rPr>
            <a:t>t</a:t>
          </a:r>
          <a:r>
            <a:rPr lang="vi-VN" sz="1800" b="0" kern="1200" dirty="0">
              <a:solidFill>
                <a:schemeClr val="tx1"/>
              </a:solidFill>
              <a:latin typeface="Cambria" pitchFamily="18" charset="0"/>
              <a:ea typeface="Cambria" pitchFamily="18" charset="0"/>
            </a:rPr>
            <a:t>ài nguyên bị khai thác quá mức, môi trường bị suy thoái.</a:t>
          </a:r>
          <a:endParaRPr lang="en-US" sz="1800" b="0" i="0" kern="1200" dirty="0">
            <a:solidFill>
              <a:schemeClr val="tx1"/>
            </a:solidFill>
            <a:latin typeface="Cambria" pitchFamily="18" charset="0"/>
            <a:ea typeface="Cambria" pitchFamily="18" charset="0"/>
          </a:endParaRPr>
        </a:p>
      </dsp:txBody>
      <dsp:txXfrm>
        <a:off x="1090536" y="2221275"/>
        <a:ext cx="6153508" cy="713649"/>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mạnh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trồng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lúa</a:t>
          </a:r>
          <a:r>
            <a:rPr lang="en-US" sz="1800" kern="1200" dirty="0">
              <a:solidFill>
                <a:schemeClr val="tx1"/>
              </a:solidFill>
              <a:latin typeface="Cambria" pitchFamily="18" charset="0"/>
              <a:ea typeface="Cambria" pitchFamily="18" charset="0"/>
            </a:rPr>
            <a:t> ở ĐB. </a:t>
          </a:r>
          <a:r>
            <a:rPr lang="en-US" sz="1800" kern="1200" dirty="0" err="1">
              <a:solidFill>
                <a:schemeClr val="tx1"/>
              </a:solidFill>
              <a:latin typeface="Cambria" pitchFamily="18" charset="0"/>
              <a:ea typeface="Cambria" pitchFamily="18" charset="0"/>
            </a:rPr>
            <a:t>Sông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Hồng</a:t>
          </a:r>
          <a:r>
            <a:rPr lang="en-US" sz="1800" kern="1200" dirty="0">
              <a:solidFill>
                <a:schemeClr val="tx1"/>
              </a:solidFill>
              <a:latin typeface="Cambria" pitchFamily="18" charset="0"/>
              <a:ea typeface="Cambria" pitchFamily="18" charset="0"/>
            </a:rPr>
            <a:t>, t</a:t>
          </a:r>
          <a:r>
            <a:rPr lang="vi-VN" sz="1800" kern="1200" dirty="0">
              <a:solidFill>
                <a:schemeClr val="tx1"/>
              </a:solidFill>
              <a:latin typeface="Cambria" pitchFamily="18" charset="0"/>
              <a:ea typeface="Cambria" pitchFamily="18" charset="0"/>
            </a:rPr>
            <a:t>rồng cây ăn quả</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như</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chôm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chôm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xoài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sầu</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riêng</a:t>
          </a:r>
          <a:r>
            <a:rPr lang="en-US" sz="1800" kern="1200" dirty="0">
              <a:solidFill>
                <a:schemeClr val="tx1"/>
              </a:solidFill>
              <a:latin typeface="Cambria" pitchFamily="18" charset="0"/>
              <a:ea typeface="Cambria" pitchFamily="18" charset="0"/>
            </a:rPr>
            <a:t>…</a:t>
          </a:r>
          <a:r>
            <a:rPr lang="vi-VN" sz="1800" kern="1200" dirty="0">
              <a:solidFill>
                <a:schemeClr val="tx1"/>
              </a:solidFill>
              <a:latin typeface="Cambria" pitchFamily="18" charset="0"/>
              <a:ea typeface="Cambria" pitchFamily="18" charset="0"/>
            </a:rPr>
            <a:t> ở ĐB. Sông Cửu Long</a:t>
          </a:r>
          <a:r>
            <a:rPr lang="en-US" sz="1800" kern="1200" dirty="0">
              <a:solidFill>
                <a:schemeClr val="tx1"/>
              </a:solidFill>
              <a:latin typeface="Cambria" pitchFamily="18" charset="0"/>
              <a:ea typeface="Cambria" pitchFamily="18" charset="0"/>
            </a:rPr>
            <a:t>.</a:t>
          </a:r>
          <a:br>
            <a:rPr lang="en-US" sz="1800" kern="1200" dirty="0">
              <a:solidFill>
                <a:schemeClr val="tx1"/>
              </a:solidFill>
              <a:latin typeface="Cambria" pitchFamily="18" charset="0"/>
              <a:ea typeface="Cambria" pitchFamily="18" charset="0"/>
            </a:rPr>
          </a:b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ngập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lụt</a:t>
          </a:r>
          <a:r>
            <a:rPr lang="en-US" sz="1800" kern="1200" dirty="0">
              <a:solidFill>
                <a:schemeClr val="tx1"/>
              </a:solidFill>
              <a:latin typeface="Cambria" pitchFamily="18" charset="0"/>
              <a:ea typeface="Cambria" pitchFamily="18" charset="0"/>
            </a:rPr>
            <a:t> ở ĐB. </a:t>
          </a:r>
          <a:r>
            <a:rPr lang="en-US" sz="1800" kern="1200" dirty="0" err="1">
              <a:solidFill>
                <a:schemeClr val="tx1"/>
              </a:solidFill>
              <a:latin typeface="Cambria" pitchFamily="18" charset="0"/>
              <a:ea typeface="Cambria" pitchFamily="18" charset="0"/>
            </a:rPr>
            <a:t>Sông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Hồng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đất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bị</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màu</a:t>
          </a:r>
          <a:r>
            <a:rPr lang="en-US" sz="1800" kern="1200" dirty="0">
              <a:solidFill>
                <a:schemeClr val="tx1"/>
              </a:solidFill>
              <a:latin typeface="Cambria" pitchFamily="18" charset="0"/>
              <a:ea typeface="Cambria" pitchFamily="18" charset="0"/>
            </a:rPr>
            <a:t> ở ĐB. </a:t>
          </a:r>
          <a:r>
            <a:rPr lang="en-US" sz="1800" kern="1200" dirty="0" err="1">
              <a:solidFill>
                <a:schemeClr val="tx1"/>
              </a:solidFill>
              <a:latin typeface="Cambria" pitchFamily="18" charset="0"/>
              <a:ea typeface="Cambria" pitchFamily="18" charset="0"/>
            </a:rPr>
            <a:t>Sông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Cửu</a:t>
          </a:r>
          <a:r>
            <a:rPr lang="en-US" sz="1800" kern="1200" dirty="0">
              <a:solidFill>
                <a:schemeClr val="tx1"/>
              </a:solidFill>
              <a:latin typeface="Cambria" pitchFamily="18" charset="0"/>
              <a:ea typeface="Cambria" pitchFamily="18" charset="0"/>
            </a:rPr>
            <a:t> Long.</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84202"/>
          <a:ext cx="6528363" cy="894074"/>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Thế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mạnh</a:t>
          </a:r>
          <a:r>
            <a:rPr lang="en-US" sz="1800" b="1" kern="1200" dirty="0">
              <a:solidFill>
                <a:schemeClr val="tx1"/>
              </a:solidFill>
              <a:latin typeface="Cambria" pitchFamily="18" charset="0"/>
              <a:ea typeface="Cambria" pitchFamily="18" charset="0"/>
            </a:rPr>
            <a:t>: </a:t>
          </a:r>
          <a:r>
            <a:rPr lang="en-US" sz="1800" b="0" kern="1200" dirty="0">
              <a:solidFill>
                <a:schemeClr val="tx1"/>
              </a:solidFill>
              <a:latin typeface="Cambria" pitchFamily="18" charset="0"/>
              <a:ea typeface="Cambria" pitchFamily="18" charset="0"/>
            </a:rPr>
            <a:t>k</a:t>
          </a:r>
          <a:r>
            <a:rPr lang="vi-VN" sz="1800" b="0" kern="1200" dirty="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kern="1200" dirty="0">
              <a:solidFill>
                <a:schemeClr val="tx1"/>
              </a:solidFill>
              <a:latin typeface="Cambria" pitchFamily="18" charset="0"/>
              <a:ea typeface="Cambria" pitchFamily="18" charset="0"/>
            </a:rPr>
            <a:t>.</a:t>
          </a:r>
        </a:p>
      </dsp:txBody>
      <dsp:txXfrm>
        <a:off x="715680" y="584202"/>
        <a:ext cx="6528363" cy="894074"/>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080372"/>
          <a:ext cx="6153508" cy="995455"/>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Hạn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vi-VN"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bão, cạn kiệt tài nguyên, ô nhiễm môi trường biển.</a:t>
          </a:r>
          <a:endParaRPr lang="en-US" sz="1800" b="0" i="0" kern="1200" dirty="0">
            <a:solidFill>
              <a:schemeClr val="tx1"/>
            </a:solidFill>
            <a:latin typeface="Cambria" pitchFamily="18" charset="0"/>
            <a:ea typeface="Cambria" pitchFamily="18" charset="0"/>
          </a:endParaRPr>
        </a:p>
      </dsp:txBody>
      <dsp:txXfrm>
        <a:off x="1090536" y="2080372"/>
        <a:ext cx="6153508" cy="995455"/>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mạnh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triển</a:t>
          </a:r>
          <a:r>
            <a:rPr lang="en-US" sz="1800" kern="1200" dirty="0">
              <a:solidFill>
                <a:schemeClr val="tx1"/>
              </a:solidFill>
              <a:latin typeface="Cambria" pitchFamily="18" charset="0"/>
              <a:ea typeface="Cambria" pitchFamily="18" charset="0"/>
            </a:rPr>
            <a:t> du </a:t>
          </a:r>
          <a:r>
            <a:rPr lang="en-US" sz="1800" kern="1200" dirty="0" err="1">
              <a:solidFill>
                <a:schemeClr val="tx1"/>
              </a:solidFill>
              <a:latin typeface="Cambria" pitchFamily="18" charset="0"/>
              <a:ea typeface="Cambria" pitchFamily="18" charset="0"/>
            </a:rPr>
            <a:t>lịch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Nha</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Trang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triên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giao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vận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cảng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Phòng</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b</a:t>
          </a:r>
          <a:r>
            <a:rPr lang="vi-VN" sz="1800" kern="1200" dirty="0">
              <a:solidFill>
                <a:schemeClr val="tx1"/>
              </a:solidFill>
              <a:latin typeface="Cambria" pitchFamily="18" charset="0"/>
              <a:ea typeface="Cambria" pitchFamily="18" charset="0"/>
            </a:rPr>
            <a:t>ão đổ bộ vào Đà Nẵng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lở</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bờ</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biển</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Bình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Thuận</a:t>
          </a:r>
          <a:r>
            <a:rPr lang="en-US" sz="1800" kern="1200" dirty="0">
              <a:solidFill>
                <a:schemeClr val="tx1"/>
              </a:solidFill>
              <a:latin typeface="Cambria" pitchFamily="18" charset="0"/>
              <a:ea typeface="Cambria" pitchFamily="18" charset="0"/>
            </a:rPr>
            <a:t>.</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18/12/2024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3</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18</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46834C-6774-445D-9F7F-9D18905EF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70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53B90-A85A-4067-BAD9-1EC49EA09C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57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7EFB60-B1C0-4EDE-B981-E58E79E8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8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1EA290-2E10-4B59-91D5-530B511B74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37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D00F0E-B638-41AD-A9A2-3B00AD035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46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FCAF54-4EE2-4591-B7E2-3CE0B77E9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73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481902-03D1-46C4-AC07-293D8EB0A9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12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E75F06-70A3-4181-9C88-F4A14B6911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637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0D9809-43EA-434D-8729-2ECEBFFF6E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61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F01DF5-067A-48F3-A618-F7452B1B9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1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0932AA-7073-4B11-8C73-28ACFA0E3C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5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6EB9F32-DBA8-46E0-8C23-DF7F1E254A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025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0CCCEBB-EFE4-4FDC-AC1E-4B8DBE94FB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41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18/12/2024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18/12/2024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18/12/2024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18/12/2024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FF3A003-0A87-4118-879E-BBA8CD2533B1}"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24882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24.jpeg"/><Relationship Id="rId4" Type="http://schemas.openxmlformats.org/officeDocument/2006/relationships/image" Target="../media/image13.jpeg"/><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5.png"/><Relationship Id="rId4" Type="http://schemas.openxmlformats.org/officeDocument/2006/relationships/image" Target="../media/image13.jpeg"/><Relationship Id="rId9"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9.jpeg"/><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36.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1.jpeg"/><Relationship Id="rId18" Type="http://schemas.microsoft.com/office/2007/relationships/diagramDrawing" Target="../diagrams/drawing3.xml"/><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0.jpeg"/><Relationship Id="rId17" Type="http://schemas.openxmlformats.org/officeDocument/2006/relationships/diagramColors" Target="../diagrams/colors3.xml"/><Relationship Id="rId2" Type="http://schemas.openxmlformats.org/officeDocument/2006/relationships/notesSlide" Target="../notesSlides/notesSlide6.xml"/><Relationship Id="rId16" Type="http://schemas.openxmlformats.org/officeDocument/2006/relationships/diagramQuickStyle" Target="../diagrams/quickStyl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49.jpeg"/><Relationship Id="rId5" Type="http://schemas.openxmlformats.org/officeDocument/2006/relationships/image" Target="../media/image13.jpeg"/><Relationship Id="rId15" Type="http://schemas.openxmlformats.org/officeDocument/2006/relationships/diagramLayout" Target="../diagrams/layout3.xml"/><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diagramData" Target="../diagrams/data3.xml"/></Relationships>
</file>

<file path=ppt/slides/_rels/slide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53.jpe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7.jpeg"/><Relationship Id="rId5" Type="http://schemas.openxmlformats.org/officeDocument/2006/relationships/image" Target="../media/image14.png"/><Relationship Id="rId10" Type="http://schemas.openxmlformats.org/officeDocument/2006/relationships/image" Target="../media/image56.png"/><Relationship Id="rId4" Type="http://schemas.openxmlformats.org/officeDocument/2006/relationships/image" Target="../media/image13.jpeg"/><Relationship Id="rId9"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33.png"/><Relationship Id="rId4" Type="http://schemas.openxmlformats.org/officeDocument/2006/relationships/image" Target="../media/image13.jpeg"/></Relationships>
</file>

<file path=ppt/slides/_rels/slide4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7.png"/><Relationship Id="rId7" Type="http://schemas.openxmlformats.org/officeDocument/2006/relationships/image" Target="../media/image60.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13.jpeg"/><Relationship Id="rId9" Type="http://schemas.openxmlformats.org/officeDocument/2006/relationships/image" Target="../media/image62.jpeg"/></Relationships>
</file>

<file path=ppt/slides/_rels/slide4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6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58.jpeg"/><Relationship Id="rId10" Type="http://schemas.openxmlformats.org/officeDocument/2006/relationships/image" Target="../media/image66.png"/><Relationship Id="rId4" Type="http://schemas.openxmlformats.org/officeDocument/2006/relationships/image" Target="../media/image13.jpeg"/><Relationship Id="rId9" Type="http://schemas.openxmlformats.org/officeDocument/2006/relationships/image" Target="../media/image65.jpeg"/></Relationships>
</file>

<file path=ppt/slides/_rels/slide4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png"/><Relationship Id="rId7" Type="http://schemas.openxmlformats.org/officeDocument/2006/relationships/image" Target="../media/image68.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58.jpeg"/><Relationship Id="rId4" Type="http://schemas.openxmlformats.org/officeDocument/2006/relationships/image" Target="../media/image13.jpeg"/><Relationship Id="rId9" Type="http://schemas.openxmlformats.org/officeDocument/2006/relationships/image" Target="../media/image70.png"/></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png"/><Relationship Id="rId7" Type="http://schemas.openxmlformats.org/officeDocument/2006/relationships/diagramQuickStyle" Target="../diagrams/quickStyle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4.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png"/><Relationship Id="rId7" Type="http://schemas.openxmlformats.org/officeDocument/2006/relationships/diagramQuickStyle" Target="../diagrams/quickStyle5.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7.png"/><Relationship Id="rId7" Type="http://schemas.openxmlformats.org/officeDocument/2006/relationships/diagramQuickStyle" Target="../diagrams/quickStyle6.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6.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81.jpeg"/></Relationships>
</file>

<file path=ppt/slides/_rels/slide5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83.png"/><Relationship Id="rId4" Type="http://schemas.openxmlformats.org/officeDocument/2006/relationships/image" Target="../media/image13.jpeg"/><Relationship Id="rId9" Type="http://schemas.openxmlformats.org/officeDocument/2006/relationships/image" Target="../media/image82.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4.png"/><Relationship Id="rId10" Type="http://schemas.openxmlformats.org/officeDocument/2006/relationships/diagramData" Target="../diagrams/data1.xml"/><Relationship Id="rId4" Type="http://schemas.openxmlformats.org/officeDocument/2006/relationships/image" Target="../media/image13.jpeg"/><Relationship Id="rId9" Type="http://schemas.openxmlformats.org/officeDocument/2006/relationships/image" Target="../media/image16.jpeg"/><Relationship Id="rId14"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429000" y="6106180"/>
            <a:ext cx="2590800" cy="523220"/>
          </a:xfrm>
          <a:prstGeom prst="rect">
            <a:avLst/>
          </a:prstGeom>
          <a:noFill/>
        </p:spPr>
        <p:txBody>
          <a:bodyPr wrap="square" rtlCol="0">
            <a:spAutoFit/>
          </a:bodyPr>
          <a:lstStyle/>
          <a:p>
            <a:pPr algn="ctr"/>
            <a:r>
              <a:rPr lang="en-US" sz="2800" b="1" dirty="0">
                <a:latin typeface="Cambria" pitchFamily="18" charset="0"/>
                <a:ea typeface="Cambria" pitchFamily="18" charset="0"/>
              </a:rPr>
              <a:t>ĐỒNG BẰNG</a:t>
            </a:r>
          </a:p>
        </p:txBody>
      </p:sp>
      <p:pic>
        <p:nvPicPr>
          <p:cNvPr id="24" name="Picture 23" descr="Đồng tiếng Anh là gì - J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6846" y="2488164"/>
            <a:ext cx="2962593" cy="1842135"/>
          </a:xfrm>
          <a:prstGeom prst="rect">
            <a:avLst/>
          </a:prstGeom>
          <a:noFill/>
          <a:ln>
            <a:noFill/>
          </a:ln>
        </p:spPr>
      </p:pic>
      <p:sp>
        <p:nvSpPr>
          <p:cNvPr id="25" name="Equal 24"/>
          <p:cNvSpPr/>
          <p:nvPr/>
        </p:nvSpPr>
        <p:spPr>
          <a:xfrm>
            <a:off x="3106785" y="4345850"/>
            <a:ext cx="2982654" cy="1524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spTree>
    <p:extLst>
      <p:ext uri="{BB962C8B-B14F-4D97-AF65-F5344CB8AC3E}">
        <p14:creationId xmlns:p14="http://schemas.microsoft.com/office/powerpoint/2010/main" val="169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25"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ồng bằng chiếm bao nhiêu diện tích lãnh thổ?</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Đồng bằng nước ta được phân loại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537264"/>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Đồng bằng chiếm 1/4 diện tích lãnh thổ. </a:t>
            </a:r>
            <a:endParaRPr lang="en-US" sz="2400" dirty="0">
              <a:latin typeface="Cambria" pitchFamily="18" charset="0"/>
              <a:ea typeface="Cambria" pitchFamily="18" charset="0"/>
              <a:cs typeface="Times New Roman"/>
            </a:endParaRPr>
          </a:p>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Được chia thành đồng bằng châu thổ và đồng bằng ven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3924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587859"/>
            <a:ext cx="6553198" cy="907941"/>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Đồi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núi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chiếm</a:t>
            </a:r>
            <a:r>
              <a:rPr lang="en-US" sz="2400" dirty="0">
                <a:latin typeface="Cambria" pitchFamily="18" charset="0"/>
                <a:ea typeface="Cambria" pitchFamily="18" charset="0"/>
                <a:cs typeface="Times New Roman"/>
              </a:rPr>
              <a:t> 3/4 </a:t>
            </a:r>
            <a:r>
              <a:rPr lang="en-US" sz="2400" dirty="0" err="1">
                <a:latin typeface="Cambria" pitchFamily="18" charset="0"/>
                <a:ea typeface="Cambria" pitchFamily="18" charset="0"/>
                <a:cs typeface="Times New Roman"/>
              </a:rPr>
              <a:t>diện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tích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lãnh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thổ</a:t>
            </a:r>
            <a:r>
              <a:rPr lang="en-US" sz="2400" dirty="0">
                <a:latin typeface="Cambria" pitchFamily="18" charset="0"/>
                <a:ea typeface="Cambria" pitchFamily="18" charset="0"/>
                <a:cs typeface="Times New Roman"/>
              </a:rPr>
              <a:t>.</a:t>
            </a:r>
          </a:p>
          <a:p>
            <a:pPr algn="just">
              <a:spcBef>
                <a:spcPts val="600"/>
              </a:spcBef>
              <a:spcAft>
                <a:spcPts val="0"/>
              </a:spcAft>
            </a:pP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Đồng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bằng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chiếm</a:t>
            </a:r>
            <a:r>
              <a:rPr lang="en-US" sz="2400" dirty="0">
                <a:latin typeface="Cambria" pitchFamily="18" charset="0"/>
                <a:ea typeface="Cambria" pitchFamily="18" charset="0"/>
                <a:cs typeface="Times New Roman"/>
              </a:rPr>
              <a:t> 1/4 </a:t>
            </a:r>
            <a:r>
              <a:rPr lang="en-US" sz="2400" dirty="0" err="1">
                <a:latin typeface="Cambria" pitchFamily="18" charset="0"/>
                <a:ea typeface="Cambria" pitchFamily="18" charset="0"/>
                <a:cs typeface="Times New Roman"/>
              </a:rPr>
              <a:t>diện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tích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lãnh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thổ</a:t>
            </a:r>
            <a:r>
              <a:rPr lang="en-US" sz="2400" dirty="0">
                <a:latin typeface="Cambria" pitchFamily="18" charset="0"/>
                <a:ea typeface="Cambria" pitchFamily="18" charset="0"/>
                <a:cs typeface="Times New Roman"/>
              </a:rPr>
              <a:t>.</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099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5568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k</a:t>
            </a:r>
            <a:r>
              <a:rPr lang="vi-VN" sz="2400" i="1" dirty="0">
                <a:solidFill>
                  <a:srgbClr val="FF0000"/>
                </a:solidFill>
                <a:latin typeface="Cambria" panose="02040503050406030204" pitchFamily="18" charset="0"/>
                <a:ea typeface="Cambria" panose="02040503050406030204" pitchFamily="18" charset="0"/>
              </a:rPr>
              <a:t>ể tên và xác định trên bản đồ các dãy núi hướng TB-ĐN và vòng cung.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3158528"/>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2879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Ngân</a:t>
            </a:r>
            <a:r>
              <a:rPr lang="en-US" sz="1000" b="1" dirty="0"/>
              <a:t> </a:t>
            </a:r>
            <a:r>
              <a:rPr lang="en-US" sz="1000" b="1" dirty="0" err="1"/>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Bắc</a:t>
            </a:r>
            <a:r>
              <a:rPr lang="en-US" sz="1000" b="1" dirty="0"/>
              <a:t> </a:t>
            </a:r>
            <a:r>
              <a:rPr lang="en-US" sz="1000" b="1" dirty="0" err="1"/>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Đông</a:t>
            </a:r>
            <a:r>
              <a:rPr lang="en-US" sz="1000" b="1" dirty="0"/>
              <a:t> </a:t>
            </a:r>
            <a:r>
              <a:rPr lang="en-US" sz="1000" b="1" dirty="0" err="1"/>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Đen</a:t>
            </a:r>
            <a:r>
              <a:rPr lang="en-US" sz="1000" b="1" dirty="0"/>
              <a:t> </a:t>
            </a:r>
            <a:r>
              <a:rPr lang="en-US" sz="1000" b="1" dirty="0" err="1"/>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Sam Sao</a:t>
            </a:r>
            <a:endParaRPr lang="en-US" sz="1000" b="1" dirty="0">
              <a:effectLst/>
            </a:endParaRPr>
          </a:p>
        </p:txBody>
      </p:sp>
      <p:sp>
        <p:nvSpPr>
          <p:cNvPr id="2" name="Freeform 1"/>
          <p:cNvSpPr/>
          <p:nvPr/>
        </p:nvSpPr>
        <p:spPr>
          <a:xfrm>
            <a:off x="3359217" y="721895"/>
            <a:ext cx="154004" cy="174313"/>
          </a:xfrm>
          <a:custGeom>
            <a:avLst/>
            <a:gdLst>
              <a:gd name="connsiteX0" fmla="*/ 0 w 154004"/>
              <a:gd name="connsiteY0" fmla="*/ 0 h 174313"/>
              <a:gd name="connsiteX1" fmla="*/ 57751 w 154004"/>
              <a:gd name="connsiteY1" fmla="*/ 105878 h 174313"/>
              <a:gd name="connsiteX2" fmla="*/ 86627 w 154004"/>
              <a:gd name="connsiteY2" fmla="*/ 125128 h 174313"/>
              <a:gd name="connsiteX3" fmla="*/ 134754 w 154004"/>
              <a:gd name="connsiteY3" fmla="*/ 173254 h 174313"/>
              <a:gd name="connsiteX4" fmla="*/ 154004 w 154004"/>
              <a:gd name="connsiteY4" fmla="*/ 173254 h 17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4" h="174313">
                <a:moveTo>
                  <a:pt x="0" y="0"/>
                </a:moveTo>
                <a:cubicBezTo>
                  <a:pt x="11520" y="28801"/>
                  <a:pt x="31523" y="88393"/>
                  <a:pt x="57751" y="105878"/>
                </a:cubicBezTo>
                <a:lnTo>
                  <a:pt x="86627" y="125128"/>
                </a:lnTo>
                <a:cubicBezTo>
                  <a:pt x="102961" y="149629"/>
                  <a:pt x="105586" y="161587"/>
                  <a:pt x="134754" y="173254"/>
                </a:cubicBezTo>
                <a:cubicBezTo>
                  <a:pt x="140712" y="175637"/>
                  <a:pt x="147587" y="173254"/>
                  <a:pt x="154004" y="173254"/>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3619099" y="2261937"/>
            <a:ext cx="837398" cy="933952"/>
          </a:xfrm>
          <a:custGeom>
            <a:avLst/>
            <a:gdLst>
              <a:gd name="connsiteX0" fmla="*/ 0 w 837398"/>
              <a:gd name="connsiteY0" fmla="*/ 0 h 933952"/>
              <a:gd name="connsiteX1" fmla="*/ 48126 w 837398"/>
              <a:gd name="connsiteY1" fmla="*/ 38501 h 933952"/>
              <a:gd name="connsiteX2" fmla="*/ 96253 w 837398"/>
              <a:gd name="connsiteY2" fmla="*/ 86627 h 933952"/>
              <a:gd name="connsiteX3" fmla="*/ 134754 w 837398"/>
              <a:gd name="connsiteY3" fmla="*/ 134754 h 933952"/>
              <a:gd name="connsiteX4" fmla="*/ 182880 w 837398"/>
              <a:gd name="connsiteY4" fmla="*/ 182880 h 933952"/>
              <a:gd name="connsiteX5" fmla="*/ 221381 w 837398"/>
              <a:gd name="connsiteY5" fmla="*/ 240631 h 933952"/>
              <a:gd name="connsiteX6" fmla="*/ 269507 w 837398"/>
              <a:gd name="connsiteY6" fmla="*/ 327259 h 933952"/>
              <a:gd name="connsiteX7" fmla="*/ 298383 w 837398"/>
              <a:gd name="connsiteY7" fmla="*/ 346509 h 933952"/>
              <a:gd name="connsiteX8" fmla="*/ 308008 w 837398"/>
              <a:gd name="connsiteY8" fmla="*/ 375385 h 933952"/>
              <a:gd name="connsiteX9" fmla="*/ 356135 w 837398"/>
              <a:gd name="connsiteY9" fmla="*/ 433137 h 933952"/>
              <a:gd name="connsiteX10" fmla="*/ 385010 w 837398"/>
              <a:gd name="connsiteY10" fmla="*/ 452387 h 933952"/>
              <a:gd name="connsiteX11" fmla="*/ 394636 w 837398"/>
              <a:gd name="connsiteY11" fmla="*/ 481263 h 933952"/>
              <a:gd name="connsiteX12" fmla="*/ 423512 w 837398"/>
              <a:gd name="connsiteY12" fmla="*/ 490888 h 933952"/>
              <a:gd name="connsiteX13" fmla="*/ 452387 w 837398"/>
              <a:gd name="connsiteY13" fmla="*/ 510139 h 933952"/>
              <a:gd name="connsiteX14" fmla="*/ 490888 w 837398"/>
              <a:gd name="connsiteY14" fmla="*/ 548640 h 933952"/>
              <a:gd name="connsiteX15" fmla="*/ 500514 w 837398"/>
              <a:gd name="connsiteY15" fmla="*/ 577516 h 933952"/>
              <a:gd name="connsiteX16" fmla="*/ 529389 w 837398"/>
              <a:gd name="connsiteY16" fmla="*/ 606391 h 933952"/>
              <a:gd name="connsiteX17" fmla="*/ 567890 w 837398"/>
              <a:gd name="connsiteY17" fmla="*/ 664143 h 933952"/>
              <a:gd name="connsiteX18" fmla="*/ 596766 w 837398"/>
              <a:gd name="connsiteY18" fmla="*/ 721895 h 933952"/>
              <a:gd name="connsiteX19" fmla="*/ 625642 w 837398"/>
              <a:gd name="connsiteY19" fmla="*/ 731520 h 933952"/>
              <a:gd name="connsiteX20" fmla="*/ 664143 w 837398"/>
              <a:gd name="connsiteY20" fmla="*/ 789271 h 933952"/>
              <a:gd name="connsiteX21" fmla="*/ 673768 w 837398"/>
              <a:gd name="connsiteY21" fmla="*/ 818147 h 933952"/>
              <a:gd name="connsiteX22" fmla="*/ 702644 w 837398"/>
              <a:gd name="connsiteY22" fmla="*/ 827772 h 933952"/>
              <a:gd name="connsiteX23" fmla="*/ 760396 w 837398"/>
              <a:gd name="connsiteY23" fmla="*/ 866274 h 933952"/>
              <a:gd name="connsiteX24" fmla="*/ 798897 w 837398"/>
              <a:gd name="connsiteY24" fmla="*/ 904775 h 933952"/>
              <a:gd name="connsiteX25" fmla="*/ 837398 w 837398"/>
              <a:gd name="connsiteY25" fmla="*/ 933650 h 9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7398" h="933952">
                <a:moveTo>
                  <a:pt x="0" y="0"/>
                </a:moveTo>
                <a:cubicBezTo>
                  <a:pt x="16042" y="12834"/>
                  <a:pt x="33599" y="23974"/>
                  <a:pt x="48126" y="38501"/>
                </a:cubicBezTo>
                <a:cubicBezTo>
                  <a:pt x="112291" y="102666"/>
                  <a:pt x="19255" y="35297"/>
                  <a:pt x="96253" y="86627"/>
                </a:cubicBezTo>
                <a:cubicBezTo>
                  <a:pt x="114991" y="142842"/>
                  <a:pt x="91217" y="91217"/>
                  <a:pt x="134754" y="134754"/>
                </a:cubicBezTo>
                <a:cubicBezTo>
                  <a:pt x="198923" y="198923"/>
                  <a:pt x="105876" y="131543"/>
                  <a:pt x="182880" y="182880"/>
                </a:cubicBezTo>
                <a:cubicBezTo>
                  <a:pt x="195714" y="202130"/>
                  <a:pt x="214065" y="218682"/>
                  <a:pt x="221381" y="240631"/>
                </a:cubicBezTo>
                <a:cubicBezTo>
                  <a:pt x="231411" y="270722"/>
                  <a:pt x="241138" y="308347"/>
                  <a:pt x="269507" y="327259"/>
                </a:cubicBezTo>
                <a:lnTo>
                  <a:pt x="298383" y="346509"/>
                </a:lnTo>
                <a:cubicBezTo>
                  <a:pt x="301591" y="356134"/>
                  <a:pt x="303471" y="366310"/>
                  <a:pt x="308008" y="375385"/>
                </a:cubicBezTo>
                <a:cubicBezTo>
                  <a:pt x="318824" y="397017"/>
                  <a:pt x="337889" y="417932"/>
                  <a:pt x="356135" y="433137"/>
                </a:cubicBezTo>
                <a:cubicBezTo>
                  <a:pt x="365022" y="440543"/>
                  <a:pt x="375385" y="445970"/>
                  <a:pt x="385010" y="452387"/>
                </a:cubicBezTo>
                <a:cubicBezTo>
                  <a:pt x="388219" y="462012"/>
                  <a:pt x="387462" y="474089"/>
                  <a:pt x="394636" y="481263"/>
                </a:cubicBezTo>
                <a:cubicBezTo>
                  <a:pt x="401810" y="488437"/>
                  <a:pt x="414437" y="486351"/>
                  <a:pt x="423512" y="490888"/>
                </a:cubicBezTo>
                <a:cubicBezTo>
                  <a:pt x="433859" y="496061"/>
                  <a:pt x="442762" y="503722"/>
                  <a:pt x="452387" y="510139"/>
                </a:cubicBezTo>
                <a:cubicBezTo>
                  <a:pt x="478057" y="587143"/>
                  <a:pt x="439553" y="497305"/>
                  <a:pt x="490888" y="548640"/>
                </a:cubicBezTo>
                <a:cubicBezTo>
                  <a:pt x="498062" y="555814"/>
                  <a:pt x="494886" y="569074"/>
                  <a:pt x="500514" y="577516"/>
                </a:cubicBezTo>
                <a:cubicBezTo>
                  <a:pt x="508065" y="588842"/>
                  <a:pt x="521032" y="595646"/>
                  <a:pt x="529389" y="606391"/>
                </a:cubicBezTo>
                <a:cubicBezTo>
                  <a:pt x="543593" y="624654"/>
                  <a:pt x="560573" y="642194"/>
                  <a:pt x="567890" y="664143"/>
                </a:cubicBezTo>
                <a:cubicBezTo>
                  <a:pt x="574231" y="683163"/>
                  <a:pt x="579805" y="708326"/>
                  <a:pt x="596766" y="721895"/>
                </a:cubicBezTo>
                <a:cubicBezTo>
                  <a:pt x="604689" y="728233"/>
                  <a:pt x="616017" y="728312"/>
                  <a:pt x="625642" y="731520"/>
                </a:cubicBezTo>
                <a:cubicBezTo>
                  <a:pt x="638476" y="750770"/>
                  <a:pt x="656827" y="767322"/>
                  <a:pt x="664143" y="789271"/>
                </a:cubicBezTo>
                <a:cubicBezTo>
                  <a:pt x="667351" y="798896"/>
                  <a:pt x="666594" y="810973"/>
                  <a:pt x="673768" y="818147"/>
                </a:cubicBezTo>
                <a:cubicBezTo>
                  <a:pt x="680942" y="825321"/>
                  <a:pt x="693019" y="824564"/>
                  <a:pt x="702644" y="827772"/>
                </a:cubicBezTo>
                <a:cubicBezTo>
                  <a:pt x="721895" y="840606"/>
                  <a:pt x="753080" y="844325"/>
                  <a:pt x="760396" y="866274"/>
                </a:cubicBezTo>
                <a:cubicBezTo>
                  <a:pt x="773229" y="904774"/>
                  <a:pt x="760396" y="891940"/>
                  <a:pt x="798897" y="904775"/>
                </a:cubicBezTo>
                <a:cubicBezTo>
                  <a:pt x="821707" y="938989"/>
                  <a:pt x="806579" y="933650"/>
                  <a:pt x="837398" y="93365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ounded Rectangular Callout 21"/>
          <p:cNvSpPr/>
          <p:nvPr/>
        </p:nvSpPr>
        <p:spPr>
          <a:xfrm>
            <a:off x="3400924" y="948689"/>
            <a:ext cx="869574" cy="180796"/>
          </a:xfrm>
          <a:prstGeom prst="wedgeRoundRectCallout">
            <a:avLst>
              <a:gd name="adj1" fmla="val -42578"/>
              <a:gd name="adj2" fmla="val -1265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a:t>Con </a:t>
            </a:r>
            <a:r>
              <a:rPr lang="en-US" sz="1000" b="1" dirty="0" err="1"/>
              <a:t>Voi</a:t>
            </a:r>
            <a:endParaRPr lang="en-US" sz="1000" b="1" dirty="0">
              <a:effectLst/>
            </a:endParaRPr>
          </a:p>
        </p:txBody>
      </p:sp>
      <p:sp>
        <p:nvSpPr>
          <p:cNvPr id="24" name="Rounded Rectangular Callout 23"/>
          <p:cNvSpPr/>
          <p:nvPr/>
        </p:nvSpPr>
        <p:spPr>
          <a:xfrm>
            <a:off x="4037798" y="2261937"/>
            <a:ext cx="1143802"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Trường</a:t>
            </a:r>
            <a:r>
              <a:rPr lang="en-US" sz="1000" b="1" dirty="0"/>
              <a:t> </a:t>
            </a:r>
            <a:r>
              <a:rPr lang="en-US" sz="1000" b="1" dirty="0" err="1"/>
              <a:t>Sơn</a:t>
            </a:r>
            <a:r>
              <a:rPr lang="en-US" sz="1000" b="1" dirty="0"/>
              <a:t> </a:t>
            </a:r>
            <a:r>
              <a:rPr lang="en-US" sz="1000" b="1" dirty="0" err="1"/>
              <a:t>Bắc</a:t>
            </a:r>
            <a:endParaRPr lang="en-US" sz="1000" b="1" dirty="0">
              <a:effectLst/>
            </a:endParaRPr>
          </a:p>
        </p:txBody>
      </p:sp>
    </p:spTree>
    <p:extLst>
      <p:ext uri="{BB962C8B-B14F-4D97-AF65-F5344CB8AC3E}">
        <p14:creationId xmlns:p14="http://schemas.microsoft.com/office/powerpoint/2010/main" val="538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randombar(horizontal)">
                                      <p:cBhvr>
                                        <p:cTn id="56" dur="500"/>
                                        <p:tgtEl>
                                          <p:spTgt spid="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18" grpId="0" animBg="1"/>
      <p:bldP spid="19" grpId="0" animBg="1"/>
      <p:bldP spid="2" grpId="0" animBg="1"/>
      <p:bldP spid="3" grpId="0" animBg="1"/>
      <p:bldP spid="22"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895600"/>
            <a:ext cx="6792509" cy="2209801"/>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153995"/>
            <a:ext cx="6553198" cy="1646605"/>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Hướng TB-ĐN như Con Voi, Hoàng Liên Sơn, Trường Sơn Bắc,...</a:t>
            </a:r>
          </a:p>
          <a:p>
            <a:pPr algn="just">
              <a:spcBef>
                <a:spcPts val="600"/>
              </a:spcBef>
              <a:spcAft>
                <a:spcPts val="0"/>
              </a:spcAft>
            </a:pPr>
            <a:r>
              <a:rPr lang="vi-VN" sz="2400" dirty="0">
                <a:latin typeface="Cambria" pitchFamily="18" charset="0"/>
                <a:ea typeface="Cambria" pitchFamily="18" charset="0"/>
                <a:cs typeface="Times New Roman"/>
              </a:rPr>
              <a:t>- Hướng vòng cung: thể hiện rõ nhất ở vùng núi Đ</a:t>
            </a:r>
            <a:r>
              <a:rPr lang="en-US" sz="2400" dirty="0" err="1">
                <a:latin typeface="Cambria" pitchFamily="18" charset="0"/>
                <a:ea typeface="Cambria" pitchFamily="18" charset="0"/>
                <a:cs typeface="Times New Roman"/>
              </a:rPr>
              <a:t>ông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Bắc</a:t>
            </a:r>
            <a:r>
              <a:rPr lang="en-US" sz="2400" dirty="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559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72142"/>
            <a:ext cx="3657601" cy="2123658"/>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lược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Việt</a:t>
            </a:r>
            <a:r>
              <a:rPr lang="en-US" sz="2200" i="1" dirty="0">
                <a:solidFill>
                  <a:srgbClr val="FF0000"/>
                </a:solidFill>
                <a:latin typeface="Cambria" panose="02040503050406030204" pitchFamily="18" charset="0"/>
                <a:ea typeface="Cambria" panose="02040503050406030204" pitchFamily="18" charset="0"/>
              </a:rPr>
              <a:t> Nam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a:t>
            </a:r>
            <a:r>
              <a:rPr lang="vi-VN"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v</a:t>
            </a:r>
            <a:r>
              <a:rPr lang="vi-VN" sz="2200" i="1" dirty="0">
                <a:solidFill>
                  <a:srgbClr val="FF0000"/>
                </a:solidFill>
                <a:latin typeface="Cambria" panose="02040503050406030204" pitchFamily="18" charset="0"/>
                <a:ea typeface="Cambria" panose="02040503050406030204" pitchFamily="18" charset="0"/>
              </a:rPr>
              <a:t>ì sao địa hình nước ta có tính phân bậc? Kể tên các bậc địa hình kế tiếp nhau từ nội địa ra biển.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811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35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91152"/>
            <a:ext cx="3657601" cy="186204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Nguyên nhân: quá trình địa chất lâu dài, vận động tạo núi Hi-ma-lay-a.</a:t>
            </a:r>
          </a:p>
          <a:p>
            <a:pPr algn="just">
              <a:spcBef>
                <a:spcPts val="600"/>
              </a:spcBef>
              <a:spcAft>
                <a:spcPts val="0"/>
              </a:spcAft>
            </a:pPr>
            <a:r>
              <a:rPr lang="vi-VN" sz="2200" dirty="0">
                <a:latin typeface="Cambria" pitchFamily="18" charset="0"/>
                <a:ea typeface="Cambria" pitchFamily="18" charset="0"/>
                <a:cs typeface="Times New Roman"/>
              </a:rPr>
              <a:t>- Núi đồi, đồng bằng, bờ biển, thềm lục địa.</a:t>
            </a:r>
          </a:p>
        </p:txBody>
      </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Địa hình có tính chất phân bậc khá rõ rệt</a:t>
            </a:r>
            <a:endParaRPr lang="en-US" sz="2400" b="1" dirty="0">
              <a:solidFill>
                <a:srgbClr val="CC0000"/>
              </a:solidFill>
              <a:latin typeface="Times New Roman" pitchFamily="18" charset="0"/>
              <a:cs typeface="Times New Roman" pitchFamily="18" charset="0"/>
            </a:endParaRPr>
          </a:p>
        </p:txBody>
      </p:sp>
      <p:pic>
        <p:nvPicPr>
          <p:cNvPr id="24" name="Picture 5" descr="han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8"/>
            <a:ext cx="3528125" cy="52578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6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741003"/>
            <a:ext cx="6553198" cy="830997"/>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Núi cao, núi trung bình, núi thấp, đồi, đồng bằng ven biển, thềm lục địa. </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có tính chất phân bậc khá rõ rệt</a:t>
            </a:r>
          </a:p>
        </p:txBody>
      </p:sp>
    </p:spTree>
    <p:extLst>
      <p:ext uri="{BB962C8B-B14F-4D97-AF65-F5344CB8AC3E}">
        <p14:creationId xmlns:p14="http://schemas.microsoft.com/office/powerpoint/2010/main" val="324271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477328"/>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cho</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biết</a:t>
            </a:r>
            <a:r>
              <a:rPr lang="en-US" i="1" dirty="0">
                <a:solidFill>
                  <a:srgbClr val="FF0000"/>
                </a:solidFill>
                <a:latin typeface="Cambria" panose="02040503050406030204" pitchFamily="18" charset="0"/>
                <a:ea typeface="Cambria" panose="02040503050406030204" pitchFamily="18" charset="0"/>
              </a:rPr>
              <a:t> v</a:t>
            </a:r>
            <a:r>
              <a:rPr lang="vi-VN" i="1" dirty="0">
                <a:solidFill>
                  <a:srgbClr val="FF0000"/>
                </a:solidFill>
                <a:latin typeface="Cambria" panose="02040503050406030204" pitchFamily="18" charset="0"/>
                <a:ea typeface="Cambria" panose="02040503050406030204" pitchFamily="18" charset="0"/>
              </a:rPr>
              <a:t>ì sao địa hình nước ta mang tính chất nhiệt đới ẩm gió mùa? Tính chất này biểu hiện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57609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830" dirty="0">
                <a:latin typeface="Cambria" pitchFamily="18" charset="0"/>
                <a:ea typeface="Cambria" pitchFamily="18" charset="0"/>
                <a:cs typeface="Times New Roman"/>
              </a:rPr>
              <a:t>- Nguyên nhân: nhiệt độ cao, lượng mưa lớn tập trung theo mùa</a:t>
            </a:r>
            <a:r>
              <a:rPr lang="en-US" sz="1830" dirty="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a:p>
            <a:pPr algn="just">
              <a:spcBef>
                <a:spcPts val="600"/>
              </a:spcBef>
              <a:spcAft>
                <a:spcPts val="0"/>
              </a:spcAft>
            </a:pPr>
            <a:r>
              <a:rPr lang="vi-VN" sz="1830" dirty="0">
                <a:latin typeface="Cambria" pitchFamily="18" charset="0"/>
                <a:ea typeface="Cambria" pitchFamily="18" charset="0"/>
                <a:cs typeface="Times New Roman"/>
              </a:rPr>
              <a:t>- Biểu hiện:</a:t>
            </a:r>
          </a:p>
          <a:p>
            <a:pPr algn="just">
              <a:spcBef>
                <a:spcPts val="600"/>
              </a:spcBef>
              <a:spcAft>
                <a:spcPts val="0"/>
              </a:spcAft>
            </a:pPr>
            <a:r>
              <a:rPr lang="vi-VN" sz="1830" dirty="0">
                <a:latin typeface="Cambria" pitchFamily="18" charset="0"/>
                <a:ea typeface="Cambria" pitchFamily="18" charset="0"/>
                <a:cs typeface="Times New Roman"/>
              </a:rPr>
              <a:t>+ Qúa trình xâm thực, xói mòn diễn ra mạnh mẽ, địa hình bị cắt xẻ.</a:t>
            </a:r>
          </a:p>
          <a:p>
            <a:pPr algn="just">
              <a:spcBef>
                <a:spcPts val="600"/>
              </a:spcBef>
              <a:spcAft>
                <a:spcPts val="0"/>
              </a:spcAft>
            </a:pPr>
            <a:r>
              <a:rPr lang="vi-VN" sz="1830" dirty="0">
                <a:latin typeface="Cambria" pitchFamily="18" charset="0"/>
                <a:ea typeface="Cambria" pitchFamily="18" charset="0"/>
                <a:cs typeface="Times New Roman"/>
              </a:rPr>
              <a:t>+ Bồi tụ ở vùng đồng bằng và thung lũng.</a:t>
            </a: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endParaRPr lang="en-US" sz="20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3063" y="3886200"/>
            <a:ext cx="3403716" cy="21885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3062" y="1295132"/>
            <a:ext cx="3409937" cy="2133868"/>
          </a:xfrm>
          <a:prstGeom prst="rect">
            <a:avLst/>
          </a:prstGeom>
          <a:solidFill>
            <a:srgbClr val="FF0000"/>
          </a:solidFill>
          <a:ln>
            <a:solidFill>
              <a:srgbClr val="FF0000"/>
            </a:solidFill>
          </a:ln>
          <a:effectLst/>
        </p:spPr>
      </p:pic>
      <p:sp>
        <p:nvSpPr>
          <p:cNvPr id="2" name="TextBox 1"/>
          <p:cNvSpPr txBox="1"/>
          <p:nvPr/>
        </p:nvSpPr>
        <p:spPr>
          <a:xfrm>
            <a:off x="5410200" y="3440668"/>
            <a:ext cx="3409937" cy="369332"/>
          </a:xfrm>
          <a:prstGeom prst="rect">
            <a:avLst/>
          </a:prstGeom>
          <a:noFill/>
        </p:spPr>
        <p:txBody>
          <a:bodyPr wrap="square" rtlCol="0">
            <a:spAutoFit/>
          </a:bodyPr>
          <a:lstStyle/>
          <a:p>
            <a:r>
              <a:rPr lang="en-US" dirty="0" err="1">
                <a:latin typeface="Cambria" pitchFamily="18" charset="0"/>
                <a:ea typeface="Cambria" pitchFamily="18" charset="0"/>
              </a:rPr>
              <a:t>Xói</a:t>
            </a:r>
            <a:r>
              <a:rPr lang="en-US" dirty="0">
                <a:latin typeface="Cambria" pitchFamily="18" charset="0"/>
                <a:ea typeface="Cambria" pitchFamily="18" charset="0"/>
              </a:rPr>
              <a:t> </a:t>
            </a:r>
            <a:r>
              <a:rPr lang="en-US" dirty="0" err="1">
                <a:latin typeface="Cambria" pitchFamily="18" charset="0"/>
                <a:ea typeface="Cambria" pitchFamily="18" charset="0"/>
              </a:rPr>
              <a:t>mòn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ở </a:t>
            </a: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núi</a:t>
            </a:r>
            <a:r>
              <a:rPr lang="en-US" dirty="0">
                <a:latin typeface="Cambria" pitchFamily="18" charset="0"/>
                <a:ea typeface="Cambria" pitchFamily="18" charset="0"/>
              </a:rPr>
              <a:t> </a:t>
            </a:r>
            <a:r>
              <a:rPr lang="en-US" dirty="0" err="1">
                <a:latin typeface="Cambria" pitchFamily="18" charset="0"/>
                <a:ea typeface="Cambria" pitchFamily="18" charset="0"/>
              </a:rPr>
              <a:t>phía</a:t>
            </a:r>
            <a:r>
              <a:rPr lang="en-US" dirty="0">
                <a:latin typeface="Cambria" pitchFamily="18" charset="0"/>
                <a:ea typeface="Cambria" pitchFamily="18" charset="0"/>
              </a:rPr>
              <a:t> </a:t>
            </a:r>
            <a:r>
              <a:rPr lang="en-US" dirty="0" err="1">
                <a:latin typeface="Cambria" pitchFamily="18" charset="0"/>
                <a:ea typeface="Cambria" pitchFamily="18" charset="0"/>
              </a:rPr>
              <a:t>Bắc</a:t>
            </a:r>
            <a:endParaRPr lang="en-US" dirty="0">
              <a:latin typeface="Cambria" pitchFamily="18" charset="0"/>
              <a:ea typeface="Cambria" pitchFamily="18" charset="0"/>
            </a:endParaRPr>
          </a:p>
        </p:txBody>
      </p:sp>
      <p:sp>
        <p:nvSpPr>
          <p:cNvPr id="27" name="TextBox 26"/>
          <p:cNvSpPr txBox="1"/>
          <p:nvPr/>
        </p:nvSpPr>
        <p:spPr>
          <a:xfrm>
            <a:off x="5346842" y="6096000"/>
            <a:ext cx="3409937" cy="646331"/>
          </a:xfrm>
          <a:prstGeom prst="rect">
            <a:avLst/>
          </a:prstGeom>
          <a:noFill/>
        </p:spPr>
        <p:txBody>
          <a:bodyPr wrap="square" rtlCol="0">
            <a:spAutoFit/>
          </a:bodyPr>
          <a:lstStyle/>
          <a:p>
            <a:pPr algn="ctr"/>
            <a:r>
              <a:rPr lang="en-US" dirty="0" err="1">
                <a:latin typeface="Cambria" pitchFamily="18" charset="0"/>
                <a:ea typeface="Cambria" pitchFamily="18" charset="0"/>
              </a:rPr>
              <a:t>Bồi</a:t>
            </a:r>
            <a:r>
              <a:rPr lang="en-US" dirty="0">
                <a:latin typeface="Cambria" pitchFamily="18" charset="0"/>
                <a:ea typeface="Cambria" pitchFamily="18" charset="0"/>
              </a:rPr>
              <a:t> </a:t>
            </a:r>
            <a:r>
              <a:rPr lang="en-US" dirty="0" err="1">
                <a:latin typeface="Cambria" pitchFamily="18" charset="0"/>
                <a:ea typeface="Cambria" pitchFamily="18" charset="0"/>
              </a:rPr>
              <a:t>tụ</a:t>
            </a:r>
            <a:r>
              <a:rPr lang="en-US" dirty="0">
                <a:latin typeface="Cambria" pitchFamily="18" charset="0"/>
                <a:ea typeface="Cambria" pitchFamily="18" charset="0"/>
              </a:rPr>
              <a:t> ở </a:t>
            </a: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spTree>
    <p:extLst>
      <p:ext uri="{BB962C8B-B14F-4D97-AF65-F5344CB8AC3E}">
        <p14:creationId xmlns:p14="http://schemas.microsoft.com/office/powerpoint/2010/main" val="146675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1" dur="500"/>
                                        <p:tgtEl>
                                          <p:spTgt spid="2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1"/>
            <a:ext cx="9448800" cy="838199"/>
          </a:xfrm>
        </p:spPr>
        <p:txBody>
          <a:bodyPr>
            <a:normAutofit/>
          </a:bodyPr>
          <a:lstStyle/>
          <a:p>
            <a:pPr marL="0" indent="0">
              <a:buNone/>
            </a:pPr>
            <a:r>
              <a:rPr lang="en-US" sz="2100" i="1" dirty="0" err="1">
                <a:solidFill>
                  <a:srgbClr val="FF0000"/>
                </a:solidFill>
                <a:latin typeface="Cambria" pitchFamily="18" charset="0"/>
                <a:ea typeface="Cambria" pitchFamily="18" charset="0"/>
              </a:rPr>
              <a:t>Quan</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sát</a:t>
            </a:r>
            <a:r>
              <a:rPr lang="en-US" sz="2100" i="1" dirty="0">
                <a:solidFill>
                  <a:srgbClr val="FF0000"/>
                </a:solidFill>
                <a:latin typeface="Cambria" pitchFamily="18" charset="0"/>
                <a:ea typeface="Cambria" pitchFamily="18" charset="0"/>
              </a:rPr>
              <a:t> video clip, </a:t>
            </a:r>
            <a:r>
              <a:rPr lang="en-US" sz="2100" i="1" dirty="0" err="1">
                <a:solidFill>
                  <a:srgbClr val="FF0000"/>
                </a:solidFill>
                <a:latin typeface="Cambria" pitchFamily="18" charset="0"/>
                <a:ea typeface="Cambria" pitchFamily="18" charset="0"/>
              </a:rPr>
              <a:t>hãy</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cho</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biết</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động</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Phong</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Nha</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được</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hình</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thành</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như</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thế</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nào</a:t>
            </a:r>
            <a:r>
              <a:rPr lang="en-US" sz="2100" i="1" dirty="0">
                <a:solidFill>
                  <a:srgbClr val="FF0000"/>
                </a:solidFill>
                <a:latin typeface="Cambria" pitchFamily="18" charset="0"/>
                <a:ea typeface="Cambria" pitchFamily="18" charset="0"/>
              </a:rPr>
              <a:t>?</a:t>
            </a:r>
          </a:p>
        </p:txBody>
      </p:sp>
      <p:sp>
        <p:nvSpPr>
          <p:cNvPr id="4" name="Content Placeholder 2"/>
          <p:cNvSpPr txBox="1">
            <a:spLocks/>
          </p:cNvSpPr>
          <p:nvPr/>
        </p:nvSpPr>
        <p:spPr>
          <a:xfrm>
            <a:off x="228600" y="6248400"/>
            <a:ext cx="9296400" cy="838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200" dirty="0">
                <a:latin typeface="Cambria" pitchFamily="18" charset="0"/>
                <a:ea typeface="Cambria" pitchFamily="18" charset="0"/>
              </a:rPr>
              <a:t>Do </a:t>
            </a:r>
            <a:r>
              <a:rPr lang="vi-VN" sz="2200" dirty="0">
                <a:latin typeface="Cambria" pitchFamily="18" charset="0"/>
                <a:ea typeface="Cambria" pitchFamily="18" charset="0"/>
              </a:rPr>
              <a:t>nước mưa hòa tan đá vôi cùng với sự khoét sâu của mạch nước ngầm.</a:t>
            </a:r>
            <a:endParaRPr lang="en-US" sz="2200" dirty="0">
              <a:latin typeface="Cambria" pitchFamily="18" charset="0"/>
              <a:ea typeface="Cambria" pitchFamily="18" charset="0"/>
            </a:endParaRPr>
          </a:p>
        </p:txBody>
      </p:sp>
      <p:pic>
        <p:nvPicPr>
          <p:cNvPr id="5" name="Bai 2">
            <a:hlinkClick r:id="" action="ppaction://media"/>
            <a:extLst>
              <a:ext uri="{FF2B5EF4-FFF2-40B4-BE49-F238E27FC236}">
                <a16:creationId xmlns:a16="http://schemas.microsoft.com/office/drawing/2014/main" id="{9E5C64FA-768A-EEE4-BDCB-1352BD0382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3400"/>
            <a:ext cx="9144000" cy="5715000"/>
          </a:xfrm>
          <a:prstGeom prst="rect">
            <a:avLst/>
          </a:prstGeom>
        </p:spPr>
      </p:pic>
    </p:spTree>
    <p:extLst>
      <p:ext uri="{BB962C8B-B14F-4D97-AF65-F5344CB8AC3E}">
        <p14:creationId xmlns:p14="http://schemas.microsoft.com/office/powerpoint/2010/main" val="31752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các dạng địa hình do con người tạo nên.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67071"/>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Các dạng địa hình nhân tạo: đô thị, hầm mỏ, hồ chứa nước, đê, đập...</a:t>
            </a: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
        <p:nvSpPr>
          <p:cNvPr id="2" name="TextBox 1"/>
          <p:cNvSpPr txBox="1"/>
          <p:nvPr/>
        </p:nvSpPr>
        <p:spPr>
          <a:xfrm>
            <a:off x="5410200" y="3505200"/>
            <a:ext cx="3409937" cy="369332"/>
          </a:xfrm>
          <a:prstGeom prst="rect">
            <a:avLst/>
          </a:prstGeom>
          <a:noFill/>
        </p:spPr>
        <p:txBody>
          <a:bodyPr wrap="square" rtlCol="0">
            <a:spAutoFit/>
          </a:bodyPr>
          <a:lstStyle/>
          <a:p>
            <a:pPr algn="ctr"/>
            <a:r>
              <a:rPr lang="en-US" dirty="0" err="1">
                <a:latin typeface="Cambria" pitchFamily="18" charset="0"/>
                <a:ea typeface="Cambria" pitchFamily="18" charset="0"/>
              </a:rPr>
              <a:t>Một</a:t>
            </a:r>
            <a:r>
              <a:rPr lang="en-US" dirty="0">
                <a:latin typeface="Cambria" pitchFamily="18" charset="0"/>
                <a:ea typeface="Cambria" pitchFamily="18" charset="0"/>
              </a:rPr>
              <a:t> </a:t>
            </a:r>
            <a:r>
              <a:rPr lang="en-US" dirty="0" err="1">
                <a:latin typeface="Cambria" pitchFamily="18" charset="0"/>
                <a:ea typeface="Cambria" pitchFamily="18" charset="0"/>
              </a:rPr>
              <a:t>đoạn</a:t>
            </a:r>
            <a:r>
              <a:rPr lang="en-US" dirty="0">
                <a:latin typeface="Cambria" pitchFamily="18" charset="0"/>
                <a:ea typeface="Cambria" pitchFamily="18" charset="0"/>
              </a:rPr>
              <a:t> </a:t>
            </a:r>
            <a:r>
              <a:rPr lang="en-US" dirty="0" err="1">
                <a:latin typeface="Cambria" pitchFamily="18" charset="0"/>
                <a:ea typeface="Cambria" pitchFamily="18" charset="0"/>
              </a:rPr>
              <a:t>đê</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7" name="TextBox 26"/>
          <p:cNvSpPr txBox="1"/>
          <p:nvPr/>
        </p:nvSpPr>
        <p:spPr>
          <a:xfrm>
            <a:off x="5346842" y="6248400"/>
            <a:ext cx="3409937" cy="369332"/>
          </a:xfrm>
          <a:prstGeom prst="rect">
            <a:avLst/>
          </a:prstGeom>
          <a:noFill/>
        </p:spPr>
        <p:txBody>
          <a:bodyPr wrap="square" rtlCol="0">
            <a:spAutoFit/>
          </a:bodyPr>
          <a:lstStyle/>
          <a:p>
            <a:pPr algn="ctr"/>
            <a:r>
              <a:rPr lang="en-US" dirty="0" err="1">
                <a:latin typeface="Cambria" pitchFamily="18" charset="0"/>
                <a:ea typeface="Cambria" pitchFamily="18" charset="0"/>
              </a:rPr>
              <a:t>Đập</a:t>
            </a:r>
            <a:r>
              <a:rPr lang="en-US" dirty="0">
                <a:latin typeface="Cambria" pitchFamily="18" charset="0"/>
                <a:ea typeface="Cambria" pitchFamily="18" charset="0"/>
              </a:rPr>
              <a:t> </a:t>
            </a:r>
            <a:r>
              <a:rPr lang="en-US" dirty="0" err="1">
                <a:latin typeface="Cambria" pitchFamily="18" charset="0"/>
                <a:ea typeface="Cambria" pitchFamily="18" charset="0"/>
              </a:rPr>
              <a:t>thủy</a:t>
            </a:r>
            <a:r>
              <a:rPr lang="en-US" dirty="0">
                <a:latin typeface="Cambria" pitchFamily="18" charset="0"/>
                <a:ea typeface="Cambria" pitchFamily="18" charset="0"/>
              </a:rPr>
              <a:t> </a:t>
            </a:r>
            <a:r>
              <a:rPr lang="en-US" dirty="0" err="1">
                <a:latin typeface="Cambria" pitchFamily="18" charset="0"/>
                <a:ea typeface="Cambria" pitchFamily="18" charset="0"/>
              </a:rPr>
              <a:t>điện</a:t>
            </a:r>
            <a:r>
              <a:rPr lang="en-US" dirty="0">
                <a:latin typeface="Cambria" pitchFamily="18" charset="0"/>
                <a:ea typeface="Cambria" pitchFamily="18" charset="0"/>
              </a:rPr>
              <a:t> </a:t>
            </a:r>
            <a:r>
              <a:rPr lang="en-US" dirty="0" err="1">
                <a:latin typeface="Cambria" pitchFamily="18" charset="0"/>
                <a:ea typeface="Cambria" pitchFamily="18" charset="0"/>
              </a:rPr>
              <a:t>Hòa</a:t>
            </a:r>
            <a:r>
              <a:rPr lang="en-US" dirty="0">
                <a:latin typeface="Cambria" pitchFamily="18" charset="0"/>
                <a:ea typeface="Cambria" pitchFamily="18" charset="0"/>
              </a:rPr>
              <a:t> </a:t>
            </a:r>
            <a:r>
              <a:rPr lang="en-US" dirty="0" err="1">
                <a:latin typeface="Cambria" pitchFamily="18" charset="0"/>
                <a:ea typeface="Cambria" pitchFamily="18" charset="0"/>
              </a:rPr>
              <a:t>Bình</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401" y="1281912"/>
            <a:ext cx="3422378" cy="2158755"/>
          </a:xfrm>
          <a:prstGeom prst="rect">
            <a:avLst/>
          </a:prstGeom>
          <a:solidFill>
            <a:srgbClr val="FF0000"/>
          </a:solidFill>
          <a:ln>
            <a:solidFill>
              <a:srgbClr val="FF0000"/>
            </a:solidFill>
          </a:ln>
          <a:effec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0730" y="3986212"/>
            <a:ext cx="3406049" cy="218598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3547293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randombar(horizontal)">
                                      <p:cBhvr>
                                        <p:cTn id="23" dur="500"/>
                                        <p:tgtEl>
                                          <p:spTgt spid="307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971800" y="6106180"/>
            <a:ext cx="3581400" cy="523220"/>
          </a:xfrm>
          <a:prstGeom prst="rect">
            <a:avLst/>
          </a:prstGeom>
          <a:noFill/>
        </p:spPr>
        <p:txBody>
          <a:bodyPr wrap="square" rtlCol="0">
            <a:spAutoFit/>
          </a:bodyPr>
          <a:lstStyle/>
          <a:p>
            <a:pPr algn="ctr"/>
            <a:r>
              <a:rPr lang="en-US" sz="2800" b="1" dirty="0">
                <a:latin typeface="Cambria" pitchFamily="18" charset="0"/>
                <a:ea typeface="Cambria" pitchFamily="18" charset="0"/>
              </a:rPr>
              <a:t>BÁN BÌNH NGUYÊN</a:t>
            </a: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1212" y="2667000"/>
            <a:ext cx="1828800" cy="3085322"/>
          </a:xfrm>
          <a:prstGeom prst="rect">
            <a:avLst/>
          </a:prstGeom>
          <a:noFill/>
          <a:ln>
            <a:noFill/>
          </a:ln>
        </p:spPr>
      </p:pic>
      <p:pic>
        <p:nvPicPr>
          <p:cNvPr id="10" name="Picture 9" descr="Z PNG &amp; Z Transparent Clipart Miễn phí Tải về - Z Thư Biểu Tượng - Lửa chữ  Z."/>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spTree>
    <p:extLst>
      <p:ext uri="{BB962C8B-B14F-4D97-AF65-F5344CB8AC3E}">
        <p14:creationId xmlns:p14="http://schemas.microsoft.com/office/powerpoint/2010/main" val="11643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667000"/>
            <a:ext cx="6792509" cy="2438401"/>
          </a:xfrm>
          <a:prstGeom prst="wedgeRoundRectCallout">
            <a:avLst>
              <a:gd name="adj1" fmla="val 47108"/>
              <a:gd name="adj2" fmla="val 751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30008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Q</a:t>
            </a:r>
            <a:r>
              <a:rPr lang="en-US" sz="2400" dirty="0" err="1">
                <a:latin typeface="Cambria" pitchFamily="18" charset="0"/>
                <a:ea typeface="Cambria" pitchFamily="18" charset="0"/>
                <a:cs typeface="Times New Roman"/>
              </a:rPr>
              <a:t>uá</a:t>
            </a:r>
            <a:r>
              <a:rPr lang="vi-VN" sz="2400" dirty="0">
                <a:latin typeface="Cambria" pitchFamily="18" charset="0"/>
                <a:ea typeface="Cambria" pitchFamily="18" charset="0"/>
                <a:cs typeface="Times New Roman"/>
              </a:rPr>
              <a:t> trình xâm thực, xói mòn mạnh, địa hình bị chia cắt.</a:t>
            </a:r>
          </a:p>
          <a:p>
            <a:pPr algn="just">
              <a:spcBef>
                <a:spcPts val="600"/>
              </a:spcBef>
              <a:spcAft>
                <a:spcPts val="0"/>
              </a:spcAft>
            </a:pPr>
            <a:r>
              <a:rPr lang="vi-VN" sz="2400" dirty="0">
                <a:latin typeface="Cambria" pitchFamily="18" charset="0"/>
                <a:ea typeface="Cambria" pitchFamily="18" charset="0"/>
                <a:cs typeface="Times New Roman"/>
              </a:rPr>
              <a:t>-  Nhiều hang động rộng lớn.</a:t>
            </a:r>
          </a:p>
          <a:p>
            <a:pPr algn="just">
              <a:spcBef>
                <a:spcPts val="600"/>
              </a:spcBef>
              <a:spcAft>
                <a:spcPts val="0"/>
              </a:spcAft>
            </a:pPr>
            <a:r>
              <a:rPr lang="vi-VN" sz="2400" dirty="0">
                <a:latin typeface="Cambria" pitchFamily="18" charset="0"/>
                <a:ea typeface="Cambria" pitchFamily="18" charset="0"/>
                <a:cs typeface="Times New Roman"/>
              </a:rPr>
              <a:t>- Các dạng địa hình nhân tạo: hầm mỏ, đê, đập...</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Tree>
    <p:extLst>
      <p:ext uri="{BB962C8B-B14F-4D97-AF65-F5344CB8AC3E}">
        <p14:creationId xmlns:p14="http://schemas.microsoft.com/office/powerpoint/2010/main" val="391696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3291"/>
            <a:ext cx="5943603" cy="461665"/>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Kể</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tên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khu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vực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địa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ở </a:t>
            </a:r>
            <a:r>
              <a:rPr lang="en-US" sz="2400" i="1" dirty="0" err="1">
                <a:solidFill>
                  <a:srgbClr val="FF0000"/>
                </a:solidFill>
                <a:latin typeface="Cambria" panose="02040503050406030204" pitchFamily="18" charset="0"/>
                <a:ea typeface="Cambria" panose="02040503050406030204" pitchFamily="18" charset="0"/>
              </a:rPr>
              <a:t>nước</a:t>
            </a:r>
            <a:r>
              <a:rPr lang="en-US" sz="2400" i="1" dirty="0">
                <a:solidFill>
                  <a:srgbClr val="FF0000"/>
                </a:solidFill>
                <a:latin typeface="Cambria" panose="02040503050406030204" pitchFamily="18" charset="0"/>
                <a:ea typeface="Cambria" panose="02040503050406030204" pitchFamily="18" charset="0"/>
              </a:rPr>
              <a:t> ta.</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2058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6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057400" y="1524000"/>
            <a:ext cx="22860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Khu</a:t>
            </a:r>
            <a:r>
              <a:rPr lang="en-US" b="1" dirty="0">
                <a:solidFill>
                  <a:srgbClr val="990099"/>
                </a:solidFill>
                <a:latin typeface="Times New Roman" pitchFamily="18" charset="0"/>
              </a:rPr>
              <a:t> </a:t>
            </a:r>
            <a:r>
              <a:rPr lang="en-US" b="1" dirty="0" err="1">
                <a:solidFill>
                  <a:srgbClr val="990099"/>
                </a:solidFill>
                <a:latin typeface="Times New Roman" pitchFamily="18" charset="0"/>
              </a:rPr>
              <a:t>vực</a:t>
            </a:r>
            <a:r>
              <a:rPr lang="en-US" b="1" dirty="0">
                <a:solidFill>
                  <a:srgbClr val="990099"/>
                </a:solidFill>
                <a:latin typeface="Times New Roman" pitchFamily="18" charset="0"/>
              </a:rPr>
              <a:t> </a:t>
            </a:r>
            <a:r>
              <a:rPr lang="en-US" b="1" dirty="0" err="1">
                <a:solidFill>
                  <a:srgbClr val="990099"/>
                </a:solidFill>
                <a:latin typeface="Times New Roman" pitchFamily="18" charset="0"/>
              </a:rPr>
              <a:t>đồi</a:t>
            </a:r>
            <a:r>
              <a:rPr lang="en-US" b="1" dirty="0">
                <a:solidFill>
                  <a:srgbClr val="990099"/>
                </a:solidFill>
                <a:latin typeface="Times New Roman" pitchFamily="18" charset="0"/>
              </a:rPr>
              <a:t> </a:t>
            </a:r>
            <a:r>
              <a:rPr lang="en-US" b="1" dirty="0" err="1">
                <a:solidFill>
                  <a:srgbClr val="990099"/>
                </a:solidFill>
                <a:latin typeface="Times New Roman" pitchFamily="18" charset="0"/>
              </a:rPr>
              <a:t>núi</a:t>
            </a:r>
            <a:endParaRPr lang="en-US" b="1" dirty="0">
              <a:solidFill>
                <a:srgbClr val="990099"/>
              </a:solidFill>
              <a:latin typeface="Times New Roman" pitchFamily="18" charset="0"/>
            </a:endParaRPr>
          </a:p>
        </p:txBody>
      </p:sp>
      <p:sp>
        <p:nvSpPr>
          <p:cNvPr id="6147" name="Rectangle 3"/>
          <p:cNvSpPr>
            <a:spLocks noChangeArrowheads="1"/>
          </p:cNvSpPr>
          <p:nvPr/>
        </p:nvSpPr>
        <p:spPr bwMode="auto">
          <a:xfrm>
            <a:off x="2057400" y="3875088"/>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Khu vực đồng bằng</a:t>
            </a:r>
          </a:p>
        </p:txBody>
      </p:sp>
      <p:sp>
        <p:nvSpPr>
          <p:cNvPr id="6148" name="Rectangle 4"/>
          <p:cNvSpPr>
            <a:spLocks noChangeArrowheads="1"/>
          </p:cNvSpPr>
          <p:nvPr/>
        </p:nvSpPr>
        <p:spPr bwMode="auto">
          <a:xfrm>
            <a:off x="2133600" y="5943600"/>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Bờ biển và thềm lục địa</a:t>
            </a:r>
          </a:p>
        </p:txBody>
      </p:sp>
      <p:sp>
        <p:nvSpPr>
          <p:cNvPr id="6149" name="Text Box 5"/>
          <p:cNvSpPr txBox="1">
            <a:spLocks noChangeArrowheads="1"/>
          </p:cNvSpPr>
          <p:nvPr/>
        </p:nvSpPr>
        <p:spPr bwMode="auto">
          <a:xfrm>
            <a:off x="152400" y="3048000"/>
            <a:ext cx="838200" cy="1474788"/>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a:solidFill>
                  <a:srgbClr val="990099"/>
                </a:solidFill>
                <a:latin typeface="Times New Roman" pitchFamily="18" charset="0"/>
              </a:rPr>
              <a:t>CÁC KHU VỰC ĐỊA HÌNH</a:t>
            </a:r>
          </a:p>
        </p:txBody>
      </p:sp>
      <p:sp>
        <p:nvSpPr>
          <p:cNvPr id="6150" name="Rectangle 6"/>
          <p:cNvSpPr>
            <a:spLocks noChangeArrowheads="1"/>
          </p:cNvSpPr>
          <p:nvPr/>
        </p:nvSpPr>
        <p:spPr bwMode="auto">
          <a:xfrm>
            <a:off x="5410200" y="1285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Đông</a:t>
            </a:r>
            <a:r>
              <a:rPr lang="en-US" b="1" dirty="0">
                <a:solidFill>
                  <a:srgbClr val="990099"/>
                </a:solidFill>
                <a:latin typeface="Times New Roman" pitchFamily="18" charset="0"/>
              </a:rPr>
              <a:t> </a:t>
            </a:r>
            <a:r>
              <a:rPr lang="en-US" b="1" dirty="0" err="1">
                <a:solidFill>
                  <a:srgbClr val="990099"/>
                </a:solidFill>
                <a:latin typeface="Times New Roman" pitchFamily="18" charset="0"/>
              </a:rPr>
              <a:t>Bắc</a:t>
            </a:r>
            <a:r>
              <a:rPr lang="en-US" b="1" dirty="0">
                <a:solidFill>
                  <a:srgbClr val="990099"/>
                </a:solidFill>
                <a:latin typeface="Times New Roman" pitchFamily="18" charset="0"/>
              </a:rPr>
              <a:t> </a:t>
            </a:r>
          </a:p>
        </p:txBody>
      </p:sp>
      <p:sp>
        <p:nvSpPr>
          <p:cNvPr id="6151" name="Rectangle 7"/>
          <p:cNvSpPr>
            <a:spLocks noChangeArrowheads="1"/>
          </p:cNvSpPr>
          <p:nvPr/>
        </p:nvSpPr>
        <p:spPr bwMode="auto">
          <a:xfrm>
            <a:off x="5410200" y="7667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Tây</a:t>
            </a:r>
            <a:r>
              <a:rPr lang="en-US" b="1" dirty="0">
                <a:solidFill>
                  <a:srgbClr val="990099"/>
                </a:solidFill>
                <a:latin typeface="Times New Roman" pitchFamily="18" charset="0"/>
              </a:rPr>
              <a:t> </a:t>
            </a:r>
            <a:r>
              <a:rPr lang="en-US" b="1" dirty="0" err="1">
                <a:solidFill>
                  <a:srgbClr val="990099"/>
                </a:solidFill>
                <a:latin typeface="Times New Roman" pitchFamily="18" charset="0"/>
              </a:rPr>
              <a:t>Bắc</a:t>
            </a:r>
            <a:endParaRPr lang="en-US" b="1" dirty="0">
              <a:solidFill>
                <a:srgbClr val="990099"/>
              </a:solidFill>
              <a:latin typeface="Times New Roman" pitchFamily="18" charset="0"/>
            </a:endParaRPr>
          </a:p>
        </p:txBody>
      </p:sp>
      <p:sp>
        <p:nvSpPr>
          <p:cNvPr id="6152" name="Rectangle 8"/>
          <p:cNvSpPr>
            <a:spLocks noChangeArrowheads="1"/>
          </p:cNvSpPr>
          <p:nvPr/>
        </p:nvSpPr>
        <p:spPr bwMode="auto">
          <a:xfrm>
            <a:off x="5410200" y="1452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Trường Sơn Bắc</a:t>
            </a:r>
          </a:p>
        </p:txBody>
      </p:sp>
      <p:sp>
        <p:nvSpPr>
          <p:cNvPr id="6153" name="Rectangle 9"/>
          <p:cNvSpPr>
            <a:spLocks noChangeArrowheads="1"/>
          </p:cNvSpPr>
          <p:nvPr/>
        </p:nvSpPr>
        <p:spPr bwMode="auto">
          <a:xfrm>
            <a:off x="5410200" y="21383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Trường Sơn Nam</a:t>
            </a:r>
          </a:p>
        </p:txBody>
      </p:sp>
      <p:sp>
        <p:nvSpPr>
          <p:cNvPr id="6155" name="Rectangle 11"/>
          <p:cNvSpPr>
            <a:spLocks noChangeArrowheads="1"/>
          </p:cNvSpPr>
          <p:nvPr/>
        </p:nvSpPr>
        <p:spPr bwMode="auto">
          <a:xfrm>
            <a:off x="5410200" y="32273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Đồng bằng sông Hồng</a:t>
            </a:r>
          </a:p>
        </p:txBody>
      </p:sp>
      <p:sp>
        <p:nvSpPr>
          <p:cNvPr id="6156" name="Rectangle 12"/>
          <p:cNvSpPr>
            <a:spLocks noChangeArrowheads="1"/>
          </p:cNvSpPr>
          <p:nvPr/>
        </p:nvSpPr>
        <p:spPr bwMode="auto">
          <a:xfrm>
            <a:off x="5410200" y="3865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Đồng bằng sông Cửu Long</a:t>
            </a:r>
          </a:p>
        </p:txBody>
      </p:sp>
      <p:sp>
        <p:nvSpPr>
          <p:cNvPr id="6157" name="Rectangle 13"/>
          <p:cNvSpPr>
            <a:spLocks noChangeArrowheads="1"/>
          </p:cNvSpPr>
          <p:nvPr/>
        </p:nvSpPr>
        <p:spPr bwMode="auto">
          <a:xfrm>
            <a:off x="5410200" y="45227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Đồng</a:t>
            </a:r>
            <a:r>
              <a:rPr lang="en-US" b="1" dirty="0">
                <a:solidFill>
                  <a:srgbClr val="990099"/>
                </a:solidFill>
                <a:latin typeface="Times New Roman" pitchFamily="18" charset="0"/>
              </a:rPr>
              <a:t> </a:t>
            </a:r>
            <a:r>
              <a:rPr lang="en-US" b="1" dirty="0" err="1">
                <a:solidFill>
                  <a:srgbClr val="990099"/>
                </a:solidFill>
                <a:latin typeface="Times New Roman" pitchFamily="18" charset="0"/>
              </a:rPr>
              <a:t>bằng</a:t>
            </a:r>
            <a:r>
              <a:rPr lang="en-US" b="1" dirty="0">
                <a:solidFill>
                  <a:srgbClr val="990099"/>
                </a:solidFill>
                <a:latin typeface="Times New Roman" pitchFamily="18" charset="0"/>
              </a:rPr>
              <a:t> </a:t>
            </a:r>
            <a:r>
              <a:rPr lang="en-US" b="1" dirty="0" err="1">
                <a:solidFill>
                  <a:srgbClr val="990099"/>
                </a:solidFill>
                <a:latin typeface="Times New Roman" pitchFamily="18" charset="0"/>
              </a:rPr>
              <a:t>ven</a:t>
            </a:r>
            <a:r>
              <a:rPr lang="en-US" b="1" dirty="0">
                <a:solidFill>
                  <a:srgbClr val="990099"/>
                </a:solidFill>
                <a:latin typeface="Times New Roman" pitchFamily="18" charset="0"/>
              </a:rPr>
              <a:t> </a:t>
            </a:r>
            <a:r>
              <a:rPr lang="en-US" b="1" dirty="0" err="1">
                <a:solidFill>
                  <a:srgbClr val="990099"/>
                </a:solidFill>
                <a:latin typeface="Times New Roman" pitchFamily="18" charset="0"/>
              </a:rPr>
              <a:t>biển</a:t>
            </a:r>
            <a:r>
              <a:rPr lang="en-US" b="1" dirty="0">
                <a:solidFill>
                  <a:srgbClr val="990099"/>
                </a:solidFill>
                <a:latin typeface="Times New Roman" pitchFamily="18" charset="0"/>
              </a:rPr>
              <a:t> </a:t>
            </a:r>
            <a:r>
              <a:rPr lang="en-US" b="1" dirty="0" err="1">
                <a:solidFill>
                  <a:srgbClr val="990099"/>
                </a:solidFill>
                <a:latin typeface="Times New Roman" pitchFamily="18" charset="0"/>
              </a:rPr>
              <a:t>miền</a:t>
            </a:r>
            <a:r>
              <a:rPr lang="en-US" b="1" dirty="0">
                <a:solidFill>
                  <a:srgbClr val="990099"/>
                </a:solidFill>
                <a:latin typeface="Times New Roman" pitchFamily="18" charset="0"/>
              </a:rPr>
              <a:t> </a:t>
            </a:r>
            <a:r>
              <a:rPr lang="en-US" b="1" dirty="0" err="1">
                <a:solidFill>
                  <a:srgbClr val="990099"/>
                </a:solidFill>
                <a:latin typeface="Times New Roman" pitchFamily="18" charset="0"/>
              </a:rPr>
              <a:t>Trung</a:t>
            </a:r>
            <a:endParaRPr lang="en-US" b="1" dirty="0">
              <a:solidFill>
                <a:srgbClr val="990099"/>
              </a:solidFill>
              <a:latin typeface="Times New Roman" pitchFamily="18" charset="0"/>
            </a:endParaRPr>
          </a:p>
        </p:txBody>
      </p:sp>
      <p:sp>
        <p:nvSpPr>
          <p:cNvPr id="6158" name="Rectangle 14"/>
          <p:cNvSpPr>
            <a:spLocks noChangeArrowheads="1"/>
          </p:cNvSpPr>
          <p:nvPr/>
        </p:nvSpPr>
        <p:spPr bwMode="auto">
          <a:xfrm>
            <a:off x="5424488" y="563880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Bờ</a:t>
            </a:r>
            <a:r>
              <a:rPr lang="en-US" b="1" dirty="0">
                <a:solidFill>
                  <a:srgbClr val="990099"/>
                </a:solidFill>
                <a:latin typeface="Times New Roman" pitchFamily="18" charset="0"/>
              </a:rPr>
              <a:t> </a:t>
            </a:r>
            <a:r>
              <a:rPr lang="en-US" b="1" dirty="0" err="1">
                <a:solidFill>
                  <a:srgbClr val="990099"/>
                </a:solidFill>
                <a:latin typeface="Times New Roman" pitchFamily="18" charset="0"/>
              </a:rPr>
              <a:t>biển</a:t>
            </a:r>
            <a:endParaRPr lang="en-US" b="1" dirty="0">
              <a:solidFill>
                <a:srgbClr val="990099"/>
              </a:solidFill>
              <a:latin typeface="Times New Roman" pitchFamily="18" charset="0"/>
            </a:endParaRPr>
          </a:p>
        </p:txBody>
      </p:sp>
      <p:sp>
        <p:nvSpPr>
          <p:cNvPr id="6159" name="Rectangle 15"/>
          <p:cNvSpPr>
            <a:spLocks noChangeArrowheads="1"/>
          </p:cNvSpPr>
          <p:nvPr/>
        </p:nvSpPr>
        <p:spPr bwMode="auto">
          <a:xfrm>
            <a:off x="5424488" y="626745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Thềm</a:t>
            </a:r>
            <a:r>
              <a:rPr lang="en-US" b="1" dirty="0">
                <a:solidFill>
                  <a:srgbClr val="990099"/>
                </a:solidFill>
                <a:latin typeface="Times New Roman" pitchFamily="18" charset="0"/>
              </a:rPr>
              <a:t> </a:t>
            </a:r>
            <a:r>
              <a:rPr lang="en-US" b="1" dirty="0" err="1">
                <a:solidFill>
                  <a:srgbClr val="990099"/>
                </a:solidFill>
                <a:latin typeface="Times New Roman" pitchFamily="18" charset="0"/>
              </a:rPr>
              <a:t>lục</a:t>
            </a:r>
            <a:r>
              <a:rPr lang="en-US" b="1" dirty="0">
                <a:solidFill>
                  <a:srgbClr val="990099"/>
                </a:solidFill>
                <a:latin typeface="Times New Roman" pitchFamily="18" charset="0"/>
              </a:rPr>
              <a:t> </a:t>
            </a:r>
            <a:r>
              <a:rPr lang="en-US" b="1" dirty="0" err="1">
                <a:solidFill>
                  <a:srgbClr val="990099"/>
                </a:solidFill>
                <a:latin typeface="Times New Roman" pitchFamily="18" charset="0"/>
              </a:rPr>
              <a:t>địa</a:t>
            </a:r>
            <a:endParaRPr lang="en-US" b="1" dirty="0">
              <a:solidFill>
                <a:srgbClr val="990099"/>
              </a:solidFill>
              <a:latin typeface="Times New Roman" pitchFamily="18" charset="0"/>
            </a:endParaRPr>
          </a:p>
        </p:txBody>
      </p:sp>
      <p:sp>
        <p:nvSpPr>
          <p:cNvPr id="6160" name="Line 16"/>
          <p:cNvSpPr>
            <a:spLocks noChangeShapeType="1"/>
          </p:cNvSpPr>
          <p:nvPr/>
        </p:nvSpPr>
        <p:spPr bwMode="auto">
          <a:xfrm flipV="1">
            <a:off x="990600" y="1790700"/>
            <a:ext cx="1066800" cy="20193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1" name="Line 17"/>
          <p:cNvSpPr>
            <a:spLocks noChangeShapeType="1"/>
          </p:cNvSpPr>
          <p:nvPr/>
        </p:nvSpPr>
        <p:spPr bwMode="auto">
          <a:xfrm>
            <a:off x="990600" y="3810000"/>
            <a:ext cx="1066800" cy="228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2" name="Line 18"/>
          <p:cNvSpPr>
            <a:spLocks noChangeShapeType="1"/>
          </p:cNvSpPr>
          <p:nvPr/>
        </p:nvSpPr>
        <p:spPr bwMode="auto">
          <a:xfrm>
            <a:off x="990600" y="3810000"/>
            <a:ext cx="1066800" cy="2286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3" name="Line 19"/>
          <p:cNvSpPr>
            <a:spLocks noChangeShapeType="1"/>
          </p:cNvSpPr>
          <p:nvPr/>
        </p:nvSpPr>
        <p:spPr bwMode="auto">
          <a:xfrm flipV="1">
            <a:off x="4343400" y="381000"/>
            <a:ext cx="990600" cy="1371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4" name="Line 20"/>
          <p:cNvSpPr>
            <a:spLocks noChangeShapeType="1"/>
          </p:cNvSpPr>
          <p:nvPr/>
        </p:nvSpPr>
        <p:spPr bwMode="auto">
          <a:xfrm flipV="1">
            <a:off x="4343400" y="1066800"/>
            <a:ext cx="9906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5" name="Line 21"/>
          <p:cNvSpPr>
            <a:spLocks noChangeShapeType="1"/>
          </p:cNvSpPr>
          <p:nvPr/>
        </p:nvSpPr>
        <p:spPr bwMode="auto">
          <a:xfrm>
            <a:off x="4343400" y="1752600"/>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6" name="Line 22"/>
          <p:cNvSpPr>
            <a:spLocks noChangeShapeType="1"/>
          </p:cNvSpPr>
          <p:nvPr/>
        </p:nvSpPr>
        <p:spPr bwMode="auto">
          <a:xfrm>
            <a:off x="4343400" y="1752600"/>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8" name="Line 24"/>
          <p:cNvSpPr>
            <a:spLocks noChangeShapeType="1"/>
          </p:cNvSpPr>
          <p:nvPr/>
        </p:nvSpPr>
        <p:spPr bwMode="auto">
          <a:xfrm flipV="1">
            <a:off x="4343400" y="3465513"/>
            <a:ext cx="10668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9" name="Line 25"/>
          <p:cNvSpPr>
            <a:spLocks noChangeShapeType="1"/>
          </p:cNvSpPr>
          <p:nvPr/>
        </p:nvSpPr>
        <p:spPr bwMode="auto">
          <a:xfrm>
            <a:off x="4343400" y="4151313"/>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0" name="Line 26"/>
          <p:cNvSpPr>
            <a:spLocks noChangeShapeType="1"/>
          </p:cNvSpPr>
          <p:nvPr/>
        </p:nvSpPr>
        <p:spPr bwMode="auto">
          <a:xfrm>
            <a:off x="4343400" y="4151313"/>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1" name="Line 27"/>
          <p:cNvSpPr>
            <a:spLocks noChangeShapeType="1"/>
          </p:cNvSpPr>
          <p:nvPr/>
        </p:nvSpPr>
        <p:spPr bwMode="auto">
          <a:xfrm flipV="1">
            <a:off x="4419600" y="5791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2" name="Line 28"/>
          <p:cNvSpPr>
            <a:spLocks noChangeShapeType="1"/>
          </p:cNvSpPr>
          <p:nvPr/>
        </p:nvSpPr>
        <p:spPr bwMode="auto">
          <a:xfrm>
            <a:off x="4419600" y="6172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6173" name="Picture 29" descr="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457200"/>
            <a:ext cx="1371600" cy="96202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4" name="Picture 30" descr="imagesCA5OMU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5" y="2743200"/>
            <a:ext cx="1371600" cy="102711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5" name="Picture 31" descr="3101064_13288051159g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4125" y="4789489"/>
            <a:ext cx="1371599" cy="1042458"/>
          </a:xfrm>
          <a:prstGeom prst="rect">
            <a:avLst/>
          </a:prstGeom>
          <a:solidFill>
            <a:srgbClr val="FF0000"/>
          </a:solidFill>
          <a:ln>
            <a:solidFill>
              <a:srgbClr val="FF0000"/>
            </a:solidFill>
          </a:ln>
        </p:spPr>
      </p:pic>
    </p:spTree>
    <p:extLst>
      <p:ext uri="{BB962C8B-B14F-4D97-AF65-F5344CB8AC3E}">
        <p14:creationId xmlns:p14="http://schemas.microsoft.com/office/powerpoint/2010/main" val="303359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blinds(horizontal)">
                                      <p:cBhvr>
                                        <p:cTn id="7" dur="500"/>
                                        <p:tgtEl>
                                          <p:spTgt spid="61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par>
                                <p:cTn id="11" presetID="3" presetClass="entr" presetSubtype="10" fill="hold" nodeType="withEffect">
                                  <p:stCondLst>
                                    <p:cond delay="0"/>
                                  </p:stCondLst>
                                  <p:childTnLst>
                                    <p:set>
                                      <p:cBhvr>
                                        <p:cTn id="12" dur="1" fill="hold">
                                          <p:stCondLst>
                                            <p:cond delay="0"/>
                                          </p:stCondLst>
                                        </p:cTn>
                                        <p:tgtEl>
                                          <p:spTgt spid="6173"/>
                                        </p:tgtEl>
                                        <p:attrNameLst>
                                          <p:attrName>style.visibility</p:attrName>
                                        </p:attrNameLst>
                                      </p:cBhvr>
                                      <p:to>
                                        <p:strVal val="visible"/>
                                      </p:to>
                                    </p:set>
                                    <p:animEffect transition="in" filter="blinds(horizontal)">
                                      <p:cBhvr>
                                        <p:cTn id="13" dur="500"/>
                                        <p:tgtEl>
                                          <p:spTgt spid="6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161"/>
                                        </p:tgtEl>
                                        <p:attrNameLst>
                                          <p:attrName>style.visibility</p:attrName>
                                        </p:attrNameLst>
                                      </p:cBhvr>
                                      <p:to>
                                        <p:strVal val="visible"/>
                                      </p:to>
                                    </p:set>
                                    <p:animEffect transition="in" filter="blinds(horizontal)">
                                      <p:cBhvr>
                                        <p:cTn id="18" dur="500"/>
                                        <p:tgtEl>
                                          <p:spTgt spid="616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blinds(horizontal)">
                                      <p:cBhvr>
                                        <p:cTn id="21" dur="500"/>
                                        <p:tgtEl>
                                          <p:spTgt spid="6147"/>
                                        </p:tgtEl>
                                      </p:cBhvr>
                                    </p:animEffect>
                                  </p:childTnLst>
                                </p:cTn>
                              </p:par>
                              <p:par>
                                <p:cTn id="22" presetID="3" presetClass="entr" presetSubtype="10" fill="hold" nodeType="withEffect">
                                  <p:stCondLst>
                                    <p:cond delay="0"/>
                                  </p:stCondLst>
                                  <p:childTnLst>
                                    <p:set>
                                      <p:cBhvr>
                                        <p:cTn id="23" dur="1" fill="hold">
                                          <p:stCondLst>
                                            <p:cond delay="0"/>
                                          </p:stCondLst>
                                        </p:cTn>
                                        <p:tgtEl>
                                          <p:spTgt spid="6174"/>
                                        </p:tgtEl>
                                        <p:attrNameLst>
                                          <p:attrName>style.visibility</p:attrName>
                                        </p:attrNameLst>
                                      </p:cBhvr>
                                      <p:to>
                                        <p:strVal val="visible"/>
                                      </p:to>
                                    </p:set>
                                    <p:animEffect transition="in" filter="blinds(horizontal)">
                                      <p:cBhvr>
                                        <p:cTn id="24" dur="500"/>
                                        <p:tgtEl>
                                          <p:spTgt spid="6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162"/>
                                        </p:tgtEl>
                                        <p:attrNameLst>
                                          <p:attrName>style.visibility</p:attrName>
                                        </p:attrNameLst>
                                      </p:cBhvr>
                                      <p:to>
                                        <p:strVal val="visible"/>
                                      </p:to>
                                    </p:set>
                                    <p:animEffect transition="in" filter="blinds(horizontal)">
                                      <p:cBhvr>
                                        <p:cTn id="29" dur="500"/>
                                        <p:tgtEl>
                                          <p:spTgt spid="616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blinds(horizontal)">
                                      <p:cBhvr>
                                        <p:cTn id="32" dur="500"/>
                                        <p:tgtEl>
                                          <p:spTgt spid="6148"/>
                                        </p:tgtEl>
                                      </p:cBhvr>
                                    </p:animEffect>
                                  </p:childTnLst>
                                </p:cTn>
                              </p:par>
                              <p:par>
                                <p:cTn id="33" presetID="3" presetClass="entr" presetSubtype="10" fill="hold" nodeType="withEffect">
                                  <p:stCondLst>
                                    <p:cond delay="0"/>
                                  </p:stCondLst>
                                  <p:childTnLst>
                                    <p:set>
                                      <p:cBhvr>
                                        <p:cTn id="34" dur="1" fill="hold">
                                          <p:stCondLst>
                                            <p:cond delay="0"/>
                                          </p:stCondLst>
                                        </p:cTn>
                                        <p:tgtEl>
                                          <p:spTgt spid="6175"/>
                                        </p:tgtEl>
                                        <p:attrNameLst>
                                          <p:attrName>style.visibility</p:attrName>
                                        </p:attrNameLst>
                                      </p:cBhvr>
                                      <p:to>
                                        <p:strVal val="visible"/>
                                      </p:to>
                                    </p:set>
                                    <p:animEffect transition="in" filter="blinds(horizontal)">
                                      <p:cBhvr>
                                        <p:cTn id="35" dur="500"/>
                                        <p:tgtEl>
                                          <p:spTgt spid="61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163"/>
                                        </p:tgtEl>
                                        <p:attrNameLst>
                                          <p:attrName>style.visibility</p:attrName>
                                        </p:attrNameLst>
                                      </p:cBhvr>
                                      <p:to>
                                        <p:strVal val="visible"/>
                                      </p:to>
                                    </p:set>
                                    <p:animEffect transition="in" filter="blinds(horizontal)">
                                      <p:cBhvr>
                                        <p:cTn id="40" dur="500"/>
                                        <p:tgtEl>
                                          <p:spTgt spid="616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blinds(horizontal)">
                                      <p:cBhvr>
                                        <p:cTn id="43" dur="500"/>
                                        <p:tgtEl>
                                          <p:spTgt spid="61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164"/>
                                        </p:tgtEl>
                                        <p:attrNameLst>
                                          <p:attrName>style.visibility</p:attrName>
                                        </p:attrNameLst>
                                      </p:cBhvr>
                                      <p:to>
                                        <p:strVal val="visible"/>
                                      </p:to>
                                    </p:set>
                                    <p:animEffect transition="in" filter="blinds(horizontal)">
                                      <p:cBhvr>
                                        <p:cTn id="48" dur="500"/>
                                        <p:tgtEl>
                                          <p:spTgt spid="616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51"/>
                                        </p:tgtEl>
                                        <p:attrNameLst>
                                          <p:attrName>style.visibility</p:attrName>
                                        </p:attrNameLst>
                                      </p:cBhvr>
                                      <p:to>
                                        <p:strVal val="visible"/>
                                      </p:to>
                                    </p:set>
                                    <p:animEffect transition="in" filter="blinds(horizontal)">
                                      <p:cBhvr>
                                        <p:cTn id="51" dur="500"/>
                                        <p:tgtEl>
                                          <p:spTgt spid="61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165"/>
                                        </p:tgtEl>
                                        <p:attrNameLst>
                                          <p:attrName>style.visibility</p:attrName>
                                        </p:attrNameLst>
                                      </p:cBhvr>
                                      <p:to>
                                        <p:strVal val="visible"/>
                                      </p:to>
                                    </p:set>
                                    <p:animEffect transition="in" filter="blinds(horizontal)">
                                      <p:cBhvr>
                                        <p:cTn id="56" dur="500"/>
                                        <p:tgtEl>
                                          <p:spTgt spid="616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6152"/>
                                        </p:tgtEl>
                                        <p:attrNameLst>
                                          <p:attrName>style.visibility</p:attrName>
                                        </p:attrNameLst>
                                      </p:cBhvr>
                                      <p:to>
                                        <p:strVal val="visible"/>
                                      </p:to>
                                    </p:set>
                                    <p:animEffect transition="in" filter="blinds(horizontal)">
                                      <p:cBhvr>
                                        <p:cTn id="59" dur="500"/>
                                        <p:tgtEl>
                                          <p:spTgt spid="615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166"/>
                                        </p:tgtEl>
                                        <p:attrNameLst>
                                          <p:attrName>style.visibility</p:attrName>
                                        </p:attrNameLst>
                                      </p:cBhvr>
                                      <p:to>
                                        <p:strVal val="visible"/>
                                      </p:to>
                                    </p:set>
                                    <p:animEffect transition="in" filter="blinds(horizontal)">
                                      <p:cBhvr>
                                        <p:cTn id="64" dur="500"/>
                                        <p:tgtEl>
                                          <p:spTgt spid="616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blinds(horizontal)">
                                      <p:cBhvr>
                                        <p:cTn id="67" dur="500"/>
                                        <p:tgtEl>
                                          <p:spTgt spid="615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168"/>
                                        </p:tgtEl>
                                        <p:attrNameLst>
                                          <p:attrName>style.visibility</p:attrName>
                                        </p:attrNameLst>
                                      </p:cBhvr>
                                      <p:to>
                                        <p:strVal val="visible"/>
                                      </p:to>
                                    </p:set>
                                    <p:animEffect transition="in" filter="blinds(horizontal)">
                                      <p:cBhvr>
                                        <p:cTn id="72" dur="500"/>
                                        <p:tgtEl>
                                          <p:spTgt spid="616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155"/>
                                        </p:tgtEl>
                                        <p:attrNameLst>
                                          <p:attrName>style.visibility</p:attrName>
                                        </p:attrNameLst>
                                      </p:cBhvr>
                                      <p:to>
                                        <p:strVal val="visible"/>
                                      </p:to>
                                    </p:set>
                                    <p:animEffect transition="in" filter="blinds(horizontal)">
                                      <p:cBhvr>
                                        <p:cTn id="75" dur="500"/>
                                        <p:tgtEl>
                                          <p:spTgt spid="615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6169"/>
                                        </p:tgtEl>
                                        <p:attrNameLst>
                                          <p:attrName>style.visibility</p:attrName>
                                        </p:attrNameLst>
                                      </p:cBhvr>
                                      <p:to>
                                        <p:strVal val="visible"/>
                                      </p:to>
                                    </p:set>
                                    <p:animEffect transition="in" filter="blinds(horizontal)">
                                      <p:cBhvr>
                                        <p:cTn id="80" dur="500"/>
                                        <p:tgtEl>
                                          <p:spTgt spid="6169"/>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6156"/>
                                        </p:tgtEl>
                                        <p:attrNameLst>
                                          <p:attrName>style.visibility</p:attrName>
                                        </p:attrNameLst>
                                      </p:cBhvr>
                                      <p:to>
                                        <p:strVal val="visible"/>
                                      </p:to>
                                    </p:set>
                                    <p:animEffect transition="in" filter="blinds(horizontal)">
                                      <p:cBhvr>
                                        <p:cTn id="83" dur="500"/>
                                        <p:tgtEl>
                                          <p:spTgt spid="615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170"/>
                                        </p:tgtEl>
                                        <p:attrNameLst>
                                          <p:attrName>style.visibility</p:attrName>
                                        </p:attrNameLst>
                                      </p:cBhvr>
                                      <p:to>
                                        <p:strVal val="visible"/>
                                      </p:to>
                                    </p:set>
                                    <p:animEffect transition="in" filter="blinds(horizontal)">
                                      <p:cBhvr>
                                        <p:cTn id="88" dur="500"/>
                                        <p:tgtEl>
                                          <p:spTgt spid="617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157"/>
                                        </p:tgtEl>
                                        <p:attrNameLst>
                                          <p:attrName>style.visibility</p:attrName>
                                        </p:attrNameLst>
                                      </p:cBhvr>
                                      <p:to>
                                        <p:strVal val="visible"/>
                                      </p:to>
                                    </p:set>
                                    <p:animEffect transition="in" filter="blinds(horizontal)">
                                      <p:cBhvr>
                                        <p:cTn id="91" dur="500"/>
                                        <p:tgtEl>
                                          <p:spTgt spid="615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6171"/>
                                        </p:tgtEl>
                                        <p:attrNameLst>
                                          <p:attrName>style.visibility</p:attrName>
                                        </p:attrNameLst>
                                      </p:cBhvr>
                                      <p:to>
                                        <p:strVal val="visible"/>
                                      </p:to>
                                    </p:set>
                                    <p:animEffect transition="in" filter="blinds(horizontal)">
                                      <p:cBhvr>
                                        <p:cTn id="96" dur="500"/>
                                        <p:tgtEl>
                                          <p:spTgt spid="617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158"/>
                                        </p:tgtEl>
                                        <p:attrNameLst>
                                          <p:attrName>style.visibility</p:attrName>
                                        </p:attrNameLst>
                                      </p:cBhvr>
                                      <p:to>
                                        <p:strVal val="visible"/>
                                      </p:to>
                                    </p:set>
                                    <p:animEffect transition="in" filter="blinds(horizontal)">
                                      <p:cBhvr>
                                        <p:cTn id="99" dur="500"/>
                                        <p:tgtEl>
                                          <p:spTgt spid="615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6172"/>
                                        </p:tgtEl>
                                        <p:attrNameLst>
                                          <p:attrName>style.visibility</p:attrName>
                                        </p:attrNameLst>
                                      </p:cBhvr>
                                      <p:to>
                                        <p:strVal val="visible"/>
                                      </p:to>
                                    </p:set>
                                    <p:animEffect transition="in" filter="blinds(horizontal)">
                                      <p:cBhvr>
                                        <p:cTn id="104" dur="500"/>
                                        <p:tgtEl>
                                          <p:spTgt spid="617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6159"/>
                                        </p:tgtEl>
                                        <p:attrNameLst>
                                          <p:attrName>style.visibility</p:attrName>
                                        </p:attrNameLst>
                                      </p:cBhvr>
                                      <p:to>
                                        <p:strVal val="visible"/>
                                      </p:to>
                                    </p:set>
                                    <p:animEffect transition="in" filter="blinds(horizontal)">
                                      <p:cBhvr>
                                        <p:cTn id="107"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6150" grpId="0" animBg="1"/>
      <p:bldP spid="6151" grpId="0" animBg="1"/>
      <p:bldP spid="6152" grpId="0" animBg="1"/>
      <p:bldP spid="6153" grpId="0" animBg="1"/>
      <p:bldP spid="6155" grpId="0" animBg="1"/>
      <p:bldP spid="6156" grpId="0" animBg="1"/>
      <p:bldP spid="6157" grpId="0" animBg="1"/>
      <p:bldP spid="6158" grpId="0" animBg="1"/>
      <p:bldP spid="6159" grpId="0" animBg="1"/>
      <p:bldP spid="6160" grpId="0" animBg="1"/>
      <p:bldP spid="6161" grpId="0" animBg="1"/>
      <p:bldP spid="6162" grpId="0" animBg="1"/>
      <p:bldP spid="6163" grpId="0" animBg="1"/>
      <p:bldP spid="6164" grpId="0" animBg="1"/>
      <p:bldP spid="6165" grpId="0" animBg="1"/>
      <p:bldP spid="6166" grpId="0" animBg="1"/>
      <p:bldP spid="6168" grpId="0" animBg="1"/>
      <p:bldP spid="6169" grpId="0" animBg="1"/>
      <p:bldP spid="6170" grpId="0" animBg="1"/>
      <p:bldP spid="6171" grpId="0" animBg="1"/>
      <p:bldP spid="617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2" name="Rectangle 21"/>
          <p:cNvSpPr/>
          <p:nvPr/>
        </p:nvSpPr>
        <p:spPr>
          <a:xfrm>
            <a:off x="268865" y="1274088"/>
            <a:ext cx="4912735" cy="5355312"/>
          </a:xfrm>
          <a:prstGeom prst="rect">
            <a:avLst/>
          </a:prstGeom>
          <a:solidFill>
            <a:srgbClr val="BCFCD4"/>
          </a:solidFill>
          <a:ln>
            <a:solidFill>
              <a:srgbClr val="00B050"/>
            </a:solidFill>
          </a:ln>
        </p:spPr>
        <p:txBody>
          <a:bodyPr wrap="square">
            <a:spAutoFit/>
          </a:bodyPr>
          <a:lstStyle/>
          <a:p>
            <a:pPr algn="ctr"/>
            <a:r>
              <a:rPr lang="en-US" sz="1900" b="1" dirty="0">
                <a:solidFill>
                  <a:srgbClr val="00B050"/>
                </a:solidFill>
                <a:latin typeface="Cambria" panose="02040503050406030204" pitchFamily="18" charset="0"/>
                <a:ea typeface="Cambria" panose="02040503050406030204" pitchFamily="18" charset="0"/>
              </a:rPr>
              <a:t>HOẠT ĐỘNG NHÓM</a:t>
            </a:r>
          </a:p>
          <a:p>
            <a:pPr algn="ctr"/>
            <a:r>
              <a:rPr lang="en-US" sz="1900" b="1" dirty="0" err="1">
                <a:solidFill>
                  <a:srgbClr val="00B050"/>
                </a:solidFill>
                <a:latin typeface="Cambria" panose="02040503050406030204" pitchFamily="18" charset="0"/>
                <a:ea typeface="Cambria" panose="02040503050406030204" pitchFamily="18" charset="0"/>
              </a:rPr>
              <a:t>Thời</a:t>
            </a:r>
            <a:r>
              <a:rPr lang="en-US" sz="1900" b="1" dirty="0">
                <a:solidFill>
                  <a:srgbClr val="00B050"/>
                </a:solidFill>
                <a:latin typeface="Cambria" panose="02040503050406030204" pitchFamily="18" charset="0"/>
                <a:ea typeface="Cambria" panose="02040503050406030204" pitchFamily="18" charset="0"/>
              </a:rPr>
              <a:t> </a:t>
            </a:r>
            <a:r>
              <a:rPr lang="en-US" sz="1900" b="1" dirty="0" err="1">
                <a:solidFill>
                  <a:srgbClr val="00B050"/>
                </a:solidFill>
                <a:latin typeface="Cambria" panose="02040503050406030204" pitchFamily="18" charset="0"/>
                <a:ea typeface="Cambria" panose="02040503050406030204" pitchFamily="18" charset="0"/>
              </a:rPr>
              <a:t>gian</a:t>
            </a:r>
            <a:r>
              <a:rPr lang="en-US" sz="1900" b="1" dirty="0">
                <a:solidFill>
                  <a:srgbClr val="00B050"/>
                </a:solidFill>
                <a:latin typeface="Cambria" panose="02040503050406030204" pitchFamily="18" charset="0"/>
                <a:ea typeface="Cambria" panose="02040503050406030204" pitchFamily="18" charset="0"/>
              </a:rPr>
              <a:t>: 10 </a:t>
            </a:r>
            <a:r>
              <a:rPr lang="en-US" sz="1900" b="1" dirty="0" err="1">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a:solidFill>
                  <a:srgbClr val="FF0000"/>
                </a:solidFill>
                <a:latin typeface="Cambria" panose="02040503050406030204" pitchFamily="18" charset="0"/>
                <a:ea typeface="Cambria" panose="02040503050406030204" pitchFamily="18" charset="0"/>
              </a:rPr>
              <a:t>NHIỆM VỤ</a:t>
            </a:r>
          </a:p>
          <a:p>
            <a:pPr algn="just"/>
            <a:r>
              <a:rPr lang="en-US" sz="1900" b="1" dirty="0">
                <a:solidFill>
                  <a:srgbClr val="00B050"/>
                </a:solidFill>
                <a:latin typeface="Cambria" panose="02040503050406030204" pitchFamily="18" charset="0"/>
                <a:ea typeface="Cambria" panose="02040503050406030204" pitchFamily="18" charset="0"/>
              </a:rPr>
              <a:t>* NHÓM 1, 2 :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khu</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vực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Tây</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về</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phạm</a:t>
            </a:r>
            <a:r>
              <a:rPr lang="en-US" sz="1900" i="1" dirty="0">
                <a:solidFill>
                  <a:srgbClr val="FF0000"/>
                </a:solidFill>
                <a:latin typeface="Cambria" panose="02040503050406030204" pitchFamily="18" charset="0"/>
                <a:ea typeface="Cambria" panose="02040503050406030204" pitchFamily="18" charset="0"/>
              </a:rPr>
              <a:t> vi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đặc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điểm</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thái</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3, 4: </a:t>
            </a:r>
            <a:r>
              <a:rPr lang="vi-VN" sz="1900" i="1" dirty="0">
                <a:solidFill>
                  <a:srgbClr val="FF0000"/>
                </a:solidFill>
                <a:latin typeface="Cambria" panose="02040503050406030204" pitchFamily="18" charset="0"/>
                <a:ea typeface="Cambria" panose="02040503050406030204" pitchFamily="18" charset="0"/>
              </a:rPr>
              <a:t>Quan sát hình 1, các hình ảnh và kênh chữ SGK, hãy so sánh khu vực </a:t>
            </a:r>
            <a:r>
              <a:rPr lang="en-US" sz="1900" i="1" dirty="0" err="1">
                <a:solidFill>
                  <a:srgbClr val="FF0000"/>
                </a:solidFill>
                <a:latin typeface="Cambria" panose="02040503050406030204" pitchFamily="18" charset="0"/>
                <a:ea typeface="Cambria" panose="02040503050406030204" pitchFamily="18" charset="0"/>
              </a:rPr>
              <a:t>Trường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Sơn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Trường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Sơn</a:t>
            </a:r>
            <a:r>
              <a:rPr lang="en-US" sz="1900" i="1" dirty="0">
                <a:solidFill>
                  <a:srgbClr val="FF0000"/>
                </a:solidFill>
                <a:latin typeface="Cambria" panose="02040503050406030204" pitchFamily="18" charset="0"/>
                <a:ea typeface="Cambria" panose="02040503050406030204" pitchFamily="18" charset="0"/>
              </a:rPr>
              <a:t> Nam</a:t>
            </a:r>
            <a:r>
              <a:rPr lang="vi-VN" sz="1900" i="1" dirty="0">
                <a:solidFill>
                  <a:srgbClr val="FF0000"/>
                </a:solidFill>
                <a:latin typeface="Cambria" panose="02040503050406030204" pitchFamily="18" charset="0"/>
                <a:ea typeface="Cambria" panose="02040503050406030204" pitchFamily="18" charset="0"/>
              </a:rPr>
              <a:t> về phạm vi và đặc điểm hình thái.</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b="1" dirty="0">
                <a:solidFill>
                  <a:srgbClr val="00B050"/>
                </a:solidFill>
                <a:latin typeface="Cambria" panose="02040503050406030204" pitchFamily="18" charset="0"/>
                <a:ea typeface="Cambria" panose="02040503050406030204" pitchFamily="18" charset="0"/>
              </a:rPr>
              <a:t>* NHÓM 5, 6: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Cửu</a:t>
            </a:r>
            <a:r>
              <a:rPr lang="en-US" sz="1900" i="1" dirty="0">
                <a:solidFill>
                  <a:srgbClr val="FF0000"/>
                </a:solidFill>
                <a:latin typeface="Cambria" panose="02040503050406030204" pitchFamily="18" charset="0"/>
                <a:ea typeface="Cambria" panose="02040503050406030204" pitchFamily="18" charset="0"/>
              </a:rPr>
              <a:t> Long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ven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miền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Trung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về</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diện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tích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nguồn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gốc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thành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đặc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điểm</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7, 8: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t</a:t>
            </a:r>
            <a:r>
              <a:rPr lang="vi-VN" sz="1900" i="1" dirty="0">
                <a:solidFill>
                  <a:srgbClr val="FF0000"/>
                </a:solidFill>
                <a:latin typeface="Cambria" panose="02040503050406030204" pitchFamily="18" charset="0"/>
                <a:ea typeface="Cambria" panose="02040503050406030204" pitchFamily="18" charset="0"/>
              </a:rPr>
              <a:t>rình bày đặc điểm địa hình </a:t>
            </a:r>
            <a:r>
              <a:rPr lang="en-US" sz="1900" i="1" dirty="0" err="1">
                <a:solidFill>
                  <a:srgbClr val="FF0000"/>
                </a:solidFill>
                <a:latin typeface="Cambria" panose="02040503050406030204" pitchFamily="18" charset="0"/>
                <a:ea typeface="Cambria" panose="02040503050406030204" pitchFamily="18" charset="0"/>
              </a:rPr>
              <a:t>bờ</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thềm lục địa nước ta.</a:t>
            </a:r>
            <a:endParaRPr lang="en-US" sz="19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185" y="1363329"/>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2566063" y="525039"/>
            <a:ext cx="1266901" cy="1472862"/>
          </a:xfrm>
          <a:custGeom>
            <a:avLst/>
            <a:gdLst>
              <a:gd name="connsiteX0" fmla="*/ 552918 w 1266901"/>
              <a:gd name="connsiteY0" fmla="*/ 7317 h 1472862"/>
              <a:gd name="connsiteX1" fmla="*/ 509077 w 1266901"/>
              <a:gd name="connsiteY1" fmla="*/ 13580 h 1472862"/>
              <a:gd name="connsiteX2" fmla="*/ 496551 w 1266901"/>
              <a:gd name="connsiteY2" fmla="*/ 51158 h 1472862"/>
              <a:gd name="connsiteX3" fmla="*/ 477762 w 1266901"/>
              <a:gd name="connsiteY3" fmla="*/ 63684 h 1472862"/>
              <a:gd name="connsiteX4" fmla="*/ 446447 w 1266901"/>
              <a:gd name="connsiteY4" fmla="*/ 32369 h 1472862"/>
              <a:gd name="connsiteX5" fmla="*/ 415132 w 1266901"/>
              <a:gd name="connsiteY5" fmla="*/ 1054 h 1472862"/>
              <a:gd name="connsiteX6" fmla="*/ 402605 w 1266901"/>
              <a:gd name="connsiteY6" fmla="*/ 13580 h 1472862"/>
              <a:gd name="connsiteX7" fmla="*/ 390079 w 1266901"/>
              <a:gd name="connsiteY7" fmla="*/ 32369 h 1472862"/>
              <a:gd name="connsiteX8" fmla="*/ 371290 w 1266901"/>
              <a:gd name="connsiteY8" fmla="*/ 38632 h 1472862"/>
              <a:gd name="connsiteX9" fmla="*/ 339975 w 1266901"/>
              <a:gd name="connsiteY9" fmla="*/ 94999 h 1472862"/>
              <a:gd name="connsiteX10" fmla="*/ 327449 w 1266901"/>
              <a:gd name="connsiteY10" fmla="*/ 113788 h 1472862"/>
              <a:gd name="connsiteX11" fmla="*/ 308660 w 1266901"/>
              <a:gd name="connsiteY11" fmla="*/ 120051 h 1472862"/>
              <a:gd name="connsiteX12" fmla="*/ 258556 w 1266901"/>
              <a:gd name="connsiteY12" fmla="*/ 94999 h 1472862"/>
              <a:gd name="connsiteX13" fmla="*/ 239767 w 1266901"/>
              <a:gd name="connsiteY13" fmla="*/ 57421 h 1472862"/>
              <a:gd name="connsiteX14" fmla="*/ 214715 w 1266901"/>
              <a:gd name="connsiteY14" fmla="*/ 51158 h 1472862"/>
              <a:gd name="connsiteX15" fmla="*/ 177137 w 1266901"/>
              <a:gd name="connsiteY15" fmla="*/ 38632 h 1472862"/>
              <a:gd name="connsiteX16" fmla="*/ 158348 w 1266901"/>
              <a:gd name="connsiteY16" fmla="*/ 32369 h 1472862"/>
              <a:gd name="connsiteX17" fmla="*/ 139559 w 1266901"/>
              <a:gd name="connsiteY17" fmla="*/ 26106 h 1472862"/>
              <a:gd name="connsiteX18" fmla="*/ 108244 w 1266901"/>
              <a:gd name="connsiteY18" fmla="*/ 1054 h 1472862"/>
              <a:gd name="connsiteX19" fmla="*/ 95718 w 1266901"/>
              <a:gd name="connsiteY19" fmla="*/ 19843 h 1472862"/>
              <a:gd name="connsiteX20" fmla="*/ 76929 w 1266901"/>
              <a:gd name="connsiteY20" fmla="*/ 69947 h 1472862"/>
              <a:gd name="connsiteX21" fmla="*/ 39351 w 1266901"/>
              <a:gd name="connsiteY21" fmla="*/ 94999 h 1472862"/>
              <a:gd name="connsiteX22" fmla="*/ 33088 w 1266901"/>
              <a:gd name="connsiteY22" fmla="*/ 113788 h 1472862"/>
              <a:gd name="connsiteX23" fmla="*/ 1773 w 1266901"/>
              <a:gd name="connsiteY23" fmla="*/ 120051 h 1472862"/>
              <a:gd name="connsiteX24" fmla="*/ 8036 w 1266901"/>
              <a:gd name="connsiteY24" fmla="*/ 145103 h 1472862"/>
              <a:gd name="connsiteX25" fmla="*/ 39351 w 1266901"/>
              <a:gd name="connsiteY25" fmla="*/ 182682 h 1472862"/>
              <a:gd name="connsiteX26" fmla="*/ 51877 w 1266901"/>
              <a:gd name="connsiteY26" fmla="*/ 239049 h 1472862"/>
              <a:gd name="connsiteX27" fmla="*/ 64403 w 1266901"/>
              <a:gd name="connsiteY27" fmla="*/ 257838 h 1472862"/>
              <a:gd name="connsiteX28" fmla="*/ 70666 w 1266901"/>
              <a:gd name="connsiteY28" fmla="*/ 276627 h 1472862"/>
              <a:gd name="connsiteX29" fmla="*/ 89455 w 1266901"/>
              <a:gd name="connsiteY29" fmla="*/ 282890 h 1472862"/>
              <a:gd name="connsiteX30" fmla="*/ 114507 w 1266901"/>
              <a:gd name="connsiteY30" fmla="*/ 320468 h 1472862"/>
              <a:gd name="connsiteX31" fmla="*/ 133296 w 1266901"/>
              <a:gd name="connsiteY31" fmla="*/ 358046 h 1472862"/>
              <a:gd name="connsiteX32" fmla="*/ 164611 w 1266901"/>
              <a:gd name="connsiteY32" fmla="*/ 420676 h 1472862"/>
              <a:gd name="connsiteX33" fmla="*/ 202189 w 1266901"/>
              <a:gd name="connsiteY33" fmla="*/ 433202 h 1472862"/>
              <a:gd name="connsiteX34" fmla="*/ 220978 w 1266901"/>
              <a:gd name="connsiteY34" fmla="*/ 395624 h 1472862"/>
              <a:gd name="connsiteX35" fmla="*/ 239767 w 1266901"/>
              <a:gd name="connsiteY35" fmla="*/ 401887 h 1472862"/>
              <a:gd name="connsiteX36" fmla="*/ 264819 w 1266901"/>
              <a:gd name="connsiteY36" fmla="*/ 439465 h 1472862"/>
              <a:gd name="connsiteX37" fmla="*/ 277345 w 1266901"/>
              <a:gd name="connsiteY37" fmla="*/ 458254 h 1472862"/>
              <a:gd name="connsiteX38" fmla="*/ 258556 w 1266901"/>
              <a:gd name="connsiteY38" fmla="*/ 495832 h 1472862"/>
              <a:gd name="connsiteX39" fmla="*/ 252293 w 1266901"/>
              <a:gd name="connsiteY39" fmla="*/ 514621 h 1472862"/>
              <a:gd name="connsiteX40" fmla="*/ 252293 w 1266901"/>
              <a:gd name="connsiteY40" fmla="*/ 577251 h 1472862"/>
              <a:gd name="connsiteX41" fmla="*/ 227241 w 1266901"/>
              <a:gd name="connsiteY41" fmla="*/ 583514 h 1472862"/>
              <a:gd name="connsiteX42" fmla="*/ 264819 w 1266901"/>
              <a:gd name="connsiteY42" fmla="*/ 658671 h 1472862"/>
              <a:gd name="connsiteX43" fmla="*/ 283608 w 1266901"/>
              <a:gd name="connsiteY43" fmla="*/ 671197 h 1472862"/>
              <a:gd name="connsiteX44" fmla="*/ 289871 w 1266901"/>
              <a:gd name="connsiteY44" fmla="*/ 689986 h 1472862"/>
              <a:gd name="connsiteX45" fmla="*/ 339975 w 1266901"/>
              <a:gd name="connsiteY45" fmla="*/ 733827 h 1472862"/>
              <a:gd name="connsiteX46" fmla="*/ 358764 w 1266901"/>
              <a:gd name="connsiteY46" fmla="*/ 746353 h 1472862"/>
              <a:gd name="connsiteX47" fmla="*/ 383816 w 1266901"/>
              <a:gd name="connsiteY47" fmla="*/ 771405 h 1472862"/>
              <a:gd name="connsiteX48" fmla="*/ 396342 w 1266901"/>
              <a:gd name="connsiteY48" fmla="*/ 790194 h 1472862"/>
              <a:gd name="connsiteX49" fmla="*/ 415132 w 1266901"/>
              <a:gd name="connsiteY49" fmla="*/ 796457 h 1472862"/>
              <a:gd name="connsiteX50" fmla="*/ 458973 w 1266901"/>
              <a:gd name="connsiteY50" fmla="*/ 802720 h 1472862"/>
              <a:gd name="connsiteX51" fmla="*/ 496551 w 1266901"/>
              <a:gd name="connsiteY51" fmla="*/ 815246 h 1472862"/>
              <a:gd name="connsiteX52" fmla="*/ 527866 w 1266901"/>
              <a:gd name="connsiteY52" fmla="*/ 840298 h 1472862"/>
              <a:gd name="connsiteX53" fmla="*/ 540392 w 1266901"/>
              <a:gd name="connsiteY53" fmla="*/ 821509 h 1472862"/>
              <a:gd name="connsiteX54" fmla="*/ 577970 w 1266901"/>
              <a:gd name="connsiteY54" fmla="*/ 802720 h 1472862"/>
              <a:gd name="connsiteX55" fmla="*/ 590496 w 1266901"/>
              <a:gd name="connsiteY55" fmla="*/ 783931 h 1472862"/>
              <a:gd name="connsiteX56" fmla="*/ 609285 w 1266901"/>
              <a:gd name="connsiteY56" fmla="*/ 777668 h 1472862"/>
              <a:gd name="connsiteX57" fmla="*/ 628074 w 1266901"/>
              <a:gd name="connsiteY57" fmla="*/ 765142 h 1472862"/>
              <a:gd name="connsiteX58" fmla="*/ 690704 w 1266901"/>
              <a:gd name="connsiteY58" fmla="*/ 752616 h 1472862"/>
              <a:gd name="connsiteX59" fmla="*/ 722019 w 1266901"/>
              <a:gd name="connsiteY59" fmla="*/ 758879 h 1472862"/>
              <a:gd name="connsiteX60" fmla="*/ 740808 w 1266901"/>
              <a:gd name="connsiteY60" fmla="*/ 765142 h 1472862"/>
              <a:gd name="connsiteX61" fmla="*/ 784649 w 1266901"/>
              <a:gd name="connsiteY61" fmla="*/ 808983 h 1472862"/>
              <a:gd name="connsiteX62" fmla="*/ 828490 w 1266901"/>
              <a:gd name="connsiteY62" fmla="*/ 840298 h 1472862"/>
              <a:gd name="connsiteX63" fmla="*/ 847279 w 1266901"/>
              <a:gd name="connsiteY63" fmla="*/ 846561 h 1472862"/>
              <a:gd name="connsiteX64" fmla="*/ 866069 w 1266901"/>
              <a:gd name="connsiteY64" fmla="*/ 852824 h 1472862"/>
              <a:gd name="connsiteX65" fmla="*/ 847279 w 1266901"/>
              <a:gd name="connsiteY65" fmla="*/ 859087 h 1472862"/>
              <a:gd name="connsiteX66" fmla="*/ 834753 w 1266901"/>
              <a:gd name="connsiteY66" fmla="*/ 877876 h 1472862"/>
              <a:gd name="connsiteX67" fmla="*/ 815964 w 1266901"/>
              <a:gd name="connsiteY67" fmla="*/ 890402 h 1472862"/>
              <a:gd name="connsiteX68" fmla="*/ 797175 w 1266901"/>
              <a:gd name="connsiteY68" fmla="*/ 934243 h 1472862"/>
              <a:gd name="connsiteX69" fmla="*/ 803438 w 1266901"/>
              <a:gd name="connsiteY69" fmla="*/ 953032 h 1472862"/>
              <a:gd name="connsiteX70" fmla="*/ 866069 w 1266901"/>
              <a:gd name="connsiteY70" fmla="*/ 959295 h 1472862"/>
              <a:gd name="connsiteX71" fmla="*/ 872332 w 1266901"/>
              <a:gd name="connsiteY71" fmla="*/ 1003136 h 1472862"/>
              <a:gd name="connsiteX72" fmla="*/ 891121 w 1266901"/>
              <a:gd name="connsiteY72" fmla="*/ 1009399 h 1472862"/>
              <a:gd name="connsiteX73" fmla="*/ 922436 w 1266901"/>
              <a:gd name="connsiteY73" fmla="*/ 1034451 h 1472862"/>
              <a:gd name="connsiteX74" fmla="*/ 934962 w 1266901"/>
              <a:gd name="connsiteY74" fmla="*/ 1053240 h 1472862"/>
              <a:gd name="connsiteX75" fmla="*/ 960014 w 1266901"/>
              <a:gd name="connsiteY75" fmla="*/ 1059503 h 1472862"/>
              <a:gd name="connsiteX76" fmla="*/ 972540 w 1266901"/>
              <a:gd name="connsiteY76" fmla="*/ 1097082 h 1472862"/>
              <a:gd name="connsiteX77" fmla="*/ 966277 w 1266901"/>
              <a:gd name="connsiteY77" fmla="*/ 1115871 h 1472862"/>
              <a:gd name="connsiteX78" fmla="*/ 941225 w 1266901"/>
              <a:gd name="connsiteY78" fmla="*/ 1153449 h 1472862"/>
              <a:gd name="connsiteX79" fmla="*/ 928699 w 1266901"/>
              <a:gd name="connsiteY79" fmla="*/ 1172238 h 1472862"/>
              <a:gd name="connsiteX80" fmla="*/ 916173 w 1266901"/>
              <a:gd name="connsiteY80" fmla="*/ 1191027 h 1472862"/>
              <a:gd name="connsiteX81" fmla="*/ 909910 w 1266901"/>
              <a:gd name="connsiteY81" fmla="*/ 1209816 h 1472862"/>
              <a:gd name="connsiteX82" fmla="*/ 891121 w 1266901"/>
              <a:gd name="connsiteY82" fmla="*/ 1222342 h 1472862"/>
              <a:gd name="connsiteX83" fmla="*/ 884858 w 1266901"/>
              <a:gd name="connsiteY83" fmla="*/ 1241131 h 1472862"/>
              <a:gd name="connsiteX84" fmla="*/ 847279 w 1266901"/>
              <a:gd name="connsiteY84" fmla="*/ 1253657 h 1472862"/>
              <a:gd name="connsiteX85" fmla="*/ 809701 w 1266901"/>
              <a:gd name="connsiteY85" fmla="*/ 1228605 h 1472862"/>
              <a:gd name="connsiteX86" fmla="*/ 790912 w 1266901"/>
              <a:gd name="connsiteY86" fmla="*/ 1216079 h 1472862"/>
              <a:gd name="connsiteX87" fmla="*/ 772123 w 1266901"/>
              <a:gd name="connsiteY87" fmla="*/ 1228605 h 1472862"/>
              <a:gd name="connsiteX88" fmla="*/ 778386 w 1266901"/>
              <a:gd name="connsiteY88" fmla="*/ 1284972 h 1472862"/>
              <a:gd name="connsiteX89" fmla="*/ 797175 w 1266901"/>
              <a:gd name="connsiteY89" fmla="*/ 1291235 h 1472862"/>
              <a:gd name="connsiteX90" fmla="*/ 834753 w 1266901"/>
              <a:gd name="connsiteY90" fmla="*/ 1297498 h 1472862"/>
              <a:gd name="connsiteX91" fmla="*/ 853542 w 1266901"/>
              <a:gd name="connsiteY91" fmla="*/ 1310024 h 1472862"/>
              <a:gd name="connsiteX92" fmla="*/ 822227 w 1266901"/>
              <a:gd name="connsiteY92" fmla="*/ 1341339 h 1472862"/>
              <a:gd name="connsiteX93" fmla="*/ 822227 w 1266901"/>
              <a:gd name="connsiteY93" fmla="*/ 1391443 h 1472862"/>
              <a:gd name="connsiteX94" fmla="*/ 841016 w 1266901"/>
              <a:gd name="connsiteY94" fmla="*/ 1397706 h 1472862"/>
              <a:gd name="connsiteX95" fmla="*/ 847279 w 1266901"/>
              <a:gd name="connsiteY95" fmla="*/ 1416495 h 1472862"/>
              <a:gd name="connsiteX96" fmla="*/ 884858 w 1266901"/>
              <a:gd name="connsiteY96" fmla="*/ 1429021 h 1472862"/>
              <a:gd name="connsiteX97" fmla="*/ 903647 w 1266901"/>
              <a:gd name="connsiteY97" fmla="*/ 1435284 h 1472862"/>
              <a:gd name="connsiteX98" fmla="*/ 903647 w 1266901"/>
              <a:gd name="connsiteY98" fmla="*/ 1435284 h 1472862"/>
              <a:gd name="connsiteX99" fmla="*/ 922436 w 1266901"/>
              <a:gd name="connsiteY99" fmla="*/ 1447810 h 1472862"/>
              <a:gd name="connsiteX100" fmla="*/ 985066 w 1266901"/>
              <a:gd name="connsiteY100" fmla="*/ 1466599 h 1472862"/>
              <a:gd name="connsiteX101" fmla="*/ 1003855 w 1266901"/>
              <a:gd name="connsiteY101" fmla="*/ 1472862 h 1472862"/>
              <a:gd name="connsiteX102" fmla="*/ 1053959 w 1266901"/>
              <a:gd name="connsiteY102" fmla="*/ 1466599 h 1472862"/>
              <a:gd name="connsiteX103" fmla="*/ 1072748 w 1266901"/>
              <a:gd name="connsiteY103" fmla="*/ 1460336 h 1472862"/>
              <a:gd name="connsiteX104" fmla="*/ 1079011 w 1266901"/>
              <a:gd name="connsiteY104" fmla="*/ 1441547 h 1472862"/>
              <a:gd name="connsiteX105" fmla="*/ 1091537 w 1266901"/>
              <a:gd name="connsiteY105" fmla="*/ 1422758 h 1472862"/>
              <a:gd name="connsiteX106" fmla="*/ 1097800 w 1266901"/>
              <a:gd name="connsiteY106" fmla="*/ 1403969 h 1472862"/>
              <a:gd name="connsiteX107" fmla="*/ 1122852 w 1266901"/>
              <a:gd name="connsiteY107" fmla="*/ 1366391 h 1472862"/>
              <a:gd name="connsiteX108" fmla="*/ 1135378 w 1266901"/>
              <a:gd name="connsiteY108" fmla="*/ 1347602 h 1472862"/>
              <a:gd name="connsiteX109" fmla="*/ 1141641 w 1266901"/>
              <a:gd name="connsiteY109" fmla="*/ 1366391 h 1472862"/>
              <a:gd name="connsiteX110" fmla="*/ 1160430 w 1266901"/>
              <a:gd name="connsiteY110" fmla="*/ 1372654 h 1472862"/>
              <a:gd name="connsiteX111" fmla="*/ 1204271 w 1266901"/>
              <a:gd name="connsiteY111" fmla="*/ 1403969 h 1472862"/>
              <a:gd name="connsiteX112" fmla="*/ 1248112 w 1266901"/>
              <a:gd name="connsiteY112" fmla="*/ 1397706 h 1472862"/>
              <a:gd name="connsiteX113" fmla="*/ 1223060 w 1266901"/>
              <a:gd name="connsiteY113" fmla="*/ 1353865 h 1472862"/>
              <a:gd name="connsiteX114" fmla="*/ 1204271 w 1266901"/>
              <a:gd name="connsiteY114" fmla="*/ 1316287 h 1472862"/>
              <a:gd name="connsiteX115" fmla="*/ 1185482 w 1266901"/>
              <a:gd name="connsiteY115" fmla="*/ 1278709 h 1472862"/>
              <a:gd name="connsiteX116" fmla="*/ 1191745 w 1266901"/>
              <a:gd name="connsiteY116" fmla="*/ 1253657 h 1472862"/>
              <a:gd name="connsiteX117" fmla="*/ 1210534 w 1266901"/>
              <a:gd name="connsiteY117" fmla="*/ 1247394 h 1472862"/>
              <a:gd name="connsiteX118" fmla="*/ 1216797 w 1266901"/>
              <a:gd name="connsiteY118" fmla="*/ 1228605 h 1472862"/>
              <a:gd name="connsiteX119" fmla="*/ 1172956 w 1266901"/>
              <a:gd name="connsiteY119" fmla="*/ 1197290 h 1472862"/>
              <a:gd name="connsiteX120" fmla="*/ 1135378 w 1266901"/>
              <a:gd name="connsiteY120" fmla="*/ 1172238 h 1472862"/>
              <a:gd name="connsiteX121" fmla="*/ 1116589 w 1266901"/>
              <a:gd name="connsiteY121" fmla="*/ 1134660 h 1472862"/>
              <a:gd name="connsiteX122" fmla="*/ 1110326 w 1266901"/>
              <a:gd name="connsiteY122" fmla="*/ 1115871 h 1472862"/>
              <a:gd name="connsiteX123" fmla="*/ 1116589 w 1266901"/>
              <a:gd name="connsiteY123" fmla="*/ 1078293 h 1472862"/>
              <a:gd name="connsiteX124" fmla="*/ 1154167 w 1266901"/>
              <a:gd name="connsiteY124" fmla="*/ 1059503 h 1472862"/>
              <a:gd name="connsiteX125" fmla="*/ 1166693 w 1266901"/>
              <a:gd name="connsiteY125" fmla="*/ 1040714 h 1472862"/>
              <a:gd name="connsiteX126" fmla="*/ 1172956 w 1266901"/>
              <a:gd name="connsiteY126" fmla="*/ 1009399 h 1472862"/>
              <a:gd name="connsiteX127" fmla="*/ 1191745 w 1266901"/>
              <a:gd name="connsiteY127" fmla="*/ 1003136 h 1472862"/>
              <a:gd name="connsiteX128" fmla="*/ 1229323 w 1266901"/>
              <a:gd name="connsiteY128" fmla="*/ 1028188 h 1472862"/>
              <a:gd name="connsiteX129" fmla="*/ 1266901 w 1266901"/>
              <a:gd name="connsiteY129" fmla="*/ 1040714 h 1472862"/>
              <a:gd name="connsiteX130" fmla="*/ 1248112 w 1266901"/>
              <a:gd name="connsiteY130" fmla="*/ 990610 h 1472862"/>
              <a:gd name="connsiteX131" fmla="*/ 1241849 w 1266901"/>
              <a:gd name="connsiteY131" fmla="*/ 971821 h 1472862"/>
              <a:gd name="connsiteX132" fmla="*/ 1191745 w 1266901"/>
              <a:gd name="connsiteY132" fmla="*/ 959295 h 1472862"/>
              <a:gd name="connsiteX133" fmla="*/ 1216797 w 1266901"/>
              <a:gd name="connsiteY133" fmla="*/ 896665 h 1472862"/>
              <a:gd name="connsiteX134" fmla="*/ 1241849 w 1266901"/>
              <a:gd name="connsiteY134" fmla="*/ 859087 h 1472862"/>
              <a:gd name="connsiteX135" fmla="*/ 1235586 w 1266901"/>
              <a:gd name="connsiteY135" fmla="*/ 834035 h 1472862"/>
              <a:gd name="connsiteX136" fmla="*/ 1198008 w 1266901"/>
              <a:gd name="connsiteY136" fmla="*/ 821509 h 1472862"/>
              <a:gd name="connsiteX137" fmla="*/ 1179219 w 1266901"/>
              <a:gd name="connsiteY137" fmla="*/ 815246 h 1472862"/>
              <a:gd name="connsiteX138" fmla="*/ 1160430 w 1266901"/>
              <a:gd name="connsiteY138" fmla="*/ 802720 h 1472862"/>
              <a:gd name="connsiteX139" fmla="*/ 1116589 w 1266901"/>
              <a:gd name="connsiteY139" fmla="*/ 796457 h 1472862"/>
              <a:gd name="connsiteX140" fmla="*/ 1097800 w 1266901"/>
              <a:gd name="connsiteY140" fmla="*/ 721301 h 1472862"/>
              <a:gd name="connsiteX141" fmla="*/ 1091537 w 1266901"/>
              <a:gd name="connsiteY141" fmla="*/ 702512 h 1472862"/>
              <a:gd name="connsiteX142" fmla="*/ 1072748 w 1266901"/>
              <a:gd name="connsiteY142" fmla="*/ 696249 h 1472862"/>
              <a:gd name="connsiteX143" fmla="*/ 1047696 w 1266901"/>
              <a:gd name="connsiteY143" fmla="*/ 621093 h 1472862"/>
              <a:gd name="connsiteX144" fmla="*/ 1041433 w 1266901"/>
              <a:gd name="connsiteY144" fmla="*/ 602303 h 1472862"/>
              <a:gd name="connsiteX145" fmla="*/ 1028907 w 1266901"/>
              <a:gd name="connsiteY145" fmla="*/ 583514 h 1472862"/>
              <a:gd name="connsiteX146" fmla="*/ 997592 w 1266901"/>
              <a:gd name="connsiteY146" fmla="*/ 470780 h 1472862"/>
              <a:gd name="connsiteX147" fmla="*/ 960014 w 1266901"/>
              <a:gd name="connsiteY147" fmla="*/ 445728 h 1472862"/>
              <a:gd name="connsiteX148" fmla="*/ 947488 w 1266901"/>
              <a:gd name="connsiteY148" fmla="*/ 426939 h 1472862"/>
              <a:gd name="connsiteX149" fmla="*/ 941225 w 1266901"/>
              <a:gd name="connsiteY149" fmla="*/ 408150 h 1472862"/>
              <a:gd name="connsiteX150" fmla="*/ 878595 w 1266901"/>
              <a:gd name="connsiteY150" fmla="*/ 395624 h 1472862"/>
              <a:gd name="connsiteX151" fmla="*/ 859805 w 1266901"/>
              <a:gd name="connsiteY151" fmla="*/ 358046 h 1472862"/>
              <a:gd name="connsiteX152" fmla="*/ 847279 w 1266901"/>
              <a:gd name="connsiteY152" fmla="*/ 339257 h 1472862"/>
              <a:gd name="connsiteX153" fmla="*/ 834753 w 1266901"/>
              <a:gd name="connsiteY153" fmla="*/ 301679 h 1472862"/>
              <a:gd name="connsiteX154" fmla="*/ 778386 w 1266901"/>
              <a:gd name="connsiteY154" fmla="*/ 264101 h 1472862"/>
              <a:gd name="connsiteX155" fmla="*/ 759597 w 1266901"/>
              <a:gd name="connsiteY155" fmla="*/ 251575 h 1472862"/>
              <a:gd name="connsiteX156" fmla="*/ 728282 w 1266901"/>
              <a:gd name="connsiteY156" fmla="*/ 220260 h 1472862"/>
              <a:gd name="connsiteX157" fmla="*/ 696967 w 1266901"/>
              <a:gd name="connsiteY157" fmla="*/ 188945 h 1472862"/>
              <a:gd name="connsiteX158" fmla="*/ 678178 w 1266901"/>
              <a:gd name="connsiteY158" fmla="*/ 157629 h 1472862"/>
              <a:gd name="connsiteX159" fmla="*/ 659389 w 1266901"/>
              <a:gd name="connsiteY159" fmla="*/ 151366 h 1472862"/>
              <a:gd name="connsiteX160" fmla="*/ 628074 w 1266901"/>
              <a:gd name="connsiteY160" fmla="*/ 94999 h 1472862"/>
              <a:gd name="connsiteX161" fmla="*/ 596759 w 1266901"/>
              <a:gd name="connsiteY161" fmla="*/ 63684 h 1472862"/>
              <a:gd name="connsiteX162" fmla="*/ 577970 w 1266901"/>
              <a:gd name="connsiteY162" fmla="*/ 57421 h 1472862"/>
              <a:gd name="connsiteX163" fmla="*/ 559181 w 1266901"/>
              <a:gd name="connsiteY163" fmla="*/ 38632 h 1472862"/>
              <a:gd name="connsiteX164" fmla="*/ 552918 w 1266901"/>
              <a:gd name="connsiteY164" fmla="*/ 19843 h 1472862"/>
              <a:gd name="connsiteX165" fmla="*/ 527866 w 1266901"/>
              <a:gd name="connsiteY165" fmla="*/ 13580 h 1472862"/>
              <a:gd name="connsiteX166" fmla="*/ 552918 w 1266901"/>
              <a:gd name="connsiteY166" fmla="*/ 7317 h 14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266901" h="1472862">
                <a:moveTo>
                  <a:pt x="552918" y="7317"/>
                </a:moveTo>
                <a:cubicBezTo>
                  <a:pt x="549787" y="7317"/>
                  <a:pt x="520729" y="4517"/>
                  <a:pt x="509077" y="13580"/>
                </a:cubicBezTo>
                <a:cubicBezTo>
                  <a:pt x="498655" y="21686"/>
                  <a:pt x="507537" y="43834"/>
                  <a:pt x="496551" y="51158"/>
                </a:cubicBezTo>
                <a:lnTo>
                  <a:pt x="477762" y="63684"/>
                </a:lnTo>
                <a:cubicBezTo>
                  <a:pt x="444359" y="13580"/>
                  <a:pt x="488200" y="74122"/>
                  <a:pt x="446447" y="32369"/>
                </a:cubicBezTo>
                <a:cubicBezTo>
                  <a:pt x="404694" y="-9384"/>
                  <a:pt x="465236" y="34457"/>
                  <a:pt x="415132" y="1054"/>
                </a:cubicBezTo>
                <a:cubicBezTo>
                  <a:pt x="410956" y="5229"/>
                  <a:pt x="406294" y="8969"/>
                  <a:pt x="402605" y="13580"/>
                </a:cubicBezTo>
                <a:cubicBezTo>
                  <a:pt x="397903" y="19458"/>
                  <a:pt x="395957" y="27667"/>
                  <a:pt x="390079" y="32369"/>
                </a:cubicBezTo>
                <a:cubicBezTo>
                  <a:pt x="384924" y="36493"/>
                  <a:pt x="377553" y="36544"/>
                  <a:pt x="371290" y="38632"/>
                </a:cubicBezTo>
                <a:cubicBezTo>
                  <a:pt x="360266" y="71703"/>
                  <a:pt x="368689" y="51928"/>
                  <a:pt x="339975" y="94999"/>
                </a:cubicBezTo>
                <a:cubicBezTo>
                  <a:pt x="335800" y="101262"/>
                  <a:pt x="334590" y="111408"/>
                  <a:pt x="327449" y="113788"/>
                </a:cubicBezTo>
                <a:lnTo>
                  <a:pt x="308660" y="120051"/>
                </a:lnTo>
                <a:cubicBezTo>
                  <a:pt x="280824" y="114484"/>
                  <a:pt x="274751" y="119291"/>
                  <a:pt x="258556" y="94999"/>
                </a:cubicBezTo>
                <a:cubicBezTo>
                  <a:pt x="248553" y="79994"/>
                  <a:pt x="257506" y="69247"/>
                  <a:pt x="239767" y="57421"/>
                </a:cubicBezTo>
                <a:cubicBezTo>
                  <a:pt x="232605" y="52646"/>
                  <a:pt x="222960" y="53631"/>
                  <a:pt x="214715" y="51158"/>
                </a:cubicBezTo>
                <a:cubicBezTo>
                  <a:pt x="202068" y="47364"/>
                  <a:pt x="189663" y="42807"/>
                  <a:pt x="177137" y="38632"/>
                </a:cubicBezTo>
                <a:lnTo>
                  <a:pt x="158348" y="32369"/>
                </a:lnTo>
                <a:lnTo>
                  <a:pt x="139559" y="26106"/>
                </a:lnTo>
                <a:cubicBezTo>
                  <a:pt x="134782" y="18940"/>
                  <a:pt x="124166" y="-5315"/>
                  <a:pt x="108244" y="1054"/>
                </a:cubicBezTo>
                <a:cubicBezTo>
                  <a:pt x="101255" y="3850"/>
                  <a:pt x="99893" y="13580"/>
                  <a:pt x="95718" y="19843"/>
                </a:cubicBezTo>
                <a:cubicBezTo>
                  <a:pt x="91928" y="38793"/>
                  <a:pt x="92567" y="56264"/>
                  <a:pt x="76929" y="69947"/>
                </a:cubicBezTo>
                <a:cubicBezTo>
                  <a:pt x="65599" y="79860"/>
                  <a:pt x="39351" y="94999"/>
                  <a:pt x="39351" y="94999"/>
                </a:cubicBezTo>
                <a:cubicBezTo>
                  <a:pt x="37263" y="101262"/>
                  <a:pt x="38581" y="110126"/>
                  <a:pt x="33088" y="113788"/>
                </a:cubicBezTo>
                <a:cubicBezTo>
                  <a:pt x="24231" y="119693"/>
                  <a:pt x="8423" y="111739"/>
                  <a:pt x="1773" y="120051"/>
                </a:cubicBezTo>
                <a:cubicBezTo>
                  <a:pt x="-3604" y="126772"/>
                  <a:pt x="4645" y="137191"/>
                  <a:pt x="8036" y="145103"/>
                </a:cubicBezTo>
                <a:cubicBezTo>
                  <a:pt x="14576" y="160364"/>
                  <a:pt x="28063" y="171394"/>
                  <a:pt x="39351" y="182682"/>
                </a:cubicBezTo>
                <a:cubicBezTo>
                  <a:pt x="41756" y="197115"/>
                  <a:pt x="44168" y="223631"/>
                  <a:pt x="51877" y="239049"/>
                </a:cubicBezTo>
                <a:cubicBezTo>
                  <a:pt x="55243" y="245782"/>
                  <a:pt x="61037" y="251105"/>
                  <a:pt x="64403" y="257838"/>
                </a:cubicBezTo>
                <a:cubicBezTo>
                  <a:pt x="67355" y="263743"/>
                  <a:pt x="65998" y="271959"/>
                  <a:pt x="70666" y="276627"/>
                </a:cubicBezTo>
                <a:cubicBezTo>
                  <a:pt x="75334" y="281295"/>
                  <a:pt x="83192" y="280802"/>
                  <a:pt x="89455" y="282890"/>
                </a:cubicBezTo>
                <a:cubicBezTo>
                  <a:pt x="97806" y="295416"/>
                  <a:pt x="109746" y="306186"/>
                  <a:pt x="114507" y="320468"/>
                </a:cubicBezTo>
                <a:cubicBezTo>
                  <a:pt x="123150" y="346398"/>
                  <a:pt x="117108" y="333764"/>
                  <a:pt x="133296" y="358046"/>
                </a:cubicBezTo>
                <a:cubicBezTo>
                  <a:pt x="137784" y="375998"/>
                  <a:pt x="144275" y="413897"/>
                  <a:pt x="164611" y="420676"/>
                </a:cubicBezTo>
                <a:lnTo>
                  <a:pt x="202189" y="433202"/>
                </a:lnTo>
                <a:cubicBezTo>
                  <a:pt x="204826" y="425292"/>
                  <a:pt x="211639" y="399360"/>
                  <a:pt x="220978" y="395624"/>
                </a:cubicBezTo>
                <a:cubicBezTo>
                  <a:pt x="227108" y="393172"/>
                  <a:pt x="233504" y="399799"/>
                  <a:pt x="239767" y="401887"/>
                </a:cubicBezTo>
                <a:lnTo>
                  <a:pt x="264819" y="439465"/>
                </a:lnTo>
                <a:lnTo>
                  <a:pt x="277345" y="458254"/>
                </a:lnTo>
                <a:cubicBezTo>
                  <a:pt x="261603" y="505481"/>
                  <a:pt x="282838" y="447268"/>
                  <a:pt x="258556" y="495832"/>
                </a:cubicBezTo>
                <a:cubicBezTo>
                  <a:pt x="255604" y="501737"/>
                  <a:pt x="254381" y="508358"/>
                  <a:pt x="252293" y="514621"/>
                </a:cubicBezTo>
                <a:cubicBezTo>
                  <a:pt x="259446" y="536080"/>
                  <a:pt x="267938" y="552219"/>
                  <a:pt x="252293" y="577251"/>
                </a:cubicBezTo>
                <a:cubicBezTo>
                  <a:pt x="247731" y="584550"/>
                  <a:pt x="235592" y="581426"/>
                  <a:pt x="227241" y="583514"/>
                </a:cubicBezTo>
                <a:cubicBezTo>
                  <a:pt x="234386" y="604950"/>
                  <a:pt x="244005" y="644795"/>
                  <a:pt x="264819" y="658671"/>
                </a:cubicBezTo>
                <a:lnTo>
                  <a:pt x="283608" y="671197"/>
                </a:lnTo>
                <a:cubicBezTo>
                  <a:pt x="285696" y="677460"/>
                  <a:pt x="286919" y="684081"/>
                  <a:pt x="289871" y="689986"/>
                </a:cubicBezTo>
                <a:cubicBezTo>
                  <a:pt x="302919" y="716082"/>
                  <a:pt x="311792" y="715038"/>
                  <a:pt x="339975" y="733827"/>
                </a:cubicBezTo>
                <a:lnTo>
                  <a:pt x="358764" y="746353"/>
                </a:lnTo>
                <a:cubicBezTo>
                  <a:pt x="372429" y="787347"/>
                  <a:pt x="353450" y="747112"/>
                  <a:pt x="383816" y="771405"/>
                </a:cubicBezTo>
                <a:cubicBezTo>
                  <a:pt x="389694" y="776107"/>
                  <a:pt x="390464" y="785492"/>
                  <a:pt x="396342" y="790194"/>
                </a:cubicBezTo>
                <a:cubicBezTo>
                  <a:pt x="401497" y="794318"/>
                  <a:pt x="408658" y="795162"/>
                  <a:pt x="415132" y="796457"/>
                </a:cubicBezTo>
                <a:cubicBezTo>
                  <a:pt x="429607" y="799352"/>
                  <a:pt x="444359" y="800632"/>
                  <a:pt x="458973" y="802720"/>
                </a:cubicBezTo>
                <a:cubicBezTo>
                  <a:pt x="471499" y="806895"/>
                  <a:pt x="489227" y="804260"/>
                  <a:pt x="496551" y="815246"/>
                </a:cubicBezTo>
                <a:cubicBezTo>
                  <a:pt x="512739" y="839528"/>
                  <a:pt x="501936" y="831655"/>
                  <a:pt x="527866" y="840298"/>
                </a:cubicBezTo>
                <a:cubicBezTo>
                  <a:pt x="532041" y="834035"/>
                  <a:pt x="535069" y="826832"/>
                  <a:pt x="540392" y="821509"/>
                </a:cubicBezTo>
                <a:cubicBezTo>
                  <a:pt x="552533" y="809368"/>
                  <a:pt x="562688" y="807814"/>
                  <a:pt x="577970" y="802720"/>
                </a:cubicBezTo>
                <a:cubicBezTo>
                  <a:pt x="582145" y="796457"/>
                  <a:pt x="584618" y="788633"/>
                  <a:pt x="590496" y="783931"/>
                </a:cubicBezTo>
                <a:cubicBezTo>
                  <a:pt x="595651" y="779807"/>
                  <a:pt x="603380" y="780620"/>
                  <a:pt x="609285" y="777668"/>
                </a:cubicBezTo>
                <a:cubicBezTo>
                  <a:pt x="616018" y="774302"/>
                  <a:pt x="621341" y="768508"/>
                  <a:pt x="628074" y="765142"/>
                </a:cubicBezTo>
                <a:cubicBezTo>
                  <a:pt x="645564" y="756397"/>
                  <a:pt x="674548" y="754924"/>
                  <a:pt x="690704" y="752616"/>
                </a:cubicBezTo>
                <a:cubicBezTo>
                  <a:pt x="701142" y="754704"/>
                  <a:pt x="711692" y="756297"/>
                  <a:pt x="722019" y="758879"/>
                </a:cubicBezTo>
                <a:cubicBezTo>
                  <a:pt x="728424" y="760480"/>
                  <a:pt x="736140" y="760474"/>
                  <a:pt x="740808" y="765142"/>
                </a:cubicBezTo>
                <a:cubicBezTo>
                  <a:pt x="791058" y="815392"/>
                  <a:pt x="742134" y="794811"/>
                  <a:pt x="784649" y="808983"/>
                </a:cubicBezTo>
                <a:cubicBezTo>
                  <a:pt x="795087" y="840298"/>
                  <a:pt x="784649" y="825684"/>
                  <a:pt x="828490" y="840298"/>
                </a:cubicBezTo>
                <a:lnTo>
                  <a:pt x="847279" y="846561"/>
                </a:lnTo>
                <a:lnTo>
                  <a:pt x="866069" y="852824"/>
                </a:lnTo>
                <a:cubicBezTo>
                  <a:pt x="859806" y="854912"/>
                  <a:pt x="852434" y="854963"/>
                  <a:pt x="847279" y="859087"/>
                </a:cubicBezTo>
                <a:cubicBezTo>
                  <a:pt x="841401" y="863789"/>
                  <a:pt x="840076" y="872553"/>
                  <a:pt x="834753" y="877876"/>
                </a:cubicBezTo>
                <a:cubicBezTo>
                  <a:pt x="829430" y="883199"/>
                  <a:pt x="822227" y="886227"/>
                  <a:pt x="815964" y="890402"/>
                </a:cubicBezTo>
                <a:cubicBezTo>
                  <a:pt x="805737" y="905743"/>
                  <a:pt x="797175" y="914021"/>
                  <a:pt x="797175" y="934243"/>
                </a:cubicBezTo>
                <a:cubicBezTo>
                  <a:pt x="797175" y="940845"/>
                  <a:pt x="797234" y="950776"/>
                  <a:pt x="803438" y="953032"/>
                </a:cubicBezTo>
                <a:cubicBezTo>
                  <a:pt x="823156" y="960202"/>
                  <a:pt x="845192" y="957207"/>
                  <a:pt x="866069" y="959295"/>
                </a:cubicBezTo>
                <a:cubicBezTo>
                  <a:pt x="868157" y="973909"/>
                  <a:pt x="865730" y="989932"/>
                  <a:pt x="872332" y="1003136"/>
                </a:cubicBezTo>
                <a:cubicBezTo>
                  <a:pt x="875284" y="1009041"/>
                  <a:pt x="886453" y="1004731"/>
                  <a:pt x="891121" y="1009399"/>
                </a:cubicBezTo>
                <a:cubicBezTo>
                  <a:pt x="924066" y="1042344"/>
                  <a:pt x="859739" y="1018777"/>
                  <a:pt x="922436" y="1034451"/>
                </a:cubicBezTo>
                <a:cubicBezTo>
                  <a:pt x="926611" y="1040714"/>
                  <a:pt x="928699" y="1049065"/>
                  <a:pt x="934962" y="1053240"/>
                </a:cubicBezTo>
                <a:cubicBezTo>
                  <a:pt x="942124" y="1058015"/>
                  <a:pt x="954412" y="1052968"/>
                  <a:pt x="960014" y="1059503"/>
                </a:cubicBezTo>
                <a:cubicBezTo>
                  <a:pt x="968607" y="1069528"/>
                  <a:pt x="972540" y="1097082"/>
                  <a:pt x="972540" y="1097082"/>
                </a:cubicBezTo>
                <a:cubicBezTo>
                  <a:pt x="970452" y="1103345"/>
                  <a:pt x="969483" y="1110100"/>
                  <a:pt x="966277" y="1115871"/>
                </a:cubicBezTo>
                <a:cubicBezTo>
                  <a:pt x="958966" y="1129031"/>
                  <a:pt x="949576" y="1140923"/>
                  <a:pt x="941225" y="1153449"/>
                </a:cubicBezTo>
                <a:lnTo>
                  <a:pt x="928699" y="1172238"/>
                </a:lnTo>
                <a:cubicBezTo>
                  <a:pt x="924524" y="1178501"/>
                  <a:pt x="918553" y="1183886"/>
                  <a:pt x="916173" y="1191027"/>
                </a:cubicBezTo>
                <a:cubicBezTo>
                  <a:pt x="914085" y="1197290"/>
                  <a:pt x="914034" y="1204661"/>
                  <a:pt x="909910" y="1209816"/>
                </a:cubicBezTo>
                <a:cubicBezTo>
                  <a:pt x="905208" y="1215694"/>
                  <a:pt x="897384" y="1218167"/>
                  <a:pt x="891121" y="1222342"/>
                </a:cubicBezTo>
                <a:cubicBezTo>
                  <a:pt x="889033" y="1228605"/>
                  <a:pt x="890230" y="1237294"/>
                  <a:pt x="884858" y="1241131"/>
                </a:cubicBezTo>
                <a:cubicBezTo>
                  <a:pt x="874113" y="1248805"/>
                  <a:pt x="847279" y="1253657"/>
                  <a:pt x="847279" y="1253657"/>
                </a:cubicBezTo>
                <a:lnTo>
                  <a:pt x="809701" y="1228605"/>
                </a:lnTo>
                <a:lnTo>
                  <a:pt x="790912" y="1216079"/>
                </a:lnTo>
                <a:cubicBezTo>
                  <a:pt x="784649" y="1220254"/>
                  <a:pt x="773470" y="1221199"/>
                  <a:pt x="772123" y="1228605"/>
                </a:cubicBezTo>
                <a:cubicBezTo>
                  <a:pt x="768741" y="1247205"/>
                  <a:pt x="771365" y="1267419"/>
                  <a:pt x="778386" y="1284972"/>
                </a:cubicBezTo>
                <a:cubicBezTo>
                  <a:pt x="780838" y="1291102"/>
                  <a:pt x="790730" y="1289803"/>
                  <a:pt x="797175" y="1291235"/>
                </a:cubicBezTo>
                <a:cubicBezTo>
                  <a:pt x="809571" y="1293990"/>
                  <a:pt x="822227" y="1295410"/>
                  <a:pt x="834753" y="1297498"/>
                </a:cubicBezTo>
                <a:cubicBezTo>
                  <a:pt x="841016" y="1301673"/>
                  <a:pt x="852066" y="1302643"/>
                  <a:pt x="853542" y="1310024"/>
                </a:cubicBezTo>
                <a:cubicBezTo>
                  <a:pt x="855998" y="1322304"/>
                  <a:pt x="828122" y="1337409"/>
                  <a:pt x="822227" y="1341339"/>
                </a:cubicBezTo>
                <a:cubicBezTo>
                  <a:pt x="816243" y="1359290"/>
                  <a:pt x="808791" y="1371289"/>
                  <a:pt x="822227" y="1391443"/>
                </a:cubicBezTo>
                <a:cubicBezTo>
                  <a:pt x="825889" y="1396936"/>
                  <a:pt x="834753" y="1395618"/>
                  <a:pt x="841016" y="1397706"/>
                </a:cubicBezTo>
                <a:cubicBezTo>
                  <a:pt x="843104" y="1403969"/>
                  <a:pt x="841907" y="1412658"/>
                  <a:pt x="847279" y="1416495"/>
                </a:cubicBezTo>
                <a:cubicBezTo>
                  <a:pt x="858024" y="1424169"/>
                  <a:pt x="872332" y="1424846"/>
                  <a:pt x="884858" y="1429021"/>
                </a:cubicBezTo>
                <a:lnTo>
                  <a:pt x="903647" y="1435284"/>
                </a:lnTo>
                <a:lnTo>
                  <a:pt x="903647" y="1435284"/>
                </a:lnTo>
                <a:cubicBezTo>
                  <a:pt x="909910" y="1439459"/>
                  <a:pt x="915558" y="1444753"/>
                  <a:pt x="922436" y="1447810"/>
                </a:cubicBezTo>
                <a:cubicBezTo>
                  <a:pt x="949226" y="1459717"/>
                  <a:pt x="959561" y="1459312"/>
                  <a:pt x="985066" y="1466599"/>
                </a:cubicBezTo>
                <a:cubicBezTo>
                  <a:pt x="991414" y="1468413"/>
                  <a:pt x="997592" y="1470774"/>
                  <a:pt x="1003855" y="1472862"/>
                </a:cubicBezTo>
                <a:cubicBezTo>
                  <a:pt x="1020556" y="1470774"/>
                  <a:pt x="1037399" y="1469610"/>
                  <a:pt x="1053959" y="1466599"/>
                </a:cubicBezTo>
                <a:cubicBezTo>
                  <a:pt x="1060454" y="1465418"/>
                  <a:pt x="1068080" y="1465004"/>
                  <a:pt x="1072748" y="1460336"/>
                </a:cubicBezTo>
                <a:cubicBezTo>
                  <a:pt x="1077416" y="1455668"/>
                  <a:pt x="1076059" y="1447452"/>
                  <a:pt x="1079011" y="1441547"/>
                </a:cubicBezTo>
                <a:cubicBezTo>
                  <a:pt x="1082377" y="1434814"/>
                  <a:pt x="1088171" y="1429491"/>
                  <a:pt x="1091537" y="1422758"/>
                </a:cubicBezTo>
                <a:cubicBezTo>
                  <a:pt x="1094489" y="1416853"/>
                  <a:pt x="1094594" y="1409740"/>
                  <a:pt x="1097800" y="1403969"/>
                </a:cubicBezTo>
                <a:cubicBezTo>
                  <a:pt x="1105111" y="1390809"/>
                  <a:pt x="1114501" y="1378917"/>
                  <a:pt x="1122852" y="1366391"/>
                </a:cubicBezTo>
                <a:lnTo>
                  <a:pt x="1135378" y="1347602"/>
                </a:lnTo>
                <a:cubicBezTo>
                  <a:pt x="1137466" y="1353865"/>
                  <a:pt x="1136973" y="1361723"/>
                  <a:pt x="1141641" y="1366391"/>
                </a:cubicBezTo>
                <a:cubicBezTo>
                  <a:pt x="1146309" y="1371059"/>
                  <a:pt x="1154525" y="1369702"/>
                  <a:pt x="1160430" y="1372654"/>
                </a:cubicBezTo>
                <a:cubicBezTo>
                  <a:pt x="1169588" y="1377233"/>
                  <a:pt x="1198597" y="1399714"/>
                  <a:pt x="1204271" y="1403969"/>
                </a:cubicBezTo>
                <a:cubicBezTo>
                  <a:pt x="1218885" y="1401881"/>
                  <a:pt x="1237674" y="1408144"/>
                  <a:pt x="1248112" y="1397706"/>
                </a:cubicBezTo>
                <a:cubicBezTo>
                  <a:pt x="1268234" y="1377584"/>
                  <a:pt x="1231005" y="1359162"/>
                  <a:pt x="1223060" y="1353865"/>
                </a:cubicBezTo>
                <a:cubicBezTo>
                  <a:pt x="1207318" y="1306638"/>
                  <a:pt x="1228553" y="1364851"/>
                  <a:pt x="1204271" y="1316287"/>
                </a:cubicBezTo>
                <a:cubicBezTo>
                  <a:pt x="1178341" y="1264427"/>
                  <a:pt x="1221380" y="1332556"/>
                  <a:pt x="1185482" y="1278709"/>
                </a:cubicBezTo>
                <a:cubicBezTo>
                  <a:pt x="1187570" y="1270358"/>
                  <a:pt x="1186368" y="1260378"/>
                  <a:pt x="1191745" y="1253657"/>
                </a:cubicBezTo>
                <a:cubicBezTo>
                  <a:pt x="1195869" y="1248502"/>
                  <a:pt x="1205866" y="1252062"/>
                  <a:pt x="1210534" y="1247394"/>
                </a:cubicBezTo>
                <a:cubicBezTo>
                  <a:pt x="1215202" y="1242726"/>
                  <a:pt x="1214709" y="1234868"/>
                  <a:pt x="1216797" y="1228605"/>
                </a:cubicBezTo>
                <a:cubicBezTo>
                  <a:pt x="1180045" y="1179603"/>
                  <a:pt x="1218688" y="1220156"/>
                  <a:pt x="1172956" y="1197290"/>
                </a:cubicBezTo>
                <a:cubicBezTo>
                  <a:pt x="1159491" y="1190557"/>
                  <a:pt x="1135378" y="1172238"/>
                  <a:pt x="1135378" y="1172238"/>
                </a:cubicBezTo>
                <a:cubicBezTo>
                  <a:pt x="1119636" y="1125011"/>
                  <a:pt x="1140871" y="1183224"/>
                  <a:pt x="1116589" y="1134660"/>
                </a:cubicBezTo>
                <a:cubicBezTo>
                  <a:pt x="1113637" y="1128755"/>
                  <a:pt x="1112414" y="1122134"/>
                  <a:pt x="1110326" y="1115871"/>
                </a:cubicBezTo>
                <a:cubicBezTo>
                  <a:pt x="1112414" y="1103345"/>
                  <a:pt x="1110910" y="1089651"/>
                  <a:pt x="1116589" y="1078293"/>
                </a:cubicBezTo>
                <a:cubicBezTo>
                  <a:pt x="1121446" y="1068579"/>
                  <a:pt x="1145273" y="1062468"/>
                  <a:pt x="1154167" y="1059503"/>
                </a:cubicBezTo>
                <a:cubicBezTo>
                  <a:pt x="1158342" y="1053240"/>
                  <a:pt x="1164050" y="1047762"/>
                  <a:pt x="1166693" y="1040714"/>
                </a:cubicBezTo>
                <a:cubicBezTo>
                  <a:pt x="1170431" y="1030747"/>
                  <a:pt x="1167051" y="1018256"/>
                  <a:pt x="1172956" y="1009399"/>
                </a:cubicBezTo>
                <a:cubicBezTo>
                  <a:pt x="1176618" y="1003906"/>
                  <a:pt x="1185482" y="1005224"/>
                  <a:pt x="1191745" y="1003136"/>
                </a:cubicBezTo>
                <a:cubicBezTo>
                  <a:pt x="1253905" y="1023856"/>
                  <a:pt x="1158952" y="989093"/>
                  <a:pt x="1229323" y="1028188"/>
                </a:cubicBezTo>
                <a:cubicBezTo>
                  <a:pt x="1240865" y="1034600"/>
                  <a:pt x="1266901" y="1040714"/>
                  <a:pt x="1266901" y="1040714"/>
                </a:cubicBezTo>
                <a:cubicBezTo>
                  <a:pt x="1254818" y="980297"/>
                  <a:pt x="1269615" y="1033615"/>
                  <a:pt x="1248112" y="990610"/>
                </a:cubicBezTo>
                <a:cubicBezTo>
                  <a:pt x="1245160" y="984705"/>
                  <a:pt x="1247620" y="975027"/>
                  <a:pt x="1241849" y="971821"/>
                </a:cubicBezTo>
                <a:cubicBezTo>
                  <a:pt x="1226800" y="963460"/>
                  <a:pt x="1191745" y="959295"/>
                  <a:pt x="1191745" y="959295"/>
                </a:cubicBezTo>
                <a:cubicBezTo>
                  <a:pt x="1204034" y="860984"/>
                  <a:pt x="1181726" y="936746"/>
                  <a:pt x="1216797" y="896665"/>
                </a:cubicBezTo>
                <a:cubicBezTo>
                  <a:pt x="1226710" y="885335"/>
                  <a:pt x="1241849" y="859087"/>
                  <a:pt x="1241849" y="859087"/>
                </a:cubicBezTo>
                <a:cubicBezTo>
                  <a:pt x="1239761" y="850736"/>
                  <a:pt x="1242121" y="839637"/>
                  <a:pt x="1235586" y="834035"/>
                </a:cubicBezTo>
                <a:cubicBezTo>
                  <a:pt x="1225561" y="825442"/>
                  <a:pt x="1210534" y="825684"/>
                  <a:pt x="1198008" y="821509"/>
                </a:cubicBezTo>
                <a:cubicBezTo>
                  <a:pt x="1191745" y="819421"/>
                  <a:pt x="1184712" y="818908"/>
                  <a:pt x="1179219" y="815246"/>
                </a:cubicBezTo>
                <a:cubicBezTo>
                  <a:pt x="1172956" y="811071"/>
                  <a:pt x="1167640" y="804883"/>
                  <a:pt x="1160430" y="802720"/>
                </a:cubicBezTo>
                <a:cubicBezTo>
                  <a:pt x="1146291" y="798478"/>
                  <a:pt x="1131203" y="798545"/>
                  <a:pt x="1116589" y="796457"/>
                </a:cubicBezTo>
                <a:cubicBezTo>
                  <a:pt x="1091278" y="720525"/>
                  <a:pt x="1114667" y="797204"/>
                  <a:pt x="1097800" y="721301"/>
                </a:cubicBezTo>
                <a:cubicBezTo>
                  <a:pt x="1096368" y="714856"/>
                  <a:pt x="1096205" y="707180"/>
                  <a:pt x="1091537" y="702512"/>
                </a:cubicBezTo>
                <a:cubicBezTo>
                  <a:pt x="1086869" y="697844"/>
                  <a:pt x="1079011" y="698337"/>
                  <a:pt x="1072748" y="696249"/>
                </a:cubicBezTo>
                <a:lnTo>
                  <a:pt x="1047696" y="621093"/>
                </a:lnTo>
                <a:cubicBezTo>
                  <a:pt x="1045608" y="614830"/>
                  <a:pt x="1045095" y="607796"/>
                  <a:pt x="1041433" y="602303"/>
                </a:cubicBezTo>
                <a:lnTo>
                  <a:pt x="1028907" y="583514"/>
                </a:lnTo>
                <a:cubicBezTo>
                  <a:pt x="1026182" y="550814"/>
                  <a:pt x="1033721" y="494866"/>
                  <a:pt x="997592" y="470780"/>
                </a:cubicBezTo>
                <a:lnTo>
                  <a:pt x="960014" y="445728"/>
                </a:lnTo>
                <a:cubicBezTo>
                  <a:pt x="955839" y="439465"/>
                  <a:pt x="950854" y="433672"/>
                  <a:pt x="947488" y="426939"/>
                </a:cubicBezTo>
                <a:cubicBezTo>
                  <a:pt x="944536" y="421034"/>
                  <a:pt x="947235" y="410882"/>
                  <a:pt x="941225" y="408150"/>
                </a:cubicBezTo>
                <a:cubicBezTo>
                  <a:pt x="921843" y="399340"/>
                  <a:pt x="878595" y="395624"/>
                  <a:pt x="878595" y="395624"/>
                </a:cubicBezTo>
                <a:cubicBezTo>
                  <a:pt x="842698" y="341778"/>
                  <a:pt x="885736" y="409906"/>
                  <a:pt x="859805" y="358046"/>
                </a:cubicBezTo>
                <a:cubicBezTo>
                  <a:pt x="856439" y="351314"/>
                  <a:pt x="850336" y="346135"/>
                  <a:pt x="847279" y="339257"/>
                </a:cubicBezTo>
                <a:cubicBezTo>
                  <a:pt x="841917" y="327191"/>
                  <a:pt x="845739" y="309003"/>
                  <a:pt x="834753" y="301679"/>
                </a:cubicBezTo>
                <a:lnTo>
                  <a:pt x="778386" y="264101"/>
                </a:lnTo>
                <a:lnTo>
                  <a:pt x="759597" y="251575"/>
                </a:lnTo>
                <a:cubicBezTo>
                  <a:pt x="726194" y="201471"/>
                  <a:pt x="770035" y="262013"/>
                  <a:pt x="728282" y="220260"/>
                </a:cubicBezTo>
                <a:cubicBezTo>
                  <a:pt x="686529" y="178507"/>
                  <a:pt x="747071" y="222348"/>
                  <a:pt x="696967" y="188945"/>
                </a:cubicBezTo>
                <a:cubicBezTo>
                  <a:pt x="692041" y="174167"/>
                  <a:pt x="692506" y="166226"/>
                  <a:pt x="678178" y="157629"/>
                </a:cubicBezTo>
                <a:cubicBezTo>
                  <a:pt x="672517" y="154232"/>
                  <a:pt x="665652" y="153454"/>
                  <a:pt x="659389" y="151366"/>
                </a:cubicBezTo>
                <a:cubicBezTo>
                  <a:pt x="648365" y="118295"/>
                  <a:pt x="656788" y="138070"/>
                  <a:pt x="628074" y="94999"/>
                </a:cubicBezTo>
                <a:cubicBezTo>
                  <a:pt x="615548" y="76210"/>
                  <a:pt x="617636" y="74122"/>
                  <a:pt x="596759" y="63684"/>
                </a:cubicBezTo>
                <a:cubicBezTo>
                  <a:pt x="590854" y="60732"/>
                  <a:pt x="584233" y="59509"/>
                  <a:pt x="577970" y="57421"/>
                </a:cubicBezTo>
                <a:cubicBezTo>
                  <a:pt x="571707" y="51158"/>
                  <a:pt x="564094" y="46002"/>
                  <a:pt x="559181" y="38632"/>
                </a:cubicBezTo>
                <a:cubicBezTo>
                  <a:pt x="555519" y="33139"/>
                  <a:pt x="558073" y="23967"/>
                  <a:pt x="552918" y="19843"/>
                </a:cubicBezTo>
                <a:cubicBezTo>
                  <a:pt x="546197" y="14466"/>
                  <a:pt x="535858" y="16777"/>
                  <a:pt x="527866" y="13580"/>
                </a:cubicBezTo>
                <a:cubicBezTo>
                  <a:pt x="525125" y="12484"/>
                  <a:pt x="556049" y="7317"/>
                  <a:pt x="552918" y="731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212926" y="306888"/>
            <a:ext cx="1396652" cy="989556"/>
          </a:xfrm>
          <a:custGeom>
            <a:avLst/>
            <a:gdLst>
              <a:gd name="connsiteX0" fmla="*/ 0 w 1396652"/>
              <a:gd name="connsiteY0" fmla="*/ 306887 h 989556"/>
              <a:gd name="connsiteX1" fmla="*/ 31315 w 1396652"/>
              <a:gd name="connsiteY1" fmla="*/ 281835 h 989556"/>
              <a:gd name="connsiteX2" fmla="*/ 25052 w 1396652"/>
              <a:gd name="connsiteY2" fmla="*/ 263046 h 989556"/>
              <a:gd name="connsiteX3" fmla="*/ 37578 w 1396652"/>
              <a:gd name="connsiteY3" fmla="*/ 244257 h 989556"/>
              <a:gd name="connsiteX4" fmla="*/ 75156 w 1396652"/>
              <a:gd name="connsiteY4" fmla="*/ 219205 h 989556"/>
              <a:gd name="connsiteX5" fmla="*/ 100208 w 1396652"/>
              <a:gd name="connsiteY5" fmla="*/ 194153 h 989556"/>
              <a:gd name="connsiteX6" fmla="*/ 125260 w 1396652"/>
              <a:gd name="connsiteY6" fmla="*/ 250520 h 989556"/>
              <a:gd name="connsiteX7" fmla="*/ 144049 w 1396652"/>
              <a:gd name="connsiteY7" fmla="*/ 256783 h 989556"/>
              <a:gd name="connsiteX8" fmla="*/ 162838 w 1396652"/>
              <a:gd name="connsiteY8" fmla="*/ 244257 h 989556"/>
              <a:gd name="connsiteX9" fmla="*/ 200416 w 1396652"/>
              <a:gd name="connsiteY9" fmla="*/ 212942 h 989556"/>
              <a:gd name="connsiteX10" fmla="*/ 269310 w 1396652"/>
              <a:gd name="connsiteY10" fmla="*/ 200416 h 989556"/>
              <a:gd name="connsiteX11" fmla="*/ 294362 w 1396652"/>
              <a:gd name="connsiteY11" fmla="*/ 162838 h 989556"/>
              <a:gd name="connsiteX12" fmla="*/ 300625 w 1396652"/>
              <a:gd name="connsiteY12" fmla="*/ 144049 h 989556"/>
              <a:gd name="connsiteX13" fmla="*/ 306888 w 1396652"/>
              <a:gd name="connsiteY13" fmla="*/ 112734 h 989556"/>
              <a:gd name="connsiteX14" fmla="*/ 325677 w 1396652"/>
              <a:gd name="connsiteY14" fmla="*/ 100208 h 989556"/>
              <a:gd name="connsiteX15" fmla="*/ 356992 w 1396652"/>
              <a:gd name="connsiteY15" fmla="*/ 75156 h 989556"/>
              <a:gd name="connsiteX16" fmla="*/ 375781 w 1396652"/>
              <a:gd name="connsiteY16" fmla="*/ 62630 h 989556"/>
              <a:gd name="connsiteX17" fmla="*/ 413359 w 1396652"/>
              <a:gd name="connsiteY17" fmla="*/ 50104 h 989556"/>
              <a:gd name="connsiteX18" fmla="*/ 444674 w 1396652"/>
              <a:gd name="connsiteY18" fmla="*/ 25052 h 989556"/>
              <a:gd name="connsiteX19" fmla="*/ 482252 w 1396652"/>
              <a:gd name="connsiteY19" fmla="*/ 0 h 989556"/>
              <a:gd name="connsiteX20" fmla="*/ 501041 w 1396652"/>
              <a:gd name="connsiteY20" fmla="*/ 12526 h 989556"/>
              <a:gd name="connsiteX21" fmla="*/ 526093 w 1396652"/>
              <a:gd name="connsiteY21" fmla="*/ 37578 h 989556"/>
              <a:gd name="connsiteX22" fmla="*/ 538619 w 1396652"/>
              <a:gd name="connsiteY22" fmla="*/ 56367 h 989556"/>
              <a:gd name="connsiteX23" fmla="*/ 613775 w 1396652"/>
              <a:gd name="connsiteY23" fmla="*/ 118997 h 989556"/>
              <a:gd name="connsiteX24" fmla="*/ 645090 w 1396652"/>
              <a:gd name="connsiteY24" fmla="*/ 125260 h 989556"/>
              <a:gd name="connsiteX25" fmla="*/ 676406 w 1396652"/>
              <a:gd name="connsiteY25" fmla="*/ 162838 h 989556"/>
              <a:gd name="connsiteX26" fmla="*/ 713984 w 1396652"/>
              <a:gd name="connsiteY26" fmla="*/ 175364 h 989556"/>
              <a:gd name="connsiteX27" fmla="*/ 726510 w 1396652"/>
              <a:gd name="connsiteY27" fmla="*/ 156575 h 989556"/>
              <a:gd name="connsiteX28" fmla="*/ 776614 w 1396652"/>
              <a:gd name="connsiteY28" fmla="*/ 156575 h 989556"/>
              <a:gd name="connsiteX29" fmla="*/ 795403 w 1396652"/>
              <a:gd name="connsiteY29" fmla="*/ 162838 h 989556"/>
              <a:gd name="connsiteX30" fmla="*/ 832981 w 1396652"/>
              <a:gd name="connsiteY30" fmla="*/ 181627 h 989556"/>
              <a:gd name="connsiteX31" fmla="*/ 908137 w 1396652"/>
              <a:gd name="connsiteY31" fmla="*/ 187890 h 989556"/>
              <a:gd name="connsiteX32" fmla="*/ 958241 w 1396652"/>
              <a:gd name="connsiteY32" fmla="*/ 219205 h 989556"/>
              <a:gd name="connsiteX33" fmla="*/ 977030 w 1396652"/>
              <a:gd name="connsiteY33" fmla="*/ 225468 h 989556"/>
              <a:gd name="connsiteX34" fmla="*/ 995819 w 1396652"/>
              <a:gd name="connsiteY34" fmla="*/ 231731 h 989556"/>
              <a:gd name="connsiteX35" fmla="*/ 977030 w 1396652"/>
              <a:gd name="connsiteY35" fmla="*/ 294361 h 989556"/>
              <a:gd name="connsiteX36" fmla="*/ 958241 w 1396652"/>
              <a:gd name="connsiteY36" fmla="*/ 306887 h 989556"/>
              <a:gd name="connsiteX37" fmla="*/ 945715 w 1396652"/>
              <a:gd name="connsiteY37" fmla="*/ 325676 h 989556"/>
              <a:gd name="connsiteX38" fmla="*/ 945715 w 1396652"/>
              <a:gd name="connsiteY38" fmla="*/ 400833 h 989556"/>
              <a:gd name="connsiteX39" fmla="*/ 983293 w 1396652"/>
              <a:gd name="connsiteY39" fmla="*/ 425885 h 989556"/>
              <a:gd name="connsiteX40" fmla="*/ 989556 w 1396652"/>
              <a:gd name="connsiteY40" fmla="*/ 444674 h 989556"/>
              <a:gd name="connsiteX41" fmla="*/ 977030 w 1396652"/>
              <a:gd name="connsiteY41" fmla="*/ 494778 h 989556"/>
              <a:gd name="connsiteX42" fmla="*/ 983293 w 1396652"/>
              <a:gd name="connsiteY42" fmla="*/ 526093 h 989556"/>
              <a:gd name="connsiteX43" fmla="*/ 1002082 w 1396652"/>
              <a:gd name="connsiteY43" fmla="*/ 538619 h 989556"/>
              <a:gd name="connsiteX44" fmla="*/ 1020871 w 1396652"/>
              <a:gd name="connsiteY44" fmla="*/ 557408 h 989556"/>
              <a:gd name="connsiteX45" fmla="*/ 1058449 w 1396652"/>
              <a:gd name="connsiteY45" fmla="*/ 576197 h 989556"/>
              <a:gd name="connsiteX46" fmla="*/ 1064712 w 1396652"/>
              <a:gd name="connsiteY46" fmla="*/ 594986 h 989556"/>
              <a:gd name="connsiteX47" fmla="*/ 1108553 w 1396652"/>
              <a:gd name="connsiteY47" fmla="*/ 645090 h 989556"/>
              <a:gd name="connsiteX48" fmla="*/ 1127342 w 1396652"/>
              <a:gd name="connsiteY48" fmla="*/ 651353 h 989556"/>
              <a:gd name="connsiteX49" fmla="*/ 1164921 w 1396652"/>
              <a:gd name="connsiteY49" fmla="*/ 657616 h 989556"/>
              <a:gd name="connsiteX50" fmla="*/ 1202499 w 1396652"/>
              <a:gd name="connsiteY50" fmla="*/ 682668 h 989556"/>
              <a:gd name="connsiteX51" fmla="*/ 1221288 w 1396652"/>
              <a:gd name="connsiteY51" fmla="*/ 695194 h 989556"/>
              <a:gd name="connsiteX52" fmla="*/ 1283918 w 1396652"/>
              <a:gd name="connsiteY52" fmla="*/ 713983 h 989556"/>
              <a:gd name="connsiteX53" fmla="*/ 1302707 w 1396652"/>
              <a:gd name="connsiteY53" fmla="*/ 720246 h 989556"/>
              <a:gd name="connsiteX54" fmla="*/ 1321496 w 1396652"/>
              <a:gd name="connsiteY54" fmla="*/ 726509 h 989556"/>
              <a:gd name="connsiteX55" fmla="*/ 1346548 w 1396652"/>
              <a:gd name="connsiteY55" fmla="*/ 720246 h 989556"/>
              <a:gd name="connsiteX56" fmla="*/ 1352811 w 1396652"/>
              <a:gd name="connsiteY56" fmla="*/ 688931 h 989556"/>
              <a:gd name="connsiteX57" fmla="*/ 1390389 w 1396652"/>
              <a:gd name="connsiteY57" fmla="*/ 701457 h 989556"/>
              <a:gd name="connsiteX58" fmla="*/ 1396652 w 1396652"/>
              <a:gd name="connsiteY58" fmla="*/ 720246 h 989556"/>
              <a:gd name="connsiteX59" fmla="*/ 1377863 w 1396652"/>
              <a:gd name="connsiteY59" fmla="*/ 757824 h 989556"/>
              <a:gd name="connsiteX60" fmla="*/ 1359074 w 1396652"/>
              <a:gd name="connsiteY60" fmla="*/ 770350 h 989556"/>
              <a:gd name="connsiteX61" fmla="*/ 1352811 w 1396652"/>
              <a:gd name="connsiteY61" fmla="*/ 789139 h 989556"/>
              <a:gd name="connsiteX62" fmla="*/ 1334022 w 1396652"/>
              <a:gd name="connsiteY62" fmla="*/ 801665 h 989556"/>
              <a:gd name="connsiteX63" fmla="*/ 1327759 w 1396652"/>
              <a:gd name="connsiteY63" fmla="*/ 845507 h 989556"/>
              <a:gd name="connsiteX64" fmla="*/ 1296444 w 1396652"/>
              <a:gd name="connsiteY64" fmla="*/ 876822 h 989556"/>
              <a:gd name="connsiteX65" fmla="*/ 1277655 w 1396652"/>
              <a:gd name="connsiteY65" fmla="*/ 883085 h 989556"/>
              <a:gd name="connsiteX66" fmla="*/ 1271392 w 1396652"/>
              <a:gd name="connsiteY66" fmla="*/ 914400 h 989556"/>
              <a:gd name="connsiteX67" fmla="*/ 1258866 w 1396652"/>
              <a:gd name="connsiteY67" fmla="*/ 933189 h 989556"/>
              <a:gd name="connsiteX68" fmla="*/ 1252603 w 1396652"/>
              <a:gd name="connsiteY68" fmla="*/ 951978 h 989556"/>
              <a:gd name="connsiteX69" fmla="*/ 1246340 w 1396652"/>
              <a:gd name="connsiteY69" fmla="*/ 977030 h 989556"/>
              <a:gd name="connsiteX70" fmla="*/ 1227551 w 1396652"/>
              <a:gd name="connsiteY70" fmla="*/ 989556 h 989556"/>
              <a:gd name="connsiteX71" fmla="*/ 1208762 w 1396652"/>
              <a:gd name="connsiteY71" fmla="*/ 977030 h 989556"/>
              <a:gd name="connsiteX72" fmla="*/ 1196236 w 1396652"/>
              <a:gd name="connsiteY72" fmla="*/ 958241 h 989556"/>
              <a:gd name="connsiteX73" fmla="*/ 1171184 w 1396652"/>
              <a:gd name="connsiteY73" fmla="*/ 945715 h 989556"/>
              <a:gd name="connsiteX74" fmla="*/ 1146132 w 1396652"/>
              <a:gd name="connsiteY74" fmla="*/ 951978 h 989556"/>
              <a:gd name="connsiteX75" fmla="*/ 1127342 w 1396652"/>
              <a:gd name="connsiteY75" fmla="*/ 958241 h 989556"/>
              <a:gd name="connsiteX76" fmla="*/ 1108553 w 1396652"/>
              <a:gd name="connsiteY76" fmla="*/ 920663 h 989556"/>
              <a:gd name="connsiteX77" fmla="*/ 1089764 w 1396652"/>
              <a:gd name="connsiteY77" fmla="*/ 908137 h 989556"/>
              <a:gd name="connsiteX78" fmla="*/ 908137 w 1396652"/>
              <a:gd name="connsiteY78" fmla="*/ 908137 h 989556"/>
              <a:gd name="connsiteX79" fmla="*/ 889348 w 1396652"/>
              <a:gd name="connsiteY79" fmla="*/ 895611 h 989556"/>
              <a:gd name="connsiteX80" fmla="*/ 876822 w 1396652"/>
              <a:gd name="connsiteY80" fmla="*/ 858033 h 989556"/>
              <a:gd name="connsiteX81" fmla="*/ 908137 w 1396652"/>
              <a:gd name="connsiteY81" fmla="*/ 845507 h 989556"/>
              <a:gd name="connsiteX82" fmla="*/ 926926 w 1396652"/>
              <a:gd name="connsiteY82" fmla="*/ 851770 h 989556"/>
              <a:gd name="connsiteX83" fmla="*/ 933189 w 1396652"/>
              <a:gd name="connsiteY83" fmla="*/ 832980 h 989556"/>
              <a:gd name="connsiteX84" fmla="*/ 920663 w 1396652"/>
              <a:gd name="connsiteY84" fmla="*/ 814191 h 989556"/>
              <a:gd name="connsiteX85" fmla="*/ 895611 w 1396652"/>
              <a:gd name="connsiteY85" fmla="*/ 782876 h 989556"/>
              <a:gd name="connsiteX86" fmla="*/ 858033 w 1396652"/>
              <a:gd name="connsiteY86" fmla="*/ 751561 h 989556"/>
              <a:gd name="connsiteX87" fmla="*/ 814192 w 1396652"/>
              <a:gd name="connsiteY87" fmla="*/ 739035 h 989556"/>
              <a:gd name="connsiteX88" fmla="*/ 795403 w 1396652"/>
              <a:gd name="connsiteY88" fmla="*/ 732772 h 989556"/>
              <a:gd name="connsiteX89" fmla="*/ 745299 w 1396652"/>
              <a:gd name="connsiteY89" fmla="*/ 720246 h 989556"/>
              <a:gd name="connsiteX90" fmla="*/ 732773 w 1396652"/>
              <a:gd name="connsiteY90" fmla="*/ 701457 h 989556"/>
              <a:gd name="connsiteX91" fmla="*/ 688932 w 1396652"/>
              <a:gd name="connsiteY91" fmla="*/ 682668 h 989556"/>
              <a:gd name="connsiteX92" fmla="*/ 620038 w 1396652"/>
              <a:gd name="connsiteY92" fmla="*/ 676405 h 989556"/>
              <a:gd name="connsiteX93" fmla="*/ 613775 w 1396652"/>
              <a:gd name="connsiteY93" fmla="*/ 695194 h 989556"/>
              <a:gd name="connsiteX94" fmla="*/ 620038 w 1396652"/>
              <a:gd name="connsiteY94" fmla="*/ 751561 h 989556"/>
              <a:gd name="connsiteX95" fmla="*/ 632564 w 1396652"/>
              <a:gd name="connsiteY95" fmla="*/ 770350 h 989556"/>
              <a:gd name="connsiteX96" fmla="*/ 645090 w 1396652"/>
              <a:gd name="connsiteY96" fmla="*/ 807928 h 989556"/>
              <a:gd name="connsiteX97" fmla="*/ 626301 w 1396652"/>
              <a:gd name="connsiteY97" fmla="*/ 770350 h 989556"/>
              <a:gd name="connsiteX98" fmla="*/ 613775 w 1396652"/>
              <a:gd name="connsiteY98" fmla="*/ 751561 h 989556"/>
              <a:gd name="connsiteX99" fmla="*/ 551145 w 1396652"/>
              <a:gd name="connsiteY99" fmla="*/ 764087 h 989556"/>
              <a:gd name="connsiteX100" fmla="*/ 501041 w 1396652"/>
              <a:gd name="connsiteY100" fmla="*/ 776613 h 989556"/>
              <a:gd name="connsiteX101" fmla="*/ 438411 w 1396652"/>
              <a:gd name="connsiteY101" fmla="*/ 770350 h 989556"/>
              <a:gd name="connsiteX102" fmla="*/ 419622 w 1396652"/>
              <a:gd name="connsiteY102" fmla="*/ 732772 h 989556"/>
              <a:gd name="connsiteX103" fmla="*/ 400833 w 1396652"/>
              <a:gd name="connsiteY103" fmla="*/ 726509 h 989556"/>
              <a:gd name="connsiteX104" fmla="*/ 375781 w 1396652"/>
              <a:gd name="connsiteY104" fmla="*/ 707720 h 98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396652" h="989556">
                <a:moveTo>
                  <a:pt x="0" y="306887"/>
                </a:moveTo>
                <a:cubicBezTo>
                  <a:pt x="10438" y="298536"/>
                  <a:pt x="24683" y="293441"/>
                  <a:pt x="31315" y="281835"/>
                </a:cubicBezTo>
                <a:cubicBezTo>
                  <a:pt x="34590" y="276103"/>
                  <a:pt x="23967" y="269558"/>
                  <a:pt x="25052" y="263046"/>
                </a:cubicBezTo>
                <a:cubicBezTo>
                  <a:pt x="26289" y="255621"/>
                  <a:pt x="31913" y="249214"/>
                  <a:pt x="37578" y="244257"/>
                </a:cubicBezTo>
                <a:cubicBezTo>
                  <a:pt x="48908" y="234344"/>
                  <a:pt x="75156" y="219205"/>
                  <a:pt x="75156" y="219205"/>
                </a:cubicBezTo>
                <a:cubicBezTo>
                  <a:pt x="75156" y="219205"/>
                  <a:pt x="83507" y="177452"/>
                  <a:pt x="100208" y="194153"/>
                </a:cubicBezTo>
                <a:cubicBezTo>
                  <a:pt x="142310" y="236255"/>
                  <a:pt x="89906" y="222237"/>
                  <a:pt x="125260" y="250520"/>
                </a:cubicBezTo>
                <a:cubicBezTo>
                  <a:pt x="130415" y="254644"/>
                  <a:pt x="137786" y="254695"/>
                  <a:pt x="144049" y="256783"/>
                </a:cubicBezTo>
                <a:cubicBezTo>
                  <a:pt x="150312" y="252608"/>
                  <a:pt x="157055" y="249076"/>
                  <a:pt x="162838" y="244257"/>
                </a:cubicBezTo>
                <a:cubicBezTo>
                  <a:pt x="183614" y="226944"/>
                  <a:pt x="177092" y="224604"/>
                  <a:pt x="200416" y="212942"/>
                </a:cubicBezTo>
                <a:cubicBezTo>
                  <a:pt x="219725" y="203288"/>
                  <a:pt x="252040" y="202575"/>
                  <a:pt x="269310" y="200416"/>
                </a:cubicBezTo>
                <a:cubicBezTo>
                  <a:pt x="277661" y="187890"/>
                  <a:pt x="289601" y="177120"/>
                  <a:pt x="294362" y="162838"/>
                </a:cubicBezTo>
                <a:cubicBezTo>
                  <a:pt x="296450" y="156575"/>
                  <a:pt x="299024" y="150454"/>
                  <a:pt x="300625" y="144049"/>
                </a:cubicBezTo>
                <a:cubicBezTo>
                  <a:pt x="303207" y="133722"/>
                  <a:pt x="301607" y="121976"/>
                  <a:pt x="306888" y="112734"/>
                </a:cubicBezTo>
                <a:cubicBezTo>
                  <a:pt x="310623" y="106199"/>
                  <a:pt x="319414" y="104383"/>
                  <a:pt x="325677" y="100208"/>
                </a:cubicBezTo>
                <a:cubicBezTo>
                  <a:pt x="346792" y="68535"/>
                  <a:pt x="326740" y="90282"/>
                  <a:pt x="356992" y="75156"/>
                </a:cubicBezTo>
                <a:cubicBezTo>
                  <a:pt x="363725" y="71790"/>
                  <a:pt x="368903" y="65687"/>
                  <a:pt x="375781" y="62630"/>
                </a:cubicBezTo>
                <a:cubicBezTo>
                  <a:pt x="387847" y="57268"/>
                  <a:pt x="413359" y="50104"/>
                  <a:pt x="413359" y="50104"/>
                </a:cubicBezTo>
                <a:cubicBezTo>
                  <a:pt x="436503" y="15387"/>
                  <a:pt x="412643" y="42847"/>
                  <a:pt x="444674" y="25052"/>
                </a:cubicBezTo>
                <a:cubicBezTo>
                  <a:pt x="457834" y="17741"/>
                  <a:pt x="482252" y="0"/>
                  <a:pt x="482252" y="0"/>
                </a:cubicBezTo>
                <a:cubicBezTo>
                  <a:pt x="488515" y="4175"/>
                  <a:pt x="496339" y="6648"/>
                  <a:pt x="501041" y="12526"/>
                </a:cubicBezTo>
                <a:cubicBezTo>
                  <a:pt x="525334" y="42892"/>
                  <a:pt x="485099" y="23913"/>
                  <a:pt x="526093" y="37578"/>
                </a:cubicBezTo>
                <a:cubicBezTo>
                  <a:pt x="530268" y="43841"/>
                  <a:pt x="533618" y="50741"/>
                  <a:pt x="538619" y="56367"/>
                </a:cubicBezTo>
                <a:cubicBezTo>
                  <a:pt x="549267" y="68346"/>
                  <a:pt x="593390" y="114920"/>
                  <a:pt x="613775" y="118997"/>
                </a:cubicBezTo>
                <a:lnTo>
                  <a:pt x="645090" y="125260"/>
                </a:lnTo>
                <a:cubicBezTo>
                  <a:pt x="652887" y="136956"/>
                  <a:pt x="663639" y="155745"/>
                  <a:pt x="676406" y="162838"/>
                </a:cubicBezTo>
                <a:cubicBezTo>
                  <a:pt x="687948" y="169250"/>
                  <a:pt x="713984" y="175364"/>
                  <a:pt x="713984" y="175364"/>
                </a:cubicBezTo>
                <a:cubicBezTo>
                  <a:pt x="718159" y="169101"/>
                  <a:pt x="720632" y="161277"/>
                  <a:pt x="726510" y="156575"/>
                </a:cubicBezTo>
                <a:cubicBezTo>
                  <a:pt x="741443" y="144629"/>
                  <a:pt x="761327" y="152753"/>
                  <a:pt x="776614" y="156575"/>
                </a:cubicBezTo>
                <a:cubicBezTo>
                  <a:pt x="783019" y="158176"/>
                  <a:pt x="789498" y="159886"/>
                  <a:pt x="795403" y="162838"/>
                </a:cubicBezTo>
                <a:cubicBezTo>
                  <a:pt x="814596" y="172435"/>
                  <a:pt x="811514" y="178765"/>
                  <a:pt x="832981" y="181627"/>
                </a:cubicBezTo>
                <a:cubicBezTo>
                  <a:pt x="857899" y="184949"/>
                  <a:pt x="883085" y="185802"/>
                  <a:pt x="908137" y="187890"/>
                </a:cubicBezTo>
                <a:cubicBezTo>
                  <a:pt x="927987" y="217665"/>
                  <a:pt x="913522" y="204299"/>
                  <a:pt x="958241" y="219205"/>
                </a:cubicBezTo>
                <a:lnTo>
                  <a:pt x="977030" y="225468"/>
                </a:lnTo>
                <a:lnTo>
                  <a:pt x="995819" y="231731"/>
                </a:lnTo>
                <a:cubicBezTo>
                  <a:pt x="992148" y="253757"/>
                  <a:pt x="992201" y="276156"/>
                  <a:pt x="977030" y="294361"/>
                </a:cubicBezTo>
                <a:cubicBezTo>
                  <a:pt x="972211" y="300144"/>
                  <a:pt x="964504" y="302712"/>
                  <a:pt x="958241" y="306887"/>
                </a:cubicBezTo>
                <a:cubicBezTo>
                  <a:pt x="954066" y="313150"/>
                  <a:pt x="948680" y="318757"/>
                  <a:pt x="945715" y="325676"/>
                </a:cubicBezTo>
                <a:cubicBezTo>
                  <a:pt x="936932" y="346170"/>
                  <a:pt x="935330" y="383030"/>
                  <a:pt x="945715" y="400833"/>
                </a:cubicBezTo>
                <a:cubicBezTo>
                  <a:pt x="953300" y="413837"/>
                  <a:pt x="983293" y="425885"/>
                  <a:pt x="983293" y="425885"/>
                </a:cubicBezTo>
                <a:cubicBezTo>
                  <a:pt x="985381" y="432148"/>
                  <a:pt x="989556" y="438072"/>
                  <a:pt x="989556" y="444674"/>
                </a:cubicBezTo>
                <a:cubicBezTo>
                  <a:pt x="989556" y="459789"/>
                  <a:pt x="981972" y="479952"/>
                  <a:pt x="977030" y="494778"/>
                </a:cubicBezTo>
                <a:cubicBezTo>
                  <a:pt x="979118" y="505216"/>
                  <a:pt x="978012" y="516851"/>
                  <a:pt x="983293" y="526093"/>
                </a:cubicBezTo>
                <a:cubicBezTo>
                  <a:pt x="987028" y="532628"/>
                  <a:pt x="996299" y="533800"/>
                  <a:pt x="1002082" y="538619"/>
                </a:cubicBezTo>
                <a:cubicBezTo>
                  <a:pt x="1008886" y="544289"/>
                  <a:pt x="1014067" y="551738"/>
                  <a:pt x="1020871" y="557408"/>
                </a:cubicBezTo>
                <a:cubicBezTo>
                  <a:pt x="1037059" y="570898"/>
                  <a:pt x="1039618" y="569920"/>
                  <a:pt x="1058449" y="576197"/>
                </a:cubicBezTo>
                <a:cubicBezTo>
                  <a:pt x="1060537" y="582460"/>
                  <a:pt x="1061506" y="589215"/>
                  <a:pt x="1064712" y="594986"/>
                </a:cubicBezTo>
                <a:cubicBezTo>
                  <a:pt x="1079165" y="621002"/>
                  <a:pt x="1084625" y="633126"/>
                  <a:pt x="1108553" y="645090"/>
                </a:cubicBezTo>
                <a:cubicBezTo>
                  <a:pt x="1114458" y="648042"/>
                  <a:pt x="1120897" y="649921"/>
                  <a:pt x="1127342" y="651353"/>
                </a:cubicBezTo>
                <a:cubicBezTo>
                  <a:pt x="1139739" y="654108"/>
                  <a:pt x="1152395" y="655528"/>
                  <a:pt x="1164921" y="657616"/>
                </a:cubicBezTo>
                <a:lnTo>
                  <a:pt x="1202499" y="682668"/>
                </a:lnTo>
                <a:cubicBezTo>
                  <a:pt x="1208762" y="686843"/>
                  <a:pt x="1213986" y="693368"/>
                  <a:pt x="1221288" y="695194"/>
                </a:cubicBezTo>
                <a:cubicBezTo>
                  <a:pt x="1259149" y="704659"/>
                  <a:pt x="1238174" y="698735"/>
                  <a:pt x="1283918" y="713983"/>
                </a:cubicBezTo>
                <a:lnTo>
                  <a:pt x="1302707" y="720246"/>
                </a:lnTo>
                <a:lnTo>
                  <a:pt x="1321496" y="726509"/>
                </a:lnTo>
                <a:cubicBezTo>
                  <a:pt x="1329847" y="724421"/>
                  <a:pt x="1341038" y="726859"/>
                  <a:pt x="1346548" y="720246"/>
                </a:cubicBezTo>
                <a:cubicBezTo>
                  <a:pt x="1353363" y="712068"/>
                  <a:pt x="1343027" y="693124"/>
                  <a:pt x="1352811" y="688931"/>
                </a:cubicBezTo>
                <a:cubicBezTo>
                  <a:pt x="1364947" y="683730"/>
                  <a:pt x="1390389" y="701457"/>
                  <a:pt x="1390389" y="701457"/>
                </a:cubicBezTo>
                <a:cubicBezTo>
                  <a:pt x="1392477" y="707720"/>
                  <a:pt x="1396652" y="713644"/>
                  <a:pt x="1396652" y="720246"/>
                </a:cubicBezTo>
                <a:cubicBezTo>
                  <a:pt x="1396652" y="730434"/>
                  <a:pt x="1384196" y="751491"/>
                  <a:pt x="1377863" y="757824"/>
                </a:cubicBezTo>
                <a:cubicBezTo>
                  <a:pt x="1372540" y="763147"/>
                  <a:pt x="1365337" y="766175"/>
                  <a:pt x="1359074" y="770350"/>
                </a:cubicBezTo>
                <a:cubicBezTo>
                  <a:pt x="1356986" y="776613"/>
                  <a:pt x="1356935" y="783984"/>
                  <a:pt x="1352811" y="789139"/>
                </a:cubicBezTo>
                <a:cubicBezTo>
                  <a:pt x="1348109" y="795017"/>
                  <a:pt x="1337079" y="794787"/>
                  <a:pt x="1334022" y="801665"/>
                </a:cubicBezTo>
                <a:cubicBezTo>
                  <a:pt x="1328027" y="815155"/>
                  <a:pt x="1332001" y="831367"/>
                  <a:pt x="1327759" y="845507"/>
                </a:cubicBezTo>
                <a:cubicBezTo>
                  <a:pt x="1323338" y="860243"/>
                  <a:pt x="1309216" y="870436"/>
                  <a:pt x="1296444" y="876822"/>
                </a:cubicBezTo>
                <a:cubicBezTo>
                  <a:pt x="1290539" y="879774"/>
                  <a:pt x="1283918" y="880997"/>
                  <a:pt x="1277655" y="883085"/>
                </a:cubicBezTo>
                <a:cubicBezTo>
                  <a:pt x="1275567" y="893523"/>
                  <a:pt x="1275130" y="904433"/>
                  <a:pt x="1271392" y="914400"/>
                </a:cubicBezTo>
                <a:cubicBezTo>
                  <a:pt x="1268749" y="921448"/>
                  <a:pt x="1262232" y="926456"/>
                  <a:pt x="1258866" y="933189"/>
                </a:cubicBezTo>
                <a:cubicBezTo>
                  <a:pt x="1255914" y="939094"/>
                  <a:pt x="1254417" y="945630"/>
                  <a:pt x="1252603" y="951978"/>
                </a:cubicBezTo>
                <a:cubicBezTo>
                  <a:pt x="1250238" y="960254"/>
                  <a:pt x="1251115" y="969868"/>
                  <a:pt x="1246340" y="977030"/>
                </a:cubicBezTo>
                <a:cubicBezTo>
                  <a:pt x="1242165" y="983293"/>
                  <a:pt x="1233814" y="985381"/>
                  <a:pt x="1227551" y="989556"/>
                </a:cubicBezTo>
                <a:cubicBezTo>
                  <a:pt x="1221288" y="985381"/>
                  <a:pt x="1214085" y="982353"/>
                  <a:pt x="1208762" y="977030"/>
                </a:cubicBezTo>
                <a:cubicBezTo>
                  <a:pt x="1203439" y="971707"/>
                  <a:pt x="1202019" y="963060"/>
                  <a:pt x="1196236" y="958241"/>
                </a:cubicBezTo>
                <a:cubicBezTo>
                  <a:pt x="1189064" y="952264"/>
                  <a:pt x="1179535" y="949890"/>
                  <a:pt x="1171184" y="945715"/>
                </a:cubicBezTo>
                <a:cubicBezTo>
                  <a:pt x="1162833" y="947803"/>
                  <a:pt x="1154408" y="949613"/>
                  <a:pt x="1146132" y="951978"/>
                </a:cubicBezTo>
                <a:cubicBezTo>
                  <a:pt x="1139784" y="953792"/>
                  <a:pt x="1133472" y="960693"/>
                  <a:pt x="1127342" y="958241"/>
                </a:cubicBezTo>
                <a:cubicBezTo>
                  <a:pt x="1111814" y="952030"/>
                  <a:pt x="1116617" y="930744"/>
                  <a:pt x="1108553" y="920663"/>
                </a:cubicBezTo>
                <a:cubicBezTo>
                  <a:pt x="1103851" y="914785"/>
                  <a:pt x="1096027" y="912312"/>
                  <a:pt x="1089764" y="908137"/>
                </a:cubicBezTo>
                <a:cubicBezTo>
                  <a:pt x="1022507" y="930556"/>
                  <a:pt x="1052362" y="923057"/>
                  <a:pt x="908137" y="908137"/>
                </a:cubicBezTo>
                <a:cubicBezTo>
                  <a:pt x="900650" y="907362"/>
                  <a:pt x="895611" y="899786"/>
                  <a:pt x="889348" y="895611"/>
                </a:cubicBezTo>
                <a:lnTo>
                  <a:pt x="876822" y="858033"/>
                </a:lnTo>
                <a:cubicBezTo>
                  <a:pt x="867002" y="828572"/>
                  <a:pt x="863165" y="835513"/>
                  <a:pt x="908137" y="845507"/>
                </a:cubicBezTo>
                <a:cubicBezTo>
                  <a:pt x="914582" y="846939"/>
                  <a:pt x="920663" y="849682"/>
                  <a:pt x="926926" y="851770"/>
                </a:cubicBezTo>
                <a:cubicBezTo>
                  <a:pt x="929014" y="845507"/>
                  <a:pt x="934274" y="839492"/>
                  <a:pt x="933189" y="832980"/>
                </a:cubicBezTo>
                <a:cubicBezTo>
                  <a:pt x="931952" y="825555"/>
                  <a:pt x="924029" y="820924"/>
                  <a:pt x="920663" y="814191"/>
                </a:cubicBezTo>
                <a:cubicBezTo>
                  <a:pt x="901569" y="776003"/>
                  <a:pt x="931809" y="813041"/>
                  <a:pt x="895611" y="782876"/>
                </a:cubicBezTo>
                <a:cubicBezTo>
                  <a:pt x="874834" y="765562"/>
                  <a:pt x="881358" y="763223"/>
                  <a:pt x="858033" y="751561"/>
                </a:cubicBezTo>
                <a:cubicBezTo>
                  <a:pt x="848022" y="746555"/>
                  <a:pt x="823556" y="741711"/>
                  <a:pt x="814192" y="739035"/>
                </a:cubicBezTo>
                <a:cubicBezTo>
                  <a:pt x="807844" y="737221"/>
                  <a:pt x="801808" y="734373"/>
                  <a:pt x="795403" y="732772"/>
                </a:cubicBezTo>
                <a:lnTo>
                  <a:pt x="745299" y="720246"/>
                </a:lnTo>
                <a:cubicBezTo>
                  <a:pt x="741124" y="713983"/>
                  <a:pt x="738096" y="706780"/>
                  <a:pt x="732773" y="701457"/>
                </a:cubicBezTo>
                <a:cubicBezTo>
                  <a:pt x="718356" y="687040"/>
                  <a:pt x="708097" y="687459"/>
                  <a:pt x="688932" y="682668"/>
                </a:cubicBezTo>
                <a:cubicBezTo>
                  <a:pt x="663540" y="665741"/>
                  <a:pt x="661058" y="658174"/>
                  <a:pt x="620038" y="676405"/>
                </a:cubicBezTo>
                <a:cubicBezTo>
                  <a:pt x="614005" y="679086"/>
                  <a:pt x="615863" y="688931"/>
                  <a:pt x="613775" y="695194"/>
                </a:cubicBezTo>
                <a:cubicBezTo>
                  <a:pt x="615863" y="713983"/>
                  <a:pt x="615453" y="733221"/>
                  <a:pt x="620038" y="751561"/>
                </a:cubicBezTo>
                <a:cubicBezTo>
                  <a:pt x="621864" y="758863"/>
                  <a:pt x="629507" y="763472"/>
                  <a:pt x="632564" y="770350"/>
                </a:cubicBezTo>
                <a:cubicBezTo>
                  <a:pt x="637926" y="782416"/>
                  <a:pt x="652414" y="818914"/>
                  <a:pt x="645090" y="807928"/>
                </a:cubicBezTo>
                <a:cubicBezTo>
                  <a:pt x="609192" y="754081"/>
                  <a:pt x="652231" y="822210"/>
                  <a:pt x="626301" y="770350"/>
                </a:cubicBezTo>
                <a:cubicBezTo>
                  <a:pt x="622935" y="763617"/>
                  <a:pt x="617950" y="757824"/>
                  <a:pt x="613775" y="751561"/>
                </a:cubicBezTo>
                <a:cubicBezTo>
                  <a:pt x="529179" y="763646"/>
                  <a:pt x="599242" y="750970"/>
                  <a:pt x="551145" y="764087"/>
                </a:cubicBezTo>
                <a:cubicBezTo>
                  <a:pt x="534536" y="768617"/>
                  <a:pt x="501041" y="776613"/>
                  <a:pt x="501041" y="776613"/>
                </a:cubicBezTo>
                <a:cubicBezTo>
                  <a:pt x="480164" y="774525"/>
                  <a:pt x="458315" y="776985"/>
                  <a:pt x="438411" y="770350"/>
                </a:cubicBezTo>
                <a:cubicBezTo>
                  <a:pt x="420987" y="764542"/>
                  <a:pt x="429349" y="742499"/>
                  <a:pt x="419622" y="732772"/>
                </a:cubicBezTo>
                <a:cubicBezTo>
                  <a:pt x="414954" y="728104"/>
                  <a:pt x="407096" y="728597"/>
                  <a:pt x="400833" y="726509"/>
                </a:cubicBezTo>
                <a:cubicBezTo>
                  <a:pt x="380568" y="706244"/>
                  <a:pt x="390901" y="707720"/>
                  <a:pt x="375781" y="707720"/>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Ngân</a:t>
            </a:r>
            <a:r>
              <a:rPr lang="en-US" sz="1000" b="1" dirty="0"/>
              <a:t> </a:t>
            </a:r>
            <a:r>
              <a:rPr lang="en-US" sz="1000" b="1" dirty="0" err="1"/>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Bắc</a:t>
            </a:r>
            <a:r>
              <a:rPr lang="en-US" sz="1000" b="1" dirty="0"/>
              <a:t> </a:t>
            </a:r>
            <a:r>
              <a:rPr lang="en-US" sz="1000" b="1" dirty="0" err="1"/>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Đông</a:t>
            </a:r>
            <a:r>
              <a:rPr lang="en-US" sz="1000" b="1" dirty="0"/>
              <a:t> </a:t>
            </a:r>
            <a:r>
              <a:rPr lang="en-US" sz="1000" b="1" dirty="0" err="1"/>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Đen</a:t>
            </a:r>
            <a:r>
              <a:rPr lang="en-US" sz="1000" b="1" dirty="0"/>
              <a:t> </a:t>
            </a:r>
            <a:r>
              <a:rPr lang="en-US" sz="1000" b="1" dirty="0" err="1"/>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Sam Sao</a:t>
            </a:r>
            <a:endParaRPr lang="en-US" sz="1000" b="1" dirty="0">
              <a:effectLst/>
            </a:endParaRPr>
          </a:p>
        </p:txBody>
      </p:sp>
      <p:sp>
        <p:nvSpPr>
          <p:cNvPr id="20" name="Oval 19"/>
          <p:cNvSpPr/>
          <p:nvPr/>
        </p:nvSpPr>
        <p:spPr>
          <a:xfrm>
            <a:off x="2937261" y="928598"/>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276600" y="1109394"/>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209925" y="614363"/>
            <a:ext cx="423863" cy="428988"/>
          </a:xfrm>
          <a:custGeom>
            <a:avLst/>
            <a:gdLst>
              <a:gd name="connsiteX0" fmla="*/ 0 w 423863"/>
              <a:gd name="connsiteY0" fmla="*/ 0 h 428988"/>
              <a:gd name="connsiteX1" fmla="*/ 4763 w 423863"/>
              <a:gd name="connsiteY1" fmla="*/ 33337 h 428988"/>
              <a:gd name="connsiteX2" fmla="*/ 19050 w 423863"/>
              <a:gd name="connsiteY2" fmla="*/ 42862 h 428988"/>
              <a:gd name="connsiteX3" fmla="*/ 42863 w 423863"/>
              <a:gd name="connsiteY3" fmla="*/ 71437 h 428988"/>
              <a:gd name="connsiteX4" fmla="*/ 47625 w 423863"/>
              <a:gd name="connsiteY4" fmla="*/ 90487 h 428988"/>
              <a:gd name="connsiteX5" fmla="*/ 71438 w 423863"/>
              <a:gd name="connsiteY5" fmla="*/ 119062 h 428988"/>
              <a:gd name="connsiteX6" fmla="*/ 85725 w 423863"/>
              <a:gd name="connsiteY6" fmla="*/ 123825 h 428988"/>
              <a:gd name="connsiteX7" fmla="*/ 104775 w 423863"/>
              <a:gd name="connsiteY7" fmla="*/ 166687 h 428988"/>
              <a:gd name="connsiteX8" fmla="*/ 119063 w 423863"/>
              <a:gd name="connsiteY8" fmla="*/ 171450 h 428988"/>
              <a:gd name="connsiteX9" fmla="*/ 133350 w 423863"/>
              <a:gd name="connsiteY9" fmla="*/ 185737 h 428988"/>
              <a:gd name="connsiteX10" fmla="*/ 161925 w 423863"/>
              <a:gd name="connsiteY10" fmla="*/ 195262 h 428988"/>
              <a:gd name="connsiteX11" fmla="*/ 176213 w 423863"/>
              <a:gd name="connsiteY11" fmla="*/ 200025 h 428988"/>
              <a:gd name="connsiteX12" fmla="*/ 204788 w 423863"/>
              <a:gd name="connsiteY12" fmla="*/ 219075 h 428988"/>
              <a:gd name="connsiteX13" fmla="*/ 214313 w 423863"/>
              <a:gd name="connsiteY13" fmla="*/ 233362 h 428988"/>
              <a:gd name="connsiteX14" fmla="*/ 238125 w 423863"/>
              <a:gd name="connsiteY14" fmla="*/ 252412 h 428988"/>
              <a:gd name="connsiteX15" fmla="*/ 242888 w 423863"/>
              <a:gd name="connsiteY15" fmla="*/ 290512 h 428988"/>
              <a:gd name="connsiteX16" fmla="*/ 261938 w 423863"/>
              <a:gd name="connsiteY16" fmla="*/ 295275 h 428988"/>
              <a:gd name="connsiteX17" fmla="*/ 276225 w 423863"/>
              <a:gd name="connsiteY17" fmla="*/ 300037 h 428988"/>
              <a:gd name="connsiteX18" fmla="*/ 319088 w 423863"/>
              <a:gd name="connsiteY18" fmla="*/ 333375 h 428988"/>
              <a:gd name="connsiteX19" fmla="*/ 338138 w 423863"/>
              <a:gd name="connsiteY19" fmla="*/ 352425 h 428988"/>
              <a:gd name="connsiteX20" fmla="*/ 352425 w 423863"/>
              <a:gd name="connsiteY20" fmla="*/ 366712 h 428988"/>
              <a:gd name="connsiteX21" fmla="*/ 366713 w 423863"/>
              <a:gd name="connsiteY21" fmla="*/ 376237 h 428988"/>
              <a:gd name="connsiteX22" fmla="*/ 400050 w 423863"/>
              <a:gd name="connsiteY22" fmla="*/ 414337 h 428988"/>
              <a:gd name="connsiteX23" fmla="*/ 423863 w 423863"/>
              <a:gd name="connsiteY23" fmla="*/ 428625 h 4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3863" h="428988">
                <a:moveTo>
                  <a:pt x="0" y="0"/>
                </a:moveTo>
                <a:cubicBezTo>
                  <a:pt x="1588" y="11112"/>
                  <a:pt x="204" y="23079"/>
                  <a:pt x="4763" y="33337"/>
                </a:cubicBezTo>
                <a:cubicBezTo>
                  <a:pt x="7088" y="38567"/>
                  <a:pt x="14653" y="39198"/>
                  <a:pt x="19050" y="42862"/>
                </a:cubicBezTo>
                <a:cubicBezTo>
                  <a:pt x="32801" y="54322"/>
                  <a:pt x="33497" y="57389"/>
                  <a:pt x="42863" y="71437"/>
                </a:cubicBezTo>
                <a:cubicBezTo>
                  <a:pt x="44450" y="77787"/>
                  <a:pt x="45047" y="84471"/>
                  <a:pt x="47625" y="90487"/>
                </a:cubicBezTo>
                <a:cubicBezTo>
                  <a:pt x="51140" y="98689"/>
                  <a:pt x="64570" y="114484"/>
                  <a:pt x="71438" y="119062"/>
                </a:cubicBezTo>
                <a:cubicBezTo>
                  <a:pt x="75615" y="121847"/>
                  <a:pt x="80963" y="122237"/>
                  <a:pt x="85725" y="123825"/>
                </a:cubicBezTo>
                <a:cubicBezTo>
                  <a:pt x="88636" y="132557"/>
                  <a:pt x="94483" y="158454"/>
                  <a:pt x="104775" y="166687"/>
                </a:cubicBezTo>
                <a:cubicBezTo>
                  <a:pt x="108695" y="169823"/>
                  <a:pt x="114300" y="169862"/>
                  <a:pt x="119063" y="171450"/>
                </a:cubicBezTo>
                <a:cubicBezTo>
                  <a:pt x="123825" y="176212"/>
                  <a:pt x="127463" y="182466"/>
                  <a:pt x="133350" y="185737"/>
                </a:cubicBezTo>
                <a:cubicBezTo>
                  <a:pt x="142127" y="190613"/>
                  <a:pt x="152400" y="192087"/>
                  <a:pt x="161925" y="195262"/>
                </a:cubicBezTo>
                <a:cubicBezTo>
                  <a:pt x="166688" y="196850"/>
                  <a:pt x="172036" y="197240"/>
                  <a:pt x="176213" y="200025"/>
                </a:cubicBezTo>
                <a:lnTo>
                  <a:pt x="204788" y="219075"/>
                </a:lnTo>
                <a:cubicBezTo>
                  <a:pt x="207963" y="223837"/>
                  <a:pt x="209844" y="229786"/>
                  <a:pt x="214313" y="233362"/>
                </a:cubicBezTo>
                <a:cubicBezTo>
                  <a:pt x="247175" y="259652"/>
                  <a:pt x="210828" y="211468"/>
                  <a:pt x="238125" y="252412"/>
                </a:cubicBezTo>
                <a:cubicBezTo>
                  <a:pt x="239713" y="265112"/>
                  <a:pt x="236672" y="279324"/>
                  <a:pt x="242888" y="290512"/>
                </a:cubicBezTo>
                <a:cubicBezTo>
                  <a:pt x="246067" y="296234"/>
                  <a:pt x="255644" y="293477"/>
                  <a:pt x="261938" y="295275"/>
                </a:cubicBezTo>
                <a:cubicBezTo>
                  <a:pt x="266765" y="296654"/>
                  <a:pt x="271463" y="298450"/>
                  <a:pt x="276225" y="300037"/>
                </a:cubicBezTo>
                <a:cubicBezTo>
                  <a:pt x="310404" y="322823"/>
                  <a:pt x="296705" y="310992"/>
                  <a:pt x="319088" y="333375"/>
                </a:cubicBezTo>
                <a:cubicBezTo>
                  <a:pt x="328158" y="360588"/>
                  <a:pt x="316367" y="337911"/>
                  <a:pt x="338138" y="352425"/>
                </a:cubicBezTo>
                <a:cubicBezTo>
                  <a:pt x="343742" y="356161"/>
                  <a:pt x="347251" y="362400"/>
                  <a:pt x="352425" y="366712"/>
                </a:cubicBezTo>
                <a:cubicBezTo>
                  <a:pt x="356822" y="370376"/>
                  <a:pt x="361950" y="373062"/>
                  <a:pt x="366713" y="376237"/>
                </a:cubicBezTo>
                <a:cubicBezTo>
                  <a:pt x="388938" y="409574"/>
                  <a:pt x="376238" y="398462"/>
                  <a:pt x="400050" y="414337"/>
                </a:cubicBezTo>
                <a:cubicBezTo>
                  <a:pt x="412217" y="432588"/>
                  <a:pt x="403851" y="428625"/>
                  <a:pt x="423863" y="42862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230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randombar(horizont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randombar(horizontal)">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3" grpId="0" animBg="1"/>
      <p:bldP spid="15" grpId="0" animBg="1"/>
      <p:bldP spid="16" grpId="0" animBg="1"/>
      <p:bldP spid="18" grpId="0" animBg="1"/>
      <p:bldP spid="19" grpId="0" animBg="1"/>
      <p:bldP spid="20" grpId="0" animBg="1"/>
      <p:bldP spid="21"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4108040844"/>
              </p:ext>
            </p:extLst>
          </p:nvPr>
        </p:nvGraphicFramePr>
        <p:xfrm>
          <a:off x="362184" y="2030463"/>
          <a:ext cx="8400816" cy="4495877"/>
        </p:xfrm>
        <a:graphic>
          <a:graphicData uri="http://schemas.openxmlformats.org/drawingml/2006/table">
            <a:tbl>
              <a:tblPr firstRow="1" bandRow="1">
                <a:tableStyleId>{5C22544A-7EE6-4342-B048-85BDC9FD1C3A}</a:tableStyleId>
              </a:tblPr>
              <a:tblGrid>
                <a:gridCol w="1061156">
                  <a:extLst>
                    <a:ext uri="{9D8B030D-6E8A-4147-A177-3AD203B41FA5}">
                      <a16:colId xmlns:a16="http://schemas.microsoft.com/office/drawing/2014/main" val="20000"/>
                    </a:ext>
                  </a:extLst>
                </a:gridCol>
                <a:gridCol w="1243658">
                  <a:extLst>
                    <a:ext uri="{9D8B030D-6E8A-4147-A177-3AD203B41FA5}">
                      <a16:colId xmlns:a16="http://schemas.microsoft.com/office/drawing/2014/main" val="20001"/>
                    </a:ext>
                  </a:extLst>
                </a:gridCol>
                <a:gridCol w="6096002">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Khu</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vực</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Phạm</a:t>
                      </a:r>
                      <a:r>
                        <a:rPr lang="en-US" sz="1800" b="1" i="0" dirty="0">
                          <a:effectLst/>
                          <a:latin typeface="Cambria" pitchFamily="18" charset="0"/>
                          <a:ea typeface="Cambria" pitchFamily="18" charset="0"/>
                          <a:cs typeface="Times New Roman"/>
                        </a:rPr>
                        <a:t> vi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điểm</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hình</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thái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702803">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Đông</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err="1">
                          <a:effectLst/>
                          <a:latin typeface="Cambria" pitchFamily="18" charset="0"/>
                          <a:ea typeface="Cambria" pitchFamily="18" charset="0"/>
                          <a:cs typeface="Times New Roman"/>
                        </a:rPr>
                        <a:t>Nằm</a:t>
                      </a:r>
                      <a:r>
                        <a:rPr lang="en-US" sz="1800" dirty="0">
                          <a:effectLst/>
                          <a:latin typeface="Cambria" pitchFamily="18" charset="0"/>
                          <a:ea typeface="Cambria" pitchFamily="18" charset="0"/>
                          <a:cs typeface="Times New Roman"/>
                        </a:rPr>
                        <a:t> ở </a:t>
                      </a:r>
                      <a:r>
                        <a:rPr lang="en-US" sz="1800" dirty="0" err="1">
                          <a:effectLst/>
                          <a:latin typeface="Cambria" pitchFamily="18" charset="0"/>
                          <a:ea typeface="Cambria" pitchFamily="18" charset="0"/>
                          <a:cs typeface="Times New Roman"/>
                        </a:rPr>
                        <a:t>tả</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Hồng</a:t>
                      </a:r>
                      <a:r>
                        <a:rPr lang="en-US" sz="180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8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Độ</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phổ</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biến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dưới</a:t>
                      </a:r>
                      <a:r>
                        <a:rPr lang="en-US" sz="1800" dirty="0">
                          <a:effectLst/>
                          <a:latin typeface="Cambria" pitchFamily="18" charset="0"/>
                          <a:ea typeface="Cambria" pitchFamily="18" charset="0"/>
                          <a:cs typeface="Times New Roman"/>
                        </a:rPr>
                        <a:t> 1.000 m.</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Chủ</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yếu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là</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thấp</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4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cánh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Gâm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Ngân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chụm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lại</a:t>
                      </a:r>
                      <a:r>
                        <a:rPr lang="en-US" sz="1800" dirty="0">
                          <a:effectLst/>
                          <a:latin typeface="Cambria" pitchFamily="18" charset="0"/>
                          <a:ea typeface="Cambria" pitchFamily="18" charset="0"/>
                          <a:cs typeface="Times New Roman"/>
                        </a:rPr>
                        <a:t> ở Tam </a:t>
                      </a:r>
                      <a:r>
                        <a:rPr lang="en-US" sz="1800" dirty="0" err="1">
                          <a:effectLst/>
                          <a:latin typeface="Cambria" pitchFamily="18" charset="0"/>
                          <a:ea typeface="Cambria" pitchFamily="18" charset="0"/>
                          <a:cs typeface="Times New Roman"/>
                        </a:rPr>
                        <a:t>Đảo</a:t>
                      </a:r>
                      <a:r>
                        <a:rPr lang="en-US" sz="1800" dirty="0">
                          <a:effectLst/>
                          <a:latin typeface="Cambria" pitchFamily="18" charset="0"/>
                          <a:ea typeface="Cambria" pitchFamily="18" charset="0"/>
                          <a:cs typeface="Times New Roman"/>
                        </a:rPr>
                        <a:t>.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Địa hình các-xtơ khá phổ biến, tạo nên những cảnh quan đẹp như vùng hồ Ba Bể, vịnh Hạ Long.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40255">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Tây</a:t>
                      </a:r>
                      <a:r>
                        <a:rPr lang="en-US" sz="1800" b="1" i="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Nằm giữa sông Hồng đến sông Cả.</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Địa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nhất</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nước</a:t>
                      </a:r>
                      <a:r>
                        <a:rPr lang="en-US" sz="1800" dirty="0">
                          <a:effectLst/>
                          <a:latin typeface="Cambria" pitchFamily="18" charset="0"/>
                          <a:ea typeface="Cambria" pitchFamily="18" charset="0"/>
                          <a:cs typeface="Times New Roman"/>
                        </a:rPr>
                        <a:t> ta (</a:t>
                      </a:r>
                      <a:r>
                        <a:rPr lang="en-US" sz="1800" dirty="0" err="1">
                          <a:effectLst/>
                          <a:latin typeface="Cambria" pitchFamily="18" charset="0"/>
                          <a:ea typeface="Cambria" pitchFamily="18" charset="0"/>
                          <a:cs typeface="Times New Roman"/>
                        </a:rPr>
                        <a:t>đỉnh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Phan</a:t>
                      </a:r>
                      <a:r>
                        <a:rPr lang="en-US" sz="1800" dirty="0">
                          <a:effectLst/>
                          <a:latin typeface="Cambria" pitchFamily="18" charset="0"/>
                          <a:ea typeface="Cambria" pitchFamily="18" charset="0"/>
                          <a:cs typeface="Times New Roman"/>
                        </a:rPr>
                        <a:t>-xi-</a:t>
                      </a:r>
                      <a:r>
                        <a:rPr lang="en-US" sz="1800" dirty="0" err="1">
                          <a:effectLst/>
                          <a:latin typeface="Cambria" pitchFamily="18" charset="0"/>
                          <a:ea typeface="Cambria" pitchFamily="18" charset="0"/>
                          <a:cs typeface="Times New Roman"/>
                        </a:rPr>
                        <a:t>păng</a:t>
                      </a:r>
                      <a:r>
                        <a:rPr lang="en-US" sz="1800" dirty="0">
                          <a:effectLst/>
                          <a:latin typeface="Cambria" pitchFamily="18" charset="0"/>
                          <a:ea typeface="Cambria" pitchFamily="18" charset="0"/>
                          <a:cs typeface="Times New Roman"/>
                        </a:rPr>
                        <a:t> 3147m)</a:t>
                      </a:r>
                      <a:r>
                        <a:rPr lang="vi-VN" sz="1800" dirty="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Độ cao trung bình 1000-2000m.</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C</a:t>
                      </a:r>
                      <a:r>
                        <a:rPr lang="en-US" sz="1800" dirty="0" err="1">
                          <a:effectLst/>
                          <a:latin typeface="Cambria" pitchFamily="18" charset="0"/>
                          <a:ea typeface="Cambria" pitchFamily="18" charset="0"/>
                          <a:cs typeface="Times New Roman"/>
                        </a:rPr>
                        <a:t>ác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lớn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hướng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tây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nam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như</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Hoàng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Liên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Đen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Đinh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Sam Sao.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Đặc trưng của địa hình Tây Bắc là bị chia cắt mạnh. Xen giữa các và các cao nguyên đá vôi: Sơn La, Mộc Châu.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Mộc</a:t>
            </a:r>
            <a:r>
              <a:rPr lang="en-US" dirty="0">
                <a:latin typeface="Cambria" pitchFamily="18" charset="0"/>
                <a:ea typeface="Cambria" pitchFamily="18" charset="0"/>
              </a:rPr>
              <a:t> </a:t>
            </a:r>
            <a:r>
              <a:rPr lang="en-US" dirty="0" err="1">
                <a:latin typeface="Cambria" pitchFamily="18" charset="0"/>
                <a:ea typeface="Cambria" pitchFamily="18" charset="0"/>
              </a:rPr>
              <a:t>Châu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Vịnh</a:t>
            </a:r>
            <a:r>
              <a:rPr lang="en-US" dirty="0">
                <a:latin typeface="Cambria" pitchFamily="18" charset="0"/>
                <a:ea typeface="Cambria" pitchFamily="18" charset="0"/>
              </a:rPr>
              <a:t> </a:t>
            </a:r>
            <a:r>
              <a:rPr lang="en-US" dirty="0" err="1">
                <a:latin typeface="Cambria" pitchFamily="18" charset="0"/>
                <a:ea typeface="Cambria" pitchFamily="18" charset="0"/>
              </a:rPr>
              <a:t>Hạ</a:t>
            </a:r>
            <a:r>
              <a:rPr lang="en-US" dirty="0">
                <a:latin typeface="Cambria" pitchFamily="18" charset="0"/>
                <a:ea typeface="Cambria" pitchFamily="18" charset="0"/>
              </a:rPr>
              <a:t> Long</a:t>
            </a: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Hoàng</a:t>
            </a:r>
            <a:r>
              <a:rPr lang="en-US" dirty="0">
                <a:latin typeface="Cambria" pitchFamily="18" charset="0"/>
                <a:ea typeface="Cambria" pitchFamily="18" charset="0"/>
              </a:rPr>
              <a:t> </a:t>
            </a:r>
            <a:r>
              <a:rPr lang="en-US" dirty="0" err="1">
                <a:latin typeface="Cambria" pitchFamily="18" charset="0"/>
                <a:ea typeface="Cambria" pitchFamily="18" charset="0"/>
              </a:rPr>
              <a:t>Liên</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Cánh</a:t>
            </a:r>
            <a:r>
              <a:rPr lang="en-US" dirty="0">
                <a:latin typeface="Cambria" pitchFamily="18" charset="0"/>
                <a:ea typeface="Cambria" pitchFamily="18" charset="0"/>
              </a:rPr>
              <a:t> </a:t>
            </a: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Gâm</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3"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24818"/>
            <a:ext cx="388620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Địa lí lớp 4 Bài 1: Dãy Hoàng Liên Sơn - Tin Tức Giáo Dục Học Tập Ti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3" y="1424818"/>
            <a:ext cx="3797015" cy="21425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199" y="4104166"/>
            <a:ext cx="3886200" cy="2144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44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par>
                                <p:cTn id="20" presetID="14" presetClass="entr" presetSubtype="10"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185410" y="1762157"/>
            <a:ext cx="1507048" cy="1490709"/>
          </a:xfrm>
          <a:custGeom>
            <a:avLst/>
            <a:gdLst>
              <a:gd name="connsiteX0" fmla="*/ 142406 w 1507048"/>
              <a:gd name="connsiteY0" fmla="*/ 6682 h 1490709"/>
              <a:gd name="connsiteX1" fmla="*/ 44970 w 1507048"/>
              <a:gd name="connsiteY1" fmla="*/ 29168 h 1490709"/>
              <a:gd name="connsiteX2" fmla="*/ 37475 w 1507048"/>
              <a:gd name="connsiteY2" fmla="*/ 51653 h 1490709"/>
              <a:gd name="connsiteX3" fmla="*/ 29980 w 1507048"/>
              <a:gd name="connsiteY3" fmla="*/ 104118 h 1490709"/>
              <a:gd name="connsiteX4" fmla="*/ 14990 w 1507048"/>
              <a:gd name="connsiteY4" fmla="*/ 119109 h 1490709"/>
              <a:gd name="connsiteX5" fmla="*/ 0 w 1507048"/>
              <a:gd name="connsiteY5" fmla="*/ 141594 h 1490709"/>
              <a:gd name="connsiteX6" fmla="*/ 7495 w 1507048"/>
              <a:gd name="connsiteY6" fmla="*/ 179069 h 1490709"/>
              <a:gd name="connsiteX7" fmla="*/ 14990 w 1507048"/>
              <a:gd name="connsiteY7" fmla="*/ 201554 h 1490709"/>
              <a:gd name="connsiteX8" fmla="*/ 67456 w 1507048"/>
              <a:gd name="connsiteY8" fmla="*/ 209050 h 1490709"/>
              <a:gd name="connsiteX9" fmla="*/ 82446 w 1507048"/>
              <a:gd name="connsiteY9" fmla="*/ 231535 h 1490709"/>
              <a:gd name="connsiteX10" fmla="*/ 127416 w 1507048"/>
              <a:gd name="connsiteY10" fmla="*/ 246525 h 1490709"/>
              <a:gd name="connsiteX11" fmla="*/ 179882 w 1507048"/>
              <a:gd name="connsiteY11" fmla="*/ 284000 h 1490709"/>
              <a:gd name="connsiteX12" fmla="*/ 202367 w 1507048"/>
              <a:gd name="connsiteY12" fmla="*/ 291495 h 1490709"/>
              <a:gd name="connsiteX13" fmla="*/ 217357 w 1507048"/>
              <a:gd name="connsiteY13" fmla="*/ 306486 h 1490709"/>
              <a:gd name="connsiteX14" fmla="*/ 247338 w 1507048"/>
              <a:gd name="connsiteY14" fmla="*/ 343961 h 1490709"/>
              <a:gd name="connsiteX15" fmla="*/ 269823 w 1507048"/>
              <a:gd name="connsiteY15" fmla="*/ 351456 h 1490709"/>
              <a:gd name="connsiteX16" fmla="*/ 292308 w 1507048"/>
              <a:gd name="connsiteY16" fmla="*/ 366446 h 1490709"/>
              <a:gd name="connsiteX17" fmla="*/ 359764 w 1507048"/>
              <a:gd name="connsiteY17" fmla="*/ 373941 h 1490709"/>
              <a:gd name="connsiteX18" fmla="*/ 374754 w 1507048"/>
              <a:gd name="connsiteY18" fmla="*/ 388932 h 1490709"/>
              <a:gd name="connsiteX19" fmla="*/ 397239 w 1507048"/>
              <a:gd name="connsiteY19" fmla="*/ 396427 h 1490709"/>
              <a:gd name="connsiteX20" fmla="*/ 419724 w 1507048"/>
              <a:gd name="connsiteY20" fmla="*/ 411417 h 1490709"/>
              <a:gd name="connsiteX21" fmla="*/ 427220 w 1507048"/>
              <a:gd name="connsiteY21" fmla="*/ 501358 h 1490709"/>
              <a:gd name="connsiteX22" fmla="*/ 434715 w 1507048"/>
              <a:gd name="connsiteY22" fmla="*/ 523843 h 1490709"/>
              <a:gd name="connsiteX23" fmla="*/ 457200 w 1507048"/>
              <a:gd name="connsiteY23" fmla="*/ 538833 h 1490709"/>
              <a:gd name="connsiteX24" fmla="*/ 487180 w 1507048"/>
              <a:gd name="connsiteY24" fmla="*/ 606289 h 1490709"/>
              <a:gd name="connsiteX25" fmla="*/ 517160 w 1507048"/>
              <a:gd name="connsiteY25" fmla="*/ 613784 h 1490709"/>
              <a:gd name="connsiteX26" fmla="*/ 532151 w 1507048"/>
              <a:gd name="connsiteY26" fmla="*/ 628774 h 1490709"/>
              <a:gd name="connsiteX27" fmla="*/ 569626 w 1507048"/>
              <a:gd name="connsiteY27" fmla="*/ 666250 h 1490709"/>
              <a:gd name="connsiteX28" fmla="*/ 577121 w 1507048"/>
              <a:gd name="connsiteY28" fmla="*/ 688735 h 1490709"/>
              <a:gd name="connsiteX29" fmla="*/ 584616 w 1507048"/>
              <a:gd name="connsiteY29" fmla="*/ 733705 h 1490709"/>
              <a:gd name="connsiteX30" fmla="*/ 607101 w 1507048"/>
              <a:gd name="connsiteY30" fmla="*/ 741200 h 1490709"/>
              <a:gd name="connsiteX31" fmla="*/ 637082 w 1507048"/>
              <a:gd name="connsiteY31" fmla="*/ 808656 h 1490709"/>
              <a:gd name="connsiteX32" fmla="*/ 682052 w 1507048"/>
              <a:gd name="connsiteY32" fmla="*/ 838636 h 1490709"/>
              <a:gd name="connsiteX33" fmla="*/ 734518 w 1507048"/>
              <a:gd name="connsiteY33" fmla="*/ 876112 h 1490709"/>
              <a:gd name="connsiteX34" fmla="*/ 749508 w 1507048"/>
              <a:gd name="connsiteY34" fmla="*/ 898597 h 1490709"/>
              <a:gd name="connsiteX35" fmla="*/ 757003 w 1507048"/>
              <a:gd name="connsiteY35" fmla="*/ 921082 h 1490709"/>
              <a:gd name="connsiteX36" fmla="*/ 771993 w 1507048"/>
              <a:gd name="connsiteY36" fmla="*/ 936073 h 1490709"/>
              <a:gd name="connsiteX37" fmla="*/ 779488 w 1507048"/>
              <a:gd name="connsiteY37" fmla="*/ 958558 h 1490709"/>
              <a:gd name="connsiteX38" fmla="*/ 816964 w 1507048"/>
              <a:gd name="connsiteY38" fmla="*/ 981043 h 1490709"/>
              <a:gd name="connsiteX39" fmla="*/ 839449 w 1507048"/>
              <a:gd name="connsiteY39" fmla="*/ 996033 h 1490709"/>
              <a:gd name="connsiteX40" fmla="*/ 861934 w 1507048"/>
              <a:gd name="connsiteY40" fmla="*/ 1041004 h 1490709"/>
              <a:gd name="connsiteX41" fmla="*/ 876924 w 1507048"/>
              <a:gd name="connsiteY41" fmla="*/ 1063489 h 1490709"/>
              <a:gd name="connsiteX42" fmla="*/ 899410 w 1507048"/>
              <a:gd name="connsiteY42" fmla="*/ 1070984 h 1490709"/>
              <a:gd name="connsiteX43" fmla="*/ 936885 w 1507048"/>
              <a:gd name="connsiteY43" fmla="*/ 1108459 h 1490709"/>
              <a:gd name="connsiteX44" fmla="*/ 959370 w 1507048"/>
              <a:gd name="connsiteY44" fmla="*/ 1220886 h 1490709"/>
              <a:gd name="connsiteX45" fmla="*/ 966865 w 1507048"/>
              <a:gd name="connsiteY45" fmla="*/ 1243371 h 1490709"/>
              <a:gd name="connsiteX46" fmla="*/ 974360 w 1507048"/>
              <a:gd name="connsiteY46" fmla="*/ 1288341 h 1490709"/>
              <a:gd name="connsiteX47" fmla="*/ 989351 w 1507048"/>
              <a:gd name="connsiteY47" fmla="*/ 1303332 h 1490709"/>
              <a:gd name="connsiteX48" fmla="*/ 1034321 w 1507048"/>
              <a:gd name="connsiteY48" fmla="*/ 1295836 h 1490709"/>
              <a:gd name="connsiteX49" fmla="*/ 1056806 w 1507048"/>
              <a:gd name="connsiteY49" fmla="*/ 1333312 h 1490709"/>
              <a:gd name="connsiteX50" fmla="*/ 1116767 w 1507048"/>
              <a:gd name="connsiteY50" fmla="*/ 1385777 h 1490709"/>
              <a:gd name="connsiteX51" fmla="*/ 1146747 w 1507048"/>
              <a:gd name="connsiteY51" fmla="*/ 1393273 h 1490709"/>
              <a:gd name="connsiteX52" fmla="*/ 1154242 w 1507048"/>
              <a:gd name="connsiteY52" fmla="*/ 1415758 h 1490709"/>
              <a:gd name="connsiteX53" fmla="*/ 1199213 w 1507048"/>
              <a:gd name="connsiteY53" fmla="*/ 1430748 h 1490709"/>
              <a:gd name="connsiteX54" fmla="*/ 1214203 w 1507048"/>
              <a:gd name="connsiteY54" fmla="*/ 1453233 h 1490709"/>
              <a:gd name="connsiteX55" fmla="*/ 1236688 w 1507048"/>
              <a:gd name="connsiteY55" fmla="*/ 1468223 h 1490709"/>
              <a:gd name="connsiteX56" fmla="*/ 1311639 w 1507048"/>
              <a:gd name="connsiteY56" fmla="*/ 1490709 h 1490709"/>
              <a:gd name="connsiteX57" fmla="*/ 1341620 w 1507048"/>
              <a:gd name="connsiteY57" fmla="*/ 1483213 h 1490709"/>
              <a:gd name="connsiteX58" fmla="*/ 1424065 w 1507048"/>
              <a:gd name="connsiteY58" fmla="*/ 1475718 h 1490709"/>
              <a:gd name="connsiteX59" fmla="*/ 1439056 w 1507048"/>
              <a:gd name="connsiteY59" fmla="*/ 1460728 h 1490709"/>
              <a:gd name="connsiteX60" fmla="*/ 1484026 w 1507048"/>
              <a:gd name="connsiteY60" fmla="*/ 1430748 h 1490709"/>
              <a:gd name="connsiteX61" fmla="*/ 1506511 w 1507048"/>
              <a:gd name="connsiteY61" fmla="*/ 1385777 h 1490709"/>
              <a:gd name="connsiteX62" fmla="*/ 1484026 w 1507048"/>
              <a:gd name="connsiteY62" fmla="*/ 1378282 h 1490709"/>
              <a:gd name="connsiteX63" fmla="*/ 1401580 w 1507048"/>
              <a:gd name="connsiteY63" fmla="*/ 1385777 h 1490709"/>
              <a:gd name="connsiteX64" fmla="*/ 1371600 w 1507048"/>
              <a:gd name="connsiteY64" fmla="*/ 1393273 h 1490709"/>
              <a:gd name="connsiteX65" fmla="*/ 1379095 w 1507048"/>
              <a:gd name="connsiteY65" fmla="*/ 1415758 h 1490709"/>
              <a:gd name="connsiteX66" fmla="*/ 1401580 w 1507048"/>
              <a:gd name="connsiteY66" fmla="*/ 1423253 h 1490709"/>
              <a:gd name="connsiteX67" fmla="*/ 1334124 w 1507048"/>
              <a:gd name="connsiteY67" fmla="*/ 1415758 h 1490709"/>
              <a:gd name="connsiteX68" fmla="*/ 1326629 w 1507048"/>
              <a:gd name="connsiteY68" fmla="*/ 1393273 h 1490709"/>
              <a:gd name="connsiteX69" fmla="*/ 1281659 w 1507048"/>
              <a:gd name="connsiteY69" fmla="*/ 1393273 h 1490709"/>
              <a:gd name="connsiteX70" fmla="*/ 1244183 w 1507048"/>
              <a:gd name="connsiteY70" fmla="*/ 1348302 h 1490709"/>
              <a:gd name="connsiteX71" fmla="*/ 1236688 w 1507048"/>
              <a:gd name="connsiteY71" fmla="*/ 1325817 h 1490709"/>
              <a:gd name="connsiteX72" fmla="*/ 1206708 w 1507048"/>
              <a:gd name="connsiteY72" fmla="*/ 1288341 h 1490709"/>
              <a:gd name="connsiteX73" fmla="*/ 1154242 w 1507048"/>
              <a:gd name="connsiteY73" fmla="*/ 1228381 h 1490709"/>
              <a:gd name="connsiteX74" fmla="*/ 1131757 w 1507048"/>
              <a:gd name="connsiteY74" fmla="*/ 1220886 h 1490709"/>
              <a:gd name="connsiteX75" fmla="*/ 1086787 w 1507048"/>
              <a:gd name="connsiteY75" fmla="*/ 1243371 h 1490709"/>
              <a:gd name="connsiteX76" fmla="*/ 1079292 w 1507048"/>
              <a:gd name="connsiteY76" fmla="*/ 1220886 h 1490709"/>
              <a:gd name="connsiteX77" fmla="*/ 1064301 w 1507048"/>
              <a:gd name="connsiteY77" fmla="*/ 1205895 h 1490709"/>
              <a:gd name="connsiteX78" fmla="*/ 1049311 w 1507048"/>
              <a:gd name="connsiteY78" fmla="*/ 1183410 h 1490709"/>
              <a:gd name="connsiteX79" fmla="*/ 1056806 w 1507048"/>
              <a:gd name="connsiteY79" fmla="*/ 1160925 h 1490709"/>
              <a:gd name="connsiteX80" fmla="*/ 1079292 w 1507048"/>
              <a:gd name="connsiteY80" fmla="*/ 1123450 h 1490709"/>
              <a:gd name="connsiteX81" fmla="*/ 1004341 w 1507048"/>
              <a:gd name="connsiteY81" fmla="*/ 1063489 h 1490709"/>
              <a:gd name="connsiteX82" fmla="*/ 981856 w 1507048"/>
              <a:gd name="connsiteY82" fmla="*/ 1048499 h 1490709"/>
              <a:gd name="connsiteX83" fmla="*/ 951875 w 1507048"/>
              <a:gd name="connsiteY83" fmla="*/ 1018518 h 1490709"/>
              <a:gd name="connsiteX84" fmla="*/ 944380 w 1507048"/>
              <a:gd name="connsiteY84" fmla="*/ 996033 h 1490709"/>
              <a:gd name="connsiteX85" fmla="*/ 929390 w 1507048"/>
              <a:gd name="connsiteY85" fmla="*/ 936073 h 1490709"/>
              <a:gd name="connsiteX86" fmla="*/ 914400 w 1507048"/>
              <a:gd name="connsiteY86" fmla="*/ 921082 h 1490709"/>
              <a:gd name="connsiteX87" fmla="*/ 884420 w 1507048"/>
              <a:gd name="connsiteY87" fmla="*/ 876112 h 1490709"/>
              <a:gd name="connsiteX88" fmla="*/ 869429 w 1507048"/>
              <a:gd name="connsiteY88" fmla="*/ 853627 h 1490709"/>
              <a:gd name="connsiteX89" fmla="*/ 861934 w 1507048"/>
              <a:gd name="connsiteY89" fmla="*/ 831141 h 1490709"/>
              <a:gd name="connsiteX90" fmla="*/ 839449 w 1507048"/>
              <a:gd name="connsiteY90" fmla="*/ 786171 h 1490709"/>
              <a:gd name="connsiteX91" fmla="*/ 861934 w 1507048"/>
              <a:gd name="connsiteY91" fmla="*/ 771181 h 1490709"/>
              <a:gd name="connsiteX92" fmla="*/ 906905 w 1507048"/>
              <a:gd name="connsiteY92" fmla="*/ 763686 h 1490709"/>
              <a:gd name="connsiteX93" fmla="*/ 876924 w 1507048"/>
              <a:gd name="connsiteY93" fmla="*/ 681240 h 1490709"/>
              <a:gd name="connsiteX94" fmla="*/ 861934 w 1507048"/>
              <a:gd name="connsiteY94" fmla="*/ 658754 h 1490709"/>
              <a:gd name="connsiteX95" fmla="*/ 816964 w 1507048"/>
              <a:gd name="connsiteY95" fmla="*/ 636269 h 1490709"/>
              <a:gd name="connsiteX96" fmla="*/ 764498 w 1507048"/>
              <a:gd name="connsiteY96" fmla="*/ 643764 h 1490709"/>
              <a:gd name="connsiteX97" fmla="*/ 719528 w 1507048"/>
              <a:gd name="connsiteY97" fmla="*/ 658754 h 1490709"/>
              <a:gd name="connsiteX98" fmla="*/ 697042 w 1507048"/>
              <a:gd name="connsiteY98" fmla="*/ 643764 h 1490709"/>
              <a:gd name="connsiteX99" fmla="*/ 667062 w 1507048"/>
              <a:gd name="connsiteY99" fmla="*/ 613784 h 1490709"/>
              <a:gd name="connsiteX100" fmla="*/ 659567 w 1507048"/>
              <a:gd name="connsiteY100" fmla="*/ 591299 h 1490709"/>
              <a:gd name="connsiteX101" fmla="*/ 629587 w 1507048"/>
              <a:gd name="connsiteY101" fmla="*/ 546328 h 1490709"/>
              <a:gd name="connsiteX102" fmla="*/ 607101 w 1507048"/>
              <a:gd name="connsiteY102" fmla="*/ 553823 h 1490709"/>
              <a:gd name="connsiteX103" fmla="*/ 547141 w 1507048"/>
              <a:gd name="connsiteY103" fmla="*/ 538833 h 1490709"/>
              <a:gd name="connsiteX104" fmla="*/ 532151 w 1507048"/>
              <a:gd name="connsiteY104" fmla="*/ 516348 h 1490709"/>
              <a:gd name="connsiteX105" fmla="*/ 509665 w 1507048"/>
              <a:gd name="connsiteY105" fmla="*/ 471377 h 1490709"/>
              <a:gd name="connsiteX106" fmla="*/ 532151 w 1507048"/>
              <a:gd name="connsiteY106" fmla="*/ 456387 h 1490709"/>
              <a:gd name="connsiteX107" fmla="*/ 562131 w 1507048"/>
              <a:gd name="connsiteY107" fmla="*/ 448892 h 1490709"/>
              <a:gd name="connsiteX108" fmla="*/ 599606 w 1507048"/>
              <a:gd name="connsiteY108" fmla="*/ 418912 h 1490709"/>
              <a:gd name="connsiteX109" fmla="*/ 614597 w 1507048"/>
              <a:gd name="connsiteY109" fmla="*/ 396427 h 1490709"/>
              <a:gd name="connsiteX110" fmla="*/ 599606 w 1507048"/>
              <a:gd name="connsiteY110" fmla="*/ 381436 h 1490709"/>
              <a:gd name="connsiteX111" fmla="*/ 577121 w 1507048"/>
              <a:gd name="connsiteY111" fmla="*/ 336466 h 1490709"/>
              <a:gd name="connsiteX112" fmla="*/ 569626 w 1507048"/>
              <a:gd name="connsiteY112" fmla="*/ 276505 h 1490709"/>
              <a:gd name="connsiteX113" fmla="*/ 524656 w 1507048"/>
              <a:gd name="connsiteY113" fmla="*/ 246525 h 1490709"/>
              <a:gd name="connsiteX114" fmla="*/ 322288 w 1507048"/>
              <a:gd name="connsiteY114" fmla="*/ 239030 h 1490709"/>
              <a:gd name="connsiteX115" fmla="*/ 232347 w 1507048"/>
              <a:gd name="connsiteY115" fmla="*/ 201554 h 1490709"/>
              <a:gd name="connsiteX116" fmla="*/ 187377 w 1507048"/>
              <a:gd name="connsiteY116" fmla="*/ 171574 h 1490709"/>
              <a:gd name="connsiteX117" fmla="*/ 194872 w 1507048"/>
              <a:gd name="connsiteY117" fmla="*/ 149089 h 1490709"/>
              <a:gd name="connsiteX118" fmla="*/ 232347 w 1507048"/>
              <a:gd name="connsiteY118" fmla="*/ 111613 h 1490709"/>
              <a:gd name="connsiteX119" fmla="*/ 224852 w 1507048"/>
              <a:gd name="connsiteY119" fmla="*/ 66643 h 1490709"/>
              <a:gd name="connsiteX120" fmla="*/ 187377 w 1507048"/>
              <a:gd name="connsiteY120" fmla="*/ 59148 h 1490709"/>
              <a:gd name="connsiteX121" fmla="*/ 164892 w 1507048"/>
              <a:gd name="connsiteY121" fmla="*/ 44158 h 1490709"/>
              <a:gd name="connsiteX122" fmla="*/ 134911 w 1507048"/>
              <a:gd name="connsiteY122" fmla="*/ 14177 h 1490709"/>
              <a:gd name="connsiteX123" fmla="*/ 142406 w 1507048"/>
              <a:gd name="connsiteY123" fmla="*/ 6682 h 149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07048" h="1490709">
                <a:moveTo>
                  <a:pt x="142406" y="6682"/>
                </a:moveTo>
                <a:cubicBezTo>
                  <a:pt x="127416" y="9180"/>
                  <a:pt x="64876" y="-4010"/>
                  <a:pt x="44970" y="29168"/>
                </a:cubicBezTo>
                <a:cubicBezTo>
                  <a:pt x="40905" y="35943"/>
                  <a:pt x="39973" y="44158"/>
                  <a:pt x="37475" y="51653"/>
                </a:cubicBezTo>
                <a:cubicBezTo>
                  <a:pt x="34977" y="69141"/>
                  <a:pt x="35566" y="87359"/>
                  <a:pt x="29980" y="104118"/>
                </a:cubicBezTo>
                <a:cubicBezTo>
                  <a:pt x="27745" y="110822"/>
                  <a:pt x="19404" y="113591"/>
                  <a:pt x="14990" y="119109"/>
                </a:cubicBezTo>
                <a:cubicBezTo>
                  <a:pt x="9363" y="126143"/>
                  <a:pt x="4997" y="134099"/>
                  <a:pt x="0" y="141594"/>
                </a:cubicBezTo>
                <a:cubicBezTo>
                  <a:pt x="2498" y="154086"/>
                  <a:pt x="4405" y="166710"/>
                  <a:pt x="7495" y="179069"/>
                </a:cubicBezTo>
                <a:cubicBezTo>
                  <a:pt x="9411" y="186734"/>
                  <a:pt x="7924" y="198021"/>
                  <a:pt x="14990" y="201554"/>
                </a:cubicBezTo>
                <a:cubicBezTo>
                  <a:pt x="30791" y="209455"/>
                  <a:pt x="49967" y="206551"/>
                  <a:pt x="67456" y="209050"/>
                </a:cubicBezTo>
                <a:cubicBezTo>
                  <a:pt x="72453" y="216545"/>
                  <a:pt x="74807" y="226761"/>
                  <a:pt x="82446" y="231535"/>
                </a:cubicBezTo>
                <a:cubicBezTo>
                  <a:pt x="95845" y="239909"/>
                  <a:pt x="127416" y="246525"/>
                  <a:pt x="127416" y="246525"/>
                </a:cubicBezTo>
                <a:cubicBezTo>
                  <a:pt x="139908" y="284000"/>
                  <a:pt x="127416" y="266512"/>
                  <a:pt x="179882" y="284000"/>
                </a:cubicBezTo>
                <a:lnTo>
                  <a:pt x="202367" y="291495"/>
                </a:lnTo>
                <a:cubicBezTo>
                  <a:pt x="207364" y="296492"/>
                  <a:pt x="212943" y="300968"/>
                  <a:pt x="217357" y="306486"/>
                </a:cubicBezTo>
                <a:cubicBezTo>
                  <a:pt x="226786" y="318272"/>
                  <a:pt x="233415" y="335608"/>
                  <a:pt x="247338" y="343961"/>
                </a:cubicBezTo>
                <a:cubicBezTo>
                  <a:pt x="254113" y="348026"/>
                  <a:pt x="262757" y="347923"/>
                  <a:pt x="269823" y="351456"/>
                </a:cubicBezTo>
                <a:cubicBezTo>
                  <a:pt x="277880" y="355484"/>
                  <a:pt x="283569" y="364261"/>
                  <a:pt x="292308" y="366446"/>
                </a:cubicBezTo>
                <a:cubicBezTo>
                  <a:pt x="314256" y="371933"/>
                  <a:pt x="337279" y="371443"/>
                  <a:pt x="359764" y="373941"/>
                </a:cubicBezTo>
                <a:cubicBezTo>
                  <a:pt x="364761" y="378938"/>
                  <a:pt x="368695" y="385296"/>
                  <a:pt x="374754" y="388932"/>
                </a:cubicBezTo>
                <a:cubicBezTo>
                  <a:pt x="381528" y="392997"/>
                  <a:pt x="390173" y="392894"/>
                  <a:pt x="397239" y="396427"/>
                </a:cubicBezTo>
                <a:cubicBezTo>
                  <a:pt x="405296" y="400455"/>
                  <a:pt x="412229" y="406420"/>
                  <a:pt x="419724" y="411417"/>
                </a:cubicBezTo>
                <a:cubicBezTo>
                  <a:pt x="422223" y="441397"/>
                  <a:pt x="423244" y="471538"/>
                  <a:pt x="427220" y="501358"/>
                </a:cubicBezTo>
                <a:cubicBezTo>
                  <a:pt x="428264" y="509189"/>
                  <a:pt x="429780" y="517674"/>
                  <a:pt x="434715" y="523843"/>
                </a:cubicBezTo>
                <a:cubicBezTo>
                  <a:pt x="440342" y="530877"/>
                  <a:pt x="449705" y="533836"/>
                  <a:pt x="457200" y="538833"/>
                </a:cubicBezTo>
                <a:cubicBezTo>
                  <a:pt x="460157" y="547704"/>
                  <a:pt x="471909" y="596108"/>
                  <a:pt x="487180" y="606289"/>
                </a:cubicBezTo>
                <a:cubicBezTo>
                  <a:pt x="495751" y="612003"/>
                  <a:pt x="507167" y="611286"/>
                  <a:pt x="517160" y="613784"/>
                </a:cubicBezTo>
                <a:cubicBezTo>
                  <a:pt x="522157" y="618781"/>
                  <a:pt x="526633" y="624360"/>
                  <a:pt x="532151" y="628774"/>
                </a:cubicBezTo>
                <a:cubicBezTo>
                  <a:pt x="557135" y="648761"/>
                  <a:pt x="554636" y="636269"/>
                  <a:pt x="569626" y="666250"/>
                </a:cubicBezTo>
                <a:cubicBezTo>
                  <a:pt x="573159" y="673316"/>
                  <a:pt x="575407" y="681023"/>
                  <a:pt x="577121" y="688735"/>
                </a:cubicBezTo>
                <a:cubicBezTo>
                  <a:pt x="580418" y="703570"/>
                  <a:pt x="577076" y="720511"/>
                  <a:pt x="584616" y="733705"/>
                </a:cubicBezTo>
                <a:cubicBezTo>
                  <a:pt x="588536" y="740564"/>
                  <a:pt x="599606" y="738702"/>
                  <a:pt x="607101" y="741200"/>
                </a:cubicBezTo>
                <a:cubicBezTo>
                  <a:pt x="612684" y="757948"/>
                  <a:pt x="620314" y="793984"/>
                  <a:pt x="637082" y="808656"/>
                </a:cubicBezTo>
                <a:cubicBezTo>
                  <a:pt x="650640" y="820519"/>
                  <a:pt x="669313" y="825897"/>
                  <a:pt x="682052" y="838636"/>
                </a:cubicBezTo>
                <a:cubicBezTo>
                  <a:pt x="717619" y="874203"/>
                  <a:pt x="698625" y="864148"/>
                  <a:pt x="734518" y="876112"/>
                </a:cubicBezTo>
                <a:cubicBezTo>
                  <a:pt x="739515" y="883607"/>
                  <a:pt x="745480" y="890540"/>
                  <a:pt x="749508" y="898597"/>
                </a:cubicBezTo>
                <a:cubicBezTo>
                  <a:pt x="753041" y="905663"/>
                  <a:pt x="752938" y="914307"/>
                  <a:pt x="757003" y="921082"/>
                </a:cubicBezTo>
                <a:cubicBezTo>
                  <a:pt x="760639" y="927142"/>
                  <a:pt x="766996" y="931076"/>
                  <a:pt x="771993" y="936073"/>
                </a:cubicBezTo>
                <a:cubicBezTo>
                  <a:pt x="774491" y="943568"/>
                  <a:pt x="775423" y="951784"/>
                  <a:pt x="779488" y="958558"/>
                </a:cubicBezTo>
                <a:cubicBezTo>
                  <a:pt x="792036" y="979471"/>
                  <a:pt x="796752" y="970937"/>
                  <a:pt x="816964" y="981043"/>
                </a:cubicBezTo>
                <a:cubicBezTo>
                  <a:pt x="825021" y="985071"/>
                  <a:pt x="831954" y="991036"/>
                  <a:pt x="839449" y="996033"/>
                </a:cubicBezTo>
                <a:cubicBezTo>
                  <a:pt x="851609" y="1044674"/>
                  <a:pt x="837636" y="1010630"/>
                  <a:pt x="861934" y="1041004"/>
                </a:cubicBezTo>
                <a:cubicBezTo>
                  <a:pt x="867561" y="1048038"/>
                  <a:pt x="869890" y="1057862"/>
                  <a:pt x="876924" y="1063489"/>
                </a:cubicBezTo>
                <a:cubicBezTo>
                  <a:pt x="883094" y="1068424"/>
                  <a:pt x="891915" y="1068486"/>
                  <a:pt x="899410" y="1070984"/>
                </a:cubicBezTo>
                <a:cubicBezTo>
                  <a:pt x="912972" y="1080026"/>
                  <a:pt x="933316" y="1089424"/>
                  <a:pt x="936885" y="1108459"/>
                </a:cubicBezTo>
                <a:cubicBezTo>
                  <a:pt x="959141" y="1227161"/>
                  <a:pt x="918262" y="1179776"/>
                  <a:pt x="959370" y="1220886"/>
                </a:cubicBezTo>
                <a:cubicBezTo>
                  <a:pt x="961868" y="1228381"/>
                  <a:pt x="965151" y="1235659"/>
                  <a:pt x="966865" y="1243371"/>
                </a:cubicBezTo>
                <a:cubicBezTo>
                  <a:pt x="970162" y="1258206"/>
                  <a:pt x="969024" y="1274112"/>
                  <a:pt x="974360" y="1288341"/>
                </a:cubicBezTo>
                <a:cubicBezTo>
                  <a:pt x="976841" y="1294958"/>
                  <a:pt x="984354" y="1298335"/>
                  <a:pt x="989351" y="1303332"/>
                </a:cubicBezTo>
                <a:cubicBezTo>
                  <a:pt x="1004341" y="1300833"/>
                  <a:pt x="1019242" y="1293951"/>
                  <a:pt x="1034321" y="1295836"/>
                </a:cubicBezTo>
                <a:cubicBezTo>
                  <a:pt x="1052000" y="1298046"/>
                  <a:pt x="1050315" y="1324658"/>
                  <a:pt x="1056806" y="1333312"/>
                </a:cubicBezTo>
                <a:cubicBezTo>
                  <a:pt x="1065307" y="1344646"/>
                  <a:pt x="1097605" y="1377564"/>
                  <a:pt x="1116767" y="1385777"/>
                </a:cubicBezTo>
                <a:cubicBezTo>
                  <a:pt x="1126235" y="1389835"/>
                  <a:pt x="1136754" y="1390774"/>
                  <a:pt x="1146747" y="1393273"/>
                </a:cubicBezTo>
                <a:cubicBezTo>
                  <a:pt x="1149245" y="1400768"/>
                  <a:pt x="1147813" y="1411166"/>
                  <a:pt x="1154242" y="1415758"/>
                </a:cubicBezTo>
                <a:cubicBezTo>
                  <a:pt x="1167100" y="1424942"/>
                  <a:pt x="1199213" y="1430748"/>
                  <a:pt x="1199213" y="1430748"/>
                </a:cubicBezTo>
                <a:cubicBezTo>
                  <a:pt x="1204210" y="1438243"/>
                  <a:pt x="1207833" y="1446863"/>
                  <a:pt x="1214203" y="1453233"/>
                </a:cubicBezTo>
                <a:cubicBezTo>
                  <a:pt x="1220573" y="1459603"/>
                  <a:pt x="1228456" y="1464565"/>
                  <a:pt x="1236688" y="1468223"/>
                </a:cubicBezTo>
                <a:cubicBezTo>
                  <a:pt x="1260143" y="1478647"/>
                  <a:pt x="1286727" y="1484480"/>
                  <a:pt x="1311639" y="1490709"/>
                </a:cubicBezTo>
                <a:cubicBezTo>
                  <a:pt x="1321633" y="1488210"/>
                  <a:pt x="1331409" y="1484575"/>
                  <a:pt x="1341620" y="1483213"/>
                </a:cubicBezTo>
                <a:cubicBezTo>
                  <a:pt x="1368973" y="1479566"/>
                  <a:pt x="1397177" y="1481923"/>
                  <a:pt x="1424065" y="1475718"/>
                </a:cubicBezTo>
                <a:cubicBezTo>
                  <a:pt x="1430951" y="1474129"/>
                  <a:pt x="1433403" y="1464968"/>
                  <a:pt x="1439056" y="1460728"/>
                </a:cubicBezTo>
                <a:cubicBezTo>
                  <a:pt x="1453469" y="1449919"/>
                  <a:pt x="1484026" y="1430748"/>
                  <a:pt x="1484026" y="1430748"/>
                </a:cubicBezTo>
                <a:cubicBezTo>
                  <a:pt x="1486551" y="1426960"/>
                  <a:pt x="1510944" y="1394644"/>
                  <a:pt x="1506511" y="1385777"/>
                </a:cubicBezTo>
                <a:cubicBezTo>
                  <a:pt x="1502978" y="1378711"/>
                  <a:pt x="1491521" y="1380780"/>
                  <a:pt x="1484026" y="1378282"/>
                </a:cubicBezTo>
                <a:cubicBezTo>
                  <a:pt x="1456544" y="1380780"/>
                  <a:pt x="1428933" y="1382130"/>
                  <a:pt x="1401580" y="1385777"/>
                </a:cubicBezTo>
                <a:cubicBezTo>
                  <a:pt x="1391369" y="1387138"/>
                  <a:pt x="1377780" y="1385032"/>
                  <a:pt x="1371600" y="1393273"/>
                </a:cubicBezTo>
                <a:cubicBezTo>
                  <a:pt x="1366860" y="1399593"/>
                  <a:pt x="1373509" y="1410172"/>
                  <a:pt x="1379095" y="1415758"/>
                </a:cubicBezTo>
                <a:cubicBezTo>
                  <a:pt x="1384681" y="1421344"/>
                  <a:pt x="1409480" y="1423253"/>
                  <a:pt x="1401580" y="1423253"/>
                </a:cubicBezTo>
                <a:cubicBezTo>
                  <a:pt x="1378956" y="1423253"/>
                  <a:pt x="1356609" y="1418256"/>
                  <a:pt x="1334124" y="1415758"/>
                </a:cubicBezTo>
                <a:cubicBezTo>
                  <a:pt x="1331626" y="1408263"/>
                  <a:pt x="1332215" y="1398860"/>
                  <a:pt x="1326629" y="1393273"/>
                </a:cubicBezTo>
                <a:cubicBezTo>
                  <a:pt x="1311638" y="1378281"/>
                  <a:pt x="1296650" y="1388275"/>
                  <a:pt x="1281659" y="1393273"/>
                </a:cubicBezTo>
                <a:cubicBezTo>
                  <a:pt x="1264475" y="1341717"/>
                  <a:pt x="1289559" y="1402752"/>
                  <a:pt x="1244183" y="1348302"/>
                </a:cubicBezTo>
                <a:cubicBezTo>
                  <a:pt x="1239125" y="1342233"/>
                  <a:pt x="1240221" y="1332883"/>
                  <a:pt x="1236688" y="1325817"/>
                </a:cubicBezTo>
                <a:cubicBezTo>
                  <a:pt x="1221310" y="1295062"/>
                  <a:pt x="1225296" y="1311577"/>
                  <a:pt x="1206708" y="1288341"/>
                </a:cubicBezTo>
                <a:cubicBezTo>
                  <a:pt x="1191417" y="1269227"/>
                  <a:pt x="1179459" y="1236787"/>
                  <a:pt x="1154242" y="1228381"/>
                </a:cubicBezTo>
                <a:lnTo>
                  <a:pt x="1131757" y="1220886"/>
                </a:lnTo>
                <a:cubicBezTo>
                  <a:pt x="1127970" y="1223411"/>
                  <a:pt x="1095653" y="1247804"/>
                  <a:pt x="1086787" y="1243371"/>
                </a:cubicBezTo>
                <a:cubicBezTo>
                  <a:pt x="1079721" y="1239838"/>
                  <a:pt x="1083357" y="1227661"/>
                  <a:pt x="1079292" y="1220886"/>
                </a:cubicBezTo>
                <a:cubicBezTo>
                  <a:pt x="1075656" y="1214826"/>
                  <a:pt x="1068716" y="1211413"/>
                  <a:pt x="1064301" y="1205895"/>
                </a:cubicBezTo>
                <a:cubicBezTo>
                  <a:pt x="1058674" y="1198861"/>
                  <a:pt x="1054308" y="1190905"/>
                  <a:pt x="1049311" y="1183410"/>
                </a:cubicBezTo>
                <a:cubicBezTo>
                  <a:pt x="1051809" y="1175915"/>
                  <a:pt x="1052741" y="1167699"/>
                  <a:pt x="1056806" y="1160925"/>
                </a:cubicBezTo>
                <a:cubicBezTo>
                  <a:pt x="1087672" y="1109484"/>
                  <a:pt x="1058060" y="1187145"/>
                  <a:pt x="1079292" y="1123450"/>
                </a:cubicBezTo>
                <a:cubicBezTo>
                  <a:pt x="1067232" y="1039026"/>
                  <a:pt x="1091104" y="1085180"/>
                  <a:pt x="1004341" y="1063489"/>
                </a:cubicBezTo>
                <a:cubicBezTo>
                  <a:pt x="995602" y="1061304"/>
                  <a:pt x="988695" y="1054361"/>
                  <a:pt x="981856" y="1048499"/>
                </a:cubicBezTo>
                <a:cubicBezTo>
                  <a:pt x="971125" y="1039301"/>
                  <a:pt x="951875" y="1018518"/>
                  <a:pt x="951875" y="1018518"/>
                </a:cubicBezTo>
                <a:cubicBezTo>
                  <a:pt x="949377" y="1011023"/>
                  <a:pt x="946296" y="1003698"/>
                  <a:pt x="944380" y="996033"/>
                </a:cubicBezTo>
                <a:cubicBezTo>
                  <a:pt x="942077" y="986821"/>
                  <a:pt x="936733" y="948311"/>
                  <a:pt x="929390" y="936073"/>
                </a:cubicBezTo>
                <a:cubicBezTo>
                  <a:pt x="925754" y="930013"/>
                  <a:pt x="918640" y="926735"/>
                  <a:pt x="914400" y="921082"/>
                </a:cubicBezTo>
                <a:cubicBezTo>
                  <a:pt x="903591" y="906669"/>
                  <a:pt x="894413" y="891102"/>
                  <a:pt x="884420" y="876112"/>
                </a:cubicBezTo>
                <a:lnTo>
                  <a:pt x="869429" y="853627"/>
                </a:lnTo>
                <a:cubicBezTo>
                  <a:pt x="866931" y="846132"/>
                  <a:pt x="865467" y="838208"/>
                  <a:pt x="861934" y="831141"/>
                </a:cubicBezTo>
                <a:cubicBezTo>
                  <a:pt x="832874" y="773020"/>
                  <a:pt x="858289" y="842691"/>
                  <a:pt x="839449" y="786171"/>
                </a:cubicBezTo>
                <a:cubicBezTo>
                  <a:pt x="846944" y="781174"/>
                  <a:pt x="853388" y="774030"/>
                  <a:pt x="861934" y="771181"/>
                </a:cubicBezTo>
                <a:cubicBezTo>
                  <a:pt x="876351" y="766375"/>
                  <a:pt x="900109" y="777279"/>
                  <a:pt x="906905" y="763686"/>
                </a:cubicBezTo>
                <a:cubicBezTo>
                  <a:pt x="933437" y="710623"/>
                  <a:pt x="904290" y="699483"/>
                  <a:pt x="876924" y="681240"/>
                </a:cubicBezTo>
                <a:cubicBezTo>
                  <a:pt x="871927" y="673745"/>
                  <a:pt x="868304" y="665124"/>
                  <a:pt x="861934" y="658754"/>
                </a:cubicBezTo>
                <a:cubicBezTo>
                  <a:pt x="847405" y="644225"/>
                  <a:pt x="835251" y="642365"/>
                  <a:pt x="816964" y="636269"/>
                </a:cubicBezTo>
                <a:cubicBezTo>
                  <a:pt x="799475" y="638767"/>
                  <a:pt x="781712" y="639792"/>
                  <a:pt x="764498" y="643764"/>
                </a:cubicBezTo>
                <a:cubicBezTo>
                  <a:pt x="749102" y="647317"/>
                  <a:pt x="719528" y="658754"/>
                  <a:pt x="719528" y="658754"/>
                </a:cubicBezTo>
                <a:cubicBezTo>
                  <a:pt x="712033" y="653757"/>
                  <a:pt x="702669" y="650798"/>
                  <a:pt x="697042" y="643764"/>
                </a:cubicBezTo>
                <a:cubicBezTo>
                  <a:pt x="667969" y="607424"/>
                  <a:pt x="716122" y="630137"/>
                  <a:pt x="667062" y="613784"/>
                </a:cubicBezTo>
                <a:cubicBezTo>
                  <a:pt x="664564" y="606289"/>
                  <a:pt x="663404" y="598205"/>
                  <a:pt x="659567" y="591299"/>
                </a:cubicBezTo>
                <a:cubicBezTo>
                  <a:pt x="650818" y="575550"/>
                  <a:pt x="629587" y="546328"/>
                  <a:pt x="629587" y="546328"/>
                </a:cubicBezTo>
                <a:cubicBezTo>
                  <a:pt x="622092" y="548826"/>
                  <a:pt x="615002" y="553823"/>
                  <a:pt x="607101" y="553823"/>
                </a:cubicBezTo>
                <a:cubicBezTo>
                  <a:pt x="589012" y="553823"/>
                  <a:pt x="564884" y="544747"/>
                  <a:pt x="547141" y="538833"/>
                </a:cubicBezTo>
                <a:cubicBezTo>
                  <a:pt x="542144" y="531338"/>
                  <a:pt x="535699" y="524628"/>
                  <a:pt x="532151" y="516348"/>
                </a:cubicBezTo>
                <a:cubicBezTo>
                  <a:pt x="511431" y="468001"/>
                  <a:pt x="539837" y="501549"/>
                  <a:pt x="509665" y="471377"/>
                </a:cubicBezTo>
                <a:cubicBezTo>
                  <a:pt x="517160" y="466380"/>
                  <a:pt x="523871" y="459935"/>
                  <a:pt x="532151" y="456387"/>
                </a:cubicBezTo>
                <a:cubicBezTo>
                  <a:pt x="541619" y="452329"/>
                  <a:pt x="553560" y="454606"/>
                  <a:pt x="562131" y="448892"/>
                </a:cubicBezTo>
                <a:cubicBezTo>
                  <a:pt x="629934" y="403690"/>
                  <a:pt x="526099" y="443414"/>
                  <a:pt x="599606" y="418912"/>
                </a:cubicBezTo>
                <a:cubicBezTo>
                  <a:pt x="604603" y="411417"/>
                  <a:pt x="614597" y="405435"/>
                  <a:pt x="614597" y="396427"/>
                </a:cubicBezTo>
                <a:cubicBezTo>
                  <a:pt x="614597" y="389360"/>
                  <a:pt x="604021" y="386954"/>
                  <a:pt x="599606" y="381436"/>
                </a:cubicBezTo>
                <a:cubicBezTo>
                  <a:pt x="583001" y="360680"/>
                  <a:pt x="585037" y="360215"/>
                  <a:pt x="577121" y="336466"/>
                </a:cubicBezTo>
                <a:cubicBezTo>
                  <a:pt x="574623" y="316479"/>
                  <a:pt x="579775" y="293904"/>
                  <a:pt x="569626" y="276505"/>
                </a:cubicBezTo>
                <a:cubicBezTo>
                  <a:pt x="560548" y="260943"/>
                  <a:pt x="542659" y="247192"/>
                  <a:pt x="524656" y="246525"/>
                </a:cubicBezTo>
                <a:lnTo>
                  <a:pt x="322288" y="239030"/>
                </a:lnTo>
                <a:cubicBezTo>
                  <a:pt x="264673" y="200620"/>
                  <a:pt x="295089" y="212012"/>
                  <a:pt x="232347" y="201554"/>
                </a:cubicBezTo>
                <a:cubicBezTo>
                  <a:pt x="217357" y="191561"/>
                  <a:pt x="181680" y="188665"/>
                  <a:pt x="187377" y="171574"/>
                </a:cubicBezTo>
                <a:cubicBezTo>
                  <a:pt x="189875" y="164079"/>
                  <a:pt x="190132" y="155409"/>
                  <a:pt x="194872" y="149089"/>
                </a:cubicBezTo>
                <a:cubicBezTo>
                  <a:pt x="205472" y="134956"/>
                  <a:pt x="232347" y="111613"/>
                  <a:pt x="232347" y="111613"/>
                </a:cubicBezTo>
                <a:cubicBezTo>
                  <a:pt x="229849" y="96623"/>
                  <a:pt x="234742" y="78181"/>
                  <a:pt x="224852" y="66643"/>
                </a:cubicBezTo>
                <a:cubicBezTo>
                  <a:pt x="216562" y="56971"/>
                  <a:pt x="199305" y="63621"/>
                  <a:pt x="187377" y="59148"/>
                </a:cubicBezTo>
                <a:cubicBezTo>
                  <a:pt x="178943" y="55985"/>
                  <a:pt x="171731" y="50020"/>
                  <a:pt x="164892" y="44158"/>
                </a:cubicBezTo>
                <a:cubicBezTo>
                  <a:pt x="154161" y="34960"/>
                  <a:pt x="134911" y="14177"/>
                  <a:pt x="134911" y="14177"/>
                </a:cubicBezTo>
                <a:cubicBezTo>
                  <a:pt x="126626" y="-10678"/>
                  <a:pt x="157396" y="4184"/>
                  <a:pt x="142406" y="668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45429" y="3161876"/>
            <a:ext cx="956662" cy="2097845"/>
          </a:xfrm>
          <a:custGeom>
            <a:avLst/>
            <a:gdLst>
              <a:gd name="connsiteX0" fmla="*/ 449516 w 956662"/>
              <a:gd name="connsiteY0" fmla="*/ 104 h 2097845"/>
              <a:gd name="connsiteX1" fmla="*/ 430305 w 956662"/>
              <a:gd name="connsiteY1" fmla="*/ 15472 h 2097845"/>
              <a:gd name="connsiteX2" fmla="*/ 411095 w 956662"/>
              <a:gd name="connsiteY2" fmla="*/ 34682 h 2097845"/>
              <a:gd name="connsiteX3" fmla="*/ 399569 w 956662"/>
              <a:gd name="connsiteY3" fmla="*/ 57734 h 2097845"/>
              <a:gd name="connsiteX4" fmla="*/ 388043 w 956662"/>
              <a:gd name="connsiteY4" fmla="*/ 61576 h 2097845"/>
              <a:gd name="connsiteX5" fmla="*/ 376517 w 956662"/>
              <a:gd name="connsiteY5" fmla="*/ 69260 h 2097845"/>
              <a:gd name="connsiteX6" fmla="*/ 272783 w 956662"/>
              <a:gd name="connsiteY6" fmla="*/ 80786 h 2097845"/>
              <a:gd name="connsiteX7" fmla="*/ 226679 w 956662"/>
              <a:gd name="connsiteY7" fmla="*/ 84628 h 2097845"/>
              <a:gd name="connsiteX8" fmla="*/ 222837 w 956662"/>
              <a:gd name="connsiteY8" fmla="*/ 96154 h 2097845"/>
              <a:gd name="connsiteX9" fmla="*/ 199784 w 956662"/>
              <a:gd name="connsiteY9" fmla="*/ 115364 h 2097845"/>
              <a:gd name="connsiteX10" fmla="*/ 192100 w 956662"/>
              <a:gd name="connsiteY10" fmla="*/ 126890 h 2097845"/>
              <a:gd name="connsiteX11" fmla="*/ 157522 w 956662"/>
              <a:gd name="connsiteY11" fmla="*/ 130732 h 2097845"/>
              <a:gd name="connsiteX12" fmla="*/ 145996 w 956662"/>
              <a:gd name="connsiteY12" fmla="*/ 134574 h 2097845"/>
              <a:gd name="connsiteX13" fmla="*/ 115260 w 956662"/>
              <a:gd name="connsiteY13" fmla="*/ 172995 h 2097845"/>
              <a:gd name="connsiteX14" fmla="*/ 122944 w 956662"/>
              <a:gd name="connsiteY14" fmla="*/ 184521 h 2097845"/>
              <a:gd name="connsiteX15" fmla="*/ 161364 w 956662"/>
              <a:gd name="connsiteY15" fmla="*/ 245993 h 2097845"/>
              <a:gd name="connsiteX16" fmla="*/ 169048 w 956662"/>
              <a:gd name="connsiteY16" fmla="*/ 257519 h 2097845"/>
              <a:gd name="connsiteX17" fmla="*/ 176732 w 956662"/>
              <a:gd name="connsiteY17" fmla="*/ 269045 h 2097845"/>
              <a:gd name="connsiteX18" fmla="*/ 188258 w 956662"/>
              <a:gd name="connsiteY18" fmla="*/ 272887 h 2097845"/>
              <a:gd name="connsiteX19" fmla="*/ 195942 w 956662"/>
              <a:gd name="connsiteY19" fmla="*/ 284413 h 2097845"/>
              <a:gd name="connsiteX20" fmla="*/ 207468 w 956662"/>
              <a:gd name="connsiteY20" fmla="*/ 288255 h 2097845"/>
              <a:gd name="connsiteX21" fmla="*/ 211310 w 956662"/>
              <a:gd name="connsiteY21" fmla="*/ 299781 h 2097845"/>
              <a:gd name="connsiteX22" fmla="*/ 218995 w 956662"/>
              <a:gd name="connsiteY22" fmla="*/ 307465 h 2097845"/>
              <a:gd name="connsiteX23" fmla="*/ 245889 w 956662"/>
              <a:gd name="connsiteY23" fmla="*/ 338201 h 2097845"/>
              <a:gd name="connsiteX24" fmla="*/ 261257 w 956662"/>
              <a:gd name="connsiteY24" fmla="*/ 411200 h 2097845"/>
              <a:gd name="connsiteX25" fmla="*/ 257415 w 956662"/>
              <a:gd name="connsiteY25" fmla="*/ 461146 h 2097845"/>
              <a:gd name="connsiteX26" fmla="*/ 238205 w 956662"/>
              <a:gd name="connsiteY26" fmla="*/ 464988 h 2097845"/>
              <a:gd name="connsiteX27" fmla="*/ 230521 w 956662"/>
              <a:gd name="connsiteY27" fmla="*/ 476514 h 2097845"/>
              <a:gd name="connsiteX28" fmla="*/ 238205 w 956662"/>
              <a:gd name="connsiteY28" fmla="*/ 507250 h 2097845"/>
              <a:gd name="connsiteX29" fmla="*/ 245889 w 956662"/>
              <a:gd name="connsiteY29" fmla="*/ 518776 h 2097845"/>
              <a:gd name="connsiteX30" fmla="*/ 253573 w 956662"/>
              <a:gd name="connsiteY30" fmla="*/ 541828 h 2097845"/>
              <a:gd name="connsiteX31" fmla="*/ 242047 w 956662"/>
              <a:gd name="connsiteY31" fmla="*/ 591774 h 2097845"/>
              <a:gd name="connsiteX32" fmla="*/ 238205 w 956662"/>
              <a:gd name="connsiteY32" fmla="*/ 657089 h 2097845"/>
              <a:gd name="connsiteX33" fmla="*/ 234363 w 956662"/>
              <a:gd name="connsiteY33" fmla="*/ 668615 h 2097845"/>
              <a:gd name="connsiteX34" fmla="*/ 222837 w 956662"/>
              <a:gd name="connsiteY34" fmla="*/ 676299 h 2097845"/>
              <a:gd name="connsiteX35" fmla="*/ 207468 w 956662"/>
              <a:gd name="connsiteY35" fmla="*/ 699351 h 2097845"/>
              <a:gd name="connsiteX36" fmla="*/ 195942 w 956662"/>
              <a:gd name="connsiteY36" fmla="*/ 726245 h 2097845"/>
              <a:gd name="connsiteX37" fmla="*/ 192100 w 956662"/>
              <a:gd name="connsiteY37" fmla="*/ 741613 h 2097845"/>
              <a:gd name="connsiteX38" fmla="*/ 188258 w 956662"/>
              <a:gd name="connsiteY38" fmla="*/ 803085 h 2097845"/>
              <a:gd name="connsiteX39" fmla="*/ 172890 w 956662"/>
              <a:gd name="connsiteY39" fmla="*/ 826137 h 2097845"/>
              <a:gd name="connsiteX40" fmla="*/ 180574 w 956662"/>
              <a:gd name="connsiteY40" fmla="*/ 864558 h 2097845"/>
              <a:gd name="connsiteX41" fmla="*/ 184416 w 956662"/>
              <a:gd name="connsiteY41" fmla="*/ 883768 h 2097845"/>
              <a:gd name="connsiteX42" fmla="*/ 207468 w 956662"/>
              <a:gd name="connsiteY42" fmla="*/ 899136 h 2097845"/>
              <a:gd name="connsiteX43" fmla="*/ 207468 w 956662"/>
              <a:gd name="connsiteY43" fmla="*/ 937556 h 2097845"/>
              <a:gd name="connsiteX44" fmla="*/ 199784 w 956662"/>
              <a:gd name="connsiteY44" fmla="*/ 949082 h 2097845"/>
              <a:gd name="connsiteX45" fmla="*/ 195942 w 956662"/>
              <a:gd name="connsiteY45" fmla="*/ 960608 h 2097845"/>
              <a:gd name="connsiteX46" fmla="*/ 203626 w 956662"/>
              <a:gd name="connsiteY46" fmla="*/ 972134 h 2097845"/>
              <a:gd name="connsiteX47" fmla="*/ 226679 w 956662"/>
              <a:gd name="connsiteY47" fmla="*/ 983660 h 2097845"/>
              <a:gd name="connsiteX48" fmla="*/ 230521 w 956662"/>
              <a:gd name="connsiteY48" fmla="*/ 995186 h 2097845"/>
              <a:gd name="connsiteX49" fmla="*/ 242047 w 956662"/>
              <a:gd name="connsiteY49" fmla="*/ 1002870 h 2097845"/>
              <a:gd name="connsiteX50" fmla="*/ 249731 w 956662"/>
              <a:gd name="connsiteY50" fmla="*/ 1014396 h 2097845"/>
              <a:gd name="connsiteX51" fmla="*/ 253573 w 956662"/>
              <a:gd name="connsiteY51" fmla="*/ 1033606 h 2097845"/>
              <a:gd name="connsiteX52" fmla="*/ 257415 w 956662"/>
              <a:gd name="connsiteY52" fmla="*/ 1045132 h 2097845"/>
              <a:gd name="connsiteX53" fmla="*/ 261257 w 956662"/>
              <a:gd name="connsiteY53" fmla="*/ 1060500 h 2097845"/>
              <a:gd name="connsiteX54" fmla="*/ 257415 w 956662"/>
              <a:gd name="connsiteY54" fmla="*/ 1110447 h 2097845"/>
              <a:gd name="connsiteX55" fmla="*/ 253573 w 956662"/>
              <a:gd name="connsiteY55" fmla="*/ 1121973 h 2097845"/>
              <a:gd name="connsiteX56" fmla="*/ 245889 w 956662"/>
              <a:gd name="connsiteY56" fmla="*/ 1194971 h 2097845"/>
              <a:gd name="connsiteX57" fmla="*/ 242047 w 956662"/>
              <a:gd name="connsiteY57" fmla="*/ 1206497 h 2097845"/>
              <a:gd name="connsiteX58" fmla="*/ 234363 w 956662"/>
              <a:gd name="connsiteY58" fmla="*/ 1218023 h 2097845"/>
              <a:gd name="connsiteX59" fmla="*/ 230521 w 956662"/>
              <a:gd name="connsiteY59" fmla="*/ 1360178 h 2097845"/>
              <a:gd name="connsiteX60" fmla="*/ 242047 w 956662"/>
              <a:gd name="connsiteY60" fmla="*/ 1398598 h 2097845"/>
              <a:gd name="connsiteX61" fmla="*/ 245889 w 956662"/>
              <a:gd name="connsiteY61" fmla="*/ 1433176 h 2097845"/>
              <a:gd name="connsiteX62" fmla="*/ 249731 w 956662"/>
              <a:gd name="connsiteY62" fmla="*/ 1444702 h 2097845"/>
              <a:gd name="connsiteX63" fmla="*/ 245889 w 956662"/>
              <a:gd name="connsiteY63" fmla="*/ 1498490 h 2097845"/>
              <a:gd name="connsiteX64" fmla="*/ 238205 w 956662"/>
              <a:gd name="connsiteY64" fmla="*/ 1510016 h 2097845"/>
              <a:gd name="connsiteX65" fmla="*/ 226679 w 956662"/>
              <a:gd name="connsiteY65" fmla="*/ 1529227 h 2097845"/>
              <a:gd name="connsiteX66" fmla="*/ 211310 w 956662"/>
              <a:gd name="connsiteY66" fmla="*/ 1552279 h 2097845"/>
              <a:gd name="connsiteX67" fmla="*/ 199784 w 956662"/>
              <a:gd name="connsiteY67" fmla="*/ 1556121 h 2097845"/>
              <a:gd name="connsiteX68" fmla="*/ 130628 w 956662"/>
              <a:gd name="connsiteY68" fmla="*/ 1567647 h 2097845"/>
              <a:gd name="connsiteX69" fmla="*/ 119102 w 956662"/>
              <a:gd name="connsiteY69" fmla="*/ 1575331 h 2097845"/>
              <a:gd name="connsiteX70" fmla="*/ 96050 w 956662"/>
              <a:gd name="connsiteY70" fmla="*/ 1583015 h 2097845"/>
              <a:gd name="connsiteX71" fmla="*/ 88366 w 956662"/>
              <a:gd name="connsiteY71" fmla="*/ 1594541 h 2097845"/>
              <a:gd name="connsiteX72" fmla="*/ 65314 w 956662"/>
              <a:gd name="connsiteY72" fmla="*/ 1606067 h 2097845"/>
              <a:gd name="connsiteX73" fmla="*/ 57630 w 956662"/>
              <a:gd name="connsiteY73" fmla="*/ 1617593 h 2097845"/>
              <a:gd name="connsiteX74" fmla="*/ 46104 w 956662"/>
              <a:gd name="connsiteY74" fmla="*/ 1629119 h 2097845"/>
              <a:gd name="connsiteX75" fmla="*/ 42262 w 956662"/>
              <a:gd name="connsiteY75" fmla="*/ 1640645 h 2097845"/>
              <a:gd name="connsiteX76" fmla="*/ 30736 w 956662"/>
              <a:gd name="connsiteY76" fmla="*/ 1652171 h 2097845"/>
              <a:gd name="connsiteX77" fmla="*/ 23052 w 956662"/>
              <a:gd name="connsiteY77" fmla="*/ 1663697 h 2097845"/>
              <a:gd name="connsiteX78" fmla="*/ 19210 w 956662"/>
              <a:gd name="connsiteY78" fmla="*/ 1694433 h 2097845"/>
              <a:gd name="connsiteX79" fmla="*/ 11526 w 956662"/>
              <a:gd name="connsiteY79" fmla="*/ 1717485 h 2097845"/>
              <a:gd name="connsiteX80" fmla="*/ 3842 w 956662"/>
              <a:gd name="connsiteY80" fmla="*/ 1744379 h 2097845"/>
              <a:gd name="connsiteX81" fmla="*/ 0 w 956662"/>
              <a:gd name="connsiteY81" fmla="*/ 1759748 h 2097845"/>
              <a:gd name="connsiteX82" fmla="*/ 3842 w 956662"/>
              <a:gd name="connsiteY82" fmla="*/ 1790484 h 2097845"/>
              <a:gd name="connsiteX83" fmla="*/ 15368 w 956662"/>
              <a:gd name="connsiteY83" fmla="*/ 1794326 h 2097845"/>
              <a:gd name="connsiteX84" fmla="*/ 30736 w 956662"/>
              <a:gd name="connsiteY84" fmla="*/ 1798168 h 2097845"/>
              <a:gd name="connsiteX85" fmla="*/ 42262 w 956662"/>
              <a:gd name="connsiteY85" fmla="*/ 1805852 h 2097845"/>
              <a:gd name="connsiteX86" fmla="*/ 46104 w 956662"/>
              <a:gd name="connsiteY86" fmla="*/ 1821220 h 2097845"/>
              <a:gd name="connsiteX87" fmla="*/ 49946 w 956662"/>
              <a:gd name="connsiteY87" fmla="*/ 1886534 h 2097845"/>
              <a:gd name="connsiteX88" fmla="*/ 65314 w 956662"/>
              <a:gd name="connsiteY88" fmla="*/ 1882692 h 2097845"/>
              <a:gd name="connsiteX89" fmla="*/ 96050 w 956662"/>
              <a:gd name="connsiteY89" fmla="*/ 1890376 h 2097845"/>
              <a:gd name="connsiteX90" fmla="*/ 103734 w 956662"/>
              <a:gd name="connsiteY90" fmla="*/ 1917270 h 2097845"/>
              <a:gd name="connsiteX91" fmla="*/ 134470 w 956662"/>
              <a:gd name="connsiteY91" fmla="*/ 1944164 h 2097845"/>
              <a:gd name="connsiteX92" fmla="*/ 145996 w 956662"/>
              <a:gd name="connsiteY92" fmla="*/ 1948006 h 2097845"/>
              <a:gd name="connsiteX93" fmla="*/ 157522 w 956662"/>
              <a:gd name="connsiteY93" fmla="*/ 1940322 h 2097845"/>
              <a:gd name="connsiteX94" fmla="*/ 180574 w 956662"/>
              <a:gd name="connsiteY94" fmla="*/ 1928796 h 2097845"/>
              <a:gd name="connsiteX95" fmla="*/ 211310 w 956662"/>
              <a:gd name="connsiteY95" fmla="*/ 1936480 h 2097845"/>
              <a:gd name="connsiteX96" fmla="*/ 218995 w 956662"/>
              <a:gd name="connsiteY96" fmla="*/ 1944164 h 2097845"/>
              <a:gd name="connsiteX97" fmla="*/ 230521 w 956662"/>
              <a:gd name="connsiteY97" fmla="*/ 1951848 h 2097845"/>
              <a:gd name="connsiteX98" fmla="*/ 238205 w 956662"/>
              <a:gd name="connsiteY98" fmla="*/ 1963374 h 2097845"/>
              <a:gd name="connsiteX99" fmla="*/ 249731 w 956662"/>
              <a:gd name="connsiteY99" fmla="*/ 1967216 h 2097845"/>
              <a:gd name="connsiteX100" fmla="*/ 257415 w 956662"/>
              <a:gd name="connsiteY100" fmla="*/ 1990269 h 2097845"/>
              <a:gd name="connsiteX101" fmla="*/ 265099 w 956662"/>
              <a:gd name="connsiteY101" fmla="*/ 2001795 h 2097845"/>
              <a:gd name="connsiteX102" fmla="*/ 272783 w 956662"/>
              <a:gd name="connsiteY102" fmla="*/ 2024847 h 2097845"/>
              <a:gd name="connsiteX103" fmla="*/ 276625 w 956662"/>
              <a:gd name="connsiteY103" fmla="*/ 2063267 h 2097845"/>
              <a:gd name="connsiteX104" fmla="*/ 284309 w 956662"/>
              <a:gd name="connsiteY104" fmla="*/ 2086319 h 2097845"/>
              <a:gd name="connsiteX105" fmla="*/ 307361 w 956662"/>
              <a:gd name="connsiteY105" fmla="*/ 2094003 h 2097845"/>
              <a:gd name="connsiteX106" fmla="*/ 318887 w 956662"/>
              <a:gd name="connsiteY106" fmla="*/ 2097845 h 2097845"/>
              <a:gd name="connsiteX107" fmla="*/ 368833 w 956662"/>
              <a:gd name="connsiteY107" fmla="*/ 2094003 h 2097845"/>
              <a:gd name="connsiteX108" fmla="*/ 384201 w 956662"/>
              <a:gd name="connsiteY108" fmla="*/ 2074793 h 2097845"/>
              <a:gd name="connsiteX109" fmla="*/ 395727 w 956662"/>
              <a:gd name="connsiteY109" fmla="*/ 2044057 h 2097845"/>
              <a:gd name="connsiteX110" fmla="*/ 407253 w 956662"/>
              <a:gd name="connsiteY110" fmla="*/ 2040215 h 2097845"/>
              <a:gd name="connsiteX111" fmla="*/ 437989 w 956662"/>
              <a:gd name="connsiteY111" fmla="*/ 2036373 h 2097845"/>
              <a:gd name="connsiteX112" fmla="*/ 457200 w 956662"/>
              <a:gd name="connsiteY112" fmla="*/ 2017163 h 2097845"/>
              <a:gd name="connsiteX113" fmla="*/ 453358 w 956662"/>
              <a:gd name="connsiteY113" fmla="*/ 2005637 h 2097845"/>
              <a:gd name="connsiteX114" fmla="*/ 472568 w 956662"/>
              <a:gd name="connsiteY114" fmla="*/ 2009479 h 2097845"/>
              <a:gd name="connsiteX115" fmla="*/ 487936 w 956662"/>
              <a:gd name="connsiteY115" fmla="*/ 2078635 h 2097845"/>
              <a:gd name="connsiteX116" fmla="*/ 499462 w 956662"/>
              <a:gd name="connsiteY116" fmla="*/ 2082477 h 2097845"/>
              <a:gd name="connsiteX117" fmla="*/ 530198 w 956662"/>
              <a:gd name="connsiteY117" fmla="*/ 2070951 h 2097845"/>
              <a:gd name="connsiteX118" fmla="*/ 534040 w 956662"/>
              <a:gd name="connsiteY118" fmla="*/ 2059425 h 2097845"/>
              <a:gd name="connsiteX119" fmla="*/ 545566 w 956662"/>
              <a:gd name="connsiteY119" fmla="*/ 2044057 h 2097845"/>
              <a:gd name="connsiteX120" fmla="*/ 553250 w 956662"/>
              <a:gd name="connsiteY120" fmla="*/ 2032531 h 2097845"/>
              <a:gd name="connsiteX121" fmla="*/ 583986 w 956662"/>
              <a:gd name="connsiteY121" fmla="*/ 2024847 h 2097845"/>
              <a:gd name="connsiteX122" fmla="*/ 572460 w 956662"/>
              <a:gd name="connsiteY122" fmla="*/ 1997953 h 2097845"/>
              <a:gd name="connsiteX123" fmla="*/ 560934 w 956662"/>
              <a:gd name="connsiteY123" fmla="*/ 1990269 h 2097845"/>
              <a:gd name="connsiteX124" fmla="*/ 518672 w 956662"/>
              <a:gd name="connsiteY124" fmla="*/ 1990269 h 2097845"/>
              <a:gd name="connsiteX125" fmla="*/ 507146 w 956662"/>
              <a:gd name="connsiteY125" fmla="*/ 1982585 h 2097845"/>
              <a:gd name="connsiteX126" fmla="*/ 510988 w 956662"/>
              <a:gd name="connsiteY126" fmla="*/ 1951848 h 2097845"/>
              <a:gd name="connsiteX127" fmla="*/ 530198 w 956662"/>
              <a:gd name="connsiteY127" fmla="*/ 1948006 h 2097845"/>
              <a:gd name="connsiteX128" fmla="*/ 541724 w 956662"/>
              <a:gd name="connsiteY128" fmla="*/ 1944164 h 2097845"/>
              <a:gd name="connsiteX129" fmla="*/ 568618 w 956662"/>
              <a:gd name="connsiteY129" fmla="*/ 1936480 h 2097845"/>
              <a:gd name="connsiteX130" fmla="*/ 580144 w 956662"/>
              <a:gd name="connsiteY130" fmla="*/ 1928796 h 2097845"/>
              <a:gd name="connsiteX131" fmla="*/ 610880 w 956662"/>
              <a:gd name="connsiteY131" fmla="*/ 1955690 h 2097845"/>
              <a:gd name="connsiteX132" fmla="*/ 641616 w 956662"/>
              <a:gd name="connsiteY132" fmla="*/ 1967216 h 2097845"/>
              <a:gd name="connsiteX133" fmla="*/ 664668 w 956662"/>
              <a:gd name="connsiteY133" fmla="*/ 1959532 h 2097845"/>
              <a:gd name="connsiteX134" fmla="*/ 676195 w 956662"/>
              <a:gd name="connsiteY134" fmla="*/ 1955690 h 2097845"/>
              <a:gd name="connsiteX135" fmla="*/ 695405 w 956662"/>
              <a:gd name="connsiteY135" fmla="*/ 1951848 h 2097845"/>
              <a:gd name="connsiteX136" fmla="*/ 706931 w 956662"/>
              <a:gd name="connsiteY136" fmla="*/ 1940322 h 2097845"/>
              <a:gd name="connsiteX137" fmla="*/ 722299 w 956662"/>
              <a:gd name="connsiteY137" fmla="*/ 1913428 h 2097845"/>
              <a:gd name="connsiteX138" fmla="*/ 718457 w 956662"/>
              <a:gd name="connsiteY138" fmla="*/ 1809694 h 2097845"/>
              <a:gd name="connsiteX139" fmla="*/ 714615 w 956662"/>
              <a:gd name="connsiteY139" fmla="*/ 1798168 h 2097845"/>
              <a:gd name="connsiteX140" fmla="*/ 710773 w 956662"/>
              <a:gd name="connsiteY140" fmla="*/ 1778958 h 2097845"/>
              <a:gd name="connsiteX141" fmla="*/ 714615 w 956662"/>
              <a:gd name="connsiteY141" fmla="*/ 1748221 h 2097845"/>
              <a:gd name="connsiteX142" fmla="*/ 722299 w 956662"/>
              <a:gd name="connsiteY142" fmla="*/ 1755906 h 2097845"/>
              <a:gd name="connsiteX143" fmla="*/ 741509 w 956662"/>
              <a:gd name="connsiteY143" fmla="*/ 1775116 h 2097845"/>
              <a:gd name="connsiteX144" fmla="*/ 749193 w 956662"/>
              <a:gd name="connsiteY144" fmla="*/ 1786642 h 2097845"/>
              <a:gd name="connsiteX145" fmla="*/ 764561 w 956662"/>
              <a:gd name="connsiteY145" fmla="*/ 1790484 h 2097845"/>
              <a:gd name="connsiteX146" fmla="*/ 791455 w 956662"/>
              <a:gd name="connsiteY146" fmla="*/ 1798168 h 2097845"/>
              <a:gd name="connsiteX147" fmla="*/ 779929 w 956662"/>
              <a:gd name="connsiteY147" fmla="*/ 1844272 h 2097845"/>
              <a:gd name="connsiteX148" fmla="*/ 776087 w 956662"/>
              <a:gd name="connsiteY148" fmla="*/ 1855798 h 2097845"/>
              <a:gd name="connsiteX149" fmla="*/ 768403 w 956662"/>
              <a:gd name="connsiteY149" fmla="*/ 1886534 h 2097845"/>
              <a:gd name="connsiteX150" fmla="*/ 772245 w 956662"/>
              <a:gd name="connsiteY150" fmla="*/ 1913428 h 2097845"/>
              <a:gd name="connsiteX151" fmla="*/ 787613 w 956662"/>
              <a:gd name="connsiteY151" fmla="*/ 1909586 h 2097845"/>
              <a:gd name="connsiteX152" fmla="*/ 791455 w 956662"/>
              <a:gd name="connsiteY152" fmla="*/ 1898060 h 2097845"/>
              <a:gd name="connsiteX153" fmla="*/ 799139 w 956662"/>
              <a:gd name="connsiteY153" fmla="*/ 1886534 h 2097845"/>
              <a:gd name="connsiteX154" fmla="*/ 806823 w 956662"/>
              <a:gd name="connsiteY154" fmla="*/ 1859640 h 2097845"/>
              <a:gd name="connsiteX155" fmla="*/ 814507 w 956662"/>
              <a:gd name="connsiteY155" fmla="*/ 1848114 h 2097845"/>
              <a:gd name="connsiteX156" fmla="*/ 826033 w 956662"/>
              <a:gd name="connsiteY156" fmla="*/ 1844272 h 2097845"/>
              <a:gd name="connsiteX157" fmla="*/ 837559 w 956662"/>
              <a:gd name="connsiteY157" fmla="*/ 1836588 h 2097845"/>
              <a:gd name="connsiteX158" fmla="*/ 845243 w 956662"/>
              <a:gd name="connsiteY158" fmla="*/ 1825062 h 2097845"/>
              <a:gd name="connsiteX159" fmla="*/ 856769 w 956662"/>
              <a:gd name="connsiteY159" fmla="*/ 1817378 h 2097845"/>
              <a:gd name="connsiteX160" fmla="*/ 860611 w 956662"/>
              <a:gd name="connsiteY160" fmla="*/ 1802010 h 2097845"/>
              <a:gd name="connsiteX161" fmla="*/ 868295 w 956662"/>
              <a:gd name="connsiteY161" fmla="*/ 1790484 h 2097845"/>
              <a:gd name="connsiteX162" fmla="*/ 868295 w 956662"/>
              <a:gd name="connsiteY162" fmla="*/ 1736695 h 2097845"/>
              <a:gd name="connsiteX163" fmla="*/ 872137 w 956662"/>
              <a:gd name="connsiteY163" fmla="*/ 1721327 h 2097845"/>
              <a:gd name="connsiteX164" fmla="*/ 883663 w 956662"/>
              <a:gd name="connsiteY164" fmla="*/ 1717485 h 2097845"/>
              <a:gd name="connsiteX165" fmla="*/ 887505 w 956662"/>
              <a:gd name="connsiteY165" fmla="*/ 1705959 h 2097845"/>
              <a:gd name="connsiteX166" fmla="*/ 864453 w 956662"/>
              <a:gd name="connsiteY166" fmla="*/ 1682907 h 2097845"/>
              <a:gd name="connsiteX167" fmla="*/ 852927 w 956662"/>
              <a:gd name="connsiteY167" fmla="*/ 1648329 h 2097845"/>
              <a:gd name="connsiteX168" fmla="*/ 860611 w 956662"/>
              <a:gd name="connsiteY168" fmla="*/ 1636803 h 2097845"/>
              <a:gd name="connsiteX169" fmla="*/ 856769 w 956662"/>
              <a:gd name="connsiteY169" fmla="*/ 1598383 h 2097845"/>
              <a:gd name="connsiteX170" fmla="*/ 841401 w 956662"/>
              <a:gd name="connsiteY170" fmla="*/ 1590699 h 2097845"/>
              <a:gd name="connsiteX171" fmla="*/ 810665 w 956662"/>
              <a:gd name="connsiteY171" fmla="*/ 1586857 h 2097845"/>
              <a:gd name="connsiteX172" fmla="*/ 833717 w 956662"/>
              <a:gd name="connsiteY172" fmla="*/ 1579173 h 2097845"/>
              <a:gd name="connsiteX173" fmla="*/ 852927 w 956662"/>
              <a:gd name="connsiteY173" fmla="*/ 1559963 h 2097845"/>
              <a:gd name="connsiteX174" fmla="*/ 849085 w 956662"/>
              <a:gd name="connsiteY174" fmla="*/ 1529227 h 2097845"/>
              <a:gd name="connsiteX175" fmla="*/ 841401 w 956662"/>
              <a:gd name="connsiteY175" fmla="*/ 1521542 h 2097845"/>
              <a:gd name="connsiteX176" fmla="*/ 833717 w 956662"/>
              <a:gd name="connsiteY176" fmla="*/ 1510016 h 2097845"/>
              <a:gd name="connsiteX177" fmla="*/ 822191 w 956662"/>
              <a:gd name="connsiteY177" fmla="*/ 1498490 h 2097845"/>
              <a:gd name="connsiteX178" fmla="*/ 806823 w 956662"/>
              <a:gd name="connsiteY178" fmla="*/ 1475438 h 2097845"/>
              <a:gd name="connsiteX179" fmla="*/ 810665 w 956662"/>
              <a:gd name="connsiteY179" fmla="*/ 1413966 h 2097845"/>
              <a:gd name="connsiteX180" fmla="*/ 822191 w 956662"/>
              <a:gd name="connsiteY180" fmla="*/ 1410124 h 2097845"/>
              <a:gd name="connsiteX181" fmla="*/ 829875 w 956662"/>
              <a:gd name="connsiteY181" fmla="*/ 1398598 h 2097845"/>
              <a:gd name="connsiteX182" fmla="*/ 852927 w 956662"/>
              <a:gd name="connsiteY182" fmla="*/ 1383230 h 2097845"/>
              <a:gd name="connsiteX183" fmla="*/ 864453 w 956662"/>
              <a:gd name="connsiteY183" fmla="*/ 1375546 h 2097845"/>
              <a:gd name="connsiteX184" fmla="*/ 872137 w 956662"/>
              <a:gd name="connsiteY184" fmla="*/ 1387072 h 2097845"/>
              <a:gd name="connsiteX185" fmla="*/ 845243 w 956662"/>
              <a:gd name="connsiteY185" fmla="*/ 1406282 h 2097845"/>
              <a:gd name="connsiteX186" fmla="*/ 849085 w 956662"/>
              <a:gd name="connsiteY186" fmla="*/ 1460070 h 2097845"/>
              <a:gd name="connsiteX187" fmla="*/ 875979 w 956662"/>
              <a:gd name="connsiteY187" fmla="*/ 1490806 h 2097845"/>
              <a:gd name="connsiteX188" fmla="*/ 895189 w 956662"/>
              <a:gd name="connsiteY188" fmla="*/ 1506174 h 2097845"/>
              <a:gd name="connsiteX189" fmla="*/ 906716 w 956662"/>
              <a:gd name="connsiteY189" fmla="*/ 1502332 h 2097845"/>
              <a:gd name="connsiteX190" fmla="*/ 902874 w 956662"/>
              <a:gd name="connsiteY190" fmla="*/ 1490806 h 2097845"/>
              <a:gd name="connsiteX191" fmla="*/ 895189 w 956662"/>
              <a:gd name="connsiteY191" fmla="*/ 1483122 h 2097845"/>
              <a:gd name="connsiteX192" fmla="*/ 875979 w 956662"/>
              <a:gd name="connsiteY192" fmla="*/ 1448544 h 2097845"/>
              <a:gd name="connsiteX193" fmla="*/ 891347 w 956662"/>
              <a:gd name="connsiteY193" fmla="*/ 1410124 h 2097845"/>
              <a:gd name="connsiteX194" fmla="*/ 910558 w 956662"/>
              <a:gd name="connsiteY194" fmla="*/ 1413966 h 2097845"/>
              <a:gd name="connsiteX195" fmla="*/ 918242 w 956662"/>
              <a:gd name="connsiteY195" fmla="*/ 1425492 h 2097845"/>
              <a:gd name="connsiteX196" fmla="*/ 941294 w 956662"/>
              <a:gd name="connsiteY196" fmla="*/ 1437018 h 2097845"/>
              <a:gd name="connsiteX197" fmla="*/ 952820 w 956662"/>
              <a:gd name="connsiteY197" fmla="*/ 1425492 h 2097845"/>
              <a:gd name="connsiteX198" fmla="*/ 945136 w 956662"/>
              <a:gd name="connsiteY198" fmla="*/ 1375546 h 2097845"/>
              <a:gd name="connsiteX199" fmla="*/ 933610 w 956662"/>
              <a:gd name="connsiteY199" fmla="*/ 1352494 h 2097845"/>
              <a:gd name="connsiteX200" fmla="*/ 945136 w 956662"/>
              <a:gd name="connsiteY200" fmla="*/ 1306390 h 2097845"/>
              <a:gd name="connsiteX201" fmla="*/ 956662 w 956662"/>
              <a:gd name="connsiteY201" fmla="*/ 1298706 h 2097845"/>
              <a:gd name="connsiteX202" fmla="*/ 952820 w 956662"/>
              <a:gd name="connsiteY202" fmla="*/ 1283337 h 2097845"/>
              <a:gd name="connsiteX203" fmla="*/ 883663 w 956662"/>
              <a:gd name="connsiteY203" fmla="*/ 1267969 h 2097845"/>
              <a:gd name="connsiteX204" fmla="*/ 799139 w 956662"/>
              <a:gd name="connsiteY204" fmla="*/ 1267969 h 2097845"/>
              <a:gd name="connsiteX205" fmla="*/ 802981 w 956662"/>
              <a:gd name="connsiteY205" fmla="*/ 1252601 h 2097845"/>
              <a:gd name="connsiteX206" fmla="*/ 822191 w 956662"/>
              <a:gd name="connsiteY206" fmla="*/ 1248759 h 2097845"/>
              <a:gd name="connsiteX207" fmla="*/ 833717 w 956662"/>
              <a:gd name="connsiteY207" fmla="*/ 1241075 h 2097845"/>
              <a:gd name="connsiteX208" fmla="*/ 868295 w 956662"/>
              <a:gd name="connsiteY208" fmla="*/ 1237233 h 2097845"/>
              <a:gd name="connsiteX209" fmla="*/ 872137 w 956662"/>
              <a:gd name="connsiteY209" fmla="*/ 1183445 h 2097845"/>
              <a:gd name="connsiteX210" fmla="*/ 875979 w 956662"/>
              <a:gd name="connsiteY210" fmla="*/ 1171919 h 2097845"/>
              <a:gd name="connsiteX211" fmla="*/ 872137 w 956662"/>
              <a:gd name="connsiteY211" fmla="*/ 1160393 h 2097845"/>
              <a:gd name="connsiteX212" fmla="*/ 860611 w 956662"/>
              <a:gd name="connsiteY212" fmla="*/ 1156551 h 2097845"/>
              <a:gd name="connsiteX213" fmla="*/ 833717 w 956662"/>
              <a:gd name="connsiteY213" fmla="*/ 1152709 h 2097845"/>
              <a:gd name="connsiteX214" fmla="*/ 829875 w 956662"/>
              <a:gd name="connsiteY214" fmla="*/ 1141183 h 2097845"/>
              <a:gd name="connsiteX215" fmla="*/ 810665 w 956662"/>
              <a:gd name="connsiteY215" fmla="*/ 1106605 h 2097845"/>
              <a:gd name="connsiteX216" fmla="*/ 814507 w 956662"/>
              <a:gd name="connsiteY216" fmla="*/ 1087395 h 2097845"/>
              <a:gd name="connsiteX217" fmla="*/ 822191 w 956662"/>
              <a:gd name="connsiteY217" fmla="*/ 1098921 h 2097845"/>
              <a:gd name="connsiteX218" fmla="*/ 833717 w 956662"/>
              <a:gd name="connsiteY218" fmla="*/ 1102763 h 2097845"/>
              <a:gd name="connsiteX219" fmla="*/ 845243 w 956662"/>
              <a:gd name="connsiteY219" fmla="*/ 1110447 h 2097845"/>
              <a:gd name="connsiteX220" fmla="*/ 868295 w 956662"/>
              <a:gd name="connsiteY220" fmla="*/ 1118131 h 2097845"/>
              <a:gd name="connsiteX221" fmla="*/ 883663 w 956662"/>
              <a:gd name="connsiteY221" fmla="*/ 1114289 h 2097845"/>
              <a:gd name="connsiteX222" fmla="*/ 872137 w 956662"/>
              <a:gd name="connsiteY222" fmla="*/ 1091237 h 2097845"/>
              <a:gd name="connsiteX223" fmla="*/ 868295 w 956662"/>
              <a:gd name="connsiteY223" fmla="*/ 1072027 h 2097845"/>
              <a:gd name="connsiteX224" fmla="*/ 864453 w 956662"/>
              <a:gd name="connsiteY224" fmla="*/ 1060500 h 2097845"/>
              <a:gd name="connsiteX225" fmla="*/ 845243 w 956662"/>
              <a:gd name="connsiteY225" fmla="*/ 979818 h 2097845"/>
              <a:gd name="connsiteX226" fmla="*/ 833717 w 956662"/>
              <a:gd name="connsiteY226" fmla="*/ 972134 h 2097845"/>
              <a:gd name="connsiteX227" fmla="*/ 822191 w 956662"/>
              <a:gd name="connsiteY227" fmla="*/ 968292 h 2097845"/>
              <a:gd name="connsiteX228" fmla="*/ 806823 w 956662"/>
              <a:gd name="connsiteY228" fmla="*/ 945240 h 2097845"/>
              <a:gd name="connsiteX229" fmla="*/ 795297 w 956662"/>
              <a:gd name="connsiteY229" fmla="*/ 891452 h 2097845"/>
              <a:gd name="connsiteX230" fmla="*/ 791455 w 956662"/>
              <a:gd name="connsiteY230" fmla="*/ 876084 h 2097845"/>
              <a:gd name="connsiteX231" fmla="*/ 795297 w 956662"/>
              <a:gd name="connsiteY231" fmla="*/ 833821 h 2097845"/>
              <a:gd name="connsiteX232" fmla="*/ 814507 w 956662"/>
              <a:gd name="connsiteY232" fmla="*/ 853032 h 2097845"/>
              <a:gd name="connsiteX233" fmla="*/ 826033 w 956662"/>
              <a:gd name="connsiteY233" fmla="*/ 876084 h 2097845"/>
              <a:gd name="connsiteX234" fmla="*/ 837559 w 956662"/>
              <a:gd name="connsiteY234" fmla="*/ 879926 h 2097845"/>
              <a:gd name="connsiteX235" fmla="*/ 860611 w 956662"/>
              <a:gd name="connsiteY235" fmla="*/ 891452 h 2097845"/>
              <a:gd name="connsiteX236" fmla="*/ 868295 w 956662"/>
              <a:gd name="connsiteY236" fmla="*/ 902978 h 2097845"/>
              <a:gd name="connsiteX237" fmla="*/ 879821 w 956662"/>
              <a:gd name="connsiteY237" fmla="*/ 895294 h 2097845"/>
              <a:gd name="connsiteX238" fmla="*/ 872137 w 956662"/>
              <a:gd name="connsiteY238" fmla="*/ 849190 h 2097845"/>
              <a:gd name="connsiteX239" fmla="*/ 864453 w 956662"/>
              <a:gd name="connsiteY239" fmla="*/ 837663 h 2097845"/>
              <a:gd name="connsiteX240" fmla="*/ 852927 w 956662"/>
              <a:gd name="connsiteY240" fmla="*/ 833821 h 2097845"/>
              <a:gd name="connsiteX241" fmla="*/ 852927 w 956662"/>
              <a:gd name="connsiteY241" fmla="*/ 780033 h 2097845"/>
              <a:gd name="connsiteX242" fmla="*/ 849085 w 956662"/>
              <a:gd name="connsiteY242" fmla="*/ 764665 h 2097845"/>
              <a:gd name="connsiteX243" fmla="*/ 837559 w 956662"/>
              <a:gd name="connsiteY243" fmla="*/ 741613 h 2097845"/>
              <a:gd name="connsiteX244" fmla="*/ 829875 w 956662"/>
              <a:gd name="connsiteY244" fmla="*/ 707035 h 2097845"/>
              <a:gd name="connsiteX245" fmla="*/ 826033 w 956662"/>
              <a:gd name="connsiteY245" fmla="*/ 660931 h 2097845"/>
              <a:gd name="connsiteX246" fmla="*/ 810665 w 956662"/>
              <a:gd name="connsiteY246" fmla="*/ 637879 h 2097845"/>
              <a:gd name="connsiteX247" fmla="*/ 802981 w 956662"/>
              <a:gd name="connsiteY247" fmla="*/ 614827 h 2097845"/>
              <a:gd name="connsiteX248" fmla="*/ 799139 w 956662"/>
              <a:gd name="connsiteY248" fmla="*/ 603300 h 2097845"/>
              <a:gd name="connsiteX249" fmla="*/ 776087 w 956662"/>
              <a:gd name="connsiteY249" fmla="*/ 584090 h 2097845"/>
              <a:gd name="connsiteX250" fmla="*/ 764561 w 956662"/>
              <a:gd name="connsiteY250" fmla="*/ 576406 h 2097845"/>
              <a:gd name="connsiteX251" fmla="*/ 741509 w 956662"/>
              <a:gd name="connsiteY251" fmla="*/ 530302 h 2097845"/>
              <a:gd name="connsiteX252" fmla="*/ 737667 w 956662"/>
              <a:gd name="connsiteY252" fmla="*/ 518776 h 2097845"/>
              <a:gd name="connsiteX253" fmla="*/ 714615 w 956662"/>
              <a:gd name="connsiteY253" fmla="*/ 503408 h 2097845"/>
              <a:gd name="connsiteX254" fmla="*/ 703089 w 956662"/>
              <a:gd name="connsiteY254" fmla="*/ 480356 h 2097845"/>
              <a:gd name="connsiteX255" fmla="*/ 699247 w 956662"/>
              <a:gd name="connsiteY255" fmla="*/ 468830 h 2097845"/>
              <a:gd name="connsiteX256" fmla="*/ 703089 w 956662"/>
              <a:gd name="connsiteY256" fmla="*/ 441936 h 2097845"/>
              <a:gd name="connsiteX257" fmla="*/ 706931 w 956662"/>
              <a:gd name="connsiteY257" fmla="*/ 422726 h 2097845"/>
              <a:gd name="connsiteX258" fmla="*/ 710773 w 956662"/>
              <a:gd name="connsiteY258" fmla="*/ 399674 h 2097845"/>
              <a:gd name="connsiteX259" fmla="*/ 729983 w 956662"/>
              <a:gd name="connsiteY259" fmla="*/ 411200 h 2097845"/>
              <a:gd name="connsiteX260" fmla="*/ 718457 w 956662"/>
              <a:gd name="connsiteY260" fmla="*/ 372779 h 2097845"/>
              <a:gd name="connsiteX261" fmla="*/ 710773 w 956662"/>
              <a:gd name="connsiteY261" fmla="*/ 361253 h 2097845"/>
              <a:gd name="connsiteX262" fmla="*/ 687721 w 956662"/>
              <a:gd name="connsiteY262" fmla="*/ 353569 h 2097845"/>
              <a:gd name="connsiteX263" fmla="*/ 649300 w 956662"/>
              <a:gd name="connsiteY263" fmla="*/ 338201 h 2097845"/>
              <a:gd name="connsiteX264" fmla="*/ 645458 w 956662"/>
              <a:gd name="connsiteY264" fmla="*/ 326675 h 2097845"/>
              <a:gd name="connsiteX265" fmla="*/ 633932 w 956662"/>
              <a:gd name="connsiteY265" fmla="*/ 318991 h 2097845"/>
              <a:gd name="connsiteX266" fmla="*/ 622406 w 956662"/>
              <a:gd name="connsiteY266" fmla="*/ 307465 h 2097845"/>
              <a:gd name="connsiteX267" fmla="*/ 599354 w 956662"/>
              <a:gd name="connsiteY267" fmla="*/ 299781 h 2097845"/>
              <a:gd name="connsiteX268" fmla="*/ 591670 w 956662"/>
              <a:gd name="connsiteY268" fmla="*/ 288255 h 2097845"/>
              <a:gd name="connsiteX269" fmla="*/ 580144 w 956662"/>
              <a:gd name="connsiteY269" fmla="*/ 284413 h 2097845"/>
              <a:gd name="connsiteX270" fmla="*/ 572460 w 956662"/>
              <a:gd name="connsiteY270" fmla="*/ 261361 h 2097845"/>
              <a:gd name="connsiteX271" fmla="*/ 568618 w 956662"/>
              <a:gd name="connsiteY271" fmla="*/ 249835 h 2097845"/>
              <a:gd name="connsiteX272" fmla="*/ 557092 w 956662"/>
              <a:gd name="connsiteY272" fmla="*/ 238309 h 2097845"/>
              <a:gd name="connsiteX273" fmla="*/ 491778 w 956662"/>
              <a:gd name="connsiteY273" fmla="*/ 234467 h 2097845"/>
              <a:gd name="connsiteX274" fmla="*/ 495620 w 956662"/>
              <a:gd name="connsiteY274" fmla="*/ 215257 h 2097845"/>
              <a:gd name="connsiteX275" fmla="*/ 499462 w 956662"/>
              <a:gd name="connsiteY275" fmla="*/ 203731 h 2097845"/>
              <a:gd name="connsiteX276" fmla="*/ 503304 w 956662"/>
              <a:gd name="connsiteY276" fmla="*/ 188363 h 2097845"/>
              <a:gd name="connsiteX277" fmla="*/ 468726 w 956662"/>
              <a:gd name="connsiteY277" fmla="*/ 146100 h 2097845"/>
              <a:gd name="connsiteX278" fmla="*/ 464884 w 956662"/>
              <a:gd name="connsiteY278" fmla="*/ 134574 h 2097845"/>
              <a:gd name="connsiteX279" fmla="*/ 445674 w 956662"/>
              <a:gd name="connsiteY279" fmla="*/ 111522 h 2097845"/>
              <a:gd name="connsiteX280" fmla="*/ 445674 w 956662"/>
              <a:gd name="connsiteY280" fmla="*/ 57734 h 2097845"/>
              <a:gd name="connsiteX281" fmla="*/ 453358 w 956662"/>
              <a:gd name="connsiteY281" fmla="*/ 34682 h 2097845"/>
              <a:gd name="connsiteX282" fmla="*/ 449516 w 956662"/>
              <a:gd name="connsiteY282" fmla="*/ 23156 h 2097845"/>
              <a:gd name="connsiteX283" fmla="*/ 449516 w 956662"/>
              <a:gd name="connsiteY283" fmla="*/ 104 h 209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956662" h="2097845">
                <a:moveTo>
                  <a:pt x="449516" y="104"/>
                </a:moveTo>
                <a:cubicBezTo>
                  <a:pt x="446314" y="-1177"/>
                  <a:pt x="436104" y="9673"/>
                  <a:pt x="430305" y="15472"/>
                </a:cubicBezTo>
                <a:cubicBezTo>
                  <a:pt x="404689" y="41087"/>
                  <a:pt x="441834" y="14189"/>
                  <a:pt x="411095" y="34682"/>
                </a:cubicBezTo>
                <a:cubicBezTo>
                  <a:pt x="408564" y="42275"/>
                  <a:pt x="406340" y="52317"/>
                  <a:pt x="399569" y="57734"/>
                </a:cubicBezTo>
                <a:cubicBezTo>
                  <a:pt x="396407" y="60264"/>
                  <a:pt x="391665" y="59765"/>
                  <a:pt x="388043" y="61576"/>
                </a:cubicBezTo>
                <a:cubicBezTo>
                  <a:pt x="383913" y="63641"/>
                  <a:pt x="380526" y="66969"/>
                  <a:pt x="376517" y="69260"/>
                </a:cubicBezTo>
                <a:cubicBezTo>
                  <a:pt x="340090" y="90076"/>
                  <a:pt x="339529" y="76972"/>
                  <a:pt x="272783" y="80786"/>
                </a:cubicBezTo>
                <a:cubicBezTo>
                  <a:pt x="257387" y="81666"/>
                  <a:pt x="242047" y="83347"/>
                  <a:pt x="226679" y="84628"/>
                </a:cubicBezTo>
                <a:cubicBezTo>
                  <a:pt x="225398" y="88470"/>
                  <a:pt x="225084" y="92784"/>
                  <a:pt x="222837" y="96154"/>
                </a:cubicBezTo>
                <a:cubicBezTo>
                  <a:pt x="216921" y="105027"/>
                  <a:pt x="208288" y="109695"/>
                  <a:pt x="199784" y="115364"/>
                </a:cubicBezTo>
                <a:cubicBezTo>
                  <a:pt x="197223" y="119206"/>
                  <a:pt x="196440" y="125312"/>
                  <a:pt x="192100" y="126890"/>
                </a:cubicBezTo>
                <a:cubicBezTo>
                  <a:pt x="181201" y="130853"/>
                  <a:pt x="168961" y="128825"/>
                  <a:pt x="157522" y="130732"/>
                </a:cubicBezTo>
                <a:cubicBezTo>
                  <a:pt x="153527" y="131398"/>
                  <a:pt x="149838" y="133293"/>
                  <a:pt x="145996" y="134574"/>
                </a:cubicBezTo>
                <a:cubicBezTo>
                  <a:pt x="135751" y="147381"/>
                  <a:pt x="122133" y="158104"/>
                  <a:pt x="115260" y="172995"/>
                </a:cubicBezTo>
                <a:cubicBezTo>
                  <a:pt x="113325" y="177188"/>
                  <a:pt x="120524" y="180588"/>
                  <a:pt x="122944" y="184521"/>
                </a:cubicBezTo>
                <a:cubicBezTo>
                  <a:pt x="160015" y="244762"/>
                  <a:pt x="131981" y="201918"/>
                  <a:pt x="161364" y="245993"/>
                </a:cubicBezTo>
                <a:lnTo>
                  <a:pt x="169048" y="257519"/>
                </a:lnTo>
                <a:cubicBezTo>
                  <a:pt x="171609" y="261361"/>
                  <a:pt x="172351" y="267585"/>
                  <a:pt x="176732" y="269045"/>
                </a:cubicBezTo>
                <a:lnTo>
                  <a:pt x="188258" y="272887"/>
                </a:lnTo>
                <a:cubicBezTo>
                  <a:pt x="190819" y="276729"/>
                  <a:pt x="192336" y="281528"/>
                  <a:pt x="195942" y="284413"/>
                </a:cubicBezTo>
                <a:cubicBezTo>
                  <a:pt x="199104" y="286943"/>
                  <a:pt x="204604" y="285391"/>
                  <a:pt x="207468" y="288255"/>
                </a:cubicBezTo>
                <a:cubicBezTo>
                  <a:pt x="210332" y="291119"/>
                  <a:pt x="209226" y="296308"/>
                  <a:pt x="211310" y="299781"/>
                </a:cubicBezTo>
                <a:cubicBezTo>
                  <a:pt x="213174" y="302887"/>
                  <a:pt x="216821" y="304567"/>
                  <a:pt x="218995" y="307465"/>
                </a:cubicBezTo>
                <a:cubicBezTo>
                  <a:pt x="241409" y="337349"/>
                  <a:pt x="224437" y="323900"/>
                  <a:pt x="245889" y="338201"/>
                </a:cubicBezTo>
                <a:cubicBezTo>
                  <a:pt x="271338" y="399280"/>
                  <a:pt x="265954" y="364226"/>
                  <a:pt x="261257" y="411200"/>
                </a:cubicBezTo>
                <a:cubicBezTo>
                  <a:pt x="259596" y="427815"/>
                  <a:pt x="263993" y="445798"/>
                  <a:pt x="257415" y="461146"/>
                </a:cubicBezTo>
                <a:cubicBezTo>
                  <a:pt x="254843" y="467148"/>
                  <a:pt x="244608" y="463707"/>
                  <a:pt x="238205" y="464988"/>
                </a:cubicBezTo>
                <a:cubicBezTo>
                  <a:pt x="235644" y="468830"/>
                  <a:pt x="231094" y="471932"/>
                  <a:pt x="230521" y="476514"/>
                </a:cubicBezTo>
                <a:cubicBezTo>
                  <a:pt x="230083" y="480021"/>
                  <a:pt x="235445" y="501730"/>
                  <a:pt x="238205" y="507250"/>
                </a:cubicBezTo>
                <a:cubicBezTo>
                  <a:pt x="240270" y="511380"/>
                  <a:pt x="244014" y="514556"/>
                  <a:pt x="245889" y="518776"/>
                </a:cubicBezTo>
                <a:cubicBezTo>
                  <a:pt x="249179" y="526178"/>
                  <a:pt x="253573" y="541828"/>
                  <a:pt x="253573" y="541828"/>
                </a:cubicBezTo>
                <a:cubicBezTo>
                  <a:pt x="245095" y="584219"/>
                  <a:pt x="250019" y="567858"/>
                  <a:pt x="242047" y="591774"/>
                </a:cubicBezTo>
                <a:cubicBezTo>
                  <a:pt x="240766" y="613546"/>
                  <a:pt x="240375" y="635388"/>
                  <a:pt x="238205" y="657089"/>
                </a:cubicBezTo>
                <a:cubicBezTo>
                  <a:pt x="237802" y="661119"/>
                  <a:pt x="236893" y="665453"/>
                  <a:pt x="234363" y="668615"/>
                </a:cubicBezTo>
                <a:cubicBezTo>
                  <a:pt x="231478" y="672221"/>
                  <a:pt x="226679" y="673738"/>
                  <a:pt x="222837" y="676299"/>
                </a:cubicBezTo>
                <a:cubicBezTo>
                  <a:pt x="217714" y="683983"/>
                  <a:pt x="209708" y="690392"/>
                  <a:pt x="207468" y="699351"/>
                </a:cubicBezTo>
                <a:cubicBezTo>
                  <a:pt x="202506" y="719199"/>
                  <a:pt x="206555" y="710326"/>
                  <a:pt x="195942" y="726245"/>
                </a:cubicBezTo>
                <a:cubicBezTo>
                  <a:pt x="194661" y="731368"/>
                  <a:pt x="192625" y="736359"/>
                  <a:pt x="192100" y="741613"/>
                </a:cubicBezTo>
                <a:cubicBezTo>
                  <a:pt x="190057" y="762042"/>
                  <a:pt x="192808" y="783065"/>
                  <a:pt x="188258" y="803085"/>
                </a:cubicBezTo>
                <a:cubicBezTo>
                  <a:pt x="186211" y="812090"/>
                  <a:pt x="172890" y="826137"/>
                  <a:pt x="172890" y="826137"/>
                </a:cubicBezTo>
                <a:cubicBezTo>
                  <a:pt x="182303" y="892028"/>
                  <a:pt x="171633" y="828795"/>
                  <a:pt x="180574" y="864558"/>
                </a:cubicBezTo>
                <a:cubicBezTo>
                  <a:pt x="182158" y="870893"/>
                  <a:pt x="180407" y="878613"/>
                  <a:pt x="184416" y="883768"/>
                </a:cubicBezTo>
                <a:cubicBezTo>
                  <a:pt x="190086" y="891058"/>
                  <a:pt x="207468" y="899136"/>
                  <a:pt x="207468" y="899136"/>
                </a:cubicBezTo>
                <a:cubicBezTo>
                  <a:pt x="213031" y="915824"/>
                  <a:pt x="214439" y="914321"/>
                  <a:pt x="207468" y="937556"/>
                </a:cubicBezTo>
                <a:cubicBezTo>
                  <a:pt x="206141" y="941979"/>
                  <a:pt x="201849" y="944952"/>
                  <a:pt x="199784" y="949082"/>
                </a:cubicBezTo>
                <a:cubicBezTo>
                  <a:pt x="197973" y="952704"/>
                  <a:pt x="197223" y="956766"/>
                  <a:pt x="195942" y="960608"/>
                </a:cubicBezTo>
                <a:cubicBezTo>
                  <a:pt x="198503" y="964450"/>
                  <a:pt x="200361" y="968869"/>
                  <a:pt x="203626" y="972134"/>
                </a:cubicBezTo>
                <a:cubicBezTo>
                  <a:pt x="211074" y="979581"/>
                  <a:pt x="217305" y="980535"/>
                  <a:pt x="226679" y="983660"/>
                </a:cubicBezTo>
                <a:cubicBezTo>
                  <a:pt x="227960" y="987502"/>
                  <a:pt x="227991" y="992024"/>
                  <a:pt x="230521" y="995186"/>
                </a:cubicBezTo>
                <a:cubicBezTo>
                  <a:pt x="233406" y="998792"/>
                  <a:pt x="238782" y="999605"/>
                  <a:pt x="242047" y="1002870"/>
                </a:cubicBezTo>
                <a:cubicBezTo>
                  <a:pt x="245312" y="1006135"/>
                  <a:pt x="247170" y="1010554"/>
                  <a:pt x="249731" y="1014396"/>
                </a:cubicBezTo>
                <a:cubicBezTo>
                  <a:pt x="251012" y="1020799"/>
                  <a:pt x="251989" y="1027271"/>
                  <a:pt x="253573" y="1033606"/>
                </a:cubicBezTo>
                <a:cubicBezTo>
                  <a:pt x="254555" y="1037535"/>
                  <a:pt x="256302" y="1041238"/>
                  <a:pt x="257415" y="1045132"/>
                </a:cubicBezTo>
                <a:cubicBezTo>
                  <a:pt x="258866" y="1050209"/>
                  <a:pt x="259976" y="1055377"/>
                  <a:pt x="261257" y="1060500"/>
                </a:cubicBezTo>
                <a:cubicBezTo>
                  <a:pt x="259976" y="1077149"/>
                  <a:pt x="259486" y="1093878"/>
                  <a:pt x="257415" y="1110447"/>
                </a:cubicBezTo>
                <a:cubicBezTo>
                  <a:pt x="256913" y="1114466"/>
                  <a:pt x="254075" y="1117954"/>
                  <a:pt x="253573" y="1121973"/>
                </a:cubicBezTo>
                <a:cubicBezTo>
                  <a:pt x="248843" y="1159816"/>
                  <a:pt x="252612" y="1164718"/>
                  <a:pt x="245889" y="1194971"/>
                </a:cubicBezTo>
                <a:cubicBezTo>
                  <a:pt x="245010" y="1198924"/>
                  <a:pt x="243858" y="1202875"/>
                  <a:pt x="242047" y="1206497"/>
                </a:cubicBezTo>
                <a:cubicBezTo>
                  <a:pt x="239982" y="1210627"/>
                  <a:pt x="236924" y="1214181"/>
                  <a:pt x="234363" y="1218023"/>
                </a:cubicBezTo>
                <a:cubicBezTo>
                  <a:pt x="225945" y="1302203"/>
                  <a:pt x="223951" y="1281334"/>
                  <a:pt x="230521" y="1360178"/>
                </a:cubicBezTo>
                <a:cubicBezTo>
                  <a:pt x="232876" y="1388432"/>
                  <a:pt x="230431" y="1381174"/>
                  <a:pt x="242047" y="1398598"/>
                </a:cubicBezTo>
                <a:cubicBezTo>
                  <a:pt x="243328" y="1410124"/>
                  <a:pt x="243982" y="1421737"/>
                  <a:pt x="245889" y="1433176"/>
                </a:cubicBezTo>
                <a:cubicBezTo>
                  <a:pt x="246555" y="1437171"/>
                  <a:pt x="249731" y="1440652"/>
                  <a:pt x="249731" y="1444702"/>
                </a:cubicBezTo>
                <a:cubicBezTo>
                  <a:pt x="249731" y="1462677"/>
                  <a:pt x="249013" y="1480789"/>
                  <a:pt x="245889" y="1498490"/>
                </a:cubicBezTo>
                <a:cubicBezTo>
                  <a:pt x="245087" y="1503037"/>
                  <a:pt x="240270" y="1505886"/>
                  <a:pt x="238205" y="1510016"/>
                </a:cubicBezTo>
                <a:cubicBezTo>
                  <a:pt x="228229" y="1529967"/>
                  <a:pt x="241688" y="1514216"/>
                  <a:pt x="226679" y="1529227"/>
                </a:cubicBezTo>
                <a:cubicBezTo>
                  <a:pt x="222651" y="1541312"/>
                  <a:pt x="223645" y="1544056"/>
                  <a:pt x="211310" y="1552279"/>
                </a:cubicBezTo>
                <a:cubicBezTo>
                  <a:pt x="207940" y="1554525"/>
                  <a:pt x="203406" y="1554310"/>
                  <a:pt x="199784" y="1556121"/>
                </a:cubicBezTo>
                <a:cubicBezTo>
                  <a:pt x="161645" y="1575191"/>
                  <a:pt x="237038" y="1560553"/>
                  <a:pt x="130628" y="1567647"/>
                </a:cubicBezTo>
                <a:cubicBezTo>
                  <a:pt x="126786" y="1570208"/>
                  <a:pt x="123322" y="1573456"/>
                  <a:pt x="119102" y="1575331"/>
                </a:cubicBezTo>
                <a:cubicBezTo>
                  <a:pt x="111700" y="1578621"/>
                  <a:pt x="96050" y="1583015"/>
                  <a:pt x="96050" y="1583015"/>
                </a:cubicBezTo>
                <a:cubicBezTo>
                  <a:pt x="93489" y="1586857"/>
                  <a:pt x="91631" y="1591276"/>
                  <a:pt x="88366" y="1594541"/>
                </a:cubicBezTo>
                <a:cubicBezTo>
                  <a:pt x="80918" y="1601989"/>
                  <a:pt x="74688" y="1602942"/>
                  <a:pt x="65314" y="1606067"/>
                </a:cubicBezTo>
                <a:cubicBezTo>
                  <a:pt x="62753" y="1609909"/>
                  <a:pt x="60586" y="1614046"/>
                  <a:pt x="57630" y="1617593"/>
                </a:cubicBezTo>
                <a:cubicBezTo>
                  <a:pt x="54152" y="1621767"/>
                  <a:pt x="49118" y="1624598"/>
                  <a:pt x="46104" y="1629119"/>
                </a:cubicBezTo>
                <a:cubicBezTo>
                  <a:pt x="43858" y="1632489"/>
                  <a:pt x="44508" y="1637275"/>
                  <a:pt x="42262" y="1640645"/>
                </a:cubicBezTo>
                <a:cubicBezTo>
                  <a:pt x="39248" y="1645166"/>
                  <a:pt x="34214" y="1647997"/>
                  <a:pt x="30736" y="1652171"/>
                </a:cubicBezTo>
                <a:cubicBezTo>
                  <a:pt x="27780" y="1655718"/>
                  <a:pt x="25613" y="1659855"/>
                  <a:pt x="23052" y="1663697"/>
                </a:cubicBezTo>
                <a:cubicBezTo>
                  <a:pt x="21771" y="1673942"/>
                  <a:pt x="21373" y="1684337"/>
                  <a:pt x="19210" y="1694433"/>
                </a:cubicBezTo>
                <a:cubicBezTo>
                  <a:pt x="17513" y="1702353"/>
                  <a:pt x="13490" y="1709627"/>
                  <a:pt x="11526" y="1717485"/>
                </a:cubicBezTo>
                <a:cubicBezTo>
                  <a:pt x="-488" y="1765543"/>
                  <a:pt x="14868" y="1705785"/>
                  <a:pt x="3842" y="1744379"/>
                </a:cubicBezTo>
                <a:cubicBezTo>
                  <a:pt x="2391" y="1749456"/>
                  <a:pt x="1281" y="1754625"/>
                  <a:pt x="0" y="1759748"/>
                </a:cubicBezTo>
                <a:cubicBezTo>
                  <a:pt x="1281" y="1769993"/>
                  <a:pt x="-351" y="1781049"/>
                  <a:pt x="3842" y="1790484"/>
                </a:cubicBezTo>
                <a:cubicBezTo>
                  <a:pt x="5487" y="1794185"/>
                  <a:pt x="11474" y="1793213"/>
                  <a:pt x="15368" y="1794326"/>
                </a:cubicBezTo>
                <a:cubicBezTo>
                  <a:pt x="20445" y="1795777"/>
                  <a:pt x="25613" y="1796887"/>
                  <a:pt x="30736" y="1798168"/>
                </a:cubicBezTo>
                <a:cubicBezTo>
                  <a:pt x="34578" y="1800729"/>
                  <a:pt x="39701" y="1802010"/>
                  <a:pt x="42262" y="1805852"/>
                </a:cubicBezTo>
                <a:cubicBezTo>
                  <a:pt x="45191" y="1810245"/>
                  <a:pt x="45603" y="1815963"/>
                  <a:pt x="46104" y="1821220"/>
                </a:cubicBezTo>
                <a:cubicBezTo>
                  <a:pt x="48172" y="1842931"/>
                  <a:pt x="48665" y="1864763"/>
                  <a:pt x="49946" y="1886534"/>
                </a:cubicBezTo>
                <a:cubicBezTo>
                  <a:pt x="55069" y="1885253"/>
                  <a:pt x="60034" y="1882692"/>
                  <a:pt x="65314" y="1882692"/>
                </a:cubicBezTo>
                <a:cubicBezTo>
                  <a:pt x="74586" y="1882692"/>
                  <a:pt x="86955" y="1887344"/>
                  <a:pt x="96050" y="1890376"/>
                </a:cubicBezTo>
                <a:cubicBezTo>
                  <a:pt x="97281" y="1895300"/>
                  <a:pt x="100978" y="1911758"/>
                  <a:pt x="103734" y="1917270"/>
                </a:cubicBezTo>
                <a:cubicBezTo>
                  <a:pt x="110009" y="1929821"/>
                  <a:pt x="120639" y="1939554"/>
                  <a:pt x="134470" y="1944164"/>
                </a:cubicBezTo>
                <a:lnTo>
                  <a:pt x="145996" y="1948006"/>
                </a:lnTo>
                <a:cubicBezTo>
                  <a:pt x="149838" y="1945445"/>
                  <a:pt x="153392" y="1942387"/>
                  <a:pt x="157522" y="1940322"/>
                </a:cubicBezTo>
                <a:cubicBezTo>
                  <a:pt x="189335" y="1924415"/>
                  <a:pt x="147542" y="1950817"/>
                  <a:pt x="180574" y="1928796"/>
                </a:cubicBezTo>
                <a:cubicBezTo>
                  <a:pt x="184706" y="1929622"/>
                  <a:pt x="205403" y="1932936"/>
                  <a:pt x="211310" y="1936480"/>
                </a:cubicBezTo>
                <a:cubicBezTo>
                  <a:pt x="214416" y="1938344"/>
                  <a:pt x="216166" y="1941901"/>
                  <a:pt x="218995" y="1944164"/>
                </a:cubicBezTo>
                <a:cubicBezTo>
                  <a:pt x="222601" y="1947048"/>
                  <a:pt x="226679" y="1949287"/>
                  <a:pt x="230521" y="1951848"/>
                </a:cubicBezTo>
                <a:cubicBezTo>
                  <a:pt x="233082" y="1955690"/>
                  <a:pt x="234599" y="1960489"/>
                  <a:pt x="238205" y="1963374"/>
                </a:cubicBezTo>
                <a:cubicBezTo>
                  <a:pt x="241367" y="1965904"/>
                  <a:pt x="247377" y="1963920"/>
                  <a:pt x="249731" y="1967216"/>
                </a:cubicBezTo>
                <a:cubicBezTo>
                  <a:pt x="254439" y="1973807"/>
                  <a:pt x="252922" y="1983529"/>
                  <a:pt x="257415" y="1990269"/>
                </a:cubicBezTo>
                <a:cubicBezTo>
                  <a:pt x="259976" y="1994111"/>
                  <a:pt x="263224" y="1997575"/>
                  <a:pt x="265099" y="2001795"/>
                </a:cubicBezTo>
                <a:cubicBezTo>
                  <a:pt x="268389" y="2009197"/>
                  <a:pt x="272783" y="2024847"/>
                  <a:pt x="272783" y="2024847"/>
                </a:cubicBezTo>
                <a:cubicBezTo>
                  <a:pt x="274064" y="2037654"/>
                  <a:pt x="274253" y="2050617"/>
                  <a:pt x="276625" y="2063267"/>
                </a:cubicBezTo>
                <a:cubicBezTo>
                  <a:pt x="278118" y="2071228"/>
                  <a:pt x="276625" y="2083758"/>
                  <a:pt x="284309" y="2086319"/>
                </a:cubicBezTo>
                <a:lnTo>
                  <a:pt x="307361" y="2094003"/>
                </a:lnTo>
                <a:lnTo>
                  <a:pt x="318887" y="2097845"/>
                </a:lnTo>
                <a:cubicBezTo>
                  <a:pt x="335536" y="2096564"/>
                  <a:pt x="352421" y="2097080"/>
                  <a:pt x="368833" y="2094003"/>
                </a:cubicBezTo>
                <a:cubicBezTo>
                  <a:pt x="380271" y="2091858"/>
                  <a:pt x="381932" y="2083871"/>
                  <a:pt x="384201" y="2074793"/>
                </a:cubicBezTo>
                <a:cubicBezTo>
                  <a:pt x="386934" y="2063859"/>
                  <a:pt x="385845" y="2051963"/>
                  <a:pt x="395727" y="2044057"/>
                </a:cubicBezTo>
                <a:cubicBezTo>
                  <a:pt x="398889" y="2041527"/>
                  <a:pt x="403269" y="2040939"/>
                  <a:pt x="407253" y="2040215"/>
                </a:cubicBezTo>
                <a:cubicBezTo>
                  <a:pt x="417412" y="2038368"/>
                  <a:pt x="427744" y="2037654"/>
                  <a:pt x="437989" y="2036373"/>
                </a:cubicBezTo>
                <a:cubicBezTo>
                  <a:pt x="444713" y="2031891"/>
                  <a:pt x="455599" y="2026769"/>
                  <a:pt x="457200" y="2017163"/>
                </a:cubicBezTo>
                <a:cubicBezTo>
                  <a:pt x="457866" y="2013168"/>
                  <a:pt x="449736" y="2007448"/>
                  <a:pt x="453358" y="2005637"/>
                </a:cubicBezTo>
                <a:cubicBezTo>
                  <a:pt x="459199" y="2002717"/>
                  <a:pt x="466165" y="2008198"/>
                  <a:pt x="472568" y="2009479"/>
                </a:cubicBezTo>
                <a:cubicBezTo>
                  <a:pt x="475330" y="2053675"/>
                  <a:pt x="459635" y="2064485"/>
                  <a:pt x="487936" y="2078635"/>
                </a:cubicBezTo>
                <a:cubicBezTo>
                  <a:pt x="491558" y="2080446"/>
                  <a:pt x="495620" y="2081196"/>
                  <a:pt x="499462" y="2082477"/>
                </a:cubicBezTo>
                <a:cubicBezTo>
                  <a:pt x="509875" y="2080394"/>
                  <a:pt x="522660" y="2080373"/>
                  <a:pt x="530198" y="2070951"/>
                </a:cubicBezTo>
                <a:cubicBezTo>
                  <a:pt x="532728" y="2067789"/>
                  <a:pt x="532031" y="2062941"/>
                  <a:pt x="534040" y="2059425"/>
                </a:cubicBezTo>
                <a:cubicBezTo>
                  <a:pt x="537217" y="2053865"/>
                  <a:pt x="541844" y="2049268"/>
                  <a:pt x="545566" y="2044057"/>
                </a:cubicBezTo>
                <a:cubicBezTo>
                  <a:pt x="548250" y="2040300"/>
                  <a:pt x="549644" y="2035416"/>
                  <a:pt x="553250" y="2032531"/>
                </a:cubicBezTo>
                <a:cubicBezTo>
                  <a:pt x="557188" y="2029381"/>
                  <a:pt x="583029" y="2025038"/>
                  <a:pt x="583986" y="2024847"/>
                </a:cubicBezTo>
                <a:cubicBezTo>
                  <a:pt x="581047" y="2013090"/>
                  <a:pt x="581304" y="2006797"/>
                  <a:pt x="572460" y="1997953"/>
                </a:cubicBezTo>
                <a:cubicBezTo>
                  <a:pt x="569195" y="1994688"/>
                  <a:pt x="564776" y="1992830"/>
                  <a:pt x="560934" y="1990269"/>
                </a:cubicBezTo>
                <a:cubicBezTo>
                  <a:pt x="541788" y="1993460"/>
                  <a:pt x="536847" y="1997084"/>
                  <a:pt x="518672" y="1990269"/>
                </a:cubicBezTo>
                <a:cubicBezTo>
                  <a:pt x="514348" y="1988648"/>
                  <a:pt x="510988" y="1985146"/>
                  <a:pt x="507146" y="1982585"/>
                </a:cubicBezTo>
                <a:cubicBezTo>
                  <a:pt x="508427" y="1972339"/>
                  <a:pt x="505261" y="1960439"/>
                  <a:pt x="510988" y="1951848"/>
                </a:cubicBezTo>
                <a:cubicBezTo>
                  <a:pt x="514610" y="1946415"/>
                  <a:pt x="523863" y="1949590"/>
                  <a:pt x="530198" y="1948006"/>
                </a:cubicBezTo>
                <a:cubicBezTo>
                  <a:pt x="534127" y="1947024"/>
                  <a:pt x="537830" y="1945277"/>
                  <a:pt x="541724" y="1944164"/>
                </a:cubicBezTo>
                <a:cubicBezTo>
                  <a:pt x="547469" y="1942523"/>
                  <a:pt x="562477" y="1939551"/>
                  <a:pt x="568618" y="1936480"/>
                </a:cubicBezTo>
                <a:cubicBezTo>
                  <a:pt x="572748" y="1934415"/>
                  <a:pt x="576302" y="1931357"/>
                  <a:pt x="580144" y="1928796"/>
                </a:cubicBezTo>
                <a:cubicBezTo>
                  <a:pt x="625395" y="1940109"/>
                  <a:pt x="555989" y="1919096"/>
                  <a:pt x="610880" y="1955690"/>
                </a:cubicBezTo>
                <a:cubicBezTo>
                  <a:pt x="627839" y="1966996"/>
                  <a:pt x="617878" y="1962468"/>
                  <a:pt x="641616" y="1967216"/>
                </a:cubicBezTo>
                <a:lnTo>
                  <a:pt x="664668" y="1959532"/>
                </a:lnTo>
                <a:cubicBezTo>
                  <a:pt x="668510" y="1958251"/>
                  <a:pt x="672224" y="1956484"/>
                  <a:pt x="676195" y="1955690"/>
                </a:cubicBezTo>
                <a:lnTo>
                  <a:pt x="695405" y="1951848"/>
                </a:lnTo>
                <a:cubicBezTo>
                  <a:pt x="699247" y="1948006"/>
                  <a:pt x="704501" y="1945182"/>
                  <a:pt x="706931" y="1940322"/>
                </a:cubicBezTo>
                <a:cubicBezTo>
                  <a:pt x="722361" y="1909463"/>
                  <a:pt x="697786" y="1929770"/>
                  <a:pt x="722299" y="1913428"/>
                </a:cubicBezTo>
                <a:cubicBezTo>
                  <a:pt x="721018" y="1878850"/>
                  <a:pt x="720759" y="1844219"/>
                  <a:pt x="718457" y="1809694"/>
                </a:cubicBezTo>
                <a:cubicBezTo>
                  <a:pt x="718188" y="1805653"/>
                  <a:pt x="715597" y="1802097"/>
                  <a:pt x="714615" y="1798168"/>
                </a:cubicBezTo>
                <a:cubicBezTo>
                  <a:pt x="713031" y="1791833"/>
                  <a:pt x="712054" y="1785361"/>
                  <a:pt x="710773" y="1778958"/>
                </a:cubicBezTo>
                <a:cubicBezTo>
                  <a:pt x="712054" y="1768712"/>
                  <a:pt x="709997" y="1757456"/>
                  <a:pt x="714615" y="1748221"/>
                </a:cubicBezTo>
                <a:cubicBezTo>
                  <a:pt x="716235" y="1744981"/>
                  <a:pt x="720036" y="1753077"/>
                  <a:pt x="722299" y="1755906"/>
                </a:cubicBezTo>
                <a:cubicBezTo>
                  <a:pt x="736934" y="1774200"/>
                  <a:pt x="721752" y="1761945"/>
                  <a:pt x="741509" y="1775116"/>
                </a:cubicBezTo>
                <a:cubicBezTo>
                  <a:pt x="744070" y="1778958"/>
                  <a:pt x="745351" y="1784081"/>
                  <a:pt x="749193" y="1786642"/>
                </a:cubicBezTo>
                <a:cubicBezTo>
                  <a:pt x="753586" y="1789571"/>
                  <a:pt x="759484" y="1789033"/>
                  <a:pt x="764561" y="1790484"/>
                </a:cubicBezTo>
                <a:cubicBezTo>
                  <a:pt x="803143" y="1801508"/>
                  <a:pt x="743412" y="1786157"/>
                  <a:pt x="791455" y="1798168"/>
                </a:cubicBezTo>
                <a:cubicBezTo>
                  <a:pt x="777350" y="1826378"/>
                  <a:pt x="787733" y="1801350"/>
                  <a:pt x="779929" y="1844272"/>
                </a:cubicBezTo>
                <a:cubicBezTo>
                  <a:pt x="779205" y="1848256"/>
                  <a:pt x="777069" y="1851869"/>
                  <a:pt x="776087" y="1855798"/>
                </a:cubicBezTo>
                <a:lnTo>
                  <a:pt x="768403" y="1886534"/>
                </a:lnTo>
                <a:cubicBezTo>
                  <a:pt x="769684" y="1895499"/>
                  <a:pt x="766448" y="1906471"/>
                  <a:pt x="772245" y="1913428"/>
                </a:cubicBezTo>
                <a:cubicBezTo>
                  <a:pt x="775625" y="1917484"/>
                  <a:pt x="783490" y="1912885"/>
                  <a:pt x="787613" y="1909586"/>
                </a:cubicBezTo>
                <a:cubicBezTo>
                  <a:pt x="790775" y="1907056"/>
                  <a:pt x="789644" y="1901682"/>
                  <a:pt x="791455" y="1898060"/>
                </a:cubicBezTo>
                <a:cubicBezTo>
                  <a:pt x="793520" y="1893930"/>
                  <a:pt x="797074" y="1890664"/>
                  <a:pt x="799139" y="1886534"/>
                </a:cubicBezTo>
                <a:cubicBezTo>
                  <a:pt x="806615" y="1871581"/>
                  <a:pt x="799437" y="1876874"/>
                  <a:pt x="806823" y="1859640"/>
                </a:cubicBezTo>
                <a:cubicBezTo>
                  <a:pt x="808642" y="1855396"/>
                  <a:pt x="810901" y="1850999"/>
                  <a:pt x="814507" y="1848114"/>
                </a:cubicBezTo>
                <a:cubicBezTo>
                  <a:pt x="817669" y="1845584"/>
                  <a:pt x="822411" y="1846083"/>
                  <a:pt x="826033" y="1844272"/>
                </a:cubicBezTo>
                <a:cubicBezTo>
                  <a:pt x="830163" y="1842207"/>
                  <a:pt x="833717" y="1839149"/>
                  <a:pt x="837559" y="1836588"/>
                </a:cubicBezTo>
                <a:cubicBezTo>
                  <a:pt x="840120" y="1832746"/>
                  <a:pt x="841978" y="1828327"/>
                  <a:pt x="845243" y="1825062"/>
                </a:cubicBezTo>
                <a:cubicBezTo>
                  <a:pt x="848508" y="1821797"/>
                  <a:pt x="854208" y="1821220"/>
                  <a:pt x="856769" y="1817378"/>
                </a:cubicBezTo>
                <a:cubicBezTo>
                  <a:pt x="859698" y="1812985"/>
                  <a:pt x="858531" y="1806863"/>
                  <a:pt x="860611" y="1802010"/>
                </a:cubicBezTo>
                <a:cubicBezTo>
                  <a:pt x="862430" y="1797766"/>
                  <a:pt x="865734" y="1794326"/>
                  <a:pt x="868295" y="1790484"/>
                </a:cubicBezTo>
                <a:cubicBezTo>
                  <a:pt x="861820" y="1764584"/>
                  <a:pt x="862736" y="1775606"/>
                  <a:pt x="868295" y="1736695"/>
                </a:cubicBezTo>
                <a:cubicBezTo>
                  <a:pt x="869042" y="1731468"/>
                  <a:pt x="868838" y="1725450"/>
                  <a:pt x="872137" y="1721327"/>
                </a:cubicBezTo>
                <a:cubicBezTo>
                  <a:pt x="874667" y="1718165"/>
                  <a:pt x="879821" y="1718766"/>
                  <a:pt x="883663" y="1717485"/>
                </a:cubicBezTo>
                <a:cubicBezTo>
                  <a:pt x="884944" y="1713643"/>
                  <a:pt x="888078" y="1709968"/>
                  <a:pt x="887505" y="1705959"/>
                </a:cubicBezTo>
                <a:cubicBezTo>
                  <a:pt x="885141" y="1689409"/>
                  <a:pt x="877063" y="1689212"/>
                  <a:pt x="864453" y="1682907"/>
                </a:cubicBezTo>
                <a:cubicBezTo>
                  <a:pt x="851244" y="1663094"/>
                  <a:pt x="844233" y="1665718"/>
                  <a:pt x="852927" y="1648329"/>
                </a:cubicBezTo>
                <a:cubicBezTo>
                  <a:pt x="854992" y="1644199"/>
                  <a:pt x="858050" y="1640645"/>
                  <a:pt x="860611" y="1636803"/>
                </a:cubicBezTo>
                <a:cubicBezTo>
                  <a:pt x="859330" y="1623996"/>
                  <a:pt x="861719" y="1610263"/>
                  <a:pt x="856769" y="1598383"/>
                </a:cubicBezTo>
                <a:cubicBezTo>
                  <a:pt x="854566" y="1593096"/>
                  <a:pt x="846957" y="1592088"/>
                  <a:pt x="841401" y="1590699"/>
                </a:cubicBezTo>
                <a:cubicBezTo>
                  <a:pt x="831384" y="1588195"/>
                  <a:pt x="820910" y="1588138"/>
                  <a:pt x="810665" y="1586857"/>
                </a:cubicBezTo>
                <a:cubicBezTo>
                  <a:pt x="818349" y="1584296"/>
                  <a:pt x="829224" y="1585912"/>
                  <a:pt x="833717" y="1579173"/>
                </a:cubicBezTo>
                <a:cubicBezTo>
                  <a:pt x="843962" y="1563805"/>
                  <a:pt x="837559" y="1570208"/>
                  <a:pt x="852927" y="1559963"/>
                </a:cubicBezTo>
                <a:cubicBezTo>
                  <a:pt x="851646" y="1549718"/>
                  <a:pt x="852052" y="1539117"/>
                  <a:pt x="849085" y="1529227"/>
                </a:cubicBezTo>
                <a:cubicBezTo>
                  <a:pt x="848044" y="1525757"/>
                  <a:pt x="843664" y="1524371"/>
                  <a:pt x="841401" y="1521542"/>
                </a:cubicBezTo>
                <a:cubicBezTo>
                  <a:pt x="838517" y="1517936"/>
                  <a:pt x="836673" y="1513563"/>
                  <a:pt x="833717" y="1510016"/>
                </a:cubicBezTo>
                <a:cubicBezTo>
                  <a:pt x="830239" y="1505842"/>
                  <a:pt x="825527" y="1502779"/>
                  <a:pt x="822191" y="1498490"/>
                </a:cubicBezTo>
                <a:cubicBezTo>
                  <a:pt x="816521" y="1491200"/>
                  <a:pt x="806823" y="1475438"/>
                  <a:pt x="806823" y="1475438"/>
                </a:cubicBezTo>
                <a:cubicBezTo>
                  <a:pt x="808104" y="1454947"/>
                  <a:pt x="805963" y="1433951"/>
                  <a:pt x="810665" y="1413966"/>
                </a:cubicBezTo>
                <a:cubicBezTo>
                  <a:pt x="811593" y="1410024"/>
                  <a:pt x="819029" y="1412654"/>
                  <a:pt x="822191" y="1410124"/>
                </a:cubicBezTo>
                <a:cubicBezTo>
                  <a:pt x="825797" y="1407239"/>
                  <a:pt x="826400" y="1401639"/>
                  <a:pt x="829875" y="1398598"/>
                </a:cubicBezTo>
                <a:cubicBezTo>
                  <a:pt x="836825" y="1392517"/>
                  <a:pt x="845243" y="1388353"/>
                  <a:pt x="852927" y="1383230"/>
                </a:cubicBezTo>
                <a:lnTo>
                  <a:pt x="864453" y="1375546"/>
                </a:lnTo>
                <a:cubicBezTo>
                  <a:pt x="867014" y="1379388"/>
                  <a:pt x="872896" y="1382517"/>
                  <a:pt x="872137" y="1387072"/>
                </a:cubicBezTo>
                <a:cubicBezTo>
                  <a:pt x="870721" y="1395568"/>
                  <a:pt x="850545" y="1403631"/>
                  <a:pt x="845243" y="1406282"/>
                </a:cubicBezTo>
                <a:cubicBezTo>
                  <a:pt x="846524" y="1424211"/>
                  <a:pt x="844725" y="1442632"/>
                  <a:pt x="849085" y="1460070"/>
                </a:cubicBezTo>
                <a:cubicBezTo>
                  <a:pt x="853567" y="1477999"/>
                  <a:pt x="863493" y="1482482"/>
                  <a:pt x="875979" y="1490806"/>
                </a:cubicBezTo>
                <a:cubicBezTo>
                  <a:pt x="881879" y="1499656"/>
                  <a:pt x="882817" y="1506174"/>
                  <a:pt x="895189" y="1506174"/>
                </a:cubicBezTo>
                <a:cubicBezTo>
                  <a:pt x="899239" y="1506174"/>
                  <a:pt x="902874" y="1503613"/>
                  <a:pt x="906716" y="1502332"/>
                </a:cubicBezTo>
                <a:cubicBezTo>
                  <a:pt x="905435" y="1498490"/>
                  <a:pt x="904958" y="1494279"/>
                  <a:pt x="902874" y="1490806"/>
                </a:cubicBezTo>
                <a:cubicBezTo>
                  <a:pt x="901010" y="1487700"/>
                  <a:pt x="897363" y="1486020"/>
                  <a:pt x="895189" y="1483122"/>
                </a:cubicBezTo>
                <a:cubicBezTo>
                  <a:pt x="879337" y="1461986"/>
                  <a:pt x="881969" y="1466513"/>
                  <a:pt x="875979" y="1448544"/>
                </a:cubicBezTo>
                <a:cubicBezTo>
                  <a:pt x="877879" y="1431444"/>
                  <a:pt x="869654" y="1410124"/>
                  <a:pt x="891347" y="1410124"/>
                </a:cubicBezTo>
                <a:cubicBezTo>
                  <a:pt x="897877" y="1410124"/>
                  <a:pt x="904154" y="1412685"/>
                  <a:pt x="910558" y="1413966"/>
                </a:cubicBezTo>
                <a:cubicBezTo>
                  <a:pt x="913119" y="1417808"/>
                  <a:pt x="914977" y="1422227"/>
                  <a:pt x="918242" y="1425492"/>
                </a:cubicBezTo>
                <a:cubicBezTo>
                  <a:pt x="925690" y="1432940"/>
                  <a:pt x="931920" y="1433893"/>
                  <a:pt x="941294" y="1437018"/>
                </a:cubicBezTo>
                <a:cubicBezTo>
                  <a:pt x="945136" y="1433176"/>
                  <a:pt x="951994" y="1430862"/>
                  <a:pt x="952820" y="1425492"/>
                </a:cubicBezTo>
                <a:cubicBezTo>
                  <a:pt x="953857" y="1418751"/>
                  <a:pt x="951386" y="1388046"/>
                  <a:pt x="945136" y="1375546"/>
                </a:cubicBezTo>
                <a:cubicBezTo>
                  <a:pt x="930240" y="1345755"/>
                  <a:pt x="943267" y="1381465"/>
                  <a:pt x="933610" y="1352494"/>
                </a:cubicBezTo>
                <a:cubicBezTo>
                  <a:pt x="935746" y="1333270"/>
                  <a:pt x="931901" y="1319625"/>
                  <a:pt x="945136" y="1306390"/>
                </a:cubicBezTo>
                <a:cubicBezTo>
                  <a:pt x="948401" y="1303125"/>
                  <a:pt x="952820" y="1301267"/>
                  <a:pt x="956662" y="1298706"/>
                </a:cubicBezTo>
                <a:cubicBezTo>
                  <a:pt x="955381" y="1293583"/>
                  <a:pt x="955440" y="1287922"/>
                  <a:pt x="952820" y="1283337"/>
                </a:cubicBezTo>
                <a:cubicBezTo>
                  <a:pt x="938882" y="1258944"/>
                  <a:pt x="907024" y="1269526"/>
                  <a:pt x="883663" y="1267969"/>
                </a:cubicBezTo>
                <a:cubicBezTo>
                  <a:pt x="859988" y="1270600"/>
                  <a:pt x="821053" y="1277100"/>
                  <a:pt x="799139" y="1267969"/>
                </a:cubicBezTo>
                <a:cubicBezTo>
                  <a:pt x="794265" y="1265938"/>
                  <a:pt x="798925" y="1255981"/>
                  <a:pt x="802981" y="1252601"/>
                </a:cubicBezTo>
                <a:cubicBezTo>
                  <a:pt x="807998" y="1248421"/>
                  <a:pt x="815788" y="1250040"/>
                  <a:pt x="822191" y="1248759"/>
                </a:cubicBezTo>
                <a:cubicBezTo>
                  <a:pt x="826033" y="1246198"/>
                  <a:pt x="829237" y="1242195"/>
                  <a:pt x="833717" y="1241075"/>
                </a:cubicBezTo>
                <a:cubicBezTo>
                  <a:pt x="844968" y="1238262"/>
                  <a:pt x="861862" y="1246882"/>
                  <a:pt x="868295" y="1237233"/>
                </a:cubicBezTo>
                <a:cubicBezTo>
                  <a:pt x="878266" y="1222277"/>
                  <a:pt x="870037" y="1201297"/>
                  <a:pt x="872137" y="1183445"/>
                </a:cubicBezTo>
                <a:cubicBezTo>
                  <a:pt x="872610" y="1179423"/>
                  <a:pt x="874698" y="1175761"/>
                  <a:pt x="875979" y="1171919"/>
                </a:cubicBezTo>
                <a:cubicBezTo>
                  <a:pt x="874698" y="1168077"/>
                  <a:pt x="875001" y="1163257"/>
                  <a:pt x="872137" y="1160393"/>
                </a:cubicBezTo>
                <a:cubicBezTo>
                  <a:pt x="869273" y="1157529"/>
                  <a:pt x="864582" y="1157345"/>
                  <a:pt x="860611" y="1156551"/>
                </a:cubicBezTo>
                <a:cubicBezTo>
                  <a:pt x="851731" y="1154775"/>
                  <a:pt x="842682" y="1153990"/>
                  <a:pt x="833717" y="1152709"/>
                </a:cubicBezTo>
                <a:cubicBezTo>
                  <a:pt x="832436" y="1148867"/>
                  <a:pt x="831842" y="1144723"/>
                  <a:pt x="829875" y="1141183"/>
                </a:cubicBezTo>
                <a:cubicBezTo>
                  <a:pt x="807857" y="1101551"/>
                  <a:pt x="819358" y="1132685"/>
                  <a:pt x="810665" y="1106605"/>
                </a:cubicBezTo>
                <a:cubicBezTo>
                  <a:pt x="811946" y="1100202"/>
                  <a:pt x="809074" y="1091017"/>
                  <a:pt x="814507" y="1087395"/>
                </a:cubicBezTo>
                <a:cubicBezTo>
                  <a:pt x="818349" y="1084834"/>
                  <a:pt x="818585" y="1096036"/>
                  <a:pt x="822191" y="1098921"/>
                </a:cubicBezTo>
                <a:cubicBezTo>
                  <a:pt x="825353" y="1101451"/>
                  <a:pt x="830095" y="1100952"/>
                  <a:pt x="833717" y="1102763"/>
                </a:cubicBezTo>
                <a:cubicBezTo>
                  <a:pt x="837847" y="1104828"/>
                  <a:pt x="841023" y="1108572"/>
                  <a:pt x="845243" y="1110447"/>
                </a:cubicBezTo>
                <a:cubicBezTo>
                  <a:pt x="852645" y="1113737"/>
                  <a:pt x="868295" y="1118131"/>
                  <a:pt x="868295" y="1118131"/>
                </a:cubicBezTo>
                <a:cubicBezTo>
                  <a:pt x="873418" y="1116850"/>
                  <a:pt x="880495" y="1118513"/>
                  <a:pt x="883663" y="1114289"/>
                </a:cubicBezTo>
                <a:cubicBezTo>
                  <a:pt x="886470" y="1110546"/>
                  <a:pt x="872822" y="1092264"/>
                  <a:pt x="872137" y="1091237"/>
                </a:cubicBezTo>
                <a:cubicBezTo>
                  <a:pt x="870856" y="1084834"/>
                  <a:pt x="869879" y="1078362"/>
                  <a:pt x="868295" y="1072027"/>
                </a:cubicBezTo>
                <a:cubicBezTo>
                  <a:pt x="867313" y="1068098"/>
                  <a:pt x="864804" y="1064535"/>
                  <a:pt x="864453" y="1060500"/>
                </a:cubicBezTo>
                <a:cubicBezTo>
                  <a:pt x="857245" y="977611"/>
                  <a:pt x="886129" y="990040"/>
                  <a:pt x="845243" y="979818"/>
                </a:cubicBezTo>
                <a:cubicBezTo>
                  <a:pt x="841401" y="977257"/>
                  <a:pt x="837847" y="974199"/>
                  <a:pt x="833717" y="972134"/>
                </a:cubicBezTo>
                <a:cubicBezTo>
                  <a:pt x="830095" y="970323"/>
                  <a:pt x="825055" y="971156"/>
                  <a:pt x="822191" y="968292"/>
                </a:cubicBezTo>
                <a:cubicBezTo>
                  <a:pt x="815661" y="961762"/>
                  <a:pt x="806823" y="945240"/>
                  <a:pt x="806823" y="945240"/>
                </a:cubicBezTo>
                <a:cubicBezTo>
                  <a:pt x="801245" y="911771"/>
                  <a:pt x="804870" y="929745"/>
                  <a:pt x="795297" y="891452"/>
                </a:cubicBezTo>
                <a:lnTo>
                  <a:pt x="791455" y="876084"/>
                </a:lnTo>
                <a:cubicBezTo>
                  <a:pt x="792736" y="861996"/>
                  <a:pt x="785294" y="843824"/>
                  <a:pt x="795297" y="833821"/>
                </a:cubicBezTo>
                <a:lnTo>
                  <a:pt x="814507" y="853032"/>
                </a:lnTo>
                <a:cubicBezTo>
                  <a:pt x="817038" y="860625"/>
                  <a:pt x="819262" y="870667"/>
                  <a:pt x="826033" y="876084"/>
                </a:cubicBezTo>
                <a:cubicBezTo>
                  <a:pt x="829195" y="878614"/>
                  <a:pt x="833937" y="878115"/>
                  <a:pt x="837559" y="879926"/>
                </a:cubicBezTo>
                <a:cubicBezTo>
                  <a:pt x="867350" y="894822"/>
                  <a:pt x="831640" y="881795"/>
                  <a:pt x="860611" y="891452"/>
                </a:cubicBezTo>
                <a:cubicBezTo>
                  <a:pt x="863172" y="895294"/>
                  <a:pt x="863767" y="902072"/>
                  <a:pt x="868295" y="902978"/>
                </a:cubicBezTo>
                <a:cubicBezTo>
                  <a:pt x="872823" y="903884"/>
                  <a:pt x="878995" y="899837"/>
                  <a:pt x="879821" y="895294"/>
                </a:cubicBezTo>
                <a:cubicBezTo>
                  <a:pt x="880957" y="889044"/>
                  <a:pt x="877752" y="860420"/>
                  <a:pt x="872137" y="849190"/>
                </a:cubicBezTo>
                <a:cubicBezTo>
                  <a:pt x="870072" y="845060"/>
                  <a:pt x="868059" y="840548"/>
                  <a:pt x="864453" y="837663"/>
                </a:cubicBezTo>
                <a:cubicBezTo>
                  <a:pt x="861291" y="835133"/>
                  <a:pt x="856769" y="835102"/>
                  <a:pt x="852927" y="833821"/>
                </a:cubicBezTo>
                <a:cubicBezTo>
                  <a:pt x="843407" y="805261"/>
                  <a:pt x="852927" y="838954"/>
                  <a:pt x="852927" y="780033"/>
                </a:cubicBezTo>
                <a:cubicBezTo>
                  <a:pt x="852927" y="774753"/>
                  <a:pt x="850536" y="769742"/>
                  <a:pt x="849085" y="764665"/>
                </a:cubicBezTo>
                <a:cubicBezTo>
                  <a:pt x="845108" y="750747"/>
                  <a:pt x="845978" y="754242"/>
                  <a:pt x="837559" y="741613"/>
                </a:cubicBezTo>
                <a:cubicBezTo>
                  <a:pt x="835201" y="732180"/>
                  <a:pt x="830959" y="716248"/>
                  <a:pt x="829875" y="707035"/>
                </a:cubicBezTo>
                <a:cubicBezTo>
                  <a:pt x="828073" y="691719"/>
                  <a:pt x="830160" y="675790"/>
                  <a:pt x="826033" y="660931"/>
                </a:cubicBezTo>
                <a:cubicBezTo>
                  <a:pt x="823561" y="652033"/>
                  <a:pt x="813585" y="646640"/>
                  <a:pt x="810665" y="637879"/>
                </a:cubicBezTo>
                <a:lnTo>
                  <a:pt x="802981" y="614827"/>
                </a:lnTo>
                <a:cubicBezTo>
                  <a:pt x="801700" y="610985"/>
                  <a:pt x="802509" y="605547"/>
                  <a:pt x="799139" y="603300"/>
                </a:cubicBezTo>
                <a:cubicBezTo>
                  <a:pt x="770522" y="584222"/>
                  <a:pt x="805669" y="608742"/>
                  <a:pt x="776087" y="584090"/>
                </a:cubicBezTo>
                <a:cubicBezTo>
                  <a:pt x="772540" y="581134"/>
                  <a:pt x="768403" y="578967"/>
                  <a:pt x="764561" y="576406"/>
                </a:cubicBezTo>
                <a:cubicBezTo>
                  <a:pt x="744700" y="546615"/>
                  <a:pt x="752113" y="562115"/>
                  <a:pt x="741509" y="530302"/>
                </a:cubicBezTo>
                <a:cubicBezTo>
                  <a:pt x="740228" y="526460"/>
                  <a:pt x="741037" y="521022"/>
                  <a:pt x="737667" y="518776"/>
                </a:cubicBezTo>
                <a:lnTo>
                  <a:pt x="714615" y="503408"/>
                </a:lnTo>
                <a:cubicBezTo>
                  <a:pt x="704958" y="474437"/>
                  <a:pt x="717985" y="510147"/>
                  <a:pt x="703089" y="480356"/>
                </a:cubicBezTo>
                <a:cubicBezTo>
                  <a:pt x="701278" y="476734"/>
                  <a:pt x="700528" y="472672"/>
                  <a:pt x="699247" y="468830"/>
                </a:cubicBezTo>
                <a:cubicBezTo>
                  <a:pt x="700528" y="459865"/>
                  <a:pt x="701600" y="450868"/>
                  <a:pt x="703089" y="441936"/>
                </a:cubicBezTo>
                <a:cubicBezTo>
                  <a:pt x="704163" y="435495"/>
                  <a:pt x="705763" y="429151"/>
                  <a:pt x="706931" y="422726"/>
                </a:cubicBezTo>
                <a:cubicBezTo>
                  <a:pt x="708325" y="415062"/>
                  <a:pt x="709492" y="407358"/>
                  <a:pt x="710773" y="399674"/>
                </a:cubicBezTo>
                <a:cubicBezTo>
                  <a:pt x="728387" y="426096"/>
                  <a:pt x="723221" y="431487"/>
                  <a:pt x="729983" y="411200"/>
                </a:cubicBezTo>
                <a:cubicBezTo>
                  <a:pt x="727835" y="402609"/>
                  <a:pt x="722198" y="378391"/>
                  <a:pt x="718457" y="372779"/>
                </a:cubicBezTo>
                <a:cubicBezTo>
                  <a:pt x="715896" y="368937"/>
                  <a:pt x="714689" y="363700"/>
                  <a:pt x="710773" y="361253"/>
                </a:cubicBezTo>
                <a:cubicBezTo>
                  <a:pt x="703905" y="356960"/>
                  <a:pt x="687721" y="353569"/>
                  <a:pt x="687721" y="353569"/>
                </a:cubicBezTo>
                <a:cubicBezTo>
                  <a:pt x="669530" y="326282"/>
                  <a:pt x="695307" y="358648"/>
                  <a:pt x="649300" y="338201"/>
                </a:cubicBezTo>
                <a:cubicBezTo>
                  <a:pt x="645599" y="336556"/>
                  <a:pt x="647988" y="329837"/>
                  <a:pt x="645458" y="326675"/>
                </a:cubicBezTo>
                <a:cubicBezTo>
                  <a:pt x="642573" y="323069"/>
                  <a:pt x="637479" y="321947"/>
                  <a:pt x="633932" y="318991"/>
                </a:cubicBezTo>
                <a:cubicBezTo>
                  <a:pt x="629758" y="315513"/>
                  <a:pt x="627156" y="310104"/>
                  <a:pt x="622406" y="307465"/>
                </a:cubicBezTo>
                <a:cubicBezTo>
                  <a:pt x="615326" y="303531"/>
                  <a:pt x="599354" y="299781"/>
                  <a:pt x="599354" y="299781"/>
                </a:cubicBezTo>
                <a:cubicBezTo>
                  <a:pt x="596793" y="295939"/>
                  <a:pt x="595276" y="291140"/>
                  <a:pt x="591670" y="288255"/>
                </a:cubicBezTo>
                <a:cubicBezTo>
                  <a:pt x="588508" y="285725"/>
                  <a:pt x="582498" y="287708"/>
                  <a:pt x="580144" y="284413"/>
                </a:cubicBezTo>
                <a:cubicBezTo>
                  <a:pt x="575436" y="277822"/>
                  <a:pt x="575021" y="269045"/>
                  <a:pt x="572460" y="261361"/>
                </a:cubicBezTo>
                <a:cubicBezTo>
                  <a:pt x="571179" y="257519"/>
                  <a:pt x="571482" y="252699"/>
                  <a:pt x="568618" y="249835"/>
                </a:cubicBezTo>
                <a:cubicBezTo>
                  <a:pt x="564776" y="245993"/>
                  <a:pt x="562420" y="239375"/>
                  <a:pt x="557092" y="238309"/>
                </a:cubicBezTo>
                <a:cubicBezTo>
                  <a:pt x="535707" y="234032"/>
                  <a:pt x="513549" y="235748"/>
                  <a:pt x="491778" y="234467"/>
                </a:cubicBezTo>
                <a:cubicBezTo>
                  <a:pt x="493059" y="228064"/>
                  <a:pt x="494036" y="221592"/>
                  <a:pt x="495620" y="215257"/>
                </a:cubicBezTo>
                <a:cubicBezTo>
                  <a:pt x="496602" y="211328"/>
                  <a:pt x="498349" y="207625"/>
                  <a:pt x="499462" y="203731"/>
                </a:cubicBezTo>
                <a:cubicBezTo>
                  <a:pt x="500913" y="198654"/>
                  <a:pt x="502023" y="193486"/>
                  <a:pt x="503304" y="188363"/>
                </a:cubicBezTo>
                <a:cubicBezTo>
                  <a:pt x="496622" y="121537"/>
                  <a:pt x="513688" y="166083"/>
                  <a:pt x="468726" y="146100"/>
                </a:cubicBezTo>
                <a:cubicBezTo>
                  <a:pt x="465025" y="144455"/>
                  <a:pt x="466695" y="138196"/>
                  <a:pt x="464884" y="134574"/>
                </a:cubicBezTo>
                <a:cubicBezTo>
                  <a:pt x="459535" y="123876"/>
                  <a:pt x="454171" y="120019"/>
                  <a:pt x="445674" y="111522"/>
                </a:cubicBezTo>
                <a:cubicBezTo>
                  <a:pt x="439606" y="87251"/>
                  <a:pt x="439123" y="92673"/>
                  <a:pt x="445674" y="57734"/>
                </a:cubicBezTo>
                <a:cubicBezTo>
                  <a:pt x="447167" y="49773"/>
                  <a:pt x="453358" y="34682"/>
                  <a:pt x="453358" y="34682"/>
                </a:cubicBezTo>
                <a:cubicBezTo>
                  <a:pt x="452077" y="30840"/>
                  <a:pt x="450395" y="27109"/>
                  <a:pt x="449516" y="23156"/>
                </a:cubicBezTo>
                <a:cubicBezTo>
                  <a:pt x="444113" y="-1159"/>
                  <a:pt x="452718" y="1385"/>
                  <a:pt x="449516" y="104"/>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938934" y="2431997"/>
            <a:ext cx="165221" cy="30736"/>
          </a:xfrm>
          <a:custGeom>
            <a:avLst/>
            <a:gdLst>
              <a:gd name="connsiteX0" fmla="*/ 0 w 165221"/>
              <a:gd name="connsiteY0" fmla="*/ 0 h 30736"/>
              <a:gd name="connsiteX1" fmla="*/ 49947 w 165221"/>
              <a:gd name="connsiteY1" fmla="*/ 11526 h 30736"/>
              <a:gd name="connsiteX2" fmla="*/ 65315 w 165221"/>
              <a:gd name="connsiteY2" fmla="*/ 15368 h 30736"/>
              <a:gd name="connsiteX3" fmla="*/ 76841 w 165221"/>
              <a:gd name="connsiteY3" fmla="*/ 19210 h 30736"/>
              <a:gd name="connsiteX4" fmla="*/ 88367 w 165221"/>
              <a:gd name="connsiteY4" fmla="*/ 26894 h 30736"/>
              <a:gd name="connsiteX5" fmla="*/ 103735 w 165221"/>
              <a:gd name="connsiteY5" fmla="*/ 30736 h 30736"/>
              <a:gd name="connsiteX6" fmla="*/ 157523 w 165221"/>
              <a:gd name="connsiteY6" fmla="*/ 15368 h 30736"/>
              <a:gd name="connsiteX7" fmla="*/ 165207 w 165221"/>
              <a:gd name="connsiteY7" fmla="*/ 0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1" h="30736">
                <a:moveTo>
                  <a:pt x="0" y="0"/>
                </a:moveTo>
                <a:cubicBezTo>
                  <a:pt x="29565" y="5913"/>
                  <a:pt x="12877" y="2259"/>
                  <a:pt x="49947" y="11526"/>
                </a:cubicBezTo>
                <a:cubicBezTo>
                  <a:pt x="55070" y="12807"/>
                  <a:pt x="60306" y="13698"/>
                  <a:pt x="65315" y="15368"/>
                </a:cubicBezTo>
                <a:cubicBezTo>
                  <a:pt x="69157" y="16649"/>
                  <a:pt x="73219" y="17399"/>
                  <a:pt x="76841" y="19210"/>
                </a:cubicBezTo>
                <a:cubicBezTo>
                  <a:pt x="80971" y="21275"/>
                  <a:pt x="84123" y="25075"/>
                  <a:pt x="88367" y="26894"/>
                </a:cubicBezTo>
                <a:cubicBezTo>
                  <a:pt x="93220" y="28974"/>
                  <a:pt x="98612" y="29455"/>
                  <a:pt x="103735" y="30736"/>
                </a:cubicBezTo>
                <a:cubicBezTo>
                  <a:pt x="141301" y="27321"/>
                  <a:pt x="139877" y="36543"/>
                  <a:pt x="157523" y="15368"/>
                </a:cubicBezTo>
                <a:cubicBezTo>
                  <a:pt x="165917" y="5295"/>
                  <a:pt x="165207" y="7761"/>
                  <a:pt x="165207"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531093" y="3111930"/>
            <a:ext cx="161365" cy="99892"/>
          </a:xfrm>
          <a:custGeom>
            <a:avLst/>
            <a:gdLst>
              <a:gd name="connsiteX0" fmla="*/ 0 w 161365"/>
              <a:gd name="connsiteY0" fmla="*/ 92208 h 99892"/>
              <a:gd name="connsiteX1" fmla="*/ 19210 w 161365"/>
              <a:gd name="connsiteY1" fmla="*/ 96050 h 99892"/>
              <a:gd name="connsiteX2" fmla="*/ 30736 w 161365"/>
              <a:gd name="connsiteY2" fmla="*/ 99892 h 99892"/>
              <a:gd name="connsiteX3" fmla="*/ 65314 w 161365"/>
              <a:gd name="connsiteY3" fmla="*/ 96050 h 99892"/>
              <a:gd name="connsiteX4" fmla="*/ 88366 w 161365"/>
              <a:gd name="connsiteY4" fmla="*/ 88366 h 99892"/>
              <a:gd name="connsiteX5" fmla="*/ 111418 w 161365"/>
              <a:gd name="connsiteY5" fmla="*/ 69156 h 99892"/>
              <a:gd name="connsiteX6" fmla="*/ 126786 w 161365"/>
              <a:gd name="connsiteY6" fmla="*/ 46104 h 99892"/>
              <a:gd name="connsiteX7" fmla="*/ 134471 w 161365"/>
              <a:gd name="connsiteY7" fmla="*/ 38420 h 99892"/>
              <a:gd name="connsiteX8" fmla="*/ 149839 w 161365"/>
              <a:gd name="connsiteY8" fmla="*/ 15368 h 99892"/>
              <a:gd name="connsiteX9" fmla="*/ 153681 w 161365"/>
              <a:gd name="connsiteY9" fmla="*/ 3842 h 99892"/>
              <a:gd name="connsiteX10" fmla="*/ 161365 w 161365"/>
              <a:gd name="connsiteY10" fmla="*/ 0 h 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65" h="99892">
                <a:moveTo>
                  <a:pt x="0" y="92208"/>
                </a:moveTo>
                <a:cubicBezTo>
                  <a:pt x="6403" y="93489"/>
                  <a:pt x="12875" y="94466"/>
                  <a:pt x="19210" y="96050"/>
                </a:cubicBezTo>
                <a:cubicBezTo>
                  <a:pt x="23139" y="97032"/>
                  <a:pt x="26686" y="99892"/>
                  <a:pt x="30736" y="99892"/>
                </a:cubicBezTo>
                <a:cubicBezTo>
                  <a:pt x="42333" y="99892"/>
                  <a:pt x="53788" y="97331"/>
                  <a:pt x="65314" y="96050"/>
                </a:cubicBezTo>
                <a:cubicBezTo>
                  <a:pt x="72998" y="93489"/>
                  <a:pt x="81627" y="92859"/>
                  <a:pt x="88366" y="88366"/>
                </a:cubicBezTo>
                <a:cubicBezTo>
                  <a:pt x="98611" y="81536"/>
                  <a:pt x="103454" y="79396"/>
                  <a:pt x="111418" y="69156"/>
                </a:cubicBezTo>
                <a:cubicBezTo>
                  <a:pt x="117088" y="61866"/>
                  <a:pt x="120255" y="52634"/>
                  <a:pt x="126786" y="46104"/>
                </a:cubicBezTo>
                <a:cubicBezTo>
                  <a:pt x="129348" y="43543"/>
                  <a:pt x="132297" y="41318"/>
                  <a:pt x="134471" y="38420"/>
                </a:cubicBezTo>
                <a:cubicBezTo>
                  <a:pt x="140012" y="31032"/>
                  <a:pt x="146919" y="24129"/>
                  <a:pt x="149839" y="15368"/>
                </a:cubicBezTo>
                <a:cubicBezTo>
                  <a:pt x="151120" y="11526"/>
                  <a:pt x="151251" y="7082"/>
                  <a:pt x="153681" y="3842"/>
                </a:cubicBezTo>
                <a:cubicBezTo>
                  <a:pt x="155399" y="1551"/>
                  <a:pt x="158804" y="1281"/>
                  <a:pt x="161365"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ular Callout 10"/>
          <p:cNvSpPr/>
          <p:nvPr/>
        </p:nvSpPr>
        <p:spPr>
          <a:xfrm>
            <a:off x="4176988" y="2209800"/>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Hoành</a:t>
            </a:r>
            <a:r>
              <a:rPr lang="en-US" sz="1000" b="1" dirty="0"/>
              <a:t> </a:t>
            </a:r>
            <a:r>
              <a:rPr lang="en-US" sz="1000" b="1" dirty="0" err="1"/>
              <a:t>Sơn</a:t>
            </a:r>
            <a:endParaRPr lang="en-US" sz="1000" b="1" dirty="0">
              <a:effectLst/>
            </a:endParaRPr>
          </a:p>
        </p:txBody>
      </p:sp>
      <p:sp>
        <p:nvSpPr>
          <p:cNvPr id="12" name="Rounded Rectangular Callout 11"/>
          <p:cNvSpPr/>
          <p:nvPr/>
        </p:nvSpPr>
        <p:spPr>
          <a:xfrm>
            <a:off x="4723760" y="293113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Bạch</a:t>
            </a:r>
            <a:r>
              <a:rPr lang="en-US" sz="1000" b="1" dirty="0"/>
              <a:t> </a:t>
            </a:r>
            <a:r>
              <a:rPr lang="en-US" sz="1000" b="1" dirty="0" err="1"/>
              <a:t>Mã</a:t>
            </a:r>
            <a:endParaRPr lang="en-US" sz="1000" b="1" dirty="0">
              <a:effectLst/>
            </a:endParaRPr>
          </a:p>
        </p:txBody>
      </p:sp>
      <p:sp>
        <p:nvSpPr>
          <p:cNvPr id="13" name="Oval 12"/>
          <p:cNvSpPr/>
          <p:nvPr/>
        </p:nvSpPr>
        <p:spPr>
          <a:xfrm>
            <a:off x="4440430" y="37338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31093" y="3915936"/>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11775" y="4267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662233" y="4648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92114" y="465081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461783" y="491855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90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340198028"/>
              </p:ext>
            </p:extLst>
          </p:nvPr>
        </p:nvGraphicFramePr>
        <p:xfrm>
          <a:off x="362186" y="2057400"/>
          <a:ext cx="8400816" cy="4495800"/>
        </p:xfrm>
        <a:graphic>
          <a:graphicData uri="http://schemas.openxmlformats.org/drawingml/2006/table">
            <a:tbl>
              <a:tblPr firstRow="1" bandRow="1">
                <a:tableStyleId>{5C22544A-7EE6-4342-B048-85BDC9FD1C3A}</a:tableStyleId>
              </a:tblPr>
              <a:tblGrid>
                <a:gridCol w="1085614">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6019802">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Khu</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vực</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Phạm</a:t>
                      </a:r>
                      <a:r>
                        <a:rPr lang="en-US" sz="1650" b="1" i="0" dirty="0">
                          <a:effectLst/>
                          <a:latin typeface="Cambria" pitchFamily="18" charset="0"/>
                          <a:ea typeface="Cambria" pitchFamily="18" charset="0"/>
                          <a:cs typeface="Times New Roman"/>
                        </a:rPr>
                        <a:t> vi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50" b="1" i="0" dirty="0" err="1">
                          <a:effectLst/>
                          <a:latin typeface="Cambria" pitchFamily="18" charset="0"/>
                          <a:ea typeface="Cambria" pitchFamily="18" charset="0"/>
                          <a:cs typeface="Times New Roman"/>
                        </a:rPr>
                        <a:t>Đặc</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điểm</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hình</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thái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04658">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Bắc</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sông</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Cả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khoảng</a:t>
                      </a:r>
                      <a:r>
                        <a:rPr lang="en-US" sz="1650" dirty="0">
                          <a:effectLst/>
                          <a:latin typeface="Cambria" pitchFamily="18" charset="0"/>
                          <a:ea typeface="Cambria" pitchFamily="18" charset="0"/>
                          <a:cs typeface="Times New Roman"/>
                        </a:rPr>
                        <a:t> 1.000 m, </a:t>
                      </a:r>
                      <a:r>
                        <a:rPr lang="en-US" sz="1650" dirty="0" err="1">
                          <a:effectLst/>
                          <a:latin typeface="Cambria" pitchFamily="18" charset="0"/>
                          <a:ea typeface="Cambria" pitchFamily="18" charset="0"/>
                          <a:cs typeface="Times New Roman"/>
                        </a:rPr>
                        <a:t>một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số</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đỉnh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trên</a:t>
                      </a:r>
                      <a:r>
                        <a:rPr lang="en-US" sz="1650" dirty="0">
                          <a:effectLst/>
                          <a:latin typeface="Cambria" pitchFamily="18" charset="0"/>
                          <a:ea typeface="Cambria" pitchFamily="18" charset="0"/>
                          <a:cs typeface="Times New Roman"/>
                        </a:rPr>
                        <a:t> 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Xai</a:t>
                      </a:r>
                      <a:r>
                        <a:rPr lang="en-US" sz="1650" dirty="0">
                          <a:effectLst/>
                          <a:latin typeface="Cambria" pitchFamily="18" charset="0"/>
                          <a:ea typeface="Cambria" pitchFamily="18" charset="0"/>
                          <a:cs typeface="Times New Roman"/>
                        </a:rPr>
                        <a:t> Lai </a:t>
                      </a:r>
                      <a:r>
                        <a:rPr lang="en-US" sz="1650" dirty="0" err="1">
                          <a:effectLst/>
                          <a:latin typeface="Cambria" pitchFamily="18" charset="0"/>
                          <a:ea typeface="Cambria" pitchFamily="18" charset="0"/>
                          <a:cs typeface="Times New Roman"/>
                        </a:rPr>
                        <a:t>Leng</a:t>
                      </a:r>
                      <a:r>
                        <a:rPr lang="en-US" sz="1650" dirty="0">
                          <a:effectLst/>
                          <a:latin typeface="Cambria" pitchFamily="18" charset="0"/>
                          <a:ea typeface="Cambria" pitchFamily="18" charset="0"/>
                          <a:cs typeface="Times New Roman"/>
                        </a:rPr>
                        <a:t> (2711 m), </a:t>
                      </a:r>
                      <a:r>
                        <a:rPr lang="en-US" sz="1650" dirty="0" err="1">
                          <a:effectLst/>
                          <a:latin typeface="Cambria" pitchFamily="18" charset="0"/>
                          <a:ea typeface="Cambria" pitchFamily="18" charset="0"/>
                          <a:cs typeface="Times New Roman"/>
                        </a:rPr>
                        <a:t>Rào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Cỏ</a:t>
                      </a:r>
                      <a:r>
                        <a:rPr lang="en-US" sz="1650" dirty="0">
                          <a:effectLst/>
                          <a:latin typeface="Cambria" pitchFamily="18" charset="0"/>
                          <a:ea typeface="Cambria" pitchFamily="18" charset="0"/>
                          <a:cs typeface="Times New Roman"/>
                        </a:rPr>
                        <a:t> (2 235 m).</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nhiều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nhánh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đâm</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ngang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biển</a:t>
                      </a:r>
                      <a:r>
                        <a:rPr lang="en-US" sz="1650" dirty="0">
                          <a:effectLst/>
                          <a:latin typeface="Cambria" pitchFamily="18" charset="0"/>
                          <a:ea typeface="Cambria" pitchFamily="18" charset="0"/>
                          <a:cs typeface="Times New Roman"/>
                        </a:rPr>
                        <a:t> chia </a:t>
                      </a:r>
                      <a:r>
                        <a:rPr lang="en-US" sz="1650" dirty="0" err="1">
                          <a:effectLst/>
                          <a:latin typeface="Cambria" pitchFamily="18" charset="0"/>
                          <a:ea typeface="Cambria" pitchFamily="18" charset="0"/>
                          <a:cs typeface="Times New Roman"/>
                        </a:rPr>
                        <a:t>cắt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đồng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bằng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hải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miền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Trung</a:t>
                      </a:r>
                      <a:r>
                        <a:rPr lang="en-US" sz="1650" dirty="0">
                          <a:effectLst/>
                          <a:latin typeface="Cambria" pitchFamily="18" charset="0"/>
                          <a:ea typeface="Cambria" pitchFamily="18" charset="0"/>
                          <a:cs typeface="Times New Roman"/>
                        </a:rPr>
                        <a:t>:</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Bạch</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Mã</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Hoành</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Sơn</a:t>
                      </a:r>
                      <a:r>
                        <a:rPr lang="en-US" sz="1650" baseline="0" dirty="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38400">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650" b="1" i="0" dirty="0">
                          <a:effectLst/>
                          <a:latin typeface="Cambria" pitchFamily="18" charset="0"/>
                          <a:ea typeface="Cambria" pitchFamily="18" charset="0"/>
                          <a:cs typeface="Times New Roman"/>
                        </a:rPr>
                        <a:t>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Đông</a:t>
                      </a:r>
                      <a:r>
                        <a:rPr lang="en-US" sz="1650" b="0" dirty="0">
                          <a:effectLst/>
                          <a:latin typeface="Cambria" pitchFamily="18" charset="0"/>
                          <a:ea typeface="Cambria" pitchFamily="18" charset="0"/>
                          <a:cs typeface="Times New Roman"/>
                        </a:rPr>
                        <a:t> Nam </a:t>
                      </a:r>
                      <a:r>
                        <a:rPr lang="en-US" sz="1650" b="0" dirty="0" err="1">
                          <a:effectLst/>
                          <a:latin typeface="Cambria" pitchFamily="18" charset="0"/>
                          <a:ea typeface="Cambria" pitchFamily="18" charset="0"/>
                          <a:cs typeface="Times New Roman"/>
                        </a:rPr>
                        <a:t>Bộ</a:t>
                      </a:r>
                      <a:r>
                        <a:rPr lang="en-US" sz="165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yếu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Bắc</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hướng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vòng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hai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sườn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tây</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Nam </a:t>
                      </a:r>
                      <a:r>
                        <a:rPr lang="en-US" sz="1650" dirty="0" err="1">
                          <a:effectLst/>
                          <a:latin typeface="Cambria" pitchFamily="18" charset="0"/>
                          <a:ea typeface="Cambria" pitchFamily="18" charset="0"/>
                          <a:cs typeface="Times New Roman"/>
                        </a:rPr>
                        <a:t>không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xứng</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Dạng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nổi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rộng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xếp</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tầng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bề</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mặt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đất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đỏ</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badan</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như</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Kon</a:t>
                      </a:r>
                      <a:r>
                        <a:rPr lang="en-US" sz="1650" baseline="0" dirty="0">
                          <a:effectLst/>
                          <a:latin typeface="Cambria" pitchFamily="18" charset="0"/>
                          <a:ea typeface="Cambria" pitchFamily="18" charset="0"/>
                          <a:cs typeface="Times New Roman"/>
                        </a:rPr>
                        <a:t> Tum, </a:t>
                      </a:r>
                      <a:r>
                        <a:rPr lang="en-US" sz="1650" baseline="0" dirty="0" err="1">
                          <a:effectLst/>
                          <a:latin typeface="Cambria" pitchFamily="18" charset="0"/>
                          <a:ea typeface="Cambria" pitchFamily="18" charset="0"/>
                          <a:cs typeface="Times New Roman"/>
                        </a:rPr>
                        <a:t>Plei</a:t>
                      </a:r>
                      <a:r>
                        <a:rPr lang="en-US" sz="1650" baseline="0" dirty="0">
                          <a:effectLst/>
                          <a:latin typeface="Cambria" pitchFamily="18" charset="0"/>
                          <a:ea typeface="Cambria" pitchFamily="18" charset="0"/>
                          <a:cs typeface="Times New Roman"/>
                        </a:rPr>
                        <a:t> Ku, </a:t>
                      </a:r>
                      <a:r>
                        <a:rPr lang="en-US" sz="1650" baseline="0" dirty="0" err="1">
                          <a:effectLst/>
                          <a:latin typeface="Cambria" pitchFamily="18" charset="0"/>
                          <a:ea typeface="Cambria" pitchFamily="18" charset="0"/>
                          <a:cs typeface="Times New Roman"/>
                        </a:rPr>
                        <a:t>Lâm</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viên</a:t>
                      </a:r>
                      <a:r>
                        <a:rPr lang="en-US" sz="1650" baseline="0" dirty="0">
                          <a:effectLst/>
                          <a:latin typeface="Cambria" pitchFamily="18" charset="0"/>
                          <a:ea typeface="Cambria" pitchFamily="18" charset="0"/>
                          <a:cs typeface="Times New Roman"/>
                        </a:rPr>
                        <a:t>, Di </a:t>
                      </a:r>
                      <a:r>
                        <a:rPr lang="en-US" sz="1650" baseline="0" dirty="0" err="1">
                          <a:effectLst/>
                          <a:latin typeface="Cambria" pitchFamily="18" charset="0"/>
                          <a:ea typeface="Cambria" pitchFamily="18" charset="0"/>
                          <a:cs typeface="Times New Roman"/>
                        </a:rPr>
                        <a:t>Linh</a:t>
                      </a:r>
                      <a:r>
                        <a:rPr lang="en-US" sz="1650" baseline="0" dirty="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trên</a:t>
                      </a:r>
                      <a:r>
                        <a:rPr lang="en-US" sz="1650" dirty="0">
                          <a:effectLst/>
                          <a:latin typeface="Cambria" pitchFamily="18" charset="0"/>
                          <a:ea typeface="Cambria" pitchFamily="18" charset="0"/>
                          <a:cs typeface="Times New Roman"/>
                        </a:rPr>
                        <a:t> 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Ngọc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Linh</a:t>
                      </a:r>
                      <a:r>
                        <a:rPr lang="en-US" sz="1650" dirty="0">
                          <a:effectLst/>
                          <a:latin typeface="Cambria" pitchFamily="18" charset="0"/>
                          <a:ea typeface="Cambria" pitchFamily="18" charset="0"/>
                          <a:cs typeface="Times New Roman"/>
                        </a:rPr>
                        <a:t> (2598 m), </a:t>
                      </a:r>
                      <a:r>
                        <a:rPr lang="en-US" sz="1650" dirty="0" err="1">
                          <a:effectLst/>
                          <a:latin typeface="Cambria" pitchFamily="18" charset="0"/>
                          <a:ea typeface="Cambria" pitchFamily="18" charset="0"/>
                          <a:cs typeface="Times New Roman"/>
                        </a:rPr>
                        <a:t>Chư</a:t>
                      </a:r>
                      <a:r>
                        <a:rPr lang="en-US" sz="1650" dirty="0">
                          <a:effectLst/>
                          <a:latin typeface="Cambria" pitchFamily="18" charset="0"/>
                          <a:ea typeface="Cambria" pitchFamily="18" charset="0"/>
                          <a:cs typeface="Times New Roman"/>
                        </a:rPr>
                        <a:t> Yang Sin (2405 m), Lang </a:t>
                      </a:r>
                      <a:r>
                        <a:rPr lang="en-US" sz="1650" dirty="0" err="1">
                          <a:effectLst/>
                          <a:latin typeface="Cambria" pitchFamily="18" charset="0"/>
                          <a:ea typeface="Cambria" pitchFamily="18" charset="0"/>
                          <a:cs typeface="Times New Roman"/>
                        </a:rPr>
                        <a:t>Biang</a:t>
                      </a:r>
                      <a:r>
                        <a:rPr lang="en-US" sz="1650" dirty="0">
                          <a:effectLst/>
                          <a:latin typeface="Cambria" pitchFamily="18" charset="0"/>
                          <a:ea typeface="Cambria" pitchFamily="18" charset="0"/>
                          <a:cs typeface="Times New Roman"/>
                        </a:rPr>
                        <a:t> (2167 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3</a:t>
            </a:r>
          </a:p>
        </p:txBody>
      </p:sp>
    </p:spTree>
    <p:extLst>
      <p:ext uri="{BB962C8B-B14F-4D97-AF65-F5344CB8AC3E}">
        <p14:creationId xmlns:p14="http://schemas.microsoft.com/office/powerpoint/2010/main" val="1115280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Plei</a:t>
            </a:r>
            <a:r>
              <a:rPr lang="en-US" dirty="0">
                <a:latin typeface="Cambria" pitchFamily="18" charset="0"/>
                <a:ea typeface="Cambria" pitchFamily="18" charset="0"/>
              </a:rPr>
              <a:t> Ku</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Lâm</a:t>
            </a:r>
            <a:r>
              <a:rPr lang="en-US" dirty="0">
                <a:latin typeface="Cambria" pitchFamily="18" charset="0"/>
                <a:ea typeface="Cambria" pitchFamily="18" charset="0"/>
              </a:rPr>
              <a:t> </a:t>
            </a:r>
            <a:r>
              <a:rPr lang="en-US" dirty="0" err="1">
                <a:latin typeface="Cambria" pitchFamily="18" charset="0"/>
                <a:ea typeface="Cambria" pitchFamily="18" charset="0"/>
              </a:rPr>
              <a:t>Viên</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Hoành</a:t>
            </a:r>
            <a:r>
              <a:rPr lang="en-US" dirty="0">
                <a:latin typeface="Cambria" pitchFamily="18" charset="0"/>
                <a:ea typeface="Cambria" pitchFamily="18" charset="0"/>
              </a:rPr>
              <a:t> </a:t>
            </a:r>
            <a:r>
              <a:rPr lang="en-US" dirty="0" err="1">
                <a:latin typeface="Cambria" pitchFamily="18" charset="0"/>
                <a:ea typeface="Cambria" pitchFamily="18" charset="0"/>
              </a:rPr>
              <a:t>Sơn</a:t>
            </a:r>
            <a:r>
              <a:rPr lang="en-US" dirty="0">
                <a:latin typeface="Cambria" pitchFamily="18" charset="0"/>
                <a:ea typeface="Cambria" pitchFamily="18" charset="0"/>
              </a:rPr>
              <a:t> </a:t>
            </a: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Bạch</a:t>
            </a:r>
            <a:r>
              <a:rPr lang="en-US" dirty="0">
                <a:latin typeface="Cambria" pitchFamily="18" charset="0"/>
                <a:ea typeface="Cambria" pitchFamily="18" charset="0"/>
              </a:rPr>
              <a:t> </a:t>
            </a:r>
            <a:r>
              <a:rPr lang="en-US" dirty="0" err="1">
                <a:latin typeface="Cambria" pitchFamily="18" charset="0"/>
                <a:ea typeface="Cambria" pitchFamily="18" charset="0"/>
              </a:rPr>
              <a:t>Mã</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583" y="1411811"/>
            <a:ext cx="3797015"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11810"/>
            <a:ext cx="3886200"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04166"/>
            <a:ext cx="3797015" cy="2144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7"/>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83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horizontal)">
                                      <p:cBhvr>
                                        <p:cTn id="7" dur="500"/>
                                        <p:tgtEl>
                                          <p:spTgt spid="12290"/>
                                        </p:tgtEl>
                                      </p:cBhvr>
                                    </p:animEffect>
                                  </p:childTnLst>
                                </p:cTn>
                              </p:par>
                              <p:par>
                                <p:cTn id="8" presetID="14" presetClass="entr" presetSubtype="10"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randombar(horizontal)">
                                      <p:cBhvr>
                                        <p:cTn id="10" dur="500"/>
                                        <p:tgtEl>
                                          <p:spTgt spid="1229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randombar(horizontal)">
                                      <p:cBhvr>
                                        <p:cTn id="19" dur="500"/>
                                        <p:tgtEl>
                                          <p:spTgt spid="12292"/>
                                        </p:tgtEl>
                                      </p:cBhvr>
                                    </p:animEffect>
                                  </p:childTnLst>
                                </p:cTn>
                              </p:par>
                              <p:par>
                                <p:cTn id="20" presetID="14" presetClass="entr" presetSubtype="10" fill="hold" nodeType="with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randombar(horizontal)">
                                      <p:cBhvr>
                                        <p:cTn id="22" dur="500"/>
                                        <p:tgtEl>
                                          <p:spTgt spid="1229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819400" y="6106180"/>
            <a:ext cx="3581400" cy="523220"/>
          </a:xfrm>
          <a:prstGeom prst="rect">
            <a:avLst/>
          </a:prstGeom>
          <a:noFill/>
        </p:spPr>
        <p:txBody>
          <a:bodyPr wrap="square" rtlCol="0">
            <a:spAutoFit/>
          </a:bodyPr>
          <a:lstStyle/>
          <a:p>
            <a:pPr algn="ctr"/>
            <a:r>
              <a:rPr lang="en-US" sz="2800" b="1" dirty="0">
                <a:latin typeface="Cambria" pitchFamily="18" charset="0"/>
                <a:ea typeface="Cambria" pitchFamily="18" charset="0"/>
              </a:rPr>
              <a:t>CAO NGUYÊN</a:t>
            </a: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pic>
        <p:nvPicPr>
          <p:cNvPr id="10" name="Picture 9" descr="Z PNG &amp; Z Transparent Clipart Miễn phí Tải về - Z Thư Biểu Tượng - Lửa chữ  Z."/>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pic>
        <p:nvPicPr>
          <p:cNvPr id="11" name="Picture 10" descr="Lòng Bàn Tay Cây Cao Nhiệt - Miễn Phí vector hình ảnh trên Pixab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667000"/>
            <a:ext cx="1904999" cy="3085322"/>
          </a:xfrm>
          <a:prstGeom prst="rect">
            <a:avLst/>
          </a:prstGeom>
          <a:noFill/>
          <a:ln>
            <a:noFill/>
          </a:ln>
        </p:spPr>
      </p:pic>
    </p:spTree>
    <p:extLst>
      <p:ext uri="{BB962C8B-B14F-4D97-AF65-F5344CB8AC3E}">
        <p14:creationId xmlns:p14="http://schemas.microsoft.com/office/powerpoint/2010/main" val="9604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0"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kể</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trên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dạng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chuyển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tiếp</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giữa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miền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núi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bằng</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86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61610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a:latin typeface="Cambria" pitchFamily="18" charset="0"/>
                <a:ea typeface="Cambria" pitchFamily="18" charset="0"/>
                <a:cs typeface="Times New Roman"/>
              </a:rPr>
              <a:t>- C</a:t>
            </a:r>
            <a:r>
              <a:rPr lang="vi-VN" sz="2200" dirty="0">
                <a:latin typeface="Cambria" pitchFamily="18" charset="0"/>
                <a:ea typeface="Cambria" pitchFamily="18" charset="0"/>
                <a:cs typeface="Times New Roman"/>
              </a:rPr>
              <a:t>ác dạng địa hình chuyển tiếp giữa miền núi và đồng bằng</a:t>
            </a:r>
            <a:r>
              <a:rPr lang="en-US" sz="2200" dirty="0">
                <a:latin typeface="Cambria" pitchFamily="18" charset="0"/>
                <a:ea typeface="Cambria" pitchFamily="18" charset="0"/>
                <a:cs typeface="Times New Roman"/>
              </a:rPr>
              <a:t>:</a:t>
            </a:r>
          </a:p>
          <a:p>
            <a:pPr algn="just">
              <a:spcBef>
                <a:spcPts val="600"/>
              </a:spcBef>
              <a:spcAft>
                <a:spcPts val="0"/>
              </a:spcAft>
            </a:pPr>
            <a:r>
              <a:rPr lang="vi-VN" sz="2200" dirty="0">
                <a:latin typeface="Cambria" pitchFamily="18" charset="0"/>
                <a:ea typeface="Cambria" pitchFamily="18" charset="0"/>
                <a:cs typeface="Times New Roman"/>
              </a:rPr>
              <a:t> + </a:t>
            </a:r>
            <a:r>
              <a:rPr lang="en-US" sz="2200" dirty="0" err="1">
                <a:latin typeface="Cambria" pitchFamily="18" charset="0"/>
                <a:ea typeface="Cambria" pitchFamily="18" charset="0"/>
                <a:cs typeface="Times New Roman"/>
              </a:rPr>
              <a:t>Vùng</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đồi</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trung</a:t>
            </a:r>
            <a:r>
              <a:rPr lang="en-US" sz="2200" dirty="0">
                <a:latin typeface="Cambria" pitchFamily="18" charset="0"/>
                <a:ea typeface="Cambria" pitchFamily="18" charset="0"/>
                <a:cs typeface="Times New Roman"/>
              </a:rPr>
              <a:t> du ở </a:t>
            </a:r>
            <a:r>
              <a:rPr lang="en-US" sz="2200" dirty="0" err="1">
                <a:latin typeface="Cambria" pitchFamily="18" charset="0"/>
                <a:ea typeface="Cambria" pitchFamily="18" charset="0"/>
                <a:cs typeface="Times New Roman"/>
              </a:rPr>
              <a:t>Bắc</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Bộ</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vi-VN" sz="2200" dirty="0">
                <a:latin typeface="Cambria" pitchFamily="18" charset="0"/>
                <a:ea typeface="Cambria" pitchFamily="18" charset="0"/>
                <a:cs typeface="Times New Roman"/>
              </a:rPr>
              <a:t>+ B</a:t>
            </a:r>
            <a:r>
              <a:rPr lang="en-US" sz="2200" dirty="0" err="1">
                <a:latin typeface="Cambria" pitchFamily="18" charset="0"/>
                <a:ea typeface="Cambria" pitchFamily="18" charset="0"/>
                <a:cs typeface="Times New Roman"/>
              </a:rPr>
              <a:t>án</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bình</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nguyên</a:t>
            </a:r>
            <a:r>
              <a:rPr lang="en-US" sz="2200" dirty="0">
                <a:latin typeface="Cambria" pitchFamily="18" charset="0"/>
                <a:ea typeface="Cambria" pitchFamily="18" charset="0"/>
                <a:cs typeface="Times New Roman"/>
              </a:rPr>
              <a:t> ở </a:t>
            </a:r>
            <a:r>
              <a:rPr lang="en-US" sz="2200" dirty="0" err="1">
                <a:latin typeface="Cambria" pitchFamily="18" charset="0"/>
                <a:ea typeface="Cambria" pitchFamily="18" charset="0"/>
                <a:cs typeface="Times New Roman"/>
              </a:rPr>
              <a:t>Đông</a:t>
            </a:r>
            <a:r>
              <a:rPr lang="en-US" sz="2200" dirty="0">
                <a:latin typeface="Cambria" pitchFamily="18" charset="0"/>
                <a:ea typeface="Cambria" pitchFamily="18" charset="0"/>
                <a:cs typeface="Times New Roman"/>
              </a:rPr>
              <a:t> Nam </a:t>
            </a:r>
            <a:r>
              <a:rPr lang="en-US" sz="2200" dirty="0" err="1">
                <a:latin typeface="Cambria" pitchFamily="18" charset="0"/>
                <a:ea typeface="Cambria" pitchFamily="18" charset="0"/>
                <a:cs typeface="Times New Roman"/>
              </a:rPr>
              <a:t>Bộ</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r>
              <a:rPr lang="en-US" sz="2400" b="1">
                <a:solidFill>
                  <a:srgbClr val="CC0000"/>
                </a:solidFill>
                <a:latin typeface="Times New Roman" pitchFamily="18" charset="0"/>
                <a:cs typeface="Times New Roman" pitchFamily="18" charset="0"/>
              </a:rPr>
              <a:t> đồi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pic>
        <p:nvPicPr>
          <p:cNvPr id="32"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Freeform 16"/>
          <p:cNvSpPr/>
          <p:nvPr/>
        </p:nvSpPr>
        <p:spPr>
          <a:xfrm>
            <a:off x="6204347" y="1993106"/>
            <a:ext cx="554252" cy="335760"/>
          </a:xfrm>
          <a:custGeom>
            <a:avLst/>
            <a:gdLst>
              <a:gd name="connsiteX0" fmla="*/ 442912 w 554252"/>
              <a:gd name="connsiteY0" fmla="*/ 200025 h 335760"/>
              <a:gd name="connsiteX1" fmla="*/ 450056 w 554252"/>
              <a:gd name="connsiteY1" fmla="*/ 182166 h 335760"/>
              <a:gd name="connsiteX2" fmla="*/ 464344 w 554252"/>
              <a:gd name="connsiteY2" fmla="*/ 196453 h 335760"/>
              <a:gd name="connsiteX3" fmla="*/ 485775 w 554252"/>
              <a:gd name="connsiteY3" fmla="*/ 192882 h 335760"/>
              <a:gd name="connsiteX4" fmla="*/ 539353 w 554252"/>
              <a:gd name="connsiteY4" fmla="*/ 185738 h 335760"/>
              <a:gd name="connsiteX5" fmla="*/ 550069 w 554252"/>
              <a:gd name="connsiteY5" fmla="*/ 178594 h 335760"/>
              <a:gd name="connsiteX6" fmla="*/ 553641 w 554252"/>
              <a:gd name="connsiteY6" fmla="*/ 167878 h 335760"/>
              <a:gd name="connsiteX7" fmla="*/ 539353 w 554252"/>
              <a:gd name="connsiteY7" fmla="*/ 164307 h 335760"/>
              <a:gd name="connsiteX8" fmla="*/ 528637 w 554252"/>
              <a:gd name="connsiteY8" fmla="*/ 160735 h 335760"/>
              <a:gd name="connsiteX9" fmla="*/ 521494 w 554252"/>
              <a:gd name="connsiteY9" fmla="*/ 150019 h 335760"/>
              <a:gd name="connsiteX10" fmla="*/ 521494 w 554252"/>
              <a:gd name="connsiteY10" fmla="*/ 135732 h 335760"/>
              <a:gd name="connsiteX11" fmla="*/ 521494 w 554252"/>
              <a:gd name="connsiteY11" fmla="*/ 114300 h 335760"/>
              <a:gd name="connsiteX12" fmla="*/ 503634 w 554252"/>
              <a:gd name="connsiteY12" fmla="*/ 110728 h 335760"/>
              <a:gd name="connsiteX13" fmla="*/ 500062 w 554252"/>
              <a:gd name="connsiteY13" fmla="*/ 100013 h 335760"/>
              <a:gd name="connsiteX14" fmla="*/ 450056 w 554252"/>
              <a:gd name="connsiteY14" fmla="*/ 89297 h 335760"/>
              <a:gd name="connsiteX15" fmla="*/ 425053 w 554252"/>
              <a:gd name="connsiteY15" fmla="*/ 82153 h 335760"/>
              <a:gd name="connsiteX16" fmla="*/ 403622 w 554252"/>
              <a:gd name="connsiteY16" fmla="*/ 89297 h 335760"/>
              <a:gd name="connsiteX17" fmla="*/ 389334 w 554252"/>
              <a:gd name="connsiteY17" fmla="*/ 85725 h 335760"/>
              <a:gd name="connsiteX18" fmla="*/ 385762 w 554252"/>
              <a:gd name="connsiteY18" fmla="*/ 75010 h 335760"/>
              <a:gd name="connsiteX19" fmla="*/ 364331 w 554252"/>
              <a:gd name="connsiteY19" fmla="*/ 60722 h 335760"/>
              <a:gd name="connsiteX20" fmla="*/ 353616 w 554252"/>
              <a:gd name="connsiteY20" fmla="*/ 53578 h 335760"/>
              <a:gd name="connsiteX21" fmla="*/ 321469 w 554252"/>
              <a:gd name="connsiteY21" fmla="*/ 42863 h 335760"/>
              <a:gd name="connsiteX22" fmla="*/ 310753 w 554252"/>
              <a:gd name="connsiteY22" fmla="*/ 39291 h 335760"/>
              <a:gd name="connsiteX23" fmla="*/ 285750 w 554252"/>
              <a:gd name="connsiteY23" fmla="*/ 32147 h 335760"/>
              <a:gd name="connsiteX24" fmla="*/ 282178 w 554252"/>
              <a:gd name="connsiteY24" fmla="*/ 21432 h 335760"/>
              <a:gd name="connsiteX25" fmla="*/ 250031 w 554252"/>
              <a:gd name="connsiteY25" fmla="*/ 7144 h 335760"/>
              <a:gd name="connsiteX26" fmla="*/ 239316 w 554252"/>
              <a:gd name="connsiteY26" fmla="*/ 3572 h 335760"/>
              <a:gd name="connsiteX27" fmla="*/ 214312 w 554252"/>
              <a:gd name="connsiteY27" fmla="*/ 7144 h 335760"/>
              <a:gd name="connsiteX28" fmla="*/ 207169 w 554252"/>
              <a:gd name="connsiteY28" fmla="*/ 28575 h 335760"/>
              <a:gd name="connsiteX29" fmla="*/ 196453 w 554252"/>
              <a:gd name="connsiteY29" fmla="*/ 32147 h 335760"/>
              <a:gd name="connsiteX30" fmla="*/ 185737 w 554252"/>
              <a:gd name="connsiteY30" fmla="*/ 25003 h 335760"/>
              <a:gd name="connsiteX31" fmla="*/ 175022 w 554252"/>
              <a:gd name="connsiteY31" fmla="*/ 3572 h 335760"/>
              <a:gd name="connsiteX32" fmla="*/ 164306 w 554252"/>
              <a:gd name="connsiteY32" fmla="*/ 0 h 335760"/>
              <a:gd name="connsiteX33" fmla="*/ 150019 w 554252"/>
              <a:gd name="connsiteY33" fmla="*/ 3572 h 335760"/>
              <a:gd name="connsiteX34" fmla="*/ 132159 w 554252"/>
              <a:gd name="connsiteY34" fmla="*/ 17860 h 335760"/>
              <a:gd name="connsiteX35" fmla="*/ 125016 w 554252"/>
              <a:gd name="connsiteY35" fmla="*/ 28575 h 335760"/>
              <a:gd name="connsiteX36" fmla="*/ 121444 w 554252"/>
              <a:gd name="connsiteY36" fmla="*/ 39291 h 335760"/>
              <a:gd name="connsiteX37" fmla="*/ 110728 w 554252"/>
              <a:gd name="connsiteY37" fmla="*/ 42863 h 335760"/>
              <a:gd name="connsiteX38" fmla="*/ 60722 w 554252"/>
              <a:gd name="connsiteY38" fmla="*/ 46435 h 335760"/>
              <a:gd name="connsiteX39" fmla="*/ 25003 w 554252"/>
              <a:gd name="connsiteY39" fmla="*/ 64294 h 335760"/>
              <a:gd name="connsiteX40" fmla="*/ 21431 w 554252"/>
              <a:gd name="connsiteY40" fmla="*/ 78582 h 335760"/>
              <a:gd name="connsiteX41" fmla="*/ 25003 w 554252"/>
              <a:gd name="connsiteY41" fmla="*/ 107157 h 335760"/>
              <a:gd name="connsiteX42" fmla="*/ 32147 w 554252"/>
              <a:gd name="connsiteY42" fmla="*/ 135732 h 335760"/>
              <a:gd name="connsiteX43" fmla="*/ 28575 w 554252"/>
              <a:gd name="connsiteY43" fmla="*/ 160735 h 335760"/>
              <a:gd name="connsiteX44" fmla="*/ 7144 w 554252"/>
              <a:gd name="connsiteY44" fmla="*/ 164307 h 335760"/>
              <a:gd name="connsiteX45" fmla="*/ 3572 w 554252"/>
              <a:gd name="connsiteY45" fmla="*/ 175022 h 335760"/>
              <a:gd name="connsiteX46" fmla="*/ 0 w 554252"/>
              <a:gd name="connsiteY46" fmla="*/ 189310 h 335760"/>
              <a:gd name="connsiteX47" fmla="*/ 21431 w 554252"/>
              <a:gd name="connsiteY47" fmla="*/ 196453 h 335760"/>
              <a:gd name="connsiteX48" fmla="*/ 32147 w 554252"/>
              <a:gd name="connsiteY48" fmla="*/ 200025 h 335760"/>
              <a:gd name="connsiteX49" fmla="*/ 50006 w 554252"/>
              <a:gd name="connsiteY49" fmla="*/ 228600 h 335760"/>
              <a:gd name="connsiteX50" fmla="*/ 53578 w 554252"/>
              <a:gd name="connsiteY50" fmla="*/ 239316 h 335760"/>
              <a:gd name="connsiteX51" fmla="*/ 75009 w 554252"/>
              <a:gd name="connsiteY51" fmla="*/ 246460 h 335760"/>
              <a:gd name="connsiteX52" fmla="*/ 85725 w 554252"/>
              <a:gd name="connsiteY52" fmla="*/ 250032 h 335760"/>
              <a:gd name="connsiteX53" fmla="*/ 96441 w 554252"/>
              <a:gd name="connsiteY53" fmla="*/ 257175 h 335760"/>
              <a:gd name="connsiteX54" fmla="*/ 117872 w 554252"/>
              <a:gd name="connsiteY54" fmla="*/ 260747 h 335760"/>
              <a:gd name="connsiteX55" fmla="*/ 128587 w 554252"/>
              <a:gd name="connsiteY55" fmla="*/ 264319 h 335760"/>
              <a:gd name="connsiteX56" fmla="*/ 135731 w 554252"/>
              <a:gd name="connsiteY56" fmla="*/ 285750 h 335760"/>
              <a:gd name="connsiteX57" fmla="*/ 146447 w 554252"/>
              <a:gd name="connsiteY57" fmla="*/ 317897 h 335760"/>
              <a:gd name="connsiteX58" fmla="*/ 157162 w 554252"/>
              <a:gd name="connsiteY58" fmla="*/ 321469 h 335760"/>
              <a:gd name="connsiteX59" fmla="*/ 160734 w 554252"/>
              <a:gd name="connsiteY59" fmla="*/ 332185 h 335760"/>
              <a:gd name="connsiteX60" fmla="*/ 192881 w 554252"/>
              <a:gd name="connsiteY60" fmla="*/ 332185 h 335760"/>
              <a:gd name="connsiteX61" fmla="*/ 200025 w 554252"/>
              <a:gd name="connsiteY61" fmla="*/ 321469 h 335760"/>
              <a:gd name="connsiteX62" fmla="*/ 182166 w 554252"/>
              <a:gd name="connsiteY62" fmla="*/ 307182 h 335760"/>
              <a:gd name="connsiteX63" fmla="*/ 171450 w 554252"/>
              <a:gd name="connsiteY63" fmla="*/ 300038 h 335760"/>
              <a:gd name="connsiteX64" fmla="*/ 160734 w 554252"/>
              <a:gd name="connsiteY64" fmla="*/ 296466 h 335760"/>
              <a:gd name="connsiteX65" fmla="*/ 153591 w 554252"/>
              <a:gd name="connsiteY65" fmla="*/ 275035 h 335760"/>
              <a:gd name="connsiteX66" fmla="*/ 135731 w 554252"/>
              <a:gd name="connsiteY66" fmla="*/ 253603 h 335760"/>
              <a:gd name="connsiteX67" fmla="*/ 132159 w 554252"/>
              <a:gd name="connsiteY67" fmla="*/ 242888 h 335760"/>
              <a:gd name="connsiteX68" fmla="*/ 125016 w 554252"/>
              <a:gd name="connsiteY68" fmla="*/ 232172 h 335760"/>
              <a:gd name="connsiteX69" fmla="*/ 121444 w 554252"/>
              <a:gd name="connsiteY69" fmla="*/ 217885 h 335760"/>
              <a:gd name="connsiteX70" fmla="*/ 107156 w 554252"/>
              <a:gd name="connsiteY70" fmla="*/ 196453 h 335760"/>
              <a:gd name="connsiteX71" fmla="*/ 96441 w 554252"/>
              <a:gd name="connsiteY71" fmla="*/ 175022 h 335760"/>
              <a:gd name="connsiteX72" fmla="*/ 85725 w 554252"/>
              <a:gd name="connsiteY72" fmla="*/ 167878 h 335760"/>
              <a:gd name="connsiteX73" fmla="*/ 71437 w 554252"/>
              <a:gd name="connsiteY73" fmla="*/ 135732 h 335760"/>
              <a:gd name="connsiteX74" fmla="*/ 71437 w 554252"/>
              <a:gd name="connsiteY74" fmla="*/ 114300 h 335760"/>
              <a:gd name="connsiteX75" fmla="*/ 92869 w 554252"/>
              <a:gd name="connsiteY75" fmla="*/ 107157 h 335760"/>
              <a:gd name="connsiteX76" fmla="*/ 103584 w 554252"/>
              <a:gd name="connsiteY76" fmla="*/ 96441 h 335760"/>
              <a:gd name="connsiteX77" fmla="*/ 125016 w 554252"/>
              <a:gd name="connsiteY77" fmla="*/ 89297 h 335760"/>
              <a:gd name="connsiteX78" fmla="*/ 150019 w 554252"/>
              <a:gd name="connsiteY78" fmla="*/ 100013 h 335760"/>
              <a:gd name="connsiteX79" fmla="*/ 157162 w 554252"/>
              <a:gd name="connsiteY79" fmla="*/ 110728 h 335760"/>
              <a:gd name="connsiteX80" fmla="*/ 178594 w 554252"/>
              <a:gd name="connsiteY80" fmla="*/ 121444 h 335760"/>
              <a:gd name="connsiteX81" fmla="*/ 185737 w 554252"/>
              <a:gd name="connsiteY81" fmla="*/ 100013 h 335760"/>
              <a:gd name="connsiteX82" fmla="*/ 203597 w 554252"/>
              <a:gd name="connsiteY82" fmla="*/ 132160 h 335760"/>
              <a:gd name="connsiteX83" fmla="*/ 210741 w 554252"/>
              <a:gd name="connsiteY83" fmla="*/ 142875 h 335760"/>
              <a:gd name="connsiteX84" fmla="*/ 232172 w 554252"/>
              <a:gd name="connsiteY84" fmla="*/ 153591 h 335760"/>
              <a:gd name="connsiteX85" fmla="*/ 235744 w 554252"/>
              <a:gd name="connsiteY85" fmla="*/ 117872 h 335760"/>
              <a:gd name="connsiteX86" fmla="*/ 225028 w 554252"/>
              <a:gd name="connsiteY86" fmla="*/ 114300 h 335760"/>
              <a:gd name="connsiteX87" fmla="*/ 214312 w 554252"/>
              <a:gd name="connsiteY87" fmla="*/ 92869 h 335760"/>
              <a:gd name="connsiteX88" fmla="*/ 203597 w 554252"/>
              <a:gd name="connsiteY88" fmla="*/ 71438 h 335760"/>
              <a:gd name="connsiteX89" fmla="*/ 214312 w 554252"/>
              <a:gd name="connsiteY89" fmla="*/ 64294 h 335760"/>
              <a:gd name="connsiteX90" fmla="*/ 267891 w 554252"/>
              <a:gd name="connsiteY90" fmla="*/ 71438 h 335760"/>
              <a:gd name="connsiteX91" fmla="*/ 278606 w 554252"/>
              <a:gd name="connsiteY91" fmla="*/ 75010 h 335760"/>
              <a:gd name="connsiteX92" fmla="*/ 317897 w 554252"/>
              <a:gd name="connsiteY92" fmla="*/ 85725 h 335760"/>
              <a:gd name="connsiteX93" fmla="*/ 321469 w 554252"/>
              <a:gd name="connsiteY93" fmla="*/ 96441 h 335760"/>
              <a:gd name="connsiteX94" fmla="*/ 332184 w 554252"/>
              <a:gd name="connsiteY94" fmla="*/ 103585 h 335760"/>
              <a:gd name="connsiteX95" fmla="*/ 378619 w 554252"/>
              <a:gd name="connsiteY95" fmla="*/ 110728 h 335760"/>
              <a:gd name="connsiteX96" fmla="*/ 400050 w 554252"/>
              <a:gd name="connsiteY96" fmla="*/ 121444 h 335760"/>
              <a:gd name="connsiteX97" fmla="*/ 421481 w 554252"/>
              <a:gd name="connsiteY97" fmla="*/ 132160 h 335760"/>
              <a:gd name="connsiteX98" fmla="*/ 439341 w 554252"/>
              <a:gd name="connsiteY98" fmla="*/ 146447 h 335760"/>
              <a:gd name="connsiteX99" fmla="*/ 446484 w 554252"/>
              <a:gd name="connsiteY99" fmla="*/ 157163 h 335760"/>
              <a:gd name="connsiteX100" fmla="*/ 467916 w 554252"/>
              <a:gd name="connsiteY100" fmla="*/ 164307 h 335760"/>
              <a:gd name="connsiteX101" fmla="*/ 453628 w 554252"/>
              <a:gd name="connsiteY101" fmla="*/ 182166 h 335760"/>
              <a:gd name="connsiteX102" fmla="*/ 442912 w 554252"/>
              <a:gd name="connsiteY102" fmla="*/ 200025 h 3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54252" h="335760">
                <a:moveTo>
                  <a:pt x="442912" y="200025"/>
                </a:moveTo>
                <a:cubicBezTo>
                  <a:pt x="442317" y="200025"/>
                  <a:pt x="445049" y="186171"/>
                  <a:pt x="450056" y="182166"/>
                </a:cubicBezTo>
                <a:cubicBezTo>
                  <a:pt x="460082" y="174146"/>
                  <a:pt x="463842" y="194948"/>
                  <a:pt x="464344" y="196453"/>
                </a:cubicBezTo>
                <a:cubicBezTo>
                  <a:pt x="471488" y="195263"/>
                  <a:pt x="478577" y="193682"/>
                  <a:pt x="485775" y="192882"/>
                </a:cubicBezTo>
                <a:cubicBezTo>
                  <a:pt x="496036" y="191742"/>
                  <a:pt x="524583" y="193123"/>
                  <a:pt x="539353" y="185738"/>
                </a:cubicBezTo>
                <a:cubicBezTo>
                  <a:pt x="543193" y="183818"/>
                  <a:pt x="546497" y="180975"/>
                  <a:pt x="550069" y="178594"/>
                </a:cubicBezTo>
                <a:cubicBezTo>
                  <a:pt x="551260" y="175022"/>
                  <a:pt x="555900" y="170890"/>
                  <a:pt x="553641" y="167878"/>
                </a:cubicBezTo>
                <a:cubicBezTo>
                  <a:pt x="550695" y="163951"/>
                  <a:pt x="544073" y="165655"/>
                  <a:pt x="539353" y="164307"/>
                </a:cubicBezTo>
                <a:cubicBezTo>
                  <a:pt x="535733" y="163273"/>
                  <a:pt x="532209" y="161926"/>
                  <a:pt x="528637" y="160735"/>
                </a:cubicBezTo>
                <a:cubicBezTo>
                  <a:pt x="526256" y="157163"/>
                  <a:pt x="524529" y="153055"/>
                  <a:pt x="521494" y="150019"/>
                </a:cubicBezTo>
                <a:cubicBezTo>
                  <a:pt x="510064" y="138589"/>
                  <a:pt x="504348" y="147161"/>
                  <a:pt x="521494" y="135732"/>
                </a:cubicBezTo>
                <a:cubicBezTo>
                  <a:pt x="523226" y="130536"/>
                  <a:pt x="529287" y="119496"/>
                  <a:pt x="521494" y="114300"/>
                </a:cubicBezTo>
                <a:cubicBezTo>
                  <a:pt x="516442" y="110932"/>
                  <a:pt x="509587" y="111919"/>
                  <a:pt x="503634" y="110728"/>
                </a:cubicBezTo>
                <a:cubicBezTo>
                  <a:pt x="502443" y="107156"/>
                  <a:pt x="503126" y="102201"/>
                  <a:pt x="500062" y="100013"/>
                </a:cubicBezTo>
                <a:cubicBezTo>
                  <a:pt x="489265" y="92301"/>
                  <a:pt x="460938" y="90657"/>
                  <a:pt x="450056" y="89297"/>
                </a:cubicBezTo>
                <a:cubicBezTo>
                  <a:pt x="440185" y="74492"/>
                  <a:pt x="446216" y="76382"/>
                  <a:pt x="425053" y="82153"/>
                </a:cubicBezTo>
                <a:cubicBezTo>
                  <a:pt x="417788" y="84134"/>
                  <a:pt x="403622" y="89297"/>
                  <a:pt x="403622" y="89297"/>
                </a:cubicBezTo>
                <a:cubicBezTo>
                  <a:pt x="398859" y="88106"/>
                  <a:pt x="393168" y="88792"/>
                  <a:pt x="389334" y="85725"/>
                </a:cubicBezTo>
                <a:cubicBezTo>
                  <a:pt x="386394" y="83373"/>
                  <a:pt x="388424" y="77672"/>
                  <a:pt x="385762" y="75010"/>
                </a:cubicBezTo>
                <a:cubicBezTo>
                  <a:pt x="379691" y="68939"/>
                  <a:pt x="371475" y="65485"/>
                  <a:pt x="364331" y="60722"/>
                </a:cubicBezTo>
                <a:cubicBezTo>
                  <a:pt x="360759" y="58341"/>
                  <a:pt x="357689" y="54935"/>
                  <a:pt x="353616" y="53578"/>
                </a:cubicBezTo>
                <a:lnTo>
                  <a:pt x="321469" y="42863"/>
                </a:lnTo>
                <a:cubicBezTo>
                  <a:pt x="317897" y="41672"/>
                  <a:pt x="314406" y="40204"/>
                  <a:pt x="310753" y="39291"/>
                </a:cubicBezTo>
                <a:cubicBezTo>
                  <a:pt x="292813" y="34806"/>
                  <a:pt x="301123" y="37271"/>
                  <a:pt x="285750" y="32147"/>
                </a:cubicBezTo>
                <a:cubicBezTo>
                  <a:pt x="284559" y="28575"/>
                  <a:pt x="284530" y="24372"/>
                  <a:pt x="282178" y="21432"/>
                </a:cubicBezTo>
                <a:cubicBezTo>
                  <a:pt x="276003" y="13713"/>
                  <a:pt x="256580" y="9327"/>
                  <a:pt x="250031" y="7144"/>
                </a:cubicBezTo>
                <a:lnTo>
                  <a:pt x="239316" y="3572"/>
                </a:lnTo>
                <a:cubicBezTo>
                  <a:pt x="230981" y="4763"/>
                  <a:pt x="220958" y="1975"/>
                  <a:pt x="214312" y="7144"/>
                </a:cubicBezTo>
                <a:cubicBezTo>
                  <a:pt x="208368" y="11767"/>
                  <a:pt x="214313" y="26194"/>
                  <a:pt x="207169" y="28575"/>
                </a:cubicBezTo>
                <a:lnTo>
                  <a:pt x="196453" y="32147"/>
                </a:lnTo>
                <a:cubicBezTo>
                  <a:pt x="192881" y="29766"/>
                  <a:pt x="188419" y="28355"/>
                  <a:pt x="185737" y="25003"/>
                </a:cubicBezTo>
                <a:cubicBezTo>
                  <a:pt x="174232" y="10621"/>
                  <a:pt x="191754" y="16958"/>
                  <a:pt x="175022" y="3572"/>
                </a:cubicBezTo>
                <a:cubicBezTo>
                  <a:pt x="172082" y="1220"/>
                  <a:pt x="167878" y="1191"/>
                  <a:pt x="164306" y="0"/>
                </a:cubicBezTo>
                <a:cubicBezTo>
                  <a:pt x="159544" y="1191"/>
                  <a:pt x="154103" y="849"/>
                  <a:pt x="150019" y="3572"/>
                </a:cubicBezTo>
                <a:cubicBezTo>
                  <a:pt x="117708" y="25114"/>
                  <a:pt x="167189" y="6183"/>
                  <a:pt x="132159" y="17860"/>
                </a:cubicBezTo>
                <a:cubicBezTo>
                  <a:pt x="129778" y="21432"/>
                  <a:pt x="126936" y="24736"/>
                  <a:pt x="125016" y="28575"/>
                </a:cubicBezTo>
                <a:cubicBezTo>
                  <a:pt x="123332" y="31943"/>
                  <a:pt x="124106" y="36629"/>
                  <a:pt x="121444" y="39291"/>
                </a:cubicBezTo>
                <a:cubicBezTo>
                  <a:pt x="118782" y="41953"/>
                  <a:pt x="114467" y="42423"/>
                  <a:pt x="110728" y="42863"/>
                </a:cubicBezTo>
                <a:cubicBezTo>
                  <a:pt x="94131" y="44816"/>
                  <a:pt x="77391" y="45244"/>
                  <a:pt x="60722" y="46435"/>
                </a:cubicBezTo>
                <a:cubicBezTo>
                  <a:pt x="35206" y="63445"/>
                  <a:pt x="47620" y="58640"/>
                  <a:pt x="25003" y="64294"/>
                </a:cubicBezTo>
                <a:cubicBezTo>
                  <a:pt x="23812" y="69057"/>
                  <a:pt x="21431" y="73673"/>
                  <a:pt x="21431" y="78582"/>
                </a:cubicBezTo>
                <a:cubicBezTo>
                  <a:pt x="21431" y="88181"/>
                  <a:pt x="23543" y="97670"/>
                  <a:pt x="25003" y="107157"/>
                </a:cubicBezTo>
                <a:cubicBezTo>
                  <a:pt x="27466" y="123166"/>
                  <a:pt x="27801" y="122694"/>
                  <a:pt x="32147" y="135732"/>
                </a:cubicBezTo>
                <a:cubicBezTo>
                  <a:pt x="30956" y="144066"/>
                  <a:pt x="34119" y="154399"/>
                  <a:pt x="28575" y="160735"/>
                </a:cubicBezTo>
                <a:cubicBezTo>
                  <a:pt x="23806" y="166185"/>
                  <a:pt x="13432" y="160714"/>
                  <a:pt x="7144" y="164307"/>
                </a:cubicBezTo>
                <a:cubicBezTo>
                  <a:pt x="3875" y="166175"/>
                  <a:pt x="4606" y="171402"/>
                  <a:pt x="3572" y="175022"/>
                </a:cubicBezTo>
                <a:cubicBezTo>
                  <a:pt x="2223" y="179742"/>
                  <a:pt x="1191" y="184547"/>
                  <a:pt x="0" y="189310"/>
                </a:cubicBezTo>
                <a:lnTo>
                  <a:pt x="21431" y="196453"/>
                </a:lnTo>
                <a:lnTo>
                  <a:pt x="32147" y="200025"/>
                </a:lnTo>
                <a:cubicBezTo>
                  <a:pt x="49127" y="211346"/>
                  <a:pt x="41505" y="203097"/>
                  <a:pt x="50006" y="228600"/>
                </a:cubicBezTo>
                <a:cubicBezTo>
                  <a:pt x="51197" y="232172"/>
                  <a:pt x="50006" y="238125"/>
                  <a:pt x="53578" y="239316"/>
                </a:cubicBezTo>
                <a:lnTo>
                  <a:pt x="75009" y="246460"/>
                </a:lnTo>
                <a:cubicBezTo>
                  <a:pt x="78581" y="247651"/>
                  <a:pt x="82592" y="247944"/>
                  <a:pt x="85725" y="250032"/>
                </a:cubicBezTo>
                <a:cubicBezTo>
                  <a:pt x="89297" y="252413"/>
                  <a:pt x="92368" y="255818"/>
                  <a:pt x="96441" y="257175"/>
                </a:cubicBezTo>
                <a:cubicBezTo>
                  <a:pt x="103312" y="259465"/>
                  <a:pt x="110728" y="259556"/>
                  <a:pt x="117872" y="260747"/>
                </a:cubicBezTo>
                <a:cubicBezTo>
                  <a:pt x="121444" y="261938"/>
                  <a:pt x="126399" y="261255"/>
                  <a:pt x="128587" y="264319"/>
                </a:cubicBezTo>
                <a:cubicBezTo>
                  <a:pt x="132964" y="270447"/>
                  <a:pt x="135731" y="285750"/>
                  <a:pt x="135731" y="285750"/>
                </a:cubicBezTo>
                <a:cubicBezTo>
                  <a:pt x="137474" y="296209"/>
                  <a:pt x="136788" y="310170"/>
                  <a:pt x="146447" y="317897"/>
                </a:cubicBezTo>
                <a:cubicBezTo>
                  <a:pt x="149387" y="320249"/>
                  <a:pt x="153590" y="320278"/>
                  <a:pt x="157162" y="321469"/>
                </a:cubicBezTo>
                <a:cubicBezTo>
                  <a:pt x="158353" y="325041"/>
                  <a:pt x="158072" y="329523"/>
                  <a:pt x="160734" y="332185"/>
                </a:cubicBezTo>
                <a:cubicBezTo>
                  <a:pt x="168271" y="339722"/>
                  <a:pt x="187066" y="333154"/>
                  <a:pt x="192881" y="332185"/>
                </a:cubicBezTo>
                <a:cubicBezTo>
                  <a:pt x="195262" y="328613"/>
                  <a:pt x="200025" y="325762"/>
                  <a:pt x="200025" y="321469"/>
                </a:cubicBezTo>
                <a:cubicBezTo>
                  <a:pt x="200025" y="310697"/>
                  <a:pt x="188857" y="309412"/>
                  <a:pt x="182166" y="307182"/>
                </a:cubicBezTo>
                <a:cubicBezTo>
                  <a:pt x="178594" y="304801"/>
                  <a:pt x="175290" y="301958"/>
                  <a:pt x="171450" y="300038"/>
                </a:cubicBezTo>
                <a:cubicBezTo>
                  <a:pt x="168082" y="298354"/>
                  <a:pt x="162922" y="299530"/>
                  <a:pt x="160734" y="296466"/>
                </a:cubicBezTo>
                <a:cubicBezTo>
                  <a:pt x="156357" y="290339"/>
                  <a:pt x="157768" y="281300"/>
                  <a:pt x="153591" y="275035"/>
                </a:cubicBezTo>
                <a:cubicBezTo>
                  <a:pt x="143645" y="260116"/>
                  <a:pt x="149483" y="267355"/>
                  <a:pt x="135731" y="253603"/>
                </a:cubicBezTo>
                <a:cubicBezTo>
                  <a:pt x="134540" y="250031"/>
                  <a:pt x="133843" y="246255"/>
                  <a:pt x="132159" y="242888"/>
                </a:cubicBezTo>
                <a:cubicBezTo>
                  <a:pt x="130239" y="239048"/>
                  <a:pt x="126707" y="236118"/>
                  <a:pt x="125016" y="232172"/>
                </a:cubicBezTo>
                <a:cubicBezTo>
                  <a:pt x="123082" y="227660"/>
                  <a:pt x="123639" y="222276"/>
                  <a:pt x="121444" y="217885"/>
                </a:cubicBezTo>
                <a:cubicBezTo>
                  <a:pt x="117604" y="210205"/>
                  <a:pt x="109871" y="204598"/>
                  <a:pt x="107156" y="196453"/>
                </a:cubicBezTo>
                <a:cubicBezTo>
                  <a:pt x="104251" y="187740"/>
                  <a:pt x="103363" y="181945"/>
                  <a:pt x="96441" y="175022"/>
                </a:cubicBezTo>
                <a:cubicBezTo>
                  <a:pt x="93405" y="171986"/>
                  <a:pt x="89297" y="170259"/>
                  <a:pt x="85725" y="167878"/>
                </a:cubicBezTo>
                <a:cubicBezTo>
                  <a:pt x="77223" y="142375"/>
                  <a:pt x="82758" y="152712"/>
                  <a:pt x="71437" y="135732"/>
                </a:cubicBezTo>
                <a:cubicBezTo>
                  <a:pt x="69606" y="130238"/>
                  <a:pt x="63745" y="119794"/>
                  <a:pt x="71437" y="114300"/>
                </a:cubicBezTo>
                <a:cubicBezTo>
                  <a:pt x="77565" y="109923"/>
                  <a:pt x="92869" y="107157"/>
                  <a:pt x="92869" y="107157"/>
                </a:cubicBezTo>
                <a:cubicBezTo>
                  <a:pt x="96441" y="103585"/>
                  <a:pt x="99168" y="98894"/>
                  <a:pt x="103584" y="96441"/>
                </a:cubicBezTo>
                <a:cubicBezTo>
                  <a:pt x="110167" y="92784"/>
                  <a:pt x="125016" y="89297"/>
                  <a:pt x="125016" y="89297"/>
                </a:cubicBezTo>
                <a:cubicBezTo>
                  <a:pt x="135946" y="92030"/>
                  <a:pt x="141797" y="91791"/>
                  <a:pt x="150019" y="100013"/>
                </a:cubicBezTo>
                <a:cubicBezTo>
                  <a:pt x="153054" y="103048"/>
                  <a:pt x="154127" y="107693"/>
                  <a:pt x="157162" y="110728"/>
                </a:cubicBezTo>
                <a:cubicBezTo>
                  <a:pt x="164086" y="117652"/>
                  <a:pt x="169878" y="118539"/>
                  <a:pt x="178594" y="121444"/>
                </a:cubicBezTo>
                <a:cubicBezTo>
                  <a:pt x="180975" y="114300"/>
                  <a:pt x="183356" y="92869"/>
                  <a:pt x="185737" y="100013"/>
                </a:cubicBezTo>
                <a:cubicBezTo>
                  <a:pt x="192024" y="118873"/>
                  <a:pt x="187221" y="107597"/>
                  <a:pt x="203597" y="132160"/>
                </a:cubicBezTo>
                <a:cubicBezTo>
                  <a:pt x="205978" y="135732"/>
                  <a:pt x="206669" y="141517"/>
                  <a:pt x="210741" y="142875"/>
                </a:cubicBezTo>
                <a:cubicBezTo>
                  <a:pt x="225529" y="147805"/>
                  <a:pt x="218323" y="144359"/>
                  <a:pt x="232172" y="153591"/>
                </a:cubicBezTo>
                <a:cubicBezTo>
                  <a:pt x="240942" y="140436"/>
                  <a:pt x="245893" y="138170"/>
                  <a:pt x="235744" y="117872"/>
                </a:cubicBezTo>
                <a:cubicBezTo>
                  <a:pt x="234060" y="114504"/>
                  <a:pt x="228600" y="115491"/>
                  <a:pt x="225028" y="114300"/>
                </a:cubicBezTo>
                <a:cubicBezTo>
                  <a:pt x="204565" y="83608"/>
                  <a:pt x="229092" y="122432"/>
                  <a:pt x="214312" y="92869"/>
                </a:cubicBezTo>
                <a:cubicBezTo>
                  <a:pt x="200463" y="65169"/>
                  <a:pt x="212576" y="98373"/>
                  <a:pt x="203597" y="71438"/>
                </a:cubicBezTo>
                <a:cubicBezTo>
                  <a:pt x="207169" y="69057"/>
                  <a:pt x="210037" y="64683"/>
                  <a:pt x="214312" y="64294"/>
                </a:cubicBezTo>
                <a:cubicBezTo>
                  <a:pt x="217132" y="64038"/>
                  <a:pt x="263301" y="70782"/>
                  <a:pt x="267891" y="71438"/>
                </a:cubicBezTo>
                <a:cubicBezTo>
                  <a:pt x="271463" y="72629"/>
                  <a:pt x="274974" y="74019"/>
                  <a:pt x="278606" y="75010"/>
                </a:cubicBezTo>
                <a:cubicBezTo>
                  <a:pt x="322925" y="87096"/>
                  <a:pt x="293230" y="77503"/>
                  <a:pt x="317897" y="85725"/>
                </a:cubicBezTo>
                <a:cubicBezTo>
                  <a:pt x="319088" y="89297"/>
                  <a:pt x="319117" y="93501"/>
                  <a:pt x="321469" y="96441"/>
                </a:cubicBezTo>
                <a:cubicBezTo>
                  <a:pt x="324151" y="99793"/>
                  <a:pt x="328344" y="101665"/>
                  <a:pt x="332184" y="103585"/>
                </a:cubicBezTo>
                <a:cubicBezTo>
                  <a:pt x="345057" y="110022"/>
                  <a:pt x="368375" y="109704"/>
                  <a:pt x="378619" y="110728"/>
                </a:cubicBezTo>
                <a:cubicBezTo>
                  <a:pt x="409321" y="131198"/>
                  <a:pt x="370479" y="106658"/>
                  <a:pt x="400050" y="121444"/>
                </a:cubicBezTo>
                <a:cubicBezTo>
                  <a:pt x="427750" y="135294"/>
                  <a:pt x="394546" y="123181"/>
                  <a:pt x="421481" y="132160"/>
                </a:cubicBezTo>
                <a:cubicBezTo>
                  <a:pt x="441958" y="162873"/>
                  <a:pt x="414690" y="126725"/>
                  <a:pt x="439341" y="146447"/>
                </a:cubicBezTo>
                <a:cubicBezTo>
                  <a:pt x="442693" y="149129"/>
                  <a:pt x="442844" y="154888"/>
                  <a:pt x="446484" y="157163"/>
                </a:cubicBezTo>
                <a:cubicBezTo>
                  <a:pt x="452870" y="161154"/>
                  <a:pt x="467916" y="164307"/>
                  <a:pt x="467916" y="164307"/>
                </a:cubicBezTo>
                <a:cubicBezTo>
                  <a:pt x="458937" y="191240"/>
                  <a:pt x="472094" y="159084"/>
                  <a:pt x="453628" y="182166"/>
                </a:cubicBezTo>
                <a:cubicBezTo>
                  <a:pt x="448927" y="188043"/>
                  <a:pt x="443507" y="200025"/>
                  <a:pt x="442912" y="20002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477640" y="4975412"/>
            <a:ext cx="526357" cy="495646"/>
          </a:xfrm>
          <a:custGeom>
            <a:avLst/>
            <a:gdLst>
              <a:gd name="connsiteX0" fmla="*/ 303520 w 526357"/>
              <a:gd name="connsiteY0" fmla="*/ 3842 h 495646"/>
              <a:gd name="connsiteX1" fmla="*/ 299678 w 526357"/>
              <a:gd name="connsiteY1" fmla="*/ 49946 h 495646"/>
              <a:gd name="connsiteX2" fmla="*/ 291994 w 526357"/>
              <a:gd name="connsiteY2" fmla="*/ 61472 h 495646"/>
              <a:gd name="connsiteX3" fmla="*/ 288152 w 526357"/>
              <a:gd name="connsiteY3" fmla="*/ 88366 h 495646"/>
              <a:gd name="connsiteX4" fmla="*/ 291994 w 526357"/>
              <a:gd name="connsiteY4" fmla="*/ 103734 h 495646"/>
              <a:gd name="connsiteX5" fmla="*/ 307362 w 526357"/>
              <a:gd name="connsiteY5" fmla="*/ 126786 h 495646"/>
              <a:gd name="connsiteX6" fmla="*/ 315046 w 526357"/>
              <a:gd name="connsiteY6" fmla="*/ 149838 h 495646"/>
              <a:gd name="connsiteX7" fmla="*/ 338098 w 526357"/>
              <a:gd name="connsiteY7" fmla="*/ 165206 h 495646"/>
              <a:gd name="connsiteX8" fmla="*/ 357308 w 526357"/>
              <a:gd name="connsiteY8" fmla="*/ 199785 h 495646"/>
              <a:gd name="connsiteX9" fmla="*/ 364992 w 526357"/>
              <a:gd name="connsiteY9" fmla="*/ 211311 h 495646"/>
              <a:gd name="connsiteX10" fmla="*/ 368834 w 526357"/>
              <a:gd name="connsiteY10" fmla="*/ 222837 h 495646"/>
              <a:gd name="connsiteX11" fmla="*/ 380360 w 526357"/>
              <a:gd name="connsiteY11" fmla="*/ 230521 h 495646"/>
              <a:gd name="connsiteX12" fmla="*/ 388044 w 526357"/>
              <a:gd name="connsiteY12" fmla="*/ 218995 h 495646"/>
              <a:gd name="connsiteX13" fmla="*/ 391886 w 526357"/>
              <a:gd name="connsiteY13" fmla="*/ 207469 h 495646"/>
              <a:gd name="connsiteX14" fmla="*/ 422622 w 526357"/>
              <a:gd name="connsiteY14" fmla="*/ 215153 h 495646"/>
              <a:gd name="connsiteX15" fmla="*/ 430306 w 526357"/>
              <a:gd name="connsiteY15" fmla="*/ 226679 h 495646"/>
              <a:gd name="connsiteX16" fmla="*/ 441832 w 526357"/>
              <a:gd name="connsiteY16" fmla="*/ 234363 h 495646"/>
              <a:gd name="connsiteX17" fmla="*/ 457200 w 526357"/>
              <a:gd name="connsiteY17" fmla="*/ 249731 h 495646"/>
              <a:gd name="connsiteX18" fmla="*/ 468726 w 526357"/>
              <a:gd name="connsiteY18" fmla="*/ 261257 h 495646"/>
              <a:gd name="connsiteX19" fmla="*/ 491778 w 526357"/>
              <a:gd name="connsiteY19" fmla="*/ 276625 h 495646"/>
              <a:gd name="connsiteX20" fmla="*/ 510989 w 526357"/>
              <a:gd name="connsiteY20" fmla="*/ 288151 h 495646"/>
              <a:gd name="connsiteX21" fmla="*/ 514831 w 526357"/>
              <a:gd name="connsiteY21" fmla="*/ 299677 h 495646"/>
              <a:gd name="connsiteX22" fmla="*/ 503305 w 526357"/>
              <a:gd name="connsiteY22" fmla="*/ 307361 h 495646"/>
              <a:gd name="connsiteX23" fmla="*/ 495621 w 526357"/>
              <a:gd name="connsiteY23" fmla="*/ 318887 h 495646"/>
              <a:gd name="connsiteX24" fmla="*/ 487936 w 526357"/>
              <a:gd name="connsiteY24" fmla="*/ 326571 h 495646"/>
              <a:gd name="connsiteX25" fmla="*/ 495621 w 526357"/>
              <a:gd name="connsiteY25" fmla="*/ 368833 h 495646"/>
              <a:gd name="connsiteX26" fmla="*/ 510989 w 526357"/>
              <a:gd name="connsiteY26" fmla="*/ 391885 h 495646"/>
              <a:gd name="connsiteX27" fmla="*/ 522515 w 526357"/>
              <a:gd name="connsiteY27" fmla="*/ 399570 h 495646"/>
              <a:gd name="connsiteX28" fmla="*/ 526357 w 526357"/>
              <a:gd name="connsiteY28" fmla="*/ 411096 h 495646"/>
              <a:gd name="connsiteX29" fmla="*/ 499463 w 526357"/>
              <a:gd name="connsiteY29" fmla="*/ 437990 h 495646"/>
              <a:gd name="connsiteX30" fmla="*/ 491778 w 526357"/>
              <a:gd name="connsiteY30" fmla="*/ 445674 h 495646"/>
              <a:gd name="connsiteX31" fmla="*/ 484094 w 526357"/>
              <a:gd name="connsiteY31" fmla="*/ 457200 h 495646"/>
              <a:gd name="connsiteX32" fmla="*/ 464884 w 526357"/>
              <a:gd name="connsiteY32" fmla="*/ 461042 h 495646"/>
              <a:gd name="connsiteX33" fmla="*/ 430306 w 526357"/>
              <a:gd name="connsiteY33" fmla="*/ 476410 h 495646"/>
              <a:gd name="connsiteX34" fmla="*/ 411096 w 526357"/>
              <a:gd name="connsiteY34" fmla="*/ 495620 h 495646"/>
              <a:gd name="connsiteX35" fmla="*/ 349624 w 526357"/>
              <a:gd name="connsiteY35" fmla="*/ 487936 h 495646"/>
              <a:gd name="connsiteX36" fmla="*/ 338098 w 526357"/>
              <a:gd name="connsiteY36" fmla="*/ 476410 h 495646"/>
              <a:gd name="connsiteX37" fmla="*/ 334256 w 526357"/>
              <a:gd name="connsiteY37" fmla="*/ 464884 h 495646"/>
              <a:gd name="connsiteX38" fmla="*/ 322730 w 526357"/>
              <a:gd name="connsiteY38" fmla="*/ 468726 h 495646"/>
              <a:gd name="connsiteX39" fmla="*/ 311204 w 526357"/>
              <a:gd name="connsiteY39" fmla="*/ 464884 h 495646"/>
              <a:gd name="connsiteX40" fmla="*/ 311204 w 526357"/>
              <a:gd name="connsiteY40" fmla="*/ 426464 h 495646"/>
              <a:gd name="connsiteX41" fmla="*/ 303520 w 526357"/>
              <a:gd name="connsiteY41" fmla="*/ 403412 h 495646"/>
              <a:gd name="connsiteX42" fmla="*/ 291994 w 526357"/>
              <a:gd name="connsiteY42" fmla="*/ 380359 h 495646"/>
              <a:gd name="connsiteX43" fmla="*/ 268942 w 526357"/>
              <a:gd name="connsiteY43" fmla="*/ 364991 h 495646"/>
              <a:gd name="connsiteX44" fmla="*/ 257415 w 526357"/>
              <a:gd name="connsiteY44" fmla="*/ 326571 h 495646"/>
              <a:gd name="connsiteX45" fmla="*/ 253573 w 526357"/>
              <a:gd name="connsiteY45" fmla="*/ 315045 h 495646"/>
              <a:gd name="connsiteX46" fmla="*/ 230521 w 526357"/>
              <a:gd name="connsiteY46" fmla="*/ 303519 h 495646"/>
              <a:gd name="connsiteX47" fmla="*/ 222837 w 526357"/>
              <a:gd name="connsiteY47" fmla="*/ 265099 h 495646"/>
              <a:gd name="connsiteX48" fmla="*/ 211311 w 526357"/>
              <a:gd name="connsiteY48" fmla="*/ 242047 h 495646"/>
              <a:gd name="connsiteX49" fmla="*/ 207469 w 526357"/>
              <a:gd name="connsiteY49" fmla="*/ 230521 h 495646"/>
              <a:gd name="connsiteX50" fmla="*/ 192101 w 526357"/>
              <a:gd name="connsiteY50" fmla="*/ 207469 h 495646"/>
              <a:gd name="connsiteX51" fmla="*/ 161365 w 526357"/>
              <a:gd name="connsiteY51" fmla="*/ 199785 h 495646"/>
              <a:gd name="connsiteX52" fmla="*/ 157523 w 526357"/>
              <a:gd name="connsiteY52" fmla="*/ 188259 h 495646"/>
              <a:gd name="connsiteX53" fmla="*/ 145997 w 526357"/>
              <a:gd name="connsiteY53" fmla="*/ 165206 h 495646"/>
              <a:gd name="connsiteX54" fmla="*/ 134471 w 526357"/>
              <a:gd name="connsiteY54" fmla="*/ 161364 h 495646"/>
              <a:gd name="connsiteX55" fmla="*/ 126787 w 526357"/>
              <a:gd name="connsiteY55" fmla="*/ 184417 h 495646"/>
              <a:gd name="connsiteX56" fmla="*/ 122945 w 526357"/>
              <a:gd name="connsiteY56" fmla="*/ 195943 h 495646"/>
              <a:gd name="connsiteX57" fmla="*/ 76841 w 526357"/>
              <a:gd name="connsiteY57" fmla="*/ 207469 h 495646"/>
              <a:gd name="connsiteX58" fmla="*/ 57631 w 526357"/>
              <a:gd name="connsiteY58" fmla="*/ 234363 h 495646"/>
              <a:gd name="connsiteX59" fmla="*/ 42263 w 526357"/>
              <a:gd name="connsiteY59" fmla="*/ 226679 h 495646"/>
              <a:gd name="connsiteX60" fmla="*/ 34578 w 526357"/>
              <a:gd name="connsiteY60" fmla="*/ 218995 h 495646"/>
              <a:gd name="connsiteX61" fmla="*/ 11526 w 526357"/>
              <a:gd name="connsiteY61" fmla="*/ 207469 h 495646"/>
              <a:gd name="connsiteX62" fmla="*/ 7684 w 526357"/>
              <a:gd name="connsiteY62" fmla="*/ 176733 h 495646"/>
              <a:gd name="connsiteX63" fmla="*/ 0 w 526357"/>
              <a:gd name="connsiteY63" fmla="*/ 165206 h 495646"/>
              <a:gd name="connsiteX64" fmla="*/ 7684 w 526357"/>
              <a:gd name="connsiteY64" fmla="*/ 142154 h 495646"/>
              <a:gd name="connsiteX65" fmla="*/ 11526 w 526357"/>
              <a:gd name="connsiteY65" fmla="*/ 122944 h 495646"/>
              <a:gd name="connsiteX66" fmla="*/ 26894 w 526357"/>
              <a:gd name="connsiteY66" fmla="*/ 119102 h 495646"/>
              <a:gd name="connsiteX67" fmla="*/ 30736 w 526357"/>
              <a:gd name="connsiteY67" fmla="*/ 107576 h 495646"/>
              <a:gd name="connsiteX68" fmla="*/ 53789 w 526357"/>
              <a:gd name="connsiteY68" fmla="*/ 92208 h 495646"/>
              <a:gd name="connsiteX69" fmla="*/ 76841 w 526357"/>
              <a:gd name="connsiteY69" fmla="*/ 99892 h 495646"/>
              <a:gd name="connsiteX70" fmla="*/ 88367 w 526357"/>
              <a:gd name="connsiteY70" fmla="*/ 103734 h 495646"/>
              <a:gd name="connsiteX71" fmla="*/ 99893 w 526357"/>
              <a:gd name="connsiteY71" fmla="*/ 111418 h 495646"/>
              <a:gd name="connsiteX72" fmla="*/ 138313 w 526357"/>
              <a:gd name="connsiteY72" fmla="*/ 107576 h 495646"/>
              <a:gd name="connsiteX73" fmla="*/ 142155 w 526357"/>
              <a:gd name="connsiteY73" fmla="*/ 96050 h 495646"/>
              <a:gd name="connsiteX74" fmla="*/ 145997 w 526357"/>
              <a:gd name="connsiteY74" fmla="*/ 76840 h 495646"/>
              <a:gd name="connsiteX75" fmla="*/ 153681 w 526357"/>
              <a:gd name="connsiteY75" fmla="*/ 53788 h 495646"/>
              <a:gd name="connsiteX76" fmla="*/ 157523 w 526357"/>
              <a:gd name="connsiteY76" fmla="*/ 38420 h 495646"/>
              <a:gd name="connsiteX77" fmla="*/ 226679 w 526357"/>
              <a:gd name="connsiteY77" fmla="*/ 34578 h 495646"/>
              <a:gd name="connsiteX78" fmla="*/ 245889 w 526357"/>
              <a:gd name="connsiteY78" fmla="*/ 15368 h 495646"/>
              <a:gd name="connsiteX79" fmla="*/ 268942 w 526357"/>
              <a:gd name="connsiteY79" fmla="*/ 0 h 495646"/>
              <a:gd name="connsiteX80" fmla="*/ 291994 w 526357"/>
              <a:gd name="connsiteY80" fmla="*/ 11526 h 495646"/>
              <a:gd name="connsiteX81" fmla="*/ 303520 w 526357"/>
              <a:gd name="connsiteY81" fmla="*/ 3842 h 4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6357" h="495646">
                <a:moveTo>
                  <a:pt x="303520" y="3842"/>
                </a:moveTo>
                <a:cubicBezTo>
                  <a:pt x="304801" y="10245"/>
                  <a:pt x="302702" y="34824"/>
                  <a:pt x="299678" y="49946"/>
                </a:cubicBezTo>
                <a:cubicBezTo>
                  <a:pt x="298772" y="54474"/>
                  <a:pt x="293321" y="57049"/>
                  <a:pt x="291994" y="61472"/>
                </a:cubicBezTo>
                <a:cubicBezTo>
                  <a:pt x="289392" y="70146"/>
                  <a:pt x="289433" y="79401"/>
                  <a:pt x="288152" y="88366"/>
                </a:cubicBezTo>
                <a:cubicBezTo>
                  <a:pt x="289433" y="93489"/>
                  <a:pt x="289633" y="99011"/>
                  <a:pt x="291994" y="103734"/>
                </a:cubicBezTo>
                <a:cubicBezTo>
                  <a:pt x="296124" y="111994"/>
                  <a:pt x="304442" y="118025"/>
                  <a:pt x="307362" y="126786"/>
                </a:cubicBezTo>
                <a:cubicBezTo>
                  <a:pt x="309923" y="134470"/>
                  <a:pt x="308307" y="145345"/>
                  <a:pt x="315046" y="149838"/>
                </a:cubicBezTo>
                <a:lnTo>
                  <a:pt x="338098" y="165206"/>
                </a:lnTo>
                <a:cubicBezTo>
                  <a:pt x="344860" y="185494"/>
                  <a:pt x="339693" y="173363"/>
                  <a:pt x="357308" y="199785"/>
                </a:cubicBezTo>
                <a:cubicBezTo>
                  <a:pt x="359869" y="203627"/>
                  <a:pt x="363532" y="206930"/>
                  <a:pt x="364992" y="211311"/>
                </a:cubicBezTo>
                <a:cubicBezTo>
                  <a:pt x="366273" y="215153"/>
                  <a:pt x="366304" y="219675"/>
                  <a:pt x="368834" y="222837"/>
                </a:cubicBezTo>
                <a:cubicBezTo>
                  <a:pt x="371719" y="226443"/>
                  <a:pt x="376518" y="227960"/>
                  <a:pt x="380360" y="230521"/>
                </a:cubicBezTo>
                <a:cubicBezTo>
                  <a:pt x="382921" y="226679"/>
                  <a:pt x="385979" y="223125"/>
                  <a:pt x="388044" y="218995"/>
                </a:cubicBezTo>
                <a:cubicBezTo>
                  <a:pt x="389855" y="215373"/>
                  <a:pt x="388044" y="208750"/>
                  <a:pt x="391886" y="207469"/>
                </a:cubicBezTo>
                <a:cubicBezTo>
                  <a:pt x="396522" y="205924"/>
                  <a:pt x="416402" y="213080"/>
                  <a:pt x="422622" y="215153"/>
                </a:cubicBezTo>
                <a:cubicBezTo>
                  <a:pt x="425183" y="218995"/>
                  <a:pt x="427041" y="223414"/>
                  <a:pt x="430306" y="226679"/>
                </a:cubicBezTo>
                <a:cubicBezTo>
                  <a:pt x="433571" y="229944"/>
                  <a:pt x="438947" y="230757"/>
                  <a:pt x="441832" y="234363"/>
                </a:cubicBezTo>
                <a:cubicBezTo>
                  <a:pt x="456734" y="252991"/>
                  <a:pt x="432052" y="241348"/>
                  <a:pt x="457200" y="249731"/>
                </a:cubicBezTo>
                <a:cubicBezTo>
                  <a:pt x="461042" y="253573"/>
                  <a:pt x="464437" y="257921"/>
                  <a:pt x="468726" y="261257"/>
                </a:cubicBezTo>
                <a:cubicBezTo>
                  <a:pt x="476016" y="266927"/>
                  <a:pt x="485247" y="270095"/>
                  <a:pt x="491778" y="276625"/>
                </a:cubicBezTo>
                <a:cubicBezTo>
                  <a:pt x="502327" y="287172"/>
                  <a:pt x="496026" y="283163"/>
                  <a:pt x="510989" y="288151"/>
                </a:cubicBezTo>
                <a:cubicBezTo>
                  <a:pt x="512270" y="291993"/>
                  <a:pt x="516335" y="295917"/>
                  <a:pt x="514831" y="299677"/>
                </a:cubicBezTo>
                <a:cubicBezTo>
                  <a:pt x="513116" y="303964"/>
                  <a:pt x="506570" y="304096"/>
                  <a:pt x="503305" y="307361"/>
                </a:cubicBezTo>
                <a:cubicBezTo>
                  <a:pt x="500040" y="310626"/>
                  <a:pt x="498506" y="315281"/>
                  <a:pt x="495621" y="318887"/>
                </a:cubicBezTo>
                <a:cubicBezTo>
                  <a:pt x="493358" y="321716"/>
                  <a:pt x="490498" y="324010"/>
                  <a:pt x="487936" y="326571"/>
                </a:cubicBezTo>
                <a:cubicBezTo>
                  <a:pt x="488775" y="333280"/>
                  <a:pt x="489887" y="358513"/>
                  <a:pt x="495621" y="368833"/>
                </a:cubicBezTo>
                <a:cubicBezTo>
                  <a:pt x="500106" y="376906"/>
                  <a:pt x="503305" y="386762"/>
                  <a:pt x="510989" y="391885"/>
                </a:cubicBezTo>
                <a:lnTo>
                  <a:pt x="522515" y="399570"/>
                </a:lnTo>
                <a:cubicBezTo>
                  <a:pt x="523796" y="403412"/>
                  <a:pt x="526357" y="407046"/>
                  <a:pt x="526357" y="411096"/>
                </a:cubicBezTo>
                <a:lnTo>
                  <a:pt x="499463" y="437990"/>
                </a:lnTo>
                <a:cubicBezTo>
                  <a:pt x="496901" y="440551"/>
                  <a:pt x="494041" y="442845"/>
                  <a:pt x="491778" y="445674"/>
                </a:cubicBezTo>
                <a:cubicBezTo>
                  <a:pt x="488893" y="449280"/>
                  <a:pt x="488103" y="454909"/>
                  <a:pt x="484094" y="457200"/>
                </a:cubicBezTo>
                <a:cubicBezTo>
                  <a:pt x="478424" y="460440"/>
                  <a:pt x="471184" y="459324"/>
                  <a:pt x="464884" y="461042"/>
                </a:cubicBezTo>
                <a:cubicBezTo>
                  <a:pt x="441672" y="467373"/>
                  <a:pt x="446165" y="465837"/>
                  <a:pt x="430306" y="476410"/>
                </a:cubicBezTo>
                <a:cubicBezTo>
                  <a:pt x="426389" y="482286"/>
                  <a:pt x="420136" y="494867"/>
                  <a:pt x="411096" y="495620"/>
                </a:cubicBezTo>
                <a:cubicBezTo>
                  <a:pt x="404980" y="496130"/>
                  <a:pt x="358745" y="489239"/>
                  <a:pt x="349624" y="487936"/>
                </a:cubicBezTo>
                <a:cubicBezTo>
                  <a:pt x="345782" y="484094"/>
                  <a:pt x="341112" y="480931"/>
                  <a:pt x="338098" y="476410"/>
                </a:cubicBezTo>
                <a:cubicBezTo>
                  <a:pt x="335852" y="473040"/>
                  <a:pt x="337878" y="466695"/>
                  <a:pt x="334256" y="464884"/>
                </a:cubicBezTo>
                <a:cubicBezTo>
                  <a:pt x="330634" y="463073"/>
                  <a:pt x="326572" y="467445"/>
                  <a:pt x="322730" y="468726"/>
                </a:cubicBezTo>
                <a:cubicBezTo>
                  <a:pt x="318888" y="467445"/>
                  <a:pt x="314068" y="467748"/>
                  <a:pt x="311204" y="464884"/>
                </a:cubicBezTo>
                <a:cubicBezTo>
                  <a:pt x="302822" y="456502"/>
                  <a:pt x="310538" y="431127"/>
                  <a:pt x="311204" y="426464"/>
                </a:cubicBezTo>
                <a:lnTo>
                  <a:pt x="303520" y="403412"/>
                </a:lnTo>
                <a:cubicBezTo>
                  <a:pt x="300779" y="395190"/>
                  <a:pt x="299004" y="386493"/>
                  <a:pt x="291994" y="380359"/>
                </a:cubicBezTo>
                <a:cubicBezTo>
                  <a:pt x="285044" y="374278"/>
                  <a:pt x="268942" y="364991"/>
                  <a:pt x="268942" y="364991"/>
                </a:cubicBezTo>
                <a:cubicBezTo>
                  <a:pt x="263134" y="341765"/>
                  <a:pt x="266769" y="354632"/>
                  <a:pt x="257415" y="326571"/>
                </a:cubicBezTo>
                <a:cubicBezTo>
                  <a:pt x="256134" y="322729"/>
                  <a:pt x="256943" y="317291"/>
                  <a:pt x="253573" y="315045"/>
                </a:cubicBezTo>
                <a:cubicBezTo>
                  <a:pt x="238677" y="305115"/>
                  <a:pt x="246428" y="308821"/>
                  <a:pt x="230521" y="303519"/>
                </a:cubicBezTo>
                <a:cubicBezTo>
                  <a:pt x="221841" y="277479"/>
                  <a:pt x="231666" y="309246"/>
                  <a:pt x="222837" y="265099"/>
                </a:cubicBezTo>
                <a:cubicBezTo>
                  <a:pt x="219618" y="249004"/>
                  <a:pt x="218866" y="257157"/>
                  <a:pt x="211311" y="242047"/>
                </a:cubicBezTo>
                <a:cubicBezTo>
                  <a:pt x="209500" y="238425"/>
                  <a:pt x="209436" y="234061"/>
                  <a:pt x="207469" y="230521"/>
                </a:cubicBezTo>
                <a:cubicBezTo>
                  <a:pt x="202984" y="222448"/>
                  <a:pt x="200862" y="210389"/>
                  <a:pt x="192101" y="207469"/>
                </a:cubicBezTo>
                <a:cubicBezTo>
                  <a:pt x="174380" y="201562"/>
                  <a:pt x="184546" y="204421"/>
                  <a:pt x="161365" y="199785"/>
                </a:cubicBezTo>
                <a:cubicBezTo>
                  <a:pt x="160084" y="195943"/>
                  <a:pt x="158636" y="192153"/>
                  <a:pt x="157523" y="188259"/>
                </a:cubicBezTo>
                <a:cubicBezTo>
                  <a:pt x="154285" y="176924"/>
                  <a:pt x="156398" y="171447"/>
                  <a:pt x="145997" y="165206"/>
                </a:cubicBezTo>
                <a:cubicBezTo>
                  <a:pt x="142524" y="163122"/>
                  <a:pt x="138313" y="162645"/>
                  <a:pt x="134471" y="161364"/>
                </a:cubicBezTo>
                <a:lnTo>
                  <a:pt x="126787" y="184417"/>
                </a:lnTo>
                <a:cubicBezTo>
                  <a:pt x="125506" y="188259"/>
                  <a:pt x="126787" y="194662"/>
                  <a:pt x="122945" y="195943"/>
                </a:cubicBezTo>
                <a:cubicBezTo>
                  <a:pt x="92503" y="206090"/>
                  <a:pt x="107882" y="202295"/>
                  <a:pt x="76841" y="207469"/>
                </a:cubicBezTo>
                <a:cubicBezTo>
                  <a:pt x="67876" y="234363"/>
                  <a:pt x="76841" y="227960"/>
                  <a:pt x="57631" y="234363"/>
                </a:cubicBezTo>
                <a:cubicBezTo>
                  <a:pt x="52508" y="231802"/>
                  <a:pt x="47028" y="229856"/>
                  <a:pt x="42263" y="226679"/>
                </a:cubicBezTo>
                <a:cubicBezTo>
                  <a:pt x="39249" y="224670"/>
                  <a:pt x="37407" y="221258"/>
                  <a:pt x="34578" y="218995"/>
                </a:cubicBezTo>
                <a:cubicBezTo>
                  <a:pt x="23937" y="210483"/>
                  <a:pt x="23701" y="211527"/>
                  <a:pt x="11526" y="207469"/>
                </a:cubicBezTo>
                <a:cubicBezTo>
                  <a:pt x="10245" y="197224"/>
                  <a:pt x="10401" y="186694"/>
                  <a:pt x="7684" y="176733"/>
                </a:cubicBezTo>
                <a:cubicBezTo>
                  <a:pt x="6469" y="172278"/>
                  <a:pt x="0" y="169824"/>
                  <a:pt x="0" y="165206"/>
                </a:cubicBezTo>
                <a:cubicBezTo>
                  <a:pt x="0" y="157106"/>
                  <a:pt x="6096" y="150096"/>
                  <a:pt x="7684" y="142154"/>
                </a:cubicBezTo>
                <a:cubicBezTo>
                  <a:pt x="8965" y="135751"/>
                  <a:pt x="7346" y="127961"/>
                  <a:pt x="11526" y="122944"/>
                </a:cubicBezTo>
                <a:cubicBezTo>
                  <a:pt x="14906" y="118888"/>
                  <a:pt x="21771" y="120383"/>
                  <a:pt x="26894" y="119102"/>
                </a:cubicBezTo>
                <a:cubicBezTo>
                  <a:pt x="28175" y="115260"/>
                  <a:pt x="28652" y="111049"/>
                  <a:pt x="30736" y="107576"/>
                </a:cubicBezTo>
                <a:cubicBezTo>
                  <a:pt x="35765" y="99196"/>
                  <a:pt x="45784" y="96210"/>
                  <a:pt x="53789" y="92208"/>
                </a:cubicBezTo>
                <a:lnTo>
                  <a:pt x="76841" y="99892"/>
                </a:lnTo>
                <a:cubicBezTo>
                  <a:pt x="80683" y="101173"/>
                  <a:pt x="84997" y="101488"/>
                  <a:pt x="88367" y="103734"/>
                </a:cubicBezTo>
                <a:lnTo>
                  <a:pt x="99893" y="111418"/>
                </a:lnTo>
                <a:cubicBezTo>
                  <a:pt x="112700" y="110137"/>
                  <a:pt x="126217" y="111974"/>
                  <a:pt x="138313" y="107576"/>
                </a:cubicBezTo>
                <a:cubicBezTo>
                  <a:pt x="142119" y="106192"/>
                  <a:pt x="141173" y="99979"/>
                  <a:pt x="142155" y="96050"/>
                </a:cubicBezTo>
                <a:cubicBezTo>
                  <a:pt x="143739" y="89715"/>
                  <a:pt x="144279" y="83140"/>
                  <a:pt x="145997" y="76840"/>
                </a:cubicBezTo>
                <a:cubicBezTo>
                  <a:pt x="148128" y="69026"/>
                  <a:pt x="151717" y="61646"/>
                  <a:pt x="153681" y="53788"/>
                </a:cubicBezTo>
                <a:cubicBezTo>
                  <a:pt x="154962" y="48665"/>
                  <a:pt x="152417" y="39764"/>
                  <a:pt x="157523" y="38420"/>
                </a:cubicBezTo>
                <a:cubicBezTo>
                  <a:pt x="179850" y="32544"/>
                  <a:pt x="203627" y="35859"/>
                  <a:pt x="226679" y="34578"/>
                </a:cubicBezTo>
                <a:cubicBezTo>
                  <a:pt x="240766" y="13447"/>
                  <a:pt x="226679" y="31376"/>
                  <a:pt x="245889" y="15368"/>
                </a:cubicBezTo>
                <a:cubicBezTo>
                  <a:pt x="265075" y="-621"/>
                  <a:pt x="248685" y="6752"/>
                  <a:pt x="268942" y="0"/>
                </a:cubicBezTo>
                <a:cubicBezTo>
                  <a:pt x="297913" y="9657"/>
                  <a:pt x="262203" y="-3370"/>
                  <a:pt x="291994" y="11526"/>
                </a:cubicBezTo>
                <a:cubicBezTo>
                  <a:pt x="295616" y="13337"/>
                  <a:pt x="302239" y="-2561"/>
                  <a:pt x="303520" y="3842"/>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05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7" dur="500"/>
                                        <p:tgtEl>
                                          <p:spTgt spid="2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7"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a:t>
            </a:r>
            <a:r>
              <a:rPr lang="en-US" sz="2400" b="1" dirty="0" err="1">
                <a:solidFill>
                  <a:srgbClr val="CC0000"/>
                </a:solidFill>
                <a:latin typeface="Times New Roman" pitchFamily="18" charset="0"/>
                <a:cs typeface="Times New Roman" pitchFamily="18" charset="0"/>
              </a:rPr>
              <a:t>đồi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034990132"/>
              </p:ext>
            </p:extLst>
          </p:nvPr>
        </p:nvGraphicFramePr>
        <p:xfrm>
          <a:off x="452586" y="1954289"/>
          <a:ext cx="6495838" cy="4598911"/>
        </p:xfrm>
        <a:graphic>
          <a:graphicData uri="http://schemas.openxmlformats.org/drawingml/2006/table">
            <a:tbl>
              <a:tblPr firstRow="1" bandRow="1">
                <a:tableStyleId>{5C22544A-7EE6-4342-B048-85BDC9FD1C3A}</a:tableStyleId>
              </a:tblPr>
              <a:tblGrid>
                <a:gridCol w="898360">
                  <a:extLst>
                    <a:ext uri="{9D8B030D-6E8A-4147-A177-3AD203B41FA5}">
                      <a16:colId xmlns:a16="http://schemas.microsoft.com/office/drawing/2014/main" val="20000"/>
                    </a:ext>
                  </a:extLst>
                </a:gridCol>
                <a:gridCol w="1392254">
                  <a:extLst>
                    <a:ext uri="{9D8B030D-6E8A-4147-A177-3AD203B41FA5}">
                      <a16:colId xmlns:a16="http://schemas.microsoft.com/office/drawing/2014/main" val="20001"/>
                    </a:ext>
                  </a:extLst>
                </a:gridCol>
                <a:gridCol w="4205224">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Khu</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vực</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Phạm</a:t>
                      </a:r>
                      <a:r>
                        <a:rPr lang="en-US" sz="1600" b="1" i="0" dirty="0">
                          <a:effectLst/>
                          <a:latin typeface="Cambria" pitchFamily="18" charset="0"/>
                          <a:ea typeface="Cambria" pitchFamily="18" charset="0"/>
                          <a:cs typeface="Times New Roman"/>
                        </a:rPr>
                        <a:t> vi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00" b="1" i="0" dirty="0" err="1">
                          <a:effectLst/>
                          <a:latin typeface="Cambria" pitchFamily="18" charset="0"/>
                          <a:ea typeface="Cambria" pitchFamily="18" charset="0"/>
                          <a:cs typeface="Times New Roman"/>
                        </a:rPr>
                        <a:t>Đặc</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điểm</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hình</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thái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06856">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Đông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dirty="0">
                          <a:effectLst/>
                          <a:latin typeface="Cambria" pitchFamily="18" charset="0"/>
                          <a:ea typeface="Cambria" pitchFamily="18" charset="0"/>
                          <a:cs typeface="Times New Roman"/>
                        </a:rPr>
                        <a:t> ở </a:t>
                      </a:r>
                      <a:r>
                        <a:rPr lang="en-US" sz="1600" i="0" dirty="0" err="1">
                          <a:effectLst/>
                          <a:latin typeface="Cambria" pitchFamily="18" charset="0"/>
                          <a:ea typeface="Cambria" pitchFamily="18" charset="0"/>
                          <a:cs typeface="Times New Roman"/>
                        </a:rPr>
                        <a:t>tả</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a:effectLst/>
                          <a:latin typeface="Cambria" pitchFamily="18" charset="0"/>
                          <a:ea typeface="Cambria" pitchFamily="18" charset="0"/>
                          <a:cs typeface="Times New Roman"/>
                        </a:rPr>
                        <a:t>Chủ</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yếu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đồi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thấp</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4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cung</a:t>
                      </a:r>
                      <a:r>
                        <a:rPr lang="en-US" sz="1600" i="0" dirty="0">
                          <a:effectLst/>
                          <a:latin typeface="Cambria" pitchFamily="18" charset="0"/>
                          <a:ea typeface="Cambria" pitchFamily="18" charset="0"/>
                          <a:cs typeface="Times New Roman"/>
                        </a:rPr>
                        <a:t>:</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Gâm</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Ngân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Triều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và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địa</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cac-xtơ</a:t>
                      </a:r>
                      <a:r>
                        <a:rPr lang="en-US" sz="1600" i="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19200">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Tây</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g</a:t>
                      </a:r>
                      <a:r>
                        <a:rPr lang="en-US" sz="1600" i="0" dirty="0" err="1">
                          <a:effectLst/>
                          <a:latin typeface="Cambria" pitchFamily="18" charset="0"/>
                          <a:ea typeface="Cambria" pitchFamily="18" charset="0"/>
                          <a:cs typeface="Times New Roman"/>
                        </a:rPr>
                        <a:t>i</a:t>
                      </a:r>
                      <a:r>
                        <a:rPr lang="en-US" sz="1600" i="0" baseline="0" dirty="0" err="1">
                          <a:effectLst/>
                          <a:latin typeface="Cambria" pitchFamily="18" charset="0"/>
                          <a:ea typeface="Cambria" pitchFamily="18" charset="0"/>
                          <a:cs typeface="Times New Roman"/>
                        </a:rPr>
                        <a:t>ữa</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đến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Cả</a:t>
                      </a:r>
                      <a:r>
                        <a:rPr lang="en-US" sz="16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6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a:effectLst/>
                          <a:latin typeface="Cambria" pitchFamily="18" charset="0"/>
                          <a:ea typeface="Cambria" pitchFamily="18" charset="0"/>
                          <a:cs typeface="Times New Roman"/>
                        </a:rPr>
                        <a:t>Địa</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nhất</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nước</a:t>
                      </a:r>
                      <a:r>
                        <a:rPr lang="en-US" sz="1600" i="0" dirty="0">
                          <a:effectLst/>
                          <a:latin typeface="Cambria" pitchFamily="18" charset="0"/>
                          <a:ea typeface="Cambria" pitchFamily="18" charset="0"/>
                          <a:cs typeface="Times New Roman"/>
                        </a:rPr>
                        <a:t> ta (</a:t>
                      </a:r>
                      <a:r>
                        <a:rPr lang="en-US" sz="1600" i="0" dirty="0" err="1">
                          <a:effectLst/>
                          <a:latin typeface="Cambria" pitchFamily="18" charset="0"/>
                          <a:ea typeface="Cambria" pitchFamily="18" charset="0"/>
                          <a:cs typeface="Times New Roman"/>
                        </a:rPr>
                        <a:t>đỉnh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Phan</a:t>
                      </a:r>
                      <a:r>
                        <a:rPr lang="en-US" sz="1600" i="0" dirty="0">
                          <a:effectLst/>
                          <a:latin typeface="Cambria" pitchFamily="18" charset="0"/>
                          <a:ea typeface="Cambria" pitchFamily="18" charset="0"/>
                          <a:cs typeface="Times New Roman"/>
                        </a:rPr>
                        <a:t>-xi-</a:t>
                      </a:r>
                      <a:r>
                        <a:rPr lang="en-US" sz="1600" i="0" dirty="0" err="1">
                          <a:effectLst/>
                          <a:latin typeface="Cambria" pitchFamily="18" charset="0"/>
                          <a:ea typeface="Cambria" pitchFamily="18" charset="0"/>
                          <a:cs typeface="Times New Roman"/>
                        </a:rPr>
                        <a:t>păng</a:t>
                      </a:r>
                      <a:r>
                        <a:rPr lang="en-US" sz="1600" i="0" dirty="0">
                          <a:effectLst/>
                          <a:latin typeface="Cambria" pitchFamily="18" charset="0"/>
                          <a:ea typeface="Cambria" pitchFamily="18" charset="0"/>
                          <a:cs typeface="Times New Roman"/>
                        </a:rPr>
                        <a:t> 3147m), </a:t>
                      </a:r>
                      <a:r>
                        <a:rPr lang="en-US" sz="1600" i="0" dirty="0" err="1">
                          <a:effectLst/>
                          <a:latin typeface="Cambria" pitchFamily="18" charset="0"/>
                          <a:ea typeface="Cambria" pitchFamily="18" charset="0"/>
                          <a:cs typeface="Times New Roman"/>
                        </a:rPr>
                        <a:t>các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lớn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hướng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tây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nam</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Hoàng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Liên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Đen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Đinh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Sam Sao</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và</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nguyên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đá</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vôi</a:t>
                      </a:r>
                      <a:r>
                        <a:rPr lang="en-US" sz="1600" i="0" dirty="0">
                          <a:effectLst/>
                          <a:latin typeface="Cambria" pitchFamily="18" charset="0"/>
                          <a:ea typeface="Cambria" pitchFamily="18" charset="0"/>
                          <a:cs typeface="Times New Roman"/>
                        </a:rPr>
                        <a:t>:</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Sơn</a:t>
                      </a:r>
                      <a:r>
                        <a:rPr lang="en-US" sz="1600" i="0" baseline="0" dirty="0">
                          <a:effectLst/>
                          <a:latin typeface="Cambria" pitchFamily="18" charset="0"/>
                          <a:ea typeface="Cambria" pitchFamily="18" charset="0"/>
                          <a:cs typeface="Times New Roman"/>
                        </a:rPr>
                        <a:t> La, </a:t>
                      </a:r>
                      <a:r>
                        <a:rPr lang="en-US" sz="1600" i="0" baseline="0" dirty="0" err="1">
                          <a:effectLst/>
                          <a:latin typeface="Cambria" pitchFamily="18" charset="0"/>
                          <a:ea typeface="Cambria" pitchFamily="18" charset="0"/>
                          <a:cs typeface="Times New Roman"/>
                        </a:rPr>
                        <a:t>Mộc</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Châu</a:t>
                      </a:r>
                      <a:r>
                        <a:rPr lang="en-US" sz="1600" i="0" baseline="0" dirty="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a:effectLst/>
                          <a:latin typeface="Cambria" pitchFamily="18" charset="0"/>
                          <a:ea typeface="Cambria" pitchFamily="18" charset="0"/>
                          <a:cs typeface="Times New Roman"/>
                        </a:rPr>
                        <a:t>C</a:t>
                      </a:r>
                      <a:r>
                        <a:rPr lang="vi-VN" sz="1600" b="0" dirty="0">
                          <a:effectLst/>
                          <a:latin typeface="Cambria" pitchFamily="18" charset="0"/>
                          <a:ea typeface="Cambria" pitchFamily="18" charset="0"/>
                          <a:cs typeface="Times New Roman"/>
                        </a:rPr>
                        <a:t>ó nhiều nhánh núi đâm ngang ra biển chia cắt đồng bằng duyên hải miền Trung</a:t>
                      </a:r>
                      <a:r>
                        <a:rPr lang="en-US" sz="1600" b="0" dirty="0">
                          <a:effectLst/>
                          <a:latin typeface="Cambria" pitchFamily="18" charset="0"/>
                          <a:ea typeface="Cambria" pitchFamily="18" charset="0"/>
                          <a:cs typeface="Times New Roman"/>
                        </a:rPr>
                        <a:t>:</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Bạch</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Mã</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Hoành</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Sơn</a:t>
                      </a:r>
                      <a:r>
                        <a:rPr lang="en-US" sz="1600" b="0" baseline="0" dirty="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các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khối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nằm</a:t>
                      </a:r>
                      <a:r>
                        <a:rPr lang="en-US" sz="1600" b="0" baseline="0" dirty="0">
                          <a:effectLst/>
                          <a:latin typeface="Cambria" pitchFamily="18" charset="0"/>
                          <a:ea typeface="Cambria" pitchFamily="18" charset="0"/>
                          <a:cs typeface="Times New Roman"/>
                        </a:rPr>
                        <a:t> ở </a:t>
                      </a:r>
                      <a:r>
                        <a:rPr lang="en-US" sz="1600" b="0" baseline="0" dirty="0" err="1">
                          <a:effectLst/>
                          <a:latin typeface="Cambria" pitchFamily="18" charset="0"/>
                          <a:ea typeface="Cambria" pitchFamily="18" charset="0"/>
                          <a:cs typeface="Times New Roman"/>
                        </a:rPr>
                        <a:t>phía</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bắc</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và</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nam</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Kon</a:t>
                      </a:r>
                      <a:r>
                        <a:rPr lang="en-US" sz="1600" b="0" dirty="0">
                          <a:effectLst/>
                          <a:latin typeface="Cambria" pitchFamily="18" charset="0"/>
                          <a:ea typeface="Cambria" pitchFamily="18" charset="0"/>
                          <a:cs typeface="Times New Roman"/>
                        </a:rPr>
                        <a:t> Tum</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và</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cực</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Trung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Bộ</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và</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cao</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nguyên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xếp</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tầng</a:t>
                      </a:r>
                      <a:r>
                        <a:rPr lang="en-US" sz="1600" b="0" dirty="0">
                          <a:effectLst/>
                          <a:latin typeface="Cambria" pitchFamily="18" charset="0"/>
                          <a:ea typeface="Cambria" pitchFamily="18" charset="0"/>
                          <a:cs typeface="Times New Roman"/>
                        </a:rPr>
                        <a:t>:</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Kon</a:t>
                      </a:r>
                      <a:r>
                        <a:rPr lang="en-US" sz="1600" b="0" baseline="0" dirty="0">
                          <a:effectLst/>
                          <a:latin typeface="Cambria" pitchFamily="18" charset="0"/>
                          <a:ea typeface="Cambria" pitchFamily="18" charset="0"/>
                          <a:cs typeface="Times New Roman"/>
                        </a:rPr>
                        <a:t> Tum, </a:t>
                      </a:r>
                      <a:r>
                        <a:rPr lang="en-US" sz="1600" b="0" baseline="0" dirty="0" err="1">
                          <a:effectLst/>
                          <a:latin typeface="Cambria" pitchFamily="18" charset="0"/>
                          <a:ea typeface="Cambria" pitchFamily="18" charset="0"/>
                          <a:cs typeface="Times New Roman"/>
                        </a:rPr>
                        <a:t>Plei</a:t>
                      </a:r>
                      <a:r>
                        <a:rPr lang="en-US" sz="1600" b="0" baseline="0" dirty="0">
                          <a:effectLst/>
                          <a:latin typeface="Cambria" pitchFamily="18" charset="0"/>
                          <a:ea typeface="Cambria" pitchFamily="18" charset="0"/>
                          <a:cs typeface="Times New Roman"/>
                        </a:rPr>
                        <a:t> Ku, </a:t>
                      </a:r>
                      <a:r>
                        <a:rPr lang="en-US" sz="1600" b="0" baseline="0" dirty="0" err="1">
                          <a:effectLst/>
                          <a:latin typeface="Cambria" pitchFamily="18" charset="0"/>
                          <a:ea typeface="Cambria" pitchFamily="18" charset="0"/>
                          <a:cs typeface="Times New Roman"/>
                        </a:rPr>
                        <a:t>Lâm</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Viên</a:t>
                      </a:r>
                      <a:r>
                        <a:rPr lang="en-US" sz="1600" b="0" baseline="0" dirty="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316542" y="5220119"/>
            <a:ext cx="903766" cy="964255"/>
          </a:xfrm>
          <a:custGeom>
            <a:avLst/>
            <a:gdLst>
              <a:gd name="connsiteX0" fmla="*/ 676518 w 903766"/>
              <a:gd name="connsiteY0" fmla="*/ 6570 h 964255"/>
              <a:gd name="connsiteX1" fmla="*/ 703572 w 903766"/>
              <a:gd name="connsiteY1" fmla="*/ 17391 h 964255"/>
              <a:gd name="connsiteX2" fmla="*/ 719804 w 903766"/>
              <a:gd name="connsiteY2" fmla="*/ 49855 h 964255"/>
              <a:gd name="connsiteX3" fmla="*/ 741446 w 903766"/>
              <a:gd name="connsiteY3" fmla="*/ 82319 h 964255"/>
              <a:gd name="connsiteX4" fmla="*/ 752267 w 903766"/>
              <a:gd name="connsiteY4" fmla="*/ 98551 h 964255"/>
              <a:gd name="connsiteX5" fmla="*/ 746857 w 903766"/>
              <a:gd name="connsiteY5" fmla="*/ 120193 h 964255"/>
              <a:gd name="connsiteX6" fmla="*/ 752267 w 903766"/>
              <a:gd name="connsiteY6" fmla="*/ 152657 h 964255"/>
              <a:gd name="connsiteX7" fmla="*/ 779321 w 903766"/>
              <a:gd name="connsiteY7" fmla="*/ 190532 h 964255"/>
              <a:gd name="connsiteX8" fmla="*/ 795553 w 903766"/>
              <a:gd name="connsiteY8" fmla="*/ 195943 h 964255"/>
              <a:gd name="connsiteX9" fmla="*/ 849659 w 903766"/>
              <a:gd name="connsiteY9" fmla="*/ 190532 h 964255"/>
              <a:gd name="connsiteX10" fmla="*/ 882123 w 903766"/>
              <a:gd name="connsiteY10" fmla="*/ 179711 h 964255"/>
              <a:gd name="connsiteX11" fmla="*/ 892944 w 903766"/>
              <a:gd name="connsiteY11" fmla="*/ 195943 h 964255"/>
              <a:gd name="connsiteX12" fmla="*/ 882123 w 903766"/>
              <a:gd name="connsiteY12" fmla="*/ 228406 h 964255"/>
              <a:gd name="connsiteX13" fmla="*/ 898355 w 903766"/>
              <a:gd name="connsiteY13" fmla="*/ 298745 h 964255"/>
              <a:gd name="connsiteX14" fmla="*/ 903766 w 903766"/>
              <a:gd name="connsiteY14" fmla="*/ 314977 h 964255"/>
              <a:gd name="connsiteX15" fmla="*/ 898355 w 903766"/>
              <a:gd name="connsiteY15" fmla="*/ 331209 h 964255"/>
              <a:gd name="connsiteX16" fmla="*/ 887534 w 903766"/>
              <a:gd name="connsiteY16" fmla="*/ 347441 h 964255"/>
              <a:gd name="connsiteX17" fmla="*/ 860480 w 903766"/>
              <a:gd name="connsiteY17" fmla="*/ 385315 h 964255"/>
              <a:gd name="connsiteX18" fmla="*/ 849659 w 903766"/>
              <a:gd name="connsiteY18" fmla="*/ 396137 h 964255"/>
              <a:gd name="connsiteX19" fmla="*/ 833427 w 903766"/>
              <a:gd name="connsiteY19" fmla="*/ 406958 h 964255"/>
              <a:gd name="connsiteX20" fmla="*/ 838838 w 903766"/>
              <a:gd name="connsiteY20" fmla="*/ 423190 h 964255"/>
              <a:gd name="connsiteX21" fmla="*/ 855070 w 903766"/>
              <a:gd name="connsiteY21" fmla="*/ 455654 h 964255"/>
              <a:gd name="connsiteX22" fmla="*/ 838838 w 903766"/>
              <a:gd name="connsiteY22" fmla="*/ 466475 h 964255"/>
              <a:gd name="connsiteX23" fmla="*/ 817195 w 903766"/>
              <a:gd name="connsiteY23" fmla="*/ 471886 h 964255"/>
              <a:gd name="connsiteX24" fmla="*/ 806374 w 903766"/>
              <a:gd name="connsiteY24" fmla="*/ 488118 h 964255"/>
              <a:gd name="connsiteX25" fmla="*/ 811785 w 903766"/>
              <a:gd name="connsiteY25" fmla="*/ 515171 h 964255"/>
              <a:gd name="connsiteX26" fmla="*/ 806374 w 903766"/>
              <a:gd name="connsiteY26" fmla="*/ 563867 h 964255"/>
              <a:gd name="connsiteX27" fmla="*/ 763089 w 903766"/>
              <a:gd name="connsiteY27" fmla="*/ 585509 h 964255"/>
              <a:gd name="connsiteX28" fmla="*/ 730625 w 903766"/>
              <a:gd name="connsiteY28" fmla="*/ 601741 h 964255"/>
              <a:gd name="connsiteX29" fmla="*/ 714393 w 903766"/>
              <a:gd name="connsiteY29" fmla="*/ 596331 h 964255"/>
              <a:gd name="connsiteX30" fmla="*/ 681929 w 903766"/>
              <a:gd name="connsiteY30" fmla="*/ 607152 h 964255"/>
              <a:gd name="connsiteX31" fmla="*/ 671108 w 903766"/>
              <a:gd name="connsiteY31" fmla="*/ 623384 h 964255"/>
              <a:gd name="connsiteX32" fmla="*/ 665697 w 903766"/>
              <a:gd name="connsiteY32" fmla="*/ 639616 h 964255"/>
              <a:gd name="connsiteX33" fmla="*/ 633233 w 903766"/>
              <a:gd name="connsiteY33" fmla="*/ 661259 h 964255"/>
              <a:gd name="connsiteX34" fmla="*/ 617001 w 903766"/>
              <a:gd name="connsiteY34" fmla="*/ 672080 h 964255"/>
              <a:gd name="connsiteX35" fmla="*/ 573716 w 903766"/>
              <a:gd name="connsiteY35" fmla="*/ 682901 h 964255"/>
              <a:gd name="connsiteX36" fmla="*/ 552073 w 903766"/>
              <a:gd name="connsiteY36" fmla="*/ 688312 h 964255"/>
              <a:gd name="connsiteX37" fmla="*/ 519609 w 903766"/>
              <a:gd name="connsiteY37" fmla="*/ 709954 h 964255"/>
              <a:gd name="connsiteX38" fmla="*/ 492556 w 903766"/>
              <a:gd name="connsiteY38" fmla="*/ 731597 h 964255"/>
              <a:gd name="connsiteX39" fmla="*/ 476324 w 903766"/>
              <a:gd name="connsiteY39" fmla="*/ 737008 h 964255"/>
              <a:gd name="connsiteX40" fmla="*/ 438450 w 903766"/>
              <a:gd name="connsiteY40" fmla="*/ 753240 h 964255"/>
              <a:gd name="connsiteX41" fmla="*/ 400575 w 903766"/>
              <a:gd name="connsiteY41" fmla="*/ 769472 h 964255"/>
              <a:gd name="connsiteX42" fmla="*/ 351879 w 903766"/>
              <a:gd name="connsiteY42" fmla="*/ 807346 h 964255"/>
              <a:gd name="connsiteX43" fmla="*/ 335647 w 903766"/>
              <a:gd name="connsiteY43" fmla="*/ 818167 h 964255"/>
              <a:gd name="connsiteX44" fmla="*/ 319415 w 903766"/>
              <a:gd name="connsiteY44" fmla="*/ 850631 h 964255"/>
              <a:gd name="connsiteX45" fmla="*/ 314005 w 903766"/>
              <a:gd name="connsiteY45" fmla="*/ 872274 h 964255"/>
              <a:gd name="connsiteX46" fmla="*/ 292362 w 903766"/>
              <a:gd name="connsiteY46" fmla="*/ 893917 h 964255"/>
              <a:gd name="connsiteX47" fmla="*/ 270720 w 903766"/>
              <a:gd name="connsiteY47" fmla="*/ 920970 h 964255"/>
              <a:gd name="connsiteX48" fmla="*/ 254488 w 903766"/>
              <a:gd name="connsiteY48" fmla="*/ 926380 h 964255"/>
              <a:gd name="connsiteX49" fmla="*/ 227434 w 903766"/>
              <a:gd name="connsiteY49" fmla="*/ 942612 h 964255"/>
              <a:gd name="connsiteX50" fmla="*/ 211202 w 903766"/>
              <a:gd name="connsiteY50" fmla="*/ 953434 h 964255"/>
              <a:gd name="connsiteX51" fmla="*/ 178738 w 903766"/>
              <a:gd name="connsiteY51" fmla="*/ 964255 h 964255"/>
              <a:gd name="connsiteX52" fmla="*/ 92168 w 903766"/>
              <a:gd name="connsiteY52" fmla="*/ 958844 h 964255"/>
              <a:gd name="connsiteX53" fmla="*/ 119221 w 903766"/>
              <a:gd name="connsiteY53" fmla="*/ 953434 h 964255"/>
              <a:gd name="connsiteX54" fmla="*/ 130043 w 903766"/>
              <a:gd name="connsiteY54" fmla="*/ 942612 h 964255"/>
              <a:gd name="connsiteX55" fmla="*/ 135453 w 903766"/>
              <a:gd name="connsiteY55" fmla="*/ 926380 h 964255"/>
              <a:gd name="connsiteX56" fmla="*/ 162507 w 903766"/>
              <a:gd name="connsiteY56" fmla="*/ 910148 h 964255"/>
              <a:gd name="connsiteX57" fmla="*/ 140864 w 903766"/>
              <a:gd name="connsiteY57" fmla="*/ 888506 h 964255"/>
              <a:gd name="connsiteX58" fmla="*/ 124632 w 903766"/>
              <a:gd name="connsiteY58" fmla="*/ 856042 h 964255"/>
              <a:gd name="connsiteX59" fmla="*/ 130043 w 903766"/>
              <a:gd name="connsiteY59" fmla="*/ 655848 h 964255"/>
              <a:gd name="connsiteX60" fmla="*/ 135453 w 903766"/>
              <a:gd name="connsiteY60" fmla="*/ 639616 h 964255"/>
              <a:gd name="connsiteX61" fmla="*/ 146275 w 903766"/>
              <a:gd name="connsiteY61" fmla="*/ 596331 h 964255"/>
              <a:gd name="connsiteX62" fmla="*/ 162507 w 903766"/>
              <a:gd name="connsiteY62" fmla="*/ 493528 h 964255"/>
              <a:gd name="connsiteX63" fmla="*/ 178738 w 903766"/>
              <a:gd name="connsiteY63" fmla="*/ 488118 h 964255"/>
              <a:gd name="connsiteX64" fmla="*/ 189560 w 903766"/>
              <a:gd name="connsiteY64" fmla="*/ 477296 h 964255"/>
              <a:gd name="connsiteX65" fmla="*/ 200381 w 903766"/>
              <a:gd name="connsiteY65" fmla="*/ 461064 h 964255"/>
              <a:gd name="connsiteX66" fmla="*/ 216613 w 903766"/>
              <a:gd name="connsiteY66" fmla="*/ 450243 h 964255"/>
              <a:gd name="connsiteX67" fmla="*/ 243666 w 903766"/>
              <a:gd name="connsiteY67" fmla="*/ 417779 h 964255"/>
              <a:gd name="connsiteX68" fmla="*/ 238256 w 903766"/>
              <a:gd name="connsiteY68" fmla="*/ 401547 h 964255"/>
              <a:gd name="connsiteX69" fmla="*/ 173328 w 903766"/>
              <a:gd name="connsiteY69" fmla="*/ 374494 h 964255"/>
              <a:gd name="connsiteX70" fmla="*/ 162507 w 903766"/>
              <a:gd name="connsiteY70" fmla="*/ 358262 h 964255"/>
              <a:gd name="connsiteX71" fmla="*/ 146275 w 903766"/>
              <a:gd name="connsiteY71" fmla="*/ 352851 h 964255"/>
              <a:gd name="connsiteX72" fmla="*/ 135453 w 903766"/>
              <a:gd name="connsiteY72" fmla="*/ 342030 h 964255"/>
              <a:gd name="connsiteX73" fmla="*/ 130043 w 903766"/>
              <a:gd name="connsiteY73" fmla="*/ 325798 h 964255"/>
              <a:gd name="connsiteX74" fmla="*/ 113811 w 903766"/>
              <a:gd name="connsiteY74" fmla="*/ 320388 h 964255"/>
              <a:gd name="connsiteX75" fmla="*/ 102989 w 903766"/>
              <a:gd name="connsiteY75" fmla="*/ 309566 h 964255"/>
              <a:gd name="connsiteX76" fmla="*/ 92168 w 903766"/>
              <a:gd name="connsiteY76" fmla="*/ 320388 h 964255"/>
              <a:gd name="connsiteX77" fmla="*/ 75936 w 903766"/>
              <a:gd name="connsiteY77" fmla="*/ 331209 h 964255"/>
              <a:gd name="connsiteX78" fmla="*/ 65115 w 903766"/>
              <a:gd name="connsiteY78" fmla="*/ 347441 h 964255"/>
              <a:gd name="connsiteX79" fmla="*/ 48883 w 903766"/>
              <a:gd name="connsiteY79" fmla="*/ 314977 h 964255"/>
              <a:gd name="connsiteX80" fmla="*/ 43472 w 903766"/>
              <a:gd name="connsiteY80" fmla="*/ 298745 h 964255"/>
              <a:gd name="connsiteX81" fmla="*/ 38062 w 903766"/>
              <a:gd name="connsiteY81" fmla="*/ 277102 h 964255"/>
              <a:gd name="connsiteX82" fmla="*/ 27240 w 903766"/>
              <a:gd name="connsiteY82" fmla="*/ 266281 h 964255"/>
              <a:gd name="connsiteX83" fmla="*/ 11008 w 903766"/>
              <a:gd name="connsiteY83" fmla="*/ 260870 h 964255"/>
              <a:gd name="connsiteX84" fmla="*/ 187 w 903766"/>
              <a:gd name="connsiteY84" fmla="*/ 244638 h 964255"/>
              <a:gd name="connsiteX85" fmla="*/ 16419 w 903766"/>
              <a:gd name="connsiteY85" fmla="*/ 239228 h 964255"/>
              <a:gd name="connsiteX86" fmla="*/ 21830 w 903766"/>
              <a:gd name="connsiteY86" fmla="*/ 222996 h 964255"/>
              <a:gd name="connsiteX87" fmla="*/ 32651 w 903766"/>
              <a:gd name="connsiteY87" fmla="*/ 212174 h 964255"/>
              <a:gd name="connsiteX88" fmla="*/ 38062 w 903766"/>
              <a:gd name="connsiteY88" fmla="*/ 195943 h 964255"/>
              <a:gd name="connsiteX89" fmla="*/ 54294 w 903766"/>
              <a:gd name="connsiteY89" fmla="*/ 190532 h 964255"/>
              <a:gd name="connsiteX90" fmla="*/ 157096 w 903766"/>
              <a:gd name="connsiteY90" fmla="*/ 185121 h 964255"/>
              <a:gd name="connsiteX91" fmla="*/ 184149 w 903766"/>
              <a:gd name="connsiteY91" fmla="*/ 158068 h 964255"/>
              <a:gd name="connsiteX92" fmla="*/ 194970 w 903766"/>
              <a:gd name="connsiteY92" fmla="*/ 141836 h 964255"/>
              <a:gd name="connsiteX93" fmla="*/ 227434 w 903766"/>
              <a:gd name="connsiteY93" fmla="*/ 131015 h 964255"/>
              <a:gd name="connsiteX94" fmla="*/ 249077 w 903766"/>
              <a:gd name="connsiteY94" fmla="*/ 103961 h 964255"/>
              <a:gd name="connsiteX95" fmla="*/ 243666 w 903766"/>
              <a:gd name="connsiteY95" fmla="*/ 82319 h 964255"/>
              <a:gd name="connsiteX96" fmla="*/ 232845 w 903766"/>
              <a:gd name="connsiteY96" fmla="*/ 49855 h 964255"/>
              <a:gd name="connsiteX97" fmla="*/ 238256 w 903766"/>
              <a:gd name="connsiteY97" fmla="*/ 22802 h 964255"/>
              <a:gd name="connsiteX98" fmla="*/ 243666 w 903766"/>
              <a:gd name="connsiteY98" fmla="*/ 39034 h 964255"/>
              <a:gd name="connsiteX99" fmla="*/ 276130 w 903766"/>
              <a:gd name="connsiteY99" fmla="*/ 49855 h 964255"/>
              <a:gd name="connsiteX100" fmla="*/ 292362 w 903766"/>
              <a:gd name="connsiteY100" fmla="*/ 55266 h 964255"/>
              <a:gd name="connsiteX101" fmla="*/ 308594 w 903766"/>
              <a:gd name="connsiteY101" fmla="*/ 60676 h 964255"/>
              <a:gd name="connsiteX102" fmla="*/ 357290 w 903766"/>
              <a:gd name="connsiteY102" fmla="*/ 44444 h 964255"/>
              <a:gd name="connsiteX103" fmla="*/ 368111 w 903766"/>
              <a:gd name="connsiteY103" fmla="*/ 28212 h 964255"/>
              <a:gd name="connsiteX104" fmla="*/ 411396 w 903766"/>
              <a:gd name="connsiteY104" fmla="*/ 22802 h 964255"/>
              <a:gd name="connsiteX105" fmla="*/ 487146 w 903766"/>
              <a:gd name="connsiteY105" fmla="*/ 6570 h 964255"/>
              <a:gd name="connsiteX106" fmla="*/ 503378 w 903766"/>
              <a:gd name="connsiteY106" fmla="*/ 1159 h 964255"/>
              <a:gd name="connsiteX107" fmla="*/ 514199 w 903766"/>
              <a:gd name="connsiteY107" fmla="*/ 33623 h 964255"/>
              <a:gd name="connsiteX108" fmla="*/ 519609 w 903766"/>
              <a:gd name="connsiteY108" fmla="*/ 49855 h 964255"/>
              <a:gd name="connsiteX109" fmla="*/ 557484 w 903766"/>
              <a:gd name="connsiteY109" fmla="*/ 76908 h 964255"/>
              <a:gd name="connsiteX110" fmla="*/ 627822 w 903766"/>
              <a:gd name="connsiteY110" fmla="*/ 76908 h 964255"/>
              <a:gd name="connsiteX111" fmla="*/ 638644 w 903766"/>
              <a:gd name="connsiteY111" fmla="*/ 87730 h 964255"/>
              <a:gd name="connsiteX112" fmla="*/ 692750 w 903766"/>
              <a:gd name="connsiteY112" fmla="*/ 98551 h 96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03766" h="964255">
                <a:moveTo>
                  <a:pt x="676518" y="6570"/>
                </a:moveTo>
                <a:cubicBezTo>
                  <a:pt x="685536" y="10177"/>
                  <a:pt x="695668" y="11746"/>
                  <a:pt x="703572" y="17391"/>
                </a:cubicBezTo>
                <a:cubicBezTo>
                  <a:pt x="716844" y="26871"/>
                  <a:pt x="712961" y="37538"/>
                  <a:pt x="719804" y="49855"/>
                </a:cubicBezTo>
                <a:cubicBezTo>
                  <a:pt x="726120" y="61224"/>
                  <a:pt x="734232" y="71498"/>
                  <a:pt x="741446" y="82319"/>
                </a:cubicBezTo>
                <a:lnTo>
                  <a:pt x="752267" y="98551"/>
                </a:lnTo>
                <a:cubicBezTo>
                  <a:pt x="750464" y="105765"/>
                  <a:pt x="746857" y="112757"/>
                  <a:pt x="746857" y="120193"/>
                </a:cubicBezTo>
                <a:cubicBezTo>
                  <a:pt x="746857" y="131164"/>
                  <a:pt x="749887" y="141948"/>
                  <a:pt x="752267" y="152657"/>
                </a:cubicBezTo>
                <a:cubicBezTo>
                  <a:pt x="755498" y="167197"/>
                  <a:pt x="763317" y="185197"/>
                  <a:pt x="779321" y="190532"/>
                </a:cubicBezTo>
                <a:lnTo>
                  <a:pt x="795553" y="195943"/>
                </a:lnTo>
                <a:cubicBezTo>
                  <a:pt x="813588" y="194139"/>
                  <a:pt x="831844" y="193872"/>
                  <a:pt x="849659" y="190532"/>
                </a:cubicBezTo>
                <a:cubicBezTo>
                  <a:pt x="860870" y="188430"/>
                  <a:pt x="882123" y="179711"/>
                  <a:pt x="882123" y="179711"/>
                </a:cubicBezTo>
                <a:cubicBezTo>
                  <a:pt x="885730" y="185122"/>
                  <a:pt x="892944" y="189440"/>
                  <a:pt x="892944" y="195943"/>
                </a:cubicBezTo>
                <a:cubicBezTo>
                  <a:pt x="892944" y="207349"/>
                  <a:pt x="882123" y="228406"/>
                  <a:pt x="882123" y="228406"/>
                </a:cubicBezTo>
                <a:cubicBezTo>
                  <a:pt x="889147" y="277570"/>
                  <a:pt x="883502" y="254185"/>
                  <a:pt x="898355" y="298745"/>
                </a:cubicBezTo>
                <a:lnTo>
                  <a:pt x="903766" y="314977"/>
                </a:lnTo>
                <a:cubicBezTo>
                  <a:pt x="901962" y="320388"/>
                  <a:pt x="900906" y="326108"/>
                  <a:pt x="898355" y="331209"/>
                </a:cubicBezTo>
                <a:cubicBezTo>
                  <a:pt x="895447" y="337025"/>
                  <a:pt x="890175" y="341499"/>
                  <a:pt x="887534" y="347441"/>
                </a:cubicBezTo>
                <a:cubicBezTo>
                  <a:pt x="869969" y="386962"/>
                  <a:pt x="890003" y="375475"/>
                  <a:pt x="860480" y="385315"/>
                </a:cubicBezTo>
                <a:cubicBezTo>
                  <a:pt x="856873" y="388922"/>
                  <a:pt x="853642" y="392950"/>
                  <a:pt x="849659" y="396137"/>
                </a:cubicBezTo>
                <a:cubicBezTo>
                  <a:pt x="844581" y="400199"/>
                  <a:pt x="835842" y="400920"/>
                  <a:pt x="833427" y="406958"/>
                </a:cubicBezTo>
                <a:cubicBezTo>
                  <a:pt x="831309" y="412253"/>
                  <a:pt x="836287" y="418089"/>
                  <a:pt x="838838" y="423190"/>
                </a:cubicBezTo>
                <a:cubicBezTo>
                  <a:pt x="859816" y="465145"/>
                  <a:pt x="841469" y="414854"/>
                  <a:pt x="855070" y="455654"/>
                </a:cubicBezTo>
                <a:cubicBezTo>
                  <a:pt x="849659" y="459261"/>
                  <a:pt x="844815" y="463913"/>
                  <a:pt x="838838" y="466475"/>
                </a:cubicBezTo>
                <a:cubicBezTo>
                  <a:pt x="832003" y="469404"/>
                  <a:pt x="823382" y="467761"/>
                  <a:pt x="817195" y="471886"/>
                </a:cubicBezTo>
                <a:cubicBezTo>
                  <a:pt x="811784" y="475493"/>
                  <a:pt x="809981" y="482707"/>
                  <a:pt x="806374" y="488118"/>
                </a:cubicBezTo>
                <a:cubicBezTo>
                  <a:pt x="808178" y="497136"/>
                  <a:pt x="811785" y="505975"/>
                  <a:pt x="811785" y="515171"/>
                </a:cubicBezTo>
                <a:cubicBezTo>
                  <a:pt x="811785" y="531503"/>
                  <a:pt x="811539" y="548373"/>
                  <a:pt x="806374" y="563867"/>
                </a:cubicBezTo>
                <a:cubicBezTo>
                  <a:pt x="799651" y="584037"/>
                  <a:pt x="778402" y="581681"/>
                  <a:pt x="763089" y="585509"/>
                </a:cubicBezTo>
                <a:cubicBezTo>
                  <a:pt x="745170" y="589989"/>
                  <a:pt x="746493" y="591163"/>
                  <a:pt x="730625" y="601741"/>
                </a:cubicBezTo>
                <a:cubicBezTo>
                  <a:pt x="725214" y="599938"/>
                  <a:pt x="720061" y="595701"/>
                  <a:pt x="714393" y="596331"/>
                </a:cubicBezTo>
                <a:cubicBezTo>
                  <a:pt x="703056" y="597591"/>
                  <a:pt x="681929" y="607152"/>
                  <a:pt x="681929" y="607152"/>
                </a:cubicBezTo>
                <a:cubicBezTo>
                  <a:pt x="678322" y="612563"/>
                  <a:pt x="674016" y="617568"/>
                  <a:pt x="671108" y="623384"/>
                </a:cubicBezTo>
                <a:cubicBezTo>
                  <a:pt x="668557" y="628485"/>
                  <a:pt x="668861" y="634871"/>
                  <a:pt x="665697" y="639616"/>
                </a:cubicBezTo>
                <a:cubicBezTo>
                  <a:pt x="650312" y="662693"/>
                  <a:pt x="653087" y="651332"/>
                  <a:pt x="633233" y="661259"/>
                </a:cubicBezTo>
                <a:cubicBezTo>
                  <a:pt x="627417" y="664167"/>
                  <a:pt x="623112" y="669858"/>
                  <a:pt x="617001" y="672080"/>
                </a:cubicBezTo>
                <a:cubicBezTo>
                  <a:pt x="603024" y="677162"/>
                  <a:pt x="588144" y="679294"/>
                  <a:pt x="573716" y="682901"/>
                </a:cubicBezTo>
                <a:lnTo>
                  <a:pt x="552073" y="688312"/>
                </a:lnTo>
                <a:cubicBezTo>
                  <a:pt x="541252" y="695526"/>
                  <a:pt x="528805" y="700757"/>
                  <a:pt x="519609" y="709954"/>
                </a:cubicBezTo>
                <a:cubicBezTo>
                  <a:pt x="509543" y="720021"/>
                  <a:pt x="506209" y="724770"/>
                  <a:pt x="492556" y="731597"/>
                </a:cubicBezTo>
                <a:cubicBezTo>
                  <a:pt x="487455" y="734148"/>
                  <a:pt x="481566" y="734761"/>
                  <a:pt x="476324" y="737008"/>
                </a:cubicBezTo>
                <a:cubicBezTo>
                  <a:pt x="429523" y="757066"/>
                  <a:pt x="476517" y="740550"/>
                  <a:pt x="438450" y="753240"/>
                </a:cubicBezTo>
                <a:cubicBezTo>
                  <a:pt x="412826" y="778861"/>
                  <a:pt x="447591" y="748101"/>
                  <a:pt x="400575" y="769472"/>
                </a:cubicBezTo>
                <a:cubicBezTo>
                  <a:pt x="364470" y="785883"/>
                  <a:pt x="375704" y="787492"/>
                  <a:pt x="351879" y="807346"/>
                </a:cubicBezTo>
                <a:cubicBezTo>
                  <a:pt x="346883" y="811509"/>
                  <a:pt x="341058" y="814560"/>
                  <a:pt x="335647" y="818167"/>
                </a:cubicBezTo>
                <a:cubicBezTo>
                  <a:pt x="323792" y="835950"/>
                  <a:pt x="325014" y="831032"/>
                  <a:pt x="319415" y="850631"/>
                </a:cubicBezTo>
                <a:cubicBezTo>
                  <a:pt x="317372" y="857781"/>
                  <a:pt x="317946" y="865968"/>
                  <a:pt x="314005" y="872274"/>
                </a:cubicBezTo>
                <a:cubicBezTo>
                  <a:pt x="308598" y="880926"/>
                  <a:pt x="298022" y="885428"/>
                  <a:pt x="292362" y="893917"/>
                </a:cubicBezTo>
                <a:cubicBezTo>
                  <a:pt x="287449" y="901287"/>
                  <a:pt x="279284" y="915831"/>
                  <a:pt x="270720" y="920970"/>
                </a:cubicBezTo>
                <a:cubicBezTo>
                  <a:pt x="265829" y="923904"/>
                  <a:pt x="259899" y="924577"/>
                  <a:pt x="254488" y="926380"/>
                </a:cubicBezTo>
                <a:cubicBezTo>
                  <a:pt x="233349" y="947519"/>
                  <a:pt x="255531" y="928563"/>
                  <a:pt x="227434" y="942612"/>
                </a:cubicBezTo>
                <a:cubicBezTo>
                  <a:pt x="221618" y="945520"/>
                  <a:pt x="217144" y="950793"/>
                  <a:pt x="211202" y="953434"/>
                </a:cubicBezTo>
                <a:cubicBezTo>
                  <a:pt x="200778" y="958067"/>
                  <a:pt x="178738" y="964255"/>
                  <a:pt x="178738" y="964255"/>
                </a:cubicBezTo>
                <a:cubicBezTo>
                  <a:pt x="149881" y="962451"/>
                  <a:pt x="120615" y="964016"/>
                  <a:pt x="92168" y="958844"/>
                </a:cubicBezTo>
                <a:cubicBezTo>
                  <a:pt x="83120" y="957199"/>
                  <a:pt x="110768" y="957057"/>
                  <a:pt x="119221" y="953434"/>
                </a:cubicBezTo>
                <a:cubicBezTo>
                  <a:pt x="123910" y="951424"/>
                  <a:pt x="126436" y="946219"/>
                  <a:pt x="130043" y="942612"/>
                </a:cubicBezTo>
                <a:cubicBezTo>
                  <a:pt x="131846" y="937201"/>
                  <a:pt x="132519" y="931271"/>
                  <a:pt x="135453" y="926380"/>
                </a:cubicBezTo>
                <a:cubicBezTo>
                  <a:pt x="142880" y="914003"/>
                  <a:pt x="149741" y="914404"/>
                  <a:pt x="162507" y="910148"/>
                </a:cubicBezTo>
                <a:cubicBezTo>
                  <a:pt x="150701" y="874734"/>
                  <a:pt x="167098" y="909494"/>
                  <a:pt x="140864" y="888506"/>
                </a:cubicBezTo>
                <a:cubicBezTo>
                  <a:pt x="131330" y="880878"/>
                  <a:pt x="128196" y="866734"/>
                  <a:pt x="124632" y="856042"/>
                </a:cubicBezTo>
                <a:cubicBezTo>
                  <a:pt x="126436" y="789311"/>
                  <a:pt x="126709" y="722520"/>
                  <a:pt x="130043" y="655848"/>
                </a:cubicBezTo>
                <a:cubicBezTo>
                  <a:pt x="130328" y="650152"/>
                  <a:pt x="134070" y="645149"/>
                  <a:pt x="135453" y="639616"/>
                </a:cubicBezTo>
                <a:lnTo>
                  <a:pt x="146275" y="596331"/>
                </a:lnTo>
                <a:cubicBezTo>
                  <a:pt x="147207" y="580483"/>
                  <a:pt x="130761" y="512576"/>
                  <a:pt x="162507" y="493528"/>
                </a:cubicBezTo>
                <a:cubicBezTo>
                  <a:pt x="167397" y="490594"/>
                  <a:pt x="173328" y="489921"/>
                  <a:pt x="178738" y="488118"/>
                </a:cubicBezTo>
                <a:cubicBezTo>
                  <a:pt x="182345" y="484511"/>
                  <a:pt x="186373" y="481280"/>
                  <a:pt x="189560" y="477296"/>
                </a:cubicBezTo>
                <a:cubicBezTo>
                  <a:pt x="193622" y="472218"/>
                  <a:pt x="195783" y="465662"/>
                  <a:pt x="200381" y="461064"/>
                </a:cubicBezTo>
                <a:cubicBezTo>
                  <a:pt x="204979" y="456466"/>
                  <a:pt x="211617" y="454406"/>
                  <a:pt x="216613" y="450243"/>
                </a:cubicBezTo>
                <a:cubicBezTo>
                  <a:pt x="232236" y="437224"/>
                  <a:pt x="233026" y="433739"/>
                  <a:pt x="243666" y="417779"/>
                </a:cubicBezTo>
                <a:cubicBezTo>
                  <a:pt x="241863" y="412368"/>
                  <a:pt x="239823" y="407031"/>
                  <a:pt x="238256" y="401547"/>
                </a:cubicBezTo>
                <a:cubicBezTo>
                  <a:pt x="226512" y="360443"/>
                  <a:pt x="244272" y="380944"/>
                  <a:pt x="173328" y="374494"/>
                </a:cubicBezTo>
                <a:cubicBezTo>
                  <a:pt x="169721" y="369083"/>
                  <a:pt x="167585" y="362324"/>
                  <a:pt x="162507" y="358262"/>
                </a:cubicBezTo>
                <a:cubicBezTo>
                  <a:pt x="158053" y="354699"/>
                  <a:pt x="151166" y="355785"/>
                  <a:pt x="146275" y="352851"/>
                </a:cubicBezTo>
                <a:cubicBezTo>
                  <a:pt x="141901" y="350226"/>
                  <a:pt x="139060" y="345637"/>
                  <a:pt x="135453" y="342030"/>
                </a:cubicBezTo>
                <a:cubicBezTo>
                  <a:pt x="133650" y="336619"/>
                  <a:pt x="134076" y="329831"/>
                  <a:pt x="130043" y="325798"/>
                </a:cubicBezTo>
                <a:cubicBezTo>
                  <a:pt x="126010" y="321765"/>
                  <a:pt x="118702" y="323322"/>
                  <a:pt x="113811" y="320388"/>
                </a:cubicBezTo>
                <a:cubicBezTo>
                  <a:pt x="109436" y="317763"/>
                  <a:pt x="106596" y="313173"/>
                  <a:pt x="102989" y="309566"/>
                </a:cubicBezTo>
                <a:cubicBezTo>
                  <a:pt x="99382" y="313173"/>
                  <a:pt x="96151" y="317201"/>
                  <a:pt x="92168" y="320388"/>
                </a:cubicBezTo>
                <a:cubicBezTo>
                  <a:pt x="87090" y="324450"/>
                  <a:pt x="80534" y="326611"/>
                  <a:pt x="75936" y="331209"/>
                </a:cubicBezTo>
                <a:cubicBezTo>
                  <a:pt x="71338" y="335807"/>
                  <a:pt x="68722" y="342030"/>
                  <a:pt x="65115" y="347441"/>
                </a:cubicBezTo>
                <a:cubicBezTo>
                  <a:pt x="51514" y="306641"/>
                  <a:pt x="69861" y="356932"/>
                  <a:pt x="48883" y="314977"/>
                </a:cubicBezTo>
                <a:cubicBezTo>
                  <a:pt x="46332" y="309876"/>
                  <a:pt x="45039" y="304229"/>
                  <a:pt x="43472" y="298745"/>
                </a:cubicBezTo>
                <a:cubicBezTo>
                  <a:pt x="41429" y="291595"/>
                  <a:pt x="41388" y="283753"/>
                  <a:pt x="38062" y="277102"/>
                </a:cubicBezTo>
                <a:cubicBezTo>
                  <a:pt x="35781" y="272539"/>
                  <a:pt x="31614" y="268906"/>
                  <a:pt x="27240" y="266281"/>
                </a:cubicBezTo>
                <a:cubicBezTo>
                  <a:pt x="22349" y="263347"/>
                  <a:pt x="16419" y="262674"/>
                  <a:pt x="11008" y="260870"/>
                </a:cubicBezTo>
                <a:cubicBezTo>
                  <a:pt x="7401" y="255459"/>
                  <a:pt x="-1390" y="250947"/>
                  <a:pt x="187" y="244638"/>
                </a:cubicBezTo>
                <a:cubicBezTo>
                  <a:pt x="1570" y="239105"/>
                  <a:pt x="12386" y="243261"/>
                  <a:pt x="16419" y="239228"/>
                </a:cubicBezTo>
                <a:cubicBezTo>
                  <a:pt x="20452" y="235195"/>
                  <a:pt x="18896" y="227887"/>
                  <a:pt x="21830" y="222996"/>
                </a:cubicBezTo>
                <a:cubicBezTo>
                  <a:pt x="24455" y="218622"/>
                  <a:pt x="29044" y="215781"/>
                  <a:pt x="32651" y="212174"/>
                </a:cubicBezTo>
                <a:cubicBezTo>
                  <a:pt x="34455" y="206764"/>
                  <a:pt x="34029" y="199976"/>
                  <a:pt x="38062" y="195943"/>
                </a:cubicBezTo>
                <a:cubicBezTo>
                  <a:pt x="42095" y="191910"/>
                  <a:pt x="48614" y="191048"/>
                  <a:pt x="54294" y="190532"/>
                </a:cubicBezTo>
                <a:cubicBezTo>
                  <a:pt x="88468" y="187425"/>
                  <a:pt x="122829" y="186925"/>
                  <a:pt x="157096" y="185121"/>
                </a:cubicBezTo>
                <a:cubicBezTo>
                  <a:pt x="185952" y="141836"/>
                  <a:pt x="148078" y="194139"/>
                  <a:pt x="184149" y="158068"/>
                </a:cubicBezTo>
                <a:cubicBezTo>
                  <a:pt x="188747" y="153470"/>
                  <a:pt x="189456" y="145282"/>
                  <a:pt x="194970" y="141836"/>
                </a:cubicBezTo>
                <a:cubicBezTo>
                  <a:pt x="204643" y="135791"/>
                  <a:pt x="227434" y="131015"/>
                  <a:pt x="227434" y="131015"/>
                </a:cubicBezTo>
                <a:cubicBezTo>
                  <a:pt x="233037" y="125412"/>
                  <a:pt x="247939" y="111925"/>
                  <a:pt x="249077" y="103961"/>
                </a:cubicBezTo>
                <a:cubicBezTo>
                  <a:pt x="250129" y="96600"/>
                  <a:pt x="245803" y="89441"/>
                  <a:pt x="243666" y="82319"/>
                </a:cubicBezTo>
                <a:cubicBezTo>
                  <a:pt x="240388" y="71393"/>
                  <a:pt x="232845" y="49855"/>
                  <a:pt x="232845" y="49855"/>
                </a:cubicBezTo>
                <a:cubicBezTo>
                  <a:pt x="234649" y="40837"/>
                  <a:pt x="231753" y="29305"/>
                  <a:pt x="238256" y="22802"/>
                </a:cubicBezTo>
                <a:cubicBezTo>
                  <a:pt x="242289" y="18769"/>
                  <a:pt x="239025" y="35719"/>
                  <a:pt x="243666" y="39034"/>
                </a:cubicBezTo>
                <a:cubicBezTo>
                  <a:pt x="252948" y="45664"/>
                  <a:pt x="265309" y="46248"/>
                  <a:pt x="276130" y="49855"/>
                </a:cubicBezTo>
                <a:lnTo>
                  <a:pt x="292362" y="55266"/>
                </a:lnTo>
                <a:lnTo>
                  <a:pt x="308594" y="60676"/>
                </a:lnTo>
                <a:cubicBezTo>
                  <a:pt x="330361" y="57049"/>
                  <a:pt x="342073" y="59661"/>
                  <a:pt x="357290" y="44444"/>
                </a:cubicBezTo>
                <a:cubicBezTo>
                  <a:pt x="361888" y="39846"/>
                  <a:pt x="362073" y="30627"/>
                  <a:pt x="368111" y="28212"/>
                </a:cubicBezTo>
                <a:cubicBezTo>
                  <a:pt x="381612" y="22812"/>
                  <a:pt x="396968" y="24605"/>
                  <a:pt x="411396" y="22802"/>
                </a:cubicBezTo>
                <a:cubicBezTo>
                  <a:pt x="457655" y="7382"/>
                  <a:pt x="432541" y="13395"/>
                  <a:pt x="487146" y="6570"/>
                </a:cubicBezTo>
                <a:cubicBezTo>
                  <a:pt x="492557" y="4766"/>
                  <a:pt x="499345" y="-2874"/>
                  <a:pt x="503378" y="1159"/>
                </a:cubicBezTo>
                <a:cubicBezTo>
                  <a:pt x="511444" y="9225"/>
                  <a:pt x="510592" y="22802"/>
                  <a:pt x="514199" y="33623"/>
                </a:cubicBezTo>
                <a:cubicBezTo>
                  <a:pt x="516002" y="39034"/>
                  <a:pt x="515576" y="45822"/>
                  <a:pt x="519609" y="49855"/>
                </a:cubicBezTo>
                <a:cubicBezTo>
                  <a:pt x="545285" y="75531"/>
                  <a:pt x="531573" y="68272"/>
                  <a:pt x="557484" y="76908"/>
                </a:cubicBezTo>
                <a:cubicBezTo>
                  <a:pt x="585151" y="72956"/>
                  <a:pt x="600902" y="66813"/>
                  <a:pt x="627822" y="76908"/>
                </a:cubicBezTo>
                <a:cubicBezTo>
                  <a:pt x="632599" y="78699"/>
                  <a:pt x="633695" y="86493"/>
                  <a:pt x="638644" y="87730"/>
                </a:cubicBezTo>
                <a:cubicBezTo>
                  <a:pt x="694545" y="101705"/>
                  <a:pt x="692750" y="74180"/>
                  <a:pt x="692750" y="98551"/>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972109" y="5226689"/>
            <a:ext cx="42594" cy="81951"/>
          </a:xfrm>
          <a:custGeom>
            <a:avLst/>
            <a:gdLst>
              <a:gd name="connsiteX0" fmla="*/ 42594 w 42594"/>
              <a:gd name="connsiteY0" fmla="*/ 0 h 81951"/>
              <a:gd name="connsiteX1" fmla="*/ 15541 w 42594"/>
              <a:gd name="connsiteY1" fmla="*/ 10821 h 81951"/>
              <a:gd name="connsiteX2" fmla="*/ 10130 w 42594"/>
              <a:gd name="connsiteY2" fmla="*/ 75749 h 81951"/>
              <a:gd name="connsiteX3" fmla="*/ 42594 w 42594"/>
              <a:gd name="connsiteY3" fmla="*/ 81160 h 81951"/>
            </a:gdLst>
            <a:ahLst/>
            <a:cxnLst>
              <a:cxn ang="0">
                <a:pos x="connsiteX0" y="connsiteY0"/>
              </a:cxn>
              <a:cxn ang="0">
                <a:pos x="connsiteX1" y="connsiteY1"/>
              </a:cxn>
              <a:cxn ang="0">
                <a:pos x="connsiteX2" y="connsiteY2"/>
              </a:cxn>
              <a:cxn ang="0">
                <a:pos x="connsiteX3" y="connsiteY3"/>
              </a:cxn>
            </a:cxnLst>
            <a:rect l="l" t="t" r="r" b="b"/>
            <a:pathLst>
              <a:path w="42594" h="81951">
                <a:moveTo>
                  <a:pt x="42594" y="0"/>
                </a:moveTo>
                <a:cubicBezTo>
                  <a:pt x="33576" y="3607"/>
                  <a:pt x="23974" y="6002"/>
                  <a:pt x="15541" y="10821"/>
                </a:cubicBezTo>
                <a:cubicBezTo>
                  <a:pt x="-6274" y="23286"/>
                  <a:pt x="-2271" y="56262"/>
                  <a:pt x="10130" y="75749"/>
                </a:cubicBezTo>
                <a:cubicBezTo>
                  <a:pt x="16020" y="85004"/>
                  <a:pt x="42594" y="81160"/>
                  <a:pt x="42594" y="81160"/>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700885" y="1071309"/>
            <a:ext cx="530244" cy="611403"/>
          </a:xfrm>
          <a:custGeom>
            <a:avLst/>
            <a:gdLst>
              <a:gd name="connsiteX0" fmla="*/ 519423 w 530244"/>
              <a:gd name="connsiteY0" fmla="*/ 238069 h 611403"/>
              <a:gd name="connsiteX1" fmla="*/ 497780 w 530244"/>
              <a:gd name="connsiteY1" fmla="*/ 173141 h 611403"/>
              <a:gd name="connsiteX2" fmla="*/ 481548 w 530244"/>
              <a:gd name="connsiteY2" fmla="*/ 167730 h 611403"/>
              <a:gd name="connsiteX3" fmla="*/ 476137 w 530244"/>
              <a:gd name="connsiteY3" fmla="*/ 151498 h 611403"/>
              <a:gd name="connsiteX4" fmla="*/ 449084 w 530244"/>
              <a:gd name="connsiteY4" fmla="*/ 124445 h 611403"/>
              <a:gd name="connsiteX5" fmla="*/ 416620 w 530244"/>
              <a:gd name="connsiteY5" fmla="*/ 113624 h 611403"/>
              <a:gd name="connsiteX6" fmla="*/ 389567 w 530244"/>
              <a:gd name="connsiteY6" fmla="*/ 97392 h 611403"/>
              <a:gd name="connsiteX7" fmla="*/ 351693 w 530244"/>
              <a:gd name="connsiteY7" fmla="*/ 70338 h 611403"/>
              <a:gd name="connsiteX8" fmla="*/ 302997 w 530244"/>
              <a:gd name="connsiteY8" fmla="*/ 64928 h 611403"/>
              <a:gd name="connsiteX9" fmla="*/ 308407 w 530244"/>
              <a:gd name="connsiteY9" fmla="*/ 10821 h 611403"/>
              <a:gd name="connsiteX10" fmla="*/ 292175 w 530244"/>
              <a:gd name="connsiteY10" fmla="*/ 0 h 611403"/>
              <a:gd name="connsiteX11" fmla="*/ 232658 w 530244"/>
              <a:gd name="connsiteY11" fmla="*/ 5411 h 611403"/>
              <a:gd name="connsiteX12" fmla="*/ 227248 w 530244"/>
              <a:gd name="connsiteY12" fmla="*/ 21642 h 611403"/>
              <a:gd name="connsiteX13" fmla="*/ 173141 w 530244"/>
              <a:gd name="connsiteY13" fmla="*/ 27053 h 611403"/>
              <a:gd name="connsiteX14" fmla="*/ 140677 w 530244"/>
              <a:gd name="connsiteY14" fmla="*/ 21642 h 611403"/>
              <a:gd name="connsiteX15" fmla="*/ 124445 w 530244"/>
              <a:gd name="connsiteY15" fmla="*/ 10821 h 611403"/>
              <a:gd name="connsiteX16" fmla="*/ 108213 w 530244"/>
              <a:gd name="connsiteY16" fmla="*/ 5411 h 611403"/>
              <a:gd name="connsiteX17" fmla="*/ 70339 w 530244"/>
              <a:gd name="connsiteY17" fmla="*/ 10821 h 611403"/>
              <a:gd name="connsiteX18" fmla="*/ 48696 w 530244"/>
              <a:gd name="connsiteY18" fmla="*/ 16232 h 611403"/>
              <a:gd name="connsiteX19" fmla="*/ 37875 w 530244"/>
              <a:gd name="connsiteY19" fmla="*/ 32464 h 611403"/>
              <a:gd name="connsiteX20" fmla="*/ 10822 w 530244"/>
              <a:gd name="connsiteY20" fmla="*/ 54106 h 611403"/>
              <a:gd name="connsiteX21" fmla="*/ 0 w 530244"/>
              <a:gd name="connsiteY21" fmla="*/ 64928 h 611403"/>
              <a:gd name="connsiteX22" fmla="*/ 5411 w 530244"/>
              <a:gd name="connsiteY22" fmla="*/ 129855 h 611403"/>
              <a:gd name="connsiteX23" fmla="*/ 10822 w 530244"/>
              <a:gd name="connsiteY23" fmla="*/ 146087 h 611403"/>
              <a:gd name="connsiteX24" fmla="*/ 21643 w 530244"/>
              <a:gd name="connsiteY24" fmla="*/ 156909 h 611403"/>
              <a:gd name="connsiteX25" fmla="*/ 27053 w 530244"/>
              <a:gd name="connsiteY25" fmla="*/ 173141 h 611403"/>
              <a:gd name="connsiteX26" fmla="*/ 43285 w 530244"/>
              <a:gd name="connsiteY26" fmla="*/ 178551 h 611403"/>
              <a:gd name="connsiteX27" fmla="*/ 70339 w 530244"/>
              <a:gd name="connsiteY27" fmla="*/ 194783 h 611403"/>
              <a:gd name="connsiteX28" fmla="*/ 75749 w 530244"/>
              <a:gd name="connsiteY28" fmla="*/ 243479 h 611403"/>
              <a:gd name="connsiteX29" fmla="*/ 86571 w 530244"/>
              <a:gd name="connsiteY29" fmla="*/ 254300 h 611403"/>
              <a:gd name="connsiteX30" fmla="*/ 97392 w 530244"/>
              <a:gd name="connsiteY30" fmla="*/ 292175 h 611403"/>
              <a:gd name="connsiteX31" fmla="*/ 113624 w 530244"/>
              <a:gd name="connsiteY31" fmla="*/ 302996 h 611403"/>
              <a:gd name="connsiteX32" fmla="*/ 124445 w 530244"/>
              <a:gd name="connsiteY32" fmla="*/ 313818 h 611403"/>
              <a:gd name="connsiteX33" fmla="*/ 162320 w 530244"/>
              <a:gd name="connsiteY33" fmla="*/ 362513 h 611403"/>
              <a:gd name="connsiteX34" fmla="*/ 178552 w 530244"/>
              <a:gd name="connsiteY34" fmla="*/ 367924 h 611403"/>
              <a:gd name="connsiteX35" fmla="*/ 189373 w 530244"/>
              <a:gd name="connsiteY35" fmla="*/ 384156 h 611403"/>
              <a:gd name="connsiteX36" fmla="*/ 173141 w 530244"/>
              <a:gd name="connsiteY36" fmla="*/ 389567 h 611403"/>
              <a:gd name="connsiteX37" fmla="*/ 156909 w 530244"/>
              <a:gd name="connsiteY37" fmla="*/ 400388 h 611403"/>
              <a:gd name="connsiteX38" fmla="*/ 140677 w 530244"/>
              <a:gd name="connsiteY38" fmla="*/ 432852 h 611403"/>
              <a:gd name="connsiteX39" fmla="*/ 146088 w 530244"/>
              <a:gd name="connsiteY39" fmla="*/ 454495 h 611403"/>
              <a:gd name="connsiteX40" fmla="*/ 151498 w 530244"/>
              <a:gd name="connsiteY40" fmla="*/ 470727 h 611403"/>
              <a:gd name="connsiteX41" fmla="*/ 167730 w 530244"/>
              <a:gd name="connsiteY41" fmla="*/ 481548 h 611403"/>
              <a:gd name="connsiteX42" fmla="*/ 194784 w 530244"/>
              <a:gd name="connsiteY42" fmla="*/ 508601 h 611403"/>
              <a:gd name="connsiteX43" fmla="*/ 211016 w 530244"/>
              <a:gd name="connsiteY43" fmla="*/ 541065 h 611403"/>
              <a:gd name="connsiteX44" fmla="*/ 227248 w 530244"/>
              <a:gd name="connsiteY44" fmla="*/ 568118 h 611403"/>
              <a:gd name="connsiteX45" fmla="*/ 232658 w 530244"/>
              <a:gd name="connsiteY45" fmla="*/ 584350 h 611403"/>
              <a:gd name="connsiteX46" fmla="*/ 265122 w 530244"/>
              <a:gd name="connsiteY46" fmla="*/ 611403 h 611403"/>
              <a:gd name="connsiteX47" fmla="*/ 302997 w 530244"/>
              <a:gd name="connsiteY47" fmla="*/ 600582 h 611403"/>
              <a:gd name="connsiteX48" fmla="*/ 324639 w 530244"/>
              <a:gd name="connsiteY48" fmla="*/ 568118 h 611403"/>
              <a:gd name="connsiteX49" fmla="*/ 335461 w 530244"/>
              <a:gd name="connsiteY49" fmla="*/ 557297 h 611403"/>
              <a:gd name="connsiteX50" fmla="*/ 340871 w 530244"/>
              <a:gd name="connsiteY50" fmla="*/ 541065 h 611403"/>
              <a:gd name="connsiteX51" fmla="*/ 362514 w 530244"/>
              <a:gd name="connsiteY51" fmla="*/ 519422 h 611403"/>
              <a:gd name="connsiteX52" fmla="*/ 367924 w 530244"/>
              <a:gd name="connsiteY52" fmla="*/ 503190 h 611403"/>
              <a:gd name="connsiteX53" fmla="*/ 400388 w 530244"/>
              <a:gd name="connsiteY53" fmla="*/ 492369 h 611403"/>
              <a:gd name="connsiteX54" fmla="*/ 443674 w 530244"/>
              <a:gd name="connsiteY54" fmla="*/ 470727 h 611403"/>
              <a:gd name="connsiteX55" fmla="*/ 454495 w 530244"/>
              <a:gd name="connsiteY55" fmla="*/ 459905 h 611403"/>
              <a:gd name="connsiteX56" fmla="*/ 470727 w 530244"/>
              <a:gd name="connsiteY56" fmla="*/ 449084 h 611403"/>
              <a:gd name="connsiteX57" fmla="*/ 476137 w 530244"/>
              <a:gd name="connsiteY57" fmla="*/ 432852 h 611403"/>
              <a:gd name="connsiteX58" fmla="*/ 465316 w 530244"/>
              <a:gd name="connsiteY58" fmla="*/ 394977 h 611403"/>
              <a:gd name="connsiteX59" fmla="*/ 470727 w 530244"/>
              <a:gd name="connsiteY59" fmla="*/ 346282 h 611403"/>
              <a:gd name="connsiteX60" fmla="*/ 486959 w 530244"/>
              <a:gd name="connsiteY60" fmla="*/ 340871 h 611403"/>
              <a:gd name="connsiteX61" fmla="*/ 530244 w 530244"/>
              <a:gd name="connsiteY61" fmla="*/ 324639 h 611403"/>
              <a:gd name="connsiteX62" fmla="*/ 524833 w 530244"/>
              <a:gd name="connsiteY62" fmla="*/ 265122 h 611403"/>
              <a:gd name="connsiteX63" fmla="*/ 530244 w 530244"/>
              <a:gd name="connsiteY63" fmla="*/ 248890 h 611403"/>
              <a:gd name="connsiteX64" fmla="*/ 519423 w 530244"/>
              <a:gd name="connsiteY64" fmla="*/ 232658 h 611403"/>
              <a:gd name="connsiteX65" fmla="*/ 519423 w 530244"/>
              <a:gd name="connsiteY65" fmla="*/ 238069 h 61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30244" h="611403">
                <a:moveTo>
                  <a:pt x="519423" y="238069"/>
                </a:moveTo>
                <a:cubicBezTo>
                  <a:pt x="515816" y="228150"/>
                  <a:pt x="528544" y="188523"/>
                  <a:pt x="497780" y="173141"/>
                </a:cubicBezTo>
                <a:cubicBezTo>
                  <a:pt x="492679" y="170590"/>
                  <a:pt x="486959" y="169534"/>
                  <a:pt x="481548" y="167730"/>
                </a:cubicBezTo>
                <a:cubicBezTo>
                  <a:pt x="479744" y="162319"/>
                  <a:pt x="478688" y="156599"/>
                  <a:pt x="476137" y="151498"/>
                </a:cubicBezTo>
                <a:cubicBezTo>
                  <a:pt x="469438" y="138100"/>
                  <a:pt x="462998" y="130629"/>
                  <a:pt x="449084" y="124445"/>
                </a:cubicBezTo>
                <a:cubicBezTo>
                  <a:pt x="438660" y="119812"/>
                  <a:pt x="416620" y="113624"/>
                  <a:pt x="416620" y="113624"/>
                </a:cubicBezTo>
                <a:cubicBezTo>
                  <a:pt x="376644" y="73644"/>
                  <a:pt x="438725" y="132504"/>
                  <a:pt x="389567" y="97392"/>
                </a:cubicBezTo>
                <a:cubicBezTo>
                  <a:pt x="364605" y="79563"/>
                  <a:pt x="377204" y="74590"/>
                  <a:pt x="351693" y="70338"/>
                </a:cubicBezTo>
                <a:cubicBezTo>
                  <a:pt x="335583" y="67653"/>
                  <a:pt x="319229" y="66731"/>
                  <a:pt x="302997" y="64928"/>
                </a:cubicBezTo>
                <a:cubicBezTo>
                  <a:pt x="316804" y="44217"/>
                  <a:pt x="322756" y="43106"/>
                  <a:pt x="308407" y="10821"/>
                </a:cubicBezTo>
                <a:cubicBezTo>
                  <a:pt x="305766" y="4879"/>
                  <a:pt x="297586" y="3607"/>
                  <a:pt x="292175" y="0"/>
                </a:cubicBezTo>
                <a:cubicBezTo>
                  <a:pt x="272336" y="1804"/>
                  <a:pt x="251557" y="-888"/>
                  <a:pt x="232658" y="5411"/>
                </a:cubicBezTo>
                <a:cubicBezTo>
                  <a:pt x="227248" y="7214"/>
                  <a:pt x="232608" y="19693"/>
                  <a:pt x="227248" y="21642"/>
                </a:cubicBezTo>
                <a:cubicBezTo>
                  <a:pt x="210214" y="27836"/>
                  <a:pt x="191177" y="25249"/>
                  <a:pt x="173141" y="27053"/>
                </a:cubicBezTo>
                <a:cubicBezTo>
                  <a:pt x="162320" y="25249"/>
                  <a:pt x="151085" y="25111"/>
                  <a:pt x="140677" y="21642"/>
                </a:cubicBezTo>
                <a:cubicBezTo>
                  <a:pt x="134508" y="19586"/>
                  <a:pt x="130261" y="13729"/>
                  <a:pt x="124445" y="10821"/>
                </a:cubicBezTo>
                <a:cubicBezTo>
                  <a:pt x="119344" y="8271"/>
                  <a:pt x="113624" y="7214"/>
                  <a:pt x="108213" y="5411"/>
                </a:cubicBezTo>
                <a:cubicBezTo>
                  <a:pt x="95588" y="7214"/>
                  <a:pt x="82886" y="8540"/>
                  <a:pt x="70339" y="10821"/>
                </a:cubicBezTo>
                <a:cubicBezTo>
                  <a:pt x="63023" y="12151"/>
                  <a:pt x="54883" y="12107"/>
                  <a:pt x="48696" y="16232"/>
                </a:cubicBezTo>
                <a:cubicBezTo>
                  <a:pt x="43285" y="19839"/>
                  <a:pt x="41482" y="27053"/>
                  <a:pt x="37875" y="32464"/>
                </a:cubicBezTo>
                <a:cubicBezTo>
                  <a:pt x="47976" y="62771"/>
                  <a:pt x="46560" y="40704"/>
                  <a:pt x="10822" y="54106"/>
                </a:cubicBezTo>
                <a:cubicBezTo>
                  <a:pt x="6045" y="55897"/>
                  <a:pt x="3607" y="61321"/>
                  <a:pt x="0" y="64928"/>
                </a:cubicBezTo>
                <a:cubicBezTo>
                  <a:pt x="1804" y="86570"/>
                  <a:pt x="2541" y="108328"/>
                  <a:pt x="5411" y="129855"/>
                </a:cubicBezTo>
                <a:cubicBezTo>
                  <a:pt x="6165" y="135508"/>
                  <a:pt x="7888" y="141196"/>
                  <a:pt x="10822" y="146087"/>
                </a:cubicBezTo>
                <a:cubicBezTo>
                  <a:pt x="13447" y="150461"/>
                  <a:pt x="18036" y="153302"/>
                  <a:pt x="21643" y="156909"/>
                </a:cubicBezTo>
                <a:cubicBezTo>
                  <a:pt x="23446" y="162320"/>
                  <a:pt x="23020" y="169108"/>
                  <a:pt x="27053" y="173141"/>
                </a:cubicBezTo>
                <a:cubicBezTo>
                  <a:pt x="31086" y="177174"/>
                  <a:pt x="38394" y="175617"/>
                  <a:pt x="43285" y="178551"/>
                </a:cubicBezTo>
                <a:cubicBezTo>
                  <a:pt x="80421" y="200832"/>
                  <a:pt x="24358" y="179458"/>
                  <a:pt x="70339" y="194783"/>
                </a:cubicBezTo>
                <a:cubicBezTo>
                  <a:pt x="72142" y="211015"/>
                  <a:pt x="71452" y="227723"/>
                  <a:pt x="75749" y="243479"/>
                </a:cubicBezTo>
                <a:cubicBezTo>
                  <a:pt x="77091" y="248401"/>
                  <a:pt x="84290" y="249737"/>
                  <a:pt x="86571" y="254300"/>
                </a:cubicBezTo>
                <a:cubicBezTo>
                  <a:pt x="87870" y="256898"/>
                  <a:pt x="93843" y="287739"/>
                  <a:pt x="97392" y="292175"/>
                </a:cubicBezTo>
                <a:cubicBezTo>
                  <a:pt x="101454" y="297253"/>
                  <a:pt x="108546" y="298934"/>
                  <a:pt x="113624" y="302996"/>
                </a:cubicBezTo>
                <a:cubicBezTo>
                  <a:pt x="117607" y="306183"/>
                  <a:pt x="121384" y="309737"/>
                  <a:pt x="124445" y="313818"/>
                </a:cubicBezTo>
                <a:cubicBezTo>
                  <a:pt x="135195" y="328152"/>
                  <a:pt x="145797" y="351498"/>
                  <a:pt x="162320" y="362513"/>
                </a:cubicBezTo>
                <a:cubicBezTo>
                  <a:pt x="167066" y="365677"/>
                  <a:pt x="173141" y="366120"/>
                  <a:pt x="178552" y="367924"/>
                </a:cubicBezTo>
                <a:cubicBezTo>
                  <a:pt x="182159" y="373335"/>
                  <a:pt x="190950" y="377847"/>
                  <a:pt x="189373" y="384156"/>
                </a:cubicBezTo>
                <a:cubicBezTo>
                  <a:pt x="187990" y="389689"/>
                  <a:pt x="178242" y="387016"/>
                  <a:pt x="173141" y="389567"/>
                </a:cubicBezTo>
                <a:cubicBezTo>
                  <a:pt x="167325" y="392475"/>
                  <a:pt x="162320" y="396781"/>
                  <a:pt x="156909" y="400388"/>
                </a:cubicBezTo>
                <a:cubicBezTo>
                  <a:pt x="151438" y="408594"/>
                  <a:pt x="140677" y="421653"/>
                  <a:pt x="140677" y="432852"/>
                </a:cubicBezTo>
                <a:cubicBezTo>
                  <a:pt x="140677" y="440288"/>
                  <a:pt x="144045" y="447345"/>
                  <a:pt x="146088" y="454495"/>
                </a:cubicBezTo>
                <a:cubicBezTo>
                  <a:pt x="147655" y="459979"/>
                  <a:pt x="147935" y="466273"/>
                  <a:pt x="151498" y="470727"/>
                </a:cubicBezTo>
                <a:cubicBezTo>
                  <a:pt x="155560" y="475805"/>
                  <a:pt x="162836" y="477266"/>
                  <a:pt x="167730" y="481548"/>
                </a:cubicBezTo>
                <a:cubicBezTo>
                  <a:pt x="177328" y="489946"/>
                  <a:pt x="194784" y="508601"/>
                  <a:pt x="194784" y="508601"/>
                </a:cubicBezTo>
                <a:cubicBezTo>
                  <a:pt x="208382" y="549400"/>
                  <a:pt x="190039" y="499110"/>
                  <a:pt x="211016" y="541065"/>
                </a:cubicBezTo>
                <a:cubicBezTo>
                  <a:pt x="225064" y="569161"/>
                  <a:pt x="206110" y="546981"/>
                  <a:pt x="227248" y="568118"/>
                </a:cubicBezTo>
                <a:cubicBezTo>
                  <a:pt x="229051" y="573529"/>
                  <a:pt x="229494" y="579605"/>
                  <a:pt x="232658" y="584350"/>
                </a:cubicBezTo>
                <a:cubicBezTo>
                  <a:pt x="240990" y="596848"/>
                  <a:pt x="253145" y="603418"/>
                  <a:pt x="265122" y="611403"/>
                </a:cubicBezTo>
                <a:cubicBezTo>
                  <a:pt x="265312" y="611356"/>
                  <a:pt x="300408" y="603171"/>
                  <a:pt x="302997" y="600582"/>
                </a:cubicBezTo>
                <a:cubicBezTo>
                  <a:pt x="312193" y="591386"/>
                  <a:pt x="315442" y="577314"/>
                  <a:pt x="324639" y="568118"/>
                </a:cubicBezTo>
                <a:lnTo>
                  <a:pt x="335461" y="557297"/>
                </a:lnTo>
                <a:cubicBezTo>
                  <a:pt x="337264" y="551886"/>
                  <a:pt x="337556" y="545706"/>
                  <a:pt x="340871" y="541065"/>
                </a:cubicBezTo>
                <a:cubicBezTo>
                  <a:pt x="346801" y="532763"/>
                  <a:pt x="362514" y="519422"/>
                  <a:pt x="362514" y="519422"/>
                </a:cubicBezTo>
                <a:cubicBezTo>
                  <a:pt x="364317" y="514011"/>
                  <a:pt x="363283" y="506505"/>
                  <a:pt x="367924" y="503190"/>
                </a:cubicBezTo>
                <a:cubicBezTo>
                  <a:pt x="377206" y="496560"/>
                  <a:pt x="400388" y="492369"/>
                  <a:pt x="400388" y="492369"/>
                </a:cubicBezTo>
                <a:cubicBezTo>
                  <a:pt x="424839" y="467920"/>
                  <a:pt x="393932" y="495599"/>
                  <a:pt x="443674" y="470727"/>
                </a:cubicBezTo>
                <a:cubicBezTo>
                  <a:pt x="448237" y="468446"/>
                  <a:pt x="450512" y="463092"/>
                  <a:pt x="454495" y="459905"/>
                </a:cubicBezTo>
                <a:cubicBezTo>
                  <a:pt x="459573" y="455843"/>
                  <a:pt x="465316" y="452691"/>
                  <a:pt x="470727" y="449084"/>
                </a:cubicBezTo>
                <a:cubicBezTo>
                  <a:pt x="472530" y="443673"/>
                  <a:pt x="476137" y="438555"/>
                  <a:pt x="476137" y="432852"/>
                </a:cubicBezTo>
                <a:cubicBezTo>
                  <a:pt x="476137" y="426054"/>
                  <a:pt x="467869" y="402634"/>
                  <a:pt x="465316" y="394977"/>
                </a:cubicBezTo>
                <a:cubicBezTo>
                  <a:pt x="467120" y="378745"/>
                  <a:pt x="464661" y="361445"/>
                  <a:pt x="470727" y="346282"/>
                </a:cubicBezTo>
                <a:cubicBezTo>
                  <a:pt x="472845" y="340987"/>
                  <a:pt x="481858" y="343422"/>
                  <a:pt x="486959" y="340871"/>
                </a:cubicBezTo>
                <a:cubicBezTo>
                  <a:pt x="524111" y="322295"/>
                  <a:pt x="478051" y="335078"/>
                  <a:pt x="530244" y="324639"/>
                </a:cubicBezTo>
                <a:cubicBezTo>
                  <a:pt x="517871" y="287517"/>
                  <a:pt x="516093" y="300081"/>
                  <a:pt x="524833" y="265122"/>
                </a:cubicBezTo>
                <a:cubicBezTo>
                  <a:pt x="526216" y="259589"/>
                  <a:pt x="528440" y="254301"/>
                  <a:pt x="530244" y="248890"/>
                </a:cubicBezTo>
                <a:cubicBezTo>
                  <a:pt x="526637" y="243479"/>
                  <a:pt x="522331" y="238474"/>
                  <a:pt x="519423" y="232658"/>
                </a:cubicBezTo>
                <a:cubicBezTo>
                  <a:pt x="506989" y="207790"/>
                  <a:pt x="523030" y="247988"/>
                  <a:pt x="519423" y="2380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772166" y="1628606"/>
            <a:ext cx="918910" cy="1531214"/>
          </a:xfrm>
          <a:custGeom>
            <a:avLst/>
            <a:gdLst>
              <a:gd name="connsiteX0" fmla="*/ 123503 w 918910"/>
              <a:gd name="connsiteY0" fmla="*/ 0 h 1531214"/>
              <a:gd name="connsiteX1" fmla="*/ 101860 w 918910"/>
              <a:gd name="connsiteY1" fmla="*/ 27053 h 1531214"/>
              <a:gd name="connsiteX2" fmla="*/ 85628 w 918910"/>
              <a:gd name="connsiteY2" fmla="*/ 32464 h 1531214"/>
              <a:gd name="connsiteX3" fmla="*/ 58575 w 918910"/>
              <a:gd name="connsiteY3" fmla="*/ 54106 h 1531214"/>
              <a:gd name="connsiteX4" fmla="*/ 47754 w 918910"/>
              <a:gd name="connsiteY4" fmla="*/ 64928 h 1531214"/>
              <a:gd name="connsiteX5" fmla="*/ 20700 w 918910"/>
              <a:gd name="connsiteY5" fmla="*/ 81160 h 1531214"/>
              <a:gd name="connsiteX6" fmla="*/ 26111 w 918910"/>
              <a:gd name="connsiteY6" fmla="*/ 108213 h 1531214"/>
              <a:gd name="connsiteX7" fmla="*/ 36932 w 918910"/>
              <a:gd name="connsiteY7" fmla="*/ 124445 h 1531214"/>
              <a:gd name="connsiteX8" fmla="*/ 42343 w 918910"/>
              <a:gd name="connsiteY8" fmla="*/ 151498 h 1531214"/>
              <a:gd name="connsiteX9" fmla="*/ 31522 w 918910"/>
              <a:gd name="connsiteY9" fmla="*/ 167730 h 1531214"/>
              <a:gd name="connsiteX10" fmla="*/ 47754 w 918910"/>
              <a:gd name="connsiteY10" fmla="*/ 232658 h 1531214"/>
              <a:gd name="connsiteX11" fmla="*/ 42343 w 918910"/>
              <a:gd name="connsiteY11" fmla="*/ 275943 h 1531214"/>
              <a:gd name="connsiteX12" fmla="*/ 26111 w 918910"/>
              <a:gd name="connsiteY12" fmla="*/ 313818 h 1531214"/>
              <a:gd name="connsiteX13" fmla="*/ 9879 w 918910"/>
              <a:gd name="connsiteY13" fmla="*/ 324639 h 1531214"/>
              <a:gd name="connsiteX14" fmla="*/ 9879 w 918910"/>
              <a:gd name="connsiteY14" fmla="*/ 454495 h 1531214"/>
              <a:gd name="connsiteX15" fmla="*/ 15290 w 918910"/>
              <a:gd name="connsiteY15" fmla="*/ 476137 h 1531214"/>
              <a:gd name="connsiteX16" fmla="*/ 26111 w 918910"/>
              <a:gd name="connsiteY16" fmla="*/ 492369 h 1531214"/>
              <a:gd name="connsiteX17" fmla="*/ 42343 w 918910"/>
              <a:gd name="connsiteY17" fmla="*/ 524833 h 1531214"/>
              <a:gd name="connsiteX18" fmla="*/ 47754 w 918910"/>
              <a:gd name="connsiteY18" fmla="*/ 551886 h 1531214"/>
              <a:gd name="connsiteX19" fmla="*/ 53164 w 918910"/>
              <a:gd name="connsiteY19" fmla="*/ 568118 h 1531214"/>
              <a:gd name="connsiteX20" fmla="*/ 58575 w 918910"/>
              <a:gd name="connsiteY20" fmla="*/ 595172 h 1531214"/>
              <a:gd name="connsiteX21" fmla="*/ 80217 w 918910"/>
              <a:gd name="connsiteY21" fmla="*/ 622225 h 1531214"/>
              <a:gd name="connsiteX22" fmla="*/ 85628 w 918910"/>
              <a:gd name="connsiteY22" fmla="*/ 643867 h 1531214"/>
              <a:gd name="connsiteX23" fmla="*/ 101860 w 918910"/>
              <a:gd name="connsiteY23" fmla="*/ 654689 h 1531214"/>
              <a:gd name="connsiteX24" fmla="*/ 118092 w 918910"/>
              <a:gd name="connsiteY24" fmla="*/ 670921 h 1531214"/>
              <a:gd name="connsiteX25" fmla="*/ 155967 w 918910"/>
              <a:gd name="connsiteY25" fmla="*/ 697974 h 1531214"/>
              <a:gd name="connsiteX26" fmla="*/ 172198 w 918910"/>
              <a:gd name="connsiteY26" fmla="*/ 703385 h 1531214"/>
              <a:gd name="connsiteX27" fmla="*/ 177609 w 918910"/>
              <a:gd name="connsiteY27" fmla="*/ 719616 h 1531214"/>
              <a:gd name="connsiteX28" fmla="*/ 204662 w 918910"/>
              <a:gd name="connsiteY28" fmla="*/ 735848 h 1531214"/>
              <a:gd name="connsiteX29" fmla="*/ 226305 w 918910"/>
              <a:gd name="connsiteY29" fmla="*/ 741259 h 1531214"/>
              <a:gd name="connsiteX30" fmla="*/ 242537 w 918910"/>
              <a:gd name="connsiteY30" fmla="*/ 752080 h 1531214"/>
              <a:gd name="connsiteX31" fmla="*/ 264180 w 918910"/>
              <a:gd name="connsiteY31" fmla="*/ 773723 h 1531214"/>
              <a:gd name="connsiteX32" fmla="*/ 280412 w 918910"/>
              <a:gd name="connsiteY32" fmla="*/ 779134 h 1531214"/>
              <a:gd name="connsiteX33" fmla="*/ 307465 w 918910"/>
              <a:gd name="connsiteY33" fmla="*/ 806187 h 1531214"/>
              <a:gd name="connsiteX34" fmla="*/ 323697 w 918910"/>
              <a:gd name="connsiteY34" fmla="*/ 838651 h 1531214"/>
              <a:gd name="connsiteX35" fmla="*/ 329107 w 918910"/>
              <a:gd name="connsiteY35" fmla="*/ 968506 h 1531214"/>
              <a:gd name="connsiteX36" fmla="*/ 334518 w 918910"/>
              <a:gd name="connsiteY36" fmla="*/ 984738 h 1531214"/>
              <a:gd name="connsiteX37" fmla="*/ 356161 w 918910"/>
              <a:gd name="connsiteY37" fmla="*/ 1006381 h 1531214"/>
              <a:gd name="connsiteX38" fmla="*/ 361571 w 918910"/>
              <a:gd name="connsiteY38" fmla="*/ 1022613 h 1531214"/>
              <a:gd name="connsiteX39" fmla="*/ 383214 w 918910"/>
              <a:gd name="connsiteY39" fmla="*/ 1044256 h 1531214"/>
              <a:gd name="connsiteX40" fmla="*/ 399446 w 918910"/>
              <a:gd name="connsiteY40" fmla="*/ 1092951 h 1531214"/>
              <a:gd name="connsiteX41" fmla="*/ 404856 w 918910"/>
              <a:gd name="connsiteY41" fmla="*/ 1109183 h 1531214"/>
              <a:gd name="connsiteX42" fmla="*/ 415678 w 918910"/>
              <a:gd name="connsiteY42" fmla="*/ 1120005 h 1531214"/>
              <a:gd name="connsiteX43" fmla="*/ 437320 w 918910"/>
              <a:gd name="connsiteY43" fmla="*/ 1152469 h 1531214"/>
              <a:gd name="connsiteX44" fmla="*/ 448142 w 918910"/>
              <a:gd name="connsiteY44" fmla="*/ 1168701 h 1531214"/>
              <a:gd name="connsiteX45" fmla="*/ 464374 w 918910"/>
              <a:gd name="connsiteY45" fmla="*/ 1190343 h 1531214"/>
              <a:gd name="connsiteX46" fmla="*/ 480606 w 918910"/>
              <a:gd name="connsiteY46" fmla="*/ 1201164 h 1531214"/>
              <a:gd name="connsiteX47" fmla="*/ 491427 w 918910"/>
              <a:gd name="connsiteY47" fmla="*/ 1211986 h 1531214"/>
              <a:gd name="connsiteX48" fmla="*/ 523891 w 918910"/>
              <a:gd name="connsiteY48" fmla="*/ 1222807 h 1531214"/>
              <a:gd name="connsiteX49" fmla="*/ 529301 w 918910"/>
              <a:gd name="connsiteY49" fmla="*/ 1239039 h 1531214"/>
              <a:gd name="connsiteX50" fmla="*/ 583408 w 918910"/>
              <a:gd name="connsiteY50" fmla="*/ 1282324 h 1531214"/>
              <a:gd name="connsiteX51" fmla="*/ 615872 w 918910"/>
              <a:gd name="connsiteY51" fmla="*/ 1293145 h 1531214"/>
              <a:gd name="connsiteX52" fmla="*/ 626693 w 918910"/>
              <a:gd name="connsiteY52" fmla="*/ 1303967 h 1531214"/>
              <a:gd name="connsiteX53" fmla="*/ 642925 w 918910"/>
              <a:gd name="connsiteY53" fmla="*/ 1309377 h 1531214"/>
              <a:gd name="connsiteX54" fmla="*/ 648336 w 918910"/>
              <a:gd name="connsiteY54" fmla="*/ 1325609 h 1531214"/>
              <a:gd name="connsiteX55" fmla="*/ 659157 w 918910"/>
              <a:gd name="connsiteY55" fmla="*/ 1336431 h 1531214"/>
              <a:gd name="connsiteX56" fmla="*/ 680800 w 918910"/>
              <a:gd name="connsiteY56" fmla="*/ 1363484 h 1531214"/>
              <a:gd name="connsiteX57" fmla="*/ 686210 w 918910"/>
              <a:gd name="connsiteY57" fmla="*/ 1379716 h 1531214"/>
              <a:gd name="connsiteX58" fmla="*/ 697032 w 918910"/>
              <a:gd name="connsiteY58" fmla="*/ 1390537 h 1531214"/>
              <a:gd name="connsiteX59" fmla="*/ 745727 w 918910"/>
              <a:gd name="connsiteY59" fmla="*/ 1417590 h 1531214"/>
              <a:gd name="connsiteX60" fmla="*/ 761959 w 918910"/>
              <a:gd name="connsiteY60" fmla="*/ 1444644 h 1531214"/>
              <a:gd name="connsiteX61" fmla="*/ 805245 w 918910"/>
              <a:gd name="connsiteY61" fmla="*/ 1477108 h 1531214"/>
              <a:gd name="connsiteX62" fmla="*/ 837709 w 918910"/>
              <a:gd name="connsiteY62" fmla="*/ 1487929 h 1531214"/>
              <a:gd name="connsiteX63" fmla="*/ 843119 w 918910"/>
              <a:gd name="connsiteY63" fmla="*/ 1504161 h 1531214"/>
              <a:gd name="connsiteX64" fmla="*/ 870172 w 918910"/>
              <a:gd name="connsiteY64" fmla="*/ 1525803 h 1531214"/>
              <a:gd name="connsiteX65" fmla="*/ 891815 w 918910"/>
              <a:gd name="connsiteY65" fmla="*/ 1531214 h 1531214"/>
              <a:gd name="connsiteX66" fmla="*/ 918868 w 918910"/>
              <a:gd name="connsiteY66" fmla="*/ 1498750 h 1531214"/>
              <a:gd name="connsiteX67" fmla="*/ 902636 w 918910"/>
              <a:gd name="connsiteY67" fmla="*/ 1487929 h 1531214"/>
              <a:gd name="connsiteX68" fmla="*/ 826887 w 918910"/>
              <a:gd name="connsiteY68" fmla="*/ 1482518 h 1531214"/>
              <a:gd name="connsiteX69" fmla="*/ 810655 w 918910"/>
              <a:gd name="connsiteY69" fmla="*/ 1466286 h 1531214"/>
              <a:gd name="connsiteX70" fmla="*/ 789013 w 918910"/>
              <a:gd name="connsiteY70" fmla="*/ 1433822 h 1531214"/>
              <a:gd name="connsiteX71" fmla="*/ 778191 w 918910"/>
              <a:gd name="connsiteY71" fmla="*/ 1423001 h 1531214"/>
              <a:gd name="connsiteX72" fmla="*/ 756549 w 918910"/>
              <a:gd name="connsiteY72" fmla="*/ 1390537 h 1531214"/>
              <a:gd name="connsiteX73" fmla="*/ 734906 w 918910"/>
              <a:gd name="connsiteY73" fmla="*/ 1363484 h 1531214"/>
              <a:gd name="connsiteX74" fmla="*/ 713264 w 918910"/>
              <a:gd name="connsiteY74" fmla="*/ 1314788 h 1531214"/>
              <a:gd name="connsiteX75" fmla="*/ 702442 w 918910"/>
              <a:gd name="connsiteY75" fmla="*/ 1303967 h 1531214"/>
              <a:gd name="connsiteX76" fmla="*/ 669978 w 918910"/>
              <a:gd name="connsiteY76" fmla="*/ 1293145 h 1531214"/>
              <a:gd name="connsiteX77" fmla="*/ 637514 w 918910"/>
              <a:gd name="connsiteY77" fmla="*/ 1271503 h 1531214"/>
              <a:gd name="connsiteX78" fmla="*/ 626693 w 918910"/>
              <a:gd name="connsiteY78" fmla="*/ 1255271 h 1531214"/>
              <a:gd name="connsiteX79" fmla="*/ 610461 w 918910"/>
              <a:gd name="connsiteY79" fmla="*/ 1249860 h 1531214"/>
              <a:gd name="connsiteX80" fmla="*/ 594229 w 918910"/>
              <a:gd name="connsiteY80" fmla="*/ 1239039 h 1531214"/>
              <a:gd name="connsiteX81" fmla="*/ 572587 w 918910"/>
              <a:gd name="connsiteY81" fmla="*/ 1206575 h 1531214"/>
              <a:gd name="connsiteX82" fmla="*/ 550944 w 918910"/>
              <a:gd name="connsiteY82" fmla="*/ 1184932 h 1531214"/>
              <a:gd name="connsiteX83" fmla="*/ 545533 w 918910"/>
              <a:gd name="connsiteY83" fmla="*/ 1168701 h 1531214"/>
              <a:gd name="connsiteX84" fmla="*/ 502248 w 918910"/>
              <a:gd name="connsiteY84" fmla="*/ 1147058 h 1531214"/>
              <a:gd name="connsiteX85" fmla="*/ 486016 w 918910"/>
              <a:gd name="connsiteY85" fmla="*/ 1141647 h 1531214"/>
              <a:gd name="connsiteX86" fmla="*/ 464374 w 918910"/>
              <a:gd name="connsiteY86" fmla="*/ 1109183 h 1531214"/>
              <a:gd name="connsiteX87" fmla="*/ 448142 w 918910"/>
              <a:gd name="connsiteY87" fmla="*/ 1076719 h 1531214"/>
              <a:gd name="connsiteX88" fmla="*/ 431910 w 918910"/>
              <a:gd name="connsiteY88" fmla="*/ 1065898 h 1531214"/>
              <a:gd name="connsiteX89" fmla="*/ 426499 w 918910"/>
              <a:gd name="connsiteY89" fmla="*/ 1049666 h 1531214"/>
              <a:gd name="connsiteX90" fmla="*/ 404856 w 918910"/>
              <a:gd name="connsiteY90" fmla="*/ 1022613 h 1531214"/>
              <a:gd name="connsiteX91" fmla="*/ 383214 w 918910"/>
              <a:gd name="connsiteY91" fmla="*/ 995560 h 1531214"/>
              <a:gd name="connsiteX92" fmla="*/ 377803 w 918910"/>
              <a:gd name="connsiteY92" fmla="*/ 979328 h 1531214"/>
              <a:gd name="connsiteX93" fmla="*/ 366982 w 918910"/>
              <a:gd name="connsiteY93" fmla="*/ 968506 h 1531214"/>
              <a:gd name="connsiteX94" fmla="*/ 356161 w 918910"/>
              <a:gd name="connsiteY94" fmla="*/ 952274 h 1531214"/>
              <a:gd name="connsiteX95" fmla="*/ 339929 w 918910"/>
              <a:gd name="connsiteY95" fmla="*/ 925221 h 1531214"/>
              <a:gd name="connsiteX96" fmla="*/ 334518 w 918910"/>
              <a:gd name="connsiteY96" fmla="*/ 903579 h 1531214"/>
              <a:gd name="connsiteX97" fmla="*/ 323697 w 918910"/>
              <a:gd name="connsiteY97" fmla="*/ 860293 h 1531214"/>
              <a:gd name="connsiteX98" fmla="*/ 307465 w 918910"/>
              <a:gd name="connsiteY98" fmla="*/ 779134 h 1531214"/>
              <a:gd name="connsiteX99" fmla="*/ 280412 w 918910"/>
              <a:gd name="connsiteY99" fmla="*/ 757491 h 1531214"/>
              <a:gd name="connsiteX100" fmla="*/ 269590 w 918910"/>
              <a:gd name="connsiteY100" fmla="*/ 741259 h 1531214"/>
              <a:gd name="connsiteX101" fmla="*/ 237126 w 918910"/>
              <a:gd name="connsiteY101" fmla="*/ 730438 h 1531214"/>
              <a:gd name="connsiteX102" fmla="*/ 226305 w 918910"/>
              <a:gd name="connsiteY102" fmla="*/ 719616 h 1531214"/>
              <a:gd name="connsiteX103" fmla="*/ 210073 w 918910"/>
              <a:gd name="connsiteY103" fmla="*/ 714206 h 1531214"/>
              <a:gd name="connsiteX104" fmla="*/ 193841 w 918910"/>
              <a:gd name="connsiteY104" fmla="*/ 703385 h 1531214"/>
              <a:gd name="connsiteX105" fmla="*/ 188430 w 918910"/>
              <a:gd name="connsiteY105" fmla="*/ 687153 h 1531214"/>
              <a:gd name="connsiteX106" fmla="*/ 166788 w 918910"/>
              <a:gd name="connsiteY106" fmla="*/ 681742 h 1531214"/>
              <a:gd name="connsiteX107" fmla="*/ 150556 w 918910"/>
              <a:gd name="connsiteY107" fmla="*/ 676331 h 1531214"/>
              <a:gd name="connsiteX108" fmla="*/ 128913 w 918910"/>
              <a:gd name="connsiteY108" fmla="*/ 633046 h 1531214"/>
              <a:gd name="connsiteX109" fmla="*/ 118092 w 918910"/>
              <a:gd name="connsiteY109" fmla="*/ 600582 h 1531214"/>
              <a:gd name="connsiteX110" fmla="*/ 107271 w 918910"/>
              <a:gd name="connsiteY110" fmla="*/ 584350 h 1531214"/>
              <a:gd name="connsiteX111" fmla="*/ 101860 w 918910"/>
              <a:gd name="connsiteY111" fmla="*/ 568118 h 1531214"/>
              <a:gd name="connsiteX112" fmla="*/ 85628 w 918910"/>
              <a:gd name="connsiteY112" fmla="*/ 562708 h 1531214"/>
              <a:gd name="connsiteX113" fmla="*/ 80217 w 918910"/>
              <a:gd name="connsiteY113" fmla="*/ 546476 h 1531214"/>
              <a:gd name="connsiteX114" fmla="*/ 69396 w 918910"/>
              <a:gd name="connsiteY114" fmla="*/ 535654 h 1531214"/>
              <a:gd name="connsiteX115" fmla="*/ 58575 w 918910"/>
              <a:gd name="connsiteY115" fmla="*/ 503190 h 1531214"/>
              <a:gd name="connsiteX116" fmla="*/ 53164 w 918910"/>
              <a:gd name="connsiteY116" fmla="*/ 486958 h 1531214"/>
              <a:gd name="connsiteX117" fmla="*/ 47754 w 918910"/>
              <a:gd name="connsiteY117" fmla="*/ 470727 h 1531214"/>
              <a:gd name="connsiteX118" fmla="*/ 31522 w 918910"/>
              <a:gd name="connsiteY118" fmla="*/ 465316 h 1531214"/>
              <a:gd name="connsiteX119" fmla="*/ 26111 w 918910"/>
              <a:gd name="connsiteY119" fmla="*/ 405799 h 1531214"/>
              <a:gd name="connsiteX120" fmla="*/ 31522 w 918910"/>
              <a:gd name="connsiteY120" fmla="*/ 384156 h 1531214"/>
              <a:gd name="connsiteX121" fmla="*/ 47754 w 918910"/>
              <a:gd name="connsiteY121" fmla="*/ 367924 h 1531214"/>
              <a:gd name="connsiteX122" fmla="*/ 53164 w 918910"/>
              <a:gd name="connsiteY122" fmla="*/ 351692 h 1531214"/>
              <a:gd name="connsiteX123" fmla="*/ 69396 w 918910"/>
              <a:gd name="connsiteY123" fmla="*/ 340871 h 1531214"/>
              <a:gd name="connsiteX124" fmla="*/ 74807 w 918910"/>
              <a:gd name="connsiteY124" fmla="*/ 302996 h 1531214"/>
              <a:gd name="connsiteX125" fmla="*/ 80217 w 918910"/>
              <a:gd name="connsiteY125" fmla="*/ 286764 h 1531214"/>
              <a:gd name="connsiteX126" fmla="*/ 96449 w 918910"/>
              <a:gd name="connsiteY126" fmla="*/ 243479 h 1531214"/>
              <a:gd name="connsiteX127" fmla="*/ 107271 w 918910"/>
              <a:gd name="connsiteY127" fmla="*/ 146087 h 1531214"/>
              <a:gd name="connsiteX128" fmla="*/ 112681 w 918910"/>
              <a:gd name="connsiteY128" fmla="*/ 129856 h 1531214"/>
              <a:gd name="connsiteX129" fmla="*/ 134324 w 918910"/>
              <a:gd name="connsiteY129" fmla="*/ 102802 h 1531214"/>
              <a:gd name="connsiteX130" fmla="*/ 139735 w 918910"/>
              <a:gd name="connsiteY130" fmla="*/ 86570 h 1531214"/>
              <a:gd name="connsiteX131" fmla="*/ 150556 w 918910"/>
              <a:gd name="connsiteY131" fmla="*/ 70338 h 1531214"/>
              <a:gd name="connsiteX132" fmla="*/ 150556 w 918910"/>
              <a:gd name="connsiteY132" fmla="*/ 43285 h 153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18910" h="1531214">
                <a:moveTo>
                  <a:pt x="123503" y="0"/>
                </a:moveTo>
                <a:cubicBezTo>
                  <a:pt x="116289" y="9018"/>
                  <a:pt x="110628" y="19537"/>
                  <a:pt x="101860" y="27053"/>
                </a:cubicBezTo>
                <a:cubicBezTo>
                  <a:pt x="97530" y="30765"/>
                  <a:pt x="90082" y="28901"/>
                  <a:pt x="85628" y="32464"/>
                </a:cubicBezTo>
                <a:cubicBezTo>
                  <a:pt x="50669" y="60432"/>
                  <a:pt x="99372" y="40509"/>
                  <a:pt x="58575" y="54106"/>
                </a:cubicBezTo>
                <a:cubicBezTo>
                  <a:pt x="54968" y="57713"/>
                  <a:pt x="52128" y="62303"/>
                  <a:pt x="47754" y="64928"/>
                </a:cubicBezTo>
                <a:cubicBezTo>
                  <a:pt x="12632" y="86002"/>
                  <a:pt x="48123" y="53737"/>
                  <a:pt x="20700" y="81160"/>
                </a:cubicBezTo>
                <a:cubicBezTo>
                  <a:pt x="22504" y="90178"/>
                  <a:pt x="22882" y="99602"/>
                  <a:pt x="26111" y="108213"/>
                </a:cubicBezTo>
                <a:cubicBezTo>
                  <a:pt x="28394" y="114302"/>
                  <a:pt x="34649" y="118356"/>
                  <a:pt x="36932" y="124445"/>
                </a:cubicBezTo>
                <a:cubicBezTo>
                  <a:pt x="40161" y="133056"/>
                  <a:pt x="40539" y="142480"/>
                  <a:pt x="42343" y="151498"/>
                </a:cubicBezTo>
                <a:cubicBezTo>
                  <a:pt x="38736" y="156909"/>
                  <a:pt x="32021" y="161246"/>
                  <a:pt x="31522" y="167730"/>
                </a:cubicBezTo>
                <a:cubicBezTo>
                  <a:pt x="27717" y="217191"/>
                  <a:pt x="26851" y="211757"/>
                  <a:pt x="47754" y="232658"/>
                </a:cubicBezTo>
                <a:cubicBezTo>
                  <a:pt x="45950" y="247086"/>
                  <a:pt x="44734" y="261600"/>
                  <a:pt x="42343" y="275943"/>
                </a:cubicBezTo>
                <a:cubicBezTo>
                  <a:pt x="39859" y="290843"/>
                  <a:pt x="37118" y="302811"/>
                  <a:pt x="26111" y="313818"/>
                </a:cubicBezTo>
                <a:cubicBezTo>
                  <a:pt x="21513" y="318416"/>
                  <a:pt x="15290" y="321032"/>
                  <a:pt x="9879" y="324639"/>
                </a:cubicBezTo>
                <a:cubicBezTo>
                  <a:pt x="-7055" y="375437"/>
                  <a:pt x="1081" y="344522"/>
                  <a:pt x="9879" y="454495"/>
                </a:cubicBezTo>
                <a:cubicBezTo>
                  <a:pt x="10472" y="461907"/>
                  <a:pt x="12361" y="469302"/>
                  <a:pt x="15290" y="476137"/>
                </a:cubicBezTo>
                <a:cubicBezTo>
                  <a:pt x="17852" y="482114"/>
                  <a:pt x="23203" y="486553"/>
                  <a:pt x="26111" y="492369"/>
                </a:cubicBezTo>
                <a:cubicBezTo>
                  <a:pt x="48512" y="537171"/>
                  <a:pt x="11332" y="478315"/>
                  <a:pt x="42343" y="524833"/>
                </a:cubicBezTo>
                <a:cubicBezTo>
                  <a:pt x="44147" y="533851"/>
                  <a:pt x="45524" y="542964"/>
                  <a:pt x="47754" y="551886"/>
                </a:cubicBezTo>
                <a:cubicBezTo>
                  <a:pt x="49137" y="557419"/>
                  <a:pt x="51781" y="562585"/>
                  <a:pt x="53164" y="568118"/>
                </a:cubicBezTo>
                <a:cubicBezTo>
                  <a:pt x="55394" y="577040"/>
                  <a:pt x="55346" y="586561"/>
                  <a:pt x="58575" y="595172"/>
                </a:cubicBezTo>
                <a:cubicBezTo>
                  <a:pt x="62669" y="606090"/>
                  <a:pt x="72295" y="614303"/>
                  <a:pt x="80217" y="622225"/>
                </a:cubicBezTo>
                <a:cubicBezTo>
                  <a:pt x="82021" y="629439"/>
                  <a:pt x="81503" y="637680"/>
                  <a:pt x="85628" y="643867"/>
                </a:cubicBezTo>
                <a:cubicBezTo>
                  <a:pt x="89235" y="649278"/>
                  <a:pt x="96864" y="650526"/>
                  <a:pt x="101860" y="654689"/>
                </a:cubicBezTo>
                <a:cubicBezTo>
                  <a:pt x="107738" y="659588"/>
                  <a:pt x="112681" y="665510"/>
                  <a:pt x="118092" y="670921"/>
                </a:cubicBezTo>
                <a:cubicBezTo>
                  <a:pt x="127110" y="697975"/>
                  <a:pt x="118092" y="685349"/>
                  <a:pt x="155967" y="697974"/>
                </a:cubicBezTo>
                <a:lnTo>
                  <a:pt x="172198" y="703385"/>
                </a:lnTo>
                <a:cubicBezTo>
                  <a:pt x="174002" y="708795"/>
                  <a:pt x="174675" y="714726"/>
                  <a:pt x="177609" y="719616"/>
                </a:cubicBezTo>
                <a:cubicBezTo>
                  <a:pt x="184644" y="731340"/>
                  <a:pt x="192332" y="732325"/>
                  <a:pt x="204662" y="735848"/>
                </a:cubicBezTo>
                <a:cubicBezTo>
                  <a:pt x="211812" y="737891"/>
                  <a:pt x="219091" y="739455"/>
                  <a:pt x="226305" y="741259"/>
                </a:cubicBezTo>
                <a:cubicBezTo>
                  <a:pt x="231716" y="744866"/>
                  <a:pt x="237600" y="747848"/>
                  <a:pt x="242537" y="752080"/>
                </a:cubicBezTo>
                <a:cubicBezTo>
                  <a:pt x="250283" y="758720"/>
                  <a:pt x="254501" y="770496"/>
                  <a:pt x="264180" y="773723"/>
                </a:cubicBezTo>
                <a:lnTo>
                  <a:pt x="280412" y="779134"/>
                </a:lnTo>
                <a:cubicBezTo>
                  <a:pt x="309268" y="822419"/>
                  <a:pt x="271394" y="770116"/>
                  <a:pt x="307465" y="806187"/>
                </a:cubicBezTo>
                <a:cubicBezTo>
                  <a:pt x="317953" y="816675"/>
                  <a:pt x="319296" y="825450"/>
                  <a:pt x="323697" y="838651"/>
                </a:cubicBezTo>
                <a:cubicBezTo>
                  <a:pt x="325500" y="881936"/>
                  <a:pt x="325907" y="925302"/>
                  <a:pt x="329107" y="968506"/>
                </a:cubicBezTo>
                <a:cubicBezTo>
                  <a:pt x="329528" y="974194"/>
                  <a:pt x="331203" y="980097"/>
                  <a:pt x="334518" y="984738"/>
                </a:cubicBezTo>
                <a:cubicBezTo>
                  <a:pt x="340448" y="993040"/>
                  <a:pt x="356161" y="1006381"/>
                  <a:pt x="356161" y="1006381"/>
                </a:cubicBezTo>
                <a:cubicBezTo>
                  <a:pt x="357964" y="1011792"/>
                  <a:pt x="358256" y="1017972"/>
                  <a:pt x="361571" y="1022613"/>
                </a:cubicBezTo>
                <a:cubicBezTo>
                  <a:pt x="367501" y="1030915"/>
                  <a:pt x="383214" y="1044256"/>
                  <a:pt x="383214" y="1044256"/>
                </a:cubicBezTo>
                <a:lnTo>
                  <a:pt x="399446" y="1092951"/>
                </a:lnTo>
                <a:cubicBezTo>
                  <a:pt x="401249" y="1098362"/>
                  <a:pt x="400823" y="1105150"/>
                  <a:pt x="404856" y="1109183"/>
                </a:cubicBezTo>
                <a:cubicBezTo>
                  <a:pt x="408463" y="1112790"/>
                  <a:pt x="412617" y="1115924"/>
                  <a:pt x="415678" y="1120005"/>
                </a:cubicBezTo>
                <a:cubicBezTo>
                  <a:pt x="423481" y="1130409"/>
                  <a:pt x="430106" y="1141648"/>
                  <a:pt x="437320" y="1152469"/>
                </a:cubicBezTo>
                <a:cubicBezTo>
                  <a:pt x="440927" y="1157880"/>
                  <a:pt x="444240" y="1163499"/>
                  <a:pt x="448142" y="1168701"/>
                </a:cubicBezTo>
                <a:cubicBezTo>
                  <a:pt x="453553" y="1175915"/>
                  <a:pt x="457997" y="1183967"/>
                  <a:pt x="464374" y="1190343"/>
                </a:cubicBezTo>
                <a:cubicBezTo>
                  <a:pt x="468972" y="1194941"/>
                  <a:pt x="475528" y="1197102"/>
                  <a:pt x="480606" y="1201164"/>
                </a:cubicBezTo>
                <a:cubicBezTo>
                  <a:pt x="484589" y="1204351"/>
                  <a:pt x="486864" y="1209705"/>
                  <a:pt x="491427" y="1211986"/>
                </a:cubicBezTo>
                <a:cubicBezTo>
                  <a:pt x="501629" y="1217087"/>
                  <a:pt x="523891" y="1222807"/>
                  <a:pt x="523891" y="1222807"/>
                </a:cubicBezTo>
                <a:cubicBezTo>
                  <a:pt x="525694" y="1228218"/>
                  <a:pt x="525986" y="1234398"/>
                  <a:pt x="529301" y="1239039"/>
                </a:cubicBezTo>
                <a:cubicBezTo>
                  <a:pt x="538536" y="1251968"/>
                  <a:pt x="569994" y="1277853"/>
                  <a:pt x="583408" y="1282324"/>
                </a:cubicBezTo>
                <a:lnTo>
                  <a:pt x="615872" y="1293145"/>
                </a:lnTo>
                <a:cubicBezTo>
                  <a:pt x="619479" y="1296752"/>
                  <a:pt x="622319" y="1301342"/>
                  <a:pt x="626693" y="1303967"/>
                </a:cubicBezTo>
                <a:cubicBezTo>
                  <a:pt x="631584" y="1306901"/>
                  <a:pt x="638892" y="1305344"/>
                  <a:pt x="642925" y="1309377"/>
                </a:cubicBezTo>
                <a:cubicBezTo>
                  <a:pt x="646958" y="1313410"/>
                  <a:pt x="645402" y="1320718"/>
                  <a:pt x="648336" y="1325609"/>
                </a:cubicBezTo>
                <a:cubicBezTo>
                  <a:pt x="650961" y="1329983"/>
                  <a:pt x="655970" y="1332447"/>
                  <a:pt x="659157" y="1336431"/>
                </a:cubicBezTo>
                <a:cubicBezTo>
                  <a:pt x="686448" y="1370547"/>
                  <a:pt x="654679" y="1337365"/>
                  <a:pt x="680800" y="1363484"/>
                </a:cubicBezTo>
                <a:cubicBezTo>
                  <a:pt x="682603" y="1368895"/>
                  <a:pt x="683276" y="1374825"/>
                  <a:pt x="686210" y="1379716"/>
                </a:cubicBezTo>
                <a:cubicBezTo>
                  <a:pt x="688835" y="1384090"/>
                  <a:pt x="692951" y="1387476"/>
                  <a:pt x="697032" y="1390537"/>
                </a:cubicBezTo>
                <a:cubicBezTo>
                  <a:pt x="726801" y="1412864"/>
                  <a:pt x="720420" y="1409155"/>
                  <a:pt x="745727" y="1417590"/>
                </a:cubicBezTo>
                <a:cubicBezTo>
                  <a:pt x="773150" y="1445013"/>
                  <a:pt x="740885" y="1409522"/>
                  <a:pt x="761959" y="1444644"/>
                </a:cubicBezTo>
                <a:cubicBezTo>
                  <a:pt x="768367" y="1455325"/>
                  <a:pt x="803236" y="1476438"/>
                  <a:pt x="805245" y="1477108"/>
                </a:cubicBezTo>
                <a:lnTo>
                  <a:pt x="837709" y="1487929"/>
                </a:lnTo>
                <a:cubicBezTo>
                  <a:pt x="839512" y="1493340"/>
                  <a:pt x="840185" y="1499270"/>
                  <a:pt x="843119" y="1504161"/>
                </a:cubicBezTo>
                <a:cubicBezTo>
                  <a:pt x="847146" y="1510872"/>
                  <a:pt x="864220" y="1523252"/>
                  <a:pt x="870172" y="1525803"/>
                </a:cubicBezTo>
                <a:cubicBezTo>
                  <a:pt x="877007" y="1528732"/>
                  <a:pt x="884601" y="1529410"/>
                  <a:pt x="891815" y="1531214"/>
                </a:cubicBezTo>
                <a:cubicBezTo>
                  <a:pt x="893440" y="1529589"/>
                  <a:pt x="920124" y="1505028"/>
                  <a:pt x="918868" y="1498750"/>
                </a:cubicBezTo>
                <a:cubicBezTo>
                  <a:pt x="917593" y="1492374"/>
                  <a:pt x="909040" y="1489059"/>
                  <a:pt x="902636" y="1487929"/>
                </a:cubicBezTo>
                <a:cubicBezTo>
                  <a:pt x="877707" y="1483530"/>
                  <a:pt x="852137" y="1484322"/>
                  <a:pt x="826887" y="1482518"/>
                </a:cubicBezTo>
                <a:cubicBezTo>
                  <a:pt x="821476" y="1477107"/>
                  <a:pt x="815353" y="1472326"/>
                  <a:pt x="810655" y="1466286"/>
                </a:cubicBezTo>
                <a:cubicBezTo>
                  <a:pt x="802670" y="1456020"/>
                  <a:pt x="798210" y="1443018"/>
                  <a:pt x="789013" y="1433822"/>
                </a:cubicBezTo>
                <a:cubicBezTo>
                  <a:pt x="785406" y="1430215"/>
                  <a:pt x="781252" y="1427082"/>
                  <a:pt x="778191" y="1423001"/>
                </a:cubicBezTo>
                <a:cubicBezTo>
                  <a:pt x="770388" y="1412597"/>
                  <a:pt x="765746" y="1399733"/>
                  <a:pt x="756549" y="1390537"/>
                </a:cubicBezTo>
                <a:cubicBezTo>
                  <a:pt x="741129" y="1375118"/>
                  <a:pt x="748557" y="1383961"/>
                  <a:pt x="734906" y="1363484"/>
                </a:cubicBezTo>
                <a:cubicBezTo>
                  <a:pt x="726327" y="1337746"/>
                  <a:pt x="727962" y="1333160"/>
                  <a:pt x="713264" y="1314788"/>
                </a:cubicBezTo>
                <a:cubicBezTo>
                  <a:pt x="710077" y="1310805"/>
                  <a:pt x="707005" y="1306248"/>
                  <a:pt x="702442" y="1303967"/>
                </a:cubicBezTo>
                <a:cubicBezTo>
                  <a:pt x="692239" y="1298866"/>
                  <a:pt x="669978" y="1293145"/>
                  <a:pt x="669978" y="1293145"/>
                </a:cubicBezTo>
                <a:cubicBezTo>
                  <a:pt x="642811" y="1252395"/>
                  <a:pt x="679442" y="1299455"/>
                  <a:pt x="637514" y="1271503"/>
                </a:cubicBezTo>
                <a:cubicBezTo>
                  <a:pt x="632103" y="1267896"/>
                  <a:pt x="631771" y="1259333"/>
                  <a:pt x="626693" y="1255271"/>
                </a:cubicBezTo>
                <a:cubicBezTo>
                  <a:pt x="622239" y="1251708"/>
                  <a:pt x="615562" y="1252411"/>
                  <a:pt x="610461" y="1249860"/>
                </a:cubicBezTo>
                <a:cubicBezTo>
                  <a:pt x="604645" y="1246952"/>
                  <a:pt x="599640" y="1242646"/>
                  <a:pt x="594229" y="1239039"/>
                </a:cubicBezTo>
                <a:cubicBezTo>
                  <a:pt x="587015" y="1228218"/>
                  <a:pt x="581783" y="1215771"/>
                  <a:pt x="572587" y="1206575"/>
                </a:cubicBezTo>
                <a:lnTo>
                  <a:pt x="550944" y="1184932"/>
                </a:lnTo>
                <a:cubicBezTo>
                  <a:pt x="549140" y="1179522"/>
                  <a:pt x="548467" y="1173591"/>
                  <a:pt x="545533" y="1168701"/>
                </a:cubicBezTo>
                <a:cubicBezTo>
                  <a:pt x="536088" y="1152960"/>
                  <a:pt x="518440" y="1152455"/>
                  <a:pt x="502248" y="1147058"/>
                </a:cubicBezTo>
                <a:lnTo>
                  <a:pt x="486016" y="1141647"/>
                </a:lnTo>
                <a:cubicBezTo>
                  <a:pt x="478802" y="1130826"/>
                  <a:pt x="468487" y="1121521"/>
                  <a:pt x="464374" y="1109183"/>
                </a:cubicBezTo>
                <a:cubicBezTo>
                  <a:pt x="459973" y="1095982"/>
                  <a:pt x="458630" y="1087207"/>
                  <a:pt x="448142" y="1076719"/>
                </a:cubicBezTo>
                <a:cubicBezTo>
                  <a:pt x="443544" y="1072121"/>
                  <a:pt x="437321" y="1069505"/>
                  <a:pt x="431910" y="1065898"/>
                </a:cubicBezTo>
                <a:cubicBezTo>
                  <a:pt x="430106" y="1060487"/>
                  <a:pt x="429050" y="1054767"/>
                  <a:pt x="426499" y="1049666"/>
                </a:cubicBezTo>
                <a:cubicBezTo>
                  <a:pt x="419672" y="1036013"/>
                  <a:pt x="414923" y="1032679"/>
                  <a:pt x="404856" y="1022613"/>
                </a:cubicBezTo>
                <a:cubicBezTo>
                  <a:pt x="391259" y="981816"/>
                  <a:pt x="411182" y="1030519"/>
                  <a:pt x="383214" y="995560"/>
                </a:cubicBezTo>
                <a:cubicBezTo>
                  <a:pt x="379651" y="991106"/>
                  <a:pt x="380737" y="984219"/>
                  <a:pt x="377803" y="979328"/>
                </a:cubicBezTo>
                <a:cubicBezTo>
                  <a:pt x="375178" y="974954"/>
                  <a:pt x="370169" y="972490"/>
                  <a:pt x="366982" y="968506"/>
                </a:cubicBezTo>
                <a:cubicBezTo>
                  <a:pt x="362920" y="963428"/>
                  <a:pt x="359069" y="958090"/>
                  <a:pt x="356161" y="952274"/>
                </a:cubicBezTo>
                <a:cubicBezTo>
                  <a:pt x="342113" y="924180"/>
                  <a:pt x="361065" y="946359"/>
                  <a:pt x="339929" y="925221"/>
                </a:cubicBezTo>
                <a:cubicBezTo>
                  <a:pt x="338125" y="918007"/>
                  <a:pt x="336561" y="910729"/>
                  <a:pt x="334518" y="903579"/>
                </a:cubicBezTo>
                <a:cubicBezTo>
                  <a:pt x="327323" y="878399"/>
                  <a:pt x="328412" y="893300"/>
                  <a:pt x="323697" y="860293"/>
                </a:cubicBezTo>
                <a:cubicBezTo>
                  <a:pt x="322433" y="851444"/>
                  <a:pt x="319674" y="791343"/>
                  <a:pt x="307465" y="779134"/>
                </a:cubicBezTo>
                <a:cubicBezTo>
                  <a:pt x="292045" y="763714"/>
                  <a:pt x="300888" y="771142"/>
                  <a:pt x="280412" y="757491"/>
                </a:cubicBezTo>
                <a:cubicBezTo>
                  <a:pt x="276805" y="752080"/>
                  <a:pt x="275105" y="744705"/>
                  <a:pt x="269590" y="741259"/>
                </a:cubicBezTo>
                <a:cubicBezTo>
                  <a:pt x="259917" y="735214"/>
                  <a:pt x="237126" y="730438"/>
                  <a:pt x="237126" y="730438"/>
                </a:cubicBezTo>
                <a:cubicBezTo>
                  <a:pt x="233519" y="726831"/>
                  <a:pt x="230679" y="722241"/>
                  <a:pt x="226305" y="719616"/>
                </a:cubicBezTo>
                <a:cubicBezTo>
                  <a:pt x="221414" y="716682"/>
                  <a:pt x="215174" y="716756"/>
                  <a:pt x="210073" y="714206"/>
                </a:cubicBezTo>
                <a:cubicBezTo>
                  <a:pt x="204257" y="711298"/>
                  <a:pt x="199252" y="706992"/>
                  <a:pt x="193841" y="703385"/>
                </a:cubicBezTo>
                <a:cubicBezTo>
                  <a:pt x="192037" y="697974"/>
                  <a:pt x="192884" y="690716"/>
                  <a:pt x="188430" y="687153"/>
                </a:cubicBezTo>
                <a:cubicBezTo>
                  <a:pt x="182623" y="682508"/>
                  <a:pt x="173938" y="683785"/>
                  <a:pt x="166788" y="681742"/>
                </a:cubicBezTo>
                <a:cubicBezTo>
                  <a:pt x="161304" y="680175"/>
                  <a:pt x="155967" y="678135"/>
                  <a:pt x="150556" y="676331"/>
                </a:cubicBezTo>
                <a:cubicBezTo>
                  <a:pt x="138122" y="639027"/>
                  <a:pt x="147801" y="651932"/>
                  <a:pt x="128913" y="633046"/>
                </a:cubicBezTo>
                <a:cubicBezTo>
                  <a:pt x="125306" y="622225"/>
                  <a:pt x="124419" y="610073"/>
                  <a:pt x="118092" y="600582"/>
                </a:cubicBezTo>
                <a:cubicBezTo>
                  <a:pt x="114485" y="595171"/>
                  <a:pt x="110179" y="590166"/>
                  <a:pt x="107271" y="584350"/>
                </a:cubicBezTo>
                <a:cubicBezTo>
                  <a:pt x="104720" y="579249"/>
                  <a:pt x="105893" y="572151"/>
                  <a:pt x="101860" y="568118"/>
                </a:cubicBezTo>
                <a:cubicBezTo>
                  <a:pt x="97827" y="564085"/>
                  <a:pt x="91039" y="564511"/>
                  <a:pt x="85628" y="562708"/>
                </a:cubicBezTo>
                <a:cubicBezTo>
                  <a:pt x="83824" y="557297"/>
                  <a:pt x="83151" y="551367"/>
                  <a:pt x="80217" y="546476"/>
                </a:cubicBezTo>
                <a:cubicBezTo>
                  <a:pt x="77592" y="542102"/>
                  <a:pt x="71677" y="540217"/>
                  <a:pt x="69396" y="535654"/>
                </a:cubicBezTo>
                <a:cubicBezTo>
                  <a:pt x="64295" y="525451"/>
                  <a:pt x="62182" y="514011"/>
                  <a:pt x="58575" y="503190"/>
                </a:cubicBezTo>
                <a:lnTo>
                  <a:pt x="53164" y="486958"/>
                </a:lnTo>
                <a:cubicBezTo>
                  <a:pt x="51361" y="481548"/>
                  <a:pt x="53164" y="472531"/>
                  <a:pt x="47754" y="470727"/>
                </a:cubicBezTo>
                <a:lnTo>
                  <a:pt x="31522" y="465316"/>
                </a:lnTo>
                <a:cubicBezTo>
                  <a:pt x="18424" y="426025"/>
                  <a:pt x="17953" y="442508"/>
                  <a:pt x="26111" y="405799"/>
                </a:cubicBezTo>
                <a:cubicBezTo>
                  <a:pt x="27724" y="398540"/>
                  <a:pt x="27833" y="390613"/>
                  <a:pt x="31522" y="384156"/>
                </a:cubicBezTo>
                <a:cubicBezTo>
                  <a:pt x="35318" y="377512"/>
                  <a:pt x="42343" y="373335"/>
                  <a:pt x="47754" y="367924"/>
                </a:cubicBezTo>
                <a:cubicBezTo>
                  <a:pt x="49557" y="362513"/>
                  <a:pt x="49601" y="356146"/>
                  <a:pt x="53164" y="351692"/>
                </a:cubicBezTo>
                <a:cubicBezTo>
                  <a:pt x="57226" y="346614"/>
                  <a:pt x="66755" y="346813"/>
                  <a:pt x="69396" y="340871"/>
                </a:cubicBezTo>
                <a:cubicBezTo>
                  <a:pt x="74576" y="329217"/>
                  <a:pt x="72306" y="315502"/>
                  <a:pt x="74807" y="302996"/>
                </a:cubicBezTo>
                <a:cubicBezTo>
                  <a:pt x="75925" y="297403"/>
                  <a:pt x="78834" y="292297"/>
                  <a:pt x="80217" y="286764"/>
                </a:cubicBezTo>
                <a:cubicBezTo>
                  <a:pt x="89577" y="249325"/>
                  <a:pt x="78637" y="270198"/>
                  <a:pt x="96449" y="243479"/>
                </a:cubicBezTo>
                <a:cubicBezTo>
                  <a:pt x="99216" y="210281"/>
                  <a:pt x="100085" y="178422"/>
                  <a:pt x="107271" y="146087"/>
                </a:cubicBezTo>
                <a:cubicBezTo>
                  <a:pt x="108508" y="140520"/>
                  <a:pt x="109747" y="134746"/>
                  <a:pt x="112681" y="129856"/>
                </a:cubicBezTo>
                <a:cubicBezTo>
                  <a:pt x="142877" y="79530"/>
                  <a:pt x="101839" y="167772"/>
                  <a:pt x="134324" y="102802"/>
                </a:cubicBezTo>
                <a:cubicBezTo>
                  <a:pt x="136875" y="97701"/>
                  <a:pt x="137184" y="91671"/>
                  <a:pt x="139735" y="86570"/>
                </a:cubicBezTo>
                <a:cubicBezTo>
                  <a:pt x="142643" y="80754"/>
                  <a:pt x="148979" y="76647"/>
                  <a:pt x="150556" y="70338"/>
                </a:cubicBezTo>
                <a:cubicBezTo>
                  <a:pt x="152743" y="61590"/>
                  <a:pt x="150556" y="52303"/>
                  <a:pt x="150556" y="4328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501662" y="3143567"/>
            <a:ext cx="697986" cy="2245441"/>
          </a:xfrm>
          <a:custGeom>
            <a:avLst/>
            <a:gdLst>
              <a:gd name="connsiteX0" fmla="*/ 194783 w 697986"/>
              <a:gd name="connsiteY0" fmla="*/ 21 h 2245441"/>
              <a:gd name="connsiteX1" fmla="*/ 227247 w 697986"/>
              <a:gd name="connsiteY1" fmla="*/ 37896 h 2245441"/>
              <a:gd name="connsiteX2" fmla="*/ 221836 w 697986"/>
              <a:gd name="connsiteY2" fmla="*/ 54128 h 2245441"/>
              <a:gd name="connsiteX3" fmla="*/ 238068 w 697986"/>
              <a:gd name="connsiteY3" fmla="*/ 102824 h 2245441"/>
              <a:gd name="connsiteX4" fmla="*/ 248889 w 697986"/>
              <a:gd name="connsiteY4" fmla="*/ 135287 h 2245441"/>
              <a:gd name="connsiteX5" fmla="*/ 259711 w 697986"/>
              <a:gd name="connsiteY5" fmla="*/ 173162 h 2245441"/>
              <a:gd name="connsiteX6" fmla="*/ 270532 w 697986"/>
              <a:gd name="connsiteY6" fmla="*/ 189394 h 2245441"/>
              <a:gd name="connsiteX7" fmla="*/ 275943 w 697986"/>
              <a:gd name="connsiteY7" fmla="*/ 254322 h 2245441"/>
              <a:gd name="connsiteX8" fmla="*/ 292175 w 697986"/>
              <a:gd name="connsiteY8" fmla="*/ 259732 h 2245441"/>
              <a:gd name="connsiteX9" fmla="*/ 302996 w 697986"/>
              <a:gd name="connsiteY9" fmla="*/ 270554 h 2245441"/>
              <a:gd name="connsiteX10" fmla="*/ 335460 w 697986"/>
              <a:gd name="connsiteY10" fmla="*/ 281375 h 2245441"/>
              <a:gd name="connsiteX11" fmla="*/ 357102 w 697986"/>
              <a:gd name="connsiteY11" fmla="*/ 330071 h 2245441"/>
              <a:gd name="connsiteX12" fmla="*/ 362513 w 697986"/>
              <a:gd name="connsiteY12" fmla="*/ 346303 h 2245441"/>
              <a:gd name="connsiteX13" fmla="*/ 384156 w 697986"/>
              <a:gd name="connsiteY13" fmla="*/ 373356 h 2245441"/>
              <a:gd name="connsiteX14" fmla="*/ 389566 w 697986"/>
              <a:gd name="connsiteY14" fmla="*/ 389588 h 2245441"/>
              <a:gd name="connsiteX15" fmla="*/ 411209 w 697986"/>
              <a:gd name="connsiteY15" fmla="*/ 411231 h 2245441"/>
              <a:gd name="connsiteX16" fmla="*/ 411209 w 697986"/>
              <a:gd name="connsiteY16" fmla="*/ 449105 h 2245441"/>
              <a:gd name="connsiteX17" fmla="*/ 443673 w 697986"/>
              <a:gd name="connsiteY17" fmla="*/ 470748 h 2245441"/>
              <a:gd name="connsiteX18" fmla="*/ 459905 w 697986"/>
              <a:gd name="connsiteY18" fmla="*/ 481569 h 2245441"/>
              <a:gd name="connsiteX19" fmla="*/ 470726 w 697986"/>
              <a:gd name="connsiteY19" fmla="*/ 497801 h 2245441"/>
              <a:gd name="connsiteX20" fmla="*/ 481547 w 697986"/>
              <a:gd name="connsiteY20" fmla="*/ 546497 h 2245441"/>
              <a:gd name="connsiteX21" fmla="*/ 503190 w 697986"/>
              <a:gd name="connsiteY21" fmla="*/ 568140 h 2245441"/>
              <a:gd name="connsiteX22" fmla="*/ 508601 w 697986"/>
              <a:gd name="connsiteY22" fmla="*/ 584371 h 2245441"/>
              <a:gd name="connsiteX23" fmla="*/ 519422 w 697986"/>
              <a:gd name="connsiteY23" fmla="*/ 627657 h 2245441"/>
              <a:gd name="connsiteX24" fmla="*/ 530243 w 697986"/>
              <a:gd name="connsiteY24" fmla="*/ 643889 h 2245441"/>
              <a:gd name="connsiteX25" fmla="*/ 535654 w 697986"/>
              <a:gd name="connsiteY25" fmla="*/ 660121 h 2245441"/>
              <a:gd name="connsiteX26" fmla="*/ 546475 w 697986"/>
              <a:gd name="connsiteY26" fmla="*/ 676353 h 2245441"/>
              <a:gd name="connsiteX27" fmla="*/ 557297 w 697986"/>
              <a:gd name="connsiteY27" fmla="*/ 708816 h 2245441"/>
              <a:gd name="connsiteX28" fmla="*/ 562707 w 697986"/>
              <a:gd name="connsiteY28" fmla="*/ 725048 h 2245441"/>
              <a:gd name="connsiteX29" fmla="*/ 557297 w 697986"/>
              <a:gd name="connsiteY29" fmla="*/ 854904 h 2245441"/>
              <a:gd name="connsiteX30" fmla="*/ 551886 w 697986"/>
              <a:gd name="connsiteY30" fmla="*/ 871136 h 2245441"/>
              <a:gd name="connsiteX31" fmla="*/ 541065 w 697986"/>
              <a:gd name="connsiteY31" fmla="*/ 887368 h 2245441"/>
              <a:gd name="connsiteX32" fmla="*/ 530243 w 697986"/>
              <a:gd name="connsiteY32" fmla="*/ 898189 h 2245441"/>
              <a:gd name="connsiteX33" fmla="*/ 541065 w 697986"/>
              <a:gd name="connsiteY33" fmla="*/ 941474 h 2245441"/>
              <a:gd name="connsiteX34" fmla="*/ 551886 w 697986"/>
              <a:gd name="connsiteY34" fmla="*/ 952296 h 2245441"/>
              <a:gd name="connsiteX35" fmla="*/ 584350 w 697986"/>
              <a:gd name="connsiteY35" fmla="*/ 973938 h 2245441"/>
              <a:gd name="connsiteX36" fmla="*/ 605992 w 697986"/>
              <a:gd name="connsiteY36" fmla="*/ 1000992 h 2245441"/>
              <a:gd name="connsiteX37" fmla="*/ 616814 w 697986"/>
              <a:gd name="connsiteY37" fmla="*/ 1011813 h 2245441"/>
              <a:gd name="connsiteX38" fmla="*/ 633046 w 697986"/>
              <a:gd name="connsiteY38" fmla="*/ 1098383 h 2245441"/>
              <a:gd name="connsiteX39" fmla="*/ 627635 w 697986"/>
              <a:gd name="connsiteY39" fmla="*/ 1201186 h 2245441"/>
              <a:gd name="connsiteX40" fmla="*/ 622224 w 697986"/>
              <a:gd name="connsiteY40" fmla="*/ 1244471 h 2245441"/>
              <a:gd name="connsiteX41" fmla="*/ 649278 w 697986"/>
              <a:gd name="connsiteY41" fmla="*/ 1260703 h 2245441"/>
              <a:gd name="connsiteX42" fmla="*/ 681742 w 697986"/>
              <a:gd name="connsiteY42" fmla="*/ 1287756 h 2245441"/>
              <a:gd name="connsiteX43" fmla="*/ 692563 w 697986"/>
              <a:gd name="connsiteY43" fmla="*/ 1303988 h 2245441"/>
              <a:gd name="connsiteX44" fmla="*/ 676331 w 697986"/>
              <a:gd name="connsiteY44" fmla="*/ 1352684 h 2245441"/>
              <a:gd name="connsiteX45" fmla="*/ 643867 w 697986"/>
              <a:gd name="connsiteY45" fmla="*/ 1363505 h 2245441"/>
              <a:gd name="connsiteX46" fmla="*/ 627635 w 697986"/>
              <a:gd name="connsiteY46" fmla="*/ 1374326 h 2245441"/>
              <a:gd name="connsiteX47" fmla="*/ 584350 w 697986"/>
              <a:gd name="connsiteY47" fmla="*/ 1428433 h 2245441"/>
              <a:gd name="connsiteX48" fmla="*/ 568118 w 697986"/>
              <a:gd name="connsiteY48" fmla="*/ 1460897 h 2245441"/>
              <a:gd name="connsiteX49" fmla="*/ 573529 w 697986"/>
              <a:gd name="connsiteY49" fmla="*/ 1509593 h 2245441"/>
              <a:gd name="connsiteX50" fmla="*/ 578939 w 697986"/>
              <a:gd name="connsiteY50" fmla="*/ 1525825 h 2245441"/>
              <a:gd name="connsiteX51" fmla="*/ 562707 w 697986"/>
              <a:gd name="connsiteY51" fmla="*/ 1596163 h 2245441"/>
              <a:gd name="connsiteX52" fmla="*/ 551886 w 697986"/>
              <a:gd name="connsiteY52" fmla="*/ 1612395 h 2245441"/>
              <a:gd name="connsiteX53" fmla="*/ 568118 w 697986"/>
              <a:gd name="connsiteY53" fmla="*/ 1617806 h 2245441"/>
              <a:gd name="connsiteX54" fmla="*/ 605992 w 697986"/>
              <a:gd name="connsiteY54" fmla="*/ 1623216 h 2245441"/>
              <a:gd name="connsiteX55" fmla="*/ 616814 w 697986"/>
              <a:gd name="connsiteY55" fmla="*/ 1634038 h 2245441"/>
              <a:gd name="connsiteX56" fmla="*/ 611403 w 697986"/>
              <a:gd name="connsiteY56" fmla="*/ 1698966 h 2245441"/>
              <a:gd name="connsiteX57" fmla="*/ 589760 w 697986"/>
              <a:gd name="connsiteY57" fmla="*/ 1704376 h 2245441"/>
              <a:gd name="connsiteX58" fmla="*/ 578939 w 697986"/>
              <a:gd name="connsiteY58" fmla="*/ 1736840 h 2245441"/>
              <a:gd name="connsiteX59" fmla="*/ 562707 w 697986"/>
              <a:gd name="connsiteY59" fmla="*/ 1769304 h 2245441"/>
              <a:gd name="connsiteX60" fmla="*/ 535654 w 697986"/>
              <a:gd name="connsiteY60" fmla="*/ 1796357 h 2245441"/>
              <a:gd name="connsiteX61" fmla="*/ 524833 w 697986"/>
              <a:gd name="connsiteY61" fmla="*/ 1807179 h 2245441"/>
              <a:gd name="connsiteX62" fmla="*/ 486958 w 697986"/>
              <a:gd name="connsiteY62" fmla="*/ 1801768 h 2245441"/>
              <a:gd name="connsiteX63" fmla="*/ 476137 w 697986"/>
              <a:gd name="connsiteY63" fmla="*/ 1818000 h 2245441"/>
              <a:gd name="connsiteX64" fmla="*/ 470726 w 697986"/>
              <a:gd name="connsiteY64" fmla="*/ 1861285 h 2245441"/>
              <a:gd name="connsiteX65" fmla="*/ 449084 w 697986"/>
              <a:gd name="connsiteY65" fmla="*/ 1909981 h 2245441"/>
              <a:gd name="connsiteX66" fmla="*/ 427441 w 697986"/>
              <a:gd name="connsiteY66" fmla="*/ 1942445 h 2245441"/>
              <a:gd name="connsiteX67" fmla="*/ 411209 w 697986"/>
              <a:gd name="connsiteY67" fmla="*/ 1974909 h 2245441"/>
              <a:gd name="connsiteX68" fmla="*/ 378745 w 697986"/>
              <a:gd name="connsiteY68" fmla="*/ 1985730 h 2245441"/>
              <a:gd name="connsiteX69" fmla="*/ 335460 w 697986"/>
              <a:gd name="connsiteY69" fmla="*/ 1974909 h 2245441"/>
              <a:gd name="connsiteX70" fmla="*/ 308407 w 697986"/>
              <a:gd name="connsiteY70" fmla="*/ 1958677 h 2245441"/>
              <a:gd name="connsiteX71" fmla="*/ 281353 w 697986"/>
              <a:gd name="connsiteY71" fmla="*/ 1964087 h 2245441"/>
              <a:gd name="connsiteX72" fmla="*/ 275943 w 697986"/>
              <a:gd name="connsiteY72" fmla="*/ 1980319 h 2245441"/>
              <a:gd name="connsiteX73" fmla="*/ 254300 w 697986"/>
              <a:gd name="connsiteY73" fmla="*/ 2007373 h 2245441"/>
              <a:gd name="connsiteX74" fmla="*/ 221836 w 697986"/>
              <a:gd name="connsiteY74" fmla="*/ 2023605 h 2245441"/>
              <a:gd name="connsiteX75" fmla="*/ 189372 w 697986"/>
              <a:gd name="connsiteY75" fmla="*/ 2050658 h 2245441"/>
              <a:gd name="connsiteX76" fmla="*/ 156908 w 697986"/>
              <a:gd name="connsiteY76" fmla="*/ 2066890 h 2245441"/>
              <a:gd name="connsiteX77" fmla="*/ 140676 w 697986"/>
              <a:gd name="connsiteY77" fmla="*/ 2077711 h 2245441"/>
              <a:gd name="connsiteX78" fmla="*/ 113623 w 697986"/>
              <a:gd name="connsiteY78" fmla="*/ 2115586 h 2245441"/>
              <a:gd name="connsiteX79" fmla="*/ 108213 w 697986"/>
              <a:gd name="connsiteY79" fmla="*/ 2131818 h 2245441"/>
              <a:gd name="connsiteX80" fmla="*/ 81159 w 697986"/>
              <a:gd name="connsiteY80" fmla="*/ 2137228 h 2245441"/>
              <a:gd name="connsiteX81" fmla="*/ 64927 w 697986"/>
              <a:gd name="connsiteY81" fmla="*/ 2142639 h 2245441"/>
              <a:gd name="connsiteX82" fmla="*/ 32463 w 697986"/>
              <a:gd name="connsiteY82" fmla="*/ 2164282 h 2245441"/>
              <a:gd name="connsiteX83" fmla="*/ 27053 w 697986"/>
              <a:gd name="connsiteY83" fmla="*/ 2180513 h 2245441"/>
              <a:gd name="connsiteX84" fmla="*/ 0 w 697986"/>
              <a:gd name="connsiteY84" fmla="*/ 2196745 h 2245441"/>
              <a:gd name="connsiteX85" fmla="*/ 10821 w 697986"/>
              <a:gd name="connsiteY85" fmla="*/ 2207567 h 2245441"/>
              <a:gd name="connsiteX86" fmla="*/ 27053 w 697986"/>
              <a:gd name="connsiteY86" fmla="*/ 2218388 h 2245441"/>
              <a:gd name="connsiteX87" fmla="*/ 32463 w 697986"/>
              <a:gd name="connsiteY87" fmla="*/ 2234620 h 2245441"/>
              <a:gd name="connsiteX88" fmla="*/ 43285 w 697986"/>
              <a:gd name="connsiteY88" fmla="*/ 2245441 h 2245441"/>
              <a:gd name="connsiteX89" fmla="*/ 59517 w 697986"/>
              <a:gd name="connsiteY89" fmla="*/ 2240031 h 2245441"/>
              <a:gd name="connsiteX90" fmla="*/ 81159 w 697986"/>
              <a:gd name="connsiteY90" fmla="*/ 2212977 h 2245441"/>
              <a:gd name="connsiteX91" fmla="*/ 113623 w 697986"/>
              <a:gd name="connsiteY91" fmla="*/ 2196745 h 2245441"/>
              <a:gd name="connsiteX92" fmla="*/ 140676 w 697986"/>
              <a:gd name="connsiteY92" fmla="*/ 2175103 h 2245441"/>
              <a:gd name="connsiteX93" fmla="*/ 183962 w 697986"/>
              <a:gd name="connsiteY93" fmla="*/ 2169692 h 2245441"/>
              <a:gd name="connsiteX94" fmla="*/ 216426 w 697986"/>
              <a:gd name="connsiteY94" fmla="*/ 2153460 h 2245441"/>
              <a:gd name="connsiteX95" fmla="*/ 232658 w 697986"/>
              <a:gd name="connsiteY95" fmla="*/ 2120996 h 2245441"/>
              <a:gd name="connsiteX96" fmla="*/ 248889 w 697986"/>
              <a:gd name="connsiteY96" fmla="*/ 2104764 h 2245441"/>
              <a:gd name="connsiteX97" fmla="*/ 265121 w 697986"/>
              <a:gd name="connsiteY97" fmla="*/ 2039837 h 2245441"/>
              <a:gd name="connsiteX98" fmla="*/ 281353 w 697986"/>
              <a:gd name="connsiteY98" fmla="*/ 2034426 h 2245441"/>
              <a:gd name="connsiteX99" fmla="*/ 319228 w 697986"/>
              <a:gd name="connsiteY99" fmla="*/ 2007373 h 2245441"/>
              <a:gd name="connsiteX100" fmla="*/ 335460 w 697986"/>
              <a:gd name="connsiteY100" fmla="*/ 2023605 h 2245441"/>
              <a:gd name="connsiteX101" fmla="*/ 362513 w 697986"/>
              <a:gd name="connsiteY101" fmla="*/ 2039837 h 2245441"/>
              <a:gd name="connsiteX102" fmla="*/ 411209 w 697986"/>
              <a:gd name="connsiteY102" fmla="*/ 2029015 h 2245441"/>
              <a:gd name="connsiteX103" fmla="*/ 427441 w 697986"/>
              <a:gd name="connsiteY103" fmla="*/ 2018194 h 2245441"/>
              <a:gd name="connsiteX104" fmla="*/ 438262 w 697986"/>
              <a:gd name="connsiteY104" fmla="*/ 2001962 h 2245441"/>
              <a:gd name="connsiteX105" fmla="*/ 449084 w 697986"/>
              <a:gd name="connsiteY105" fmla="*/ 1991141 h 2245441"/>
              <a:gd name="connsiteX106" fmla="*/ 454494 w 697986"/>
              <a:gd name="connsiteY106" fmla="*/ 1974909 h 2245441"/>
              <a:gd name="connsiteX107" fmla="*/ 481547 w 697986"/>
              <a:gd name="connsiteY107" fmla="*/ 1958677 h 2245441"/>
              <a:gd name="connsiteX108" fmla="*/ 492369 w 697986"/>
              <a:gd name="connsiteY108" fmla="*/ 1947855 h 2245441"/>
              <a:gd name="connsiteX109" fmla="*/ 508601 w 697986"/>
              <a:gd name="connsiteY109" fmla="*/ 1937034 h 2245441"/>
              <a:gd name="connsiteX110" fmla="*/ 519422 w 697986"/>
              <a:gd name="connsiteY110" fmla="*/ 1920802 h 2245441"/>
              <a:gd name="connsiteX111" fmla="*/ 519422 w 697986"/>
              <a:gd name="connsiteY111" fmla="*/ 1877517 h 2245441"/>
              <a:gd name="connsiteX112" fmla="*/ 524833 w 697986"/>
              <a:gd name="connsiteY112" fmla="*/ 1861285 h 2245441"/>
              <a:gd name="connsiteX113" fmla="*/ 541065 w 697986"/>
              <a:gd name="connsiteY113" fmla="*/ 1855874 h 2245441"/>
              <a:gd name="connsiteX114" fmla="*/ 557297 w 697986"/>
              <a:gd name="connsiteY114" fmla="*/ 1845053 h 2245441"/>
              <a:gd name="connsiteX115" fmla="*/ 573529 w 697986"/>
              <a:gd name="connsiteY115" fmla="*/ 1812589 h 2245441"/>
              <a:gd name="connsiteX116" fmla="*/ 578939 w 697986"/>
              <a:gd name="connsiteY116" fmla="*/ 1780125 h 2245441"/>
              <a:gd name="connsiteX117" fmla="*/ 584350 w 697986"/>
              <a:gd name="connsiteY117" fmla="*/ 1763893 h 2245441"/>
              <a:gd name="connsiteX118" fmla="*/ 600582 w 697986"/>
              <a:gd name="connsiteY118" fmla="*/ 1758483 h 2245441"/>
              <a:gd name="connsiteX119" fmla="*/ 605992 w 697986"/>
              <a:gd name="connsiteY119" fmla="*/ 1742251 h 2245441"/>
              <a:gd name="connsiteX120" fmla="*/ 616814 w 697986"/>
              <a:gd name="connsiteY120" fmla="*/ 1731429 h 2245441"/>
              <a:gd name="connsiteX121" fmla="*/ 627635 w 697986"/>
              <a:gd name="connsiteY121" fmla="*/ 1715197 h 2245441"/>
              <a:gd name="connsiteX122" fmla="*/ 633046 w 697986"/>
              <a:gd name="connsiteY122" fmla="*/ 1644859 h 2245441"/>
              <a:gd name="connsiteX123" fmla="*/ 654688 w 697986"/>
              <a:gd name="connsiteY123" fmla="*/ 1596163 h 2245441"/>
              <a:gd name="connsiteX124" fmla="*/ 660099 w 697986"/>
              <a:gd name="connsiteY124" fmla="*/ 1579931 h 2245441"/>
              <a:gd name="connsiteX125" fmla="*/ 654688 w 697986"/>
              <a:gd name="connsiteY125" fmla="*/ 1563699 h 2245441"/>
              <a:gd name="connsiteX126" fmla="*/ 616814 w 697986"/>
              <a:gd name="connsiteY126" fmla="*/ 1547467 h 2245441"/>
              <a:gd name="connsiteX127" fmla="*/ 605992 w 697986"/>
              <a:gd name="connsiteY127" fmla="*/ 1536646 h 2245441"/>
              <a:gd name="connsiteX128" fmla="*/ 595171 w 697986"/>
              <a:gd name="connsiteY128" fmla="*/ 1498771 h 2245441"/>
              <a:gd name="connsiteX129" fmla="*/ 600582 w 697986"/>
              <a:gd name="connsiteY129" fmla="*/ 1450076 h 2245441"/>
              <a:gd name="connsiteX130" fmla="*/ 611403 w 697986"/>
              <a:gd name="connsiteY130" fmla="*/ 1439254 h 2245441"/>
              <a:gd name="connsiteX131" fmla="*/ 638456 w 697986"/>
              <a:gd name="connsiteY131" fmla="*/ 1444665 h 2245441"/>
              <a:gd name="connsiteX132" fmla="*/ 676331 w 697986"/>
              <a:gd name="connsiteY132" fmla="*/ 1460897 h 2245441"/>
              <a:gd name="connsiteX133" fmla="*/ 670920 w 697986"/>
              <a:gd name="connsiteY133" fmla="*/ 1423022 h 2245441"/>
              <a:gd name="connsiteX134" fmla="*/ 670920 w 697986"/>
              <a:gd name="connsiteY134" fmla="*/ 1374326 h 2245441"/>
              <a:gd name="connsiteX135" fmla="*/ 681742 w 697986"/>
              <a:gd name="connsiteY135" fmla="*/ 1358095 h 2245441"/>
              <a:gd name="connsiteX136" fmla="*/ 687152 w 697986"/>
              <a:gd name="connsiteY136" fmla="*/ 1341863 h 2245441"/>
              <a:gd name="connsiteX137" fmla="*/ 697974 w 697986"/>
              <a:gd name="connsiteY137" fmla="*/ 1331041 h 2245441"/>
              <a:gd name="connsiteX138" fmla="*/ 687152 w 697986"/>
              <a:gd name="connsiteY138" fmla="*/ 1282345 h 2245441"/>
              <a:gd name="connsiteX139" fmla="*/ 670920 w 697986"/>
              <a:gd name="connsiteY139" fmla="*/ 1266113 h 2245441"/>
              <a:gd name="connsiteX140" fmla="*/ 660099 w 697986"/>
              <a:gd name="connsiteY140" fmla="*/ 1212007 h 2245441"/>
              <a:gd name="connsiteX141" fmla="*/ 665510 w 697986"/>
              <a:gd name="connsiteY141" fmla="*/ 1157900 h 2245441"/>
              <a:gd name="connsiteX142" fmla="*/ 670920 w 697986"/>
              <a:gd name="connsiteY142" fmla="*/ 1141669 h 2245441"/>
              <a:gd name="connsiteX143" fmla="*/ 660099 w 697986"/>
              <a:gd name="connsiteY143" fmla="*/ 1049687 h 2245441"/>
              <a:gd name="connsiteX144" fmla="*/ 638456 w 697986"/>
              <a:gd name="connsiteY144" fmla="*/ 1022634 h 2245441"/>
              <a:gd name="connsiteX145" fmla="*/ 633046 w 697986"/>
              <a:gd name="connsiteY145" fmla="*/ 1006402 h 2245441"/>
              <a:gd name="connsiteX146" fmla="*/ 622224 w 697986"/>
              <a:gd name="connsiteY146" fmla="*/ 995581 h 2245441"/>
              <a:gd name="connsiteX147" fmla="*/ 643867 w 697986"/>
              <a:gd name="connsiteY147" fmla="*/ 919832 h 2245441"/>
              <a:gd name="connsiteX148" fmla="*/ 627635 w 697986"/>
              <a:gd name="connsiteY148" fmla="*/ 860315 h 2245441"/>
              <a:gd name="connsiteX149" fmla="*/ 622224 w 697986"/>
              <a:gd name="connsiteY149" fmla="*/ 844083 h 2245441"/>
              <a:gd name="connsiteX150" fmla="*/ 611403 w 697986"/>
              <a:gd name="connsiteY150" fmla="*/ 833261 h 2245441"/>
              <a:gd name="connsiteX151" fmla="*/ 605992 w 697986"/>
              <a:gd name="connsiteY151" fmla="*/ 811619 h 2245441"/>
              <a:gd name="connsiteX152" fmla="*/ 595171 w 697986"/>
              <a:gd name="connsiteY152" fmla="*/ 800797 h 2245441"/>
              <a:gd name="connsiteX153" fmla="*/ 589760 w 697986"/>
              <a:gd name="connsiteY153" fmla="*/ 768334 h 2245441"/>
              <a:gd name="connsiteX154" fmla="*/ 578939 w 697986"/>
              <a:gd name="connsiteY154" fmla="*/ 735870 h 2245441"/>
              <a:gd name="connsiteX155" fmla="*/ 573529 w 697986"/>
              <a:gd name="connsiteY155" fmla="*/ 719638 h 2245441"/>
              <a:gd name="connsiteX156" fmla="*/ 557297 w 697986"/>
              <a:gd name="connsiteY156" fmla="*/ 660121 h 2245441"/>
              <a:gd name="connsiteX157" fmla="*/ 541065 w 697986"/>
              <a:gd name="connsiteY157" fmla="*/ 578961 h 2245441"/>
              <a:gd name="connsiteX158" fmla="*/ 530243 w 697986"/>
              <a:gd name="connsiteY158" fmla="*/ 568140 h 2245441"/>
              <a:gd name="connsiteX159" fmla="*/ 524833 w 697986"/>
              <a:gd name="connsiteY159" fmla="*/ 551908 h 2245441"/>
              <a:gd name="connsiteX160" fmla="*/ 514011 w 697986"/>
              <a:gd name="connsiteY160" fmla="*/ 541086 h 2245441"/>
              <a:gd name="connsiteX161" fmla="*/ 503190 w 697986"/>
              <a:gd name="connsiteY161" fmla="*/ 524854 h 2245441"/>
              <a:gd name="connsiteX162" fmla="*/ 486958 w 697986"/>
              <a:gd name="connsiteY162" fmla="*/ 492390 h 2245441"/>
              <a:gd name="connsiteX163" fmla="*/ 481547 w 697986"/>
              <a:gd name="connsiteY163" fmla="*/ 449105 h 2245441"/>
              <a:gd name="connsiteX164" fmla="*/ 476137 w 697986"/>
              <a:gd name="connsiteY164" fmla="*/ 432873 h 2245441"/>
              <a:gd name="connsiteX165" fmla="*/ 443673 w 697986"/>
              <a:gd name="connsiteY165" fmla="*/ 411231 h 2245441"/>
              <a:gd name="connsiteX166" fmla="*/ 422030 w 697986"/>
              <a:gd name="connsiteY166" fmla="*/ 389588 h 2245441"/>
              <a:gd name="connsiteX167" fmla="*/ 427441 w 697986"/>
              <a:gd name="connsiteY167" fmla="*/ 373356 h 2245441"/>
              <a:gd name="connsiteX168" fmla="*/ 416620 w 697986"/>
              <a:gd name="connsiteY168" fmla="*/ 303018 h 2245441"/>
              <a:gd name="connsiteX169" fmla="*/ 405798 w 697986"/>
              <a:gd name="connsiteY169" fmla="*/ 292196 h 2245441"/>
              <a:gd name="connsiteX170" fmla="*/ 384156 w 697986"/>
              <a:gd name="connsiteY170" fmla="*/ 259732 h 2245441"/>
              <a:gd name="connsiteX171" fmla="*/ 373334 w 697986"/>
              <a:gd name="connsiteY171" fmla="*/ 248911 h 2245441"/>
              <a:gd name="connsiteX172" fmla="*/ 346281 w 697986"/>
              <a:gd name="connsiteY172" fmla="*/ 221858 h 2245441"/>
              <a:gd name="connsiteX173" fmla="*/ 340871 w 697986"/>
              <a:gd name="connsiteY173" fmla="*/ 205626 h 2245441"/>
              <a:gd name="connsiteX174" fmla="*/ 319228 w 697986"/>
              <a:gd name="connsiteY174" fmla="*/ 183983 h 2245441"/>
              <a:gd name="connsiteX175" fmla="*/ 313817 w 697986"/>
              <a:gd name="connsiteY175" fmla="*/ 167751 h 2245441"/>
              <a:gd name="connsiteX176" fmla="*/ 297585 w 697986"/>
              <a:gd name="connsiteY176" fmla="*/ 156930 h 2245441"/>
              <a:gd name="connsiteX177" fmla="*/ 286764 w 697986"/>
              <a:gd name="connsiteY177" fmla="*/ 124466 h 2245441"/>
              <a:gd name="connsiteX178" fmla="*/ 275943 w 697986"/>
              <a:gd name="connsiteY178" fmla="*/ 102824 h 2245441"/>
              <a:gd name="connsiteX179" fmla="*/ 259711 w 697986"/>
              <a:gd name="connsiteY179" fmla="*/ 75770 h 2245441"/>
              <a:gd name="connsiteX180" fmla="*/ 243479 w 697986"/>
              <a:gd name="connsiteY180" fmla="*/ 70360 h 2245441"/>
              <a:gd name="connsiteX181" fmla="*/ 221836 w 697986"/>
              <a:gd name="connsiteY181" fmla="*/ 48717 h 2245441"/>
              <a:gd name="connsiteX182" fmla="*/ 211015 w 697986"/>
              <a:gd name="connsiteY182" fmla="*/ 32485 h 2245441"/>
              <a:gd name="connsiteX183" fmla="*/ 194783 w 697986"/>
              <a:gd name="connsiteY183" fmla="*/ 21 h 224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97986" h="2245441">
                <a:moveTo>
                  <a:pt x="194783" y="21"/>
                </a:moveTo>
                <a:cubicBezTo>
                  <a:pt x="197488" y="923"/>
                  <a:pt x="227247" y="17959"/>
                  <a:pt x="227247" y="37896"/>
                </a:cubicBezTo>
                <a:cubicBezTo>
                  <a:pt x="227247" y="43599"/>
                  <a:pt x="223640" y="48717"/>
                  <a:pt x="221836" y="54128"/>
                </a:cubicBezTo>
                <a:cubicBezTo>
                  <a:pt x="234021" y="127233"/>
                  <a:pt x="217780" y="57176"/>
                  <a:pt x="238068" y="102824"/>
                </a:cubicBezTo>
                <a:cubicBezTo>
                  <a:pt x="242701" y="113247"/>
                  <a:pt x="246122" y="124221"/>
                  <a:pt x="248889" y="135287"/>
                </a:cubicBezTo>
                <a:cubicBezTo>
                  <a:pt x="250623" y="142223"/>
                  <a:pt x="255829" y="165399"/>
                  <a:pt x="259711" y="173162"/>
                </a:cubicBezTo>
                <a:cubicBezTo>
                  <a:pt x="262619" y="178978"/>
                  <a:pt x="266925" y="183983"/>
                  <a:pt x="270532" y="189394"/>
                </a:cubicBezTo>
                <a:cubicBezTo>
                  <a:pt x="272336" y="211037"/>
                  <a:pt x="269556" y="233565"/>
                  <a:pt x="275943" y="254322"/>
                </a:cubicBezTo>
                <a:cubicBezTo>
                  <a:pt x="277620" y="259773"/>
                  <a:pt x="287284" y="256798"/>
                  <a:pt x="292175" y="259732"/>
                </a:cubicBezTo>
                <a:cubicBezTo>
                  <a:pt x="296549" y="262357"/>
                  <a:pt x="298433" y="268273"/>
                  <a:pt x="302996" y="270554"/>
                </a:cubicBezTo>
                <a:cubicBezTo>
                  <a:pt x="313198" y="275655"/>
                  <a:pt x="335460" y="281375"/>
                  <a:pt x="335460" y="281375"/>
                </a:cubicBezTo>
                <a:cubicBezTo>
                  <a:pt x="352609" y="307099"/>
                  <a:pt x="344224" y="291437"/>
                  <a:pt x="357102" y="330071"/>
                </a:cubicBezTo>
                <a:cubicBezTo>
                  <a:pt x="358906" y="335482"/>
                  <a:pt x="359349" y="341557"/>
                  <a:pt x="362513" y="346303"/>
                </a:cubicBezTo>
                <a:cubicBezTo>
                  <a:pt x="376164" y="366780"/>
                  <a:pt x="368736" y="357937"/>
                  <a:pt x="384156" y="373356"/>
                </a:cubicBezTo>
                <a:cubicBezTo>
                  <a:pt x="385959" y="378767"/>
                  <a:pt x="386251" y="384947"/>
                  <a:pt x="389566" y="389588"/>
                </a:cubicBezTo>
                <a:cubicBezTo>
                  <a:pt x="395496" y="397890"/>
                  <a:pt x="411209" y="411231"/>
                  <a:pt x="411209" y="411231"/>
                </a:cubicBezTo>
                <a:cubicBezTo>
                  <a:pt x="407040" y="423737"/>
                  <a:pt x="399729" y="435985"/>
                  <a:pt x="411209" y="449105"/>
                </a:cubicBezTo>
                <a:cubicBezTo>
                  <a:pt x="419773" y="458893"/>
                  <a:pt x="432852" y="463534"/>
                  <a:pt x="443673" y="470748"/>
                </a:cubicBezTo>
                <a:lnTo>
                  <a:pt x="459905" y="481569"/>
                </a:lnTo>
                <a:cubicBezTo>
                  <a:pt x="463512" y="486980"/>
                  <a:pt x="468670" y="491632"/>
                  <a:pt x="470726" y="497801"/>
                </a:cubicBezTo>
                <a:cubicBezTo>
                  <a:pt x="471894" y="501306"/>
                  <a:pt x="475361" y="537837"/>
                  <a:pt x="481547" y="546497"/>
                </a:cubicBezTo>
                <a:cubicBezTo>
                  <a:pt x="487477" y="554799"/>
                  <a:pt x="503190" y="568140"/>
                  <a:pt x="503190" y="568140"/>
                </a:cubicBezTo>
                <a:cubicBezTo>
                  <a:pt x="504994" y="573550"/>
                  <a:pt x="507218" y="578838"/>
                  <a:pt x="508601" y="584371"/>
                </a:cubicBezTo>
                <a:cubicBezTo>
                  <a:pt x="511690" y="596726"/>
                  <a:pt x="513236" y="615285"/>
                  <a:pt x="519422" y="627657"/>
                </a:cubicBezTo>
                <a:cubicBezTo>
                  <a:pt x="522330" y="633473"/>
                  <a:pt x="527335" y="638073"/>
                  <a:pt x="530243" y="643889"/>
                </a:cubicBezTo>
                <a:cubicBezTo>
                  <a:pt x="532794" y="648990"/>
                  <a:pt x="533103" y="655020"/>
                  <a:pt x="535654" y="660121"/>
                </a:cubicBezTo>
                <a:cubicBezTo>
                  <a:pt x="538562" y="665937"/>
                  <a:pt x="543834" y="670411"/>
                  <a:pt x="546475" y="676353"/>
                </a:cubicBezTo>
                <a:cubicBezTo>
                  <a:pt x="551108" y="686776"/>
                  <a:pt x="553690" y="697995"/>
                  <a:pt x="557297" y="708816"/>
                </a:cubicBezTo>
                <a:lnTo>
                  <a:pt x="562707" y="725048"/>
                </a:lnTo>
                <a:cubicBezTo>
                  <a:pt x="560904" y="768333"/>
                  <a:pt x="560497" y="811699"/>
                  <a:pt x="557297" y="854904"/>
                </a:cubicBezTo>
                <a:cubicBezTo>
                  <a:pt x="556876" y="860592"/>
                  <a:pt x="554437" y="866035"/>
                  <a:pt x="551886" y="871136"/>
                </a:cubicBezTo>
                <a:cubicBezTo>
                  <a:pt x="548978" y="876952"/>
                  <a:pt x="545127" y="882290"/>
                  <a:pt x="541065" y="887368"/>
                </a:cubicBezTo>
                <a:cubicBezTo>
                  <a:pt x="537878" y="891351"/>
                  <a:pt x="533850" y="894582"/>
                  <a:pt x="530243" y="898189"/>
                </a:cubicBezTo>
                <a:cubicBezTo>
                  <a:pt x="533850" y="912617"/>
                  <a:pt x="530549" y="930957"/>
                  <a:pt x="541065" y="941474"/>
                </a:cubicBezTo>
                <a:cubicBezTo>
                  <a:pt x="544672" y="945081"/>
                  <a:pt x="547805" y="949235"/>
                  <a:pt x="551886" y="952296"/>
                </a:cubicBezTo>
                <a:cubicBezTo>
                  <a:pt x="562290" y="960099"/>
                  <a:pt x="575154" y="964741"/>
                  <a:pt x="584350" y="973938"/>
                </a:cubicBezTo>
                <a:cubicBezTo>
                  <a:pt x="610487" y="1000077"/>
                  <a:pt x="578679" y="966852"/>
                  <a:pt x="605992" y="1000992"/>
                </a:cubicBezTo>
                <a:cubicBezTo>
                  <a:pt x="609179" y="1004975"/>
                  <a:pt x="613207" y="1008206"/>
                  <a:pt x="616814" y="1011813"/>
                </a:cubicBezTo>
                <a:cubicBezTo>
                  <a:pt x="633367" y="1061472"/>
                  <a:pt x="626500" y="1032927"/>
                  <a:pt x="633046" y="1098383"/>
                </a:cubicBezTo>
                <a:cubicBezTo>
                  <a:pt x="631242" y="1132651"/>
                  <a:pt x="630170" y="1166965"/>
                  <a:pt x="627635" y="1201186"/>
                </a:cubicBezTo>
                <a:cubicBezTo>
                  <a:pt x="626561" y="1215687"/>
                  <a:pt x="620777" y="1230003"/>
                  <a:pt x="622224" y="1244471"/>
                </a:cubicBezTo>
                <a:cubicBezTo>
                  <a:pt x="623336" y="1255594"/>
                  <a:pt x="643571" y="1257850"/>
                  <a:pt x="649278" y="1260703"/>
                </a:cubicBezTo>
                <a:cubicBezTo>
                  <a:pt x="661439" y="1266783"/>
                  <a:pt x="673194" y="1277499"/>
                  <a:pt x="681742" y="1287756"/>
                </a:cubicBezTo>
                <a:cubicBezTo>
                  <a:pt x="685905" y="1292752"/>
                  <a:pt x="688956" y="1298577"/>
                  <a:pt x="692563" y="1303988"/>
                </a:cubicBezTo>
                <a:cubicBezTo>
                  <a:pt x="690727" y="1315006"/>
                  <a:pt x="690485" y="1343838"/>
                  <a:pt x="676331" y="1352684"/>
                </a:cubicBezTo>
                <a:cubicBezTo>
                  <a:pt x="666658" y="1358729"/>
                  <a:pt x="643867" y="1363505"/>
                  <a:pt x="643867" y="1363505"/>
                </a:cubicBezTo>
                <a:cubicBezTo>
                  <a:pt x="638456" y="1367112"/>
                  <a:pt x="632572" y="1370094"/>
                  <a:pt x="627635" y="1374326"/>
                </a:cubicBezTo>
                <a:cubicBezTo>
                  <a:pt x="603649" y="1394886"/>
                  <a:pt x="602916" y="1400584"/>
                  <a:pt x="584350" y="1428433"/>
                </a:cubicBezTo>
                <a:cubicBezTo>
                  <a:pt x="570365" y="1449411"/>
                  <a:pt x="575585" y="1438496"/>
                  <a:pt x="568118" y="1460897"/>
                </a:cubicBezTo>
                <a:cubicBezTo>
                  <a:pt x="569922" y="1477129"/>
                  <a:pt x="570844" y="1493483"/>
                  <a:pt x="573529" y="1509593"/>
                </a:cubicBezTo>
                <a:cubicBezTo>
                  <a:pt x="574467" y="1515219"/>
                  <a:pt x="578939" y="1520122"/>
                  <a:pt x="578939" y="1525825"/>
                </a:cubicBezTo>
                <a:cubicBezTo>
                  <a:pt x="578939" y="1539548"/>
                  <a:pt x="571280" y="1583303"/>
                  <a:pt x="562707" y="1596163"/>
                </a:cubicBezTo>
                <a:lnTo>
                  <a:pt x="551886" y="1612395"/>
                </a:lnTo>
                <a:cubicBezTo>
                  <a:pt x="557297" y="1614199"/>
                  <a:pt x="562525" y="1616687"/>
                  <a:pt x="568118" y="1617806"/>
                </a:cubicBezTo>
                <a:cubicBezTo>
                  <a:pt x="580623" y="1620307"/>
                  <a:pt x="593894" y="1619183"/>
                  <a:pt x="605992" y="1623216"/>
                </a:cubicBezTo>
                <a:cubicBezTo>
                  <a:pt x="610832" y="1624829"/>
                  <a:pt x="613207" y="1630431"/>
                  <a:pt x="616814" y="1634038"/>
                </a:cubicBezTo>
                <a:cubicBezTo>
                  <a:pt x="615010" y="1655681"/>
                  <a:pt x="619199" y="1678696"/>
                  <a:pt x="611403" y="1698966"/>
                </a:cubicBezTo>
                <a:cubicBezTo>
                  <a:pt x="608733" y="1705907"/>
                  <a:pt x="594600" y="1698730"/>
                  <a:pt x="589760" y="1704376"/>
                </a:cubicBezTo>
                <a:cubicBezTo>
                  <a:pt x="582337" y="1713037"/>
                  <a:pt x="585266" y="1727349"/>
                  <a:pt x="578939" y="1736840"/>
                </a:cubicBezTo>
                <a:cubicBezTo>
                  <a:pt x="547928" y="1783358"/>
                  <a:pt x="585108" y="1724502"/>
                  <a:pt x="562707" y="1769304"/>
                </a:cubicBezTo>
                <a:cubicBezTo>
                  <a:pt x="551885" y="1790949"/>
                  <a:pt x="553691" y="1781927"/>
                  <a:pt x="535654" y="1796357"/>
                </a:cubicBezTo>
                <a:cubicBezTo>
                  <a:pt x="531671" y="1799544"/>
                  <a:pt x="528440" y="1803572"/>
                  <a:pt x="524833" y="1807179"/>
                </a:cubicBezTo>
                <a:cubicBezTo>
                  <a:pt x="512208" y="1805375"/>
                  <a:pt x="499408" y="1799002"/>
                  <a:pt x="486958" y="1801768"/>
                </a:cubicBezTo>
                <a:cubicBezTo>
                  <a:pt x="480610" y="1803179"/>
                  <a:pt x="477848" y="1811726"/>
                  <a:pt x="476137" y="1818000"/>
                </a:cubicBezTo>
                <a:cubicBezTo>
                  <a:pt x="472311" y="1832028"/>
                  <a:pt x="473773" y="1847067"/>
                  <a:pt x="470726" y="1861285"/>
                </a:cubicBezTo>
                <a:cubicBezTo>
                  <a:pt x="460257" y="1910140"/>
                  <a:pt x="464859" y="1878431"/>
                  <a:pt x="449084" y="1909981"/>
                </a:cubicBezTo>
                <a:cubicBezTo>
                  <a:pt x="433424" y="1941302"/>
                  <a:pt x="458210" y="1911676"/>
                  <a:pt x="427441" y="1942445"/>
                </a:cubicBezTo>
                <a:cubicBezTo>
                  <a:pt x="424493" y="1951288"/>
                  <a:pt x="420041" y="1969389"/>
                  <a:pt x="411209" y="1974909"/>
                </a:cubicBezTo>
                <a:cubicBezTo>
                  <a:pt x="401536" y="1980954"/>
                  <a:pt x="378745" y="1985730"/>
                  <a:pt x="378745" y="1985730"/>
                </a:cubicBezTo>
                <a:cubicBezTo>
                  <a:pt x="372932" y="1984567"/>
                  <a:pt x="343775" y="1979898"/>
                  <a:pt x="335460" y="1974909"/>
                </a:cubicBezTo>
                <a:cubicBezTo>
                  <a:pt x="298325" y="1952628"/>
                  <a:pt x="354389" y="1974002"/>
                  <a:pt x="308407" y="1958677"/>
                </a:cubicBezTo>
                <a:cubicBezTo>
                  <a:pt x="299389" y="1960480"/>
                  <a:pt x="289005" y="1958986"/>
                  <a:pt x="281353" y="1964087"/>
                </a:cubicBezTo>
                <a:cubicBezTo>
                  <a:pt x="276608" y="1967251"/>
                  <a:pt x="278494" y="1975218"/>
                  <a:pt x="275943" y="1980319"/>
                </a:cubicBezTo>
                <a:cubicBezTo>
                  <a:pt x="271258" y="1989690"/>
                  <a:pt x="262685" y="2000665"/>
                  <a:pt x="254300" y="2007373"/>
                </a:cubicBezTo>
                <a:cubicBezTo>
                  <a:pt x="228462" y="2028044"/>
                  <a:pt x="248500" y="2010273"/>
                  <a:pt x="221836" y="2023605"/>
                </a:cubicBezTo>
                <a:cubicBezTo>
                  <a:pt x="201684" y="2033681"/>
                  <a:pt x="207323" y="2035699"/>
                  <a:pt x="189372" y="2050658"/>
                </a:cubicBezTo>
                <a:cubicBezTo>
                  <a:pt x="166115" y="2070039"/>
                  <a:pt x="181308" y="2054690"/>
                  <a:pt x="156908" y="2066890"/>
                </a:cubicBezTo>
                <a:cubicBezTo>
                  <a:pt x="151092" y="2069798"/>
                  <a:pt x="146087" y="2074104"/>
                  <a:pt x="140676" y="2077711"/>
                </a:cubicBezTo>
                <a:cubicBezTo>
                  <a:pt x="128051" y="2115586"/>
                  <a:pt x="140676" y="2106568"/>
                  <a:pt x="113623" y="2115586"/>
                </a:cubicBezTo>
                <a:cubicBezTo>
                  <a:pt x="111820" y="2120997"/>
                  <a:pt x="112958" y="2128654"/>
                  <a:pt x="108213" y="2131818"/>
                </a:cubicBezTo>
                <a:cubicBezTo>
                  <a:pt x="100561" y="2136919"/>
                  <a:pt x="90081" y="2134998"/>
                  <a:pt x="81159" y="2137228"/>
                </a:cubicBezTo>
                <a:cubicBezTo>
                  <a:pt x="75626" y="2138611"/>
                  <a:pt x="69913" y="2139869"/>
                  <a:pt x="64927" y="2142639"/>
                </a:cubicBezTo>
                <a:cubicBezTo>
                  <a:pt x="53558" y="2148955"/>
                  <a:pt x="32463" y="2164282"/>
                  <a:pt x="32463" y="2164282"/>
                </a:cubicBezTo>
                <a:cubicBezTo>
                  <a:pt x="30660" y="2169692"/>
                  <a:pt x="29987" y="2175623"/>
                  <a:pt x="27053" y="2180513"/>
                </a:cubicBezTo>
                <a:cubicBezTo>
                  <a:pt x="19625" y="2192892"/>
                  <a:pt x="12768" y="2192489"/>
                  <a:pt x="0" y="2196745"/>
                </a:cubicBezTo>
                <a:cubicBezTo>
                  <a:pt x="3607" y="2200352"/>
                  <a:pt x="6838" y="2204380"/>
                  <a:pt x="10821" y="2207567"/>
                </a:cubicBezTo>
                <a:cubicBezTo>
                  <a:pt x="15899" y="2211629"/>
                  <a:pt x="22991" y="2213310"/>
                  <a:pt x="27053" y="2218388"/>
                </a:cubicBezTo>
                <a:cubicBezTo>
                  <a:pt x="30616" y="2222842"/>
                  <a:pt x="29529" y="2229729"/>
                  <a:pt x="32463" y="2234620"/>
                </a:cubicBezTo>
                <a:cubicBezTo>
                  <a:pt x="35088" y="2238994"/>
                  <a:pt x="39678" y="2241834"/>
                  <a:pt x="43285" y="2245441"/>
                </a:cubicBezTo>
                <a:cubicBezTo>
                  <a:pt x="48696" y="2243638"/>
                  <a:pt x="54626" y="2242965"/>
                  <a:pt x="59517" y="2240031"/>
                </a:cubicBezTo>
                <a:cubicBezTo>
                  <a:pt x="72901" y="2232001"/>
                  <a:pt x="70103" y="2224033"/>
                  <a:pt x="81159" y="2212977"/>
                </a:cubicBezTo>
                <a:cubicBezTo>
                  <a:pt x="91647" y="2202489"/>
                  <a:pt x="100422" y="2201146"/>
                  <a:pt x="113623" y="2196745"/>
                </a:cubicBezTo>
                <a:cubicBezTo>
                  <a:pt x="120341" y="2190028"/>
                  <a:pt x="131293" y="2177662"/>
                  <a:pt x="140676" y="2175103"/>
                </a:cubicBezTo>
                <a:cubicBezTo>
                  <a:pt x="154705" y="2171277"/>
                  <a:pt x="169533" y="2171496"/>
                  <a:pt x="183962" y="2169692"/>
                </a:cubicBezTo>
                <a:cubicBezTo>
                  <a:pt x="197166" y="2165291"/>
                  <a:pt x="205936" y="2163950"/>
                  <a:pt x="216426" y="2153460"/>
                </a:cubicBezTo>
                <a:cubicBezTo>
                  <a:pt x="241964" y="2127921"/>
                  <a:pt x="215058" y="2147398"/>
                  <a:pt x="232658" y="2120996"/>
                </a:cubicBezTo>
                <a:cubicBezTo>
                  <a:pt x="236902" y="2114629"/>
                  <a:pt x="243479" y="2110175"/>
                  <a:pt x="248889" y="2104764"/>
                </a:cubicBezTo>
                <a:cubicBezTo>
                  <a:pt x="250838" y="2089169"/>
                  <a:pt x="250272" y="2054686"/>
                  <a:pt x="265121" y="2039837"/>
                </a:cubicBezTo>
                <a:cubicBezTo>
                  <a:pt x="269154" y="2035804"/>
                  <a:pt x="275942" y="2036230"/>
                  <a:pt x="281353" y="2034426"/>
                </a:cubicBezTo>
                <a:cubicBezTo>
                  <a:pt x="307029" y="2008750"/>
                  <a:pt x="293317" y="2016009"/>
                  <a:pt x="319228" y="2007373"/>
                </a:cubicBezTo>
                <a:cubicBezTo>
                  <a:pt x="324639" y="2012784"/>
                  <a:pt x="329093" y="2019361"/>
                  <a:pt x="335460" y="2023605"/>
                </a:cubicBezTo>
                <a:cubicBezTo>
                  <a:pt x="377597" y="2051696"/>
                  <a:pt x="328817" y="2006138"/>
                  <a:pt x="362513" y="2039837"/>
                </a:cubicBezTo>
                <a:cubicBezTo>
                  <a:pt x="374984" y="2037758"/>
                  <a:pt x="397888" y="2035676"/>
                  <a:pt x="411209" y="2029015"/>
                </a:cubicBezTo>
                <a:cubicBezTo>
                  <a:pt x="417025" y="2026107"/>
                  <a:pt x="422030" y="2021801"/>
                  <a:pt x="427441" y="2018194"/>
                </a:cubicBezTo>
                <a:cubicBezTo>
                  <a:pt x="431048" y="2012783"/>
                  <a:pt x="434200" y="2007040"/>
                  <a:pt x="438262" y="2001962"/>
                </a:cubicBezTo>
                <a:cubicBezTo>
                  <a:pt x="441449" y="1997979"/>
                  <a:pt x="446459" y="1995515"/>
                  <a:pt x="449084" y="1991141"/>
                </a:cubicBezTo>
                <a:cubicBezTo>
                  <a:pt x="452018" y="1986250"/>
                  <a:pt x="451560" y="1979800"/>
                  <a:pt x="454494" y="1974909"/>
                </a:cubicBezTo>
                <a:cubicBezTo>
                  <a:pt x="461921" y="1962530"/>
                  <a:pt x="468779" y="1962933"/>
                  <a:pt x="481547" y="1958677"/>
                </a:cubicBezTo>
                <a:cubicBezTo>
                  <a:pt x="485154" y="1955070"/>
                  <a:pt x="488385" y="1951042"/>
                  <a:pt x="492369" y="1947855"/>
                </a:cubicBezTo>
                <a:cubicBezTo>
                  <a:pt x="497447" y="1943793"/>
                  <a:pt x="504003" y="1941632"/>
                  <a:pt x="508601" y="1937034"/>
                </a:cubicBezTo>
                <a:cubicBezTo>
                  <a:pt x="513199" y="1932436"/>
                  <a:pt x="515815" y="1926213"/>
                  <a:pt x="519422" y="1920802"/>
                </a:cubicBezTo>
                <a:cubicBezTo>
                  <a:pt x="511681" y="1897581"/>
                  <a:pt x="511960" y="1907364"/>
                  <a:pt x="519422" y="1877517"/>
                </a:cubicBezTo>
                <a:cubicBezTo>
                  <a:pt x="520805" y="1871984"/>
                  <a:pt x="520800" y="1865318"/>
                  <a:pt x="524833" y="1861285"/>
                </a:cubicBezTo>
                <a:cubicBezTo>
                  <a:pt x="528866" y="1857252"/>
                  <a:pt x="535964" y="1858425"/>
                  <a:pt x="541065" y="1855874"/>
                </a:cubicBezTo>
                <a:cubicBezTo>
                  <a:pt x="546881" y="1852966"/>
                  <a:pt x="551886" y="1848660"/>
                  <a:pt x="557297" y="1845053"/>
                </a:cubicBezTo>
                <a:cubicBezTo>
                  <a:pt x="567024" y="1830462"/>
                  <a:pt x="569796" y="1829388"/>
                  <a:pt x="573529" y="1812589"/>
                </a:cubicBezTo>
                <a:cubicBezTo>
                  <a:pt x="575909" y="1801880"/>
                  <a:pt x="576559" y="1790834"/>
                  <a:pt x="578939" y="1780125"/>
                </a:cubicBezTo>
                <a:cubicBezTo>
                  <a:pt x="580176" y="1774557"/>
                  <a:pt x="580317" y="1767926"/>
                  <a:pt x="584350" y="1763893"/>
                </a:cubicBezTo>
                <a:cubicBezTo>
                  <a:pt x="588383" y="1759860"/>
                  <a:pt x="595171" y="1760286"/>
                  <a:pt x="600582" y="1758483"/>
                </a:cubicBezTo>
                <a:cubicBezTo>
                  <a:pt x="602385" y="1753072"/>
                  <a:pt x="603058" y="1747142"/>
                  <a:pt x="605992" y="1742251"/>
                </a:cubicBezTo>
                <a:cubicBezTo>
                  <a:pt x="608617" y="1737876"/>
                  <a:pt x="613627" y="1735413"/>
                  <a:pt x="616814" y="1731429"/>
                </a:cubicBezTo>
                <a:cubicBezTo>
                  <a:pt x="620876" y="1726351"/>
                  <a:pt x="624028" y="1720608"/>
                  <a:pt x="627635" y="1715197"/>
                </a:cubicBezTo>
                <a:cubicBezTo>
                  <a:pt x="629439" y="1691751"/>
                  <a:pt x="629378" y="1668087"/>
                  <a:pt x="633046" y="1644859"/>
                </a:cubicBezTo>
                <a:cubicBezTo>
                  <a:pt x="639488" y="1604057"/>
                  <a:pt x="641208" y="1623122"/>
                  <a:pt x="654688" y="1596163"/>
                </a:cubicBezTo>
                <a:cubicBezTo>
                  <a:pt x="657239" y="1591062"/>
                  <a:pt x="658295" y="1585342"/>
                  <a:pt x="660099" y="1579931"/>
                </a:cubicBezTo>
                <a:cubicBezTo>
                  <a:pt x="658295" y="1574520"/>
                  <a:pt x="658251" y="1568153"/>
                  <a:pt x="654688" y="1563699"/>
                </a:cubicBezTo>
                <a:cubicBezTo>
                  <a:pt x="645347" y="1552023"/>
                  <a:pt x="629809" y="1550716"/>
                  <a:pt x="616814" y="1547467"/>
                </a:cubicBezTo>
                <a:cubicBezTo>
                  <a:pt x="613207" y="1543860"/>
                  <a:pt x="608617" y="1541020"/>
                  <a:pt x="605992" y="1536646"/>
                </a:cubicBezTo>
                <a:cubicBezTo>
                  <a:pt x="602667" y="1531105"/>
                  <a:pt x="596180" y="1502809"/>
                  <a:pt x="595171" y="1498771"/>
                </a:cubicBezTo>
                <a:cubicBezTo>
                  <a:pt x="596975" y="1482539"/>
                  <a:pt x="596285" y="1465832"/>
                  <a:pt x="600582" y="1450076"/>
                </a:cubicBezTo>
                <a:cubicBezTo>
                  <a:pt x="601924" y="1445154"/>
                  <a:pt x="606353" y="1439975"/>
                  <a:pt x="611403" y="1439254"/>
                </a:cubicBezTo>
                <a:cubicBezTo>
                  <a:pt x="620507" y="1437953"/>
                  <a:pt x="629534" y="1442434"/>
                  <a:pt x="638456" y="1444665"/>
                </a:cubicBezTo>
                <a:cubicBezTo>
                  <a:pt x="654377" y="1448646"/>
                  <a:pt x="660848" y="1453156"/>
                  <a:pt x="676331" y="1460897"/>
                </a:cubicBezTo>
                <a:cubicBezTo>
                  <a:pt x="674527" y="1448272"/>
                  <a:pt x="673421" y="1435528"/>
                  <a:pt x="670920" y="1423022"/>
                </a:cubicBezTo>
                <a:cubicBezTo>
                  <a:pt x="665498" y="1395913"/>
                  <a:pt x="657922" y="1413318"/>
                  <a:pt x="670920" y="1374326"/>
                </a:cubicBezTo>
                <a:cubicBezTo>
                  <a:pt x="672976" y="1368157"/>
                  <a:pt x="678135" y="1363505"/>
                  <a:pt x="681742" y="1358095"/>
                </a:cubicBezTo>
                <a:cubicBezTo>
                  <a:pt x="683545" y="1352684"/>
                  <a:pt x="684218" y="1346754"/>
                  <a:pt x="687152" y="1341863"/>
                </a:cubicBezTo>
                <a:cubicBezTo>
                  <a:pt x="689777" y="1337488"/>
                  <a:pt x="697341" y="1336103"/>
                  <a:pt x="697974" y="1331041"/>
                </a:cubicBezTo>
                <a:cubicBezTo>
                  <a:pt x="698284" y="1328559"/>
                  <a:pt x="692571" y="1290473"/>
                  <a:pt x="687152" y="1282345"/>
                </a:cubicBezTo>
                <a:cubicBezTo>
                  <a:pt x="682907" y="1275978"/>
                  <a:pt x="676331" y="1271524"/>
                  <a:pt x="670920" y="1266113"/>
                </a:cubicBezTo>
                <a:cubicBezTo>
                  <a:pt x="664258" y="1246125"/>
                  <a:pt x="660099" y="1236874"/>
                  <a:pt x="660099" y="1212007"/>
                </a:cubicBezTo>
                <a:cubicBezTo>
                  <a:pt x="660099" y="1193881"/>
                  <a:pt x="662754" y="1175815"/>
                  <a:pt x="665510" y="1157900"/>
                </a:cubicBezTo>
                <a:cubicBezTo>
                  <a:pt x="666377" y="1152263"/>
                  <a:pt x="669117" y="1147079"/>
                  <a:pt x="670920" y="1141669"/>
                </a:cubicBezTo>
                <a:cubicBezTo>
                  <a:pt x="670430" y="1135297"/>
                  <a:pt x="669477" y="1071570"/>
                  <a:pt x="660099" y="1049687"/>
                </a:cubicBezTo>
                <a:cubicBezTo>
                  <a:pt x="654979" y="1037740"/>
                  <a:pt x="647184" y="1031361"/>
                  <a:pt x="638456" y="1022634"/>
                </a:cubicBezTo>
                <a:cubicBezTo>
                  <a:pt x="636653" y="1017223"/>
                  <a:pt x="635980" y="1011293"/>
                  <a:pt x="633046" y="1006402"/>
                </a:cubicBezTo>
                <a:cubicBezTo>
                  <a:pt x="630421" y="1002028"/>
                  <a:pt x="622587" y="1000669"/>
                  <a:pt x="622224" y="995581"/>
                </a:cubicBezTo>
                <a:cubicBezTo>
                  <a:pt x="617625" y="931206"/>
                  <a:pt x="612723" y="940594"/>
                  <a:pt x="643867" y="919832"/>
                </a:cubicBezTo>
                <a:cubicBezTo>
                  <a:pt x="636219" y="881596"/>
                  <a:pt x="641363" y="901500"/>
                  <a:pt x="627635" y="860315"/>
                </a:cubicBezTo>
                <a:cubicBezTo>
                  <a:pt x="625831" y="854904"/>
                  <a:pt x="626257" y="848116"/>
                  <a:pt x="622224" y="844083"/>
                </a:cubicBezTo>
                <a:lnTo>
                  <a:pt x="611403" y="833261"/>
                </a:lnTo>
                <a:cubicBezTo>
                  <a:pt x="609599" y="826047"/>
                  <a:pt x="609318" y="818270"/>
                  <a:pt x="605992" y="811619"/>
                </a:cubicBezTo>
                <a:cubicBezTo>
                  <a:pt x="603711" y="807056"/>
                  <a:pt x="596962" y="805573"/>
                  <a:pt x="595171" y="800797"/>
                </a:cubicBezTo>
                <a:cubicBezTo>
                  <a:pt x="591319" y="790525"/>
                  <a:pt x="592421" y="778977"/>
                  <a:pt x="589760" y="768334"/>
                </a:cubicBezTo>
                <a:cubicBezTo>
                  <a:pt x="586993" y="757268"/>
                  <a:pt x="582546" y="746691"/>
                  <a:pt x="578939" y="735870"/>
                </a:cubicBezTo>
                <a:cubicBezTo>
                  <a:pt x="577136" y="730459"/>
                  <a:pt x="574912" y="725171"/>
                  <a:pt x="573529" y="719638"/>
                </a:cubicBezTo>
                <a:cubicBezTo>
                  <a:pt x="561324" y="670820"/>
                  <a:pt x="567410" y="690462"/>
                  <a:pt x="557297" y="660121"/>
                </a:cubicBezTo>
                <a:cubicBezTo>
                  <a:pt x="556349" y="651590"/>
                  <a:pt x="553053" y="590948"/>
                  <a:pt x="541065" y="578961"/>
                </a:cubicBezTo>
                <a:lnTo>
                  <a:pt x="530243" y="568140"/>
                </a:lnTo>
                <a:cubicBezTo>
                  <a:pt x="528440" y="562729"/>
                  <a:pt x="527767" y="556799"/>
                  <a:pt x="524833" y="551908"/>
                </a:cubicBezTo>
                <a:cubicBezTo>
                  <a:pt x="522208" y="547533"/>
                  <a:pt x="517198" y="545070"/>
                  <a:pt x="514011" y="541086"/>
                </a:cubicBezTo>
                <a:cubicBezTo>
                  <a:pt x="509949" y="536008"/>
                  <a:pt x="506098" y="530670"/>
                  <a:pt x="503190" y="524854"/>
                </a:cubicBezTo>
                <a:cubicBezTo>
                  <a:pt x="480789" y="480052"/>
                  <a:pt x="517969" y="538908"/>
                  <a:pt x="486958" y="492390"/>
                </a:cubicBezTo>
                <a:cubicBezTo>
                  <a:pt x="485154" y="477962"/>
                  <a:pt x="484148" y="463411"/>
                  <a:pt x="481547" y="449105"/>
                </a:cubicBezTo>
                <a:cubicBezTo>
                  <a:pt x="480527" y="443494"/>
                  <a:pt x="480170" y="436906"/>
                  <a:pt x="476137" y="432873"/>
                </a:cubicBezTo>
                <a:cubicBezTo>
                  <a:pt x="466941" y="423677"/>
                  <a:pt x="452869" y="420427"/>
                  <a:pt x="443673" y="411231"/>
                </a:cubicBezTo>
                <a:lnTo>
                  <a:pt x="422030" y="389588"/>
                </a:lnTo>
                <a:cubicBezTo>
                  <a:pt x="423834" y="384177"/>
                  <a:pt x="427441" y="379059"/>
                  <a:pt x="427441" y="373356"/>
                </a:cubicBezTo>
                <a:cubicBezTo>
                  <a:pt x="427441" y="370760"/>
                  <a:pt x="425880" y="318452"/>
                  <a:pt x="416620" y="303018"/>
                </a:cubicBezTo>
                <a:cubicBezTo>
                  <a:pt x="413995" y="298643"/>
                  <a:pt x="408859" y="296277"/>
                  <a:pt x="405798" y="292196"/>
                </a:cubicBezTo>
                <a:cubicBezTo>
                  <a:pt x="397995" y="281792"/>
                  <a:pt x="393353" y="268928"/>
                  <a:pt x="384156" y="259732"/>
                </a:cubicBezTo>
                <a:cubicBezTo>
                  <a:pt x="380549" y="256125"/>
                  <a:pt x="376521" y="252894"/>
                  <a:pt x="373334" y="248911"/>
                </a:cubicBezTo>
                <a:cubicBezTo>
                  <a:pt x="352720" y="223145"/>
                  <a:pt x="374109" y="240410"/>
                  <a:pt x="346281" y="221858"/>
                </a:cubicBezTo>
                <a:cubicBezTo>
                  <a:pt x="344478" y="216447"/>
                  <a:pt x="344186" y="210267"/>
                  <a:pt x="340871" y="205626"/>
                </a:cubicBezTo>
                <a:cubicBezTo>
                  <a:pt x="334941" y="197324"/>
                  <a:pt x="319228" y="183983"/>
                  <a:pt x="319228" y="183983"/>
                </a:cubicBezTo>
                <a:cubicBezTo>
                  <a:pt x="317424" y="178572"/>
                  <a:pt x="317380" y="172205"/>
                  <a:pt x="313817" y="167751"/>
                </a:cubicBezTo>
                <a:cubicBezTo>
                  <a:pt x="309755" y="162673"/>
                  <a:pt x="301031" y="162444"/>
                  <a:pt x="297585" y="156930"/>
                </a:cubicBezTo>
                <a:cubicBezTo>
                  <a:pt x="291540" y="147257"/>
                  <a:pt x="291865" y="134668"/>
                  <a:pt x="286764" y="124466"/>
                </a:cubicBezTo>
                <a:cubicBezTo>
                  <a:pt x="283157" y="117252"/>
                  <a:pt x="279120" y="110237"/>
                  <a:pt x="275943" y="102824"/>
                </a:cubicBezTo>
                <a:cubicBezTo>
                  <a:pt x="270051" y="89076"/>
                  <a:pt x="273552" y="84075"/>
                  <a:pt x="259711" y="75770"/>
                </a:cubicBezTo>
                <a:cubicBezTo>
                  <a:pt x="254820" y="72836"/>
                  <a:pt x="248890" y="72163"/>
                  <a:pt x="243479" y="70360"/>
                </a:cubicBezTo>
                <a:cubicBezTo>
                  <a:pt x="236265" y="63146"/>
                  <a:pt x="227495" y="57206"/>
                  <a:pt x="221836" y="48717"/>
                </a:cubicBezTo>
                <a:cubicBezTo>
                  <a:pt x="218229" y="43306"/>
                  <a:pt x="216426" y="36092"/>
                  <a:pt x="211015" y="32485"/>
                </a:cubicBezTo>
                <a:cubicBezTo>
                  <a:pt x="202243" y="26637"/>
                  <a:pt x="192078" y="-881"/>
                  <a:pt x="194783" y="21"/>
                </a:cubicBezTo>
                <a:close/>
              </a:path>
            </a:pathLst>
          </a:custGeom>
          <a:noFill/>
          <a:ln w="381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697981433"/>
              </p:ext>
            </p:extLst>
          </p:nvPr>
        </p:nvGraphicFramePr>
        <p:xfrm>
          <a:off x="362186" y="2057400"/>
          <a:ext cx="8400815" cy="4495800"/>
        </p:xfrm>
        <a:graphic>
          <a:graphicData uri="http://schemas.openxmlformats.org/drawingml/2006/table">
            <a:tbl>
              <a:tblPr firstRow="1" bandRow="1">
                <a:tableStyleId>{5C22544A-7EE6-4342-B048-85BDC9FD1C3A}</a:tableStyleId>
              </a:tblPr>
              <a:tblGrid>
                <a:gridCol w="1847614">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4038601">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Đồng</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bằng</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Diện</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tích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i="0" dirty="0" err="1">
                          <a:effectLst/>
                          <a:latin typeface="Cambria" pitchFamily="18" charset="0"/>
                          <a:ea typeface="Cambria" pitchFamily="18" charset="0"/>
                          <a:cs typeface="Times New Roman"/>
                        </a:rPr>
                        <a:t>Nguồn</a:t>
                      </a:r>
                      <a:r>
                        <a:rPr lang="en-US" sz="1800" i="0" baseline="0" dirty="0">
                          <a:effectLst/>
                          <a:latin typeface="Cambria" pitchFamily="18" charset="0"/>
                          <a:ea typeface="Cambria" pitchFamily="18" charset="0"/>
                          <a:cs typeface="Times New Roman"/>
                        </a:rPr>
                        <a:t> </a:t>
                      </a:r>
                      <a:r>
                        <a:rPr lang="en-US" sz="1800" i="0" baseline="0" dirty="0" err="1">
                          <a:effectLst/>
                          <a:latin typeface="Cambria" pitchFamily="18" charset="0"/>
                          <a:ea typeface="Cambria" pitchFamily="18" charset="0"/>
                          <a:cs typeface="Times New Roman"/>
                        </a:rPr>
                        <a:t>gốc</a:t>
                      </a:r>
                      <a:r>
                        <a:rPr lang="en-US" sz="1800" i="0" baseline="0" dirty="0">
                          <a:effectLst/>
                          <a:latin typeface="Cambria" pitchFamily="18" charset="0"/>
                          <a:ea typeface="Cambria" pitchFamily="18" charset="0"/>
                          <a:cs typeface="Times New Roman"/>
                        </a:rPr>
                        <a:t> </a:t>
                      </a:r>
                      <a:r>
                        <a:rPr lang="en-US" sz="1800" i="0" baseline="0" dirty="0" err="1">
                          <a:effectLst/>
                          <a:latin typeface="Cambria" pitchFamily="18" charset="0"/>
                          <a:ea typeface="Cambria" pitchFamily="18" charset="0"/>
                          <a:cs typeface="Times New Roman"/>
                        </a:rPr>
                        <a:t>hình</a:t>
                      </a:r>
                      <a:r>
                        <a:rPr lang="en-US" sz="1800" i="0" baseline="0" dirty="0">
                          <a:effectLst/>
                          <a:latin typeface="Cambria" pitchFamily="18" charset="0"/>
                          <a:ea typeface="Cambria" pitchFamily="18" charset="0"/>
                          <a:cs typeface="Times New Roman"/>
                        </a:rPr>
                        <a:t> </a:t>
                      </a:r>
                      <a:r>
                        <a:rPr lang="en-US" sz="1800" i="0" baseline="0" dirty="0" err="1">
                          <a:effectLst/>
                          <a:latin typeface="Cambria" pitchFamily="18" charset="0"/>
                          <a:ea typeface="Cambria" pitchFamily="18" charset="0"/>
                          <a:cs typeface="Times New Roman"/>
                        </a:rPr>
                        <a:t>thành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điểm</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52258">
                <a:tc>
                  <a:txBody>
                    <a:bodyPr/>
                    <a:lstStyle/>
                    <a:p>
                      <a:pPr algn="ctr">
                        <a:lnSpc>
                          <a:spcPct val="115000"/>
                        </a:lnSpc>
                        <a:spcBef>
                          <a:spcPts val="600"/>
                        </a:spcBef>
                        <a:spcAft>
                          <a:spcPts val="0"/>
                        </a:spcAft>
                      </a:pPr>
                      <a:r>
                        <a:rPr lang="en-US" sz="1800" b="1" i="0" baseline="0" dirty="0" err="1">
                          <a:effectLst/>
                          <a:latin typeface="Cambria" pitchFamily="18" charset="0"/>
                          <a:ea typeface="Cambria" pitchFamily="18" charset="0"/>
                          <a:cs typeface="Times New Roman"/>
                        </a:rPr>
                        <a:t>Sông</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Hồng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a:effectLst/>
                          <a:latin typeface="Times New Roman"/>
                          <a:ea typeface="Times New Roman"/>
                          <a:cs typeface="Times New Roman"/>
                        </a:rPr>
                        <a:t>15000 km</a:t>
                      </a:r>
                      <a:r>
                        <a:rPr lang="en-US" sz="1800" baseline="30000" dirty="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Hồng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và</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Thái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Bình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95400">
                <a:tc>
                  <a:txBody>
                    <a:bodyPr/>
                    <a:lstStyle/>
                    <a:p>
                      <a:pPr algn="ctr">
                        <a:lnSpc>
                          <a:spcPct val="115000"/>
                        </a:lnSpc>
                        <a:spcBef>
                          <a:spcPts val="600"/>
                        </a:spcBef>
                        <a:spcAft>
                          <a:spcPts val="0"/>
                        </a:spcAft>
                      </a:pPr>
                      <a:r>
                        <a:rPr lang="en-US" sz="1800" b="1" i="0" baseline="0" dirty="0" err="1">
                          <a:effectLst/>
                          <a:latin typeface="Cambria" pitchFamily="18" charset="0"/>
                          <a:ea typeface="Cambria" pitchFamily="18" charset="0"/>
                          <a:cs typeface="Times New Roman"/>
                        </a:rPr>
                        <a:t>Sông</a:t>
                      </a:r>
                      <a:r>
                        <a:rPr lang="en-US" sz="18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baseline="0" dirty="0" err="1">
                          <a:effectLst/>
                          <a:latin typeface="Cambria" pitchFamily="18" charset="0"/>
                          <a:ea typeface="Cambria" pitchFamily="18" charset="0"/>
                          <a:cs typeface="Times New Roman"/>
                        </a:rPr>
                        <a:t>Cửu</a:t>
                      </a:r>
                      <a:r>
                        <a:rPr lang="en-US" sz="1800" b="1" i="0" baseline="0" dirty="0">
                          <a:effectLst/>
                          <a:latin typeface="Cambria" pitchFamily="18" charset="0"/>
                          <a:ea typeface="Cambria" pitchFamily="18" charset="0"/>
                          <a:cs typeface="Times New Roman"/>
                        </a:rPr>
                        <a:t> Long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a:effectLst/>
                          <a:latin typeface="Times New Roman"/>
                          <a:ea typeface="Times New Roman"/>
                          <a:cs typeface="Times New Roman"/>
                        </a:rPr>
                        <a:t>40000 km</a:t>
                      </a:r>
                      <a:r>
                        <a:rPr lang="en-US" sz="1800" baseline="30000" dirty="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của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hệ</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thống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Mê</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Không có đê ngăn lũ, c</a:t>
                      </a:r>
                      <a:r>
                        <a:rPr lang="en-US" sz="1800" dirty="0">
                          <a:effectLst/>
                          <a:latin typeface="Cambria" pitchFamily="18" charset="0"/>
                          <a:ea typeface="Cambria" pitchFamily="18" charset="0"/>
                          <a:cs typeface="Times New Roman"/>
                        </a:rPr>
                        <a:t>ó </a:t>
                      </a:r>
                      <a:r>
                        <a:rPr lang="en-US" sz="1800" dirty="0" err="1">
                          <a:effectLst/>
                          <a:latin typeface="Cambria" pitchFamily="18" charset="0"/>
                          <a:ea typeface="Cambria" pitchFamily="18" charset="0"/>
                          <a:cs typeface="Times New Roman"/>
                        </a:rPr>
                        <a:t>hệ</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thống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kênh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rạch</a:t>
                      </a:r>
                      <a:r>
                        <a:rPr lang="en-US" sz="1800" dirty="0">
                          <a:effectLst/>
                          <a:latin typeface="Cambria" pitchFamily="18" charset="0"/>
                          <a:ea typeface="Cambria" pitchFamily="18" charset="0"/>
                          <a:cs typeface="Times New Roman"/>
                        </a:rPr>
                        <a:t> </a:t>
                      </a:r>
                      <a:r>
                        <a:rPr lang="vi-VN" sz="1800" dirty="0">
                          <a:effectLst/>
                          <a:latin typeface="Cambria" pitchFamily="18" charset="0"/>
                          <a:ea typeface="Cambria" pitchFamily="18" charset="0"/>
                          <a:cs typeface="Times New Roman"/>
                        </a:rPr>
                        <a:t>dày đặc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vùng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trũng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lớn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Tháp</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Mười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Tứ</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giác</a:t>
                      </a:r>
                      <a:r>
                        <a:rPr lang="en-US" sz="1800" dirty="0">
                          <a:effectLst/>
                          <a:latin typeface="Cambria" pitchFamily="18" charset="0"/>
                          <a:ea typeface="Cambria" pitchFamily="18" charset="0"/>
                          <a:cs typeface="Times New Roman"/>
                        </a:rPr>
                        <a:t> Long </a:t>
                      </a:r>
                      <a:r>
                        <a:rPr lang="en-US" sz="1800" dirty="0" err="1">
                          <a:effectLst/>
                          <a:latin typeface="Cambria" pitchFamily="18" charset="0"/>
                          <a:ea typeface="Cambria" pitchFamily="18" charset="0"/>
                          <a:cs typeface="Times New Roman"/>
                        </a:rPr>
                        <a:t>Xuyên</a:t>
                      </a:r>
                      <a:r>
                        <a:rPr lang="vi-VN" sz="1800" dirty="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95400">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V</a:t>
                      </a:r>
                      <a:r>
                        <a:rPr lang="en-US" sz="1800" b="1" i="0" baseline="0" dirty="0" err="1">
                          <a:effectLst/>
                          <a:latin typeface="Cambria" pitchFamily="18" charset="0"/>
                          <a:ea typeface="Cambria" pitchFamily="18" charset="0"/>
                          <a:cs typeface="Times New Roman"/>
                        </a:rPr>
                        <a:t>en</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biển</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miền</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Trung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dirty="0">
                          <a:effectLst/>
                          <a:latin typeface="Times New Roman"/>
                          <a:ea typeface="Times New Roman"/>
                          <a:cs typeface="Times New Roman"/>
                        </a:rPr>
                        <a:t>15000 km</a:t>
                      </a:r>
                      <a:r>
                        <a:rPr lang="en-US" sz="1800" baseline="30000" dirty="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a:effectLst/>
                          <a:latin typeface="Times New Roman"/>
                          <a:ea typeface="Times New Roman"/>
                          <a:cs typeface="Times New Roman"/>
                        </a:rPr>
                        <a:t>Từ phù sa sông hoặc kết hợp giữa phù sa sông và biển.</a:t>
                      </a:r>
                      <a:endParaRPr lang="en-US" sz="180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Nhiều đồng bằng nhỏ hẹp, có nhiều cồn cát.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144043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Thanh</a:t>
            </a:r>
            <a:r>
              <a:rPr lang="en-US" dirty="0">
                <a:latin typeface="Cambria" pitchFamily="18" charset="0"/>
                <a:ea typeface="Cambria" pitchFamily="18" charset="0"/>
              </a:rPr>
              <a:t> </a:t>
            </a:r>
            <a:r>
              <a:rPr lang="en-US" dirty="0" err="1">
                <a:latin typeface="Cambria" pitchFamily="18" charset="0"/>
                <a:ea typeface="Cambria" pitchFamily="18" charset="0"/>
              </a:rPr>
              <a:t>Hóa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Tuy</a:t>
            </a:r>
            <a:r>
              <a:rPr lang="en-US" dirty="0">
                <a:latin typeface="Cambria" pitchFamily="18" charset="0"/>
                <a:ea typeface="Cambria" pitchFamily="18" charset="0"/>
              </a:rPr>
              <a:t> </a:t>
            </a:r>
            <a:r>
              <a:rPr lang="en-US" dirty="0" err="1">
                <a:latin typeface="Cambria" pitchFamily="18" charset="0"/>
                <a:ea typeface="Cambria" pitchFamily="18" charset="0"/>
              </a:rPr>
              <a:t>Hòa</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4" name="TextBox 23"/>
          <p:cNvSpPr txBox="1"/>
          <p:nvPr/>
        </p:nvSpPr>
        <p:spPr>
          <a:xfrm>
            <a:off x="5181600" y="3581400"/>
            <a:ext cx="2819400"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1" y="1377173"/>
            <a:ext cx="3797015" cy="21896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358920"/>
            <a:ext cx="3886200" cy="22078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093" y="4104168"/>
            <a:ext cx="3827503"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8"/>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66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randombar(horizontal)">
                                      <p:cBhvr>
                                        <p:cTn id="19" dur="500"/>
                                        <p:tgtEl>
                                          <p:spTgt spid="133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randombar(horizontal)">
                                      <p:cBhvr>
                                        <p:cTn id="2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a:t>
            </a:r>
            <a:r>
              <a:rPr lang="en-US" sz="2400" b="1" dirty="0" err="1">
                <a:solidFill>
                  <a:srgbClr val="CC0000"/>
                </a:solidFill>
                <a:latin typeface="Times New Roman" pitchFamily="18" charset="0"/>
                <a:cs typeface="Times New Roman" pitchFamily="18" charset="0"/>
              </a:rPr>
              <a:t>đồng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bằng</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71451331"/>
              </p:ext>
            </p:extLst>
          </p:nvPr>
        </p:nvGraphicFramePr>
        <p:xfrm>
          <a:off x="362187" y="1905000"/>
          <a:ext cx="6586238" cy="4653242"/>
        </p:xfrm>
        <a:graphic>
          <a:graphicData uri="http://schemas.openxmlformats.org/drawingml/2006/table">
            <a:tbl>
              <a:tblPr firstRow="1" bandRow="1">
                <a:tableStyleId>{5C22544A-7EE6-4342-B048-85BDC9FD1C3A}</a:tableStyleId>
              </a:tblPr>
              <a:tblGrid>
                <a:gridCol w="1314213">
                  <a:extLst>
                    <a:ext uri="{9D8B030D-6E8A-4147-A177-3AD203B41FA5}">
                      <a16:colId xmlns:a16="http://schemas.microsoft.com/office/drawing/2014/main" val="20000"/>
                    </a:ext>
                  </a:extLst>
                </a:gridCol>
                <a:gridCol w="851206">
                  <a:extLst>
                    <a:ext uri="{9D8B030D-6E8A-4147-A177-3AD203B41FA5}">
                      <a16:colId xmlns:a16="http://schemas.microsoft.com/office/drawing/2014/main" val="20001"/>
                    </a:ext>
                  </a:extLst>
                </a:gridCol>
                <a:gridCol w="1510994">
                  <a:extLst>
                    <a:ext uri="{9D8B030D-6E8A-4147-A177-3AD203B41FA5}">
                      <a16:colId xmlns:a16="http://schemas.microsoft.com/office/drawing/2014/main" val="20002"/>
                    </a:ext>
                  </a:extLst>
                </a:gridCol>
                <a:gridCol w="2909825">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750" b="1" i="0" dirty="0" err="1">
                          <a:effectLst/>
                          <a:latin typeface="Cambria" pitchFamily="18" charset="0"/>
                          <a:ea typeface="Cambria" pitchFamily="18" charset="0"/>
                          <a:cs typeface="Times New Roman"/>
                        </a:rPr>
                        <a:t>Đồng</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bằng</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b="1" i="0" dirty="0" err="1">
                          <a:effectLst/>
                          <a:latin typeface="Cambria" pitchFamily="18" charset="0"/>
                          <a:ea typeface="Cambria" pitchFamily="18" charset="0"/>
                          <a:cs typeface="Times New Roman"/>
                        </a:rPr>
                        <a:t>Diện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tích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i="0" dirty="0" err="1">
                          <a:effectLst/>
                          <a:latin typeface="Cambria" pitchFamily="18" charset="0"/>
                          <a:ea typeface="Cambria" pitchFamily="18" charset="0"/>
                          <a:cs typeface="Times New Roman"/>
                        </a:rPr>
                        <a:t>Nguồn</a:t>
                      </a:r>
                      <a:r>
                        <a:rPr lang="en-US" sz="1750" i="0" baseline="0" dirty="0">
                          <a:effectLst/>
                          <a:latin typeface="Cambria" pitchFamily="18" charset="0"/>
                          <a:ea typeface="Cambria" pitchFamily="18" charset="0"/>
                          <a:cs typeface="Times New Roman"/>
                        </a:rPr>
                        <a:t> </a:t>
                      </a:r>
                      <a:r>
                        <a:rPr lang="en-US" sz="1750" i="0" baseline="0" dirty="0" err="1">
                          <a:effectLst/>
                          <a:latin typeface="Cambria" pitchFamily="18" charset="0"/>
                          <a:ea typeface="Cambria" pitchFamily="18" charset="0"/>
                          <a:cs typeface="Times New Roman"/>
                        </a:rPr>
                        <a:t>gốc</a:t>
                      </a:r>
                      <a:r>
                        <a:rPr lang="en-US" sz="1750" i="0" baseline="0" dirty="0">
                          <a:effectLst/>
                          <a:latin typeface="Cambria" pitchFamily="18" charset="0"/>
                          <a:ea typeface="Cambria" pitchFamily="18" charset="0"/>
                          <a:cs typeface="Times New Roman"/>
                        </a:rPr>
                        <a:t> </a:t>
                      </a:r>
                      <a:r>
                        <a:rPr lang="en-US" sz="1750" i="0" baseline="0" dirty="0" err="1">
                          <a:effectLst/>
                          <a:latin typeface="Cambria" pitchFamily="18" charset="0"/>
                          <a:ea typeface="Cambria" pitchFamily="18" charset="0"/>
                          <a:cs typeface="Times New Roman"/>
                        </a:rPr>
                        <a:t>hình</a:t>
                      </a:r>
                      <a:r>
                        <a:rPr lang="en-US" sz="1750" i="0" baseline="0" dirty="0">
                          <a:effectLst/>
                          <a:latin typeface="Cambria" pitchFamily="18" charset="0"/>
                          <a:ea typeface="Cambria" pitchFamily="18" charset="0"/>
                          <a:cs typeface="Times New Roman"/>
                        </a:rPr>
                        <a:t> </a:t>
                      </a:r>
                      <a:r>
                        <a:rPr lang="en-US" sz="1750" i="0" baseline="0" dirty="0" err="1">
                          <a:effectLst/>
                          <a:latin typeface="Cambria" pitchFamily="18" charset="0"/>
                          <a:ea typeface="Cambria" pitchFamily="18" charset="0"/>
                          <a:cs typeface="Times New Roman"/>
                        </a:rPr>
                        <a:t>thành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b="1" i="0" dirty="0" err="1">
                          <a:effectLst/>
                          <a:latin typeface="Cambria" pitchFamily="18" charset="0"/>
                          <a:ea typeface="Cambria" pitchFamily="18" charset="0"/>
                          <a:cs typeface="Times New Roman"/>
                        </a:rPr>
                        <a:t>Đặc</a:t>
                      </a:r>
                      <a:r>
                        <a:rPr lang="en-US" sz="1750" b="1" i="0" dirty="0">
                          <a:effectLst/>
                          <a:latin typeface="Cambria" pitchFamily="18" charset="0"/>
                          <a:ea typeface="Cambria" pitchFamily="18" charset="0"/>
                          <a:cs typeface="Times New Roman"/>
                        </a:rPr>
                        <a:t> </a:t>
                      </a:r>
                      <a:r>
                        <a:rPr lang="en-US" sz="1750" b="1" i="0" dirty="0" err="1">
                          <a:effectLst/>
                          <a:latin typeface="Cambria" pitchFamily="18" charset="0"/>
                          <a:ea typeface="Cambria" pitchFamily="18" charset="0"/>
                          <a:cs typeface="Times New Roman"/>
                        </a:rPr>
                        <a:t>điểm</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33856">
                <a:tc>
                  <a:txBody>
                    <a:bodyPr/>
                    <a:lstStyle/>
                    <a:p>
                      <a:pPr algn="ctr">
                        <a:lnSpc>
                          <a:spcPct val="115000"/>
                        </a:lnSpc>
                        <a:spcBef>
                          <a:spcPts val="600"/>
                        </a:spcBef>
                        <a:spcAft>
                          <a:spcPts val="0"/>
                        </a:spcAft>
                      </a:pPr>
                      <a:r>
                        <a:rPr lang="en-US" sz="1750" b="1" i="0" baseline="0" dirty="0" err="1">
                          <a:effectLst/>
                          <a:latin typeface="Cambria" pitchFamily="18" charset="0"/>
                          <a:ea typeface="Cambria" pitchFamily="18" charset="0"/>
                          <a:cs typeface="Times New Roman"/>
                        </a:rPr>
                        <a:t>Sông</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Hồng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a:effectLst/>
                          <a:latin typeface="Cambria" pitchFamily="18" charset="0"/>
                          <a:ea typeface="Cambria" pitchFamily="18" charset="0"/>
                          <a:cs typeface="Times New Roman"/>
                        </a:rPr>
                        <a:t>15000 km</a:t>
                      </a:r>
                      <a:r>
                        <a:rPr lang="en-US" sz="175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Hồng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và</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Thái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Bình</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750" b="1" i="0" baseline="0" dirty="0" err="1">
                          <a:effectLst/>
                          <a:latin typeface="Cambria" pitchFamily="18" charset="0"/>
                          <a:ea typeface="Cambria" pitchFamily="18" charset="0"/>
                          <a:cs typeface="Times New Roman"/>
                        </a:rPr>
                        <a:t>Sông</a:t>
                      </a:r>
                      <a:r>
                        <a:rPr lang="en-US" sz="175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750" b="1" i="0" baseline="0" dirty="0" err="1">
                          <a:effectLst/>
                          <a:latin typeface="Cambria" pitchFamily="18" charset="0"/>
                          <a:ea typeface="Cambria" pitchFamily="18" charset="0"/>
                          <a:cs typeface="Times New Roman"/>
                        </a:rPr>
                        <a:t>Cửu</a:t>
                      </a:r>
                      <a:r>
                        <a:rPr lang="en-US" sz="1750" b="1" i="0" baseline="0" dirty="0">
                          <a:effectLst/>
                          <a:latin typeface="Cambria" pitchFamily="18" charset="0"/>
                          <a:ea typeface="Cambria" pitchFamily="18" charset="0"/>
                          <a:cs typeface="Times New Roman"/>
                        </a:rPr>
                        <a:t> Long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a:effectLst/>
                          <a:latin typeface="Cambria" pitchFamily="18" charset="0"/>
                          <a:ea typeface="Cambria" pitchFamily="18" charset="0"/>
                          <a:cs typeface="Times New Roman"/>
                        </a:rPr>
                        <a:t>40000 km</a:t>
                      </a:r>
                      <a:r>
                        <a:rPr lang="en-US" sz="175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của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hệ</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thống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Mê</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a:effectLst/>
                          <a:latin typeface="Cambria" pitchFamily="18" charset="0"/>
                          <a:ea typeface="Cambria" pitchFamily="18" charset="0"/>
                          <a:cs typeface="Times New Roman"/>
                        </a:rPr>
                        <a:t>Không có đê ngăn lũ, có hệ thống kênh rạch dày đặc. Nhiều vùng trũng lớn: Đồng Tháp Mười, Tứ giác Long Xuyên.</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43000">
                <a:tc>
                  <a:txBody>
                    <a:bodyPr/>
                    <a:lstStyle/>
                    <a:p>
                      <a:pPr algn="ctr">
                        <a:lnSpc>
                          <a:spcPct val="115000"/>
                        </a:lnSpc>
                        <a:spcBef>
                          <a:spcPts val="600"/>
                        </a:spcBef>
                        <a:spcAft>
                          <a:spcPts val="0"/>
                        </a:spcAft>
                      </a:pPr>
                      <a:r>
                        <a:rPr lang="en-US" sz="1750" b="1" i="0" dirty="0" err="1">
                          <a:effectLst/>
                          <a:latin typeface="Cambria" pitchFamily="18" charset="0"/>
                          <a:ea typeface="Cambria" pitchFamily="18" charset="0"/>
                          <a:cs typeface="Times New Roman"/>
                        </a:rPr>
                        <a:t>V</a:t>
                      </a:r>
                      <a:r>
                        <a:rPr lang="en-US" sz="1750" b="1" i="0" baseline="0" dirty="0" err="1">
                          <a:effectLst/>
                          <a:latin typeface="Cambria" pitchFamily="18" charset="0"/>
                          <a:ea typeface="Cambria" pitchFamily="18" charset="0"/>
                          <a:cs typeface="Times New Roman"/>
                        </a:rPr>
                        <a:t>en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biển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miền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Trung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dirty="0">
                          <a:effectLst/>
                          <a:latin typeface="Cambria" pitchFamily="18" charset="0"/>
                          <a:ea typeface="Cambria" pitchFamily="18" charset="0"/>
                          <a:cs typeface="Times New Roman"/>
                        </a:rPr>
                        <a:t>15000 km</a:t>
                      </a:r>
                      <a:r>
                        <a:rPr lang="en-US" sz="175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a:effectLst/>
                          <a:latin typeface="Cambria" pitchFamily="18" charset="0"/>
                          <a:ea typeface="Cambria" pitchFamily="18" charset="0"/>
                          <a:cs typeface="Times New Roman"/>
                        </a:rPr>
                        <a:t>Từ phù sa sông hoặc kết hợp giữa phù sa sông và biển.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a:effectLst/>
                          <a:latin typeface="Cambria" pitchFamily="18" charset="0"/>
                          <a:ea typeface="Cambria" pitchFamily="18" charset="0"/>
                          <a:cs typeface="Times New Roman"/>
                        </a:rPr>
                        <a:t>Nhiều đồng bằng nhỏ hẹp, có nhiều cồn cát.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6905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5752754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34290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747276" y="35699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7</a:t>
            </a: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1"/>
            <a:ext cx="6792509" cy="3276600"/>
          </a:xfrm>
          <a:prstGeom prst="wedgeRoundRectCallout">
            <a:avLst>
              <a:gd name="adj1" fmla="val 47391"/>
              <a:gd name="adj2" fmla="val 5984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362200"/>
            <a:ext cx="6553198" cy="2939266"/>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cs typeface="Times New Roman"/>
              </a:rPr>
              <a:t>- Bờ biển có 2 dạng chính địa hình:</a:t>
            </a:r>
          </a:p>
          <a:p>
            <a:pPr algn="just">
              <a:spcBef>
                <a:spcPts val="600"/>
              </a:spcBef>
              <a:spcAft>
                <a:spcPts val="0"/>
              </a:spcAft>
            </a:pPr>
            <a:r>
              <a:rPr lang="vi-VN" sz="2000" dirty="0">
                <a:latin typeface="Cambria" pitchFamily="18" charset="0"/>
                <a:ea typeface="Cambria" pitchFamily="18" charset="0"/>
                <a:cs typeface="Times New Roman"/>
              </a:rPr>
              <a:t>+ Bờ biển bồi tụ có nhiều bãi bùn rộng, rừng cây ngập mặn phát triển.</a:t>
            </a:r>
          </a:p>
          <a:p>
            <a:pPr algn="just">
              <a:spcBef>
                <a:spcPts val="600"/>
              </a:spcBef>
              <a:spcAft>
                <a:spcPts val="0"/>
              </a:spcAft>
            </a:pPr>
            <a:r>
              <a:rPr lang="vi-VN" sz="2000" dirty="0">
                <a:latin typeface="Cambria" pitchFamily="18" charset="0"/>
                <a:ea typeface="Cambria" pitchFamily="18" charset="0"/>
                <a:cs typeface="Times New Roman"/>
              </a:rPr>
              <a:t>+ Bờ biển mài mòn rất khúc khuỷu, có nhiều vũng, vịnh nước sâu, kín gió, nhiều bãi cát.</a:t>
            </a:r>
          </a:p>
          <a:p>
            <a:pPr algn="just">
              <a:spcBef>
                <a:spcPts val="600"/>
              </a:spcBef>
              <a:spcAft>
                <a:spcPts val="0"/>
              </a:spcAft>
            </a:pPr>
            <a:r>
              <a:rPr lang="vi-VN" sz="2000" b="1" dirty="0">
                <a:latin typeface="Cambria" pitchFamily="18" charset="0"/>
                <a:ea typeface="Cambria" pitchFamily="18" charset="0"/>
                <a:cs typeface="Times New Roman"/>
              </a:rPr>
              <a:t>- Thềm lục địa:</a:t>
            </a:r>
          </a:p>
          <a:p>
            <a:pPr algn="just">
              <a:spcBef>
                <a:spcPts val="600"/>
              </a:spcBef>
              <a:spcAft>
                <a:spcPts val="0"/>
              </a:spcAft>
            </a:pPr>
            <a:r>
              <a:rPr lang="vi-VN" sz="2000" dirty="0">
                <a:latin typeface="Cambria" pitchFamily="18" charset="0"/>
                <a:ea typeface="Cambria" pitchFamily="18" charset="0"/>
                <a:cs typeface="Times New Roman"/>
              </a:rPr>
              <a:t>+ Mở rộng tại các vùng biển Bắc Bộ và Nam Bộ.</a:t>
            </a:r>
          </a:p>
          <a:p>
            <a:pPr algn="just">
              <a:spcBef>
                <a:spcPts val="600"/>
              </a:spcBef>
              <a:spcAft>
                <a:spcPts val="0"/>
              </a:spcAft>
            </a:pPr>
            <a:r>
              <a:rPr lang="vi-VN" sz="2000" dirty="0">
                <a:latin typeface="Cambria" pitchFamily="18" charset="0"/>
                <a:ea typeface="Cambria" pitchFamily="18" charset="0"/>
                <a:cs typeface="Times New Roman"/>
              </a:rPr>
              <a:t>+ Vùng biển miền Trung sâu và hẹp hơn.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a:t>
            </a:r>
            <a:r>
              <a:rPr lang="en-US" sz="2400" b="1" dirty="0" err="1">
                <a:solidFill>
                  <a:srgbClr val="CC0000"/>
                </a:solidFill>
                <a:latin typeface="Times New Roman" pitchFamily="18" charset="0"/>
                <a:cs typeface="Times New Roman" pitchFamily="18" charset="0"/>
              </a:rPr>
              <a:t>bờ</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và</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thềm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lục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địa</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3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độ</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cao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hưởng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sinh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vật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như</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nào</a:t>
            </a:r>
            <a:r>
              <a:rPr lang="en-US" sz="2000" i="1" dirty="0">
                <a:solidFill>
                  <a:srgbClr val="FF0000"/>
                </a:solidFill>
                <a:latin typeface="Cambria" panose="02040503050406030204" pitchFamily="18" charset="0"/>
                <a:ea typeface="Cambria" panose="02040503050406030204" pitchFamily="18" charset="0"/>
              </a:rPr>
              <a:t>? Cho </a:t>
            </a:r>
            <a:r>
              <a:rPr lang="en-US" sz="2000" i="1" dirty="0" err="1">
                <a:solidFill>
                  <a:srgbClr val="FF0000"/>
                </a:solidFill>
                <a:latin typeface="Cambria" panose="02040503050406030204" pitchFamily="18" charset="0"/>
                <a:ea typeface="Cambria" panose="02040503050406030204" pitchFamily="18" charset="0"/>
              </a:rPr>
              <a:t>ví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482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Vườn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quốc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gia</a:t>
            </a:r>
            <a:r>
              <a:rPr lang="en-US" dirty="0">
                <a:solidFill>
                  <a:prstClr val="black"/>
                </a:solidFill>
                <a:latin typeface="Cambria" pitchFamily="18" charset="0"/>
                <a:ea typeface="Cambria" pitchFamily="18" charset="0"/>
              </a:rPr>
              <a:t> (VQG) </a:t>
            </a:r>
            <a:r>
              <a:rPr lang="en-US" dirty="0" err="1">
                <a:solidFill>
                  <a:prstClr val="black"/>
                </a:solidFill>
                <a:latin typeface="Cambria" pitchFamily="18" charset="0"/>
                <a:ea typeface="Cambria" pitchFamily="18" charset="0"/>
              </a:rPr>
              <a:t>Cúc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Phương</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Thông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Đỗ</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quyên</a:t>
            </a:r>
            <a:r>
              <a:rPr lang="en-US" dirty="0">
                <a:solidFill>
                  <a:prstClr val="black"/>
                </a:solidFill>
                <a:latin typeface="Cambria" pitchFamily="18" charset="0"/>
                <a:ea typeface="Cambria" pitchFamily="18" charset="0"/>
              </a:rPr>
              <a:t> Sa Pa</a:t>
            </a: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97076" y="1282700"/>
            <a:ext cx="3542123" cy="2146300"/>
          </a:xfrm>
          <a:prstGeom prst="rect">
            <a:avLst/>
          </a:prstGeom>
          <a:solidFill>
            <a:srgbClr val="FF0000"/>
          </a:solidFill>
          <a:ln>
            <a:solidFill>
              <a:srgbClr val="FF0000"/>
            </a:solidFill>
          </a:ln>
          <a:effectLst/>
        </p:spPr>
      </p:pic>
      <p:pic>
        <p:nvPicPr>
          <p:cNvPr id="2" name="Picture 4" descr="THỔ ĐỊA chỉ điểm 10# đồi rừng thông Đà Lạt đẹp như tranh vẽ 202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5" y="4038600"/>
            <a:ext cx="1737425" cy="2221468"/>
          </a:xfrm>
          <a:prstGeom prst="rect">
            <a:avLst/>
          </a:prstGeom>
          <a:solidFill>
            <a:srgbClr val="FF0000"/>
          </a:solidFill>
          <a:ln>
            <a:solidFill>
              <a:srgbClr val="FF0000"/>
            </a:solidFill>
          </a:ln>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00579" y="4038600"/>
            <a:ext cx="1638619" cy="2221468"/>
          </a:xfrm>
          <a:prstGeom prst="rect">
            <a:avLst/>
          </a:prstGeom>
          <a:solidFill>
            <a:srgbClr val="FF0000"/>
          </a:solidFill>
          <a:ln>
            <a:solidFill>
              <a:srgbClr val="FF0000"/>
            </a:solidFill>
          </a:ln>
          <a:effec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graphicFrame>
        <p:nvGraphicFramePr>
          <p:cNvPr id="34" name="Diagram 33"/>
          <p:cNvGraphicFramePr/>
          <p:nvPr>
            <p:extLst>
              <p:ext uri="{D42A27DB-BD31-4B8C-83A1-F6EECF244321}">
                <p14:modId xmlns:p14="http://schemas.microsoft.com/office/powerpoint/2010/main" val="2963006466"/>
              </p:ext>
            </p:extLst>
          </p:nvPr>
        </p:nvGraphicFramePr>
        <p:xfrm>
          <a:off x="191255" y="1757065"/>
          <a:ext cx="4990345" cy="486566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803414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randombar(horizontal)">
                                      <p:cBhvr>
                                        <p:cTn id="23" dur="500"/>
                                        <p:tgtEl>
                                          <p:spTgt spid="38"/>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randombar(horizontal)">
                                      <p:cBhvr>
                                        <p:cTn id="29" dur="500"/>
                                        <p:tgtEl>
                                          <p:spTgt spid="102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randombar(horizontal)">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1027"/>
                                        </p:tgtEl>
                                      </p:cBhvr>
                                    </p:animEffect>
                                    <p:set>
                                      <p:cBhvr>
                                        <p:cTn id="42" dur="1" fill="hold">
                                          <p:stCondLst>
                                            <p:cond delay="499"/>
                                          </p:stCondLst>
                                        </p:cTn>
                                        <p:tgtEl>
                                          <p:spTgt spid="1027"/>
                                        </p:tgtEl>
                                        <p:attrNameLst>
                                          <p:attrName>style.visibility</p:attrName>
                                        </p:attrNameLst>
                                      </p:cBhvr>
                                      <p:to>
                                        <p:strVal val="hidden"/>
                                      </p:to>
                                    </p:set>
                                  </p:childTnLst>
                                </p:cTn>
                              </p:par>
                              <p:par>
                                <p:cTn id="43" presetID="14" presetClass="exit" presetSubtype="10" fill="hold" grpId="1" nodeType="withEffect">
                                  <p:stCondLst>
                                    <p:cond delay="0"/>
                                  </p:stCondLst>
                                  <p:childTnLst>
                                    <p:animEffect transition="out" filter="randombar(horizontal)">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4" presetClass="exit" presetSubtype="10" fill="hold" nodeType="withEffect">
                                  <p:stCondLst>
                                    <p:cond delay="0"/>
                                  </p:stCondLst>
                                  <p:childTnLst>
                                    <p:animEffect transition="out" filter="randombar(horizontal)">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53" grpId="0" animBg="1"/>
      <p:bldP spid="38" grpId="0"/>
      <p:bldP spid="55" grpId="0"/>
      <p:bldGraphic spid="34"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độ</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cao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địa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hưởng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đất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đai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như</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thế</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nào</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feralit</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thô</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3372" y="3999277"/>
            <a:ext cx="3429000" cy="228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ất feralit ở nước ta thường bị chua vì?"/>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3372" y="1295400"/>
            <a:ext cx="3405827" cy="222146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1" name="Rectangle 30"/>
          <p:cNvSpPr/>
          <p:nvPr/>
        </p:nvSpPr>
        <p:spPr>
          <a:xfrm>
            <a:off x="1540133" y="36576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nhiệt đới gió mùa: </a:t>
            </a:r>
            <a:r>
              <a:rPr lang="vi-VN" sz="2400" dirty="0">
                <a:latin typeface="Cambria" pitchFamily="18" charset="0"/>
                <a:ea typeface="Cambria" pitchFamily="18" charset="0"/>
              </a:rPr>
              <a:t>đất feralit.</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cận nhiệt đới gió mùa trên núi: </a:t>
            </a:r>
            <a:r>
              <a:rPr lang="vi-VN" sz="2400" dirty="0">
                <a:latin typeface="Cambria" pitchFamily="18" charset="0"/>
                <a:ea typeface="Cambria" pitchFamily="18" charset="0"/>
              </a:rPr>
              <a:t>đất feralit có mùn.</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ôn đới gió mùa trên núi: </a:t>
            </a:r>
            <a:r>
              <a:rPr lang="vi-VN" sz="2400" dirty="0">
                <a:latin typeface="Cambria" pitchFamily="18" charset="0"/>
                <a:ea typeface="Cambria" pitchFamily="18" charset="0"/>
              </a:rPr>
              <a:t>đất mùn thô.</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1961402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41" dur="500"/>
                                        <p:tgtEl>
                                          <p:spTgt spid="3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6" dur="500"/>
                                        <p:tgtEl>
                                          <p:spTgt spid="3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51"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ĐỊA HÌNH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2</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477328"/>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1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xác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định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dãy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núi</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Hoàng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Liên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Sơn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Trường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Sơn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Bạch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Mã</a:t>
            </a:r>
            <a:r>
              <a:rPr lang="en-US" i="1" dirty="0">
                <a:solidFill>
                  <a:srgbClr val="FF0000"/>
                </a:solidFill>
                <a:latin typeface="Cambria" panose="02040503050406030204" pitchFamily="18" charset="0"/>
                <a:ea typeface="Cambria" panose="02040503050406030204" pitchFamily="18" charset="0"/>
              </a:rPr>
              <a:t>. Cho </a:t>
            </a:r>
            <a:r>
              <a:rPr lang="en-US" i="1" dirty="0" err="1">
                <a:solidFill>
                  <a:srgbClr val="FF0000"/>
                </a:solidFill>
                <a:latin typeface="Cambria" panose="02040503050406030204" pitchFamily="18" charset="0"/>
                <a:ea typeface="Cambria" panose="02040503050406030204" pitchFamily="18" charset="0"/>
              </a:rPr>
              <a:t>biết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dãy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núi</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này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hưởng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đến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khí</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hậu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nước</a:t>
            </a:r>
            <a:r>
              <a:rPr lang="en-US" i="1" dirty="0">
                <a:solidFill>
                  <a:srgbClr val="FF0000"/>
                </a:solidFill>
                <a:latin typeface="Cambria" panose="02040503050406030204" pitchFamily="18" charset="0"/>
                <a:ea typeface="Cambria" panose="02040503050406030204" pitchFamily="18" charset="0"/>
              </a:rPr>
              <a:t> ta </a:t>
            </a:r>
            <a:r>
              <a:rPr lang="en-US" i="1" dirty="0" err="1">
                <a:solidFill>
                  <a:srgbClr val="FF0000"/>
                </a:solidFill>
                <a:latin typeface="Cambria" panose="02040503050406030204" pitchFamily="18" charset="0"/>
                <a:ea typeface="Cambria" panose="02040503050406030204" pitchFamily="18" charset="0"/>
              </a:rPr>
              <a:t>như</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thế</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nào</a:t>
            </a:r>
            <a:r>
              <a:rPr lang="en-US" i="1" dirty="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57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31" name="Rectangle 30"/>
          <p:cNvSpPr/>
          <p:nvPr/>
        </p:nvSpPr>
        <p:spPr>
          <a:xfrm>
            <a:off x="1540133" y="3505200"/>
            <a:ext cx="3657601" cy="301621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dirty="0">
                <a:latin typeface="Cambria" pitchFamily="18" charset="0"/>
                <a:ea typeface="Cambria" pitchFamily="18" charset="0"/>
              </a:rPr>
              <a:t>- </a:t>
            </a:r>
            <a:r>
              <a:rPr lang="vi-VN" dirty="0">
                <a:latin typeface="Cambria" pitchFamily="18" charset="0"/>
                <a:ea typeface="Cambria" pitchFamily="18" charset="0"/>
              </a:rPr>
              <a:t>Dãy Hoàng Liên Sơn làm suy yếu tác động của gió mùa ĐB =&gt; mùa đông ở Tây Bắc ngắn hơn và nền nhiệt cao hơn Đông Bắc.</a:t>
            </a:r>
            <a:endParaRPr lang="en-US" dirty="0">
              <a:latin typeface="Cambria" pitchFamily="18" charset="0"/>
              <a:ea typeface="Cambria" pitchFamily="18" charset="0"/>
            </a:endParaRPr>
          </a:p>
          <a:p>
            <a:pPr algn="just">
              <a:spcBef>
                <a:spcPts val="600"/>
              </a:spcBef>
              <a:spcAft>
                <a:spcPts val="0"/>
              </a:spcAft>
            </a:pPr>
            <a:r>
              <a:rPr lang="en-US" dirty="0">
                <a:latin typeface="Cambria" pitchFamily="18" charset="0"/>
                <a:ea typeface="Cambria" pitchFamily="18" charset="0"/>
              </a:rPr>
              <a:t>-</a:t>
            </a:r>
            <a:r>
              <a:rPr lang="vi-VN" dirty="0">
                <a:latin typeface="Cambria" pitchFamily="18" charset="0"/>
                <a:ea typeface="Cambria" pitchFamily="18" charset="0"/>
              </a:rPr>
              <a:t> Dãy Trường Sơn gây hiệu ứng phơn tạo sự khác biệt về mùa mưa giữa 2 sườn núi.</a:t>
            </a:r>
            <a:endParaRPr lang="en-US" dirty="0">
              <a:latin typeface="Cambria" pitchFamily="18" charset="0"/>
              <a:ea typeface="Cambria" pitchFamily="18" charset="0"/>
            </a:endParaRPr>
          </a:p>
          <a:p>
            <a:pPr algn="just">
              <a:spcBef>
                <a:spcPts val="600"/>
              </a:spcBef>
              <a:spcAft>
                <a:spcPts val="0"/>
              </a:spcAft>
            </a:pPr>
            <a:r>
              <a:rPr lang="en-US" dirty="0">
                <a:latin typeface="Cambria" pitchFamily="18" charset="0"/>
                <a:ea typeface="Cambria" pitchFamily="18" charset="0"/>
              </a:rPr>
              <a:t>-</a:t>
            </a:r>
            <a:r>
              <a:rPr lang="vi-VN" dirty="0">
                <a:latin typeface="Cambria" pitchFamily="18" charset="0"/>
                <a:ea typeface="Cambria" pitchFamily="18" charset="0"/>
              </a:rPr>
              <a:t> Dãy Bạch Mã ngăn ảnh hưởng của gió mùa ĐB vào phía nam =&gt; ranh giới tự nhiên giữa 2 miền khí hậu.</a:t>
            </a:r>
            <a:endParaRPr lang="en-US" dirty="0">
              <a:effectLst/>
              <a:latin typeface="Cambria" pitchFamily="18" charset="0"/>
              <a:ea typeface="Cambria" pitchFamily="18" charset="0"/>
            </a:endParaRP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5" cy="526564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Rounded Rectangular Callout 33"/>
          <p:cNvSpPr/>
          <p:nvPr/>
        </p:nvSpPr>
        <p:spPr>
          <a:xfrm>
            <a:off x="7167717" y="348799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Bạch</a:t>
            </a:r>
            <a:r>
              <a:rPr lang="en-US" sz="1000" b="1" dirty="0"/>
              <a:t> </a:t>
            </a:r>
            <a:r>
              <a:rPr lang="en-US" sz="1000" b="1" dirty="0" err="1"/>
              <a:t>Mã</a:t>
            </a:r>
            <a:endParaRPr lang="en-US" sz="1000" b="1" dirty="0">
              <a:effectLst/>
            </a:endParaRPr>
          </a:p>
        </p:txBody>
      </p:sp>
      <p:sp>
        <p:nvSpPr>
          <p:cNvPr id="35" name="Rounded Rectangular Callout 34"/>
          <p:cNvSpPr/>
          <p:nvPr/>
        </p:nvSpPr>
        <p:spPr>
          <a:xfrm>
            <a:off x="6096000" y="1757064"/>
            <a:ext cx="979137"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Hoàn</a:t>
            </a:r>
            <a:r>
              <a:rPr lang="en-US" sz="1000" b="1" dirty="0"/>
              <a:t> </a:t>
            </a:r>
            <a:r>
              <a:rPr lang="en-US" sz="1000" b="1" dirty="0" err="1"/>
              <a:t>Liên</a:t>
            </a:r>
            <a:r>
              <a:rPr lang="en-US" sz="1000" b="1" dirty="0"/>
              <a:t> </a:t>
            </a:r>
            <a:r>
              <a:rPr lang="en-US" sz="1000" b="1" dirty="0" err="1"/>
              <a:t>Sơn</a:t>
            </a:r>
            <a:endParaRPr lang="en-US" sz="1000" b="1" dirty="0">
              <a:effectLst/>
            </a:endParaRPr>
          </a:p>
        </p:txBody>
      </p:sp>
      <p:sp>
        <p:nvSpPr>
          <p:cNvPr id="36" name="Rounded Rectangular Callout 35"/>
          <p:cNvSpPr/>
          <p:nvPr/>
        </p:nvSpPr>
        <p:spPr>
          <a:xfrm>
            <a:off x="6678148" y="3114421"/>
            <a:ext cx="865652"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Trường</a:t>
            </a:r>
            <a:r>
              <a:rPr lang="en-US" sz="1000" b="1" dirty="0"/>
              <a:t> </a:t>
            </a:r>
            <a:r>
              <a:rPr lang="en-US" sz="1000" b="1" dirty="0" err="1"/>
              <a:t>Sơn</a:t>
            </a:r>
            <a:endParaRPr lang="en-US" sz="1000" b="1" dirty="0">
              <a:effectLst/>
            </a:endParaRPr>
          </a:p>
        </p:txBody>
      </p:sp>
    </p:spTree>
    <p:extLst>
      <p:ext uri="{BB962C8B-B14F-4D97-AF65-F5344CB8AC3E}">
        <p14:creationId xmlns:p14="http://schemas.microsoft.com/office/powerpoint/2010/main" val="1451740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35" dur="500"/>
                                        <p:tgtEl>
                                          <p:spTgt spid="3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0" dur="500"/>
                                        <p:tgtEl>
                                          <p:spTgt spid="31">
                                            <p:txEl>
                                              <p:pRg st="1" end="1"/>
                                            </p:tx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randombar(horizontal)">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48" dur="500"/>
                                        <p:tgtEl>
                                          <p:spTgt spid="31">
                                            <p:txEl>
                                              <p:pRg st="2" end="2"/>
                                            </p:txEl>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4" grpId="0" animBg="1"/>
      <p:bldP spid="35" grpId="0" animBg="1"/>
      <p:bldP spid="3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944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hiểu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của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thân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dụ</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chứng</a:t>
            </a:r>
            <a:r>
              <a:rPr lang="en-US" sz="2400" i="1" dirty="0">
                <a:solidFill>
                  <a:srgbClr val="FF0000"/>
                </a:solidFill>
                <a:latin typeface="Cambria" panose="02040503050406030204" pitchFamily="18" charset="0"/>
                <a:ea typeface="Cambria" panose="02040503050406030204" pitchFamily="18" charset="0"/>
              </a:rPr>
              <a:t> minh d</a:t>
            </a:r>
            <a:r>
              <a:rPr lang="vi-VN" sz="2400" i="1" dirty="0">
                <a:solidFill>
                  <a:srgbClr val="FF0000"/>
                </a:solidFill>
                <a:latin typeface="Cambria" panose="02040503050406030204" pitchFamily="18" charset="0"/>
                <a:ea typeface="Cambria" panose="02040503050406030204" pitchFamily="18" charset="0"/>
              </a:rPr>
              <a:t>ãy Trường Sơn gây hiệu ứng phơn tạo sự khác biệt về mùa mưa giữa 2 sườn núi</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783179"/>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4495800"/>
            <a:ext cx="3657601" cy="1938992"/>
          </a:xfrm>
          <a:prstGeom prst="rect">
            <a:avLst/>
          </a:prstGeom>
          <a:solidFill>
            <a:srgbClr val="FFCCFF"/>
          </a:solidFill>
          <a:ln w="12700">
            <a:solidFill>
              <a:srgbClr val="0070C0"/>
            </a:solidFill>
          </a:ln>
        </p:spPr>
        <p:txBody>
          <a:bodyPr wrap="square">
            <a:spAutoFit/>
          </a:bodyPr>
          <a:lstStyle/>
          <a:p>
            <a:pPr algn="just"/>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ven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miền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mưa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pic>
        <p:nvPicPr>
          <p:cNvPr id="30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4033271"/>
            <a:ext cx="3540551" cy="2215129"/>
          </a:xfrm>
          <a:prstGeom prst="rect">
            <a:avLst/>
          </a:prstGeom>
          <a:solidFill>
            <a:srgbClr val="FF0000"/>
          </a:solidFill>
          <a:ln w="9525">
            <a:solidFill>
              <a:srgbClr val="FF0000"/>
            </a:solidFill>
            <a:miter lim="800000"/>
            <a:headEnd/>
            <a:tailEnd/>
          </a:ln>
          <a:effectLst/>
        </p:spPr>
      </p:pic>
      <p:sp>
        <p:nvSpPr>
          <p:cNvPr id="31" name="TextBox 30"/>
          <p:cNvSpPr txBox="1"/>
          <p:nvPr/>
        </p:nvSpPr>
        <p:spPr>
          <a:xfrm>
            <a:off x="5638800" y="62484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hạ</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4" name="TextBox 33"/>
          <p:cNvSpPr txBox="1"/>
          <p:nvPr/>
        </p:nvSpPr>
        <p:spPr>
          <a:xfrm>
            <a:off x="5304148" y="3510605"/>
            <a:ext cx="3664392"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hạ</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ven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miền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Trung</a:t>
            </a:r>
            <a:endParaRPr lang="en-US" dirty="0">
              <a:solidFill>
                <a:prstClr val="black"/>
              </a:solidFill>
              <a:latin typeface="Cambria" pitchFamily="18" charset="0"/>
              <a:ea typeface="Cambria" pitchFamily="18" charset="0"/>
            </a:endParaRPr>
          </a:p>
        </p:txBody>
      </p:sp>
      <p:pic>
        <p:nvPicPr>
          <p:cNvPr id="3080" name="Picture 8" descr="Nắm chắc thời tiết Phan Thiết để có định hướng du lịc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4" y="1295399"/>
            <a:ext cx="3528125" cy="221520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7"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133407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randombar(horizontal)">
                                      <p:cBhvr>
                                        <p:cTn id="15" dur="500"/>
                                        <p:tgtEl>
                                          <p:spTgt spid="308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randombar(horizontal)">
                                      <p:cBhvr>
                                        <p:cTn id="21" dur="500"/>
                                        <p:tgtEl>
                                          <p:spTgt spid="307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1" grpId="0"/>
      <p:bldP spid="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362200"/>
            <a:ext cx="6792509" cy="3048000"/>
          </a:xfrm>
          <a:prstGeom prst="wedgeRoundRectCallout">
            <a:avLst>
              <a:gd name="adj1" fmla="val 47179"/>
              <a:gd name="adj2" fmla="val 6107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599" y="2643932"/>
            <a:ext cx="6553201" cy="2385268"/>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Theo độ cao: </a:t>
            </a:r>
            <a:r>
              <a:rPr lang="nl-NL" sz="2400" dirty="0">
                <a:latin typeface="Cambria" pitchFamily="18" charset="0"/>
                <a:ea typeface="Cambria" pitchFamily="18" charset="0"/>
              </a:rPr>
              <a:t>chia thành 3 vòng đai: nhiệt đới gió mùa, cận nhiệt đới gió mùa trên núi, ôn đới gió mùa trên núi.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Theo hướng sườn: </a:t>
            </a:r>
            <a:r>
              <a:rPr lang="nl-NL" sz="2400" dirty="0">
                <a:latin typeface="Cambria" pitchFamily="18" charset="0"/>
                <a:ea typeface="Cambria" pitchFamily="18" charset="0"/>
              </a:rPr>
              <a:t>các dãy núi </a:t>
            </a:r>
            <a:r>
              <a:rPr lang="vi-VN" sz="2400" dirty="0">
                <a:latin typeface="Cambria" pitchFamily="18" charset="0"/>
                <a:ea typeface="Cambria" pitchFamily="18" charset="0"/>
              </a:rPr>
              <a:t>Hoàng Liên Sơn, Trường Sơn, Bạch Mã</a:t>
            </a:r>
            <a:r>
              <a:rPr lang="en-US" sz="2400" dirty="0">
                <a:latin typeface="Cambria" pitchFamily="18" charset="0"/>
                <a:ea typeface="Cambria" pitchFamily="18" charset="0"/>
              </a:rPr>
              <a:t> </a:t>
            </a:r>
            <a:r>
              <a:rPr lang="en-US" sz="2400" dirty="0" err="1">
                <a:latin typeface="Cambria" pitchFamily="18" charset="0"/>
                <a:ea typeface="Cambria" pitchFamily="18" charset="0"/>
              </a:rPr>
              <a:t>tạo</a:t>
            </a:r>
            <a:r>
              <a:rPr lang="en-US" sz="2400" dirty="0">
                <a:latin typeface="Cambria" pitchFamily="18" charset="0"/>
                <a:ea typeface="Cambria" pitchFamily="18" charset="0"/>
              </a:rPr>
              <a:t> </a:t>
            </a:r>
            <a:r>
              <a:rPr lang="en-US" sz="2400" dirty="0" err="1">
                <a:latin typeface="Cambria" pitchFamily="18" charset="0"/>
                <a:ea typeface="Cambria" pitchFamily="18" charset="0"/>
              </a:rPr>
              <a:t>nên</a:t>
            </a:r>
            <a:r>
              <a:rPr lang="en-US" sz="2400" dirty="0">
                <a:latin typeface="Cambria" pitchFamily="18" charset="0"/>
                <a:ea typeface="Cambria" pitchFamily="18" charset="0"/>
              </a:rPr>
              <a:t> </a:t>
            </a:r>
            <a:r>
              <a:rPr lang="en-US" sz="2400" dirty="0" err="1">
                <a:latin typeface="Cambria" pitchFamily="18" charset="0"/>
                <a:ea typeface="Cambria" pitchFamily="18" charset="0"/>
              </a:rPr>
              <a:t>sự</a:t>
            </a:r>
            <a:r>
              <a:rPr lang="en-US" sz="2400" dirty="0">
                <a:latin typeface="Cambria" pitchFamily="18" charset="0"/>
                <a:ea typeface="Cambria" pitchFamily="18" charset="0"/>
              </a:rPr>
              <a:t> </a:t>
            </a:r>
            <a:r>
              <a:rPr lang="en-US" sz="2400" dirty="0" err="1">
                <a:latin typeface="Cambria" pitchFamily="18" charset="0"/>
                <a:ea typeface="Cambria" pitchFamily="18" charset="0"/>
              </a:rPr>
              <a:t>phân</a:t>
            </a:r>
            <a:r>
              <a:rPr lang="en-US" sz="2400" dirty="0">
                <a:latin typeface="Cambria" pitchFamily="18" charset="0"/>
                <a:ea typeface="Cambria" pitchFamily="18" charset="0"/>
              </a:rPr>
              <a:t> </a:t>
            </a:r>
            <a:r>
              <a:rPr lang="en-US" sz="2400" dirty="0" err="1">
                <a:latin typeface="Cambria" pitchFamily="18" charset="0"/>
                <a:ea typeface="Cambria" pitchFamily="18" charset="0"/>
              </a:rPr>
              <a:t>hóa</a:t>
            </a:r>
            <a:r>
              <a:rPr lang="en-US" sz="2400" dirty="0">
                <a:latin typeface="Cambria" pitchFamily="18" charset="0"/>
                <a:ea typeface="Cambria" pitchFamily="18" charset="0"/>
              </a:rPr>
              <a:t> </a:t>
            </a:r>
            <a:r>
              <a:rPr lang="en-US" sz="2400" dirty="0" err="1">
                <a:latin typeface="Cambria" pitchFamily="18" charset="0"/>
                <a:ea typeface="Cambria" pitchFamily="18" charset="0"/>
              </a:rPr>
              <a:t>khí</a:t>
            </a:r>
            <a:r>
              <a:rPr lang="en-US" sz="2400" dirty="0">
                <a:latin typeface="Cambria" pitchFamily="18" charset="0"/>
                <a:ea typeface="Cambria" pitchFamily="18" charset="0"/>
              </a:rPr>
              <a:t> </a:t>
            </a:r>
            <a:r>
              <a:rPr lang="en-US" sz="2400" dirty="0" err="1">
                <a:latin typeface="Cambria" pitchFamily="18" charset="0"/>
                <a:ea typeface="Cambria" pitchFamily="18" charset="0"/>
              </a:rPr>
              <a:t>hậu</a:t>
            </a:r>
            <a:r>
              <a:rPr lang="en-US" sz="2400" dirty="0">
                <a:latin typeface="Cambria" pitchFamily="18" charset="0"/>
                <a:ea typeface="Cambria" pitchFamily="18" charset="0"/>
              </a:rPr>
              <a:t> ở </a:t>
            </a:r>
            <a:r>
              <a:rPr lang="en-US" sz="2400" dirty="0" err="1">
                <a:latin typeface="Cambria" pitchFamily="18" charset="0"/>
                <a:ea typeface="Cambria" pitchFamily="18" charset="0"/>
              </a:rPr>
              <a:t>nước</a:t>
            </a:r>
            <a:r>
              <a:rPr lang="en-US" sz="2400" dirty="0">
                <a:latin typeface="Cambria" pitchFamily="18" charset="0"/>
                <a:ea typeface="Cambria" pitchFamily="18" charset="0"/>
              </a:rPr>
              <a:t> ta.</a:t>
            </a:r>
            <a:endParaRPr lang="en-US" sz="2400" dirty="0">
              <a:effectLst/>
              <a:latin typeface="Cambria" pitchFamily="18" charset="0"/>
              <a:ea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54349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22" name="Rectangle 21"/>
          <p:cNvSpPr/>
          <p:nvPr/>
        </p:nvSpPr>
        <p:spPr>
          <a:xfrm>
            <a:off x="362184" y="1676400"/>
            <a:ext cx="8400815" cy="4524315"/>
          </a:xfrm>
          <a:prstGeom prst="rect">
            <a:avLst/>
          </a:prstGeom>
          <a:solidFill>
            <a:srgbClr val="BCFCD4"/>
          </a:solidFill>
          <a:ln>
            <a:solidFill>
              <a:srgbClr val="00B050"/>
            </a:solidFill>
          </a:ln>
        </p:spPr>
        <p:txBody>
          <a:bodyPr wrap="square">
            <a:spAutoFit/>
          </a:bodyPr>
          <a:lstStyle/>
          <a:p>
            <a:pPr algn="ctr"/>
            <a:r>
              <a:rPr lang="en-US" sz="2400" b="1" dirty="0">
                <a:solidFill>
                  <a:srgbClr val="00B050"/>
                </a:solidFill>
                <a:latin typeface="Cambria" panose="02040503050406030204" pitchFamily="18" charset="0"/>
                <a:ea typeface="Cambria" panose="02040503050406030204" pitchFamily="18" charset="0"/>
              </a:rPr>
              <a:t>HOẠT ĐỘNG NHÓM</a:t>
            </a:r>
          </a:p>
          <a:p>
            <a:pPr algn="ctr"/>
            <a:r>
              <a:rPr lang="en-US" sz="2400" b="1" dirty="0" err="1">
                <a:solidFill>
                  <a:srgbClr val="00B050"/>
                </a:solidFill>
                <a:latin typeface="Cambria" panose="02040503050406030204" pitchFamily="18" charset="0"/>
                <a:ea typeface="Cambria" panose="02040503050406030204" pitchFamily="18" charset="0"/>
              </a:rPr>
              <a:t>Thời</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gian</a:t>
            </a:r>
            <a:r>
              <a:rPr lang="en-US" sz="2400" b="1" dirty="0">
                <a:solidFill>
                  <a:srgbClr val="00B050"/>
                </a:solidFill>
                <a:latin typeface="Cambria" panose="02040503050406030204" pitchFamily="18" charset="0"/>
                <a:ea typeface="Cambria" panose="02040503050406030204" pitchFamily="18" charset="0"/>
              </a:rPr>
              <a:t>: 5 </a:t>
            </a:r>
            <a:r>
              <a:rPr lang="en-US" sz="2400" b="1" dirty="0" err="1">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a:solidFill>
                  <a:srgbClr val="FF0000"/>
                </a:solidFill>
                <a:latin typeface="Cambria" panose="02040503050406030204" pitchFamily="18" charset="0"/>
                <a:ea typeface="Cambria" panose="02040503050406030204" pitchFamily="18" charset="0"/>
              </a:rPr>
              <a:t>NHIỆM VỤ</a:t>
            </a:r>
          </a:p>
          <a:p>
            <a:pPr algn="just"/>
            <a:r>
              <a:rPr lang="en-US" sz="2400" b="1" dirty="0">
                <a:solidFill>
                  <a:srgbClr val="00B050"/>
                </a:solidFill>
                <a:latin typeface="Cambria" panose="02040503050406030204" pitchFamily="18" charset="0"/>
                <a:ea typeface="Cambria" panose="02040503050406030204" pitchFamily="18" charset="0"/>
              </a:rPr>
              <a:t>* NHÓM 1, 2: </a:t>
            </a: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n</a:t>
            </a:r>
            <a:r>
              <a:rPr lang="vi-VN" sz="2400" i="1" dirty="0">
                <a:solidFill>
                  <a:srgbClr val="FF0000"/>
                </a:solidFill>
                <a:latin typeface="Cambria" panose="02040503050406030204" pitchFamily="18" charset="0"/>
                <a:ea typeface="Cambria" panose="02040503050406030204" pitchFamily="18" charset="0"/>
              </a:rPr>
              <a:t>êu những </a:t>
            </a:r>
            <a:r>
              <a:rPr lang="en-US" sz="2400" i="1" dirty="0" err="1">
                <a:solidFill>
                  <a:srgbClr val="FF0000"/>
                </a:solidFill>
                <a:latin typeface="Cambria" panose="02040503050406030204" pitchFamily="18" charset="0"/>
                <a:ea typeface="Cambria" panose="02040503050406030204" pitchFamily="18" charset="0"/>
              </a:rPr>
              <a:t>thế</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mạnh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hạn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chế</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của địa hình đồi núi đối với khai thác kinh tế.</a:t>
            </a:r>
            <a:r>
              <a:rPr lang="en-US" sz="2400" i="1" dirty="0">
                <a:solidFill>
                  <a:srgbClr val="FF0000"/>
                </a:solidFill>
                <a:latin typeface="Cambria" panose="02040503050406030204" pitchFamily="18" charset="0"/>
                <a:ea typeface="Cambria" panose="02040503050406030204" pitchFamily="18" charset="0"/>
              </a:rPr>
              <a:t> Cho </a:t>
            </a:r>
            <a:r>
              <a:rPr lang="en-US" sz="2400" i="1" dirty="0" err="1">
                <a:solidFill>
                  <a:srgbClr val="FF0000"/>
                </a:solidFill>
                <a:latin typeface="Cambria" panose="02040503050406030204" pitchFamily="18" charset="0"/>
                <a:ea typeface="Cambria" panose="02040503050406030204" pitchFamily="18" charset="0"/>
              </a:rPr>
              <a:t>ví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dụ</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b="1" dirty="0">
                <a:solidFill>
                  <a:srgbClr val="00B050"/>
                </a:solidFill>
                <a:latin typeface="Cambria" panose="02040503050406030204" pitchFamily="18" charset="0"/>
                <a:ea typeface="Cambria" panose="02040503050406030204" pitchFamily="18" charset="0"/>
              </a:rPr>
              <a:t>* NHÓM 3, 4: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a:solidFill>
                  <a:srgbClr val="FF0000"/>
                </a:solidFill>
                <a:latin typeface="Cambria" panose="02040503050406030204" pitchFamily="18" charset="0"/>
                <a:ea typeface="Cambria" panose="02040503050406030204" pitchFamily="18" charset="0"/>
              </a:rPr>
              <a:t>đồng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bằng</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dirty="0">
                <a:solidFill>
                  <a:srgbClr val="009900"/>
                </a:solidFill>
                <a:latin typeface="Cambria" panose="02040503050406030204" pitchFamily="18" charset="0"/>
                <a:ea typeface="Cambria" panose="02040503050406030204" pitchFamily="18" charset="0"/>
              </a:rPr>
              <a:t>*</a:t>
            </a:r>
            <a:r>
              <a:rPr lang="en-US" sz="2400" i="1" dirty="0">
                <a:solidFill>
                  <a:srgbClr val="FF0000"/>
                </a:solidFill>
                <a:latin typeface="Cambria" panose="02040503050406030204" pitchFamily="18" charset="0"/>
                <a:ea typeface="Cambria" panose="02040503050406030204" pitchFamily="18" charset="0"/>
              </a:rPr>
              <a:t> </a:t>
            </a:r>
            <a:r>
              <a:rPr lang="en-US" sz="2400" b="1" dirty="0">
                <a:solidFill>
                  <a:srgbClr val="00B050"/>
                </a:solidFill>
                <a:latin typeface="Cambria" panose="02040503050406030204" pitchFamily="18" charset="0"/>
                <a:ea typeface="Cambria" panose="02040503050406030204" pitchFamily="18" charset="0"/>
              </a:rPr>
              <a:t>NHÓM 5, 6: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a:solidFill>
                  <a:srgbClr val="FF0000"/>
                </a:solidFill>
                <a:latin typeface="Cambria" panose="02040503050406030204" pitchFamily="18" charset="0"/>
                <a:ea typeface="Cambria" panose="02040503050406030204" pitchFamily="18" charset="0"/>
              </a:rPr>
              <a:t>bờ</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biển</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1795058"/>
            <a:ext cx="838200"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090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95400"/>
            <a:ext cx="3962400" cy="2209800"/>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descr="Không đợi nước đến chân mới nhả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038600"/>
            <a:ext cx="3962400"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4" name="Picture 4" descr="QL15C sạt lở nghiêm trọng, giao thông qua Mường Lát còn chia cắt kéo dà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8994" y="4038600"/>
            <a:ext cx="3967806"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5" name="Picture 6" descr="Chiến lược phát triển chăn nuôi đến năm 2030, định hướng đến năm 2040: Thời  cơ và vận hội | Báo Dân tộc và Phát triể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8994" y="1295400"/>
            <a:ext cx="3967806" cy="2209800"/>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990600" y="3505200"/>
            <a:ext cx="35052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phê</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7" name="TextBox 26"/>
          <p:cNvSpPr txBox="1"/>
          <p:nvPr/>
        </p:nvSpPr>
        <p:spPr>
          <a:xfrm>
            <a:off x="5257800" y="35052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Chăn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nuôi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bò</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sữa</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Bắc</a:t>
            </a:r>
            <a:r>
              <a:rPr lang="en-US" dirty="0">
                <a:solidFill>
                  <a:prstClr val="black"/>
                </a:solidFill>
                <a:latin typeface="Cambria" pitchFamily="18" charset="0"/>
                <a:ea typeface="Cambria" pitchFamily="18" charset="0"/>
              </a:rPr>
              <a:t> </a:t>
            </a:r>
          </a:p>
        </p:txBody>
      </p:sp>
      <p:sp>
        <p:nvSpPr>
          <p:cNvPr id="28" name="TextBox 27"/>
          <p:cNvSpPr txBox="1"/>
          <p:nvPr/>
        </p:nvSpPr>
        <p:spPr>
          <a:xfrm>
            <a:off x="1371600" y="62484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Lũ</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quét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Bắc</a:t>
            </a:r>
            <a:r>
              <a:rPr lang="en-US" dirty="0">
                <a:solidFill>
                  <a:prstClr val="black"/>
                </a:solidFill>
                <a:latin typeface="Cambria" pitchFamily="18" charset="0"/>
                <a:ea typeface="Cambria" pitchFamily="18" charset="0"/>
              </a:rPr>
              <a:t> </a:t>
            </a:r>
          </a:p>
        </p:txBody>
      </p:sp>
      <p:sp>
        <p:nvSpPr>
          <p:cNvPr id="31" name="TextBox 30"/>
          <p:cNvSpPr txBox="1"/>
          <p:nvPr/>
        </p:nvSpPr>
        <p:spPr>
          <a:xfrm>
            <a:off x="5486400" y="6250459"/>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lở</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71157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lúa</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quả</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Cửu</a:t>
            </a:r>
            <a:r>
              <a:rPr lang="en-US" dirty="0">
                <a:solidFill>
                  <a:prstClr val="black"/>
                </a:solidFill>
                <a:latin typeface="Cambria" pitchFamily="18" charset="0"/>
                <a:ea typeface="Cambria" pitchFamily="18" charset="0"/>
              </a:rPr>
              <a:t> Long</a:t>
            </a:r>
          </a:p>
        </p:txBody>
      </p:sp>
      <p:sp>
        <p:nvSpPr>
          <p:cNvPr id="24" name="TextBox 23"/>
          <p:cNvSpPr txBox="1"/>
          <p:nvPr/>
        </p:nvSpPr>
        <p:spPr>
          <a:xfrm>
            <a:off x="10668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Ngập</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lụt</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5" name="TextBox 24"/>
          <p:cNvSpPr txBox="1"/>
          <p:nvPr/>
        </p:nvSpPr>
        <p:spPr>
          <a:xfrm>
            <a:off x="48768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bị</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màu</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Cửu</a:t>
            </a:r>
            <a:r>
              <a:rPr lang="en-US" dirty="0">
                <a:solidFill>
                  <a:prstClr val="black"/>
                </a:solidFill>
                <a:latin typeface="Cambria" pitchFamily="18" charset="0"/>
                <a:ea typeface="Cambria" pitchFamily="18" charset="0"/>
              </a:rPr>
              <a:t> Long</a:t>
            </a:r>
          </a:p>
        </p:txBody>
      </p:sp>
      <p:pic>
        <p:nvPicPr>
          <p:cNvPr id="26" name="Picture 2" descr="Chia sẻ kinh nghiệm kỹ thuật trồng lúa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371600"/>
            <a:ext cx="396240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7" name="Picture 4" descr="VGP News :. | Quy hoạch 12 loại cây ăn quả chủ lực ở Nam Bộ | BÁO ĐIỆN TỬ  CHÍNH PHỦ NƯỚC CHXHCN VIỆT NAM"/>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705350" y="1371600"/>
            <a:ext cx="398145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8" name="Picture 6" descr="BÁO SÀI GÒN GIẢI PHÓ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114799"/>
            <a:ext cx="3962400" cy="216655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05350" y="4114799"/>
            <a:ext cx="3981450" cy="21665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071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a:solidFill>
                  <a:prstClr val="black"/>
                </a:solidFill>
                <a:latin typeface="Cambria" pitchFamily="18" charset="0"/>
                <a:ea typeface="Cambria" pitchFamily="18" charset="0"/>
              </a:rPr>
              <a:t>Du </a:t>
            </a:r>
            <a:r>
              <a:rPr lang="en-US" dirty="0" err="1">
                <a:solidFill>
                  <a:prstClr val="black"/>
                </a:solidFill>
                <a:latin typeface="Cambria" pitchFamily="18" charset="0"/>
                <a:ea typeface="Cambria" pitchFamily="18" charset="0"/>
              </a:rPr>
              <a:t>lịch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Nha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Trang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Cảng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Hải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Phòng</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Bão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đổ</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bộ</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vào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Nẵng</a:t>
            </a:r>
            <a:r>
              <a:rPr lang="en-US" dirty="0">
                <a:solidFill>
                  <a:prstClr val="black"/>
                </a:solidFill>
                <a:latin typeface="Cambria" pitchFamily="18" charset="0"/>
                <a:ea typeface="Cambria" pitchFamily="18" charset="0"/>
              </a:rPr>
              <a:t> </a:t>
            </a: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lở</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bờ</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Bình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Thuận</a:t>
            </a:r>
            <a:endParaRPr lang="en-US" dirty="0">
              <a:solidFill>
                <a:prstClr val="black"/>
              </a:solidFill>
              <a:latin typeface="Cambria" pitchFamily="18" charset="0"/>
              <a:ea typeface="Cambria" pitchFamily="18"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401" y="1345676"/>
            <a:ext cx="3982199" cy="22357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8994" y="1345676"/>
            <a:ext cx="3967806" cy="22655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490" y="4114800"/>
            <a:ext cx="39731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2546" y="4127369"/>
            <a:ext cx="3984254"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22038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randombar(horizontal)">
                                      <p:cBhvr>
                                        <p:cTn id="19" dur="500"/>
                                        <p:tgtEl>
                                          <p:spTgt spid="4100"/>
                                        </p:tgtEl>
                                      </p:cBhvr>
                                    </p:animEffect>
                                  </p:childTnLst>
                                </p:cTn>
                              </p:par>
                              <p:par>
                                <p:cTn id="20" presetID="14" presetClass="entr" presetSubtype="1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randombar(horizontal)">
                                      <p:cBhvr>
                                        <p:cTn id="22" dur="500"/>
                                        <p:tgtEl>
                                          <p:spTgt spid="410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58372187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3222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23279"/>
            <a:ext cx="6553198" cy="3139321"/>
          </a:xfrm>
          <a:prstGeom prst="rect">
            <a:avLst/>
          </a:prstGeom>
        </p:spPr>
        <p:txBody>
          <a:bodyPr wrap="square">
            <a:spAutoFit/>
          </a:bodyPr>
          <a:lstStyle/>
          <a:p>
            <a:pPr lvl="0" algn="just"/>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Khai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thác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kinh</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tế</a:t>
            </a:r>
            <a:r>
              <a:rPr lang="en-US" sz="2000" b="1" kern="0" dirty="0">
                <a:solidFill>
                  <a:srgbClr val="009900"/>
                </a:solidFill>
                <a:latin typeface="Cambria" pitchFamily="18" charset="0"/>
                <a:ea typeface="Cambria" pitchFamily="18" charset="0"/>
              </a:rPr>
              <a:t> ở </a:t>
            </a:r>
            <a:r>
              <a:rPr lang="en-US" sz="2000" b="1" kern="0" dirty="0" err="1">
                <a:solidFill>
                  <a:srgbClr val="009900"/>
                </a:solidFill>
                <a:latin typeface="Cambria" pitchFamily="18" charset="0"/>
                <a:ea typeface="Cambria" pitchFamily="18" charset="0"/>
              </a:rPr>
              <a:t>khu</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vực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đồi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núi</a:t>
            </a:r>
            <a:endParaRPr lang="en-US" sz="2000" b="1" kern="0" dirty="0">
              <a:solidFill>
                <a:srgbClr val="009900"/>
              </a:solidFill>
              <a:latin typeface="Cambria" pitchFamily="18" charset="0"/>
              <a:ea typeface="Cambria" pitchFamily="18" charset="0"/>
            </a:endParaRPr>
          </a:p>
          <a:p>
            <a:pPr lvl="0" algn="just"/>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Thế</a:t>
            </a:r>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mạnh</a:t>
            </a:r>
            <a:r>
              <a:rPr lang="en-US" sz="2000" b="1" kern="0" dirty="0">
                <a:solidFill>
                  <a:prstClr val="black"/>
                </a:solidFill>
                <a:latin typeface="Cambria" pitchFamily="18" charset="0"/>
                <a:ea typeface="Cambria" pitchFamily="18" charset="0"/>
              </a:rPr>
              <a:t>: </a:t>
            </a:r>
          </a:p>
          <a:p>
            <a:pPr lvl="0" algn="just"/>
            <a:r>
              <a:rPr lang="vi-VN" sz="2000" kern="0" dirty="0">
                <a:solidFill>
                  <a:prstClr val="black"/>
                </a:solidFill>
                <a:latin typeface="Cambria" pitchFamily="18" charset="0"/>
                <a:ea typeface="Cambria" pitchFamily="18" charset="0"/>
              </a:rPr>
              <a:t>+ Đối với nông nghiệp, lâm nghiệp: trồng rừng, cây công nghiệp, cây ăn quả, chăn nuôi gia súc.</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công nghiệp: phát triển khai thác khoáng sản, luyện kim, thủy điện,...</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du lịch: hình thành các điểm du lịch có giá trị.</a:t>
            </a:r>
            <a:endParaRPr lang="en-US" sz="2000" kern="0" dirty="0">
              <a:solidFill>
                <a:prstClr val="black"/>
              </a:solidFill>
              <a:latin typeface="Cambria" pitchFamily="18" charset="0"/>
              <a:ea typeface="Cambria" pitchFamily="18" charset="0"/>
            </a:endParaRPr>
          </a:p>
          <a:p>
            <a:pPr lvl="0" algn="just"/>
            <a:r>
              <a:rPr lang="en-US" sz="2000" b="1" dirty="0">
                <a:latin typeface="Cambria" pitchFamily="18" charset="0"/>
                <a:ea typeface="Cambria" pitchFamily="18" charset="0"/>
              </a:rPr>
              <a:t>- </a:t>
            </a:r>
            <a:r>
              <a:rPr lang="en-US" sz="2000" b="1" dirty="0" err="1">
                <a:latin typeface="Cambria" pitchFamily="18" charset="0"/>
                <a:ea typeface="Cambria" pitchFamily="18" charset="0"/>
              </a:rPr>
              <a:t>Hạn</a:t>
            </a:r>
            <a:r>
              <a:rPr lang="en-US" sz="2000" b="1" dirty="0">
                <a:latin typeface="Cambria" pitchFamily="18" charset="0"/>
                <a:ea typeface="Cambria" pitchFamily="18" charset="0"/>
              </a:rPr>
              <a:t> </a:t>
            </a:r>
            <a:r>
              <a:rPr lang="en-US" sz="2000" b="1" dirty="0" err="1">
                <a:latin typeface="Cambria" pitchFamily="18" charset="0"/>
                <a:ea typeface="Cambria" pitchFamily="18" charset="0"/>
              </a:rPr>
              <a:t>chế</a:t>
            </a:r>
            <a:r>
              <a:rPr lang="en-US" sz="2000" b="1" dirty="0">
                <a:latin typeface="Cambria" pitchFamily="18" charset="0"/>
                <a:ea typeface="Cambria" pitchFamily="18" charset="0"/>
              </a:rPr>
              <a:t>: </a:t>
            </a:r>
            <a:r>
              <a:rPr lang="vi-VN" sz="2000" dirty="0">
                <a:latin typeface="Cambria" pitchFamily="18" charset="0"/>
                <a:ea typeface="Cambria" pitchFamily="18" charset="0"/>
              </a:rPr>
              <a:t>địa hình bị chia cắt gây </a:t>
            </a:r>
            <a:r>
              <a:rPr lang="en-US" sz="2000" dirty="0" err="1">
                <a:latin typeface="Cambria" pitchFamily="18" charset="0"/>
                <a:ea typeface="Cambria" pitchFamily="18" charset="0"/>
              </a:rPr>
              <a:t>khó</a:t>
            </a:r>
            <a:r>
              <a:rPr lang="en-US" sz="2000" dirty="0">
                <a:latin typeface="Cambria" pitchFamily="18" charset="0"/>
                <a:ea typeface="Cambria" pitchFamily="18" charset="0"/>
              </a:rPr>
              <a:t> </a:t>
            </a:r>
            <a:r>
              <a:rPr lang="en-US" sz="2000" dirty="0" err="1">
                <a:latin typeface="Cambria" pitchFamily="18" charset="0"/>
                <a:ea typeface="Cambria" pitchFamily="18" charset="0"/>
              </a:rPr>
              <a:t>khăn</a:t>
            </a:r>
            <a:r>
              <a:rPr lang="en-US" sz="2000" dirty="0">
                <a:latin typeface="Cambria" pitchFamily="18" charset="0"/>
                <a:ea typeface="Cambria" pitchFamily="18" charset="0"/>
              </a:rPr>
              <a:t> </a:t>
            </a:r>
            <a:r>
              <a:rPr lang="en-US" sz="2000" dirty="0" err="1">
                <a:latin typeface="Cambria" pitchFamily="18" charset="0"/>
                <a:ea typeface="Cambria" pitchFamily="18" charset="0"/>
              </a:rPr>
              <a:t>cho</a:t>
            </a:r>
            <a:r>
              <a:rPr lang="en-US" sz="2000" dirty="0">
                <a:latin typeface="Cambria" pitchFamily="18" charset="0"/>
                <a:ea typeface="Cambria" pitchFamily="18" charset="0"/>
              </a:rPr>
              <a:t> </a:t>
            </a:r>
            <a:r>
              <a:rPr lang="vi-VN" sz="2000" dirty="0">
                <a:latin typeface="Cambria" pitchFamily="18" charset="0"/>
                <a:ea typeface="Cambria" pitchFamily="18" charset="0"/>
              </a:rPr>
              <a:t>giao thông</a:t>
            </a:r>
            <a:r>
              <a:rPr lang="en-US" sz="2000" dirty="0">
                <a:latin typeface="Cambria" pitchFamily="18" charset="0"/>
                <a:ea typeface="Cambria" pitchFamily="18" charset="0"/>
              </a:rPr>
              <a:t>, </a:t>
            </a:r>
            <a:r>
              <a:rPr lang="vi-VN" sz="2000" dirty="0">
                <a:latin typeface="Cambria" pitchFamily="18" charset="0"/>
                <a:ea typeface="Cambria" pitchFamily="18" charset="0"/>
              </a:rPr>
              <a:t>thiên tai: lũ quét, sạt lở đất…</a:t>
            </a:r>
            <a:endParaRPr lang="en-US" sz="2000" dirty="0">
              <a:latin typeface="Cambria" pitchFamily="18" charset="0"/>
              <a:ea typeface="Cambria" pitchFamily="18" charset="0"/>
            </a:endParaRPr>
          </a:p>
          <a:p>
            <a:pPr lvl="0" algn="just"/>
            <a:endParaRPr lang="en-US"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9996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25381886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3</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219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2. ĐỊA HÌNH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CHUNG CỦA ĐỊA HÌNH</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KHU VỰC ĐỊA HÌNH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ĐỊA HÌNH ĐỐI VỚI SỰ PHÂN HÓA TỰ NHIÊN VÀ KHAI THÁC KINH TẾ</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51523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74655"/>
            <a:ext cx="6553198" cy="2554545"/>
          </a:xfrm>
          <a:prstGeom prst="rect">
            <a:avLst/>
          </a:prstGeom>
        </p:spPr>
        <p:txBody>
          <a:bodyPr wrap="square">
            <a:spAutoFit/>
          </a:bodyPr>
          <a:lstStyle/>
          <a:p>
            <a:pPr lvl="0" algn="just"/>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Khai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thác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kinh</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tế</a:t>
            </a:r>
            <a:r>
              <a:rPr lang="en-US" sz="2000" b="1" kern="0" dirty="0">
                <a:solidFill>
                  <a:srgbClr val="009900"/>
                </a:solidFill>
                <a:latin typeface="Cambria" pitchFamily="18" charset="0"/>
                <a:ea typeface="Cambria" pitchFamily="18" charset="0"/>
              </a:rPr>
              <a:t> ở </a:t>
            </a:r>
            <a:r>
              <a:rPr lang="en-US" sz="2000" b="1" kern="0" dirty="0" err="1">
                <a:solidFill>
                  <a:srgbClr val="009900"/>
                </a:solidFill>
                <a:latin typeface="Cambria" pitchFamily="18" charset="0"/>
                <a:ea typeface="Cambria" pitchFamily="18" charset="0"/>
              </a:rPr>
              <a:t>khu</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vực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đồng</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bằng</a:t>
            </a:r>
            <a:endParaRPr lang="en-US" sz="2000" b="1" kern="0" dirty="0">
              <a:solidFill>
                <a:srgbClr val="009900"/>
              </a:solidFill>
              <a:latin typeface="Cambria" pitchFamily="18" charset="0"/>
              <a:ea typeface="Cambria" pitchFamily="18" charset="0"/>
            </a:endParaRPr>
          </a:p>
          <a:p>
            <a:pPr lvl="0" algn="just"/>
            <a:r>
              <a:rPr lang="vi-VN" sz="2000" b="1" kern="0" dirty="0">
                <a:solidFill>
                  <a:prstClr val="black"/>
                </a:solidFill>
                <a:latin typeface="Cambria" pitchFamily="18" charset="0"/>
                <a:ea typeface="Cambria" pitchFamily="18" charset="0"/>
              </a:rPr>
              <a:t>- Thế mạnh:</a:t>
            </a:r>
          </a:p>
          <a:p>
            <a:pPr lvl="0" algn="just"/>
            <a:r>
              <a:rPr lang="vi-VN" sz="2000" kern="0" dirty="0">
                <a:solidFill>
                  <a:prstClr val="black"/>
                </a:solidFill>
                <a:latin typeface="Cambria" pitchFamily="18" charset="0"/>
                <a:ea typeface="Cambria" pitchFamily="18" charset="0"/>
              </a:rPr>
              <a:t>+ Đối với nông</a:t>
            </a:r>
            <a:r>
              <a:rPr lang="en-US" sz="2000" kern="0" dirty="0">
                <a:solidFill>
                  <a:prstClr val="black"/>
                </a:solidFill>
                <a:latin typeface="Cambria" pitchFamily="18" charset="0"/>
                <a:ea typeface="Cambria" pitchFamily="18" charset="0"/>
              </a:rPr>
              <a:t> </a:t>
            </a:r>
            <a:r>
              <a:rPr lang="en-US" sz="2000" kern="0" dirty="0" err="1">
                <a:solidFill>
                  <a:prstClr val="black"/>
                </a:solidFill>
                <a:latin typeface="Cambria" pitchFamily="18" charset="0"/>
                <a:ea typeface="Cambria" pitchFamily="18" charset="0"/>
              </a:rPr>
              <a:t>nghiệp</a:t>
            </a:r>
            <a:r>
              <a:rPr lang="en-US" sz="2000" kern="0" dirty="0">
                <a:solidFill>
                  <a:prstClr val="black"/>
                </a:solidFill>
                <a:latin typeface="Cambria" pitchFamily="18" charset="0"/>
                <a:ea typeface="Cambria" pitchFamily="18" charset="0"/>
              </a:rPr>
              <a:t>, </a:t>
            </a:r>
            <a:r>
              <a:rPr lang="en-US" sz="2000" kern="0" dirty="0" err="1">
                <a:solidFill>
                  <a:prstClr val="black"/>
                </a:solidFill>
                <a:latin typeface="Cambria" pitchFamily="18" charset="0"/>
                <a:ea typeface="Cambria" pitchFamily="18" charset="0"/>
              </a:rPr>
              <a:t>thủy</a:t>
            </a:r>
            <a:r>
              <a:rPr lang="en-US" sz="2000" kern="0" dirty="0">
                <a:solidFill>
                  <a:prstClr val="black"/>
                </a:solidFill>
                <a:latin typeface="Cambria" pitchFamily="18" charset="0"/>
                <a:ea typeface="Cambria" pitchFamily="18" charset="0"/>
              </a:rPr>
              <a:t> </a:t>
            </a:r>
            <a:r>
              <a:rPr lang="vi-VN" sz="2000" kern="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lvl="0" algn="just"/>
            <a:r>
              <a:rPr lang="vi-VN" sz="2000" kern="0" dirty="0">
                <a:solidFill>
                  <a:prstClr val="black"/>
                </a:solidFill>
                <a:latin typeface="Cambria" pitchFamily="18" charset="0"/>
                <a:ea typeface="Cambria" pitchFamily="18" charset="0"/>
              </a:rPr>
              <a:t>+ Xây dựng cơ sở hạ tầng và cư trú.</a:t>
            </a:r>
          </a:p>
          <a:p>
            <a:pPr lvl="0" algn="just"/>
            <a:r>
              <a:rPr lang="vi-VN" sz="2000" b="1" kern="0" dirty="0">
                <a:solidFill>
                  <a:prstClr val="black"/>
                </a:solidFill>
                <a:latin typeface="Cambria" pitchFamily="18" charset="0"/>
                <a:ea typeface="Cambria" pitchFamily="18" charset="0"/>
              </a:rPr>
              <a:t>- Hạn chế: </a:t>
            </a:r>
            <a:r>
              <a:rPr lang="vi-VN" sz="2000" kern="0" dirty="0">
                <a:solidFill>
                  <a:prstClr val="black"/>
                </a:solidFill>
                <a:latin typeface="Cambria" pitchFamily="18" charset="0"/>
                <a:ea typeface="Cambria" pitchFamily="18" charset="0"/>
              </a:rPr>
              <a:t>Tài nguyên bị khai thác quá mức, môi trường bị suy thoái.</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85049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596822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513448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74655"/>
            <a:ext cx="6553198" cy="2836867"/>
          </a:xfrm>
          <a:prstGeom prst="rect">
            <a:avLst/>
          </a:prstGeom>
        </p:spPr>
        <p:txBody>
          <a:bodyPr wrap="square">
            <a:spAutoFit/>
          </a:bodyPr>
          <a:lstStyle/>
          <a:p>
            <a:pPr lvl="0" algn="just"/>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Khai</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thác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kinh</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tế</a:t>
            </a:r>
            <a:r>
              <a:rPr lang="en-US" sz="2200" b="1" kern="0" dirty="0">
                <a:solidFill>
                  <a:srgbClr val="009900"/>
                </a:solidFill>
                <a:latin typeface="Cambria" pitchFamily="18" charset="0"/>
                <a:ea typeface="Cambria" pitchFamily="18" charset="0"/>
              </a:rPr>
              <a:t> ở </a:t>
            </a:r>
            <a:r>
              <a:rPr lang="en-US" sz="2200" b="1" kern="0" dirty="0" err="1">
                <a:solidFill>
                  <a:srgbClr val="009900"/>
                </a:solidFill>
                <a:latin typeface="Cambria" pitchFamily="18" charset="0"/>
                <a:ea typeface="Cambria" pitchFamily="18" charset="0"/>
              </a:rPr>
              <a:t>khu</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vực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vùng</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biển</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và</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thềm</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lục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địa</a:t>
            </a:r>
            <a:endParaRPr lang="en-US" sz="2200" b="1" kern="0" dirty="0">
              <a:solidFill>
                <a:srgbClr val="009900"/>
              </a:solidFill>
              <a:latin typeface="Cambria" pitchFamily="18" charset="0"/>
              <a:ea typeface="Cambria" pitchFamily="18" charset="0"/>
            </a:endParaRPr>
          </a:p>
          <a:p>
            <a:pPr algn="just">
              <a:lnSpc>
                <a:spcPct val="115000"/>
              </a:lnSpc>
              <a:spcBef>
                <a:spcPts val="600"/>
              </a:spcBef>
              <a:spcAft>
                <a:spcPts val="0"/>
              </a:spcAft>
            </a:pPr>
            <a:r>
              <a:rPr lang="vi-VN" sz="2200" b="1" dirty="0">
                <a:latin typeface="Cambria" pitchFamily="18" charset="0"/>
                <a:ea typeface="Cambria" pitchFamily="18" charset="0"/>
                <a:cs typeface="Times New Roman"/>
              </a:rPr>
              <a:t>- Thế mạnh: </a:t>
            </a:r>
            <a:r>
              <a:rPr lang="vi-VN" sz="2200" dirty="0">
                <a:latin typeface="Cambria" pitchFamily="18" charset="0"/>
                <a:ea typeface="Cambria" pitchFamily="18" charset="0"/>
                <a:cs typeface="Times New Roman"/>
              </a:rPr>
              <a:t>phát triển các hoạt động kinh tế biển: khai thác và nuôi trồng thủy sản, làm muối, giao thông vận tải biển, khai thác năng lượng, du lịch biển.</a:t>
            </a:r>
            <a:endParaRPr lang="en-US" sz="2200" dirty="0">
              <a:latin typeface="Cambria" pitchFamily="18" charset="0"/>
              <a:ea typeface="Cambria" pitchFamily="18" charset="0"/>
              <a:cs typeface="Times New Roman"/>
            </a:endParaRPr>
          </a:p>
          <a:p>
            <a:pPr algn="just">
              <a:lnSpc>
                <a:spcPct val="115000"/>
              </a:lnSpc>
              <a:spcBef>
                <a:spcPts val="600"/>
              </a:spcBef>
              <a:spcAft>
                <a:spcPts val="0"/>
              </a:spcAft>
            </a:pPr>
            <a:r>
              <a:rPr lang="vi-VN" sz="2200" b="1" dirty="0">
                <a:latin typeface="Cambria" pitchFamily="18" charset="0"/>
                <a:ea typeface="Cambria" pitchFamily="18" charset="0"/>
                <a:cs typeface="Times New Roman"/>
              </a:rPr>
              <a:t>- Hạn chế: </a:t>
            </a:r>
            <a:r>
              <a:rPr lang="vi-VN" sz="2200" dirty="0">
                <a:latin typeface="Cambria" pitchFamily="18" charset="0"/>
                <a:ea typeface="Cambria" pitchFamily="18" charset="0"/>
                <a:cs typeface="Times New Roman"/>
              </a:rPr>
              <a:t>bão, cạn kiệt tài nguyên, ô nhiễm môi trường biển.</a:t>
            </a:r>
            <a:endParaRPr lang="en-US" sz="22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330186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561109" y="3236606"/>
            <a:ext cx="6096000" cy="3416320"/>
          </a:xfrm>
          <a:prstGeom prst="rect">
            <a:avLst/>
          </a:prstGeom>
        </p:spPr>
        <p:txBody>
          <a:bodyPr wrap="square">
            <a:spAutoFit/>
          </a:bodyPr>
          <a:lstStyle/>
          <a:p>
            <a:pPr algn="just"/>
            <a:r>
              <a:rPr lang="vi-VN" sz="2400" dirty="0">
                <a:solidFill>
                  <a:srgbClr val="0D30DD"/>
                </a:solidFill>
                <a:latin typeface="Cambria" pitchFamily="18" charset="0"/>
                <a:ea typeface="Cambria" pitchFamily="18" charset="0"/>
              </a:rPr>
              <a:t>Fansipan là đỉnh núi cao nhất </a:t>
            </a:r>
            <a:r>
              <a:rPr lang="en-US" sz="2400" dirty="0" err="1">
                <a:solidFill>
                  <a:srgbClr val="0D30DD"/>
                </a:solidFill>
                <a:latin typeface="Cambria" pitchFamily="18" charset="0"/>
                <a:ea typeface="Cambria" pitchFamily="18" charset="0"/>
              </a:rPr>
              <a:t>nước</a:t>
            </a:r>
            <a:r>
              <a:rPr lang="en-US" sz="2400" dirty="0">
                <a:solidFill>
                  <a:srgbClr val="0D30DD"/>
                </a:solidFill>
                <a:latin typeface="Cambria" pitchFamily="18" charset="0"/>
                <a:ea typeface="Cambria" pitchFamily="18" charset="0"/>
              </a:rPr>
              <a:t> ta, v</a:t>
            </a:r>
            <a:r>
              <a:rPr lang="vi-VN" sz="2400" dirty="0">
                <a:solidFill>
                  <a:srgbClr val="0D30DD"/>
                </a:solidFill>
                <a:latin typeface="Cambria" pitchFamily="18" charset="0"/>
                <a:ea typeface="Cambria" pitchFamily="18" charset="0"/>
              </a:rPr>
              <a:t>ề mặt hành chính, đỉnh Fansipan thuộc địa giới của cả huyện Tam Đường (Lai Châu) và thị xã Sa Pa (Lào Cai), cách trung tâm thị xã Sa Pa khoảng 9 km về phía tây nam. Chiều cao của đỉnh núi đo đạc vào năm 1909 là 3143 m, tuy vậy theo số liệu mới nhất của Cục Đo đạc, Bản đồ và Thông tin địa lý Việt Nam vào cuối tháng 6 năm 2019, đỉnh núi cao 3147,3 m. </a:t>
            </a:r>
            <a:endParaRPr lang="en-US" sz="2400" dirty="0">
              <a:solidFill>
                <a:srgbClr val="0D30DD"/>
              </a:solidFill>
              <a:latin typeface="Cambria" panose="02040503050406030204" pitchFamily="18" charset="0"/>
              <a:ea typeface="Cambria" panose="02040503050406030204" pitchFamily="18" charset="0"/>
            </a:endParaRPr>
          </a:p>
        </p:txBody>
      </p:sp>
      <p:pic>
        <p:nvPicPr>
          <p:cNvPr id="1433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309" y="1341083"/>
            <a:ext cx="5943599" cy="18955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fade">
                                      <p:cBhvr>
                                        <p:cTn id="21" dur="1000"/>
                                        <p:tgtEl>
                                          <p:spTgt spid="14339"/>
                                        </p:tgtEl>
                                      </p:cBhvr>
                                    </p:animEffect>
                                    <p:anim calcmode="lin" valueType="num">
                                      <p:cBhvr>
                                        <p:cTn id="22" dur="1000" fill="hold"/>
                                        <p:tgtEl>
                                          <p:spTgt spid="14339"/>
                                        </p:tgtEl>
                                        <p:attrNameLst>
                                          <p:attrName>ppt_x</p:attrName>
                                        </p:attrNameLst>
                                      </p:cBhvr>
                                      <p:tavLst>
                                        <p:tav tm="0">
                                          <p:val>
                                            <p:strVal val="#ppt_x"/>
                                          </p:val>
                                        </p:tav>
                                        <p:tav tm="100000">
                                          <p:val>
                                            <p:strVal val="#ppt_x"/>
                                          </p:val>
                                        </p:tav>
                                      </p:tavLst>
                                    </p:anim>
                                    <p:anim calcmode="lin" valueType="num">
                                      <p:cBhvr>
                                        <p:cTn id="23" dur="1000" fill="hold"/>
                                        <p:tgtEl>
                                          <p:spTgt spid="1433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Dựa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kiến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thức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đã</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học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s</a:t>
            </a:r>
            <a:r>
              <a:rPr lang="vi-VN" sz="2000" i="1" dirty="0">
                <a:solidFill>
                  <a:srgbClr val="FF0000"/>
                </a:solidFill>
                <a:latin typeface="Cambria" panose="02040503050406030204" pitchFamily="18" charset="0"/>
                <a:ea typeface="Cambria" panose="02040503050406030204" pitchFamily="18" charset="0"/>
              </a:rPr>
              <a:t>o sánh đặc điểm địa hình của Đồng bằng sông Hồng, Đồng bằng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417789604"/>
              </p:ext>
            </p:extLst>
          </p:nvPr>
        </p:nvGraphicFramePr>
        <p:xfrm>
          <a:off x="1271229" y="2989618"/>
          <a:ext cx="7455011" cy="3334982"/>
        </p:xfrm>
        <a:graphic>
          <a:graphicData uri="http://schemas.openxmlformats.org/drawingml/2006/table">
            <a:tbl>
              <a:tblPr firstRow="1" bandRow="1">
                <a:tableStyleId>{5C22544A-7EE6-4342-B048-85BDC9FD1C3A}</a:tableStyleId>
              </a:tblPr>
              <a:tblGrid>
                <a:gridCol w="1319571">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3697040">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900" b="1" i="0" dirty="0" err="1">
                          <a:effectLst/>
                          <a:latin typeface="Cambria" pitchFamily="18" charset="0"/>
                          <a:ea typeface="Cambria" pitchFamily="18" charset="0"/>
                          <a:cs typeface="Times New Roman"/>
                        </a:rPr>
                        <a:t>Đồng</a:t>
                      </a:r>
                      <a:r>
                        <a:rPr lang="en-US" sz="1900" b="1" i="0" baseline="0" dirty="0">
                          <a:effectLst/>
                          <a:latin typeface="Cambria" pitchFamily="18" charset="0"/>
                          <a:ea typeface="Cambria" pitchFamily="18" charset="0"/>
                          <a:cs typeface="Times New Roman"/>
                        </a:rPr>
                        <a:t> </a:t>
                      </a:r>
                      <a:r>
                        <a:rPr lang="en-US" sz="1900" b="1" i="0" baseline="0" dirty="0" err="1">
                          <a:effectLst/>
                          <a:latin typeface="Cambria" pitchFamily="18" charset="0"/>
                          <a:ea typeface="Cambria" pitchFamily="18" charset="0"/>
                          <a:cs typeface="Times New Roman"/>
                        </a:rPr>
                        <a:t>bằng</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b="1" i="0" dirty="0" err="1">
                          <a:effectLst/>
                          <a:latin typeface="Cambria" pitchFamily="18" charset="0"/>
                          <a:ea typeface="Cambria" pitchFamily="18" charset="0"/>
                          <a:cs typeface="Times New Roman"/>
                        </a:rPr>
                        <a:t>Diện</a:t>
                      </a:r>
                      <a:r>
                        <a:rPr lang="en-US" sz="1900" b="1" i="0" baseline="0" dirty="0">
                          <a:effectLst/>
                          <a:latin typeface="Cambria" pitchFamily="18" charset="0"/>
                          <a:ea typeface="Cambria" pitchFamily="18" charset="0"/>
                          <a:cs typeface="Times New Roman"/>
                        </a:rPr>
                        <a:t> </a:t>
                      </a:r>
                      <a:r>
                        <a:rPr lang="en-US" sz="1900" b="1" i="0" baseline="0" dirty="0" err="1">
                          <a:effectLst/>
                          <a:latin typeface="Cambria" pitchFamily="18" charset="0"/>
                          <a:ea typeface="Cambria" pitchFamily="18" charset="0"/>
                          <a:cs typeface="Times New Roman"/>
                        </a:rPr>
                        <a:t>tích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i="0" dirty="0" err="1">
                          <a:effectLst/>
                          <a:latin typeface="Cambria" pitchFamily="18" charset="0"/>
                          <a:ea typeface="Cambria" pitchFamily="18" charset="0"/>
                          <a:cs typeface="Times New Roman"/>
                        </a:rPr>
                        <a:t>Nguồn</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gốc</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hình</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thành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900" b="1" i="0" dirty="0" err="1">
                          <a:effectLst/>
                          <a:latin typeface="Cambria" pitchFamily="18" charset="0"/>
                          <a:ea typeface="Cambria" pitchFamily="18" charset="0"/>
                          <a:cs typeface="Times New Roman"/>
                        </a:rPr>
                        <a:t>Đặc</a:t>
                      </a:r>
                      <a:r>
                        <a:rPr lang="en-US" sz="1900" b="1" i="0" dirty="0">
                          <a:effectLst/>
                          <a:latin typeface="Cambria" pitchFamily="18" charset="0"/>
                          <a:ea typeface="Cambria" pitchFamily="18" charset="0"/>
                          <a:cs typeface="Times New Roman"/>
                        </a:rPr>
                        <a:t> </a:t>
                      </a:r>
                      <a:r>
                        <a:rPr lang="en-US" sz="1900" b="1" i="0" dirty="0" err="1">
                          <a:effectLst/>
                          <a:latin typeface="Cambria" pitchFamily="18" charset="0"/>
                          <a:ea typeface="Cambria" pitchFamily="18" charset="0"/>
                          <a:cs typeface="Times New Roman"/>
                        </a:rPr>
                        <a:t>điểm</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34084">
                <a:tc>
                  <a:txBody>
                    <a:bodyPr/>
                    <a:lstStyle/>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Sông</a:t>
                      </a:r>
                      <a:r>
                        <a:rPr lang="en-US" sz="19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Hồng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a:effectLst/>
                          <a:latin typeface="Cambria" pitchFamily="18" charset="0"/>
                          <a:ea typeface="Cambria" pitchFamily="18" charset="0"/>
                          <a:cs typeface="Times New Roman"/>
                        </a:rPr>
                        <a:t>15000 km</a:t>
                      </a:r>
                      <a:r>
                        <a:rPr lang="en-US" sz="190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và</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Bình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p>
                      <a:pPr algn="just">
                        <a:spcBef>
                          <a:spcPts val="600"/>
                        </a:spcBef>
                        <a:spcAft>
                          <a:spcPts val="0"/>
                        </a:spcAft>
                      </a:pPr>
                      <a:r>
                        <a:rPr lang="en-US" sz="19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Sông</a:t>
                      </a:r>
                      <a:r>
                        <a:rPr lang="en-US" sz="19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Cửu</a:t>
                      </a:r>
                      <a:r>
                        <a:rPr lang="en-US" sz="1900" b="1" i="0" baseline="0" dirty="0">
                          <a:effectLst/>
                          <a:latin typeface="Cambria" pitchFamily="18" charset="0"/>
                          <a:ea typeface="Cambria" pitchFamily="18" charset="0"/>
                          <a:cs typeface="Times New Roman"/>
                        </a:rPr>
                        <a:t> Long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a:effectLst/>
                          <a:latin typeface="Cambria" pitchFamily="18" charset="0"/>
                          <a:ea typeface="Cambria" pitchFamily="18" charset="0"/>
                          <a:cs typeface="Times New Roman"/>
                        </a:rPr>
                        <a:t>40000 km</a:t>
                      </a:r>
                      <a:r>
                        <a:rPr lang="en-US" sz="190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của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Mê</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a:effectLst/>
                          <a:latin typeface="Cambria" pitchFamily="18" charset="0"/>
                          <a:ea typeface="Cambria" pitchFamily="18" charset="0"/>
                          <a:cs typeface="Times New Roman"/>
                        </a:rPr>
                        <a:t>Không có đê ngăn lũ, c</a:t>
                      </a:r>
                      <a:r>
                        <a:rPr lang="en-US" sz="1900" dirty="0">
                          <a:effectLst/>
                          <a:latin typeface="Cambria" pitchFamily="18" charset="0"/>
                          <a:ea typeface="Cambria" pitchFamily="18" charset="0"/>
                          <a:cs typeface="Times New Roman"/>
                        </a:rPr>
                        <a:t>ó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kênh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rạch</a:t>
                      </a:r>
                      <a:r>
                        <a:rPr lang="en-US" sz="1900" dirty="0">
                          <a:effectLst/>
                          <a:latin typeface="Cambria" pitchFamily="18" charset="0"/>
                          <a:ea typeface="Cambria" pitchFamily="18" charset="0"/>
                          <a:cs typeface="Times New Roman"/>
                        </a:rPr>
                        <a:t> </a:t>
                      </a:r>
                      <a:r>
                        <a:rPr lang="vi-VN" sz="1900" dirty="0">
                          <a:effectLst/>
                          <a:latin typeface="Cambria" pitchFamily="18" charset="0"/>
                          <a:ea typeface="Cambria" pitchFamily="18" charset="0"/>
                          <a:cs typeface="Times New Roman"/>
                        </a:rPr>
                        <a:t>dày đặc</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Nhiều</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vùng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trũng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lớn</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Tháp</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Mười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Tứ</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giác</a:t>
                      </a:r>
                      <a:r>
                        <a:rPr lang="en-US" sz="1900" dirty="0">
                          <a:effectLst/>
                          <a:latin typeface="Cambria" pitchFamily="18" charset="0"/>
                          <a:ea typeface="Cambria" pitchFamily="18" charset="0"/>
                          <a:cs typeface="Times New Roman"/>
                        </a:rPr>
                        <a:t> Long </a:t>
                      </a:r>
                      <a:r>
                        <a:rPr lang="en-US" sz="1900" dirty="0" err="1">
                          <a:effectLst/>
                          <a:latin typeface="Cambria" pitchFamily="18" charset="0"/>
                          <a:ea typeface="Cambria" pitchFamily="18" charset="0"/>
                          <a:cs typeface="Times New Roman"/>
                        </a:rPr>
                        <a:t>Xuyên</a:t>
                      </a:r>
                      <a:r>
                        <a:rPr lang="vi-VN" sz="1900" dirty="0">
                          <a:effectLst/>
                          <a:latin typeface="Cambria" pitchFamily="18" charset="0"/>
                          <a:ea typeface="Cambria" pitchFamily="18" charset="0"/>
                          <a:cs typeface="Times New Roman"/>
                        </a:rPr>
                        <a:t>.</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7417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057400"/>
            <a:ext cx="7395962"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T</a:t>
            </a:r>
            <a:r>
              <a:rPr lang="vi-VN" sz="2100" i="1" dirty="0">
                <a:solidFill>
                  <a:srgbClr val="FF0000"/>
                </a:solidFill>
                <a:latin typeface="Cambria" panose="02040503050406030204" pitchFamily="18" charset="0"/>
                <a:ea typeface="Cambria" panose="02040503050406030204" pitchFamily="18" charset="0"/>
              </a:rPr>
              <a:t>ìm hiểu ảnh hưởng của các dạng địa hình của địa phương đến phát triển kinh tế.</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7800" y="2895600"/>
            <a:ext cx="4572000" cy="3970318"/>
          </a:xfrm>
          <a:prstGeom prst="rect">
            <a:avLst/>
          </a:prstGeom>
          <a:solidFill>
            <a:srgbClr val="FFCCFF"/>
          </a:solidFill>
          <a:ln>
            <a:solidFill>
              <a:srgbClr val="0D30DD"/>
            </a:solidFill>
          </a:ln>
        </p:spPr>
        <p:txBody>
          <a:bodyPr>
            <a:spAutoFit/>
          </a:bodyPr>
          <a:lstStyle/>
          <a:p>
            <a:pPr algn="just"/>
            <a:r>
              <a:rPr lang="vi-VN" b="1" dirty="0">
                <a:latin typeface="Cambria" pitchFamily="18" charset="0"/>
                <a:ea typeface="Cambria" pitchFamily="18" charset="0"/>
              </a:rPr>
              <a:t>- </a:t>
            </a:r>
            <a:r>
              <a:rPr lang="en-US" b="1" dirty="0">
                <a:latin typeface="Cambria" pitchFamily="18" charset="0"/>
                <a:ea typeface="Cambria" pitchFamily="18" charset="0"/>
              </a:rPr>
              <a:t>TP HẢI PHÒNG </a:t>
            </a:r>
            <a:r>
              <a:rPr lang="vi-VN" b="1" dirty="0">
                <a:latin typeface="Cambria" pitchFamily="18" charset="0"/>
                <a:ea typeface="Cambria" pitchFamily="18" charset="0"/>
              </a:rPr>
              <a:t> thuộc dạng địa hình đồng bằng.</a:t>
            </a:r>
          </a:p>
          <a:p>
            <a:pPr algn="just"/>
            <a:r>
              <a:rPr lang="vi-VN" b="1" dirty="0">
                <a:latin typeface="Cambria" pitchFamily="18" charset="0"/>
                <a:ea typeface="Cambria" pitchFamily="18" charset="0"/>
              </a:rPr>
              <a:t>- Các hoạt động kinh tế ở TP</a:t>
            </a:r>
            <a:r>
              <a:rPr lang="en-US" b="1" dirty="0">
                <a:latin typeface="Cambria" pitchFamily="18" charset="0"/>
                <a:ea typeface="Cambria" pitchFamily="18" charset="0"/>
              </a:rPr>
              <a:t> </a:t>
            </a:r>
            <a:r>
              <a:rPr lang="en-US" b="1" dirty="0" err="1">
                <a:latin typeface="Cambria" pitchFamily="18" charset="0"/>
                <a:ea typeface="Cambria" pitchFamily="18" charset="0"/>
              </a:rPr>
              <a:t>Hải</a:t>
            </a:r>
            <a:r>
              <a:rPr lang="en-US" b="1" dirty="0">
                <a:latin typeface="Cambria" pitchFamily="18" charset="0"/>
                <a:ea typeface="Cambria" pitchFamily="18" charset="0"/>
              </a:rPr>
              <a:t> </a:t>
            </a:r>
            <a:r>
              <a:rPr lang="en-US" b="1" dirty="0" err="1">
                <a:latin typeface="Cambria" pitchFamily="18" charset="0"/>
                <a:ea typeface="Cambria" pitchFamily="18" charset="0"/>
              </a:rPr>
              <a:t>Phòng</a:t>
            </a:r>
            <a:r>
              <a:rPr lang="vi-VN" b="1" dirty="0">
                <a:latin typeface="Cambria" pitchFamily="18" charset="0"/>
                <a:ea typeface="Cambria" pitchFamily="18" charset="0"/>
              </a:rPr>
              <a:t>: </a:t>
            </a:r>
          </a:p>
          <a:p>
            <a:pPr algn="just"/>
            <a:r>
              <a:rPr lang="vi-VN" dirty="0">
                <a:latin typeface="Cambria" pitchFamily="18" charset="0"/>
                <a:ea typeface="Cambria" pitchFamily="18" charset="0"/>
              </a:rPr>
              <a:t>+ Sản xuất nông nghiệp: trồng lúa, cây ăn quả, nuôi trồng thủy sản, chăn nuôi bò, lợn, gia cầm...</a:t>
            </a:r>
          </a:p>
          <a:p>
            <a:pPr algn="just"/>
            <a:r>
              <a:rPr lang="vi-VN" dirty="0">
                <a:latin typeface="Cambria" pitchFamily="18" charset="0"/>
                <a:ea typeface="Cambria" pitchFamily="18" charset="0"/>
              </a:rPr>
              <a:t>+ Sản xuất công nghiệp: cơ khí, điện tử, đóng tàu, chế biến lương thực thực phẩm, sản xuất hàng tiêu dùng, dệt may,...</a:t>
            </a:r>
          </a:p>
          <a:p>
            <a:pPr algn="just"/>
            <a:r>
              <a:rPr lang="vi-VN" dirty="0">
                <a:latin typeface="Cambria" pitchFamily="18" charset="0"/>
                <a:ea typeface="Cambria" pitchFamily="18" charset="0"/>
              </a:rPr>
              <a:t>+ Các hoạt động gi</a:t>
            </a:r>
            <a:r>
              <a:rPr lang="en-US">
                <a:latin typeface="Cambria" pitchFamily="18" charset="0"/>
                <a:ea typeface="Cambria" pitchFamily="18" charset="0"/>
              </a:rPr>
              <a:t>ao</a:t>
            </a:r>
            <a:r>
              <a:rPr lang="vi-VN">
                <a:latin typeface="Cambria" pitchFamily="18" charset="0"/>
                <a:ea typeface="Cambria" pitchFamily="18" charset="0"/>
              </a:rPr>
              <a:t> </a:t>
            </a:r>
            <a:r>
              <a:rPr lang="vi-VN" dirty="0">
                <a:latin typeface="Cambria" pitchFamily="18" charset="0"/>
                <a:ea typeface="Cambria" pitchFamily="18" charset="0"/>
              </a:rPr>
              <a:t>thông vận tải, thương mại, du lịch,…</a:t>
            </a:r>
          </a:p>
          <a:p>
            <a:pPr algn="just"/>
            <a:r>
              <a:rPr lang="vi-VN" dirty="0">
                <a:latin typeface="Cambria" pitchFamily="18" charset="0"/>
                <a:ea typeface="Cambria" pitchFamily="18" charset="0"/>
              </a:rPr>
              <a:t>+ Khó khăn: đia hình thấp nên dễ bị ngập lụt vào mùa mưa và thủy triều dâng ảnh hưởng các hoạt động kinh tế.</a:t>
            </a: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895600"/>
            <a:ext cx="2743200" cy="36933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362"/>
                                        </p:tgtEl>
                                        <p:attrNameLst>
                                          <p:attrName>style.visibility</p:attrName>
                                        </p:attrNameLst>
                                      </p:cBhvr>
                                      <p:to>
                                        <p:strVal val="visible"/>
                                      </p:to>
                                    </p:set>
                                    <p:animEffect transition="in" filter="randombar(horizontal)">
                                      <p:cBhvr>
                                        <p:cTn id="20" dur="500"/>
                                        <p:tgtEl>
                                          <p:spTgt spid="1536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Dựa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ịa hình nước ta có mấy đặc điểm chung? 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481934564"/>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ịa hình đồi núi chiếm bao nhiêu? Đồi núi thấp dưới 1000m chiến bao nhiêu</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diện tích lãnh thổ?</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Đồi núi chiếm 3/4 diện tích lãnh thổ. </a:t>
            </a:r>
            <a:endParaRPr lang="en-US" sz="2400" dirty="0">
              <a:latin typeface="Cambria" pitchFamily="18" charset="0"/>
              <a:ea typeface="Cambria" pitchFamily="18" charset="0"/>
              <a:cs typeface="Times New Roman"/>
            </a:endParaRPr>
          </a:p>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Trong đó đồi núi thấp dưới 1000m chiến 85%</a:t>
            </a: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diện tích lãnh thổ</a:t>
            </a:r>
            <a:r>
              <a:rPr lang="en-US" sz="2400" dirty="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1075"/>
            <a:ext cx="3657601" cy="203132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1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cho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núi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chiếm</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nhiêu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diện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tích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thổ</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Xác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định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một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số</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đỉnh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núi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385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121765"/>
            <a:ext cx="3657601" cy="243143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Núi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chiếm</a:t>
            </a:r>
            <a:r>
              <a:rPr lang="en-US" sz="2100" dirty="0">
                <a:latin typeface="Cambria" pitchFamily="18" charset="0"/>
                <a:ea typeface="Cambria" pitchFamily="18" charset="0"/>
                <a:cs typeface="Times New Roman"/>
              </a:rPr>
              <a:t> 1% </a:t>
            </a:r>
            <a:r>
              <a:rPr lang="en-US" sz="2100" dirty="0" err="1">
                <a:latin typeface="Cambria" pitchFamily="18" charset="0"/>
                <a:ea typeface="Cambria" pitchFamily="18" charset="0"/>
                <a:cs typeface="Times New Roman"/>
              </a:rPr>
              <a:t>diện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tích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lãnh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thổ</a:t>
            </a:r>
            <a:r>
              <a:rPr lang="en-US" sz="2100" dirty="0">
                <a:latin typeface="Cambria" pitchFamily="18" charset="0"/>
                <a:ea typeface="Cambria" pitchFamily="18" charset="0"/>
                <a:cs typeface="Times New Roman"/>
              </a:rPr>
              <a:t>.</a:t>
            </a:r>
          </a:p>
          <a:p>
            <a:pPr algn="just">
              <a:spcBef>
                <a:spcPts val="600"/>
              </a:spcBef>
              <a:spcAft>
                <a:spcPts val="0"/>
              </a:spcAft>
            </a:pP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Một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số</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đỉnh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núi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Phan</a:t>
            </a:r>
            <a:r>
              <a:rPr lang="en-US" sz="2100" dirty="0">
                <a:latin typeface="Cambria" pitchFamily="18" charset="0"/>
                <a:ea typeface="Cambria" pitchFamily="18" charset="0"/>
                <a:cs typeface="Times New Roman"/>
              </a:rPr>
              <a:t>-xi-</a:t>
            </a:r>
            <a:r>
              <a:rPr lang="en-US" sz="2100" dirty="0" err="1">
                <a:latin typeface="Cambria" pitchFamily="18" charset="0"/>
                <a:ea typeface="Cambria" pitchFamily="18" charset="0"/>
                <a:cs typeface="Times New Roman"/>
              </a:rPr>
              <a:t>păng</a:t>
            </a:r>
            <a:r>
              <a:rPr lang="en-US" sz="2100" dirty="0">
                <a:latin typeface="Cambria" pitchFamily="18" charset="0"/>
                <a:ea typeface="Cambria" pitchFamily="18" charset="0"/>
                <a:cs typeface="Times New Roman"/>
              </a:rPr>
              <a:t> 3147m, </a:t>
            </a:r>
            <a:r>
              <a:rPr lang="en-US" sz="2100" dirty="0" err="1">
                <a:latin typeface="Cambria" pitchFamily="18" charset="0"/>
                <a:ea typeface="Cambria" pitchFamily="18" charset="0"/>
                <a:cs typeface="Times New Roman"/>
              </a:rPr>
              <a:t>Phu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Luông</a:t>
            </a:r>
            <a:r>
              <a:rPr lang="en-US" sz="2100" dirty="0">
                <a:latin typeface="Cambria" pitchFamily="18" charset="0"/>
                <a:ea typeface="Cambria" pitchFamily="18" charset="0"/>
                <a:cs typeface="Times New Roman"/>
              </a:rPr>
              <a:t> 2985m, </a:t>
            </a:r>
            <a:r>
              <a:rPr lang="en-US" sz="2100" dirty="0" err="1">
                <a:latin typeface="Cambria" pitchFamily="18" charset="0"/>
                <a:ea typeface="Cambria" pitchFamily="18" charset="0"/>
                <a:cs typeface="Times New Roman"/>
              </a:rPr>
              <a:t>Pu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Xai</a:t>
            </a:r>
            <a:r>
              <a:rPr lang="en-US" sz="2100" dirty="0">
                <a:latin typeface="Cambria" pitchFamily="18" charset="0"/>
                <a:ea typeface="Cambria" pitchFamily="18" charset="0"/>
                <a:cs typeface="Times New Roman"/>
              </a:rPr>
              <a:t> Lai </a:t>
            </a:r>
            <a:r>
              <a:rPr lang="en-US" sz="2100" dirty="0" err="1">
                <a:latin typeface="Cambria" pitchFamily="18" charset="0"/>
                <a:ea typeface="Cambria" pitchFamily="18" charset="0"/>
                <a:cs typeface="Times New Roman"/>
              </a:rPr>
              <a:t>Leng</a:t>
            </a:r>
            <a:r>
              <a:rPr lang="en-US" sz="2100" dirty="0">
                <a:latin typeface="Cambria" pitchFamily="18" charset="0"/>
                <a:ea typeface="Cambria" pitchFamily="18" charset="0"/>
                <a:cs typeface="Times New Roman"/>
              </a:rPr>
              <a:t> 2711m, </a:t>
            </a:r>
            <a:r>
              <a:rPr lang="en-US" sz="2100" dirty="0" err="1">
                <a:latin typeface="Cambria" pitchFamily="18" charset="0"/>
                <a:ea typeface="Cambria" pitchFamily="18" charset="0"/>
                <a:cs typeface="Times New Roman"/>
              </a:rPr>
              <a:t>Ngọc</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Linh</a:t>
            </a:r>
            <a:r>
              <a:rPr lang="en-US" sz="2100" dirty="0">
                <a:latin typeface="Cambria" pitchFamily="18" charset="0"/>
                <a:ea typeface="Cambria" pitchFamily="18" charset="0"/>
                <a:cs typeface="Times New Roman"/>
              </a:rPr>
              <a:t> 2598m,…</a:t>
            </a:r>
            <a:endParaRPr lang="vi-VN" sz="21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Isosceles Triangle 22"/>
          <p:cNvSpPr/>
          <p:nvPr/>
        </p:nvSpPr>
        <p:spPr>
          <a:xfrm>
            <a:off x="5863938" y="1682236"/>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ular Callout 23"/>
          <p:cNvSpPr/>
          <p:nvPr/>
        </p:nvSpPr>
        <p:spPr>
          <a:xfrm>
            <a:off x="5988426" y="1591838"/>
            <a:ext cx="14478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Phan</a:t>
            </a:r>
            <a:r>
              <a:rPr lang="en-US" sz="1000" b="1" dirty="0">
                <a:effectLst/>
              </a:rPr>
              <a:t>-xi-</a:t>
            </a:r>
            <a:r>
              <a:rPr lang="en-US" sz="1000" b="1" dirty="0" err="1">
                <a:effectLst/>
              </a:rPr>
              <a:t>păng</a:t>
            </a:r>
            <a:r>
              <a:rPr lang="en-US" sz="1000" b="1" dirty="0"/>
              <a:t> (</a:t>
            </a:r>
            <a:r>
              <a:rPr lang="en-US" sz="1000" b="1" dirty="0">
                <a:effectLst/>
              </a:rPr>
              <a:t>3147m)</a:t>
            </a:r>
          </a:p>
        </p:txBody>
      </p:sp>
      <p:sp>
        <p:nvSpPr>
          <p:cNvPr id="27" name="Isosceles Triangle 26"/>
          <p:cNvSpPr/>
          <p:nvPr/>
        </p:nvSpPr>
        <p:spPr>
          <a:xfrm>
            <a:off x="6047712" y="265280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ular Callout 31"/>
          <p:cNvSpPr/>
          <p:nvPr/>
        </p:nvSpPr>
        <p:spPr>
          <a:xfrm>
            <a:off x="6172200" y="2562404"/>
            <a:ext cx="15240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Xai</a:t>
            </a:r>
            <a:r>
              <a:rPr lang="en-US" sz="1000" b="1" dirty="0"/>
              <a:t> Lai </a:t>
            </a:r>
            <a:r>
              <a:rPr lang="en-US" sz="1000" b="1" dirty="0" err="1"/>
              <a:t>Leng</a:t>
            </a:r>
            <a:r>
              <a:rPr lang="en-US" sz="1000" b="1" dirty="0"/>
              <a:t>  (</a:t>
            </a:r>
            <a:r>
              <a:rPr lang="en-US" sz="1000" b="1" dirty="0">
                <a:effectLst/>
              </a:rPr>
              <a:t>2711m)</a:t>
            </a:r>
          </a:p>
        </p:txBody>
      </p:sp>
      <p:sp>
        <p:nvSpPr>
          <p:cNvPr id="34" name="Isosceles Triangle 33"/>
          <p:cNvSpPr/>
          <p:nvPr/>
        </p:nvSpPr>
        <p:spPr>
          <a:xfrm>
            <a:off x="6020034" y="203926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ular Callout 34"/>
          <p:cNvSpPr/>
          <p:nvPr/>
        </p:nvSpPr>
        <p:spPr>
          <a:xfrm>
            <a:off x="6144522" y="1948864"/>
            <a:ext cx="1291704"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Phu</a:t>
            </a:r>
            <a:r>
              <a:rPr lang="en-US" sz="1000" b="1" dirty="0"/>
              <a:t> </a:t>
            </a:r>
            <a:r>
              <a:rPr lang="en-US" sz="1000" b="1" dirty="0" err="1"/>
              <a:t>Luông</a:t>
            </a:r>
            <a:r>
              <a:rPr lang="en-US" sz="1000" b="1" dirty="0"/>
              <a:t> (</a:t>
            </a:r>
            <a:r>
              <a:rPr lang="en-US" sz="1000" b="1" dirty="0">
                <a:effectLst/>
              </a:rPr>
              <a:t>2985m)</a:t>
            </a:r>
          </a:p>
        </p:txBody>
      </p:sp>
      <p:sp>
        <p:nvSpPr>
          <p:cNvPr id="36" name="Isosceles Triangle 35"/>
          <p:cNvSpPr/>
          <p:nvPr/>
        </p:nvSpPr>
        <p:spPr>
          <a:xfrm>
            <a:off x="7010400" y="3909190"/>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7134888" y="3818792"/>
            <a:ext cx="1247112"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Ngọc</a:t>
            </a:r>
            <a:r>
              <a:rPr lang="en-US" sz="1000" b="1" dirty="0"/>
              <a:t> </a:t>
            </a:r>
            <a:r>
              <a:rPr lang="en-US" sz="1000" b="1" dirty="0" err="1"/>
              <a:t>Linh</a:t>
            </a:r>
            <a:r>
              <a:rPr lang="en-US" sz="1000" b="1" dirty="0"/>
              <a:t> (</a:t>
            </a:r>
            <a:r>
              <a:rPr lang="en-US" sz="1000" b="1" dirty="0">
                <a:effectLst/>
              </a:rPr>
              <a:t>2598m)</a:t>
            </a:r>
          </a:p>
        </p:txBody>
      </p:sp>
      <p:sp>
        <p:nvSpPr>
          <p:cNvPr id="38"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95394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4" grpId="0" animBg="1"/>
      <p:bldP spid="27" grpId="0" animBg="1"/>
      <p:bldP spid="32"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Pu</a:t>
            </a:r>
            <a:r>
              <a:rPr lang="en-US" dirty="0">
                <a:latin typeface="Cambria" pitchFamily="18" charset="0"/>
                <a:ea typeface="Cambria" pitchFamily="18" charset="0"/>
              </a:rPr>
              <a:t> </a:t>
            </a:r>
            <a:r>
              <a:rPr lang="en-US" dirty="0" err="1">
                <a:latin typeface="Cambria" pitchFamily="18" charset="0"/>
                <a:ea typeface="Cambria" pitchFamily="18" charset="0"/>
              </a:rPr>
              <a:t>Xai</a:t>
            </a:r>
            <a:r>
              <a:rPr lang="en-US" dirty="0">
                <a:latin typeface="Cambria" pitchFamily="18" charset="0"/>
                <a:ea typeface="Cambria" pitchFamily="18" charset="0"/>
              </a:rPr>
              <a:t> Lai </a:t>
            </a:r>
            <a:r>
              <a:rPr lang="en-US" dirty="0" err="1">
                <a:latin typeface="Cambria" pitchFamily="18" charset="0"/>
                <a:ea typeface="Cambria" pitchFamily="18" charset="0"/>
              </a:rPr>
              <a:t>Leng</a:t>
            </a:r>
            <a:r>
              <a:rPr lang="en-US" dirty="0">
                <a:latin typeface="Cambria" pitchFamily="18" charset="0"/>
                <a:ea typeface="Cambria" pitchFamily="18" charset="0"/>
              </a:rPr>
              <a:t> </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Ngọc</a:t>
            </a:r>
            <a:r>
              <a:rPr lang="en-US" dirty="0">
                <a:latin typeface="Cambria" pitchFamily="18" charset="0"/>
                <a:ea typeface="Cambria" pitchFamily="18" charset="0"/>
              </a:rPr>
              <a:t> </a:t>
            </a:r>
            <a:r>
              <a:rPr lang="en-US" dirty="0" err="1">
                <a:latin typeface="Cambria" pitchFamily="18" charset="0"/>
                <a:ea typeface="Cambria" pitchFamily="18" charset="0"/>
              </a:rPr>
              <a:t>Linh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Phan</a:t>
            </a:r>
            <a:r>
              <a:rPr lang="en-US" dirty="0">
                <a:latin typeface="Cambria" pitchFamily="18" charset="0"/>
                <a:ea typeface="Cambria" pitchFamily="18" charset="0"/>
              </a:rPr>
              <a:t>-xi-</a:t>
            </a:r>
            <a:r>
              <a:rPr lang="en-US" dirty="0" err="1">
                <a:latin typeface="Cambria" pitchFamily="18" charset="0"/>
                <a:ea typeface="Cambria" pitchFamily="18" charset="0"/>
              </a:rPr>
              <a:t>păng</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Phu</a:t>
            </a:r>
            <a:r>
              <a:rPr lang="en-US" dirty="0">
                <a:latin typeface="Cambria" pitchFamily="18" charset="0"/>
                <a:ea typeface="Cambria" pitchFamily="18" charset="0"/>
              </a:rPr>
              <a:t> </a:t>
            </a:r>
            <a:r>
              <a:rPr lang="en-US" dirty="0" err="1">
                <a:latin typeface="Cambria" pitchFamily="18" charset="0"/>
                <a:ea typeface="Cambria" pitchFamily="18" charset="0"/>
              </a:rPr>
              <a:t>Luông</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76" y="1410822"/>
            <a:ext cx="3769023"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1"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584"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1" y="4114800"/>
            <a:ext cx="3810000"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4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randombar(horizontal)">
                                      <p:cBhvr>
                                        <p:cTn id="7" dur="500"/>
                                        <p:tgtEl>
                                          <p:spTgt spid="1029"/>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7179</TotalTime>
  <Words>4712</Words>
  <Application>Microsoft Office PowerPoint</Application>
  <PresentationFormat>On-screen Show (4:3)</PresentationFormat>
  <Paragraphs>510</Paragraphs>
  <Slides>55</Slides>
  <Notes>8</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55</vt:i4>
      </vt:variant>
    </vt:vector>
  </HeadingPairs>
  <TitlesOfParts>
    <vt:vector size="61" baseType="lpstr">
      <vt:lpstr>Arial</vt:lpstr>
      <vt:lpstr>Calibri</vt:lpstr>
      <vt:lpstr>Cambria</vt:lpstr>
      <vt:lpstr>Times New Roman</vt:lpstr>
      <vt:lpstr>Office Theme</vt:lpstr>
      <vt:lpstr>Default Design</vt:lpstr>
      <vt:lpstr>KHỞI ĐỘNG</vt:lpstr>
      <vt:lpstr>KHỞI ĐỘNG</vt:lpstr>
      <vt:lpstr>KHỞI ĐỘNG</vt:lpstr>
      <vt:lpstr>ĐỊA HÌNH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Lương Hiền Dịu</cp:lastModifiedBy>
  <cp:revision>469</cp:revision>
  <dcterms:created xsi:type="dcterms:W3CDTF">2016-02-15T14:28:12Z</dcterms:created>
  <dcterms:modified xsi:type="dcterms:W3CDTF">2024-12-18T15:28:11Z</dcterms:modified>
</cp:coreProperties>
</file>