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Lst>
  <p:sldSz cx="14630400" cy="8229600"/>
  <p:notesSz cx="8229600" cy="14630400"/>
  <p:embeddedFontLst>
    <p:embeddedFont>
      <p:font typeface="Anton" pitchFamily="2" charset="0"/>
      <p:regular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70" d="100"/>
          <a:sy n="70" d="100"/>
        </p:scale>
        <p:origin x="60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302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a:ln/>
        </p:spPr>
      </p:sp>
      <p:sp>
        <p:nvSpPr>
          <p:cNvPr id="3" name="Shape 1"/>
          <p:cNvSpPr/>
          <p:nvPr/>
        </p:nvSpPr>
        <p:spPr>
          <a:xfrm>
            <a:off x="0" y="0"/>
            <a:ext cx="14630400" cy="8229600"/>
          </a:xfrm>
          <a:prstGeom prst="rect">
            <a:avLst/>
          </a:prstGeom>
          <a:solidFill>
            <a:srgbClr val="FDFAF7"/>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a:ln/>
        </p:spPr>
      </p:sp>
      <p:sp>
        <p:nvSpPr>
          <p:cNvPr id="3" name="Shape 1"/>
          <p:cNvSpPr/>
          <p:nvPr/>
        </p:nvSpPr>
        <p:spPr>
          <a:xfrm>
            <a:off x="0" y="0"/>
            <a:ext cx="14630400" cy="8229600"/>
          </a:xfrm>
          <a:prstGeom prst="rect">
            <a:avLst/>
          </a:prstGeom>
          <a:solidFill>
            <a:srgbClr val="FDFAF7"/>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a:ln/>
        </p:spPr>
      </p:sp>
      <p:sp>
        <p:nvSpPr>
          <p:cNvPr id="3" name="Shape 1"/>
          <p:cNvSpPr/>
          <p:nvPr/>
        </p:nvSpPr>
        <p:spPr>
          <a:xfrm>
            <a:off x="0" y="0"/>
            <a:ext cx="14630400" cy="8229600"/>
          </a:xfrm>
          <a:prstGeom prst="rect">
            <a:avLst/>
          </a:prstGeom>
          <a:solidFill>
            <a:srgbClr val="FDFAF7"/>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a:ln/>
        </p:spPr>
      </p:sp>
      <p:sp>
        <p:nvSpPr>
          <p:cNvPr id="3" name="Shape 1"/>
          <p:cNvSpPr/>
          <p:nvPr/>
        </p:nvSpPr>
        <p:spPr>
          <a:xfrm>
            <a:off x="0" y="0"/>
            <a:ext cx="14630400" cy="8229600"/>
          </a:xfrm>
          <a:prstGeom prst="rect">
            <a:avLst/>
          </a:prstGeom>
          <a:solidFill>
            <a:srgbClr val="FDFAF7"/>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a:ln/>
        </p:spPr>
      </p:sp>
      <p:sp>
        <p:nvSpPr>
          <p:cNvPr id="3" name="Shape 1"/>
          <p:cNvSpPr/>
          <p:nvPr/>
        </p:nvSpPr>
        <p:spPr>
          <a:xfrm>
            <a:off x="0" y="0"/>
            <a:ext cx="14630400" cy="8229600"/>
          </a:xfrm>
          <a:prstGeom prst="rect">
            <a:avLst/>
          </a:prstGeom>
          <a:solidFill>
            <a:srgbClr val="FDFAF7"/>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a:ln/>
        </p:spPr>
      </p:sp>
      <p:sp>
        <p:nvSpPr>
          <p:cNvPr id="3" name="Shape 1"/>
          <p:cNvSpPr/>
          <p:nvPr/>
        </p:nvSpPr>
        <p:spPr>
          <a:xfrm>
            <a:off x="0" y="0"/>
            <a:ext cx="14630400" cy="8229600"/>
          </a:xfrm>
          <a:prstGeom prst="rect">
            <a:avLst/>
          </a:prstGeom>
          <a:solidFill>
            <a:srgbClr val="FDFAF7"/>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a:ln/>
        </p:spPr>
      </p:sp>
      <p:sp>
        <p:nvSpPr>
          <p:cNvPr id="3" name="Shape 1"/>
          <p:cNvSpPr/>
          <p:nvPr/>
        </p:nvSpPr>
        <p:spPr>
          <a:xfrm>
            <a:off x="0" y="0"/>
            <a:ext cx="14630400" cy="8229600"/>
          </a:xfrm>
          <a:prstGeom prst="rect">
            <a:avLst/>
          </a:prstGeom>
          <a:solidFill>
            <a:srgbClr val="FDFAF7"/>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a:ln/>
        </p:spPr>
      </p:sp>
      <p:sp>
        <p:nvSpPr>
          <p:cNvPr id="3" name="Shape 1"/>
          <p:cNvSpPr/>
          <p:nvPr/>
        </p:nvSpPr>
        <p:spPr>
          <a:xfrm>
            <a:off x="0" y="0"/>
            <a:ext cx="14630400" cy="8229600"/>
          </a:xfrm>
          <a:prstGeom prst="rect">
            <a:avLst/>
          </a:prstGeom>
          <a:solidFill>
            <a:srgbClr val="FDFAF7"/>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a:ln/>
        </p:spPr>
      </p:sp>
      <p:sp>
        <p:nvSpPr>
          <p:cNvPr id="3" name="Shape 1"/>
          <p:cNvSpPr/>
          <p:nvPr/>
        </p:nvSpPr>
        <p:spPr>
          <a:xfrm>
            <a:off x="0" y="0"/>
            <a:ext cx="14630400" cy="8229600"/>
          </a:xfrm>
          <a:prstGeom prst="rect">
            <a:avLst/>
          </a:prstGeom>
          <a:solidFill>
            <a:srgbClr val="FDFAF7"/>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AF2E9"/>
          </a:solidFill>
          <a:ln/>
        </p:spPr>
      </p:sp>
      <p:sp>
        <p:nvSpPr>
          <p:cNvPr id="3" name="Shape 1"/>
          <p:cNvSpPr/>
          <p:nvPr/>
        </p:nvSpPr>
        <p:spPr>
          <a:xfrm>
            <a:off x="0" y="0"/>
            <a:ext cx="14630400" cy="8229600"/>
          </a:xfrm>
          <a:prstGeom prst="rect">
            <a:avLst/>
          </a:prstGeom>
          <a:solidFill>
            <a:srgbClr val="FDFAF7"/>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Text 0"/>
          <p:cNvSpPr/>
          <p:nvPr/>
        </p:nvSpPr>
        <p:spPr>
          <a:xfrm>
            <a:off x="6128658" y="1992086"/>
            <a:ext cx="7707954" cy="2577652"/>
          </a:xfrm>
          <a:prstGeom prst="rect">
            <a:avLst/>
          </a:prstGeom>
          <a:noFill/>
          <a:ln/>
        </p:spPr>
        <p:txBody>
          <a:bodyPr wrap="square" lIns="0" tIns="0" rIns="0" bIns="0" rtlCol="0" anchor="t"/>
          <a:lstStyle/>
          <a:p>
            <a:pPr marL="0" indent="0" algn="l">
              <a:lnSpc>
                <a:spcPts val="6100"/>
              </a:lnSpc>
              <a:buNone/>
            </a:pPr>
            <a:r>
              <a:rPr lang="en-US" sz="4900" b="1" dirty="0">
                <a:solidFill>
                  <a:srgbClr val="F95F88"/>
                </a:solidFill>
                <a:latin typeface="Anton" pitchFamily="2" charset="0"/>
                <a:ea typeface="Petrona Bold" pitchFamily="34" charset="-122"/>
                <a:cs typeface="Times New Roman" panose="02020603050405020304" pitchFamily="18" charset="0"/>
              </a:rPr>
              <a:t>Nghệ Thuật Múa Rối Cạn Làng Bảo Hà: Di Sản Văn Hóa Độc Đáo</a:t>
            </a:r>
            <a:endParaRPr lang="en-US" sz="4900" dirty="0">
              <a:latin typeface="Anton" pitchFamily="2" charset="0"/>
              <a:cs typeface="Times New Roman" panose="02020603050405020304" pitchFamily="18" charset="0"/>
            </a:endParaRPr>
          </a:p>
        </p:txBody>
      </p:sp>
      <p:sp>
        <p:nvSpPr>
          <p:cNvPr id="4" name="Text 1"/>
          <p:cNvSpPr/>
          <p:nvPr/>
        </p:nvSpPr>
        <p:spPr>
          <a:xfrm>
            <a:off x="6280190" y="4909899"/>
            <a:ext cx="7556421" cy="1088708"/>
          </a:xfrm>
          <a:prstGeom prst="rect">
            <a:avLst/>
          </a:prstGeom>
          <a:noFill/>
          <a:ln/>
        </p:spPr>
        <p:txBody>
          <a:bodyPr wrap="square" lIns="0" tIns="0" rIns="0" bIns="0" rtlCol="0" anchor="t"/>
          <a:lstStyle/>
          <a:p>
            <a:pPr marL="0" indent="0" algn="l">
              <a:lnSpc>
                <a:spcPts val="2850"/>
              </a:lnSpc>
              <a:buNone/>
            </a:pPr>
            <a:r>
              <a:rPr lang="en-US" sz="2800" dirty="0">
                <a:solidFill>
                  <a:srgbClr val="272525"/>
                </a:solidFill>
                <a:latin typeface="Times New Roman" panose="02020603050405020304" pitchFamily="18" charset="0"/>
                <a:ea typeface="Inter" pitchFamily="34" charset="-122"/>
                <a:cs typeface="Times New Roman" panose="02020603050405020304" pitchFamily="18" charset="0"/>
              </a:rPr>
              <a:t>Múa rối cạn Bảo Hà là một loại hình nghệ thuật dân gian độc đáo, mang đậm bản sắc văn hóa Việt Nam, góp phần làm phong phú thêm kho tàng di sản phi vật thể của đất nước.</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Shape 0"/>
          <p:cNvSpPr/>
          <p:nvPr/>
        </p:nvSpPr>
        <p:spPr>
          <a:xfrm>
            <a:off x="793790" y="1462921"/>
            <a:ext cx="1261110" cy="426244"/>
          </a:xfrm>
          <a:prstGeom prst="roundRect">
            <a:avLst>
              <a:gd name="adj" fmla="val 17880"/>
            </a:avLst>
          </a:prstGeom>
          <a:solidFill>
            <a:srgbClr val="E0D7F4"/>
          </a:solidFill>
          <a:ln/>
        </p:spPr>
      </p:sp>
      <p:sp>
        <p:nvSpPr>
          <p:cNvPr id="3" name="Text 1"/>
          <p:cNvSpPr/>
          <p:nvPr/>
        </p:nvSpPr>
        <p:spPr>
          <a:xfrm>
            <a:off x="929878" y="1530906"/>
            <a:ext cx="988933" cy="290274"/>
          </a:xfrm>
          <a:prstGeom prst="rect">
            <a:avLst/>
          </a:prstGeom>
          <a:noFill/>
          <a:ln/>
        </p:spPr>
        <p:txBody>
          <a:bodyPr wrap="none" lIns="0" tIns="0" rIns="0" bIns="0" rtlCol="0" anchor="t"/>
          <a:lstStyle/>
          <a:p>
            <a:pPr marL="0" indent="0" algn="l">
              <a:lnSpc>
                <a:spcPts val="2250"/>
              </a:lnSpc>
              <a:buNone/>
            </a:pPr>
            <a:r>
              <a:rPr lang="en-US" sz="1400" dirty="0">
                <a:solidFill>
                  <a:srgbClr val="272525"/>
                </a:solidFill>
                <a:latin typeface="Times New Roman" panose="02020603050405020304" pitchFamily="18" charset="0"/>
                <a:ea typeface="Inter" pitchFamily="34" charset="-122"/>
                <a:cs typeface="Times New Roman" panose="02020603050405020304" pitchFamily="18" charset="0"/>
              </a:rPr>
              <a:t>TƯƠNG LAI</a:t>
            </a:r>
            <a:endParaRPr lang="en-US" sz="1400" dirty="0">
              <a:latin typeface="Times New Roman" panose="02020603050405020304" pitchFamily="18" charset="0"/>
              <a:cs typeface="Times New Roman" panose="02020603050405020304" pitchFamily="18" charset="0"/>
            </a:endParaRPr>
          </a:p>
        </p:txBody>
      </p:sp>
      <p:sp>
        <p:nvSpPr>
          <p:cNvPr id="4" name="Text 2"/>
          <p:cNvSpPr/>
          <p:nvPr/>
        </p:nvSpPr>
        <p:spPr>
          <a:xfrm>
            <a:off x="793790" y="1979890"/>
            <a:ext cx="13042821" cy="1247299"/>
          </a:xfrm>
          <a:prstGeom prst="rect">
            <a:avLst/>
          </a:prstGeom>
          <a:noFill/>
          <a:ln/>
        </p:spPr>
        <p:txBody>
          <a:bodyPr wrap="square" lIns="0" tIns="0" rIns="0" bIns="0" rtlCol="0" anchor="t"/>
          <a:lstStyle/>
          <a:p>
            <a:endParaRPr lang="en-US" sz="4000" dirty="0"/>
          </a:p>
        </p:txBody>
      </p:sp>
      <p:sp>
        <p:nvSpPr>
          <p:cNvPr id="5" name="Shape 3"/>
          <p:cNvSpPr/>
          <p:nvPr/>
        </p:nvSpPr>
        <p:spPr>
          <a:xfrm>
            <a:off x="793790" y="3567351"/>
            <a:ext cx="4196358" cy="3199328"/>
          </a:xfrm>
          <a:prstGeom prst="roundRect">
            <a:avLst>
              <a:gd name="adj" fmla="val 17016"/>
            </a:avLst>
          </a:prstGeom>
          <a:solidFill>
            <a:srgbClr val="E0D7F4"/>
          </a:solidFill>
          <a:ln w="7620">
            <a:solidFill>
              <a:srgbClr val="C6BDDA"/>
            </a:solidFill>
            <a:prstDash val="solid"/>
          </a:ln>
        </p:spPr>
      </p:sp>
      <p:sp>
        <p:nvSpPr>
          <p:cNvPr id="6" name="Text 4"/>
          <p:cNvSpPr/>
          <p:nvPr/>
        </p:nvSpPr>
        <p:spPr>
          <a:xfrm>
            <a:off x="1028224" y="3801785"/>
            <a:ext cx="3539014" cy="389930"/>
          </a:xfrm>
          <a:prstGeom prst="rect">
            <a:avLst/>
          </a:prstGeom>
          <a:noFill/>
          <a:ln/>
        </p:spPr>
        <p:txBody>
          <a:bodyPr wrap="none" lIns="0" tIns="0" rIns="0" bIns="0" rtlCol="0" anchor="t"/>
          <a:lstStyle/>
          <a:p>
            <a:pPr marL="0" indent="0" algn="l">
              <a:lnSpc>
                <a:spcPts val="3050"/>
              </a:lnSpc>
              <a:buNone/>
            </a:pPr>
            <a:r>
              <a:rPr lang="en-US" sz="2450" b="1" dirty="0">
                <a:solidFill>
                  <a:srgbClr val="272525"/>
                </a:solidFill>
                <a:latin typeface="Times New Roman" panose="02020603050405020304" pitchFamily="18" charset="0"/>
                <a:ea typeface="Petrona Bold" pitchFamily="34" charset="-122"/>
                <a:cs typeface="Times New Roman" panose="02020603050405020304" pitchFamily="18" charset="0"/>
              </a:rPr>
              <a:t>Kho tàng văn hóa quý giá</a:t>
            </a:r>
            <a:endParaRPr lang="en-US" sz="2450" dirty="0">
              <a:latin typeface="Times New Roman" panose="02020603050405020304" pitchFamily="18" charset="0"/>
              <a:cs typeface="Times New Roman" panose="02020603050405020304" pitchFamily="18" charset="0"/>
            </a:endParaRPr>
          </a:p>
        </p:txBody>
      </p:sp>
      <p:sp>
        <p:nvSpPr>
          <p:cNvPr id="7" name="Text 5"/>
          <p:cNvSpPr/>
          <p:nvPr/>
        </p:nvSpPr>
        <p:spPr>
          <a:xfrm>
            <a:off x="1028224" y="4327803"/>
            <a:ext cx="3727490" cy="1451610"/>
          </a:xfrm>
          <a:prstGeom prst="rect">
            <a:avLst/>
          </a:prstGeom>
          <a:noFill/>
          <a:ln/>
        </p:spPr>
        <p:txBody>
          <a:bodyPr wrap="square" lIns="0" tIns="0" rIns="0" bIns="0" rtlCol="0" anchor="t"/>
          <a:lstStyle/>
          <a:p>
            <a:pPr marL="0" indent="0" algn="l">
              <a:lnSpc>
                <a:spcPts val="2850"/>
              </a:lnSpc>
              <a:buNone/>
            </a:pPr>
            <a:r>
              <a:rPr lang="en-US" sz="2800" dirty="0">
                <a:solidFill>
                  <a:srgbClr val="272525"/>
                </a:solidFill>
                <a:latin typeface="Times New Roman" panose="02020603050405020304" pitchFamily="18" charset="0"/>
                <a:ea typeface="Inter" pitchFamily="34" charset="-122"/>
                <a:cs typeface="Times New Roman" panose="02020603050405020304" pitchFamily="18" charset="0"/>
              </a:rPr>
              <a:t>Múa rối cạn Bảo Hà là một phần không thể thiếu của di sản văn hóa Việt Nam, cần được bảo tồn và phát huy giá trị.</a:t>
            </a:r>
            <a:endParaRPr lang="en-US" sz="2800" dirty="0">
              <a:latin typeface="Times New Roman" panose="02020603050405020304" pitchFamily="18" charset="0"/>
              <a:cs typeface="Times New Roman" panose="02020603050405020304" pitchFamily="18" charset="0"/>
            </a:endParaRPr>
          </a:p>
        </p:txBody>
      </p:sp>
      <p:sp>
        <p:nvSpPr>
          <p:cNvPr id="8" name="Shape 6"/>
          <p:cNvSpPr/>
          <p:nvPr/>
        </p:nvSpPr>
        <p:spPr>
          <a:xfrm>
            <a:off x="5216962" y="3567351"/>
            <a:ext cx="4196358" cy="3199328"/>
          </a:xfrm>
          <a:prstGeom prst="roundRect">
            <a:avLst>
              <a:gd name="adj" fmla="val 17016"/>
            </a:avLst>
          </a:prstGeom>
          <a:solidFill>
            <a:srgbClr val="E0D7F4"/>
          </a:solidFill>
          <a:ln w="7620">
            <a:solidFill>
              <a:srgbClr val="C6BDDA"/>
            </a:solidFill>
            <a:prstDash val="solid"/>
          </a:ln>
        </p:spPr>
      </p:sp>
      <p:sp>
        <p:nvSpPr>
          <p:cNvPr id="9" name="Text 7"/>
          <p:cNvSpPr/>
          <p:nvPr/>
        </p:nvSpPr>
        <p:spPr>
          <a:xfrm>
            <a:off x="5451396" y="3801785"/>
            <a:ext cx="3727490" cy="779859"/>
          </a:xfrm>
          <a:prstGeom prst="rect">
            <a:avLst/>
          </a:prstGeom>
          <a:noFill/>
          <a:ln/>
        </p:spPr>
        <p:txBody>
          <a:bodyPr wrap="square" lIns="0" tIns="0" rIns="0" bIns="0" rtlCol="0" anchor="t"/>
          <a:lstStyle/>
          <a:p>
            <a:pPr marL="0" indent="0" algn="l">
              <a:lnSpc>
                <a:spcPts val="3050"/>
              </a:lnSpc>
              <a:buNone/>
            </a:pPr>
            <a:r>
              <a:rPr lang="en-US" sz="2450" b="1" dirty="0">
                <a:solidFill>
                  <a:srgbClr val="272525"/>
                </a:solidFill>
                <a:latin typeface="Times New Roman" panose="02020603050405020304" pitchFamily="18" charset="0"/>
                <a:ea typeface="Petrona Bold" pitchFamily="34" charset="-122"/>
                <a:cs typeface="Times New Roman" panose="02020603050405020304" pitchFamily="18" charset="0"/>
              </a:rPr>
              <a:t>Hòa quyện truyền thống và sáng tạo</a:t>
            </a:r>
            <a:endParaRPr lang="en-US" sz="2450" dirty="0">
              <a:latin typeface="Times New Roman" panose="02020603050405020304" pitchFamily="18" charset="0"/>
              <a:cs typeface="Times New Roman" panose="02020603050405020304" pitchFamily="18" charset="0"/>
            </a:endParaRPr>
          </a:p>
        </p:txBody>
      </p:sp>
      <p:sp>
        <p:nvSpPr>
          <p:cNvPr id="10" name="Text 8"/>
          <p:cNvSpPr/>
          <p:nvPr/>
        </p:nvSpPr>
        <p:spPr>
          <a:xfrm>
            <a:off x="5451396" y="4717733"/>
            <a:ext cx="3727490" cy="1814513"/>
          </a:xfrm>
          <a:prstGeom prst="rect">
            <a:avLst/>
          </a:prstGeom>
          <a:noFill/>
          <a:ln/>
        </p:spPr>
        <p:txBody>
          <a:bodyPr wrap="square" lIns="0" tIns="0" rIns="0" bIns="0" rtlCol="0" anchor="t"/>
          <a:lstStyle/>
          <a:p>
            <a:pPr marL="0" indent="0" algn="l">
              <a:lnSpc>
                <a:spcPts val="2850"/>
              </a:lnSpc>
              <a:buNone/>
            </a:pPr>
            <a:r>
              <a:rPr lang="en-US" sz="2300" dirty="0">
                <a:solidFill>
                  <a:srgbClr val="272525"/>
                </a:solidFill>
                <a:latin typeface="Times New Roman" panose="02020603050405020304" pitchFamily="18" charset="0"/>
                <a:ea typeface="Inter" pitchFamily="34" charset="-122"/>
                <a:cs typeface="Times New Roman" panose="02020603050405020304" pitchFamily="18" charset="0"/>
              </a:rPr>
              <a:t>Để nghệ thuật này tiếp tục sống động, hấp dẫn, cần có sự kết hợp hài hòa giữa việc giữ gìn những nét tinh hoa cổ truyền và đổi mới sáng tạo.</a:t>
            </a:r>
            <a:endParaRPr lang="en-US" sz="2300" dirty="0">
              <a:latin typeface="Times New Roman" panose="02020603050405020304" pitchFamily="18" charset="0"/>
              <a:cs typeface="Times New Roman" panose="02020603050405020304" pitchFamily="18" charset="0"/>
            </a:endParaRPr>
          </a:p>
        </p:txBody>
      </p:sp>
      <p:sp>
        <p:nvSpPr>
          <p:cNvPr id="11" name="Shape 9"/>
          <p:cNvSpPr/>
          <p:nvPr/>
        </p:nvSpPr>
        <p:spPr>
          <a:xfrm>
            <a:off x="9640133" y="3567351"/>
            <a:ext cx="4196358" cy="3199328"/>
          </a:xfrm>
          <a:prstGeom prst="roundRect">
            <a:avLst>
              <a:gd name="adj" fmla="val 17016"/>
            </a:avLst>
          </a:prstGeom>
          <a:solidFill>
            <a:srgbClr val="E0D7F4"/>
          </a:solidFill>
          <a:ln w="7620">
            <a:solidFill>
              <a:srgbClr val="C6BDDA"/>
            </a:solidFill>
            <a:prstDash val="solid"/>
          </a:ln>
        </p:spPr>
      </p:sp>
      <p:sp>
        <p:nvSpPr>
          <p:cNvPr id="12" name="Text 10"/>
          <p:cNvSpPr/>
          <p:nvPr/>
        </p:nvSpPr>
        <p:spPr>
          <a:xfrm>
            <a:off x="9874568" y="3801785"/>
            <a:ext cx="3583543" cy="389930"/>
          </a:xfrm>
          <a:prstGeom prst="rect">
            <a:avLst/>
          </a:prstGeom>
          <a:noFill/>
          <a:ln/>
        </p:spPr>
        <p:txBody>
          <a:bodyPr wrap="none" lIns="0" tIns="0" rIns="0" bIns="0" rtlCol="0" anchor="t"/>
          <a:lstStyle/>
          <a:p>
            <a:pPr marL="0" indent="0" algn="l">
              <a:lnSpc>
                <a:spcPts val="3050"/>
              </a:lnSpc>
              <a:buNone/>
            </a:pPr>
            <a:r>
              <a:rPr lang="en-US" sz="2450" b="1" dirty="0">
                <a:solidFill>
                  <a:srgbClr val="272525"/>
                </a:solidFill>
                <a:latin typeface="Times New Roman" panose="02020603050405020304" pitchFamily="18" charset="0"/>
                <a:ea typeface="Petrona Bold" pitchFamily="34" charset="-122"/>
                <a:cs typeface="Times New Roman" panose="02020603050405020304" pitchFamily="18" charset="0"/>
              </a:rPr>
              <a:t>Lan tỏa giá trị nghệ thuật</a:t>
            </a:r>
            <a:endParaRPr lang="en-US" sz="2450" dirty="0">
              <a:latin typeface="Times New Roman" panose="02020603050405020304" pitchFamily="18" charset="0"/>
              <a:cs typeface="Times New Roman" panose="02020603050405020304" pitchFamily="18" charset="0"/>
            </a:endParaRPr>
          </a:p>
        </p:txBody>
      </p:sp>
      <p:sp>
        <p:nvSpPr>
          <p:cNvPr id="13" name="Text 11"/>
          <p:cNvSpPr/>
          <p:nvPr/>
        </p:nvSpPr>
        <p:spPr>
          <a:xfrm>
            <a:off x="9874568" y="4327803"/>
            <a:ext cx="3727490" cy="1814513"/>
          </a:xfrm>
          <a:prstGeom prst="rect">
            <a:avLst/>
          </a:prstGeom>
          <a:noFill/>
          <a:ln/>
        </p:spPr>
        <p:txBody>
          <a:bodyPr wrap="square" lIns="0" tIns="0" rIns="0" bIns="0" rtlCol="0" anchor="t"/>
          <a:lstStyle/>
          <a:p>
            <a:pPr marL="0" indent="0" algn="l">
              <a:lnSpc>
                <a:spcPts val="2850"/>
              </a:lnSpc>
              <a:buNone/>
            </a:pPr>
            <a:r>
              <a:rPr lang="en-US" sz="2400" dirty="0">
                <a:solidFill>
                  <a:srgbClr val="272525"/>
                </a:solidFill>
                <a:latin typeface="Times New Roman" panose="02020603050405020304" pitchFamily="18" charset="0"/>
                <a:ea typeface="Inter" pitchFamily="34" charset="-122"/>
                <a:cs typeface="Times New Roman" panose="02020603050405020304" pitchFamily="18" charset="0"/>
              </a:rPr>
              <a:t>Hãy cùng trải nghiệm và lan tỏa niềm đam mê đối với múa rối cạn Bảo Hà đến mọi người, đặc biệt là thế hệ tương lai, để di sản này mãi trường tồn.</a:t>
            </a:r>
            <a:endParaRPr lang="en-US" sz="24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7F5C5D99-620D-5FD0-04FB-E8EFEEE74FED}"/>
              </a:ext>
            </a:extLst>
          </p:cNvPr>
          <p:cNvSpPr txBox="1"/>
          <p:nvPr/>
        </p:nvSpPr>
        <p:spPr>
          <a:xfrm>
            <a:off x="1502229" y="2017098"/>
            <a:ext cx="8234532" cy="1323439"/>
          </a:xfrm>
          <a:prstGeom prst="rect">
            <a:avLst/>
          </a:prstGeom>
          <a:noFill/>
        </p:spPr>
        <p:txBody>
          <a:bodyPr wrap="square">
            <a:spAutoFit/>
          </a:bodyPr>
          <a:lstStyle/>
          <a:p>
            <a:pPr>
              <a:buNone/>
            </a:pPr>
            <a:r>
              <a:rPr lang="en-US" sz="4000" b="1" dirty="0" err="1">
                <a:solidFill>
                  <a:srgbClr val="FF99FF"/>
                </a:solidFill>
                <a:latin typeface="Anton" pitchFamily="2" charset="0"/>
              </a:rPr>
              <a:t>Kết</a:t>
            </a:r>
            <a:r>
              <a:rPr lang="en-US" sz="4000" b="1" dirty="0">
                <a:solidFill>
                  <a:srgbClr val="FF99FF"/>
                </a:solidFill>
                <a:latin typeface="Anton" pitchFamily="2" charset="0"/>
              </a:rPr>
              <a:t> Luận: </a:t>
            </a:r>
            <a:r>
              <a:rPr lang="en-US" sz="4000" b="1" dirty="0" err="1">
                <a:solidFill>
                  <a:srgbClr val="FF99FF"/>
                </a:solidFill>
                <a:latin typeface="Anton" pitchFamily="2" charset="0"/>
              </a:rPr>
              <a:t>Giữ</a:t>
            </a:r>
            <a:r>
              <a:rPr lang="en-US" sz="4000" b="1" dirty="0">
                <a:solidFill>
                  <a:srgbClr val="FF99FF"/>
                </a:solidFill>
                <a:latin typeface="Anton" pitchFamily="2" charset="0"/>
              </a:rPr>
              <a:t> </a:t>
            </a:r>
            <a:r>
              <a:rPr lang="en-US" sz="4000" b="1" dirty="0" err="1">
                <a:solidFill>
                  <a:srgbClr val="FF99FF"/>
                </a:solidFill>
                <a:latin typeface="Anton" pitchFamily="2" charset="0"/>
              </a:rPr>
              <a:t>Gìn</a:t>
            </a:r>
            <a:r>
              <a:rPr lang="en-US" sz="4000" b="1" dirty="0">
                <a:solidFill>
                  <a:srgbClr val="FF99FF"/>
                </a:solidFill>
                <a:latin typeface="Anton" pitchFamily="2" charset="0"/>
              </a:rPr>
              <a:t> </a:t>
            </a:r>
            <a:r>
              <a:rPr lang="en-US" sz="4000" b="1" dirty="0" err="1">
                <a:solidFill>
                  <a:srgbClr val="FF99FF"/>
                </a:solidFill>
                <a:latin typeface="Anton" pitchFamily="2" charset="0"/>
              </a:rPr>
              <a:t>Và</a:t>
            </a:r>
            <a:r>
              <a:rPr lang="en-US" sz="4000" b="1" dirty="0">
                <a:solidFill>
                  <a:srgbClr val="FF99FF"/>
                </a:solidFill>
                <a:latin typeface="Anton" pitchFamily="2" charset="0"/>
              </a:rPr>
              <a:t> </a:t>
            </a:r>
            <a:r>
              <a:rPr lang="en-US" sz="4000" b="1" dirty="0" err="1">
                <a:solidFill>
                  <a:srgbClr val="FF99FF"/>
                </a:solidFill>
                <a:latin typeface="Anton" pitchFamily="2" charset="0"/>
              </a:rPr>
              <a:t>Phát</a:t>
            </a:r>
            <a:r>
              <a:rPr lang="en-US" sz="4000" b="1" dirty="0">
                <a:solidFill>
                  <a:srgbClr val="FF99FF"/>
                </a:solidFill>
                <a:latin typeface="Anton" pitchFamily="2" charset="0"/>
              </a:rPr>
              <a:t> </a:t>
            </a:r>
            <a:r>
              <a:rPr lang="en-US" sz="4000" b="1" dirty="0" err="1">
                <a:solidFill>
                  <a:srgbClr val="FF99FF"/>
                </a:solidFill>
                <a:latin typeface="Anton" pitchFamily="2" charset="0"/>
              </a:rPr>
              <a:t>Triển</a:t>
            </a:r>
            <a:r>
              <a:rPr lang="en-US" sz="4000" b="1" dirty="0">
                <a:solidFill>
                  <a:srgbClr val="FF99FF"/>
                </a:solidFill>
                <a:latin typeface="Anton" pitchFamily="2" charset="0"/>
              </a:rPr>
              <a:t> </a:t>
            </a:r>
            <a:r>
              <a:rPr lang="en-US" sz="4000" b="1" dirty="0" err="1">
                <a:solidFill>
                  <a:srgbClr val="FF99FF"/>
                </a:solidFill>
                <a:latin typeface="Anton" pitchFamily="2" charset="0"/>
              </a:rPr>
              <a:t>Nghệ</a:t>
            </a:r>
            <a:r>
              <a:rPr lang="en-US" sz="4000" b="1" dirty="0">
                <a:solidFill>
                  <a:srgbClr val="FF99FF"/>
                </a:solidFill>
                <a:latin typeface="Anton" pitchFamily="2" charset="0"/>
              </a:rPr>
              <a:t> </a:t>
            </a:r>
            <a:r>
              <a:rPr lang="en-US" sz="4000" b="1" dirty="0" err="1">
                <a:solidFill>
                  <a:srgbClr val="FF99FF"/>
                </a:solidFill>
                <a:latin typeface="Anton" pitchFamily="2" charset="0"/>
              </a:rPr>
              <a:t>Thuật</a:t>
            </a:r>
            <a:r>
              <a:rPr lang="en-US" sz="4000" b="1" dirty="0">
                <a:solidFill>
                  <a:srgbClr val="FF99FF"/>
                </a:solidFill>
                <a:latin typeface="Anton" pitchFamily="2" charset="0"/>
              </a:rPr>
              <a:t> </a:t>
            </a:r>
            <a:r>
              <a:rPr lang="en-US" sz="4000" b="1" dirty="0" err="1">
                <a:solidFill>
                  <a:srgbClr val="FF99FF"/>
                </a:solidFill>
                <a:latin typeface="Anton" pitchFamily="2" charset="0"/>
              </a:rPr>
              <a:t>Múa</a:t>
            </a:r>
            <a:r>
              <a:rPr lang="en-US" sz="4000" b="1" dirty="0">
                <a:solidFill>
                  <a:srgbClr val="FF99FF"/>
                </a:solidFill>
                <a:latin typeface="Anton" pitchFamily="2" charset="0"/>
              </a:rPr>
              <a:t> </a:t>
            </a:r>
            <a:r>
              <a:rPr lang="en-US" sz="4000" b="1" dirty="0" err="1">
                <a:solidFill>
                  <a:srgbClr val="FF99FF"/>
                </a:solidFill>
                <a:latin typeface="Anton" pitchFamily="2" charset="0"/>
              </a:rPr>
              <a:t>Rối</a:t>
            </a:r>
            <a:r>
              <a:rPr lang="en-US" sz="4000" b="1" dirty="0">
                <a:solidFill>
                  <a:srgbClr val="FF99FF"/>
                </a:solidFill>
                <a:latin typeface="Anton" pitchFamily="2" charset="0"/>
              </a:rPr>
              <a:t> </a:t>
            </a:r>
            <a:r>
              <a:rPr lang="en-US" sz="4000" b="1" dirty="0" err="1">
                <a:solidFill>
                  <a:srgbClr val="FF99FF"/>
                </a:solidFill>
                <a:latin typeface="Anton" pitchFamily="2" charset="0"/>
              </a:rPr>
              <a:t>Cạn</a:t>
            </a:r>
            <a:r>
              <a:rPr lang="en-US" sz="4000" b="1" dirty="0">
                <a:solidFill>
                  <a:srgbClr val="FF99FF"/>
                </a:solidFill>
                <a:latin typeface="Anton" pitchFamily="2" charset="0"/>
              </a:rPr>
              <a:t> Bảo Hà</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950763-9277-E0B1-EF48-071D5B829A63}"/>
              </a:ext>
            </a:extLst>
          </p:cNvPr>
          <p:cNvSpPr txBox="1"/>
          <p:nvPr/>
        </p:nvSpPr>
        <p:spPr>
          <a:xfrm>
            <a:off x="11125199" y="5551713"/>
            <a:ext cx="2144485" cy="15481161"/>
          </a:xfrm>
          <a:prstGeom prst="rect">
            <a:avLst/>
          </a:prstGeom>
          <a:noFill/>
        </p:spPr>
        <p:txBody>
          <a:bodyPr wrap="square" rtlCol="0">
            <a:spAutoFit/>
          </a:bodyPr>
          <a:lstStyle/>
          <a:p>
            <a:r>
              <a:rPr lang="en-US" sz="20000" dirty="0">
                <a:latin typeface="Anton" pitchFamily="2" charset="0"/>
              </a:rPr>
              <a:t>CẢM ƠN</a:t>
            </a:r>
          </a:p>
        </p:txBody>
      </p:sp>
      <p:pic>
        <p:nvPicPr>
          <p:cNvPr id="4" name="Graphic 3" descr="Drama with solid fill">
            <a:extLst>
              <a:ext uri="{FF2B5EF4-FFF2-40B4-BE49-F238E27FC236}">
                <a16:creationId xmlns:a16="http://schemas.microsoft.com/office/drawing/2014/main" id="{03CE419E-F59F-E494-DE23-4635D8DD28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3257" y="-3026229"/>
            <a:ext cx="14456229" cy="14456229"/>
          </a:xfrm>
          <a:prstGeom prst="rect">
            <a:avLst/>
          </a:prstGeom>
        </p:spPr>
      </p:pic>
    </p:spTree>
    <p:extLst>
      <p:ext uri="{BB962C8B-B14F-4D97-AF65-F5344CB8AC3E}">
        <p14:creationId xmlns:p14="http://schemas.microsoft.com/office/powerpoint/2010/main" val="1082228788"/>
      </p:ext>
    </p:extLst>
  </p:cSld>
  <p:clrMapOvr>
    <a:masterClrMapping/>
  </p:clrMapOvr>
  <mc:AlternateContent xmlns:mc="http://schemas.openxmlformats.org/markup-compatibility/2006">
    <mc:Choice xmlns:p14="http://schemas.microsoft.com/office/powerpoint/2010/main" Requires="p14">
      <p:transition p14:dur="10" advClick="0" advTm="0"/>
    </mc:Choice>
    <mc:Fallback>
      <p:transition advClick="0" advTm="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ED6AE-9E58-2D0E-F7D4-9498A905AE6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E1189D6-9916-37AC-4BFD-9A19E8098A13}"/>
              </a:ext>
            </a:extLst>
          </p:cNvPr>
          <p:cNvSpPr txBox="1"/>
          <p:nvPr/>
        </p:nvSpPr>
        <p:spPr>
          <a:xfrm>
            <a:off x="4506686" y="3254829"/>
            <a:ext cx="8762999" cy="3170099"/>
          </a:xfrm>
          <a:prstGeom prst="rect">
            <a:avLst/>
          </a:prstGeom>
          <a:noFill/>
        </p:spPr>
        <p:txBody>
          <a:bodyPr wrap="square" rtlCol="0">
            <a:spAutoFit/>
          </a:bodyPr>
          <a:lstStyle/>
          <a:p>
            <a:r>
              <a:rPr lang="en-US" sz="20000" dirty="0">
                <a:latin typeface="Anton" pitchFamily="2" charset="0"/>
              </a:rPr>
              <a:t>CẢM ƠN</a:t>
            </a:r>
          </a:p>
        </p:txBody>
      </p:sp>
      <p:pic>
        <p:nvPicPr>
          <p:cNvPr id="4" name="Graphic 3" descr="Drama with solid fill">
            <a:extLst>
              <a:ext uri="{FF2B5EF4-FFF2-40B4-BE49-F238E27FC236}">
                <a16:creationId xmlns:a16="http://schemas.microsoft.com/office/drawing/2014/main" id="{87B7CB5F-AF52-B97B-11D5-BA4362EFFA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6428" y="1001485"/>
            <a:ext cx="2841171" cy="2841171"/>
          </a:xfrm>
          <a:prstGeom prst="rect">
            <a:avLst/>
          </a:prstGeom>
        </p:spPr>
      </p:pic>
    </p:spTree>
    <p:extLst>
      <p:ext uri="{BB962C8B-B14F-4D97-AF65-F5344CB8AC3E}">
        <p14:creationId xmlns:p14="http://schemas.microsoft.com/office/powerpoint/2010/main" val="39713801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674914" y="1534886"/>
            <a:ext cx="1847544" cy="360827"/>
          </a:xfrm>
          <a:prstGeom prst="roundRect">
            <a:avLst>
              <a:gd name="adj" fmla="val 17880"/>
            </a:avLst>
          </a:prstGeom>
          <a:solidFill>
            <a:srgbClr val="E0D7F4"/>
          </a:solidFill>
          <a:ln/>
        </p:spPr>
      </p:sp>
      <p:sp>
        <p:nvSpPr>
          <p:cNvPr id="3" name="Text 1"/>
          <p:cNvSpPr/>
          <p:nvPr/>
        </p:nvSpPr>
        <p:spPr>
          <a:xfrm>
            <a:off x="1073586" y="1580028"/>
            <a:ext cx="942261" cy="290274"/>
          </a:xfrm>
          <a:prstGeom prst="rect">
            <a:avLst/>
          </a:prstGeom>
          <a:noFill/>
          <a:ln/>
        </p:spPr>
        <p:txBody>
          <a:bodyPr wrap="none" lIns="0" tIns="0" rIns="0" bIns="0" rtlCol="0" anchor="t"/>
          <a:lstStyle/>
          <a:p>
            <a:pPr marL="0" indent="0" algn="l">
              <a:lnSpc>
                <a:spcPts val="2250"/>
              </a:lnSpc>
              <a:buNone/>
            </a:pPr>
            <a:r>
              <a:rPr lang="en-US" dirty="0">
                <a:solidFill>
                  <a:srgbClr val="272525"/>
                </a:solidFill>
                <a:latin typeface="Times New Roman" panose="02020603050405020304" pitchFamily="18" charset="0"/>
                <a:ea typeface="Inter" pitchFamily="34" charset="-122"/>
                <a:cs typeface="Times New Roman" panose="02020603050405020304" pitchFamily="18" charset="0"/>
              </a:rPr>
              <a:t>SÂN KHẤU</a:t>
            </a:r>
            <a:endParaRPr lang="en-US" dirty="0">
              <a:latin typeface="Times New Roman" panose="02020603050405020304" pitchFamily="18" charset="0"/>
              <a:cs typeface="Times New Roman" panose="02020603050405020304" pitchFamily="18" charset="0"/>
            </a:endParaRPr>
          </a:p>
        </p:txBody>
      </p:sp>
      <p:sp>
        <p:nvSpPr>
          <p:cNvPr id="4" name="Text 2"/>
          <p:cNvSpPr/>
          <p:nvPr/>
        </p:nvSpPr>
        <p:spPr>
          <a:xfrm>
            <a:off x="793790" y="2290286"/>
            <a:ext cx="9684663" cy="623649"/>
          </a:xfrm>
          <a:prstGeom prst="rect">
            <a:avLst/>
          </a:prstGeom>
          <a:noFill/>
          <a:ln/>
        </p:spPr>
        <p:txBody>
          <a:bodyPr wrap="none" lIns="0" tIns="0" rIns="0" bIns="0" rtlCol="0" anchor="t"/>
          <a:lstStyle/>
          <a:p>
            <a:pPr marL="0" indent="0" algn="l">
              <a:lnSpc>
                <a:spcPts val="4900"/>
              </a:lnSpc>
              <a:buNone/>
            </a:pPr>
            <a:r>
              <a:rPr lang="en-US" sz="4400" b="1" dirty="0">
                <a:solidFill>
                  <a:srgbClr val="F95F88"/>
                </a:solidFill>
                <a:latin typeface="Times New Roman" panose="02020603050405020304" pitchFamily="18" charset="0"/>
                <a:ea typeface="Petrona Bold" pitchFamily="34" charset="-122"/>
                <a:cs typeface="Times New Roman" panose="02020603050405020304" pitchFamily="18" charset="0"/>
              </a:rPr>
              <a:t>Không Gian Sân Khấu Múa Rối Cạn Bảo Hà</a:t>
            </a:r>
            <a:endParaRPr lang="en-US" sz="4400" dirty="0">
              <a:latin typeface="Times New Roman" panose="02020603050405020304" pitchFamily="18" charset="0"/>
              <a:cs typeface="Times New Roman" panose="02020603050405020304" pitchFamily="18" charset="0"/>
            </a:endParaRPr>
          </a:p>
        </p:txBody>
      </p:sp>
      <p:pic>
        <p:nvPicPr>
          <p:cNvPr id="5" name="Image 0" descr="preencoded.png"/>
          <p:cNvPicPr>
            <a:picLocks noChangeAspect="1"/>
          </p:cNvPicPr>
          <p:nvPr/>
        </p:nvPicPr>
        <p:blipFill>
          <a:blip r:embed="rId3"/>
          <a:stretch>
            <a:fillRect/>
          </a:stretch>
        </p:blipFill>
        <p:spPr>
          <a:xfrm>
            <a:off x="793790" y="3308509"/>
            <a:ext cx="1501854" cy="1501854"/>
          </a:xfrm>
          <a:prstGeom prst="rect">
            <a:avLst/>
          </a:prstGeom>
        </p:spPr>
      </p:pic>
      <p:sp>
        <p:nvSpPr>
          <p:cNvPr id="6" name="Text 3"/>
          <p:cNvSpPr/>
          <p:nvPr/>
        </p:nvSpPr>
        <p:spPr>
          <a:xfrm>
            <a:off x="2522458" y="3308509"/>
            <a:ext cx="2429947" cy="779859"/>
          </a:xfrm>
          <a:prstGeom prst="rect">
            <a:avLst/>
          </a:prstGeom>
          <a:noFill/>
          <a:ln/>
        </p:spPr>
        <p:txBody>
          <a:bodyPr wrap="square" lIns="0" tIns="0" rIns="0" bIns="0" rtlCol="0" anchor="t"/>
          <a:lstStyle/>
          <a:p>
            <a:pPr marL="0" indent="0" algn="l">
              <a:lnSpc>
                <a:spcPts val="3050"/>
              </a:lnSpc>
              <a:buNone/>
            </a:pPr>
            <a:r>
              <a:rPr lang="en-US" sz="3200" b="1" dirty="0">
                <a:solidFill>
                  <a:srgbClr val="272525"/>
                </a:solidFill>
                <a:latin typeface="Times New Roman" panose="02020603050405020304" pitchFamily="18" charset="0"/>
                <a:ea typeface="Petrona Bold" pitchFamily="34" charset="-122"/>
                <a:cs typeface="Times New Roman" panose="02020603050405020304" pitchFamily="18" charset="0"/>
              </a:rPr>
              <a:t>Sân khấu nhỏ gọn, gần gũi</a:t>
            </a:r>
            <a:endParaRPr lang="en-US" sz="3200" dirty="0">
              <a:latin typeface="Times New Roman" panose="02020603050405020304" pitchFamily="18" charset="0"/>
              <a:cs typeface="Times New Roman" panose="02020603050405020304" pitchFamily="18" charset="0"/>
            </a:endParaRPr>
          </a:p>
        </p:txBody>
      </p:sp>
      <p:sp>
        <p:nvSpPr>
          <p:cNvPr id="7" name="Text 4"/>
          <p:cNvSpPr/>
          <p:nvPr/>
        </p:nvSpPr>
        <p:spPr>
          <a:xfrm>
            <a:off x="2522458" y="4224457"/>
            <a:ext cx="2429947" cy="2177415"/>
          </a:xfrm>
          <a:prstGeom prst="rect">
            <a:avLst/>
          </a:prstGeom>
          <a:noFill/>
          <a:ln/>
        </p:spPr>
        <p:txBody>
          <a:bodyPr wrap="square" lIns="0" tIns="0" rIns="0" bIns="0" rtlCol="0" anchor="t"/>
          <a:lstStyle/>
          <a:p>
            <a:pPr marL="0" indent="0" algn="l">
              <a:lnSpc>
                <a:spcPts val="2850"/>
              </a:lnSpc>
              <a:buNone/>
            </a:pPr>
            <a:r>
              <a:rPr lang="en-US" sz="2400" dirty="0">
                <a:solidFill>
                  <a:srgbClr val="272525"/>
                </a:solidFill>
                <a:latin typeface="Times New Roman" panose="02020603050405020304" pitchFamily="18" charset="0"/>
                <a:ea typeface="Inter" pitchFamily="34" charset="-122"/>
                <a:cs typeface="Times New Roman" panose="02020603050405020304" pitchFamily="18" charset="0"/>
              </a:rPr>
              <a:t>Thường là khung gỗ đơn giản, tạo không gian ấm cúng, cho phép khán giả tương tác gần gũi với các con rối.</a:t>
            </a:r>
            <a:endParaRPr lang="en-US" sz="2400" dirty="0">
              <a:latin typeface="Times New Roman" panose="02020603050405020304" pitchFamily="18" charset="0"/>
              <a:cs typeface="Times New Roman" panose="02020603050405020304" pitchFamily="18" charset="0"/>
            </a:endParaRPr>
          </a:p>
        </p:txBody>
      </p:sp>
      <p:pic>
        <p:nvPicPr>
          <p:cNvPr id="8" name="Image 1" descr="preencoded.png"/>
          <p:cNvPicPr>
            <a:picLocks noChangeAspect="1"/>
          </p:cNvPicPr>
          <p:nvPr/>
        </p:nvPicPr>
        <p:blipFill>
          <a:blip r:embed="rId4"/>
          <a:stretch>
            <a:fillRect/>
          </a:stretch>
        </p:blipFill>
        <p:spPr>
          <a:xfrm>
            <a:off x="5235893" y="3308509"/>
            <a:ext cx="1501854" cy="1501854"/>
          </a:xfrm>
          <a:prstGeom prst="rect">
            <a:avLst/>
          </a:prstGeom>
        </p:spPr>
      </p:pic>
      <p:sp>
        <p:nvSpPr>
          <p:cNvPr id="9" name="Text 5"/>
          <p:cNvSpPr/>
          <p:nvPr/>
        </p:nvSpPr>
        <p:spPr>
          <a:xfrm>
            <a:off x="6964561" y="3308509"/>
            <a:ext cx="2429947" cy="779859"/>
          </a:xfrm>
          <a:prstGeom prst="rect">
            <a:avLst/>
          </a:prstGeom>
          <a:noFill/>
          <a:ln/>
        </p:spPr>
        <p:txBody>
          <a:bodyPr wrap="square" lIns="0" tIns="0" rIns="0" bIns="0" rtlCol="0" anchor="t"/>
          <a:lstStyle/>
          <a:p>
            <a:pPr marL="0" indent="0" algn="l">
              <a:lnSpc>
                <a:spcPts val="3050"/>
              </a:lnSpc>
              <a:buNone/>
            </a:pPr>
            <a:r>
              <a:rPr lang="en-US" sz="2800" b="1" dirty="0">
                <a:solidFill>
                  <a:srgbClr val="272525"/>
                </a:solidFill>
                <a:latin typeface="Times New Roman" panose="02020603050405020304" pitchFamily="18" charset="0"/>
                <a:ea typeface="Petrona Bold" pitchFamily="34" charset="-122"/>
                <a:cs typeface="Times New Roman" panose="02020603050405020304" pitchFamily="18" charset="0"/>
              </a:rPr>
              <a:t>Nghệ nhân điều khiển linh hoạt</a:t>
            </a:r>
            <a:endParaRPr lang="en-US" sz="2800" dirty="0">
              <a:latin typeface="Times New Roman" panose="02020603050405020304" pitchFamily="18" charset="0"/>
              <a:cs typeface="Times New Roman" panose="02020603050405020304" pitchFamily="18" charset="0"/>
            </a:endParaRPr>
          </a:p>
        </p:txBody>
      </p:sp>
      <p:sp>
        <p:nvSpPr>
          <p:cNvPr id="10" name="Text 6"/>
          <p:cNvSpPr/>
          <p:nvPr/>
        </p:nvSpPr>
        <p:spPr>
          <a:xfrm>
            <a:off x="6964561" y="4224457"/>
            <a:ext cx="2429947" cy="2177415"/>
          </a:xfrm>
          <a:prstGeom prst="rect">
            <a:avLst/>
          </a:prstGeom>
          <a:noFill/>
          <a:ln/>
        </p:spPr>
        <p:txBody>
          <a:bodyPr wrap="square" lIns="0" tIns="0" rIns="0" bIns="0" rtlCol="0" anchor="t"/>
          <a:lstStyle/>
          <a:p>
            <a:pPr marL="0" indent="0" algn="l">
              <a:lnSpc>
                <a:spcPts val="2850"/>
              </a:lnSpc>
              <a:buNone/>
            </a:pPr>
            <a:r>
              <a:rPr lang="en-US" sz="2400" dirty="0">
                <a:solidFill>
                  <a:srgbClr val="272525"/>
                </a:solidFill>
                <a:latin typeface="Times New Roman" panose="02020603050405020304" pitchFamily="18" charset="0"/>
                <a:ea typeface="Inter" pitchFamily="34" charset="-122"/>
                <a:cs typeface="Times New Roman" panose="02020603050405020304" pitchFamily="18" charset="0"/>
              </a:rPr>
              <a:t>Thoắt ẩn thoắt hiện phía sau sân khấu, tạo sự sống động, kỳ ảo cho từng động tác của con rối, như thể chúng có linh hồn.</a:t>
            </a:r>
            <a:endParaRPr lang="en-US" sz="2400" dirty="0">
              <a:latin typeface="Times New Roman" panose="02020603050405020304" pitchFamily="18" charset="0"/>
              <a:cs typeface="Times New Roman" panose="02020603050405020304" pitchFamily="18" charset="0"/>
            </a:endParaRPr>
          </a:p>
        </p:txBody>
      </p:sp>
      <p:pic>
        <p:nvPicPr>
          <p:cNvPr id="11" name="Image 2" descr="preencoded.png"/>
          <p:cNvPicPr>
            <a:picLocks noChangeAspect="1"/>
          </p:cNvPicPr>
          <p:nvPr/>
        </p:nvPicPr>
        <p:blipFill>
          <a:blip r:embed="rId5"/>
          <a:stretch>
            <a:fillRect/>
          </a:stretch>
        </p:blipFill>
        <p:spPr>
          <a:xfrm>
            <a:off x="9677995" y="3308509"/>
            <a:ext cx="1501854" cy="1501854"/>
          </a:xfrm>
          <a:prstGeom prst="rect">
            <a:avLst/>
          </a:prstGeom>
        </p:spPr>
      </p:pic>
      <p:sp>
        <p:nvSpPr>
          <p:cNvPr id="12" name="Text 7"/>
          <p:cNvSpPr/>
          <p:nvPr/>
        </p:nvSpPr>
        <p:spPr>
          <a:xfrm>
            <a:off x="11406664" y="3308509"/>
            <a:ext cx="2429947" cy="779859"/>
          </a:xfrm>
          <a:prstGeom prst="rect">
            <a:avLst/>
          </a:prstGeom>
          <a:noFill/>
          <a:ln/>
        </p:spPr>
        <p:txBody>
          <a:bodyPr wrap="square" lIns="0" tIns="0" rIns="0" bIns="0" rtlCol="0" anchor="t"/>
          <a:lstStyle/>
          <a:p>
            <a:pPr marL="0" indent="0" algn="l">
              <a:lnSpc>
                <a:spcPts val="3050"/>
              </a:lnSpc>
              <a:buNone/>
            </a:pPr>
            <a:r>
              <a:rPr lang="en-US" sz="2800" b="1" dirty="0">
                <a:solidFill>
                  <a:srgbClr val="272525"/>
                </a:solidFill>
                <a:latin typeface="Times New Roman" panose="02020603050405020304" pitchFamily="18" charset="0"/>
                <a:ea typeface="Petrona Bold" pitchFamily="34" charset="-122"/>
                <a:cs typeface="Times New Roman" panose="02020603050405020304" pitchFamily="18" charset="0"/>
              </a:rPr>
              <a:t>Không gian biểu diễn đa dạng</a:t>
            </a:r>
            <a:endParaRPr lang="en-US" sz="2800" dirty="0">
              <a:latin typeface="Times New Roman" panose="02020603050405020304" pitchFamily="18" charset="0"/>
              <a:cs typeface="Times New Roman" panose="02020603050405020304" pitchFamily="18" charset="0"/>
            </a:endParaRPr>
          </a:p>
        </p:txBody>
      </p:sp>
      <p:sp>
        <p:nvSpPr>
          <p:cNvPr id="13" name="Text 8"/>
          <p:cNvSpPr/>
          <p:nvPr/>
        </p:nvSpPr>
        <p:spPr>
          <a:xfrm>
            <a:off x="11406663" y="4810363"/>
            <a:ext cx="2429947" cy="2177415"/>
          </a:xfrm>
          <a:prstGeom prst="rect">
            <a:avLst/>
          </a:prstGeom>
          <a:noFill/>
          <a:ln/>
        </p:spPr>
        <p:txBody>
          <a:bodyPr wrap="square" lIns="0" tIns="0" rIns="0" bIns="0" rtlCol="0" anchor="t"/>
          <a:lstStyle/>
          <a:p>
            <a:pPr marL="0" indent="0" algn="l">
              <a:lnSpc>
                <a:spcPts val="2850"/>
              </a:lnSpc>
              <a:buNone/>
            </a:pPr>
            <a:r>
              <a:rPr lang="en-US" sz="2400" dirty="0">
                <a:solidFill>
                  <a:srgbClr val="272525"/>
                </a:solidFill>
                <a:latin typeface="Times New Roman" panose="02020603050405020304" pitchFamily="18" charset="0"/>
                <a:ea typeface="Inter" pitchFamily="34" charset="-122"/>
                <a:cs typeface="Times New Roman" panose="02020603050405020304" pitchFamily="18" charset="0"/>
              </a:rPr>
              <a:t>Thường tại đình làng, hội quán, hoặc sân trường học, dễ tiếp cận khán giả mọi lứa tuổi, từ trẻ em đến người lớn.</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hape 0"/>
          <p:cNvSpPr/>
          <p:nvPr/>
        </p:nvSpPr>
        <p:spPr>
          <a:xfrm>
            <a:off x="793790" y="815459"/>
            <a:ext cx="1275636" cy="441484"/>
          </a:xfrm>
          <a:prstGeom prst="roundRect">
            <a:avLst>
              <a:gd name="adj" fmla="val 17263"/>
            </a:avLst>
          </a:prstGeom>
          <a:noFill/>
          <a:ln w="7620">
            <a:solidFill>
              <a:srgbClr val="6237C8"/>
            </a:solidFill>
            <a:prstDash val="solid"/>
          </a:ln>
        </p:spPr>
      </p:sp>
      <p:sp>
        <p:nvSpPr>
          <p:cNvPr id="3" name="Text 1"/>
          <p:cNvSpPr/>
          <p:nvPr/>
        </p:nvSpPr>
        <p:spPr>
          <a:xfrm>
            <a:off x="937498" y="891064"/>
            <a:ext cx="988219" cy="290274"/>
          </a:xfrm>
          <a:prstGeom prst="rect">
            <a:avLst/>
          </a:prstGeom>
          <a:noFill/>
          <a:ln/>
        </p:spPr>
        <p:txBody>
          <a:bodyPr wrap="none" lIns="0" tIns="0" rIns="0" bIns="0" rtlCol="0" anchor="t"/>
          <a:lstStyle/>
          <a:p>
            <a:pPr marL="0" indent="0" algn="l">
              <a:lnSpc>
                <a:spcPts val="2250"/>
              </a:lnSpc>
              <a:buNone/>
            </a:pPr>
            <a:r>
              <a:rPr lang="en-US" sz="1400" dirty="0">
                <a:solidFill>
                  <a:srgbClr val="6237C8"/>
                </a:solidFill>
                <a:latin typeface="Times New Roman" panose="02020603050405020304" pitchFamily="18" charset="0"/>
                <a:ea typeface="Inter" pitchFamily="34" charset="-122"/>
                <a:cs typeface="Times New Roman" panose="02020603050405020304" pitchFamily="18" charset="0"/>
              </a:rPr>
              <a:t>ÂM THANH</a:t>
            </a:r>
            <a:endParaRPr lang="en-US" sz="1400" dirty="0">
              <a:latin typeface="Times New Roman" panose="02020603050405020304" pitchFamily="18" charset="0"/>
              <a:cs typeface="Times New Roman" panose="02020603050405020304" pitchFamily="18" charset="0"/>
            </a:endParaRPr>
          </a:p>
        </p:txBody>
      </p:sp>
      <p:sp>
        <p:nvSpPr>
          <p:cNvPr id="4" name="Text 2"/>
          <p:cNvSpPr/>
          <p:nvPr/>
        </p:nvSpPr>
        <p:spPr>
          <a:xfrm>
            <a:off x="793790" y="1347668"/>
            <a:ext cx="8358664" cy="623649"/>
          </a:xfrm>
          <a:prstGeom prst="rect">
            <a:avLst/>
          </a:prstGeom>
          <a:noFill/>
          <a:ln/>
        </p:spPr>
        <p:txBody>
          <a:bodyPr wrap="none" lIns="0" tIns="0" rIns="0" bIns="0" rtlCol="0" anchor="t"/>
          <a:lstStyle/>
          <a:p>
            <a:pPr marL="0" indent="0" algn="l">
              <a:lnSpc>
                <a:spcPts val="4900"/>
              </a:lnSpc>
              <a:buNone/>
            </a:pPr>
            <a:r>
              <a:rPr lang="en-US" sz="3900" b="1" dirty="0">
                <a:solidFill>
                  <a:srgbClr val="F95F88"/>
                </a:solidFill>
                <a:latin typeface="Times New Roman" panose="02020603050405020304" pitchFamily="18" charset="0"/>
                <a:ea typeface="Petrona Bold" pitchFamily="34" charset="-122"/>
                <a:cs typeface="Times New Roman" panose="02020603050405020304" pitchFamily="18" charset="0"/>
              </a:rPr>
              <a:t>Lời Thoại và Giai Điệu Truyền Thống</a:t>
            </a:r>
            <a:endParaRPr lang="en-US" sz="3900" dirty="0">
              <a:latin typeface="Times New Roman" panose="02020603050405020304" pitchFamily="18" charset="0"/>
              <a:cs typeface="Times New Roman" panose="02020603050405020304" pitchFamily="18" charset="0"/>
            </a:endParaRPr>
          </a:p>
        </p:txBody>
      </p:sp>
      <p:sp>
        <p:nvSpPr>
          <p:cNvPr id="5" name="Text 3"/>
          <p:cNvSpPr/>
          <p:nvPr/>
        </p:nvSpPr>
        <p:spPr>
          <a:xfrm>
            <a:off x="793790" y="2515553"/>
            <a:ext cx="6244709" cy="1814513"/>
          </a:xfrm>
          <a:prstGeom prst="rect">
            <a:avLst/>
          </a:prstGeom>
          <a:noFill/>
          <a:ln/>
        </p:spPr>
        <p:txBody>
          <a:bodyPr wrap="square" lIns="0" tIns="0" rIns="0" bIns="0" rtlCol="0" anchor="t"/>
          <a:lstStyle/>
          <a:p>
            <a:pPr marL="0" indent="0" algn="l">
              <a:lnSpc>
                <a:spcPts val="2850"/>
              </a:lnSpc>
              <a:buNone/>
            </a:pPr>
            <a:r>
              <a:rPr lang="en-US" sz="2400" dirty="0">
                <a:solidFill>
                  <a:srgbClr val="272525"/>
                </a:solidFill>
                <a:latin typeface="Times New Roman" panose="02020603050405020304" pitchFamily="18" charset="0"/>
                <a:ea typeface="Inter" pitchFamily="34" charset="-122"/>
                <a:cs typeface="Times New Roman" panose="02020603050405020304" pitchFamily="18" charset="0"/>
              </a:rPr>
              <a:t>Lời thoại trong múa rối cạn Bảo Hà nổi bật với sự mộc mạc, gần gũi, sử dụng tiếng địa phương đặc trưng của vùng Bảo Hà. Điều này không chỉ tạo cảm giác thân thương mà còn giữ gìn nét văn hóa ngôn ngữ độc đáo của làng.</a:t>
            </a:r>
            <a:endParaRPr lang="en-US" sz="2400" dirty="0">
              <a:latin typeface="Times New Roman" panose="02020603050405020304" pitchFamily="18" charset="0"/>
              <a:cs typeface="Times New Roman" panose="02020603050405020304" pitchFamily="18" charset="0"/>
            </a:endParaRPr>
          </a:p>
        </p:txBody>
      </p:sp>
      <p:sp>
        <p:nvSpPr>
          <p:cNvPr id="6" name="Text 4"/>
          <p:cNvSpPr/>
          <p:nvPr/>
        </p:nvSpPr>
        <p:spPr>
          <a:xfrm>
            <a:off x="793790" y="4534138"/>
            <a:ext cx="6244709" cy="2177415"/>
          </a:xfrm>
          <a:prstGeom prst="rect">
            <a:avLst/>
          </a:prstGeom>
          <a:noFill/>
          <a:ln/>
        </p:spPr>
        <p:txBody>
          <a:bodyPr wrap="square" lIns="0" tIns="0" rIns="0" bIns="0" rtlCol="0" anchor="t"/>
          <a:lstStyle/>
          <a:p>
            <a:pPr marL="0" indent="0" algn="l">
              <a:lnSpc>
                <a:spcPts val="2850"/>
              </a:lnSpc>
              <a:buNone/>
            </a:pPr>
            <a:r>
              <a:rPr lang="en-US" sz="2400" dirty="0">
                <a:solidFill>
                  <a:srgbClr val="272525"/>
                </a:solidFill>
                <a:latin typeface="Times New Roman" panose="02020603050405020304" pitchFamily="18" charset="0"/>
                <a:ea typeface="Inter" pitchFamily="34" charset="-122"/>
                <a:cs typeface="Times New Roman" panose="02020603050405020304" pitchFamily="18" charset="0"/>
              </a:rPr>
              <a:t>Các vở diễn được lồng ghép khéo léo những làn điệu dân ca, câu hát đồng dao quen thuộc, và đặc biệt là các trích đoạn chèo, quan họ truyền thống. Sự phối hợp nhịp nhàng giữa âm nhạc và lời thoại giúp truyền tải cảm xúc, chiều sâu và ý nghĩa của mỗi câu chuyện đến với khán giả một cách sống động nhất.</a:t>
            </a:r>
            <a:endParaRPr lang="en-US" sz="2400" dirty="0">
              <a:latin typeface="Times New Roman" panose="02020603050405020304" pitchFamily="18" charset="0"/>
              <a:cs typeface="Times New Roman" panose="02020603050405020304" pitchFamily="18" charset="0"/>
            </a:endParaRPr>
          </a:p>
        </p:txBody>
      </p:sp>
      <p:pic>
        <p:nvPicPr>
          <p:cNvPr id="7" name="Image 0" descr="preencoded.png"/>
          <p:cNvPicPr>
            <a:picLocks noChangeAspect="1"/>
          </p:cNvPicPr>
          <p:nvPr/>
        </p:nvPicPr>
        <p:blipFill>
          <a:blip r:embed="rId3"/>
          <a:stretch>
            <a:fillRect/>
          </a:stretch>
        </p:blipFill>
        <p:spPr>
          <a:xfrm>
            <a:off x="7599521" y="2566630"/>
            <a:ext cx="6244709" cy="4592241"/>
          </a:xfrm>
          <a:prstGeom prst="rect">
            <a:avLst/>
          </a:prstGeom>
          <a:ln>
            <a:noFill/>
          </a:ln>
          <a:effectLst>
            <a:softEdge rad="112500"/>
          </a:effectLst>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573179"/>
          </a:xfrm>
          <a:prstGeom prst="rect">
            <a:avLst/>
          </a:prstGeom>
        </p:spPr>
      </p:pic>
      <p:sp>
        <p:nvSpPr>
          <p:cNvPr id="3" name="Shape 0"/>
          <p:cNvSpPr/>
          <p:nvPr/>
        </p:nvSpPr>
        <p:spPr>
          <a:xfrm>
            <a:off x="720447" y="3366492"/>
            <a:ext cx="1310521" cy="374571"/>
          </a:xfrm>
          <a:prstGeom prst="roundRect">
            <a:avLst>
              <a:gd name="adj" fmla="val 18466"/>
            </a:avLst>
          </a:prstGeom>
          <a:solidFill>
            <a:srgbClr val="E0D7F4"/>
          </a:solidFill>
          <a:ln/>
        </p:spPr>
      </p:sp>
      <p:sp>
        <p:nvSpPr>
          <p:cNvPr id="4" name="Text 1"/>
          <p:cNvSpPr/>
          <p:nvPr/>
        </p:nvSpPr>
        <p:spPr>
          <a:xfrm>
            <a:off x="843915" y="3428167"/>
            <a:ext cx="1063585" cy="251222"/>
          </a:xfrm>
          <a:prstGeom prst="rect">
            <a:avLst/>
          </a:prstGeom>
          <a:noFill/>
          <a:ln/>
        </p:spPr>
        <p:txBody>
          <a:bodyPr wrap="none" lIns="0" tIns="0" rIns="0" bIns="0" rtlCol="0" anchor="t"/>
          <a:lstStyle/>
          <a:p>
            <a:pPr marL="0" indent="0" algn="l">
              <a:lnSpc>
                <a:spcPts val="1950"/>
              </a:lnSpc>
              <a:buNone/>
            </a:pPr>
            <a:r>
              <a:rPr lang="en-US" sz="1250" dirty="0">
                <a:solidFill>
                  <a:srgbClr val="272525"/>
                </a:solidFill>
                <a:latin typeface="Times New Roman" panose="02020603050405020304" pitchFamily="18" charset="0"/>
                <a:ea typeface="Inter" pitchFamily="34" charset="-122"/>
                <a:cs typeface="Times New Roman" panose="02020603050405020304" pitchFamily="18" charset="0"/>
              </a:rPr>
              <a:t>CỐT TRUYỆN</a:t>
            </a:r>
            <a:endParaRPr lang="en-US" sz="1250" dirty="0">
              <a:latin typeface="Times New Roman" panose="02020603050405020304" pitchFamily="18" charset="0"/>
              <a:cs typeface="Times New Roman" panose="02020603050405020304" pitchFamily="18" charset="0"/>
            </a:endParaRPr>
          </a:p>
        </p:txBody>
      </p:sp>
      <p:sp>
        <p:nvSpPr>
          <p:cNvPr id="5" name="Text 2"/>
          <p:cNvSpPr/>
          <p:nvPr/>
        </p:nvSpPr>
        <p:spPr>
          <a:xfrm>
            <a:off x="720447" y="3815715"/>
            <a:ext cx="7745135" cy="566142"/>
          </a:xfrm>
          <a:prstGeom prst="rect">
            <a:avLst/>
          </a:prstGeom>
          <a:noFill/>
          <a:ln/>
        </p:spPr>
        <p:txBody>
          <a:bodyPr wrap="none" lIns="0" tIns="0" rIns="0" bIns="0" rtlCol="0" anchor="t"/>
          <a:lstStyle/>
          <a:p>
            <a:pPr marL="0" indent="0" algn="l">
              <a:lnSpc>
                <a:spcPts val="4450"/>
              </a:lnSpc>
              <a:buNone/>
            </a:pPr>
            <a:r>
              <a:rPr lang="en-US" sz="3550" b="1" dirty="0">
                <a:solidFill>
                  <a:srgbClr val="F95F88"/>
                </a:solidFill>
                <a:latin typeface="Times New Roman" panose="02020603050405020304" pitchFamily="18" charset="0"/>
                <a:ea typeface="Petrona Bold" pitchFamily="34" charset="-122"/>
                <a:cs typeface="Times New Roman" panose="02020603050405020304" pitchFamily="18" charset="0"/>
              </a:rPr>
              <a:t>Nội Dung Các Vở Múa Rối Cạn Bảo Hà</a:t>
            </a:r>
            <a:endParaRPr lang="en-US" sz="3550" dirty="0">
              <a:latin typeface="Times New Roman" panose="02020603050405020304" pitchFamily="18" charset="0"/>
              <a:cs typeface="Times New Roman" panose="02020603050405020304" pitchFamily="18" charset="0"/>
            </a:endParaRPr>
          </a:p>
        </p:txBody>
      </p:sp>
      <p:sp>
        <p:nvSpPr>
          <p:cNvPr id="6" name="Shape 3"/>
          <p:cNvSpPr/>
          <p:nvPr/>
        </p:nvSpPr>
        <p:spPr>
          <a:xfrm>
            <a:off x="720447" y="4970740"/>
            <a:ext cx="4271963" cy="2465427"/>
          </a:xfrm>
          <a:prstGeom prst="roundRect">
            <a:avLst>
              <a:gd name="adj" fmla="val 4451"/>
            </a:avLst>
          </a:prstGeom>
          <a:solidFill>
            <a:srgbClr val="FDFAF7"/>
          </a:solidFill>
          <a:ln/>
        </p:spPr>
      </p:sp>
      <p:sp>
        <p:nvSpPr>
          <p:cNvPr id="7" name="Shape 4"/>
          <p:cNvSpPr/>
          <p:nvPr/>
        </p:nvSpPr>
        <p:spPr>
          <a:xfrm>
            <a:off x="720447" y="4947880"/>
            <a:ext cx="4271963" cy="91440"/>
          </a:xfrm>
          <a:prstGeom prst="roundRect">
            <a:avLst>
              <a:gd name="adj" fmla="val 94555"/>
            </a:avLst>
          </a:prstGeom>
          <a:solidFill>
            <a:srgbClr val="6237C8"/>
          </a:solidFill>
          <a:ln/>
        </p:spPr>
      </p:sp>
      <p:sp>
        <p:nvSpPr>
          <p:cNvPr id="8" name="Shape 5"/>
          <p:cNvSpPr/>
          <p:nvPr/>
        </p:nvSpPr>
        <p:spPr>
          <a:xfrm>
            <a:off x="2547640" y="4662011"/>
            <a:ext cx="617577" cy="617577"/>
          </a:xfrm>
          <a:prstGeom prst="roundRect">
            <a:avLst>
              <a:gd name="adj" fmla="val 148063"/>
            </a:avLst>
          </a:prstGeom>
          <a:solidFill>
            <a:srgbClr val="6237C8"/>
          </a:solidFill>
          <a:ln/>
        </p:spPr>
      </p:sp>
      <p:sp>
        <p:nvSpPr>
          <p:cNvPr id="9" name="Text 6"/>
          <p:cNvSpPr/>
          <p:nvPr/>
        </p:nvSpPr>
        <p:spPr>
          <a:xfrm>
            <a:off x="2732901" y="4816435"/>
            <a:ext cx="246936" cy="308729"/>
          </a:xfrm>
          <a:prstGeom prst="rect">
            <a:avLst/>
          </a:prstGeom>
          <a:noFill/>
          <a:ln/>
        </p:spPr>
        <p:txBody>
          <a:bodyPr wrap="none" lIns="0" tIns="0" rIns="0" bIns="0" rtlCol="0" anchor="t"/>
          <a:lstStyle/>
          <a:p>
            <a:pPr marL="0" indent="0" algn="l">
              <a:lnSpc>
                <a:spcPts val="2950"/>
              </a:lnSpc>
              <a:buNone/>
            </a:pPr>
            <a:r>
              <a:rPr lang="en-US" sz="1900" b="1" dirty="0">
                <a:solidFill>
                  <a:srgbClr val="FFFFFF"/>
                </a:solidFill>
                <a:latin typeface="Times New Roman" panose="02020603050405020304" pitchFamily="18" charset="0"/>
                <a:ea typeface="Petrona Bold" pitchFamily="34" charset="-122"/>
                <a:cs typeface="Times New Roman" panose="02020603050405020304" pitchFamily="18" charset="0"/>
              </a:rPr>
              <a:t>1</a:t>
            </a:r>
            <a:endParaRPr lang="en-US" sz="1900" dirty="0">
              <a:latin typeface="Times New Roman" panose="02020603050405020304" pitchFamily="18" charset="0"/>
              <a:cs typeface="Times New Roman" panose="02020603050405020304" pitchFamily="18" charset="0"/>
            </a:endParaRPr>
          </a:p>
        </p:txBody>
      </p:sp>
      <p:sp>
        <p:nvSpPr>
          <p:cNvPr id="10" name="Text 7"/>
          <p:cNvSpPr/>
          <p:nvPr/>
        </p:nvSpPr>
        <p:spPr>
          <a:xfrm>
            <a:off x="949166" y="5485328"/>
            <a:ext cx="2830473" cy="353735"/>
          </a:xfrm>
          <a:prstGeom prst="rect">
            <a:avLst/>
          </a:prstGeom>
          <a:noFill/>
          <a:ln/>
        </p:spPr>
        <p:txBody>
          <a:bodyPr wrap="none" lIns="0" tIns="0" rIns="0" bIns="0" rtlCol="0" anchor="t"/>
          <a:lstStyle/>
          <a:p>
            <a:pPr marL="0" indent="0" algn="l">
              <a:lnSpc>
                <a:spcPts val="2750"/>
              </a:lnSpc>
              <a:buNone/>
            </a:pPr>
            <a:r>
              <a:rPr lang="en-US" sz="2200" b="1" dirty="0">
                <a:solidFill>
                  <a:srgbClr val="272525"/>
                </a:solidFill>
                <a:latin typeface="Times New Roman" panose="02020603050405020304" pitchFamily="18" charset="0"/>
                <a:ea typeface="Petrona Bold" pitchFamily="34" charset="-122"/>
                <a:cs typeface="Times New Roman" panose="02020603050405020304" pitchFamily="18" charset="0"/>
              </a:rPr>
              <a:t>Chủ đề đa dạng</a:t>
            </a:r>
            <a:endParaRPr lang="en-US" sz="2200" dirty="0">
              <a:latin typeface="Times New Roman" panose="02020603050405020304" pitchFamily="18" charset="0"/>
              <a:cs typeface="Times New Roman" panose="02020603050405020304" pitchFamily="18" charset="0"/>
            </a:endParaRPr>
          </a:p>
        </p:txBody>
      </p:sp>
      <p:sp>
        <p:nvSpPr>
          <p:cNvPr id="11" name="Text 8"/>
          <p:cNvSpPr/>
          <p:nvPr/>
        </p:nvSpPr>
        <p:spPr>
          <a:xfrm>
            <a:off x="949166" y="5951101"/>
            <a:ext cx="3814524" cy="1256348"/>
          </a:xfrm>
          <a:prstGeom prst="rect">
            <a:avLst/>
          </a:prstGeom>
          <a:noFill/>
          <a:ln/>
        </p:spPr>
        <p:txBody>
          <a:bodyPr wrap="square" lIns="0" tIns="0" rIns="0" bIns="0" rtlCol="0" anchor="t"/>
          <a:lstStyle/>
          <a:p>
            <a:pPr marL="0" indent="0" algn="l">
              <a:lnSpc>
                <a:spcPts val="2450"/>
              </a:lnSpc>
              <a:buNone/>
            </a:pPr>
            <a:r>
              <a:rPr lang="en-US" sz="2000" dirty="0">
                <a:solidFill>
                  <a:srgbClr val="272525"/>
                </a:solidFill>
                <a:latin typeface="Times New Roman" panose="02020603050405020304" pitchFamily="18" charset="0"/>
                <a:ea typeface="Inter" pitchFamily="34" charset="-122"/>
                <a:cs typeface="Times New Roman" panose="02020603050405020304" pitchFamily="18" charset="0"/>
              </a:rPr>
              <a:t>Từ câu chuyện dân gian, truyền thuyết cổ tích đến các bài học đạo đức sâu sắc, và phản ánh chân thực đời sống lao động của người dân.</a:t>
            </a:r>
            <a:endParaRPr lang="en-US" sz="2000" dirty="0">
              <a:latin typeface="Times New Roman" panose="02020603050405020304" pitchFamily="18" charset="0"/>
              <a:cs typeface="Times New Roman" panose="02020603050405020304" pitchFamily="18" charset="0"/>
            </a:endParaRPr>
          </a:p>
        </p:txBody>
      </p:sp>
      <p:sp>
        <p:nvSpPr>
          <p:cNvPr id="12" name="Shape 9"/>
          <p:cNvSpPr/>
          <p:nvPr/>
        </p:nvSpPr>
        <p:spPr>
          <a:xfrm>
            <a:off x="5179219" y="4970740"/>
            <a:ext cx="4271963" cy="2465427"/>
          </a:xfrm>
          <a:prstGeom prst="roundRect">
            <a:avLst>
              <a:gd name="adj" fmla="val 4451"/>
            </a:avLst>
          </a:prstGeom>
          <a:solidFill>
            <a:srgbClr val="FDFAF7"/>
          </a:solidFill>
          <a:ln/>
        </p:spPr>
      </p:sp>
      <p:sp>
        <p:nvSpPr>
          <p:cNvPr id="13" name="Shape 10"/>
          <p:cNvSpPr/>
          <p:nvPr/>
        </p:nvSpPr>
        <p:spPr>
          <a:xfrm>
            <a:off x="5179219" y="4947880"/>
            <a:ext cx="4271963" cy="91440"/>
          </a:xfrm>
          <a:prstGeom prst="roundRect">
            <a:avLst>
              <a:gd name="adj" fmla="val 94555"/>
            </a:avLst>
          </a:prstGeom>
          <a:solidFill>
            <a:srgbClr val="6237C8"/>
          </a:solidFill>
          <a:ln/>
        </p:spPr>
      </p:sp>
      <p:sp>
        <p:nvSpPr>
          <p:cNvPr id="14" name="Shape 11"/>
          <p:cNvSpPr/>
          <p:nvPr/>
        </p:nvSpPr>
        <p:spPr>
          <a:xfrm>
            <a:off x="7006411" y="4662011"/>
            <a:ext cx="617577" cy="617577"/>
          </a:xfrm>
          <a:prstGeom prst="roundRect">
            <a:avLst>
              <a:gd name="adj" fmla="val 148063"/>
            </a:avLst>
          </a:prstGeom>
          <a:solidFill>
            <a:srgbClr val="6237C8"/>
          </a:solidFill>
          <a:ln/>
        </p:spPr>
      </p:sp>
      <p:sp>
        <p:nvSpPr>
          <p:cNvPr id="15" name="Text 12"/>
          <p:cNvSpPr/>
          <p:nvPr/>
        </p:nvSpPr>
        <p:spPr>
          <a:xfrm>
            <a:off x="7191673" y="4816435"/>
            <a:ext cx="246936" cy="308729"/>
          </a:xfrm>
          <a:prstGeom prst="rect">
            <a:avLst/>
          </a:prstGeom>
          <a:noFill/>
          <a:ln/>
        </p:spPr>
        <p:txBody>
          <a:bodyPr wrap="none" lIns="0" tIns="0" rIns="0" bIns="0" rtlCol="0" anchor="t"/>
          <a:lstStyle/>
          <a:p>
            <a:pPr marL="0" indent="0" algn="l">
              <a:lnSpc>
                <a:spcPts val="2950"/>
              </a:lnSpc>
              <a:buNone/>
            </a:pPr>
            <a:r>
              <a:rPr lang="en-US" sz="1900" b="1" dirty="0">
                <a:solidFill>
                  <a:srgbClr val="FFFFFF"/>
                </a:solidFill>
                <a:latin typeface="Times New Roman" panose="02020603050405020304" pitchFamily="18" charset="0"/>
                <a:ea typeface="Petrona Bold" pitchFamily="34" charset="-122"/>
                <a:cs typeface="Times New Roman" panose="02020603050405020304" pitchFamily="18" charset="0"/>
              </a:rPr>
              <a:t>2</a:t>
            </a:r>
            <a:endParaRPr lang="en-US" sz="1900" dirty="0">
              <a:latin typeface="Times New Roman" panose="02020603050405020304" pitchFamily="18" charset="0"/>
              <a:cs typeface="Times New Roman" panose="02020603050405020304" pitchFamily="18" charset="0"/>
            </a:endParaRPr>
          </a:p>
        </p:txBody>
      </p:sp>
      <p:sp>
        <p:nvSpPr>
          <p:cNvPr id="16" name="Text 13"/>
          <p:cNvSpPr/>
          <p:nvPr/>
        </p:nvSpPr>
        <p:spPr>
          <a:xfrm>
            <a:off x="5407938" y="5485328"/>
            <a:ext cx="2830473" cy="353735"/>
          </a:xfrm>
          <a:prstGeom prst="rect">
            <a:avLst/>
          </a:prstGeom>
          <a:noFill/>
          <a:ln/>
        </p:spPr>
        <p:txBody>
          <a:bodyPr wrap="none" lIns="0" tIns="0" rIns="0" bIns="0" rtlCol="0" anchor="t"/>
          <a:lstStyle/>
          <a:p>
            <a:pPr marL="0" indent="0" algn="l">
              <a:lnSpc>
                <a:spcPts val="2750"/>
              </a:lnSpc>
              <a:buNone/>
            </a:pPr>
            <a:r>
              <a:rPr lang="en-US" sz="2200" b="1" dirty="0">
                <a:solidFill>
                  <a:srgbClr val="272525"/>
                </a:solidFill>
                <a:latin typeface="Times New Roman" panose="02020603050405020304" pitchFamily="18" charset="0"/>
                <a:ea typeface="Petrona Bold" pitchFamily="34" charset="-122"/>
                <a:cs typeface="Times New Roman" panose="02020603050405020304" pitchFamily="18" charset="0"/>
              </a:rPr>
              <a:t>Tính giáo dục cao</a:t>
            </a:r>
            <a:endParaRPr lang="en-US" sz="2200" dirty="0">
              <a:latin typeface="Times New Roman" panose="02020603050405020304" pitchFamily="18" charset="0"/>
              <a:cs typeface="Times New Roman" panose="02020603050405020304" pitchFamily="18" charset="0"/>
            </a:endParaRPr>
          </a:p>
        </p:txBody>
      </p:sp>
      <p:sp>
        <p:nvSpPr>
          <p:cNvPr id="17" name="Text 14"/>
          <p:cNvSpPr/>
          <p:nvPr/>
        </p:nvSpPr>
        <p:spPr>
          <a:xfrm>
            <a:off x="5407938" y="5951101"/>
            <a:ext cx="3814524" cy="1256348"/>
          </a:xfrm>
          <a:prstGeom prst="rect">
            <a:avLst/>
          </a:prstGeom>
          <a:noFill/>
          <a:ln/>
        </p:spPr>
        <p:txBody>
          <a:bodyPr wrap="square" lIns="0" tIns="0" rIns="0" bIns="0" rtlCol="0" anchor="t"/>
          <a:lstStyle/>
          <a:p>
            <a:pPr marL="0" indent="0" algn="l">
              <a:lnSpc>
                <a:spcPts val="2450"/>
              </a:lnSpc>
              <a:buNone/>
            </a:pPr>
            <a:r>
              <a:rPr lang="en-US" sz="2400" dirty="0">
                <a:solidFill>
                  <a:srgbClr val="272525"/>
                </a:solidFill>
                <a:latin typeface="Times New Roman" panose="02020603050405020304" pitchFamily="18" charset="0"/>
                <a:ea typeface="Inter" pitchFamily="34" charset="-122"/>
                <a:cs typeface="Times New Roman" panose="02020603050405020304" pitchFamily="18" charset="0"/>
              </a:rPr>
              <a:t>Các vở diễn thường ca ngợi tình yêu lao động, vẻ đẹp của thiên nhiên, và những giá trị truyền thống văn hóa tốt đẹp của dân tộc.</a:t>
            </a:r>
            <a:endParaRPr lang="en-US" sz="2400" dirty="0">
              <a:latin typeface="Times New Roman" panose="02020603050405020304" pitchFamily="18" charset="0"/>
              <a:cs typeface="Times New Roman" panose="02020603050405020304" pitchFamily="18" charset="0"/>
            </a:endParaRPr>
          </a:p>
        </p:txBody>
      </p:sp>
      <p:sp>
        <p:nvSpPr>
          <p:cNvPr id="18" name="Shape 15"/>
          <p:cNvSpPr/>
          <p:nvPr/>
        </p:nvSpPr>
        <p:spPr>
          <a:xfrm>
            <a:off x="9637990" y="4970740"/>
            <a:ext cx="4271963" cy="2465427"/>
          </a:xfrm>
          <a:prstGeom prst="roundRect">
            <a:avLst>
              <a:gd name="adj" fmla="val 4451"/>
            </a:avLst>
          </a:prstGeom>
          <a:solidFill>
            <a:srgbClr val="FDFAF7"/>
          </a:solidFill>
          <a:ln/>
        </p:spPr>
      </p:sp>
      <p:sp>
        <p:nvSpPr>
          <p:cNvPr id="19" name="Shape 16"/>
          <p:cNvSpPr/>
          <p:nvPr/>
        </p:nvSpPr>
        <p:spPr>
          <a:xfrm>
            <a:off x="9637990" y="4947880"/>
            <a:ext cx="4271963" cy="91440"/>
          </a:xfrm>
          <a:prstGeom prst="roundRect">
            <a:avLst>
              <a:gd name="adj" fmla="val 94555"/>
            </a:avLst>
          </a:prstGeom>
          <a:solidFill>
            <a:srgbClr val="6237C8"/>
          </a:solidFill>
          <a:ln/>
        </p:spPr>
      </p:sp>
      <p:sp>
        <p:nvSpPr>
          <p:cNvPr id="20" name="Shape 17"/>
          <p:cNvSpPr/>
          <p:nvPr/>
        </p:nvSpPr>
        <p:spPr>
          <a:xfrm>
            <a:off x="11465183" y="4662011"/>
            <a:ext cx="617577" cy="617577"/>
          </a:xfrm>
          <a:prstGeom prst="roundRect">
            <a:avLst>
              <a:gd name="adj" fmla="val 148063"/>
            </a:avLst>
          </a:prstGeom>
          <a:solidFill>
            <a:srgbClr val="6237C8"/>
          </a:solidFill>
          <a:ln/>
        </p:spPr>
      </p:sp>
      <p:sp>
        <p:nvSpPr>
          <p:cNvPr id="21" name="Text 18"/>
          <p:cNvSpPr/>
          <p:nvPr/>
        </p:nvSpPr>
        <p:spPr>
          <a:xfrm>
            <a:off x="11650444" y="4816435"/>
            <a:ext cx="246936" cy="308729"/>
          </a:xfrm>
          <a:prstGeom prst="rect">
            <a:avLst/>
          </a:prstGeom>
          <a:noFill/>
          <a:ln/>
        </p:spPr>
        <p:txBody>
          <a:bodyPr wrap="none" lIns="0" tIns="0" rIns="0" bIns="0" rtlCol="0" anchor="t"/>
          <a:lstStyle/>
          <a:p>
            <a:pPr marL="0" indent="0" algn="l">
              <a:lnSpc>
                <a:spcPts val="2950"/>
              </a:lnSpc>
              <a:buNone/>
            </a:pPr>
            <a:r>
              <a:rPr lang="en-US" sz="1900" b="1" dirty="0">
                <a:solidFill>
                  <a:srgbClr val="FFFFFF"/>
                </a:solidFill>
                <a:latin typeface="Times New Roman" panose="02020603050405020304" pitchFamily="18" charset="0"/>
                <a:ea typeface="Petrona Bold" pitchFamily="34" charset="-122"/>
                <a:cs typeface="Times New Roman" panose="02020603050405020304" pitchFamily="18" charset="0"/>
              </a:rPr>
              <a:t>3</a:t>
            </a:r>
            <a:endParaRPr lang="en-US" sz="1900" dirty="0">
              <a:latin typeface="Times New Roman" panose="02020603050405020304" pitchFamily="18" charset="0"/>
              <a:cs typeface="Times New Roman" panose="02020603050405020304" pitchFamily="18" charset="0"/>
            </a:endParaRPr>
          </a:p>
        </p:txBody>
      </p:sp>
      <p:sp>
        <p:nvSpPr>
          <p:cNvPr id="22" name="Text 19"/>
          <p:cNvSpPr/>
          <p:nvPr/>
        </p:nvSpPr>
        <p:spPr>
          <a:xfrm>
            <a:off x="9866709" y="5485328"/>
            <a:ext cx="2830473" cy="353735"/>
          </a:xfrm>
          <a:prstGeom prst="rect">
            <a:avLst/>
          </a:prstGeom>
          <a:noFill/>
          <a:ln/>
        </p:spPr>
        <p:txBody>
          <a:bodyPr wrap="none" lIns="0" tIns="0" rIns="0" bIns="0" rtlCol="0" anchor="t"/>
          <a:lstStyle/>
          <a:p>
            <a:pPr marL="0" indent="0" algn="l">
              <a:lnSpc>
                <a:spcPts val="2750"/>
              </a:lnSpc>
              <a:buNone/>
            </a:pPr>
            <a:r>
              <a:rPr lang="en-US" sz="2200" b="1" dirty="0">
                <a:solidFill>
                  <a:srgbClr val="272525"/>
                </a:solidFill>
                <a:latin typeface="Times New Roman" panose="02020603050405020304" pitchFamily="18" charset="0"/>
                <a:ea typeface="Petrona Bold" pitchFamily="34" charset="-122"/>
                <a:cs typeface="Times New Roman" panose="02020603050405020304" pitchFamily="18" charset="0"/>
              </a:rPr>
              <a:t>Điển hình "Tích Chu"</a:t>
            </a:r>
            <a:endParaRPr lang="en-US" sz="2200" dirty="0">
              <a:latin typeface="Times New Roman" panose="02020603050405020304" pitchFamily="18" charset="0"/>
              <a:cs typeface="Times New Roman" panose="02020603050405020304" pitchFamily="18" charset="0"/>
            </a:endParaRPr>
          </a:p>
        </p:txBody>
      </p:sp>
      <p:sp>
        <p:nvSpPr>
          <p:cNvPr id="23" name="Text 20"/>
          <p:cNvSpPr/>
          <p:nvPr/>
        </p:nvSpPr>
        <p:spPr>
          <a:xfrm>
            <a:off x="9866709" y="5951101"/>
            <a:ext cx="3814524" cy="1256348"/>
          </a:xfrm>
          <a:prstGeom prst="rect">
            <a:avLst/>
          </a:prstGeom>
          <a:noFill/>
          <a:ln/>
        </p:spPr>
        <p:txBody>
          <a:bodyPr wrap="square" lIns="0" tIns="0" rIns="0" bIns="0" rtlCol="0" anchor="t"/>
          <a:lstStyle/>
          <a:p>
            <a:pPr marL="0" indent="0" algn="l">
              <a:lnSpc>
                <a:spcPts val="2450"/>
              </a:lnSpc>
              <a:buNone/>
            </a:pPr>
            <a:r>
              <a:rPr lang="en-US" sz="2400" dirty="0">
                <a:solidFill>
                  <a:srgbClr val="272525"/>
                </a:solidFill>
                <a:latin typeface="Times New Roman" panose="02020603050405020304" pitchFamily="18" charset="0"/>
                <a:ea typeface="Inter" pitchFamily="34" charset="-122"/>
                <a:cs typeface="Times New Roman" panose="02020603050405020304" pitchFamily="18" charset="0"/>
              </a:rPr>
              <a:t>Vở "Tích Chu" là một ví dụ nổi bật, kể về sự thông minh, lòng hiếu thảo và dũng cảm của nhân vật chính, được biểu diễn phổ biến tại Bảo Hà.</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676156" y="641628"/>
            <a:ext cx="983694" cy="359807"/>
          </a:xfrm>
          <a:prstGeom prst="roundRect">
            <a:avLst>
              <a:gd name="adj" fmla="val 18044"/>
            </a:avLst>
          </a:prstGeom>
          <a:noFill/>
          <a:ln w="7620">
            <a:solidFill>
              <a:srgbClr val="6237C8"/>
            </a:solidFill>
            <a:prstDash val="solid"/>
          </a:ln>
        </p:spPr>
      </p:sp>
      <p:sp>
        <p:nvSpPr>
          <p:cNvPr id="3" name="Text 1"/>
          <p:cNvSpPr/>
          <p:nvPr/>
        </p:nvSpPr>
        <p:spPr>
          <a:xfrm>
            <a:off x="799624" y="707112"/>
            <a:ext cx="736759" cy="228838"/>
          </a:xfrm>
          <a:prstGeom prst="rect">
            <a:avLst/>
          </a:prstGeom>
          <a:noFill/>
          <a:ln/>
        </p:spPr>
        <p:txBody>
          <a:bodyPr wrap="none" lIns="0" tIns="0" rIns="0" bIns="0" rtlCol="0" anchor="t"/>
          <a:lstStyle/>
          <a:p>
            <a:pPr marL="0" indent="0" algn="l">
              <a:lnSpc>
                <a:spcPts val="1800"/>
              </a:lnSpc>
              <a:buNone/>
            </a:pPr>
            <a:r>
              <a:rPr lang="en-US" sz="1200" dirty="0">
                <a:solidFill>
                  <a:srgbClr val="6237C8"/>
                </a:solidFill>
                <a:latin typeface="Times New Roman" panose="02020603050405020304" pitchFamily="18" charset="0"/>
                <a:ea typeface="Inter" pitchFamily="34" charset="-122"/>
                <a:cs typeface="Times New Roman" panose="02020603050405020304" pitchFamily="18" charset="0"/>
              </a:rPr>
              <a:t>TẠO HÌNH</a:t>
            </a:r>
            <a:endParaRPr lang="en-US" sz="1200" dirty="0">
              <a:latin typeface="Times New Roman" panose="02020603050405020304" pitchFamily="18" charset="0"/>
              <a:cs typeface="Times New Roman" panose="02020603050405020304" pitchFamily="18" charset="0"/>
            </a:endParaRPr>
          </a:p>
        </p:txBody>
      </p:sp>
      <p:sp>
        <p:nvSpPr>
          <p:cNvPr id="4" name="Text 2"/>
          <p:cNvSpPr/>
          <p:nvPr/>
        </p:nvSpPr>
        <p:spPr>
          <a:xfrm>
            <a:off x="676156" y="1067157"/>
            <a:ext cx="9218176" cy="531257"/>
          </a:xfrm>
          <a:prstGeom prst="rect">
            <a:avLst/>
          </a:prstGeom>
          <a:noFill/>
          <a:ln/>
        </p:spPr>
        <p:txBody>
          <a:bodyPr wrap="none" lIns="0" tIns="0" rIns="0" bIns="0" rtlCol="0" anchor="t"/>
          <a:lstStyle/>
          <a:p>
            <a:pPr marL="0" indent="0" algn="l">
              <a:lnSpc>
                <a:spcPts val="4150"/>
              </a:lnSpc>
              <a:buNone/>
            </a:pPr>
            <a:r>
              <a:rPr lang="en-US" sz="4400" b="1" dirty="0">
                <a:solidFill>
                  <a:srgbClr val="F95F88"/>
                </a:solidFill>
                <a:latin typeface="Times New Roman" panose="02020603050405020304" pitchFamily="18" charset="0"/>
                <a:ea typeface="Petrona Bold" pitchFamily="34" charset="-122"/>
                <a:cs typeface="Times New Roman" panose="02020603050405020304" pitchFamily="18" charset="0"/>
              </a:rPr>
              <a:t>Nhân Vật Đặc Trưng Trong Múa Rối Cạn Bảo Hà</a:t>
            </a:r>
            <a:endParaRPr lang="en-US" sz="4400" dirty="0">
              <a:latin typeface="Times New Roman" panose="02020603050405020304" pitchFamily="18" charset="0"/>
              <a:cs typeface="Times New Roman" panose="02020603050405020304" pitchFamily="18" charset="0"/>
            </a:endParaRPr>
          </a:p>
        </p:txBody>
      </p:sp>
      <p:pic>
        <p:nvPicPr>
          <p:cNvPr id="5" name="Image 0" descr="preencoded.png"/>
          <p:cNvPicPr>
            <a:picLocks noChangeAspect="1"/>
          </p:cNvPicPr>
          <p:nvPr/>
        </p:nvPicPr>
        <p:blipFill>
          <a:blip r:embed="rId3"/>
          <a:stretch>
            <a:fillRect/>
          </a:stretch>
        </p:blipFill>
        <p:spPr>
          <a:xfrm>
            <a:off x="676156" y="1845231"/>
            <a:ext cx="4288869" cy="4288869"/>
          </a:xfrm>
          <a:prstGeom prst="rect">
            <a:avLst/>
          </a:prstGeom>
        </p:spPr>
      </p:pic>
      <p:sp>
        <p:nvSpPr>
          <p:cNvPr id="6" name="Text 3"/>
          <p:cNvSpPr/>
          <p:nvPr/>
        </p:nvSpPr>
        <p:spPr>
          <a:xfrm>
            <a:off x="676156" y="6298644"/>
            <a:ext cx="3464600" cy="331946"/>
          </a:xfrm>
          <a:prstGeom prst="rect">
            <a:avLst/>
          </a:prstGeom>
          <a:noFill/>
          <a:ln/>
        </p:spPr>
        <p:txBody>
          <a:bodyPr wrap="none" lIns="0" tIns="0" rIns="0" bIns="0" rtlCol="0" anchor="t"/>
          <a:lstStyle/>
          <a:p>
            <a:pPr marL="0" indent="0" algn="l">
              <a:lnSpc>
                <a:spcPts val="2600"/>
              </a:lnSpc>
              <a:buNone/>
            </a:pPr>
            <a:r>
              <a:rPr lang="en-US" sz="2050" b="1" dirty="0">
                <a:solidFill>
                  <a:srgbClr val="272525"/>
                </a:solidFill>
                <a:latin typeface="Times New Roman" panose="02020603050405020304" pitchFamily="18" charset="0"/>
                <a:ea typeface="Petrona Bold" pitchFamily="34" charset="-122"/>
                <a:cs typeface="Times New Roman" panose="02020603050405020304" pitchFamily="18" charset="0"/>
              </a:rPr>
              <a:t>Con rối nhỏ nhắn, dễ thương</a:t>
            </a:r>
            <a:endParaRPr lang="en-US" sz="2050" dirty="0">
              <a:latin typeface="Times New Roman" panose="02020603050405020304" pitchFamily="18" charset="0"/>
              <a:cs typeface="Times New Roman" panose="02020603050405020304" pitchFamily="18" charset="0"/>
            </a:endParaRPr>
          </a:p>
        </p:txBody>
      </p:sp>
      <p:sp>
        <p:nvSpPr>
          <p:cNvPr id="7" name="Text 4"/>
          <p:cNvSpPr/>
          <p:nvPr/>
        </p:nvSpPr>
        <p:spPr>
          <a:xfrm>
            <a:off x="435430" y="6729293"/>
            <a:ext cx="4529596" cy="2490907"/>
          </a:xfrm>
          <a:prstGeom prst="rect">
            <a:avLst/>
          </a:prstGeom>
          <a:noFill/>
          <a:ln/>
        </p:spPr>
        <p:txBody>
          <a:bodyPr wrap="square" lIns="0" tIns="0" rIns="0" bIns="0" rtlCol="0" anchor="t"/>
          <a:lstStyle/>
          <a:p>
            <a:pPr marL="0" indent="0" algn="l">
              <a:lnSpc>
                <a:spcPts val="2250"/>
              </a:lnSpc>
              <a:buNone/>
            </a:pPr>
            <a:r>
              <a:rPr lang="en-US" sz="2800" dirty="0">
                <a:solidFill>
                  <a:srgbClr val="272525"/>
                </a:solidFill>
                <a:latin typeface="Times New Roman" panose="02020603050405020304" pitchFamily="18" charset="0"/>
                <a:ea typeface="Inter" pitchFamily="34" charset="-122"/>
                <a:cs typeface="Times New Roman" panose="02020603050405020304" pitchFamily="18" charset="0"/>
              </a:rPr>
              <a:t>Tạo hình đơn giản nhưng đầy biểu cảm, mỗi con rối </a:t>
            </a:r>
            <a:r>
              <a:rPr lang="en-US" sz="2800" dirty="0" err="1">
                <a:solidFill>
                  <a:srgbClr val="272525"/>
                </a:solidFill>
                <a:latin typeface="Times New Roman" panose="02020603050405020304" pitchFamily="18" charset="0"/>
                <a:ea typeface="Inter" pitchFamily="34" charset="-122"/>
                <a:cs typeface="Times New Roman" panose="02020603050405020304" pitchFamily="18" charset="0"/>
              </a:rPr>
              <a:t>đều</a:t>
            </a:r>
            <a:r>
              <a:rPr lang="en-US" sz="2800" dirty="0">
                <a:solidFill>
                  <a:srgbClr val="272525"/>
                </a:solidFill>
                <a:latin typeface="Times New Roman" panose="02020603050405020304" pitchFamily="18" charset="0"/>
                <a:ea typeface="Inter" pitchFamily="34" charset="-122"/>
                <a:cs typeface="Times New Roman" panose="02020603050405020304" pitchFamily="18" charset="0"/>
              </a:rPr>
              <a:t> </a:t>
            </a:r>
            <a:r>
              <a:rPr lang="en-US" sz="2800" dirty="0" err="1">
                <a:solidFill>
                  <a:srgbClr val="272525"/>
                </a:solidFill>
                <a:latin typeface="Times New Roman" panose="02020603050405020304" pitchFamily="18" charset="0"/>
                <a:ea typeface="Inter" pitchFamily="34" charset="-122"/>
                <a:cs typeface="Times New Roman" panose="02020603050405020304" pitchFamily="18" charset="0"/>
              </a:rPr>
              <a:t>có</a:t>
            </a:r>
            <a:r>
              <a:rPr lang="en-US" sz="2800" dirty="0">
                <a:solidFill>
                  <a:srgbClr val="272525"/>
                </a:solidFill>
                <a:latin typeface="Times New Roman" panose="02020603050405020304" pitchFamily="18" charset="0"/>
                <a:ea typeface="Inter" pitchFamily="34" charset="-122"/>
                <a:cs typeface="Times New Roman" panose="02020603050405020304" pitchFamily="18" charset="0"/>
              </a:rPr>
              <a:t> "linh hồn" riêng, thu hút mọi ánh nhìn.</a:t>
            </a:r>
            <a:endParaRPr lang="en-US" sz="2800" dirty="0">
              <a:latin typeface="Times New Roman" panose="02020603050405020304" pitchFamily="18" charset="0"/>
              <a:cs typeface="Times New Roman" panose="02020603050405020304" pitchFamily="18" charset="0"/>
            </a:endParaRPr>
          </a:p>
        </p:txBody>
      </p:sp>
      <p:pic>
        <p:nvPicPr>
          <p:cNvPr id="8" name="Image 1" descr="preencoded.png"/>
          <p:cNvPicPr>
            <a:picLocks noChangeAspect="1"/>
          </p:cNvPicPr>
          <p:nvPr/>
        </p:nvPicPr>
        <p:blipFill>
          <a:blip r:embed="rId4"/>
          <a:stretch>
            <a:fillRect/>
          </a:stretch>
        </p:blipFill>
        <p:spPr>
          <a:xfrm>
            <a:off x="5170765" y="1845231"/>
            <a:ext cx="4288869" cy="4288869"/>
          </a:xfrm>
          <a:prstGeom prst="rect">
            <a:avLst/>
          </a:prstGeom>
        </p:spPr>
      </p:pic>
      <p:sp>
        <p:nvSpPr>
          <p:cNvPr id="9" name="Text 5"/>
          <p:cNvSpPr/>
          <p:nvPr/>
        </p:nvSpPr>
        <p:spPr>
          <a:xfrm>
            <a:off x="5170765" y="6298644"/>
            <a:ext cx="3529251" cy="331946"/>
          </a:xfrm>
          <a:prstGeom prst="rect">
            <a:avLst/>
          </a:prstGeom>
          <a:noFill/>
          <a:ln/>
        </p:spPr>
        <p:txBody>
          <a:bodyPr wrap="none" lIns="0" tIns="0" rIns="0" bIns="0" rtlCol="0" anchor="t"/>
          <a:lstStyle/>
          <a:p>
            <a:pPr marL="0" indent="0" algn="l">
              <a:lnSpc>
                <a:spcPts val="2600"/>
              </a:lnSpc>
              <a:buNone/>
            </a:pPr>
            <a:r>
              <a:rPr lang="en-US" sz="2050" b="1" dirty="0">
                <a:solidFill>
                  <a:srgbClr val="272525"/>
                </a:solidFill>
                <a:latin typeface="Times New Roman" panose="02020603050405020304" pitchFamily="18" charset="0"/>
                <a:ea typeface="Petrona Bold" pitchFamily="34" charset="-122"/>
                <a:cs typeface="Times New Roman" panose="02020603050405020304" pitchFamily="18" charset="0"/>
              </a:rPr>
              <a:t>Nhân vật quen thuộc, gần gũi</a:t>
            </a:r>
            <a:endParaRPr lang="en-US" sz="2050" dirty="0">
              <a:latin typeface="Times New Roman" panose="02020603050405020304" pitchFamily="18" charset="0"/>
              <a:cs typeface="Times New Roman" panose="02020603050405020304" pitchFamily="18" charset="0"/>
            </a:endParaRPr>
          </a:p>
        </p:txBody>
      </p:sp>
      <p:sp>
        <p:nvSpPr>
          <p:cNvPr id="10" name="Text 6"/>
          <p:cNvSpPr/>
          <p:nvPr/>
        </p:nvSpPr>
        <p:spPr>
          <a:xfrm>
            <a:off x="5170765" y="6729293"/>
            <a:ext cx="4288869" cy="858679"/>
          </a:xfrm>
          <a:prstGeom prst="rect">
            <a:avLst/>
          </a:prstGeom>
          <a:noFill/>
          <a:ln/>
        </p:spPr>
        <p:txBody>
          <a:bodyPr wrap="square" lIns="0" tIns="0" rIns="0" bIns="0" rtlCol="0" anchor="t"/>
          <a:lstStyle/>
          <a:p>
            <a:pPr marL="0" indent="0" algn="l">
              <a:lnSpc>
                <a:spcPts val="2250"/>
              </a:lnSpc>
              <a:buNone/>
            </a:pPr>
            <a:r>
              <a:rPr lang="en-US" sz="2400" dirty="0">
                <a:solidFill>
                  <a:srgbClr val="272525"/>
                </a:solidFill>
                <a:latin typeface="Times New Roman" panose="02020603050405020304" pitchFamily="18" charset="0"/>
                <a:ea typeface="Inter" pitchFamily="34" charset="-122"/>
                <a:cs typeface="Times New Roman" panose="02020603050405020304" pitchFamily="18" charset="0"/>
              </a:rPr>
              <a:t>Từ bác nông dân, ông lão đánh cá, cô tiên dịu dàng, đến con cáo ranh mãnh hay chú vịt ngộ nghĩnh, đều rất gần gũi với đời sống Việt Nam.</a:t>
            </a:r>
            <a:endParaRPr lang="en-US" sz="2400" dirty="0">
              <a:latin typeface="Times New Roman" panose="02020603050405020304" pitchFamily="18" charset="0"/>
              <a:cs typeface="Times New Roman" panose="02020603050405020304" pitchFamily="18" charset="0"/>
            </a:endParaRPr>
          </a:p>
        </p:txBody>
      </p:sp>
      <p:pic>
        <p:nvPicPr>
          <p:cNvPr id="11" name="Image 2" descr="preencoded.png"/>
          <p:cNvPicPr>
            <a:picLocks noChangeAspect="1"/>
          </p:cNvPicPr>
          <p:nvPr/>
        </p:nvPicPr>
        <p:blipFill>
          <a:blip r:embed="rId5"/>
          <a:stretch>
            <a:fillRect/>
          </a:stretch>
        </p:blipFill>
        <p:spPr>
          <a:xfrm>
            <a:off x="9665375" y="1845231"/>
            <a:ext cx="4288869" cy="4288869"/>
          </a:xfrm>
          <a:prstGeom prst="rect">
            <a:avLst/>
          </a:prstGeom>
        </p:spPr>
      </p:pic>
      <p:sp>
        <p:nvSpPr>
          <p:cNvPr id="12" name="Text 7"/>
          <p:cNvSpPr/>
          <p:nvPr/>
        </p:nvSpPr>
        <p:spPr>
          <a:xfrm>
            <a:off x="9665375" y="6298644"/>
            <a:ext cx="2880479" cy="331946"/>
          </a:xfrm>
          <a:prstGeom prst="rect">
            <a:avLst/>
          </a:prstGeom>
          <a:noFill/>
          <a:ln/>
        </p:spPr>
        <p:txBody>
          <a:bodyPr wrap="none" lIns="0" tIns="0" rIns="0" bIns="0" rtlCol="0" anchor="t"/>
          <a:lstStyle/>
          <a:p>
            <a:pPr marL="0" indent="0" algn="l">
              <a:lnSpc>
                <a:spcPts val="2600"/>
              </a:lnSpc>
              <a:buNone/>
            </a:pPr>
            <a:r>
              <a:rPr lang="en-US" sz="2050" b="1" dirty="0">
                <a:solidFill>
                  <a:srgbClr val="272525"/>
                </a:solidFill>
                <a:latin typeface="Times New Roman" panose="02020603050405020304" pitchFamily="18" charset="0"/>
                <a:ea typeface="Petrona Bold" pitchFamily="34" charset="-122"/>
                <a:cs typeface="Times New Roman" panose="02020603050405020304" pitchFamily="18" charset="0"/>
              </a:rPr>
              <a:t>Tính biểu tượng sâu sắc</a:t>
            </a:r>
            <a:endParaRPr lang="en-US" sz="2050" dirty="0">
              <a:latin typeface="Times New Roman" panose="02020603050405020304" pitchFamily="18" charset="0"/>
              <a:cs typeface="Times New Roman" panose="02020603050405020304" pitchFamily="18" charset="0"/>
            </a:endParaRPr>
          </a:p>
        </p:txBody>
      </p:sp>
      <p:sp>
        <p:nvSpPr>
          <p:cNvPr id="13" name="Text 8"/>
          <p:cNvSpPr/>
          <p:nvPr/>
        </p:nvSpPr>
        <p:spPr>
          <a:xfrm>
            <a:off x="9665375" y="6729293"/>
            <a:ext cx="4288869" cy="858679"/>
          </a:xfrm>
          <a:prstGeom prst="rect">
            <a:avLst/>
          </a:prstGeom>
          <a:noFill/>
          <a:ln/>
        </p:spPr>
        <p:txBody>
          <a:bodyPr wrap="square" lIns="0" tIns="0" rIns="0" bIns="0" rtlCol="0" anchor="t"/>
          <a:lstStyle/>
          <a:p>
            <a:pPr marL="0" indent="0" algn="l">
              <a:lnSpc>
                <a:spcPts val="2250"/>
              </a:lnSpc>
              <a:buNone/>
            </a:pPr>
            <a:r>
              <a:rPr lang="en-US" sz="2400" dirty="0">
                <a:solidFill>
                  <a:srgbClr val="272525"/>
                </a:solidFill>
                <a:latin typeface="Times New Roman" panose="02020603050405020304" pitchFamily="18" charset="0"/>
                <a:ea typeface="Inter" pitchFamily="34" charset="-122"/>
                <a:cs typeface="Times New Roman" panose="02020603050405020304" pitchFamily="18" charset="0"/>
              </a:rPr>
              <a:t>Mỗi nhân vật không chỉ kể một câu chuyện mà còn mang những ý nghĩa biểu tượng, phản ánh văn hóa và tập tục địa phương.</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Shape 0"/>
          <p:cNvSpPr/>
          <p:nvPr/>
        </p:nvSpPr>
        <p:spPr>
          <a:xfrm>
            <a:off x="1886188" y="463153"/>
            <a:ext cx="746403" cy="264795"/>
          </a:xfrm>
          <a:prstGeom prst="roundRect">
            <a:avLst>
              <a:gd name="adj" fmla="val 19968"/>
            </a:avLst>
          </a:prstGeom>
          <a:solidFill>
            <a:srgbClr val="E0D7F4"/>
          </a:solidFill>
          <a:ln/>
        </p:spPr>
      </p:sp>
      <p:sp>
        <p:nvSpPr>
          <p:cNvPr id="3" name="Text 1"/>
          <p:cNvSpPr/>
          <p:nvPr/>
        </p:nvSpPr>
        <p:spPr>
          <a:xfrm>
            <a:off x="1980605" y="510302"/>
            <a:ext cx="557570" cy="170497"/>
          </a:xfrm>
          <a:prstGeom prst="rect">
            <a:avLst/>
          </a:prstGeom>
          <a:noFill/>
          <a:ln/>
        </p:spPr>
        <p:txBody>
          <a:bodyPr wrap="none" lIns="0" tIns="0" rIns="0" bIns="0" rtlCol="0" anchor="t"/>
          <a:lstStyle/>
          <a:p>
            <a:pPr marL="0" indent="0" algn="l">
              <a:lnSpc>
                <a:spcPts val="1300"/>
              </a:lnSpc>
              <a:buNone/>
            </a:pPr>
            <a:r>
              <a:rPr lang="en-US" sz="950" dirty="0">
                <a:solidFill>
                  <a:srgbClr val="272525"/>
                </a:solidFill>
                <a:latin typeface="Times New Roman" panose="02020603050405020304" pitchFamily="18" charset="0"/>
                <a:ea typeface="Inter" pitchFamily="34" charset="-122"/>
                <a:cs typeface="Times New Roman" panose="02020603050405020304" pitchFamily="18" charset="0"/>
              </a:rPr>
              <a:t>ĐẶC SẮC</a:t>
            </a:r>
            <a:endParaRPr lang="en-US" sz="950" dirty="0">
              <a:latin typeface="Times New Roman" panose="02020603050405020304" pitchFamily="18" charset="0"/>
              <a:cs typeface="Times New Roman" panose="02020603050405020304" pitchFamily="18" charset="0"/>
            </a:endParaRPr>
          </a:p>
        </p:txBody>
      </p:sp>
      <p:sp>
        <p:nvSpPr>
          <p:cNvPr id="4" name="Text 2"/>
          <p:cNvSpPr/>
          <p:nvPr/>
        </p:nvSpPr>
        <p:spPr>
          <a:xfrm>
            <a:off x="1886188" y="771525"/>
            <a:ext cx="7554397" cy="432792"/>
          </a:xfrm>
          <a:prstGeom prst="rect">
            <a:avLst/>
          </a:prstGeom>
          <a:noFill/>
          <a:ln/>
        </p:spPr>
        <p:txBody>
          <a:bodyPr wrap="none" lIns="0" tIns="0" rIns="0" bIns="0" rtlCol="0" anchor="t"/>
          <a:lstStyle/>
          <a:p>
            <a:pPr marL="0" indent="0" algn="l">
              <a:lnSpc>
                <a:spcPts val="3400"/>
              </a:lnSpc>
              <a:buNone/>
            </a:pPr>
            <a:r>
              <a:rPr lang="en-US" sz="2700" b="1" dirty="0">
                <a:solidFill>
                  <a:srgbClr val="F95F88"/>
                </a:solidFill>
                <a:latin typeface="Times New Roman" panose="02020603050405020304" pitchFamily="18" charset="0"/>
                <a:ea typeface="Petrona Bold" pitchFamily="34" charset="-122"/>
                <a:cs typeface="Times New Roman" panose="02020603050405020304" pitchFamily="18" charset="0"/>
              </a:rPr>
              <a:t>Nét Đặc Sắc Riêng Biệt Của Múa Rối Cạn Bảo Hà</a:t>
            </a:r>
            <a:endParaRPr lang="en-US" sz="2700" dirty="0">
              <a:latin typeface="Times New Roman" panose="02020603050405020304" pitchFamily="18" charset="0"/>
              <a:cs typeface="Times New Roman" panose="02020603050405020304" pitchFamily="18" charset="0"/>
            </a:endParaRPr>
          </a:p>
        </p:txBody>
      </p:sp>
      <p:pic>
        <p:nvPicPr>
          <p:cNvPr id="5" name="Image 0" descr="preencoded.png"/>
          <p:cNvPicPr>
            <a:picLocks noChangeAspect="1"/>
          </p:cNvPicPr>
          <p:nvPr/>
        </p:nvPicPr>
        <p:blipFill>
          <a:blip r:embed="rId3"/>
          <a:stretch>
            <a:fillRect/>
          </a:stretch>
        </p:blipFill>
        <p:spPr>
          <a:xfrm>
            <a:off x="4262169" y="1433972"/>
            <a:ext cx="6334839" cy="5422702"/>
          </a:xfrm>
          <a:prstGeom prst="rect">
            <a:avLst/>
          </a:prstGeom>
        </p:spPr>
      </p:pic>
      <p:sp>
        <p:nvSpPr>
          <p:cNvPr id="6" name="Text 3"/>
          <p:cNvSpPr/>
          <p:nvPr/>
        </p:nvSpPr>
        <p:spPr>
          <a:xfrm>
            <a:off x="4742342" y="3073175"/>
            <a:ext cx="2687247" cy="335906"/>
          </a:xfrm>
          <a:prstGeom prst="rect">
            <a:avLst/>
          </a:prstGeom>
          <a:noFill/>
          <a:ln/>
        </p:spPr>
        <p:txBody>
          <a:bodyPr wrap="none" lIns="0" tIns="0" rIns="0" bIns="0" rtlCol="0" anchor="t"/>
          <a:lstStyle/>
          <a:p>
            <a:pPr marL="0" indent="0" algn="ctr">
              <a:lnSpc>
                <a:spcPts val="1850"/>
              </a:lnSpc>
              <a:buNone/>
            </a:pPr>
            <a:r>
              <a:rPr lang="en-US" sz="2400" b="1" dirty="0">
                <a:solidFill>
                  <a:srgbClr val="FFFFFF"/>
                </a:solidFill>
                <a:latin typeface="Times New Roman" panose="02020603050405020304" pitchFamily="18" charset="0"/>
                <a:ea typeface="Petrona Bold" pitchFamily="34" charset="-122"/>
                <a:cs typeface="Times New Roman" panose="02020603050405020304" pitchFamily="18" charset="0"/>
              </a:rPr>
              <a:t>Kỹ thuật điêu luyện</a:t>
            </a:r>
            <a:endParaRPr lang="en-US" sz="2400" dirty="0">
              <a:latin typeface="Times New Roman" panose="02020603050405020304" pitchFamily="18" charset="0"/>
              <a:cs typeface="Times New Roman" panose="02020603050405020304" pitchFamily="18" charset="0"/>
            </a:endParaRPr>
          </a:p>
        </p:txBody>
      </p:sp>
      <p:sp>
        <p:nvSpPr>
          <p:cNvPr id="7" name="Text 4"/>
          <p:cNvSpPr/>
          <p:nvPr/>
        </p:nvSpPr>
        <p:spPr>
          <a:xfrm>
            <a:off x="8164146" y="2961729"/>
            <a:ext cx="2128082" cy="335906"/>
          </a:xfrm>
          <a:prstGeom prst="rect">
            <a:avLst/>
          </a:prstGeom>
          <a:noFill/>
          <a:ln/>
        </p:spPr>
        <p:txBody>
          <a:bodyPr wrap="none" lIns="0" tIns="0" rIns="0" bIns="0" rtlCol="0" anchor="t"/>
          <a:lstStyle/>
          <a:p>
            <a:pPr marL="0" indent="0" algn="ctr">
              <a:lnSpc>
                <a:spcPts val="1850"/>
              </a:lnSpc>
              <a:buNone/>
            </a:pPr>
            <a:r>
              <a:rPr lang="en-US" sz="2800" b="1" dirty="0">
                <a:solidFill>
                  <a:srgbClr val="FFFFFF"/>
                </a:solidFill>
                <a:latin typeface="Times New Roman" panose="02020603050405020304" pitchFamily="18" charset="0"/>
                <a:ea typeface="Petrona Bold" pitchFamily="34" charset="-122"/>
                <a:cs typeface="Times New Roman" panose="02020603050405020304" pitchFamily="18" charset="0"/>
              </a:rPr>
              <a:t>Kết hợp hài hòa</a:t>
            </a:r>
            <a:endParaRPr lang="en-US" sz="2800" dirty="0">
              <a:latin typeface="Times New Roman" panose="02020603050405020304" pitchFamily="18" charset="0"/>
              <a:cs typeface="Times New Roman" panose="02020603050405020304" pitchFamily="18" charset="0"/>
            </a:endParaRPr>
          </a:p>
        </p:txBody>
      </p:sp>
      <p:sp>
        <p:nvSpPr>
          <p:cNvPr id="8" name="Text 5"/>
          <p:cNvSpPr/>
          <p:nvPr/>
        </p:nvSpPr>
        <p:spPr>
          <a:xfrm>
            <a:off x="5663386" y="5336442"/>
            <a:ext cx="4428028" cy="1386707"/>
          </a:xfrm>
          <a:prstGeom prst="rect">
            <a:avLst/>
          </a:prstGeom>
          <a:noFill/>
          <a:ln/>
        </p:spPr>
        <p:txBody>
          <a:bodyPr wrap="square" lIns="0" tIns="0" rIns="0" bIns="0" rtlCol="0" anchor="t"/>
          <a:lstStyle/>
          <a:p>
            <a:pPr marL="0" indent="0" algn="ctr">
              <a:lnSpc>
                <a:spcPts val="1850"/>
              </a:lnSpc>
              <a:buNone/>
            </a:pPr>
            <a:r>
              <a:rPr lang="en-US" sz="3200" dirty="0" err="1">
                <a:latin typeface="Times New Roman" panose="02020603050405020304" pitchFamily="18" charset="0"/>
                <a:cs typeface="Times New Roman" panose="02020603050405020304" pitchFamily="18" charset="0"/>
              </a:rPr>
              <a:t>Giá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dục</a:t>
            </a:r>
            <a:endParaRPr lang="en-US" sz="3200" dirty="0">
              <a:latin typeface="Times New Roman" panose="02020603050405020304" pitchFamily="18" charset="0"/>
              <a:cs typeface="Times New Roman" panose="02020603050405020304" pitchFamily="18" charset="0"/>
            </a:endParaRPr>
          </a:p>
        </p:txBody>
      </p:sp>
      <p:sp>
        <p:nvSpPr>
          <p:cNvPr id="9" name="Text 6"/>
          <p:cNvSpPr/>
          <p:nvPr/>
        </p:nvSpPr>
        <p:spPr>
          <a:xfrm>
            <a:off x="1886188" y="6913483"/>
            <a:ext cx="10857905" cy="852964"/>
          </a:xfrm>
          <a:prstGeom prst="rect">
            <a:avLst/>
          </a:prstGeom>
          <a:noFill/>
          <a:ln/>
        </p:spPr>
        <p:txBody>
          <a:bodyPr wrap="square" lIns="0" tIns="0" rIns="0" bIns="0" rtlCol="0" anchor="t"/>
          <a:lstStyle/>
          <a:p>
            <a:pPr marL="0" indent="0" algn="l">
              <a:lnSpc>
                <a:spcPts val="1650"/>
              </a:lnSpc>
              <a:buNone/>
            </a:pPr>
            <a:r>
              <a:rPr lang="en-US" dirty="0">
                <a:solidFill>
                  <a:srgbClr val="272525"/>
                </a:solidFill>
                <a:latin typeface="Times New Roman" panose="02020603050405020304" pitchFamily="18" charset="0"/>
                <a:ea typeface="Inter" pitchFamily="34" charset="-122"/>
                <a:cs typeface="Times New Roman" panose="02020603050405020304" pitchFamily="18" charset="0"/>
              </a:rPr>
              <a:t>Múa rối cạn Bảo Hà tạo dấu ấn khó quên bởi sự kết hợp tinh tế giữa kỹ thuật điều khiển rối điêu luyện, tạo hiệu ứng thoắt ẩn thoắt hiện đầy hấp dẫn, cùng với sự hài hòa tuyệt vời giữa lời thoại, âm nhạc và chuyển động múa của rối. Không chỉ vậy, nghệ thuật này còn mang tính giáo dục cao, khéo léo truyền tải các thông điệp ý nghĩa về bảo vệ môi trường, an toàn giao thông, và giá trị nghề nghiệp thông qua những câu chuyện sinh động, gần gũi.</a:t>
            </a:r>
            <a:endParaRPr lang="en-US"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Shape 0"/>
          <p:cNvSpPr/>
          <p:nvPr/>
        </p:nvSpPr>
        <p:spPr>
          <a:xfrm>
            <a:off x="3144441" y="354687"/>
            <a:ext cx="690801" cy="206097"/>
          </a:xfrm>
          <a:prstGeom prst="roundRect">
            <a:avLst>
              <a:gd name="adj" fmla="val 19709"/>
            </a:avLst>
          </a:prstGeom>
          <a:noFill/>
          <a:ln w="7620">
            <a:solidFill>
              <a:srgbClr val="6237C8"/>
            </a:solidFill>
            <a:prstDash val="solid"/>
          </a:ln>
        </p:spPr>
      </p:sp>
      <p:sp>
        <p:nvSpPr>
          <p:cNvPr id="3" name="Text 1"/>
          <p:cNvSpPr/>
          <p:nvPr/>
        </p:nvSpPr>
        <p:spPr>
          <a:xfrm>
            <a:off x="3224570" y="398502"/>
            <a:ext cx="530543" cy="118467"/>
          </a:xfrm>
          <a:prstGeom prst="rect">
            <a:avLst/>
          </a:prstGeom>
          <a:noFill/>
          <a:ln/>
        </p:spPr>
        <p:txBody>
          <a:bodyPr wrap="none" lIns="0" tIns="0" rIns="0" bIns="0" rtlCol="0" anchor="t"/>
          <a:lstStyle/>
          <a:p>
            <a:pPr marL="0" indent="0" algn="l">
              <a:lnSpc>
                <a:spcPts val="900"/>
              </a:lnSpc>
              <a:buNone/>
            </a:pPr>
            <a:r>
              <a:rPr lang="en-US" sz="750" dirty="0">
                <a:solidFill>
                  <a:srgbClr val="6237C8"/>
                </a:solidFill>
                <a:latin typeface="Times New Roman" panose="02020603050405020304" pitchFamily="18" charset="0"/>
                <a:ea typeface="Inter" pitchFamily="34" charset="-122"/>
                <a:cs typeface="Times New Roman" panose="02020603050405020304" pitchFamily="18" charset="0"/>
              </a:rPr>
              <a:t>ỨNG DỤNG</a:t>
            </a:r>
            <a:endParaRPr lang="en-US" sz="750" dirty="0">
              <a:latin typeface="Times New Roman" panose="02020603050405020304" pitchFamily="18" charset="0"/>
              <a:cs typeface="Times New Roman" panose="02020603050405020304" pitchFamily="18" charset="0"/>
            </a:endParaRPr>
          </a:p>
        </p:txBody>
      </p:sp>
      <p:sp>
        <p:nvSpPr>
          <p:cNvPr id="4" name="Text 2"/>
          <p:cNvSpPr/>
          <p:nvPr/>
        </p:nvSpPr>
        <p:spPr>
          <a:xfrm>
            <a:off x="4614012" y="370313"/>
            <a:ext cx="5922288" cy="332423"/>
          </a:xfrm>
          <a:prstGeom prst="rect">
            <a:avLst/>
          </a:prstGeom>
          <a:noFill/>
          <a:ln/>
        </p:spPr>
        <p:txBody>
          <a:bodyPr wrap="none" lIns="0" tIns="0" rIns="0" bIns="0" rtlCol="0" anchor="t"/>
          <a:lstStyle/>
          <a:p>
            <a:pPr marL="0" indent="0" algn="l">
              <a:lnSpc>
                <a:spcPts val="2600"/>
              </a:lnSpc>
              <a:buNone/>
            </a:pPr>
            <a:r>
              <a:rPr lang="en-US" sz="4000" b="1" dirty="0">
                <a:solidFill>
                  <a:srgbClr val="F95F88"/>
                </a:solidFill>
                <a:latin typeface="Anton" pitchFamily="2" charset="0"/>
                <a:ea typeface="Petrona Bold" pitchFamily="34" charset="-122"/>
                <a:cs typeface="Times New Roman" panose="02020603050405020304" pitchFamily="18" charset="0"/>
              </a:rPr>
              <a:t>Múa Rối Cạn Bảo Hà Trong Giáo Dục Và Đời Sống</a:t>
            </a:r>
            <a:endParaRPr lang="en-US" sz="4000" dirty="0">
              <a:latin typeface="Anton" pitchFamily="2" charset="0"/>
              <a:cs typeface="Times New Roman" panose="02020603050405020304" pitchFamily="18" charset="0"/>
            </a:endParaRPr>
          </a:p>
        </p:txBody>
      </p:sp>
      <p:sp>
        <p:nvSpPr>
          <p:cNvPr id="5" name="Shape 3"/>
          <p:cNvSpPr/>
          <p:nvPr/>
        </p:nvSpPr>
        <p:spPr>
          <a:xfrm>
            <a:off x="3057406" y="1015484"/>
            <a:ext cx="4197429" cy="6859310"/>
          </a:xfrm>
          <a:prstGeom prst="roundRect">
            <a:avLst>
              <a:gd name="adj" fmla="val 2074"/>
            </a:avLst>
          </a:prstGeom>
          <a:solidFill>
            <a:srgbClr val="3371A5"/>
          </a:solidFill>
          <a:ln/>
        </p:spPr>
      </p:sp>
      <p:sp>
        <p:nvSpPr>
          <p:cNvPr id="6" name="Text 4"/>
          <p:cNvSpPr/>
          <p:nvPr/>
        </p:nvSpPr>
        <p:spPr>
          <a:xfrm>
            <a:off x="3178254" y="1079897"/>
            <a:ext cx="1685925" cy="207764"/>
          </a:xfrm>
          <a:prstGeom prst="rect">
            <a:avLst/>
          </a:prstGeom>
          <a:noFill/>
          <a:ln/>
        </p:spPr>
        <p:txBody>
          <a:bodyPr wrap="none" lIns="0" tIns="0" rIns="0" bIns="0" rtlCol="0" anchor="t"/>
          <a:lstStyle/>
          <a:p>
            <a:pPr marL="0" indent="0" algn="l">
              <a:lnSpc>
                <a:spcPts val="1600"/>
              </a:lnSpc>
              <a:buNone/>
            </a:pPr>
            <a:r>
              <a:rPr lang="en-US" sz="1300" b="1" dirty="0">
                <a:solidFill>
                  <a:srgbClr val="FFFFFF"/>
                </a:solidFill>
                <a:latin typeface="Times New Roman" panose="02020603050405020304" pitchFamily="18" charset="0"/>
                <a:ea typeface="Petrona Bold" pitchFamily="34" charset="-122"/>
                <a:cs typeface="Times New Roman" panose="02020603050405020304" pitchFamily="18" charset="0"/>
              </a:rPr>
              <a:t>Lan tỏa trong giáo dục</a:t>
            </a:r>
            <a:endParaRPr lang="en-US" sz="1300" dirty="0">
              <a:latin typeface="Times New Roman" panose="02020603050405020304" pitchFamily="18" charset="0"/>
              <a:cs typeface="Times New Roman" panose="02020603050405020304" pitchFamily="18" charset="0"/>
            </a:endParaRPr>
          </a:p>
        </p:txBody>
      </p:sp>
      <p:sp>
        <p:nvSpPr>
          <p:cNvPr id="7" name="Text 5"/>
          <p:cNvSpPr/>
          <p:nvPr/>
        </p:nvSpPr>
        <p:spPr>
          <a:xfrm>
            <a:off x="3178254" y="1352074"/>
            <a:ext cx="3955733" cy="444341"/>
          </a:xfrm>
          <a:prstGeom prst="rect">
            <a:avLst/>
          </a:prstGeom>
          <a:noFill/>
          <a:ln/>
        </p:spPr>
        <p:txBody>
          <a:bodyPr wrap="square" lIns="0" tIns="0" rIns="0" bIns="0" rtlCol="0" anchor="t"/>
          <a:lstStyle/>
          <a:p>
            <a:pPr marL="0" indent="0" algn="l">
              <a:lnSpc>
                <a:spcPts val="1150"/>
              </a:lnSpc>
              <a:buNone/>
            </a:pPr>
            <a:r>
              <a:rPr lang="en-US" sz="1400" dirty="0">
                <a:solidFill>
                  <a:srgbClr val="FFFFFF"/>
                </a:solidFill>
                <a:latin typeface="Times New Roman" panose="02020603050405020304" pitchFamily="18" charset="0"/>
                <a:ea typeface="Inter" pitchFamily="34" charset="-122"/>
                <a:cs typeface="Times New Roman" panose="02020603050405020304" pitchFamily="18" charset="0"/>
              </a:rPr>
              <a:t>Nghệ thuật múa rối cạn Bảo Hà đã được đưa vào các trường học và câu lạc bộ múa rối, giúp trẻ em tiếp cận và yêu thích nghệ thuật truyền thống ngay từ nhỏ.</a:t>
            </a:r>
            <a:endParaRPr lang="en-US" sz="1400" dirty="0">
              <a:latin typeface="Times New Roman" panose="02020603050405020304" pitchFamily="18" charset="0"/>
              <a:cs typeface="Times New Roman" panose="02020603050405020304" pitchFamily="18" charset="0"/>
            </a:endParaRPr>
          </a:p>
        </p:txBody>
      </p:sp>
      <p:pic>
        <p:nvPicPr>
          <p:cNvPr id="8" name="Image 0" descr="preencoded.png"/>
          <p:cNvPicPr>
            <a:picLocks noChangeAspect="1"/>
          </p:cNvPicPr>
          <p:nvPr/>
        </p:nvPicPr>
        <p:blipFill>
          <a:blip r:embed="rId3"/>
          <a:stretch>
            <a:fillRect/>
          </a:stretch>
        </p:blipFill>
        <p:spPr>
          <a:xfrm>
            <a:off x="3178254" y="1868805"/>
            <a:ext cx="3955733" cy="5933599"/>
          </a:xfrm>
          <a:prstGeom prst="rect">
            <a:avLst/>
          </a:prstGeom>
        </p:spPr>
      </p:pic>
      <p:sp>
        <p:nvSpPr>
          <p:cNvPr id="9" name="Text 6"/>
          <p:cNvSpPr/>
          <p:nvPr/>
        </p:nvSpPr>
        <p:spPr>
          <a:xfrm>
            <a:off x="7968343" y="1287661"/>
            <a:ext cx="1896547" cy="207764"/>
          </a:xfrm>
          <a:prstGeom prst="rect">
            <a:avLst/>
          </a:prstGeom>
          <a:noFill/>
          <a:ln/>
        </p:spPr>
        <p:txBody>
          <a:bodyPr wrap="none" lIns="0" tIns="0" rIns="0" bIns="0" rtlCol="0" anchor="t"/>
          <a:lstStyle/>
          <a:p>
            <a:pPr marL="0" indent="0" algn="l">
              <a:lnSpc>
                <a:spcPts val="1600"/>
              </a:lnSpc>
              <a:buNone/>
            </a:pPr>
            <a:r>
              <a:rPr lang="en-US" sz="2400" b="1" dirty="0">
                <a:solidFill>
                  <a:srgbClr val="F95F88"/>
                </a:solidFill>
                <a:latin typeface="Times New Roman" panose="02020603050405020304" pitchFamily="18" charset="0"/>
                <a:ea typeface="Petrona Bold" pitchFamily="34" charset="-122"/>
                <a:cs typeface="Times New Roman" panose="02020603050405020304" pitchFamily="18" charset="0"/>
              </a:rPr>
              <a:t>Bảo tồn văn hóa dân gian</a:t>
            </a:r>
            <a:endParaRPr lang="en-US" sz="2400" dirty="0">
              <a:latin typeface="Times New Roman" panose="02020603050405020304" pitchFamily="18" charset="0"/>
              <a:cs typeface="Times New Roman" panose="02020603050405020304" pitchFamily="18" charset="0"/>
            </a:endParaRPr>
          </a:p>
        </p:txBody>
      </p:sp>
      <p:sp>
        <p:nvSpPr>
          <p:cNvPr id="10" name="Text 7"/>
          <p:cNvSpPr/>
          <p:nvPr/>
        </p:nvSpPr>
        <p:spPr>
          <a:xfrm>
            <a:off x="7968343" y="2002333"/>
            <a:ext cx="6278610" cy="2395496"/>
          </a:xfrm>
          <a:prstGeom prst="rect">
            <a:avLst/>
          </a:prstGeom>
          <a:noFill/>
          <a:ln/>
        </p:spPr>
        <p:txBody>
          <a:bodyPr wrap="square" lIns="0" tIns="0" rIns="0" bIns="0" rtlCol="0" anchor="t"/>
          <a:lstStyle/>
          <a:p>
            <a:pPr marL="0" indent="0" algn="l">
              <a:lnSpc>
                <a:spcPts val="1150"/>
              </a:lnSpc>
              <a:buNone/>
            </a:pPr>
            <a:r>
              <a:rPr lang="en-US" sz="1400" dirty="0">
                <a:solidFill>
                  <a:srgbClr val="272525"/>
                </a:solidFill>
                <a:latin typeface="Times New Roman" panose="02020603050405020304" pitchFamily="18" charset="0"/>
                <a:ea typeface="Inter" pitchFamily="34" charset="-122"/>
                <a:cs typeface="Times New Roman" panose="02020603050405020304" pitchFamily="18" charset="0"/>
              </a:rPr>
              <a:t>Góp phần quan trọng vào việc bảo tồn và phát huy giá trị của nghệ thuật múa rối cạn, duy trì di sản quý báu này trong cộng đồng.</a:t>
            </a:r>
            <a:endParaRPr lang="en-US" sz="1400" dirty="0">
              <a:latin typeface="Times New Roman" panose="02020603050405020304" pitchFamily="18" charset="0"/>
              <a:cs typeface="Times New Roman" panose="02020603050405020304" pitchFamily="18" charset="0"/>
            </a:endParaRPr>
          </a:p>
        </p:txBody>
      </p:sp>
      <p:sp>
        <p:nvSpPr>
          <p:cNvPr id="11" name="Text 8"/>
          <p:cNvSpPr/>
          <p:nvPr/>
        </p:nvSpPr>
        <p:spPr>
          <a:xfrm>
            <a:off x="7968343" y="3357741"/>
            <a:ext cx="1662232" cy="207764"/>
          </a:xfrm>
          <a:prstGeom prst="rect">
            <a:avLst/>
          </a:prstGeom>
          <a:noFill/>
          <a:ln/>
        </p:spPr>
        <p:txBody>
          <a:bodyPr wrap="none" lIns="0" tIns="0" rIns="0" bIns="0" rtlCol="0" anchor="t"/>
          <a:lstStyle/>
          <a:p>
            <a:pPr marL="0" indent="0" algn="l">
              <a:lnSpc>
                <a:spcPts val="1600"/>
              </a:lnSpc>
              <a:buNone/>
            </a:pPr>
            <a:r>
              <a:rPr lang="en-US" sz="2800" b="1" dirty="0">
                <a:solidFill>
                  <a:srgbClr val="F95F88"/>
                </a:solidFill>
                <a:latin typeface="Times New Roman" panose="02020603050405020304" pitchFamily="18" charset="0"/>
                <a:ea typeface="Petrona Bold" pitchFamily="34" charset="-122"/>
                <a:cs typeface="Times New Roman" panose="02020603050405020304" pitchFamily="18" charset="0"/>
              </a:rPr>
              <a:t>Sân chơi sáng tạo</a:t>
            </a:r>
            <a:endParaRPr lang="en-US" sz="2800" dirty="0">
              <a:latin typeface="Times New Roman" panose="02020603050405020304" pitchFamily="18" charset="0"/>
              <a:cs typeface="Times New Roman" panose="02020603050405020304" pitchFamily="18" charset="0"/>
            </a:endParaRPr>
          </a:p>
        </p:txBody>
      </p:sp>
      <p:sp>
        <p:nvSpPr>
          <p:cNvPr id="12" name="Text 9"/>
          <p:cNvSpPr/>
          <p:nvPr/>
        </p:nvSpPr>
        <p:spPr>
          <a:xfrm>
            <a:off x="7968343" y="4191000"/>
            <a:ext cx="6278610" cy="5018314"/>
          </a:xfrm>
          <a:prstGeom prst="rect">
            <a:avLst/>
          </a:prstGeom>
          <a:noFill/>
          <a:ln/>
        </p:spPr>
        <p:txBody>
          <a:bodyPr wrap="square" lIns="0" tIns="0" rIns="0" bIns="0" rtlCol="0" anchor="t"/>
          <a:lstStyle/>
          <a:p>
            <a:pPr marL="0" indent="0" algn="l">
              <a:lnSpc>
                <a:spcPts val="1150"/>
              </a:lnSpc>
              <a:buNone/>
            </a:pPr>
            <a:r>
              <a:rPr lang="en-US" sz="1600" dirty="0">
                <a:solidFill>
                  <a:srgbClr val="272525"/>
                </a:solidFill>
                <a:latin typeface="Times New Roman" panose="02020603050405020304" pitchFamily="18" charset="0"/>
                <a:ea typeface="Inter" pitchFamily="34" charset="-122"/>
                <a:cs typeface="Times New Roman" panose="02020603050405020304" pitchFamily="18" charset="0"/>
              </a:rPr>
              <a:t>Tạo ra một sân chơi bổ ích, kích thích sự sáng tạo, đồng thời giáo dục thẩm mỹ và nhân cách cho thế hệ trẻ.</a:t>
            </a:r>
            <a:endParaRPr lang="en-US" sz="16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793790" y="1751886"/>
            <a:ext cx="1091089" cy="426244"/>
          </a:xfrm>
          <a:prstGeom prst="roundRect">
            <a:avLst>
              <a:gd name="adj" fmla="val 17880"/>
            </a:avLst>
          </a:prstGeom>
          <a:solidFill>
            <a:srgbClr val="E0D7F4"/>
          </a:solidFill>
          <a:ln/>
        </p:spPr>
      </p:sp>
      <p:sp>
        <p:nvSpPr>
          <p:cNvPr id="3" name="Text 1"/>
          <p:cNvSpPr/>
          <p:nvPr/>
        </p:nvSpPr>
        <p:spPr>
          <a:xfrm>
            <a:off x="929878" y="1819870"/>
            <a:ext cx="818912" cy="290274"/>
          </a:xfrm>
          <a:prstGeom prst="rect">
            <a:avLst/>
          </a:prstGeom>
          <a:noFill/>
          <a:ln/>
        </p:spPr>
        <p:txBody>
          <a:bodyPr wrap="none" lIns="0" tIns="0" rIns="0" bIns="0" rtlCol="0" anchor="t"/>
          <a:lstStyle/>
          <a:p>
            <a:pPr marL="0" indent="0" algn="l">
              <a:lnSpc>
                <a:spcPts val="2250"/>
              </a:lnSpc>
              <a:buNone/>
            </a:pPr>
            <a:r>
              <a:rPr lang="en-US" sz="1400" dirty="0">
                <a:solidFill>
                  <a:srgbClr val="272525"/>
                </a:solidFill>
                <a:latin typeface="Times New Roman" panose="02020603050405020304" pitchFamily="18" charset="0"/>
                <a:ea typeface="Inter" pitchFamily="34" charset="-122"/>
                <a:cs typeface="Times New Roman" panose="02020603050405020304" pitchFamily="18" charset="0"/>
              </a:rPr>
              <a:t>SO SÁNH</a:t>
            </a:r>
            <a:endParaRPr lang="en-US" sz="1400" dirty="0">
              <a:latin typeface="Times New Roman" panose="02020603050405020304" pitchFamily="18" charset="0"/>
              <a:cs typeface="Times New Roman" panose="02020603050405020304" pitchFamily="18" charset="0"/>
            </a:endParaRPr>
          </a:p>
        </p:txBody>
      </p:sp>
      <p:sp>
        <p:nvSpPr>
          <p:cNvPr id="4" name="Text 2"/>
          <p:cNvSpPr/>
          <p:nvPr/>
        </p:nvSpPr>
        <p:spPr>
          <a:xfrm>
            <a:off x="793790" y="2268855"/>
            <a:ext cx="12889468" cy="623649"/>
          </a:xfrm>
          <a:prstGeom prst="rect">
            <a:avLst/>
          </a:prstGeom>
          <a:noFill/>
          <a:ln/>
        </p:spPr>
        <p:txBody>
          <a:bodyPr wrap="none" lIns="0" tIns="0" rIns="0" bIns="0" rtlCol="0" anchor="t"/>
          <a:lstStyle/>
          <a:p>
            <a:pPr marL="0" indent="0" algn="l">
              <a:lnSpc>
                <a:spcPts val="4900"/>
              </a:lnSpc>
              <a:buNone/>
            </a:pPr>
            <a:r>
              <a:rPr lang="en-US" sz="3900" b="1" dirty="0">
                <a:solidFill>
                  <a:srgbClr val="F95F88"/>
                </a:solidFill>
                <a:latin typeface="Anton" pitchFamily="2" charset="0"/>
                <a:ea typeface="Petrona Bold" pitchFamily="34" charset="-122"/>
                <a:cs typeface="Times New Roman" panose="02020603050405020304" pitchFamily="18" charset="0"/>
              </a:rPr>
              <a:t>So Sánh Múa Rối Cạn Bảo Hà Với Các Loại Hình Rối Khác</a:t>
            </a:r>
            <a:endParaRPr lang="en-US" sz="3900" dirty="0">
              <a:latin typeface="Anton" pitchFamily="2" charset="0"/>
              <a:cs typeface="Times New Roman" panose="02020603050405020304" pitchFamily="18" charset="0"/>
            </a:endParaRPr>
          </a:p>
        </p:txBody>
      </p:sp>
      <p:sp>
        <p:nvSpPr>
          <p:cNvPr id="5" name="Shape 3"/>
          <p:cNvSpPr/>
          <p:nvPr/>
        </p:nvSpPr>
        <p:spPr>
          <a:xfrm>
            <a:off x="793790" y="3232666"/>
            <a:ext cx="4196358" cy="3245048"/>
          </a:xfrm>
          <a:prstGeom prst="roundRect">
            <a:avLst>
              <a:gd name="adj" fmla="val 4509"/>
            </a:avLst>
          </a:prstGeom>
          <a:solidFill>
            <a:srgbClr val="FDFAF7"/>
          </a:solidFill>
          <a:ln w="30480">
            <a:solidFill>
              <a:srgbClr val="C6BDDA"/>
            </a:solidFill>
            <a:prstDash val="solid"/>
          </a:ln>
        </p:spPr>
      </p:sp>
      <p:sp>
        <p:nvSpPr>
          <p:cNvPr id="6" name="Shape 4"/>
          <p:cNvSpPr/>
          <p:nvPr/>
        </p:nvSpPr>
        <p:spPr>
          <a:xfrm>
            <a:off x="763310" y="3232666"/>
            <a:ext cx="121920" cy="3245048"/>
          </a:xfrm>
          <a:prstGeom prst="roundRect">
            <a:avLst>
              <a:gd name="adj" fmla="val 78139"/>
            </a:avLst>
          </a:prstGeom>
          <a:solidFill>
            <a:srgbClr val="6237C8"/>
          </a:solidFill>
          <a:ln/>
        </p:spPr>
      </p:sp>
      <p:sp>
        <p:nvSpPr>
          <p:cNvPr id="7" name="Text 5"/>
          <p:cNvSpPr/>
          <p:nvPr/>
        </p:nvSpPr>
        <p:spPr>
          <a:xfrm>
            <a:off x="1142524" y="3489960"/>
            <a:ext cx="3590330" cy="779859"/>
          </a:xfrm>
          <a:prstGeom prst="rect">
            <a:avLst/>
          </a:prstGeom>
          <a:noFill/>
          <a:ln/>
        </p:spPr>
        <p:txBody>
          <a:bodyPr wrap="square" lIns="0" tIns="0" rIns="0" bIns="0" rtlCol="0" anchor="t"/>
          <a:lstStyle/>
          <a:p>
            <a:pPr marL="0" indent="0" algn="l">
              <a:lnSpc>
                <a:spcPts val="3050"/>
              </a:lnSpc>
              <a:buNone/>
            </a:pPr>
            <a:r>
              <a:rPr lang="en-US" sz="2450" b="1" dirty="0">
                <a:solidFill>
                  <a:srgbClr val="272525"/>
                </a:solidFill>
                <a:latin typeface="Times New Roman" panose="02020603050405020304" pitchFamily="18" charset="0"/>
                <a:ea typeface="Petrona Bold" pitchFamily="34" charset="-122"/>
                <a:cs typeface="Times New Roman" panose="02020603050405020304" pitchFamily="18" charset="0"/>
              </a:rPr>
              <a:t>Múa Rối Cạn vs. Múa Rối Nước</a:t>
            </a:r>
            <a:endParaRPr lang="en-US" sz="2450" dirty="0">
              <a:latin typeface="Times New Roman" panose="02020603050405020304" pitchFamily="18" charset="0"/>
              <a:cs typeface="Times New Roman" panose="02020603050405020304" pitchFamily="18" charset="0"/>
            </a:endParaRPr>
          </a:p>
        </p:txBody>
      </p:sp>
      <p:sp>
        <p:nvSpPr>
          <p:cNvPr id="8" name="Text 6"/>
          <p:cNvSpPr/>
          <p:nvPr/>
        </p:nvSpPr>
        <p:spPr>
          <a:xfrm>
            <a:off x="1142524" y="4405908"/>
            <a:ext cx="3590330" cy="1814513"/>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Times New Roman" panose="02020603050405020304" pitchFamily="18" charset="0"/>
                <a:ea typeface="Inter" pitchFamily="34" charset="-122"/>
                <a:cs typeface="Times New Roman" panose="02020603050405020304" pitchFamily="18" charset="0"/>
              </a:rPr>
              <a:t>Khác với múa rối nước dùng mặt nước làm sân khấu, múa rối cạn Bảo Hà diễn trên sân khấu khô, mang lại trải nghiệm độc đáo và gần gũi hơn.</a:t>
            </a:r>
            <a:endParaRPr lang="en-US" sz="1750" dirty="0">
              <a:latin typeface="Times New Roman" panose="02020603050405020304" pitchFamily="18" charset="0"/>
              <a:cs typeface="Times New Roman" panose="02020603050405020304" pitchFamily="18" charset="0"/>
            </a:endParaRPr>
          </a:p>
        </p:txBody>
      </p:sp>
      <p:sp>
        <p:nvSpPr>
          <p:cNvPr id="9" name="Shape 7"/>
          <p:cNvSpPr/>
          <p:nvPr/>
        </p:nvSpPr>
        <p:spPr>
          <a:xfrm>
            <a:off x="5216962" y="3232666"/>
            <a:ext cx="4196358" cy="3245048"/>
          </a:xfrm>
          <a:prstGeom prst="roundRect">
            <a:avLst>
              <a:gd name="adj" fmla="val 4509"/>
            </a:avLst>
          </a:prstGeom>
          <a:solidFill>
            <a:srgbClr val="FDFAF7"/>
          </a:solidFill>
          <a:ln w="30480">
            <a:solidFill>
              <a:srgbClr val="C6BDDA"/>
            </a:solidFill>
            <a:prstDash val="solid"/>
          </a:ln>
        </p:spPr>
      </p:sp>
      <p:sp>
        <p:nvSpPr>
          <p:cNvPr id="10" name="Shape 8"/>
          <p:cNvSpPr/>
          <p:nvPr/>
        </p:nvSpPr>
        <p:spPr>
          <a:xfrm>
            <a:off x="5186482" y="3232666"/>
            <a:ext cx="121920" cy="3245048"/>
          </a:xfrm>
          <a:prstGeom prst="roundRect">
            <a:avLst>
              <a:gd name="adj" fmla="val 78139"/>
            </a:avLst>
          </a:prstGeom>
          <a:solidFill>
            <a:srgbClr val="6237C8"/>
          </a:solidFill>
          <a:ln/>
        </p:spPr>
      </p:sp>
      <p:sp>
        <p:nvSpPr>
          <p:cNvPr id="11" name="Text 9"/>
          <p:cNvSpPr/>
          <p:nvPr/>
        </p:nvSpPr>
        <p:spPr>
          <a:xfrm>
            <a:off x="5565696" y="3489960"/>
            <a:ext cx="3590330" cy="779859"/>
          </a:xfrm>
          <a:prstGeom prst="rect">
            <a:avLst/>
          </a:prstGeom>
          <a:noFill/>
          <a:ln/>
        </p:spPr>
        <p:txBody>
          <a:bodyPr wrap="square" lIns="0" tIns="0" rIns="0" bIns="0" rtlCol="0" anchor="t"/>
          <a:lstStyle/>
          <a:p>
            <a:pPr marL="0" indent="0" algn="l">
              <a:lnSpc>
                <a:spcPts val="3050"/>
              </a:lnSpc>
              <a:buNone/>
            </a:pPr>
            <a:r>
              <a:rPr lang="en-US" sz="2450" b="1" dirty="0">
                <a:solidFill>
                  <a:srgbClr val="272525"/>
                </a:solidFill>
                <a:latin typeface="Times New Roman" panose="02020603050405020304" pitchFamily="18" charset="0"/>
                <a:ea typeface="Petrona Bold" pitchFamily="34" charset="-122"/>
                <a:cs typeface="Times New Roman" panose="02020603050405020304" pitchFamily="18" charset="0"/>
              </a:rPr>
              <a:t>Đa Dạng Loại Hình Rối Cạn</a:t>
            </a:r>
            <a:endParaRPr lang="en-US" sz="2450" dirty="0">
              <a:latin typeface="Times New Roman" panose="02020603050405020304" pitchFamily="18" charset="0"/>
              <a:cs typeface="Times New Roman" panose="02020603050405020304" pitchFamily="18" charset="0"/>
            </a:endParaRPr>
          </a:p>
        </p:txBody>
      </p:sp>
      <p:sp>
        <p:nvSpPr>
          <p:cNvPr id="12" name="Text 10"/>
          <p:cNvSpPr/>
          <p:nvPr/>
        </p:nvSpPr>
        <p:spPr>
          <a:xfrm>
            <a:off x="5565696" y="4405908"/>
            <a:ext cx="3590330" cy="1451610"/>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Times New Roman" panose="02020603050405020304" pitchFamily="18" charset="0"/>
                <a:ea typeface="Inter" pitchFamily="34" charset="-122"/>
                <a:cs typeface="Times New Roman" panose="02020603050405020304" pitchFamily="18" charset="0"/>
              </a:rPr>
              <a:t>Rối cạn bao gồm nhiều loại như rối que, rối dây, rối tay; trong đó, Bảo Hà nổi bật với kỹ thuật điều khiển rối que và rối dây tinh xảo.</a:t>
            </a:r>
            <a:endParaRPr lang="en-US" sz="1750" dirty="0">
              <a:latin typeface="Times New Roman" panose="02020603050405020304" pitchFamily="18" charset="0"/>
              <a:cs typeface="Times New Roman" panose="02020603050405020304" pitchFamily="18" charset="0"/>
            </a:endParaRPr>
          </a:p>
        </p:txBody>
      </p:sp>
      <p:sp>
        <p:nvSpPr>
          <p:cNvPr id="13" name="Shape 11"/>
          <p:cNvSpPr/>
          <p:nvPr/>
        </p:nvSpPr>
        <p:spPr>
          <a:xfrm>
            <a:off x="9640133" y="3232666"/>
            <a:ext cx="4196358" cy="3245048"/>
          </a:xfrm>
          <a:prstGeom prst="roundRect">
            <a:avLst>
              <a:gd name="adj" fmla="val 4509"/>
            </a:avLst>
          </a:prstGeom>
          <a:solidFill>
            <a:srgbClr val="FDFAF7"/>
          </a:solidFill>
          <a:ln w="30480">
            <a:solidFill>
              <a:srgbClr val="C6BDDA"/>
            </a:solidFill>
            <a:prstDash val="solid"/>
          </a:ln>
        </p:spPr>
      </p:sp>
      <p:sp>
        <p:nvSpPr>
          <p:cNvPr id="14" name="Shape 12"/>
          <p:cNvSpPr/>
          <p:nvPr/>
        </p:nvSpPr>
        <p:spPr>
          <a:xfrm>
            <a:off x="9609653" y="3232666"/>
            <a:ext cx="121920" cy="3245048"/>
          </a:xfrm>
          <a:prstGeom prst="roundRect">
            <a:avLst>
              <a:gd name="adj" fmla="val 78139"/>
            </a:avLst>
          </a:prstGeom>
          <a:solidFill>
            <a:srgbClr val="6237C8"/>
          </a:solidFill>
          <a:ln/>
        </p:spPr>
      </p:sp>
      <p:sp>
        <p:nvSpPr>
          <p:cNvPr id="15" name="Text 13"/>
          <p:cNvSpPr/>
          <p:nvPr/>
        </p:nvSpPr>
        <p:spPr>
          <a:xfrm>
            <a:off x="9988868" y="3489960"/>
            <a:ext cx="3590330" cy="779859"/>
          </a:xfrm>
          <a:prstGeom prst="rect">
            <a:avLst/>
          </a:prstGeom>
          <a:noFill/>
          <a:ln/>
        </p:spPr>
        <p:txBody>
          <a:bodyPr wrap="square" lIns="0" tIns="0" rIns="0" bIns="0" rtlCol="0" anchor="t"/>
          <a:lstStyle/>
          <a:p>
            <a:pPr marL="0" indent="0" algn="l">
              <a:lnSpc>
                <a:spcPts val="3050"/>
              </a:lnSpc>
              <a:buNone/>
            </a:pPr>
            <a:r>
              <a:rPr lang="en-US" sz="2450" b="1" dirty="0">
                <a:solidFill>
                  <a:srgbClr val="272525"/>
                </a:solidFill>
                <a:latin typeface="Times New Roman" panose="02020603050405020304" pitchFamily="18" charset="0"/>
                <a:ea typeface="Petrona Bold" pitchFamily="34" charset="-122"/>
                <a:cs typeface="Times New Roman" panose="02020603050405020304" pitchFamily="18" charset="0"/>
              </a:rPr>
              <a:t>Tính Linh Hoạt &amp; Dễ Tiếp Cận</a:t>
            </a:r>
            <a:endParaRPr lang="en-US" sz="2450" dirty="0">
              <a:latin typeface="Times New Roman" panose="02020603050405020304" pitchFamily="18" charset="0"/>
              <a:cs typeface="Times New Roman" panose="02020603050405020304" pitchFamily="18" charset="0"/>
            </a:endParaRPr>
          </a:p>
        </p:txBody>
      </p:sp>
      <p:sp>
        <p:nvSpPr>
          <p:cNvPr id="16" name="Text 14"/>
          <p:cNvSpPr/>
          <p:nvPr/>
        </p:nvSpPr>
        <p:spPr>
          <a:xfrm>
            <a:off x="9988868" y="4405908"/>
            <a:ext cx="3590330" cy="1814513"/>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Times New Roman" panose="02020603050405020304" pitchFamily="18" charset="0"/>
                <a:ea typeface="Inter" pitchFamily="34" charset="-122"/>
                <a:cs typeface="Times New Roman" panose="02020603050405020304" pitchFamily="18" charset="0"/>
              </a:rPr>
              <a:t>Múa rối cạn dễ tiếp cận, linh hoạt trong biểu diễn, phù hợp với nhiều không gian và đối tượng khán giả, từ trẻ em đến người lớn tuổi.</a:t>
            </a:r>
            <a:endParaRPr lang="en-US" sz="175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Shape 0"/>
          <p:cNvSpPr/>
          <p:nvPr/>
        </p:nvSpPr>
        <p:spPr>
          <a:xfrm>
            <a:off x="793790" y="1369338"/>
            <a:ext cx="1074301" cy="441484"/>
          </a:xfrm>
          <a:prstGeom prst="roundRect">
            <a:avLst>
              <a:gd name="adj" fmla="val 17263"/>
            </a:avLst>
          </a:prstGeom>
          <a:noFill/>
          <a:ln w="7620">
            <a:solidFill>
              <a:srgbClr val="6237C8"/>
            </a:solidFill>
            <a:prstDash val="solid"/>
          </a:ln>
        </p:spPr>
      </p:sp>
      <p:sp>
        <p:nvSpPr>
          <p:cNvPr id="3" name="Text 1"/>
          <p:cNvSpPr/>
          <p:nvPr/>
        </p:nvSpPr>
        <p:spPr>
          <a:xfrm>
            <a:off x="937498" y="1444943"/>
            <a:ext cx="786884" cy="290274"/>
          </a:xfrm>
          <a:prstGeom prst="rect">
            <a:avLst/>
          </a:prstGeom>
          <a:noFill/>
          <a:ln/>
        </p:spPr>
        <p:txBody>
          <a:bodyPr wrap="none" lIns="0" tIns="0" rIns="0" bIns="0" rtlCol="0" anchor="t"/>
          <a:lstStyle/>
          <a:p>
            <a:pPr marL="0" indent="0" algn="l">
              <a:lnSpc>
                <a:spcPts val="2250"/>
              </a:lnSpc>
              <a:buNone/>
            </a:pPr>
            <a:r>
              <a:rPr lang="en-US" sz="1400" dirty="0">
                <a:solidFill>
                  <a:srgbClr val="6237C8"/>
                </a:solidFill>
                <a:latin typeface="Times New Roman" panose="02020603050405020304" pitchFamily="18" charset="0"/>
                <a:ea typeface="Inter" pitchFamily="34" charset="-122"/>
                <a:cs typeface="Times New Roman" panose="02020603050405020304" pitchFamily="18" charset="0"/>
              </a:rPr>
              <a:t>THỊ GIÁC</a:t>
            </a:r>
            <a:endParaRPr lang="en-US" sz="1400" dirty="0">
              <a:latin typeface="Times New Roman" panose="02020603050405020304" pitchFamily="18" charset="0"/>
              <a:cs typeface="Times New Roman" panose="02020603050405020304" pitchFamily="18" charset="0"/>
            </a:endParaRPr>
          </a:p>
        </p:txBody>
      </p:sp>
      <p:sp>
        <p:nvSpPr>
          <p:cNvPr id="4" name="Text 2"/>
          <p:cNvSpPr/>
          <p:nvPr/>
        </p:nvSpPr>
        <p:spPr>
          <a:xfrm>
            <a:off x="793790" y="1901547"/>
            <a:ext cx="9367361" cy="623649"/>
          </a:xfrm>
          <a:prstGeom prst="rect">
            <a:avLst/>
          </a:prstGeom>
          <a:noFill/>
          <a:ln/>
        </p:spPr>
        <p:txBody>
          <a:bodyPr wrap="none" lIns="0" tIns="0" rIns="0" bIns="0" rtlCol="0" anchor="t"/>
          <a:lstStyle/>
          <a:p>
            <a:pPr marL="0" indent="0" algn="l">
              <a:lnSpc>
                <a:spcPts val="4900"/>
              </a:lnSpc>
              <a:buNone/>
            </a:pPr>
            <a:r>
              <a:rPr lang="en-US" sz="3900" b="1" dirty="0">
                <a:solidFill>
                  <a:srgbClr val="F95F88"/>
                </a:solidFill>
                <a:latin typeface="Times New Roman" panose="02020603050405020304" pitchFamily="18" charset="0"/>
                <a:ea typeface="Petrona Bold" pitchFamily="34" charset="-122"/>
                <a:cs typeface="Times New Roman" panose="02020603050405020304" pitchFamily="18" charset="0"/>
              </a:rPr>
              <a:t>Hình Ảnh Minh Họa Múa Rối Cạn Bảo Hà</a:t>
            </a:r>
            <a:endParaRPr lang="en-US" sz="3900" dirty="0">
              <a:latin typeface="Times New Roman" panose="02020603050405020304" pitchFamily="18" charset="0"/>
              <a:cs typeface="Times New Roman" panose="02020603050405020304" pitchFamily="18" charset="0"/>
            </a:endParaRPr>
          </a:p>
        </p:txBody>
      </p:sp>
      <p:pic>
        <p:nvPicPr>
          <p:cNvPr id="5" name="Image 0" descr="preencoded.png"/>
          <p:cNvPicPr>
            <a:picLocks noChangeAspect="1"/>
          </p:cNvPicPr>
          <p:nvPr/>
        </p:nvPicPr>
        <p:blipFill>
          <a:blip r:embed="rId3"/>
          <a:stretch>
            <a:fillRect/>
          </a:stretch>
        </p:blipFill>
        <p:spPr>
          <a:xfrm>
            <a:off x="801410" y="3011329"/>
            <a:ext cx="3976568" cy="2721888"/>
          </a:xfrm>
          <a:prstGeom prst="rect">
            <a:avLst/>
          </a:prstGeom>
        </p:spPr>
      </p:pic>
      <p:pic>
        <p:nvPicPr>
          <p:cNvPr id="6" name="Image 1" descr="preencoded.png"/>
          <p:cNvPicPr>
            <a:picLocks noChangeAspect="1"/>
          </p:cNvPicPr>
          <p:nvPr/>
        </p:nvPicPr>
        <p:blipFill>
          <a:blip r:embed="rId4"/>
          <a:stretch>
            <a:fillRect/>
          </a:stretch>
        </p:blipFill>
        <p:spPr>
          <a:xfrm>
            <a:off x="4959429" y="3011329"/>
            <a:ext cx="4582239" cy="2721888"/>
          </a:xfrm>
          <a:prstGeom prst="rect">
            <a:avLst/>
          </a:prstGeom>
        </p:spPr>
      </p:pic>
      <p:pic>
        <p:nvPicPr>
          <p:cNvPr id="7" name="Image 2" descr="preencoded.png"/>
          <p:cNvPicPr>
            <a:picLocks noChangeAspect="1"/>
          </p:cNvPicPr>
          <p:nvPr/>
        </p:nvPicPr>
        <p:blipFill>
          <a:blip r:embed="rId5"/>
          <a:stretch>
            <a:fillRect/>
          </a:stretch>
        </p:blipFill>
        <p:spPr>
          <a:xfrm>
            <a:off x="9723120" y="3011329"/>
            <a:ext cx="4105870" cy="2721888"/>
          </a:xfrm>
          <a:prstGeom prst="rect">
            <a:avLst/>
          </a:prstGeom>
        </p:spPr>
      </p:pic>
      <p:sp>
        <p:nvSpPr>
          <p:cNvPr id="8" name="Text 3"/>
          <p:cNvSpPr/>
          <p:nvPr/>
        </p:nvSpPr>
        <p:spPr>
          <a:xfrm>
            <a:off x="793790" y="6134338"/>
            <a:ext cx="13042821" cy="725805"/>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Times New Roman" panose="02020603050405020304" pitchFamily="18" charset="0"/>
                <a:ea typeface="Inter" pitchFamily="34" charset="-122"/>
                <a:cs typeface="Times New Roman" panose="02020603050405020304" pitchFamily="18" charset="0"/>
              </a:rPr>
              <a:t>Những hình ảnh sống động này khắc họa rõ nét vẻ đẹp và sức hấp dẫn của nghệ thuật múa rối cạn Bảo Hà, từ sân khấu đơn sơ đến các nghệ nhân tài hoa và sự say mê của khán giả.</a:t>
            </a:r>
            <a:endParaRPr lang="en-US" sz="175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1156</Words>
  <Application>Microsoft Office PowerPoint</Application>
  <PresentationFormat>Custom</PresentationFormat>
  <Paragraphs>78</Paragraphs>
  <Slides>12</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Times New Roman</vt:lpstr>
      <vt:lpstr>Anton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Admin</dc:creator>
  <cp:lastModifiedBy>Administrator</cp:lastModifiedBy>
  <cp:revision>3</cp:revision>
  <dcterms:created xsi:type="dcterms:W3CDTF">2026-01-28T05:22:37Z</dcterms:created>
  <dcterms:modified xsi:type="dcterms:W3CDTF">2026-01-28T05:48:36Z</dcterms:modified>
</cp:coreProperties>
</file>