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59" r:id="rId3"/>
    <p:sldMasterId id="2147483671" r:id="rId4"/>
    <p:sldMasterId id="2147483683" r:id="rId5"/>
    <p:sldMasterId id="2147483808" r:id="rId6"/>
  </p:sldMasterIdLst>
  <p:notesMasterIdLst>
    <p:notesMasterId r:id="rId33"/>
  </p:notesMasterIdLst>
  <p:sldIdLst>
    <p:sldId id="257" r:id="rId7"/>
    <p:sldId id="404" r:id="rId8"/>
    <p:sldId id="388" r:id="rId9"/>
    <p:sldId id="259" r:id="rId10"/>
    <p:sldId id="398" r:id="rId11"/>
    <p:sldId id="390" r:id="rId12"/>
    <p:sldId id="411" r:id="rId13"/>
    <p:sldId id="410" r:id="rId14"/>
    <p:sldId id="412" r:id="rId15"/>
    <p:sldId id="413" r:id="rId16"/>
    <p:sldId id="397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399" r:id="rId27"/>
    <p:sldId id="401" r:id="rId28"/>
    <p:sldId id="407" r:id="rId29"/>
    <p:sldId id="386" r:id="rId30"/>
    <p:sldId id="431" r:id="rId31"/>
    <p:sldId id="432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33CC33"/>
    <a:srgbClr val="00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18" autoAdjust="0"/>
    <p:restoredTop sz="94704" autoAdjust="0"/>
  </p:normalViewPr>
  <p:slideViewPr>
    <p:cSldViewPr snapToGrid="0">
      <p:cViewPr varScale="1">
        <p:scale>
          <a:sx n="86" d="100"/>
          <a:sy n="86" d="100"/>
        </p:scale>
        <p:origin x="91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49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6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0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00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3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1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08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622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555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10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0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6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9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0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4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56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99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84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9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90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62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54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73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29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75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21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61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497AA0-1487-469E-87EC-EC0AAB76B4D8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51124-A1F5-40F3-806F-12E2A41C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22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8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40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82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25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76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55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81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11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0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2010601030101010101" pitchFamily="65" charset="-122"/>
                <a:ea typeface="方正行楷简体" panose="02010601030101010101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2010601030101010101" pitchFamily="65" charset="-122"/>
              <a:ea typeface="方正行楷简体" panose="02010601030101010101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2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88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9A35F5-F524-38A2-EE4E-DEFB01B42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215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1C05FF-741D-00AE-86CA-9EDE6166C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3868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1C05FF-741D-00AE-86CA-9EDE6166C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CA4074-9385-E110-41A2-CFBC41431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9800" y="-983585"/>
            <a:ext cx="10515600" cy="2852737"/>
          </a:xfrm>
        </p:spPr>
        <p:txBody>
          <a:bodyPr anchor="b"/>
          <a:lstStyle>
            <a:lvl1pPr>
              <a:defRPr sz="6000">
                <a:latin typeface="Stella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09800" y="25626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nicon Sans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C4745F-38A7-1DA1-9E5C-FC74B3B72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BB6C01-A13D-C81C-326D-BAEB47E1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DEEDB7-2F3E-0235-8226-95A91CCD5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BC039C-7B3F-8DAF-E3BB-BBC1D4A0E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193" y="-1273628"/>
            <a:ext cx="4245429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3F74F-0C6F-6559-988B-0994BC1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4C2CA3C-9FE0-5BA6-4801-C66FF6378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1CCB4A-06AB-14BE-353D-E7157A5F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96C733-06EB-11D0-57D7-0B12C50B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3D799F-8399-59D5-DBD7-1A6464B0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2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B526A92-8AAF-4BF0-85FE-B336BF0F8D2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0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5.GIF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807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9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FF0CD3C-3978-4877-9EE5-05B127571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B92B610-F397-4341-B3C1-429FB788E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9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4.png"/><Relationship Id="rId7" Type="http://schemas.openxmlformats.org/officeDocument/2006/relationships/slide" Target="slide18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35.png"/><Relationship Id="rId9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39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gif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7" Type="http://schemas.openxmlformats.org/officeDocument/2006/relationships/slide" Target="slide1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5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5" Type="http://schemas.openxmlformats.org/officeDocument/2006/relationships/image" Target="../media/image32.svg"/><Relationship Id="rId10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5" Type="http://schemas.openxmlformats.org/officeDocument/2006/relationships/image" Target="../media/image32.svg"/><Relationship Id="rId10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5" Type="http://schemas.openxmlformats.org/officeDocument/2006/relationships/image" Target="../media/image32.svg"/><Relationship Id="rId10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10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2004391" y="2556812"/>
            <a:ext cx="97005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72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Bernard MT Condensed" panose="02050806060905020404" pitchFamily="18" charset="0"/>
                <a:ea typeface="方正胖娃简体" panose="03000509000000000000" pitchFamily="65" charset="-122"/>
              </a:rPr>
              <a:t>WELCOME TO OUR CLASS</a:t>
            </a:r>
            <a:endParaRPr lang="zh-CN" altLang="en-US" sz="72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Bernard MT Condensed" panose="020508060609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729629" y="2359454"/>
            <a:ext cx="717325" cy="63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3100" y="3932451"/>
            <a:ext cx="5394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backyard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(n), /ˌ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bækˈjɑːrd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3314" y="3896353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13101" y="5041995"/>
            <a:ext cx="6268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incredibly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/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ɪnˈ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kredəbli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5897" y="5036284"/>
            <a:ext cx="4916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cus001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428" y="4086614"/>
            <a:ext cx="487363" cy="487363"/>
          </a:xfrm>
          <a:prstGeom prst="rect">
            <a:avLst/>
          </a:prstGeom>
        </p:spPr>
      </p:pic>
      <p:pic>
        <p:nvPicPr>
          <p:cNvPr id="7" name="incredibl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737" y="5121478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9055" y="187127"/>
            <a:ext cx="67393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Vocabulary: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suburb (n), /ˈ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sʌbɜːb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913100" y="1471701"/>
            <a:ext cx="103925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outdoor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activity, /ˈ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aʊtˌdɔːr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ækˈtɪvəti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/: 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889055" y="2891560"/>
            <a:ext cx="6763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dislike (v), /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dɪˈslaɪk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225076" y="6083041"/>
            <a:ext cx="35028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Learn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heart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67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67638" y="248479"/>
            <a:ext cx="9923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Task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again and fill the table with the information.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785062"/>
              </p:ext>
            </p:extLst>
          </p:nvPr>
        </p:nvGraphicFramePr>
        <p:xfrm>
          <a:off x="715617" y="1073426"/>
          <a:ext cx="10823713" cy="507889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421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026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2046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LIKES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DISLIKES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58432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0041" y="2240725"/>
            <a:ext cx="325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/>
              <a:t>beautiful parks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0041" y="2768428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0041" y="3296131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10041" y="3823834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10735" y="2240725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10735" y="2748498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68803B9-9C7D-4407-9CFB-90C4BB613D25}"/>
              </a:ext>
            </a:extLst>
          </p:cNvPr>
          <p:cNvSpPr txBox="1"/>
          <p:nvPr/>
        </p:nvSpPr>
        <p:spPr>
          <a:xfrm>
            <a:off x="1402217" y="2755816"/>
            <a:ext cx="334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/>
              <a:t>sandy beaches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9DC53F4-2F21-4061-BD81-E7881860190B}"/>
              </a:ext>
            </a:extLst>
          </p:cNvPr>
          <p:cNvSpPr txBox="1"/>
          <p:nvPr/>
        </p:nvSpPr>
        <p:spPr>
          <a:xfrm>
            <a:off x="1293721" y="3306918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/>
              <a:t>fine weather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A8FE58D-FE45-472C-B741-DA875C573D2D}"/>
              </a:ext>
            </a:extLst>
          </p:cNvPr>
          <p:cNvSpPr txBox="1"/>
          <p:nvPr/>
        </p:nvSpPr>
        <p:spPr>
          <a:xfrm>
            <a:off x="1532214" y="3784092"/>
            <a:ext cx="467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/>
              <a:t>shops, restaurant, markets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4C52844-44F3-4B90-B4AC-7A485100F09D}"/>
              </a:ext>
            </a:extLst>
          </p:cNvPr>
          <p:cNvSpPr txBox="1"/>
          <p:nvPr/>
        </p:nvSpPr>
        <p:spPr>
          <a:xfrm>
            <a:off x="1610041" y="4359666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5FB6DA7-5801-4029-BDF8-C9EF4F9A22F7}"/>
              </a:ext>
            </a:extLst>
          </p:cNvPr>
          <p:cNvSpPr txBox="1"/>
          <p:nvPr/>
        </p:nvSpPr>
        <p:spPr>
          <a:xfrm>
            <a:off x="1610041" y="4895498"/>
            <a:ext cx="32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/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DB194B-36E3-405E-835C-EAABC33F79FF}"/>
              </a:ext>
            </a:extLst>
          </p:cNvPr>
          <p:cNvSpPr txBox="1"/>
          <p:nvPr/>
        </p:nvSpPr>
        <p:spPr>
          <a:xfrm>
            <a:off x="1916611" y="4322582"/>
            <a:ext cx="389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friendly people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4506BF9-2FDB-43E2-878D-A86813203E06}"/>
              </a:ext>
            </a:extLst>
          </p:cNvPr>
          <p:cNvSpPr txBox="1"/>
          <p:nvPr/>
        </p:nvSpPr>
        <p:spPr>
          <a:xfrm>
            <a:off x="1916611" y="4821331"/>
            <a:ext cx="220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good food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7EAD2AB-88C2-419C-8381-DBC6B858A751}"/>
              </a:ext>
            </a:extLst>
          </p:cNvPr>
          <p:cNvSpPr txBox="1"/>
          <p:nvPr/>
        </p:nvSpPr>
        <p:spPr>
          <a:xfrm>
            <a:off x="6779788" y="2248113"/>
            <a:ext cx="499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modern buildings and offices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59F2C4B-0F73-4B84-B59E-93B071D66E41}"/>
              </a:ext>
            </a:extLst>
          </p:cNvPr>
          <p:cNvSpPr txBox="1"/>
          <p:nvPr/>
        </p:nvSpPr>
        <p:spPr>
          <a:xfrm>
            <a:off x="6779787" y="2748498"/>
            <a:ext cx="441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800" b="1" dirty="0"/>
              <a:t>busy and </a:t>
            </a:r>
            <a:r>
              <a:rPr lang="en-US" sz="2800" b="1" dirty="0" smtClean="0"/>
              <a:t>crowded </a:t>
            </a:r>
            <a:r>
              <a:rPr lang="en-US" sz="2800" b="1" dirty="0"/>
              <a:t>streets</a:t>
            </a:r>
          </a:p>
        </p:txBody>
      </p:sp>
    </p:spTree>
    <p:extLst>
      <p:ext uri="{BB962C8B-B14F-4D97-AF65-F5344CB8AC3E}">
        <p14:creationId xmlns:p14="http://schemas.microsoft.com/office/powerpoint/2010/main" val="18596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9" grpId="0"/>
      <p:bldP spid="32" grpId="0"/>
      <p:bldP spid="35" grpId="0"/>
      <p:bldP spid="38" grpId="0"/>
      <p:bldP spid="46" grpId="0"/>
      <p:bldP spid="47" grpId="0"/>
      <p:bldP spid="48" grpId="0"/>
      <p:bldP spid="49" grpId="0"/>
      <p:bldP spid="51" grpId="0"/>
      <p:bldP spid="55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32" y="-6962"/>
            <a:ext cx="9560014" cy="1161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3388" y="227975"/>
            <a:ext cx="919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3: Read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 again. Then answer the questions.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513388" y="1014851"/>
            <a:ext cx="9084943" cy="5725583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31225" y="2194334"/>
            <a:ext cx="5728817" cy="531873"/>
            <a:chOff x="363373" y="1262747"/>
            <a:chExt cx="5728817" cy="531873"/>
          </a:xfrm>
        </p:grpSpPr>
        <p:sp>
          <p:nvSpPr>
            <p:cNvPr id="46" name="TextBox 4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9" name="TextBox 58">
              <a:hlinkClick r:id="rId3" action="ppaction://hlinksldjump"/>
            </p:cNvPr>
            <p:cNvSpPr txBox="1"/>
            <p:nvPr/>
          </p:nvSpPr>
          <p:spPr>
            <a:xfrm>
              <a:off x="827314" y="1271400"/>
              <a:ext cx="5264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Where is </a:t>
              </a:r>
              <a:r>
                <a:rPr lang="en-US" sz="2800" dirty="0" err="1"/>
                <a:t>Khang’s</a:t>
              </a:r>
              <a:r>
                <a:rPr lang="en-US" sz="2800" dirty="0"/>
                <a:t> </a:t>
              </a:r>
              <a:r>
                <a:rPr lang="en-US" sz="2800" dirty="0" err="1"/>
                <a:t>neighbourhood</a:t>
              </a:r>
              <a:r>
                <a:rPr lang="en-US" sz="2800" dirty="0"/>
                <a:t>?</a:t>
              </a:r>
              <a:endParaRPr lang="en-US" sz="2800" i="1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05509" y="3174653"/>
            <a:ext cx="8861101" cy="523220"/>
            <a:chOff x="369902" y="2142097"/>
            <a:chExt cx="8131112" cy="523220"/>
          </a:xfrm>
        </p:grpSpPr>
        <p:sp>
          <p:nvSpPr>
            <p:cNvPr id="61" name="TextBox 60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62" name="TextBox 61">
              <a:hlinkClick r:id="rId4" action="ppaction://hlinksldjump"/>
            </p:cNvPr>
            <p:cNvSpPr txBox="1"/>
            <p:nvPr/>
          </p:nvSpPr>
          <p:spPr>
            <a:xfrm>
              <a:off x="844731" y="2142097"/>
              <a:ext cx="7656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Why is his </a:t>
              </a:r>
              <a:r>
                <a:rPr lang="en-US" sz="2800" dirty="0" err="1"/>
                <a:t>neighbourhood</a:t>
              </a:r>
              <a:r>
                <a:rPr lang="en-US" sz="2800" dirty="0"/>
                <a:t> great for outdoor activities?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831225" y="4162865"/>
            <a:ext cx="8122672" cy="892552"/>
            <a:chOff x="363373" y="4026312"/>
            <a:chExt cx="8122672" cy="892552"/>
          </a:xfrm>
        </p:grpSpPr>
        <p:sp>
          <p:nvSpPr>
            <p:cNvPr id="64" name="TextBox 63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68" name="TextBox 67">
              <a:hlinkClick r:id="rId5" action="ppaction://hlinksldjump"/>
            </p:cNvPr>
            <p:cNvSpPr txBox="1"/>
            <p:nvPr/>
          </p:nvSpPr>
          <p:spPr>
            <a:xfrm>
              <a:off x="838203" y="4026312"/>
              <a:ext cx="764784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What are the people in </a:t>
              </a:r>
              <a:r>
                <a:rPr lang="en-US" sz="2800" dirty="0" smtClean="0"/>
                <a:t>his </a:t>
              </a:r>
              <a:r>
                <a:rPr lang="en-US" sz="2800" dirty="0" err="1" smtClean="0"/>
                <a:t>neighbourhood</a:t>
              </a:r>
              <a:r>
                <a:rPr lang="en-US" sz="2800" dirty="0" smtClean="0"/>
                <a:t> </a:t>
              </a:r>
              <a:r>
                <a:rPr lang="en-US" sz="2800" dirty="0"/>
                <a:t>like?</a:t>
              </a:r>
            </a:p>
            <a:p>
              <a:endParaRPr lang="en-US" sz="24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903456" y="5282124"/>
            <a:ext cx="7301503" cy="523220"/>
            <a:chOff x="363373" y="3312302"/>
            <a:chExt cx="7301503" cy="523220"/>
          </a:xfrm>
        </p:grpSpPr>
        <p:sp>
          <p:nvSpPr>
            <p:cNvPr id="73" name="TextBox 7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74" name="TextBox 73">
              <a:hlinkClick r:id="rId6" action="ppaction://hlinksldjump"/>
            </p:cNvPr>
            <p:cNvSpPr txBox="1"/>
            <p:nvPr/>
          </p:nvSpPr>
          <p:spPr>
            <a:xfrm>
              <a:off x="838203" y="3312302"/>
              <a:ext cx="6826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How are the streets in his </a:t>
              </a:r>
              <a:r>
                <a:rPr lang="en-US" sz="2800" dirty="0" err="1"/>
                <a:t>neighbourhood</a:t>
              </a:r>
              <a:r>
                <a:rPr lang="en-US" sz="2800" dirty="0"/>
                <a:t>?</a:t>
              </a:r>
            </a:p>
          </p:txBody>
        </p:sp>
      </p:grpSp>
      <p:cxnSp>
        <p:nvCxnSpPr>
          <p:cNvPr id="79" name="Straight Arrow Connector 78"/>
          <p:cNvCxnSpPr/>
          <p:nvPr/>
        </p:nvCxnSpPr>
        <p:spPr>
          <a:xfrm>
            <a:off x="2465150" y="288124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465150" y="393615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465152" y="49310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465150" y="603211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20673" y="2655999"/>
            <a:ext cx="583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37655" y="4993687"/>
            <a:ext cx="583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780885" y="6030150"/>
            <a:ext cx="583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80885" y="3897763"/>
            <a:ext cx="583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………………………………………………………………………………………….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503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64121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12094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77503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64121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12094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2357" y="665877"/>
            <a:ext cx="8196267" cy="5618169"/>
          </a:xfrm>
          <a:custGeom>
            <a:avLst/>
            <a:gdLst/>
            <a:ahLst/>
            <a:cxnLst/>
            <a:rect l="l" t="t" r="r" b="b"/>
            <a:pathLst>
              <a:path w="12294401" h="8427253">
                <a:moveTo>
                  <a:pt x="0" y="0"/>
                </a:moveTo>
                <a:lnTo>
                  <a:pt x="12294400" y="0"/>
                </a:lnTo>
                <a:lnTo>
                  <a:pt x="12294400" y="8427252"/>
                </a:lnTo>
                <a:lnTo>
                  <a:pt x="0" y="8427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31949" y="801989"/>
            <a:ext cx="7691689" cy="5272303"/>
          </a:xfrm>
          <a:custGeom>
            <a:avLst/>
            <a:gdLst/>
            <a:ahLst/>
            <a:cxnLst/>
            <a:rect l="l" t="t" r="r" b="b"/>
            <a:pathLst>
              <a:path w="11537534" h="7908455">
                <a:moveTo>
                  <a:pt x="0" y="0"/>
                </a:moveTo>
                <a:lnTo>
                  <a:pt x="11537534" y="0"/>
                </a:lnTo>
                <a:lnTo>
                  <a:pt x="11537534" y="7908456"/>
                </a:lnTo>
                <a:lnTo>
                  <a:pt x="0" y="7908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047409" y="4663399"/>
            <a:ext cx="2453567" cy="1900399"/>
          </a:xfrm>
          <a:custGeom>
            <a:avLst/>
            <a:gdLst/>
            <a:ahLst/>
            <a:cxnLst/>
            <a:rect l="l" t="t" r="r" b="b"/>
            <a:pathLst>
              <a:path w="3680350" h="2850598">
                <a:moveTo>
                  <a:pt x="3680350" y="0"/>
                </a:moveTo>
                <a:lnTo>
                  <a:pt x="0" y="0"/>
                </a:lnTo>
                <a:lnTo>
                  <a:pt x="0" y="2850598"/>
                </a:lnTo>
                <a:lnTo>
                  <a:pt x="3680350" y="2850598"/>
                </a:lnTo>
                <a:lnTo>
                  <a:pt x="36803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14307" flipV="1">
            <a:off x="10638722" y="-125360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0" y="4166341"/>
                </a:moveTo>
                <a:lnTo>
                  <a:pt x="3113393" y="4166341"/>
                </a:lnTo>
                <a:lnTo>
                  <a:pt x="3113393" y="0"/>
                </a:lnTo>
                <a:lnTo>
                  <a:pt x="0" y="0"/>
                </a:lnTo>
                <a:lnTo>
                  <a:pt x="0" y="416634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14307" flipH="1" flipV="1">
            <a:off x="-522316" y="4685512"/>
            <a:ext cx="2075595" cy="2777561"/>
          </a:xfrm>
          <a:custGeom>
            <a:avLst/>
            <a:gdLst/>
            <a:ahLst/>
            <a:cxnLst/>
            <a:rect l="l" t="t" r="r" b="b"/>
            <a:pathLst>
              <a:path w="3113393" h="4166341">
                <a:moveTo>
                  <a:pt x="3113393" y="4166340"/>
                </a:moveTo>
                <a:lnTo>
                  <a:pt x="0" y="4166340"/>
                </a:lnTo>
                <a:lnTo>
                  <a:pt x="0" y="0"/>
                </a:lnTo>
                <a:lnTo>
                  <a:pt x="3113393" y="0"/>
                </a:lnTo>
                <a:lnTo>
                  <a:pt x="3113393" y="416634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47289">
            <a:off x="248308" y="2009787"/>
            <a:ext cx="1603028" cy="1730665"/>
          </a:xfrm>
          <a:custGeom>
            <a:avLst/>
            <a:gdLst/>
            <a:ahLst/>
            <a:cxnLst/>
            <a:rect l="l" t="t" r="r" b="b"/>
            <a:pathLst>
              <a:path w="2404542" h="2595997">
                <a:moveTo>
                  <a:pt x="0" y="0"/>
                </a:moveTo>
                <a:lnTo>
                  <a:pt x="2404541" y="0"/>
                </a:lnTo>
                <a:lnTo>
                  <a:pt x="2404541" y="2595997"/>
                </a:lnTo>
                <a:lnTo>
                  <a:pt x="0" y="2595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8941781" y="585618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981409">
            <a:off x="2632897" y="5439770"/>
            <a:ext cx="634847" cy="795366"/>
          </a:xfrm>
          <a:custGeom>
            <a:avLst/>
            <a:gdLst/>
            <a:ahLst/>
            <a:cxnLst/>
            <a:rect l="l" t="t" r="r" b="b"/>
            <a:pathLst>
              <a:path w="952270" h="1193049">
                <a:moveTo>
                  <a:pt x="0" y="0"/>
                </a:moveTo>
                <a:lnTo>
                  <a:pt x="952270" y="0"/>
                </a:lnTo>
                <a:lnTo>
                  <a:pt x="952270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E1AA4E-8ADA-7765-BEF2-0BE20F7012FC}"/>
              </a:ext>
            </a:extLst>
          </p:cNvPr>
          <p:cNvSpPr txBox="1"/>
          <p:nvPr/>
        </p:nvSpPr>
        <p:spPr>
          <a:xfrm>
            <a:off x="2747764" y="1942927"/>
            <a:ext cx="72405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Lucky</a:t>
            </a:r>
            <a:r>
              <a:rPr lang="en-US" sz="9600" dirty="0" smtClean="0">
                <a:ln w="76200">
                  <a:solidFill>
                    <a:prstClr val="black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9600" dirty="0" smtClean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blind-bag</a:t>
            </a:r>
            <a:endParaRPr lang="en-US" sz="9600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6A71B0D-D27D-563A-CF35-9F78F44334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009">
            <a:off x="1515600" y="2701980"/>
            <a:ext cx="1555611" cy="11308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717856D-0A21-F0E8-E96D-998B9D5D2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89">
            <a:off x="3801800" y="5429629"/>
            <a:ext cx="1555611" cy="11308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7F71227-171F-AD31-4A87-904F5252D2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351">
            <a:off x="9623365" y="3070319"/>
            <a:ext cx="1555611" cy="11308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B1559C8-0896-84BA-B154-827DBE26B2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891912" y="5968381"/>
            <a:ext cx="1129924" cy="8214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D58B684-EF10-64E1-41C4-B62D56B20F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351">
            <a:off x="4274418" y="36860"/>
            <a:ext cx="1555611" cy="1130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D5AD87C-3F7E-F451-92C3-0D4CB8D7CA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181309" y="64650"/>
            <a:ext cx="1129924" cy="821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440ABB4-7909-4507-5853-135AEA98C4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9427287" y="569313"/>
            <a:ext cx="1129924" cy="82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99857B6-3F01-4A3E-37CA-13CC93974E5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856">
            <a:off x="10571684" y="5873339"/>
            <a:ext cx="1129924" cy="8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018B1B-25ED-4DF8-F9EF-AD5AA537B1E6}"/>
              </a:ext>
            </a:extLst>
          </p:cNvPr>
          <p:cNvSpPr txBox="1"/>
          <p:nvPr/>
        </p:nvSpPr>
        <p:spPr>
          <a:xfrm>
            <a:off x="70811" y="277729"/>
            <a:ext cx="12047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Lucky</a:t>
            </a:r>
            <a:r>
              <a:rPr lang="en-US" sz="8800" dirty="0">
                <a:ln w="76200">
                  <a:solidFill>
                    <a:prstClr val="black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8800" dirty="0" smtClean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blind-bag</a:t>
            </a:r>
          </a:p>
          <a:p>
            <a:pPr algn="ctr"/>
            <a:endParaRPr lang="en-US" sz="8800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Showcard Gothic" panose="04020904020102020604" pitchFamily="82" charset="0"/>
            </a:endParaRPr>
          </a:p>
          <a:p>
            <a:pPr algn="ctr"/>
            <a:endParaRPr lang="en-US" sz="8800" dirty="0">
              <a:ln w="76200">
                <a:solidFill>
                  <a:prstClr val="black"/>
                </a:solidFill>
              </a:ln>
              <a:solidFill>
                <a:srgbClr val="00B0F0"/>
              </a:solidFill>
              <a:latin typeface="Showcard Gothic" panose="04020904020102020604" pitchFamily="82" charset="0"/>
            </a:endParaRPr>
          </a:p>
        </p:txBody>
      </p:sp>
      <p:sp>
        <p:nvSpPr>
          <p:cNvPr id="14" name="SỐ 1">
            <a:extLst>
              <a:ext uri="{FF2B5EF4-FFF2-40B4-BE49-F238E27FC236}">
                <a16:creationId xmlns="" xmlns:a16="http://schemas.microsoft.com/office/drawing/2014/main" id="{BCBAE474-B662-2193-F0A1-A912706303D0}"/>
              </a:ext>
            </a:extLst>
          </p:cNvPr>
          <p:cNvSpPr/>
          <p:nvPr/>
        </p:nvSpPr>
        <p:spPr>
          <a:xfrm>
            <a:off x="2451927" y="3259043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1</a:t>
            </a:r>
          </a:p>
        </p:txBody>
      </p:sp>
      <p:pic>
        <p:nvPicPr>
          <p:cNvPr id="52" name="Xé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7632A486-48A5-EA21-0ABE-A91509026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1591822" y="1994859"/>
            <a:ext cx="2431410" cy="1446550"/>
          </a:xfrm>
          <a:prstGeom prst="rect">
            <a:avLst/>
          </a:prstGeom>
        </p:spPr>
      </p:pic>
      <p:pic>
        <p:nvPicPr>
          <p:cNvPr id="53" name="Túi1">
            <a:extLst>
              <a:ext uri="{FF2B5EF4-FFF2-40B4-BE49-F238E27FC236}">
                <a16:creationId xmlns="" xmlns:a16="http://schemas.microsoft.com/office/drawing/2014/main" id="{8367570B-346E-ACE5-284C-BA831F82E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4295" y="1845262"/>
            <a:ext cx="2080953" cy="1512775"/>
          </a:xfrm>
          <a:prstGeom prst="rect">
            <a:avLst/>
          </a:prstGeom>
        </p:spPr>
      </p:pic>
      <p:sp>
        <p:nvSpPr>
          <p:cNvPr id="56" name="SỐ 2">
            <a:extLst>
              <a:ext uri="{FF2B5EF4-FFF2-40B4-BE49-F238E27FC236}">
                <a16:creationId xmlns="" xmlns:a16="http://schemas.microsoft.com/office/drawing/2014/main" id="{AB3B48B2-AC32-E7D6-2BA6-D6A293A10A0B}"/>
              </a:ext>
            </a:extLst>
          </p:cNvPr>
          <p:cNvSpPr/>
          <p:nvPr/>
        </p:nvSpPr>
        <p:spPr>
          <a:xfrm>
            <a:off x="5934185" y="3274402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2</a:t>
            </a:r>
          </a:p>
        </p:txBody>
      </p:sp>
      <p:pic>
        <p:nvPicPr>
          <p:cNvPr id="57" name="Xé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D4A5154-E069-9855-C131-C3F3CBDAB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5018904" y="2010218"/>
            <a:ext cx="2431410" cy="1446550"/>
          </a:xfrm>
          <a:prstGeom prst="rect">
            <a:avLst/>
          </a:prstGeom>
        </p:spPr>
      </p:pic>
      <p:pic>
        <p:nvPicPr>
          <p:cNvPr id="58" name="Túi2">
            <a:extLst>
              <a:ext uri="{FF2B5EF4-FFF2-40B4-BE49-F238E27FC236}">
                <a16:creationId xmlns="" xmlns:a16="http://schemas.microsoft.com/office/drawing/2014/main" id="{92F741EC-A546-EB87-D483-B1C58A683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553" y="1860621"/>
            <a:ext cx="2080953" cy="1512775"/>
          </a:xfrm>
          <a:prstGeom prst="rect">
            <a:avLst/>
          </a:prstGeom>
        </p:spPr>
      </p:pic>
      <p:sp>
        <p:nvSpPr>
          <p:cNvPr id="59" name="SỐ 3">
            <a:extLst>
              <a:ext uri="{FF2B5EF4-FFF2-40B4-BE49-F238E27FC236}">
                <a16:creationId xmlns="" xmlns:a16="http://schemas.microsoft.com/office/drawing/2014/main" id="{13D363B7-BCDC-2AF6-A8B2-DAAA1C9DE376}"/>
              </a:ext>
            </a:extLst>
          </p:cNvPr>
          <p:cNvSpPr/>
          <p:nvPr/>
        </p:nvSpPr>
        <p:spPr>
          <a:xfrm>
            <a:off x="9529659" y="3358037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3</a:t>
            </a:r>
          </a:p>
        </p:txBody>
      </p:sp>
      <p:pic>
        <p:nvPicPr>
          <p:cNvPr id="60" name="Xé 3">
            <a:hlinkClick r:id="rId6" action="ppaction://hlinksldjump"/>
            <a:extLst>
              <a:ext uri="{FF2B5EF4-FFF2-40B4-BE49-F238E27FC236}">
                <a16:creationId xmlns="" xmlns:a16="http://schemas.microsoft.com/office/drawing/2014/main" id="{E7A7BD2A-CFE2-07EC-3AF4-B7B41E3AF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8669554" y="2093853"/>
            <a:ext cx="2431410" cy="1446550"/>
          </a:xfrm>
          <a:prstGeom prst="rect">
            <a:avLst/>
          </a:prstGeom>
        </p:spPr>
      </p:pic>
      <p:pic>
        <p:nvPicPr>
          <p:cNvPr id="61" name="Túi3">
            <a:extLst>
              <a:ext uri="{FF2B5EF4-FFF2-40B4-BE49-F238E27FC236}">
                <a16:creationId xmlns="" xmlns:a16="http://schemas.microsoft.com/office/drawing/2014/main" id="{988141F2-B869-BCD7-5C89-39625B0CF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2027" y="1944256"/>
            <a:ext cx="2080953" cy="1512775"/>
          </a:xfrm>
          <a:prstGeom prst="rect">
            <a:avLst/>
          </a:prstGeom>
        </p:spPr>
      </p:pic>
      <p:sp>
        <p:nvSpPr>
          <p:cNvPr id="62" name="SỐ 4">
            <a:extLst>
              <a:ext uri="{FF2B5EF4-FFF2-40B4-BE49-F238E27FC236}">
                <a16:creationId xmlns="" xmlns:a16="http://schemas.microsoft.com/office/drawing/2014/main" id="{FAD6E26D-716C-37DD-80C4-3341FD90D741}"/>
              </a:ext>
            </a:extLst>
          </p:cNvPr>
          <p:cNvSpPr/>
          <p:nvPr/>
        </p:nvSpPr>
        <p:spPr>
          <a:xfrm>
            <a:off x="2298676" y="5613525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4</a:t>
            </a:r>
          </a:p>
        </p:txBody>
      </p:sp>
      <p:pic>
        <p:nvPicPr>
          <p:cNvPr id="63" name="Xé 4">
            <a:hlinkClick r:id="rId7" action="ppaction://hlinksldjump"/>
            <a:extLst>
              <a:ext uri="{FF2B5EF4-FFF2-40B4-BE49-F238E27FC236}">
                <a16:creationId xmlns="" xmlns:a16="http://schemas.microsoft.com/office/drawing/2014/main" id="{5A7A5555-9C85-625C-8ECF-DBFF534D7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1438571" y="4349341"/>
            <a:ext cx="2431410" cy="1446550"/>
          </a:xfrm>
          <a:prstGeom prst="rect">
            <a:avLst/>
          </a:prstGeom>
        </p:spPr>
      </p:pic>
      <p:pic>
        <p:nvPicPr>
          <p:cNvPr id="64" name="Túi4">
            <a:extLst>
              <a:ext uri="{FF2B5EF4-FFF2-40B4-BE49-F238E27FC236}">
                <a16:creationId xmlns="" xmlns:a16="http://schemas.microsoft.com/office/drawing/2014/main" id="{DF0135B0-3B72-90F7-53C5-6FEC3D4B3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044" y="4199744"/>
            <a:ext cx="2080953" cy="1512775"/>
          </a:xfrm>
          <a:prstGeom prst="rect">
            <a:avLst/>
          </a:prstGeom>
        </p:spPr>
      </p:pic>
      <p:sp>
        <p:nvSpPr>
          <p:cNvPr id="65" name="SỐ 5">
            <a:extLst>
              <a:ext uri="{FF2B5EF4-FFF2-40B4-BE49-F238E27FC236}">
                <a16:creationId xmlns="" xmlns:a16="http://schemas.microsoft.com/office/drawing/2014/main" id="{26DB2B1C-8F9D-9CDF-F8D9-8FAE9C7E3E3A}"/>
              </a:ext>
            </a:extLst>
          </p:cNvPr>
          <p:cNvSpPr/>
          <p:nvPr/>
        </p:nvSpPr>
        <p:spPr>
          <a:xfrm>
            <a:off x="5738939" y="5613525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5</a:t>
            </a:r>
          </a:p>
        </p:txBody>
      </p:sp>
      <p:pic>
        <p:nvPicPr>
          <p:cNvPr id="66" name="Xé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969E8162-9441-081C-7E68-B8B7B5965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4878834" y="4349341"/>
            <a:ext cx="2431410" cy="1446550"/>
          </a:xfrm>
          <a:prstGeom prst="rect">
            <a:avLst/>
          </a:prstGeom>
        </p:spPr>
      </p:pic>
      <p:pic>
        <p:nvPicPr>
          <p:cNvPr id="67" name="Túi5">
            <a:extLst>
              <a:ext uri="{FF2B5EF4-FFF2-40B4-BE49-F238E27FC236}">
                <a16:creationId xmlns="" xmlns:a16="http://schemas.microsoft.com/office/drawing/2014/main" id="{C518EC8F-51A6-056C-FD63-F47BA3F0A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307" y="4199744"/>
            <a:ext cx="2080953" cy="1512775"/>
          </a:xfrm>
          <a:prstGeom prst="rect">
            <a:avLst/>
          </a:prstGeom>
        </p:spPr>
      </p:pic>
      <p:sp>
        <p:nvSpPr>
          <p:cNvPr id="68" name="SỐ 6">
            <a:extLst>
              <a:ext uri="{FF2B5EF4-FFF2-40B4-BE49-F238E27FC236}">
                <a16:creationId xmlns="" xmlns:a16="http://schemas.microsoft.com/office/drawing/2014/main" id="{3AA71375-AA39-11BE-D28B-392C22389343}"/>
              </a:ext>
            </a:extLst>
          </p:cNvPr>
          <p:cNvSpPr/>
          <p:nvPr/>
        </p:nvSpPr>
        <p:spPr>
          <a:xfrm>
            <a:off x="9441675" y="5696897"/>
            <a:ext cx="711200" cy="625231"/>
          </a:xfrm>
          <a:prstGeom prst="ellipse">
            <a:avLst/>
          </a:prstGeom>
          <a:solidFill>
            <a:srgbClr val="A0D8F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n w="571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Rubik-SprayPaint" panose="00000500000000000000" pitchFamily="2" charset="-79"/>
                <a:cs typeface="Rubik-SprayPaint" panose="00000500000000000000" pitchFamily="2" charset="-79"/>
              </a:rPr>
              <a:t>6</a:t>
            </a:r>
          </a:p>
        </p:txBody>
      </p:sp>
      <p:pic>
        <p:nvPicPr>
          <p:cNvPr id="69" name="Xé 6">
            <a:hlinkClick r:id="rId9" action="ppaction://hlinksldjump"/>
            <a:extLst>
              <a:ext uri="{FF2B5EF4-FFF2-40B4-BE49-F238E27FC236}">
                <a16:creationId xmlns="" xmlns:a16="http://schemas.microsoft.com/office/drawing/2014/main" id="{26DEBDD2-E790-C196-59CB-705DD04DE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122" r="13858" b="12223"/>
          <a:stretch/>
        </p:blipFill>
        <p:spPr>
          <a:xfrm>
            <a:off x="8581570" y="4432713"/>
            <a:ext cx="2431410" cy="1446550"/>
          </a:xfrm>
          <a:prstGeom prst="rect">
            <a:avLst/>
          </a:prstGeom>
        </p:spPr>
      </p:pic>
      <p:pic>
        <p:nvPicPr>
          <p:cNvPr id="70" name="Túi6">
            <a:extLst>
              <a:ext uri="{FF2B5EF4-FFF2-40B4-BE49-F238E27FC236}">
                <a16:creationId xmlns="" xmlns:a16="http://schemas.microsoft.com/office/drawing/2014/main" id="{AD64C029-92E6-D9D6-30AB-0C1687194F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4043" y="4283116"/>
            <a:ext cx="2080953" cy="15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526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56" grpId="0" animBg="1"/>
      <p:bldP spid="59" grpId="0" animBg="1"/>
      <p:bldP spid="62" grpId="0" animBg="1"/>
      <p:bldP spid="65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15677" y="2224269"/>
            <a:ext cx="10039546" cy="2650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5B4AD3C-827B-1B6C-40D7-720A876D5FC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1219" y="2887997"/>
            <a:ext cx="9728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Lucky</a:t>
            </a:r>
            <a:r>
              <a:rPr lang="en-US" sz="8000" dirty="0">
                <a:ln w="76200">
                  <a:solidFill>
                    <a:prstClr val="black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8000" dirty="0" smtClean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blind-bag</a:t>
            </a:r>
            <a:endParaRPr lang="en-US" sz="8000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5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">
            <a:extLst>
              <a:ext uri="{FF2B5EF4-FFF2-40B4-BE49-F238E27FC236}">
                <a16:creationId xmlns="" xmlns:a16="http://schemas.microsoft.com/office/drawing/2014/main" id="{AE058850-8D6E-172F-1A76-B7C673552E7E}"/>
              </a:ext>
            </a:extLst>
          </p:cNvPr>
          <p:cNvSpPr/>
          <p:nvPr/>
        </p:nvSpPr>
        <p:spPr>
          <a:xfrm>
            <a:off x="3365201" y="3123721"/>
            <a:ext cx="5483369" cy="835758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3600" b="1" dirty="0">
              <a:solidFill>
                <a:srgbClr val="009999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73391" y="668502"/>
            <a:ext cx="8686800" cy="1598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603494" y="990600"/>
              <a:ext cx="1692772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pic>
        <p:nvPicPr>
          <p:cNvPr id="2" name="Picture 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116698E-4124-BFE4-7F50-99CC09CF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8FFF2B-B576-896C-408C-294149CFBC3F}"/>
              </a:ext>
            </a:extLst>
          </p:cNvPr>
          <p:cNvSpPr txBox="1"/>
          <p:nvPr/>
        </p:nvSpPr>
        <p:spPr>
          <a:xfrm>
            <a:off x="3499191" y="1173990"/>
            <a:ext cx="80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are the streets in his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="" xmlns:a16="http://schemas.microsoft.com/office/drawing/2014/main" id="{AE058850-8D6E-172F-1A76-B7C673552E7E}"/>
              </a:ext>
            </a:extLst>
          </p:cNvPr>
          <p:cNvSpPr/>
          <p:nvPr/>
        </p:nvSpPr>
        <p:spPr>
          <a:xfrm>
            <a:off x="3499191" y="2953213"/>
            <a:ext cx="5483369" cy="835758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They are busy and </a:t>
            </a:r>
            <a:r>
              <a:rPr lang="en-US" sz="3200" spc="-8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crowded</a:t>
            </a:r>
            <a:r>
              <a:rPr lang="en-US" sz="32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45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E79B01A0-81D7-5E72-B992-57A7F4B096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pic>
        <p:nvPicPr>
          <p:cNvPr id="32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28850" y="1385033"/>
            <a:ext cx="10090876" cy="1548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C8FFF2B-B576-896C-408C-294149CFBC3F}"/>
              </a:ext>
            </a:extLst>
          </p:cNvPr>
          <p:cNvSpPr txBox="1"/>
          <p:nvPr/>
        </p:nvSpPr>
        <p:spPr>
          <a:xfrm>
            <a:off x="2471445" y="1878964"/>
            <a:ext cx="9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his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great for outdoor activities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">
            <a:extLst>
              <a:ext uri="{FF2B5EF4-FFF2-40B4-BE49-F238E27FC236}">
                <a16:creationId xmlns="" xmlns:a16="http://schemas.microsoft.com/office/drawing/2014/main" id="{AE058850-8D6E-172F-1A76-B7C673552E7E}"/>
              </a:ext>
            </a:extLst>
          </p:cNvPr>
          <p:cNvSpPr/>
          <p:nvPr/>
        </p:nvSpPr>
        <p:spPr>
          <a:xfrm>
            <a:off x="2867594" y="3636270"/>
            <a:ext cx="8886256" cy="146442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pc="-8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Because </a:t>
            </a:r>
            <a:r>
              <a:rPr lang="en-US" sz="36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has beautiful parks, sandy beaches and fine weather.</a:t>
            </a:r>
          </a:p>
        </p:txBody>
      </p:sp>
    </p:spTree>
    <p:extLst>
      <p:ext uri="{BB962C8B-B14F-4D97-AF65-F5344CB8AC3E}">
        <p14:creationId xmlns:p14="http://schemas.microsoft.com/office/powerpoint/2010/main" val="4640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15513" y="990600"/>
              <a:ext cx="146873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723159D1-2AD9-CBE6-8837-DF1F194D45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="" xmlns:a16="http://schemas.microsoft.com/office/drawing/2014/main" id="{AE058850-8D6E-172F-1A76-B7C673552E7E}"/>
              </a:ext>
            </a:extLst>
          </p:cNvPr>
          <p:cNvSpPr/>
          <p:nvPr/>
        </p:nvSpPr>
        <p:spPr>
          <a:xfrm>
            <a:off x="3266092" y="2733675"/>
            <a:ext cx="7735283" cy="92392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in the suburbs of Da Nang City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73391" y="942975"/>
            <a:ext cx="8686800" cy="112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C8FFF2B-B576-896C-408C-294149CFBC3F}"/>
              </a:ext>
            </a:extLst>
          </p:cNvPr>
          <p:cNvSpPr txBox="1"/>
          <p:nvPr/>
        </p:nvSpPr>
        <p:spPr>
          <a:xfrm>
            <a:off x="3499191" y="1173990"/>
            <a:ext cx="80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is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Khang’s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5</a:t>
              </a: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22F291-5449-3B8A-316C-1C56C3E6E8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pic>
        <p:nvPicPr>
          <p:cNvPr id="23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73391" y="668502"/>
            <a:ext cx="8856684" cy="132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C8FFF2B-B576-896C-408C-294149CFBC3F}"/>
              </a:ext>
            </a:extLst>
          </p:cNvPr>
          <p:cNvSpPr txBox="1"/>
          <p:nvPr/>
        </p:nvSpPr>
        <p:spPr>
          <a:xfrm>
            <a:off x="3398452" y="1037847"/>
            <a:ext cx="854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people in his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">
            <a:extLst>
              <a:ext uri="{FF2B5EF4-FFF2-40B4-BE49-F238E27FC236}">
                <a16:creationId xmlns="" xmlns:a16="http://schemas.microsoft.com/office/drawing/2014/main" id="{AE058850-8D6E-172F-1A76-B7C673552E7E}"/>
              </a:ext>
            </a:extLst>
          </p:cNvPr>
          <p:cNvSpPr/>
          <p:nvPr/>
        </p:nvSpPr>
        <p:spPr>
          <a:xfrm>
            <a:off x="3398452" y="2762250"/>
            <a:ext cx="5067145" cy="835758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very friendly</a:t>
            </a:r>
            <a:r>
              <a:rPr lang="en-US" sz="3600" spc="-8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spc="-8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4720" y="0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Algerian" panose="04020705040A02060702" pitchFamily="82" charset="0"/>
              </a:rPr>
              <a:t>WARM UP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237364" y="1872208"/>
          <a:ext cx="663379" cy="240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86889" y="3628221"/>
          <a:ext cx="1990137" cy="607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37364" y="1885589"/>
          <a:ext cx="265351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954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66592" y="2456978"/>
          <a:ext cx="331689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362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65902" y="3040449"/>
          <a:ext cx="398027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510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2600325" y="1885950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0" y="2531221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952625" y="3093196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285875" y="3691725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299791" y="1182757"/>
            <a:ext cx="596348" cy="566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59487" y="784830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Rules: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1434" y="1607191"/>
            <a:ext cx="5453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Choose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four numbers.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Fill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word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blank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first letter has given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With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correct word you will receive a present.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person who give the key word will get a bigger one.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448367"/>
              </p:ext>
            </p:extLst>
          </p:nvPr>
        </p:nvGraphicFramePr>
        <p:xfrm>
          <a:off x="3208911" y="1838640"/>
          <a:ext cx="663379" cy="240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1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1" animBg="1"/>
      <p:bldP spid="20" grpId="0"/>
      <p:bldP spid="2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05954" y="0"/>
            <a:ext cx="1242568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D8C7E1C-CF7B-37C2-B8A2-1DADBE527755}"/>
              </a:ext>
            </a:extLst>
          </p:cNvPr>
          <p:cNvGrpSpPr/>
          <p:nvPr/>
        </p:nvGrpSpPr>
        <p:grpSpPr>
          <a:xfrm>
            <a:off x="903891" y="24816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74374ED-70BA-0587-E4C6-0A3E1A112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D7F779B-847F-8825-FDA3-FC4726260111}"/>
                </a:ext>
              </a:extLst>
            </p:cNvPr>
            <p:cNvSpPr txBox="1"/>
            <p:nvPr/>
          </p:nvSpPr>
          <p:spPr>
            <a:xfrm>
              <a:off x="722726" y="990600"/>
              <a:ext cx="145430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6</a:t>
              </a:r>
            </a:p>
          </p:txBody>
        </p:sp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4A04C520-F80E-7AB2-CB88-A6266A1234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62" t="16151" r="6725" b="14596"/>
          <a:stretch/>
        </p:blipFill>
        <p:spPr>
          <a:xfrm rot="16200000">
            <a:off x="-653570" y="709457"/>
            <a:ext cx="2211031" cy="903891"/>
          </a:xfrm>
          <a:prstGeom prst="rect">
            <a:avLst/>
          </a:prstGeom>
        </p:spPr>
      </p:pic>
      <p:pic>
        <p:nvPicPr>
          <p:cNvPr id="22" name="Graphic 2">
            <a:extLst>
              <a:ext uri="{FF2B5EF4-FFF2-40B4-BE49-F238E27FC236}">
                <a16:creationId xmlns="" xmlns:a16="http://schemas.microsoft.com/office/drawing/2014/main" id="{E2A3BCD8-1CCA-CEC3-6FFB-031CEE2FC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9434" y="2240128"/>
            <a:ext cx="10039546" cy="2650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1644976" y="2903856"/>
            <a:ext cx="9728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Lucky</a:t>
            </a:r>
            <a:r>
              <a:rPr lang="en-US" sz="8000" dirty="0">
                <a:ln w="76200">
                  <a:solidFill>
                    <a:prstClr val="black"/>
                  </a:solidFill>
                </a:ln>
                <a:solidFill>
                  <a:srgbClr val="00B0F0"/>
                </a:solidFill>
                <a:latin typeface="Showcard Gothic" panose="04020904020102020604" pitchFamily="82" charset="0"/>
              </a:rPr>
              <a:t> </a:t>
            </a:r>
            <a:r>
              <a:rPr lang="en-US" sz="8000" dirty="0" smtClean="0">
                <a:ln w="76200">
                  <a:solidFill>
                    <a:prstClr val="black"/>
                  </a:solidFill>
                </a:ln>
                <a:solidFill>
                  <a:srgbClr val="0070C0"/>
                </a:solidFill>
                <a:latin typeface="Showcard Gothic" panose="04020904020102020604" pitchFamily="82" charset="0"/>
              </a:rPr>
              <a:t>blind-bag</a:t>
            </a:r>
            <a:endParaRPr lang="en-US" sz="8000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684962" y="52623"/>
            <a:ext cx="10315253" cy="3197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II. </a:t>
            </a:r>
            <a:r>
              <a:rPr lang="en-US" altLang="zh-CN" sz="6000" dirty="0" smtClean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SPEAKING</a:t>
            </a:r>
            <a:endParaRPr lang="zh-CN" altLang="en-US" sz="6000" dirty="0">
              <a:solidFill>
                <a:srgbClr val="FF0066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74" y="2066892"/>
            <a:ext cx="8075486" cy="42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1437" y="262368"/>
            <a:ext cx="11460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4: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Make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notes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about what you like / dislike about it.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84640"/>
              </p:ext>
            </p:extLst>
          </p:nvPr>
        </p:nvGraphicFramePr>
        <p:xfrm>
          <a:off x="1143710" y="1458921"/>
          <a:ext cx="10242748" cy="43073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1300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126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575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LIKES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DISLIKES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162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1. Outdoor activities: </a:t>
                      </a:r>
                    </a:p>
                    <a:p>
                      <a:pPr marL="0" indent="0" algn="l">
                        <a:buNone/>
                      </a:pPr>
                      <a:endParaRPr lang="en-US" sz="28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2. People: ………………..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Food: …………………..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School: 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1. S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treets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Weather: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Environment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flipH="1">
            <a:off x="2330845" y="2893113"/>
            <a:ext cx="353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p</a:t>
            </a:r>
            <a:r>
              <a:rPr lang="en-US" sz="2800" i="1" dirty="0" smtClean="0">
                <a:solidFill>
                  <a:srgbClr val="FF0000"/>
                </a:solidFill>
              </a:rPr>
              <a:t>laying football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056309" y="2893113"/>
            <a:ext cx="353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busy and crowded</a:t>
            </a:r>
          </a:p>
        </p:txBody>
      </p:sp>
    </p:spTree>
    <p:extLst>
      <p:ext uri="{BB962C8B-B14F-4D97-AF65-F5344CB8AC3E}">
        <p14:creationId xmlns:p14="http://schemas.microsoft.com/office/powerpoint/2010/main" val="5928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52" y="305490"/>
            <a:ext cx="9907544" cy="1325563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5: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</a:t>
            </a:r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answer about what you like and dislike about your 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3573"/>
            <a:ext cx="17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876" y="1762140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Where do </a:t>
            </a:r>
            <a:r>
              <a:rPr lang="en-US" sz="3200" dirty="0" smtClean="0"/>
              <a:t>you </a:t>
            </a:r>
            <a:r>
              <a:rPr lang="en-US" sz="3200" dirty="0"/>
              <a:t>live?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2173FA-0DA7-4E1E-B09A-D13F8587E7B4}"/>
              </a:ext>
            </a:extLst>
          </p:cNvPr>
          <p:cNvSpPr txBox="1"/>
          <p:nvPr/>
        </p:nvSpPr>
        <p:spPr>
          <a:xfrm>
            <a:off x="728873" y="2374804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I live in 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8C1C2C-449B-45B7-8E07-936A5A30981F}"/>
              </a:ext>
            </a:extLst>
          </p:cNvPr>
          <p:cNvSpPr txBox="1"/>
          <p:nvPr/>
        </p:nvSpPr>
        <p:spPr>
          <a:xfrm>
            <a:off x="685800" y="2930273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What do you like about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90473C-BDE6-4BB8-AD94-35AA58D37DE8}"/>
              </a:ext>
            </a:extLst>
          </p:cNvPr>
          <p:cNvSpPr txBox="1"/>
          <p:nvPr/>
        </p:nvSpPr>
        <p:spPr>
          <a:xfrm>
            <a:off x="728872" y="3569528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________________________________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216800-9D09-4D62-B142-CC2A78679F53}"/>
              </a:ext>
            </a:extLst>
          </p:cNvPr>
          <p:cNvSpPr txBox="1"/>
          <p:nvPr/>
        </p:nvSpPr>
        <p:spPr>
          <a:xfrm>
            <a:off x="1060179" y="3547457"/>
            <a:ext cx="10995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2"/>
                </a:solidFill>
              </a:rPr>
              <a:t> </a:t>
            </a:r>
            <a:r>
              <a:rPr lang="en-US" sz="3200" i="1" dirty="0">
                <a:solidFill>
                  <a:schemeClr val="accent2"/>
                </a:solidFill>
              </a:rPr>
              <a:t>The weather is fine. The people are friendly and the food is good.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08E433-37F4-4599-A03B-1012AFC0373A}"/>
              </a:ext>
            </a:extLst>
          </p:cNvPr>
          <p:cNvSpPr txBox="1"/>
          <p:nvPr/>
        </p:nvSpPr>
        <p:spPr>
          <a:xfrm>
            <a:off x="728871" y="4297484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What do you dislike about it?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DC659D-F47C-4BD2-96C5-2CAE618FDE9D}"/>
              </a:ext>
            </a:extLst>
          </p:cNvPr>
          <p:cNvSpPr txBox="1"/>
          <p:nvPr/>
        </p:nvSpPr>
        <p:spPr>
          <a:xfrm>
            <a:off x="728870" y="4909743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_______________________________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C2E7AB-FC43-4B88-A88F-A1951DDF3D18}"/>
              </a:ext>
            </a:extLst>
          </p:cNvPr>
          <p:cNvSpPr txBox="1"/>
          <p:nvPr/>
        </p:nvSpPr>
        <p:spPr>
          <a:xfrm>
            <a:off x="1134797" y="4887672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accent2"/>
                </a:solidFill>
              </a:rPr>
              <a:t>The streets are busy and crowded.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C2E7AB-FC43-4B88-A88F-A1951DDF3D18}"/>
              </a:ext>
            </a:extLst>
          </p:cNvPr>
          <p:cNvSpPr txBox="1"/>
          <p:nvPr/>
        </p:nvSpPr>
        <p:spPr>
          <a:xfrm>
            <a:off x="2410691" y="2354990"/>
            <a:ext cx="79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accent2"/>
                </a:solidFill>
              </a:rPr>
              <a:t>the suburbs </a:t>
            </a:r>
            <a:r>
              <a:rPr lang="en-US" sz="3200" i="1" dirty="0" smtClean="0">
                <a:solidFill>
                  <a:schemeClr val="accent2"/>
                </a:solidFill>
              </a:rPr>
              <a:t>of Da Nang City.</a:t>
            </a:r>
            <a:endParaRPr lang="en-US" sz="3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3103793" y="322364"/>
            <a:ext cx="753237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44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Wide Latin" panose="020A0A07050505020404" pitchFamily="18" charset="0"/>
                <a:ea typeface="方正胖娃简体" panose="03000509000000000000" pitchFamily="65" charset="-122"/>
              </a:rPr>
              <a:t>HOMEWORK</a:t>
            </a:r>
            <a:endParaRPr lang="zh-CN" altLang="en-US" sz="44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Wide Latin" panose="020A0A070505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2920783" y="483261"/>
            <a:ext cx="717325" cy="636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6642" y="1821427"/>
            <a:ext cx="92866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the new words.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exercise part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– Task 1,2,3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workbook.</a:t>
            </a:r>
          </a:p>
          <a:p>
            <a:pPr lvl="0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Prepare: Lesson 6 –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Skills 2 (p45)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2004391" y="2556812"/>
            <a:ext cx="970059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zh-CN" altLang="en-US" sz="7200" dirty="0">
              <a:solidFill>
                <a:srgbClr val="FF0066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Bernard MT Condensed" panose="02050806060905020404" pitchFamily="18" charset="0"/>
              <a:ea typeface="方正胖娃简体" panose="03000509000000000000" pitchFamily="65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2622259" y="2064446"/>
            <a:ext cx="717325" cy="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68286" y="468598"/>
            <a:ext cx="7815943" cy="5747145"/>
          </a:xfrm>
          <a:prstGeom prst="roundRect">
            <a:avLst/>
          </a:prstGeom>
          <a:noFill/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199" y="609599"/>
            <a:ext cx="72168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RULES:</a:t>
            </a: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 will divide 2 groups, each group will choose a number: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choose a lucky blind –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get 2 stars and have another chance to choose other one.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choose a question, you will answer it and get 2 stars, if it’s right.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37364" y="1872208"/>
          <a:ext cx="663379" cy="240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92482" y="1589005"/>
            <a:ext cx="502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My son is free but I am b _ _ _.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1995" y="1989908"/>
            <a:ext cx="5420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My sister’s house is in a s_ _ _ _ town.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1048" y="2466961"/>
            <a:ext cx="5301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She lives next to a m_ _ _ _ _ building.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1993" y="3065360"/>
            <a:ext cx="5187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Aeon Mall is a b_ _ shopping center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146480"/>
              </p:ext>
            </p:extLst>
          </p:nvPr>
        </p:nvGraphicFramePr>
        <p:xfrm>
          <a:off x="1886889" y="3628221"/>
          <a:ext cx="1990137" cy="607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3765"/>
              </p:ext>
            </p:extLst>
          </p:nvPr>
        </p:nvGraphicFramePr>
        <p:xfrm>
          <a:off x="3237364" y="1885589"/>
          <a:ext cx="265351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954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81762"/>
              </p:ext>
            </p:extLst>
          </p:nvPr>
        </p:nvGraphicFramePr>
        <p:xfrm>
          <a:off x="566592" y="2456978"/>
          <a:ext cx="331689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362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925106"/>
              </p:ext>
            </p:extLst>
          </p:nvPr>
        </p:nvGraphicFramePr>
        <p:xfrm>
          <a:off x="2565902" y="3040449"/>
          <a:ext cx="398027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510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878062"/>
              </p:ext>
            </p:extLst>
          </p:nvPr>
        </p:nvGraphicFramePr>
        <p:xfrm>
          <a:off x="3206258" y="1866072"/>
          <a:ext cx="265351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8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0228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U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390987"/>
              </p:ext>
            </p:extLst>
          </p:nvPr>
        </p:nvGraphicFramePr>
        <p:xfrm>
          <a:off x="579244" y="2467936"/>
          <a:ext cx="331689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362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L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L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350416"/>
              </p:ext>
            </p:extLst>
          </p:nvPr>
        </p:nvGraphicFramePr>
        <p:xfrm>
          <a:off x="2560569" y="3053440"/>
          <a:ext cx="398027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510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797102"/>
              </p:ext>
            </p:extLst>
          </p:nvPr>
        </p:nvGraphicFramePr>
        <p:xfrm>
          <a:off x="1906002" y="3624417"/>
          <a:ext cx="1990137" cy="607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3" name="Oval 22"/>
          <p:cNvSpPr/>
          <p:nvPr/>
        </p:nvSpPr>
        <p:spPr>
          <a:xfrm>
            <a:off x="2600325" y="1885950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0" y="2531221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1952625" y="3093196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1285875" y="3691725"/>
            <a:ext cx="466725" cy="4127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3299791" y="1182757"/>
            <a:ext cx="596348" cy="566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914617"/>
              </p:ext>
            </p:extLst>
          </p:nvPr>
        </p:nvGraphicFramePr>
        <p:xfrm>
          <a:off x="3222821" y="1883132"/>
          <a:ext cx="663379" cy="240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L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04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bg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1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3629"/>
            <a:ext cx="12208104" cy="1643762"/>
          </a:xfrm>
          <a:prstGeom prst="rect">
            <a:avLst/>
          </a:prstGeom>
        </p:spPr>
      </p:pic>
      <p:pic>
        <p:nvPicPr>
          <p:cNvPr id="2" name="Picture 4" descr="E:\丫头\png\对话框\d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5" y="415317"/>
            <a:ext cx="9949346" cy="55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丫头\png\小人\卡通类素材\dg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47">
            <a:off x="1104046" y="3590037"/>
            <a:ext cx="4460231" cy="28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2406650" y="1904613"/>
            <a:ext cx="697441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rgbClr val="FF0000"/>
                </a:solidFill>
                <a:latin typeface="Algerian" panose="04020705040A02060702" pitchFamily="82" charset="0"/>
                <a:ea typeface="黑体" panose="02010600030101010101" charset="-122"/>
              </a:rPr>
              <a:t>UNIT 4: MY NEIGHBOURHOOD</a:t>
            </a:r>
          </a:p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  <a:ea typeface="黑体" panose="02010600030101010101" charset="-122"/>
              </a:rPr>
              <a:t>Period </a:t>
            </a:r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  <a:ea typeface="黑体" panose="02010600030101010101" charset="-122"/>
              </a:rPr>
              <a:t>32 - 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  <a:ea typeface="黑体" panose="02010600030101010101" charset="-122"/>
              </a:rPr>
              <a:t>Lesson 5: Skills 1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lgerian" panose="04020705040A02060702" pitchFamily="82" charset="0"/>
              <a:ea typeface="黑体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 txBox="1"/>
          <p:nvPr/>
        </p:nvSpPr>
        <p:spPr>
          <a:xfrm>
            <a:off x="1479479" y="-71918"/>
            <a:ext cx="8201233" cy="3441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857250" indent="-857250">
              <a:buAutoNum type="romanUcPeriod"/>
            </a:pPr>
            <a:r>
              <a:rPr lang="en-US" altLang="zh-CN" sz="44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READING</a:t>
            </a:r>
          </a:p>
          <a:p>
            <a:endParaRPr lang="en-US" altLang="zh-CN" sz="2400" b="1" dirty="0" smtClean="0">
              <a:solidFill>
                <a:srgbClr val="FF0066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2476072"/>
            <a:ext cx="7859731" cy="36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圆角矩形 17"/>
          <p:cNvSpPr/>
          <p:nvPr/>
        </p:nvSpPr>
        <p:spPr>
          <a:xfrm>
            <a:off x="-3486467" y="800828"/>
            <a:ext cx="14163138" cy="6237269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</a:t>
            </a:r>
            <a:endParaRPr lang="zh-CN" altLang="en-US" dirty="0"/>
          </a:p>
        </p:txBody>
      </p:sp>
      <p:pic>
        <p:nvPicPr>
          <p:cNvPr id="76" name="图片 75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2076035"/>
            <a:ext cx="3585078" cy="1511955"/>
          </a:xfrm>
          <a:prstGeom prst="rect">
            <a:avLst/>
          </a:prstGeom>
        </p:spPr>
      </p:pic>
      <p:pic>
        <p:nvPicPr>
          <p:cNvPr id="77" name="图片 76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1034" y="3592899"/>
            <a:ext cx="3585078" cy="151195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743153" y="2379009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</a:rPr>
              <a:t>01</a:t>
            </a:r>
            <a:endParaRPr lang="zh-CN" altLang="en-US" sz="28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87293" y="1707547"/>
            <a:ext cx="85621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Friday, December 23rd...</a:t>
            </a:r>
          </a:p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MY NEIGHBOURHOOD</a:t>
            </a:r>
          </a:p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I live in the suburbs</a:t>
            </a:r>
            <a:r>
              <a:rPr lang="vi-VN" sz="2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of Da Nang City. There are </a:t>
            </a:r>
            <a:r>
              <a:rPr lang="en-US" sz="2400" dirty="0" smtClean="0">
                <a:solidFill>
                  <a:srgbClr val="333333"/>
                </a:solidFill>
                <a:latin typeface="Helvetica Neue"/>
              </a:rPr>
              <a:t>many things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I like about my neighborhood.</a:t>
            </a:r>
          </a:p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It's great for outdoor</a:t>
            </a:r>
            <a:r>
              <a:rPr lang="vi-VN" sz="2400" dirty="0">
                <a:solidFill>
                  <a:srgbClr val="333333"/>
                </a:solidFill>
                <a:latin typeface="Helvetica Neue"/>
              </a:rPr>
              <a:t> 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activities because it has beautiful parks, sandy beaches and fine weather. There's almost everything I need here: shops, restaurants, and </a:t>
            </a:r>
            <a:r>
              <a:rPr lang="en-US" sz="2400" dirty="0" smtClean="0">
                <a:solidFill>
                  <a:srgbClr val="333333"/>
                </a:solidFill>
                <a:latin typeface="Helvetica Neue"/>
              </a:rPr>
              <a:t>markets.</a:t>
            </a:r>
            <a:endParaRPr lang="en-US" sz="2400" dirty="0">
              <a:solidFill>
                <a:srgbClr val="FFFFFF"/>
              </a:solidFill>
              <a:latin typeface="Helvetica Neue"/>
            </a:endParaRPr>
          </a:p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However, there are two things I dislike</a:t>
            </a:r>
            <a:r>
              <a:rPr lang="vi-VN" sz="2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about it: there </a:t>
            </a:r>
            <a:r>
              <a:rPr lang="en-US" sz="2400" dirty="0" smtClean="0">
                <a:solidFill>
                  <a:srgbClr val="333333"/>
                </a:solidFill>
                <a:latin typeface="Helvetica Neue"/>
              </a:rPr>
              <a:t>are many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modern buildings and offices; and the streets are busy and crowded.</a:t>
            </a:r>
          </a:p>
          <a:p>
            <a:pPr algn="just"/>
            <a:r>
              <a:rPr lang="en-US" sz="2400" dirty="0">
                <a:solidFill>
                  <a:srgbClr val="333333"/>
                </a:solidFill>
                <a:latin typeface="Helvetica Neue"/>
              </a:rPr>
              <a:t>Posted by </a:t>
            </a: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Khang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 at 4:55 PM</a:t>
            </a:r>
            <a:endParaRPr lang="en-US" sz="2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14516" y="91079"/>
            <a:ext cx="8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Task 1: Read </a:t>
            </a:r>
            <a:r>
              <a:rPr lang="en-US" sz="2400" b="1" spc="-10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Khang’s</a:t>
            </a:r>
            <a:r>
              <a:rPr lang="en-US" sz="24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blog. Look at the words in the box, then find them in the text and underline them. What do they mean?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F9FB2DB-E51E-7834-8002-DD6210DA58C8}"/>
              </a:ext>
            </a:extLst>
          </p:cNvPr>
          <p:cNvCxnSpPr/>
          <p:nvPr/>
        </p:nvCxnSpPr>
        <p:spPr>
          <a:xfrm>
            <a:off x="3011947" y="2839998"/>
            <a:ext cx="102752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C6D91C-4557-2B29-8EA2-36C185520EA0}"/>
              </a:ext>
            </a:extLst>
          </p:cNvPr>
          <p:cNvSpPr txBox="1"/>
          <p:nvPr/>
        </p:nvSpPr>
        <p:spPr>
          <a:xfrm>
            <a:off x="2526114" y="951870"/>
            <a:ext cx="4827181" cy="461664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82682" y="981663"/>
            <a:ext cx="5900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      suburbs         dislike 	   outdoor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AF9FB2DB-E51E-7834-8002-DD6210DA58C8}"/>
              </a:ext>
            </a:extLst>
          </p:cNvPr>
          <p:cNvCxnSpPr/>
          <p:nvPr/>
        </p:nvCxnSpPr>
        <p:spPr>
          <a:xfrm>
            <a:off x="3099097" y="3562246"/>
            <a:ext cx="102752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F9FB2DB-E51E-7834-8002-DD6210DA58C8}"/>
              </a:ext>
            </a:extLst>
          </p:cNvPr>
          <p:cNvCxnSpPr/>
          <p:nvPr/>
        </p:nvCxnSpPr>
        <p:spPr>
          <a:xfrm>
            <a:off x="6155435" y="4672815"/>
            <a:ext cx="82944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5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C6A6BF-46A1-4CE9-8285-30F06A472C4A}"/>
              </a:ext>
            </a:extLst>
          </p:cNvPr>
          <p:cNvSpPr txBox="1"/>
          <p:nvPr/>
        </p:nvSpPr>
        <p:spPr>
          <a:xfrm>
            <a:off x="2915479" y="5274366"/>
            <a:ext cx="246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Suburb  (n):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F27813-0728-47F3-B38C-60BD27178F33}"/>
              </a:ext>
            </a:extLst>
          </p:cNvPr>
          <p:cNvSpPr txBox="1"/>
          <p:nvPr/>
        </p:nvSpPr>
        <p:spPr>
          <a:xfrm>
            <a:off x="5380383" y="5274365"/>
            <a:ext cx="404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</a:p>
        </p:txBody>
      </p:sp>
      <p:pic>
        <p:nvPicPr>
          <p:cNvPr id="7" name="Suburbs">
            <a:hlinkClick r:id="" action="ppaction://media"/>
            <a:extLst>
              <a:ext uri="{FF2B5EF4-FFF2-40B4-BE49-F238E27FC236}">
                <a16:creationId xmlns:a16="http://schemas.microsoft.com/office/drawing/2014/main" xmlns="" id="{B8853F82-9D6D-4B31-A324-066D66F6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878" y="526580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1576A8-1B21-48F1-B366-73BB18132AAF}"/>
              </a:ext>
            </a:extLst>
          </p:cNvPr>
          <p:cNvSpPr txBox="1"/>
          <p:nvPr/>
        </p:nvSpPr>
        <p:spPr>
          <a:xfrm>
            <a:off x="2796210" y="5827092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/ ˈ</a:t>
            </a:r>
            <a:r>
              <a:rPr lang="en-US" sz="3200" dirty="0" err="1">
                <a:solidFill>
                  <a:prstClr val="black"/>
                </a:solidFill>
              </a:rPr>
              <a:t>sʌbɜːb</a:t>
            </a:r>
            <a:r>
              <a:rPr lang="en-US" sz="3200" dirty="0">
                <a:solidFill>
                  <a:prstClr val="black"/>
                </a:solidFill>
              </a:rPr>
              <a:t> /</a:t>
            </a:r>
            <a:endParaRPr 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7" y="144608"/>
            <a:ext cx="7930402" cy="50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8B41C4-A6C9-4B57-8EA6-01A1316BBD6B}"/>
              </a:ext>
            </a:extLst>
          </p:cNvPr>
          <p:cNvSpPr txBox="1"/>
          <p:nvPr/>
        </p:nvSpPr>
        <p:spPr>
          <a:xfrm>
            <a:off x="2837170" y="5673671"/>
            <a:ext cx="316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 activities:</a:t>
            </a:r>
          </a:p>
        </p:txBody>
      </p:sp>
      <p:pic>
        <p:nvPicPr>
          <p:cNvPr id="5" name="outdoor activity">
            <a:hlinkClick r:id="" action="ppaction://media"/>
            <a:extLst>
              <a:ext uri="{FF2B5EF4-FFF2-40B4-BE49-F238E27FC236}">
                <a16:creationId xmlns:a16="http://schemas.microsoft.com/office/drawing/2014/main" xmlns="" id="{21AEB2E5-27FE-42B4-9F89-B11226B64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570" y="5506938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0B2DDA-BBED-40E0-8A57-CD43F19CB39F}"/>
              </a:ext>
            </a:extLst>
          </p:cNvPr>
          <p:cNvSpPr txBox="1"/>
          <p:nvPr/>
        </p:nvSpPr>
        <p:spPr>
          <a:xfrm>
            <a:off x="5871160" y="5652711"/>
            <a:ext cx="336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8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0088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CCBCB7-B985-42F9-89DF-3FD943A79034}"/>
              </a:ext>
            </a:extLst>
          </p:cNvPr>
          <p:cNvSpPr txBox="1"/>
          <p:nvPr/>
        </p:nvSpPr>
        <p:spPr>
          <a:xfrm>
            <a:off x="2519116" y="6210983"/>
            <a:ext cx="405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/ ˈ</a:t>
            </a:r>
            <a:r>
              <a:rPr lang="en-US" sz="3200" dirty="0" err="1">
                <a:solidFill>
                  <a:prstClr val="black"/>
                </a:solidFill>
              </a:rPr>
              <a:t>aʊtdɔ</a:t>
            </a:r>
            <a:r>
              <a:rPr lang="en-US" sz="3200" dirty="0">
                <a:solidFill>
                  <a:prstClr val="black"/>
                </a:solidFill>
              </a:rPr>
              <a:t>ː/</a:t>
            </a:r>
            <a:endParaRPr lang="en-US" sz="4400" b="1" dirty="0">
              <a:solidFill>
                <a:srgbClr val="0088E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C79E10F-7D33-4A42-9EAB-6504FAC32417}"/>
              </a:ext>
            </a:extLst>
          </p:cNvPr>
          <p:cNvSpPr txBox="1"/>
          <p:nvPr/>
        </p:nvSpPr>
        <p:spPr>
          <a:xfrm>
            <a:off x="4096125" y="6251577"/>
            <a:ext cx="4055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/ </a:t>
            </a:r>
            <a:r>
              <a:rPr lang="en-US" sz="2800" dirty="0" err="1">
                <a:solidFill>
                  <a:prstClr val="black"/>
                </a:solidFill>
              </a:rPr>
              <a:t>ækˈtɪvəti</a:t>
            </a:r>
            <a:r>
              <a:rPr lang="en-US" sz="2800" dirty="0">
                <a:solidFill>
                  <a:prstClr val="black"/>
                </a:solidFill>
              </a:rPr>
              <a:t> /</a:t>
            </a:r>
            <a:endParaRPr lang="en-US" sz="6000" b="1" dirty="0">
              <a:solidFill>
                <a:srgbClr val="0088E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7" y="304800"/>
            <a:ext cx="6617721" cy="499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39" y="304800"/>
            <a:ext cx="4680728" cy="49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54354E-B1AB-4868-A3B5-81A1F7B7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246" y="634654"/>
            <a:ext cx="4159320" cy="4159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7F1D59-81BA-4546-B2BD-99B821B36D8F}"/>
              </a:ext>
            </a:extLst>
          </p:cNvPr>
          <p:cNvSpPr txBox="1"/>
          <p:nvPr/>
        </p:nvSpPr>
        <p:spPr>
          <a:xfrm>
            <a:off x="2915479" y="5274365"/>
            <a:ext cx="2464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dislike (n):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B63178-D9AF-4019-9516-BE12F7278B78}"/>
              </a:ext>
            </a:extLst>
          </p:cNvPr>
          <p:cNvSpPr txBox="1"/>
          <p:nvPr/>
        </p:nvSpPr>
        <p:spPr>
          <a:xfrm>
            <a:off x="5305984" y="5305143"/>
            <a:ext cx="322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dislike">
            <a:hlinkClick r:id="" action="ppaction://media"/>
            <a:extLst>
              <a:ext uri="{FF2B5EF4-FFF2-40B4-BE49-F238E27FC236}">
                <a16:creationId xmlns:a16="http://schemas.microsoft.com/office/drawing/2014/main" xmlns="" id="{61E2A6C5-685A-4549-90FA-A224A86B2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271" y="529248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1DD814-D5EA-4A68-A1ED-38CBC2A850AF}"/>
              </a:ext>
            </a:extLst>
          </p:cNvPr>
          <p:cNvSpPr txBox="1"/>
          <p:nvPr/>
        </p:nvSpPr>
        <p:spPr>
          <a:xfrm>
            <a:off x="2736576" y="5930959"/>
            <a:ext cx="24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/ </a:t>
            </a:r>
            <a:r>
              <a:rPr lang="en-US" sz="3200" dirty="0" err="1">
                <a:solidFill>
                  <a:prstClr val="black"/>
                </a:solidFill>
              </a:rPr>
              <a:t>dɪsˈlaɪk</a:t>
            </a:r>
            <a:r>
              <a:rPr lang="en-US" sz="3200" dirty="0">
                <a:solidFill>
                  <a:prstClr val="black"/>
                </a:solidFill>
              </a:rPr>
              <a:t> / </a:t>
            </a:r>
            <a:endParaRPr lang="en-US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3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幼儿园家长会PPT模板"/>
</p:tagLst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33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333" id="{251084D4-2FD7-4241-A952-BFDC283EC378}" vid="{D058F758-E114-4115-AE0D-8653CDE32726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865</Words>
  <Application>Microsoft Office PowerPoint</Application>
  <PresentationFormat>Widescreen</PresentationFormat>
  <Paragraphs>187</Paragraphs>
  <Slides>26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宋体</vt:lpstr>
      <vt:lpstr>Algerian</vt:lpstr>
      <vt:lpstr>Anicon Sans</vt:lpstr>
      <vt:lpstr>Arial</vt:lpstr>
      <vt:lpstr>Bernard MT Condensed</vt:lpstr>
      <vt:lpstr>Bodoni MT</vt:lpstr>
      <vt:lpstr>Calibri</vt:lpstr>
      <vt:lpstr>Calibri Light</vt:lpstr>
      <vt:lpstr>等线</vt:lpstr>
      <vt:lpstr>Helvetica Neue</vt:lpstr>
      <vt:lpstr>iCiel Cadena</vt:lpstr>
      <vt:lpstr>Rubik-SprayPaint</vt:lpstr>
      <vt:lpstr>Showcard Gothic</vt:lpstr>
      <vt:lpstr>黑体</vt:lpstr>
      <vt:lpstr>Stella</vt:lpstr>
      <vt:lpstr>Times New Roman</vt:lpstr>
      <vt:lpstr>Wide Latin</vt:lpstr>
      <vt:lpstr>印品黑体</vt:lpstr>
      <vt:lpstr>方正少儿简体</vt:lpstr>
      <vt:lpstr>方正正中黑简体</vt:lpstr>
      <vt:lpstr>方正胖娃简体</vt:lpstr>
      <vt:lpstr>方正行楷简体</vt:lpstr>
      <vt:lpstr>汉真广标</vt:lpstr>
      <vt:lpstr>Office 主题</vt:lpstr>
      <vt:lpstr>1_Office 主题</vt:lpstr>
      <vt:lpstr>Office Theme</vt:lpstr>
      <vt:lpstr>1_Office Theme</vt:lpstr>
      <vt:lpstr>2_Office Theme</vt:lpstr>
      <vt:lpstr>3333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5: Work in pairs. Ask and answer about what you like and dislike about your neighbourhood. 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卡通简约幼儿园家长会PPT模板</dc:title>
  <dc:creator>User</dc:creator>
  <cp:lastModifiedBy>Admin</cp:lastModifiedBy>
  <cp:revision>183</cp:revision>
  <dcterms:created xsi:type="dcterms:W3CDTF">2016-03-16T07:12:00Z</dcterms:created>
  <dcterms:modified xsi:type="dcterms:W3CDTF">2024-11-14T07:29:21Z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