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289" r:id="rId2"/>
    <p:sldId id="3290" r:id="rId3"/>
    <p:sldId id="3246" r:id="rId4"/>
    <p:sldId id="3267" r:id="rId5"/>
    <p:sldId id="3268" r:id="rId6"/>
    <p:sldId id="3272" r:id="rId7"/>
    <p:sldId id="3273" r:id="rId8"/>
    <p:sldId id="3264" r:id="rId9"/>
    <p:sldId id="3269" r:id="rId10"/>
    <p:sldId id="3270" r:id="rId11"/>
    <p:sldId id="3275" r:id="rId12"/>
    <p:sldId id="3291" r:id="rId13"/>
    <p:sldId id="3271" r:id="rId14"/>
    <p:sldId id="3276" r:id="rId15"/>
    <p:sldId id="3277" r:id="rId16"/>
    <p:sldId id="3278" r:id="rId17"/>
    <p:sldId id="3292" r:id="rId18"/>
    <p:sldId id="3281" r:id="rId19"/>
    <p:sldId id="3282" r:id="rId20"/>
    <p:sldId id="3293" r:id="rId21"/>
    <p:sldId id="3284" r:id="rId22"/>
    <p:sldId id="3285" r:id="rId23"/>
    <p:sldId id="3274" r:id="rId24"/>
    <p:sldId id="3286" r:id="rId25"/>
    <p:sldId id="3287" r:id="rId26"/>
    <p:sldId id="369" r:id="rId27"/>
  </p:sldIdLst>
  <p:sldSz cx="12192000" cy="6858000"/>
  <p:notesSz cx="6858000" cy="9144000"/>
  <p:embeddedFontLst>
    <p:embeddedFont>
      <p:font typeface="#9Slide03 Cabin Condensed Bold" panose="020B0604020202020204" charset="0"/>
      <p:bold r:id="rId29"/>
    </p:embeddedFont>
    <p:embeddedFont>
      <p:font typeface="#9Slide03 Cousine Bold" panose="020B0604020202020204" charset="0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KaiTi" panose="02010609060101010101" pitchFamily="49" charset="-122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D600"/>
    <a:srgbClr val="0000CC"/>
    <a:srgbClr val="C2D0EA"/>
    <a:srgbClr val="FF5900"/>
    <a:srgbClr val="FE4A49"/>
    <a:srgbClr val="D400A6"/>
    <a:srgbClr val="6BA00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90FB-C520-4786-BEF8-D4C11805BF2A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7FD72-F44D-43EE-8FB4-666C97A2C2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7A04A3-D395-4C21-B8D9-AA300020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0A47F-5675-4C7D-9DF4-33BAE8737BAE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A4E2B-953C-452D-A3CF-6078F96E6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6.jpe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9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microsoft.com/office/2007/relationships/hdphoto" Target="../media/hdphoto6.wdp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microsoft.com/office/2007/relationships/hdphoto" Target="../media/hdphoto6.wdp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7567" y="0"/>
            <a:ext cx="11956865" cy="63423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  <a:spAutoFit/>
          </a:bodyPr>
          <a:lstStyle/>
          <a:p>
            <a:pPr indent="544251" algn="ctr" defTabSz="1088502" eaLnBrk="1" hangingPunct="1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ea typeface="Cambria" pitchFamily="18" charset="0"/>
                <a:cs typeface="Times New Roman" pitchFamily="18" charset="0"/>
              </a:rPr>
              <a:t>Tổ chức trò chơi “HIỂU Ý ĐỒNG ĐỘI”</a:t>
            </a:r>
            <a:endParaRPr lang="en-US" sz="3000" b="1" dirty="0">
              <a:solidFill>
                <a:srgbClr val="FF0000"/>
              </a:solidFill>
              <a:cs typeface="Arial" pitchFamily="34" charset="0"/>
            </a:endParaRPr>
          </a:p>
          <a:p>
            <a:pPr indent="544251" algn="just" defTabSz="1088502">
              <a:lnSpc>
                <a:spcPct val="150000"/>
              </a:lnSpc>
            </a:pPr>
            <a:r>
              <a:rPr lang="nb-NO" sz="3000" b="1" i="1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- </a:t>
            </a: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GV nêu thể lệ trò chơi:</a:t>
            </a:r>
            <a:endParaRPr lang="en-US" sz="3000" b="1" i="1" dirty="0">
              <a:solidFill>
                <a:srgbClr val="0000FF"/>
              </a:solidFill>
              <a:cs typeface="Arial" pitchFamily="34" charset="0"/>
            </a:endParaRPr>
          </a:p>
          <a:p>
            <a:pPr indent="544251" algn="just" defTabSz="1088502">
              <a:lnSpc>
                <a:spcPct val="150000"/>
              </a:lnSpc>
            </a:pP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+ Người đoán sẽ phải đoán nhanh</a:t>
            </a:r>
            <a:endParaRPr lang="en-US" sz="3000" b="1" i="1" dirty="0">
              <a:solidFill>
                <a:srgbClr val="0000FF"/>
              </a:solidFill>
              <a:cs typeface="Arial" pitchFamily="34" charset="0"/>
            </a:endParaRPr>
          </a:p>
          <a:p>
            <a:pPr indent="544251" algn="just" defTabSz="1088502">
              <a:lnSpc>
                <a:spcPct val="150000"/>
              </a:lnSpc>
            </a:pP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+ Người gợi ý diễn </a:t>
            </a:r>
            <a:r>
              <a:rPr lang="nb-NO" sz="3000" b="1" i="1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giải không </a:t>
            </a: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lặp từ, tách </a:t>
            </a:r>
            <a:r>
              <a:rPr lang="nb-NO" sz="3000" b="1" i="1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từ trong khái niệm.</a:t>
            </a:r>
            <a:endParaRPr lang="en-US" sz="3000" b="1" i="1" dirty="0">
              <a:solidFill>
                <a:srgbClr val="0000FF"/>
              </a:solidFill>
              <a:cs typeface="Arial" pitchFamily="34" charset="0"/>
            </a:endParaRPr>
          </a:p>
          <a:p>
            <a:pPr indent="544251" algn="just" defTabSz="1088502">
              <a:lnSpc>
                <a:spcPct val="150000"/>
              </a:lnSpc>
            </a:pP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- Có nhiều cách để thực hiện</a:t>
            </a:r>
            <a:endParaRPr lang="en-US" sz="3000" b="1" i="1" dirty="0">
              <a:solidFill>
                <a:srgbClr val="0000FF"/>
              </a:solidFill>
              <a:cs typeface="Arial" pitchFamily="34" charset="0"/>
            </a:endParaRPr>
          </a:p>
          <a:p>
            <a:pPr indent="544251" algn="just" defTabSz="1088502">
              <a:lnSpc>
                <a:spcPct val="150000"/>
              </a:lnSpc>
            </a:pP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+ Chiếu từ khóa lên màn hình, gọi 2 HS quay lưng lại màn hình. Các thành viên dưới lớp gợi ý cho 2 bạn thi nhau.</a:t>
            </a:r>
            <a:endParaRPr lang="en-US" sz="3000" b="1" i="1" dirty="0">
              <a:solidFill>
                <a:srgbClr val="0000FF"/>
              </a:solidFill>
              <a:cs typeface="Arial" pitchFamily="34" charset="0"/>
            </a:endParaRPr>
          </a:p>
          <a:p>
            <a:pPr indent="544251" algn="just" defTabSz="1088502">
              <a:lnSpc>
                <a:spcPct val="150000"/>
              </a:lnSpc>
            </a:pPr>
            <a:r>
              <a:rPr lang="nb-NO" sz="3000" b="1" i="1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+ Viết các từ khóa ra giấy. Gọi đại diện nhóm gợi ý cho các thành viên dưới lớp. Nhóm có thành viên gợi ý mà trả lời đúng thì +2; nhóm khác </a:t>
            </a:r>
            <a:r>
              <a:rPr lang="nb-NO" sz="3000" b="1" i="1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+1</a:t>
            </a:r>
            <a:endParaRPr lang="nb-NO" sz="3000" b="1" i="1" dirty="0">
              <a:solidFill>
                <a:srgbClr val="0000FF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3629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/>
          <p:cNvSpPr/>
          <p:nvPr/>
        </p:nvSpPr>
        <p:spPr>
          <a:xfrm>
            <a:off x="1174362" y="991480"/>
            <a:ext cx="102556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Căn cứ nào để phân loại núi ngoài độ cao của núi?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257482" y="806813"/>
            <a:ext cx="878187" cy="646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0466653" y="5884551"/>
            <a:ext cx="1488272" cy="8541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232396" y="1960110"/>
            <a:ext cx="5679605" cy="2093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600" b="1" i="1">
                <a:solidFill>
                  <a:srgbClr val="0000CC"/>
                </a:solidFill>
                <a:effectLst/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Trăng bao nhiêu tuổi trăng già</a:t>
            </a:r>
            <a:endParaRPr lang="en-US" sz="2600" b="1" i="1">
              <a:solidFill>
                <a:srgbClr val="0000CC"/>
              </a:solidFill>
              <a:effectLst/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600" b="1" i="1">
                <a:solidFill>
                  <a:srgbClr val="0000CC"/>
                </a:solidFill>
                <a:effectLst/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Núi bao nhiêu tuổi gọi là núi non.</a:t>
            </a:r>
            <a:endParaRPr lang="en-US" sz="2600" b="1" i="1">
              <a:solidFill>
                <a:srgbClr val="0000CC"/>
              </a:solidFill>
              <a:effectLst/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600" b="1" i="1">
                <a:solidFill>
                  <a:srgbClr val="0000CC"/>
                </a:solidFill>
                <a:effectLst/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Trăng bao nhiêu tuổi trăng tròn</a:t>
            </a:r>
            <a:endParaRPr lang="en-US" sz="2600" b="1" i="1">
              <a:solidFill>
                <a:srgbClr val="0000CC"/>
              </a:solidFill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600" b="1" i="1">
                <a:solidFill>
                  <a:srgbClr val="0000CC"/>
                </a:solidFill>
                <a:effectLst/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Núi bao nhiêu tuổi núi còn trơ trơ”</a:t>
            </a:r>
            <a:endParaRPr lang="en-US" sz="2600" b="1" i="1">
              <a:solidFill>
                <a:srgbClr val="0000CC"/>
              </a:solidFill>
              <a:effectLst/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524" y="2468969"/>
            <a:ext cx="909417" cy="670384"/>
          </a:xfrm>
          <a:prstGeom prst="rect">
            <a:avLst/>
          </a:prstGeom>
        </p:spPr>
      </p:pic>
      <p:sp>
        <p:nvSpPr>
          <p:cNvPr id="24" name="Hình chữ nhật 16"/>
          <p:cNvSpPr/>
          <p:nvPr/>
        </p:nvSpPr>
        <p:spPr>
          <a:xfrm>
            <a:off x="6706935" y="1951931"/>
            <a:ext cx="3426422" cy="101566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Thời gian hình thành của núi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27" name="Picture 14" descr="Kết quả hình ảnh cho icon mũi t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9674" flipV="1">
            <a:off x="6318731" y="2604573"/>
            <a:ext cx="1023567" cy="9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Kết quả hình ảnh cho icon mũi t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1897">
            <a:off x="9231644" y="2625333"/>
            <a:ext cx="1120353" cy="8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5267966" y="3718646"/>
          <a:ext cx="6201052" cy="2381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0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629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Hình chữ nhật 16"/>
          <p:cNvSpPr/>
          <p:nvPr/>
        </p:nvSpPr>
        <p:spPr>
          <a:xfrm>
            <a:off x="6273633" y="3762656"/>
            <a:ext cx="1485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Núi già</a:t>
            </a:r>
            <a:endParaRPr lang="en-US" sz="3000" b="1">
              <a:solidFill>
                <a:srgbClr val="002060"/>
              </a:solidFill>
            </a:endParaRPr>
          </a:p>
        </p:txBody>
      </p:sp>
      <p:sp>
        <p:nvSpPr>
          <p:cNvPr id="34" name="Hình chữ nhật 16"/>
          <p:cNvSpPr/>
          <p:nvPr/>
        </p:nvSpPr>
        <p:spPr>
          <a:xfrm>
            <a:off x="9191374" y="3762656"/>
            <a:ext cx="15854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Núi trẻ</a:t>
            </a:r>
            <a:endParaRPr lang="en-US" sz="3000" b="1">
              <a:solidFill>
                <a:srgbClr val="002060"/>
              </a:solidFill>
            </a:endParaRPr>
          </a:p>
        </p:txBody>
      </p:sp>
      <p:sp>
        <p:nvSpPr>
          <p:cNvPr id="35" name="Hình chữ nhật 16"/>
          <p:cNvSpPr/>
          <p:nvPr/>
        </p:nvSpPr>
        <p:spPr>
          <a:xfrm>
            <a:off x="5339003" y="4481513"/>
            <a:ext cx="27963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Hình thành cách đây hàng </a:t>
            </a:r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trăm triệu năm</a:t>
            </a:r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.</a:t>
            </a:r>
            <a:endParaRPr lang="en-US" sz="3000" b="1">
              <a:solidFill>
                <a:srgbClr val="002060"/>
              </a:solidFill>
            </a:endParaRPr>
          </a:p>
        </p:txBody>
      </p:sp>
      <p:sp>
        <p:nvSpPr>
          <p:cNvPr id="38" name="Hình chữ nhật 16"/>
          <p:cNvSpPr/>
          <p:nvPr/>
        </p:nvSpPr>
        <p:spPr>
          <a:xfrm>
            <a:off x="8224200" y="4486412"/>
            <a:ext cx="3232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Hình thành cách đây khoảng </a:t>
            </a:r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vài chục triệu năm</a:t>
            </a:r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.</a:t>
            </a:r>
            <a:endParaRPr lang="en-US" sz="3000" b="1">
              <a:solidFill>
                <a:srgbClr val="002060"/>
              </a:solidFill>
            </a:endParaRPr>
          </a:p>
        </p:txBody>
      </p:sp>
      <p:sp>
        <p:nvSpPr>
          <p:cNvPr id="31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2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9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4" grpId="0" animBg="1"/>
      <p:bldP spid="33" grpId="0"/>
      <p:bldP spid="34" grpId="0"/>
      <p:bldP spid="35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/>
          <p:cNvSpPr/>
          <p:nvPr/>
        </p:nvSpPr>
        <p:spPr>
          <a:xfrm>
            <a:off x="250894" y="892346"/>
            <a:ext cx="112052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Dựa vào đặc điểm hình thái bên ngoài để phân biệt núi già và núi trẻ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788443" y="1521849"/>
          <a:ext cx="5800848" cy="248844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75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Tiêu chí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Núi trẻ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Núi già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Đỉnh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Sườn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Thung lũng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image182.jpg" descr="Related image"/>
          <p:cNvPicPr/>
          <p:nvPr/>
        </p:nvPicPr>
        <p:blipFill rotWithShape="1">
          <a:blip r:embed="rId5"/>
          <a:srcRect b="22533"/>
          <a:stretch>
            <a:fillRect/>
          </a:stretch>
        </p:blipFill>
        <p:spPr>
          <a:xfrm>
            <a:off x="250894" y="1470277"/>
            <a:ext cx="5415899" cy="18478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28710" y="2167653"/>
            <a:ext cx="14369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n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họn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67897" y="2785261"/>
            <a:ext cx="14369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d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ốc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50330" y="3416440"/>
            <a:ext cx="15283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hẹp, sâu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65623" y="3404755"/>
            <a:ext cx="24819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rộng, nông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44000" y="2799267"/>
            <a:ext cx="24558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thoải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34975" y="2167652"/>
            <a:ext cx="14905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tròn</a:t>
            </a:r>
            <a:endParaRPr lang="en-US" sz="3000" b="1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996" y="3945181"/>
            <a:ext cx="4090435" cy="257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080" y="3990898"/>
            <a:ext cx="4165937" cy="2502313"/>
          </a:xfrm>
          <a:prstGeom prst="rect">
            <a:avLst/>
          </a:prstGeom>
        </p:spPr>
      </p:pic>
      <p:sp>
        <p:nvSpPr>
          <p:cNvPr id="27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2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3" grpId="0"/>
      <p:bldP spid="34" grpId="0"/>
      <p:bldP spid="35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245748" y="189755"/>
            <a:ext cx="4527957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6" name="Hình chữ nhật 16"/>
          <p:cNvSpPr/>
          <p:nvPr/>
        </p:nvSpPr>
        <p:spPr>
          <a:xfrm>
            <a:off x="387725" y="136502"/>
            <a:ext cx="46549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794005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0" name="Hình chữ nhật 16"/>
          <p:cNvSpPr/>
          <p:nvPr/>
        </p:nvSpPr>
        <p:spPr>
          <a:xfrm>
            <a:off x="5210048" y="150063"/>
            <a:ext cx="200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/>
          <p:cNvSpPr/>
          <p:nvPr/>
        </p:nvSpPr>
        <p:spPr>
          <a:xfrm>
            <a:off x="347369" y="801719"/>
            <a:ext cx="18041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a. Núi</a:t>
            </a:r>
            <a:endParaRPr lang="en-US" sz="30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0246241" y="62376"/>
            <a:ext cx="1343049" cy="7708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10" y="-3010109"/>
            <a:ext cx="1233236" cy="1233236"/>
          </a:xfrm>
          <a:prstGeom prst="rect">
            <a:avLst/>
          </a:prstGeom>
        </p:spPr>
      </p:pic>
      <p:sp>
        <p:nvSpPr>
          <p:cNvPr id="42" name="Hình chữ nhật 16"/>
          <p:cNvSpPr/>
          <p:nvPr/>
        </p:nvSpPr>
        <p:spPr>
          <a:xfrm>
            <a:off x="2023794" y="-2833534"/>
            <a:ext cx="8306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#9Slide03 Cabin Condensed Bold" panose="00000806000000000000" pitchFamily="2" charset="0"/>
                <a:ea typeface="KaiTi" panose="020B0503020204020204" pitchFamily="49" charset="-122"/>
              </a:rPr>
              <a:t>Vẽ </a:t>
            </a:r>
            <a:r>
              <a:rPr lang="en-US" sz="2800" b="1">
                <a:solidFill>
                  <a:srgbClr val="002060"/>
                </a:solidFill>
                <a:latin typeface="#9Slide03 Cabin Condensed Bold" panose="00000806000000000000" pitchFamily="2" charset="0"/>
                <a:ea typeface="KaiTi" panose="020B0503020204020204" pitchFamily="49" charset="-122"/>
              </a:rPr>
              <a:t>một ngọn núi theo tưởng tượng của em. Địa hình núi có đặc điểm gì nổi bật?</a:t>
            </a:r>
            <a:endParaRPr lang="en-US" sz="2800">
              <a:solidFill>
                <a:srgbClr val="002060"/>
              </a:solidFill>
              <a:latin typeface="#9Slide03 Cabin Condensed Bold" panose="00000806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5" b="90000" l="10000" r="90000">
                        <a14:foregroundMark x1="45111" y1="7885" x2="45111" y2="7885"/>
                        <a14:foregroundMark x1="47000" y1="2115" x2="47000" y2="2115"/>
                      </a14:backgroundRemoval>
                    </a14:imgEffect>
                  </a14:imgLayer>
                </a14:imgProps>
              </a:ext>
            </a:extLst>
          </a:blip>
          <a:srcRect l="9592" r="11959" b="8549"/>
          <a:stretch>
            <a:fillRect/>
          </a:stretch>
        </p:blipFill>
        <p:spPr>
          <a:xfrm>
            <a:off x="12942445" y="1063329"/>
            <a:ext cx="3383975" cy="22792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5834" y="1817805"/>
            <a:ext cx="113089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    	Núi là dạng địa hình nhô cao rõ rệt so với mặt bằng xung quanh.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10" y="1480692"/>
            <a:ext cx="671644" cy="6716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5834" y="2636429"/>
            <a:ext cx="11026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        </a:t>
            </a:r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</a:rPr>
              <a:t>Độ cao của núi so với mực nước biển từ 500m trở lên.</a:t>
            </a: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90" y="2366551"/>
            <a:ext cx="671644" cy="67164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9976" y="3313262"/>
            <a:ext cx="11026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        </a:t>
            </a:r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</a:rPr>
              <a:t>Núi thường có đỉnh nhọn, sườn dốc.</a:t>
            </a: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532" y="3043384"/>
            <a:ext cx="671644" cy="671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27437" y="283026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546949" y="273070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315606" y="269002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 16"/>
          <p:cNvSpPr/>
          <p:nvPr/>
        </p:nvSpPr>
        <p:spPr>
          <a:xfrm>
            <a:off x="171378" y="136502"/>
            <a:ext cx="3311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KaiTi" panose="020B0503020204020204" pitchFamily="49" charset="-122"/>
                <a:cs typeface="+mn-cs"/>
              </a:rPr>
              <a:t>1. Các dạng địa hình chính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0"/>
              <a:ea typeface="+mn-ea"/>
              <a:cs typeface="+mn-cs"/>
            </a:endParaRPr>
          </a:p>
        </p:txBody>
      </p:sp>
      <p:sp>
        <p:nvSpPr>
          <p:cNvPr id="30" name="Hình chữ nhật 16"/>
          <p:cNvSpPr/>
          <p:nvPr/>
        </p:nvSpPr>
        <p:spPr>
          <a:xfrm>
            <a:off x="4174629" y="150063"/>
            <a:ext cx="200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KaiTi" panose="020B0503020204020204" pitchFamily="49" charset="-122"/>
                <a:cs typeface="+mn-cs"/>
              </a:rPr>
              <a:t>2. Khoáng sản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721048" y="269002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1298886" y="1010758"/>
            <a:ext cx="5964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Everest – nóc nhà của thế giới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0466653" y="5884551"/>
            <a:ext cx="1488272" cy="854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404" y="1691696"/>
            <a:ext cx="7408118" cy="40269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49788"/>
            <a:ext cx="3489806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3337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solidFill>
                  <a:srgbClr val="FF0000"/>
                </a:solidFill>
                <a:latin typeface="#9Slide05 Lobster (Body)"/>
                <a:ea typeface="#9Slide04 Abraham Lincoln" pitchFamily="2" charset="0"/>
                <a:cs typeface="Times New Roman" panose="02020603050405020304" pitchFamily="18" charset="0"/>
              </a:rPr>
              <a:t>Em có biết!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b="28454"/>
          <a:stretch>
            <a:fillRect/>
          </a:stretch>
        </p:blipFill>
        <p:spPr>
          <a:xfrm>
            <a:off x="359173" y="2303255"/>
            <a:ext cx="1294228" cy="115745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/>
          <a:srcRect r="19951"/>
          <a:stretch>
            <a:fillRect/>
          </a:stretch>
        </p:blipFill>
        <p:spPr>
          <a:xfrm>
            <a:off x="1778428" y="1793476"/>
            <a:ext cx="1294229" cy="111411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9722" y="1446129"/>
            <a:ext cx="671644" cy="671644"/>
          </a:xfrm>
          <a:prstGeom prst="rect">
            <a:avLst/>
          </a:prstGeom>
        </p:spPr>
      </p:pic>
      <p:sp>
        <p:nvSpPr>
          <p:cNvPr id="27" name="Hình chữ nhật 16"/>
          <p:cNvSpPr/>
          <p:nvPr/>
        </p:nvSpPr>
        <p:spPr>
          <a:xfrm>
            <a:off x="8389345" y="1724528"/>
            <a:ext cx="29100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Cao 8.848m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37674" y="2326082"/>
            <a:ext cx="3248039" cy="21735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36454" y="5689243"/>
            <a:ext cx="95620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00CC"/>
                </a:solidFill>
                <a:effectLst/>
              </a:rPr>
              <a:t>Ngày 22/5/2008, anh Bùi Văn Ngợi </a:t>
            </a:r>
          </a:p>
          <a:p>
            <a:pPr algn="ctr"/>
            <a:r>
              <a:rPr lang="en-US" sz="2800" b="1" i="0">
                <a:solidFill>
                  <a:srgbClr val="0000CC"/>
                </a:solidFill>
                <a:effectLst/>
              </a:rPr>
              <a:t>là người Việt đầu tiên chinh phục thành công đỉnh Everest.</a:t>
            </a:r>
            <a:endParaRPr lang="en-US" sz="2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sp>
        <p:nvSpPr>
          <p:cNvPr id="42" name="Hình chữ nhật 16"/>
          <p:cNvSpPr/>
          <p:nvPr/>
        </p:nvSpPr>
        <p:spPr>
          <a:xfrm>
            <a:off x="309714" y="734140"/>
            <a:ext cx="2890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ea typeface="KaiTi" panose="020B0503020204020204" pitchFamily="49" charset="-122"/>
              </a:rPr>
              <a:t>b. Đồng bằng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9792" y="1694593"/>
            <a:ext cx="11159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gợn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200m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9715" y="1223153"/>
            <a:ext cx="2433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- Khái niệm</a:t>
            </a:r>
            <a:endParaRPr lang="en-US" sz="3200" b="1">
              <a:solidFill>
                <a:srgbClr val="0000CC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792" y="1453985"/>
            <a:ext cx="671644" cy="67164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9261" y="3070726"/>
            <a:ext cx="11357493" cy="124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Đồng bằng bồi tụ: hình thành do phù sa sông hoặc biển.  </a:t>
            </a:r>
          </a:p>
          <a:p>
            <a:pPr marL="0" marR="0" indent="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Đồng bằng mài mòn: hình thành do băng hà.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0780" y="2636003"/>
            <a:ext cx="2314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- Phân loại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439" y="4489667"/>
            <a:ext cx="3682692" cy="2051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4566" y="4323806"/>
            <a:ext cx="4344417" cy="222944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21131" y="6200920"/>
            <a:ext cx="29563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>
                <a:solidFill>
                  <a:srgbClr val="0000CC"/>
                </a:solidFill>
                <a:highlight>
                  <a:srgbClr val="C2D0EA"/>
                </a:highlight>
              </a:rPr>
              <a:t>Đồng bằng sông Hồng</a:t>
            </a:r>
            <a:endParaRPr lang="en-US" sz="2300" b="1">
              <a:highlight>
                <a:srgbClr val="C2D0EA"/>
              </a:highligh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41193" y="6197088"/>
            <a:ext cx="355944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>
                <a:solidFill>
                  <a:srgbClr val="0000CC"/>
                </a:solidFill>
                <a:highlight>
                  <a:srgbClr val="C2D0EA"/>
                </a:highlight>
              </a:rPr>
              <a:t>Đồng bằng sông Cửu Long</a:t>
            </a:r>
            <a:endParaRPr lang="en-US" sz="2300" b="1">
              <a:highlight>
                <a:srgbClr val="C2D0EA"/>
              </a:highlight>
            </a:endParaRPr>
          </a:p>
        </p:txBody>
      </p:sp>
      <p:sp>
        <p:nvSpPr>
          <p:cNvPr id="27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9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1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2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>
          <a:xfrm>
            <a:off x="309715" y="799455"/>
            <a:ext cx="2040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ea typeface="KaiTi" panose="020B0503020204020204" pitchFamily="49" charset="-122"/>
              </a:rPr>
              <a:t>c. Đồi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888" y="1175646"/>
            <a:ext cx="671644" cy="6716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2149" y="1463496"/>
            <a:ext cx="924850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Là dạng địa hình nhô cao, có đỉnh tròn, sườn thoải.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4615" y="3510182"/>
            <a:ext cx="4548302" cy="283836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419704" y="6193770"/>
            <a:ext cx="3705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  <a:highlight>
                  <a:srgbClr val="C2D0EA"/>
                </a:highlight>
              </a:rPr>
              <a:t>Đồi chè Phú Thọ - Việt Nam</a:t>
            </a:r>
            <a:endParaRPr lang="en-US">
              <a:highlight>
                <a:srgbClr val="C2D0EA"/>
              </a:highlight>
            </a:endParaRPr>
          </a:p>
        </p:txBody>
      </p:sp>
      <p:sp>
        <p:nvSpPr>
          <p:cNvPr id="27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2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07" y="1972353"/>
            <a:ext cx="671644" cy="67164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11312" y="2139180"/>
            <a:ext cx="11241499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 cao của đồi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không quá 200m. </a:t>
            </a:r>
          </a:p>
          <a:p>
            <a:pPr algn="just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Đồi thường phân bố tập trung thành vùng.</a:t>
            </a:r>
            <a:endParaRPr lang="en-US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8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46733" y="1025819"/>
            <a:ext cx="83247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Calibri" panose="020F0502020204030204" pitchFamily="34" charset="0"/>
              </a:rPr>
              <a:t>        Địa hình đồi và núi có đặc điểm gì khác nhau?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1241707" y="783730"/>
            <a:ext cx="878187" cy="6463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35669" y="1563469"/>
            <a:ext cx="7662401" cy="2890228"/>
            <a:chOff x="1135669" y="1785540"/>
            <a:chExt cx="7662401" cy="2890228"/>
          </a:xfrm>
        </p:grpSpPr>
        <p:pic>
          <p:nvPicPr>
            <p:cNvPr id="43" name="Picture 42" descr="Table&#10;&#10;Description automatically generated"/>
            <p:cNvPicPr/>
            <p:nvPr/>
          </p:nvPicPr>
          <p:blipFill rotWithShape="1">
            <a:blip r:embed="rId7"/>
            <a:srcRect t="14191"/>
            <a:stretch>
              <a:fillRect/>
            </a:stretch>
          </p:blipFill>
          <p:spPr>
            <a:xfrm>
              <a:off x="1135669" y="1785540"/>
              <a:ext cx="7662401" cy="28902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33491" y="1979720"/>
              <a:ext cx="6977849" cy="246799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33490" y="2498534"/>
              <a:ext cx="6977849" cy="632806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41912" y="3149096"/>
              <a:ext cx="6977849" cy="632806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42140" y="3797165"/>
              <a:ext cx="6977849" cy="632806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549323" y="2356163"/>
            <a:ext cx="11722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n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họn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70213" y="2921154"/>
            <a:ext cx="8500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d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ốc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07743" y="3576999"/>
            <a:ext cx="1892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trên 500m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06701" y="2910269"/>
            <a:ext cx="12228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thoải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06701" y="2344931"/>
            <a:ext cx="11314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tròn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87738" y="3541553"/>
            <a:ext cx="21605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a typeface="KaiTi" panose="020B0503020204020204" pitchFamily="49" charset="-122"/>
              </a:rPr>
              <a:t>dưới 200m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79087" y="4505584"/>
            <a:ext cx="9950913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000" b="1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úi được hình thành do quá trình địa chất cách đây hàng trăm triệu năm về trước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20573" y="5661782"/>
            <a:ext cx="90224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Đồi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được hình thành do quá trình phong hóa, bóc mòn từ núi.</a:t>
            </a:r>
            <a:endParaRPr lang="en-US" sz="3000" b="1">
              <a:solidFill>
                <a:srgbClr val="0000CC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142" y="4259175"/>
            <a:ext cx="671644" cy="67164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387" y="5451803"/>
            <a:ext cx="671644" cy="671644"/>
          </a:xfrm>
          <a:prstGeom prst="rect">
            <a:avLst/>
          </a:prstGeom>
        </p:spPr>
      </p:pic>
      <p:sp>
        <p:nvSpPr>
          <p:cNvPr id="34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8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9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sp>
        <p:nvSpPr>
          <p:cNvPr id="22" name="Hình chữ nhật 16"/>
          <p:cNvSpPr/>
          <p:nvPr/>
        </p:nvSpPr>
        <p:spPr>
          <a:xfrm>
            <a:off x="493208" y="821396"/>
            <a:ext cx="3726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ea typeface="KaiTi" panose="020B0503020204020204" pitchFamily="49" charset="-122"/>
              </a:rPr>
              <a:t>d. Cao nguyên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2778" y="1470277"/>
            <a:ext cx="10477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</a:rPr>
              <a:t>L</a:t>
            </a: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à vùng đất có bề mặt tương đối bằng phẳng hoặc gợn sóng.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59" y="1281209"/>
            <a:ext cx="671644" cy="67164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905786" y="6255076"/>
            <a:ext cx="56879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  <a:highlight>
                  <a:srgbClr val="C2D0EA"/>
                </a:highlight>
              </a:rPr>
              <a:t>Cao nguyên Lâm Viên – Việt Nam</a:t>
            </a:r>
            <a:endParaRPr lang="en-US">
              <a:highlight>
                <a:srgbClr val="C2D0EA"/>
              </a:highlight>
            </a:endParaRPr>
          </a:p>
        </p:txBody>
      </p:sp>
      <p:pic>
        <p:nvPicPr>
          <p:cNvPr id="2050" name="Picture 2" descr="Cao nguyên Lâm Viên | Mytour.v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/>
          <a:stretch>
            <a:fillRect/>
          </a:stretch>
        </p:blipFill>
        <p:spPr bwMode="auto">
          <a:xfrm>
            <a:off x="6661426" y="3997104"/>
            <a:ext cx="4533868" cy="219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2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7611" y="2079882"/>
            <a:ext cx="10477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Độ cao tuyệt đối từ 500 đến 1000m. 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392" y="1890814"/>
            <a:ext cx="671644" cy="6716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84066" y="2741739"/>
            <a:ext cx="104778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Có sườn dốc, nhiều khi dựng đứng thành vách so với vùng đất xung quanh.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847" y="2552671"/>
            <a:ext cx="671644" cy="671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9" grpId="0"/>
      <p:bldP spid="2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42528" y="149414"/>
            <a:ext cx="4690730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 16"/>
          <p:cNvSpPr/>
          <p:nvPr/>
        </p:nvSpPr>
        <p:spPr>
          <a:xfrm>
            <a:off x="288944" y="136502"/>
            <a:ext cx="449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1. Các dạng địa hình chính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960382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ình chữ nhật 16"/>
          <p:cNvSpPr/>
          <p:nvPr/>
        </p:nvSpPr>
        <p:spPr>
          <a:xfrm>
            <a:off x="5120644" y="150063"/>
            <a:ext cx="2547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2. Khoáng sản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9961" y="882776"/>
            <a:ext cx="2993931" cy="2005195"/>
            <a:chOff x="602710" y="1048902"/>
            <a:chExt cx="2993931" cy="20051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710" y="1048902"/>
              <a:ext cx="2993931" cy="200519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47397" y="1138362"/>
              <a:ext cx="488272" cy="45285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49815" y="967851"/>
            <a:ext cx="2993931" cy="1960999"/>
            <a:chOff x="4363786" y="1070999"/>
            <a:chExt cx="3023048" cy="1960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3786" y="1070999"/>
              <a:ext cx="3023048" cy="1960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Oval 21"/>
            <p:cNvSpPr/>
            <p:nvPr/>
          </p:nvSpPr>
          <p:spPr>
            <a:xfrm>
              <a:off x="4429285" y="1157094"/>
              <a:ext cx="488272" cy="45285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B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9961" y="3075109"/>
            <a:ext cx="2993931" cy="2034903"/>
            <a:chOff x="596330" y="3335735"/>
            <a:chExt cx="2993931" cy="2034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330" y="3335735"/>
              <a:ext cx="2993931" cy="203490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38222" y="3415205"/>
              <a:ext cx="488272" cy="45285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49814" y="3075109"/>
            <a:ext cx="2993931" cy="2019665"/>
            <a:chOff x="4363786" y="3378489"/>
            <a:chExt cx="2993931" cy="20196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t="8548" r="2517"/>
            <a:stretch>
              <a:fillRect/>
            </a:stretch>
          </p:blipFill>
          <p:spPr>
            <a:xfrm>
              <a:off x="4363786" y="3378489"/>
              <a:ext cx="2993931" cy="201966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4429285" y="3444606"/>
              <a:ext cx="488272" cy="45285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D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745951" y="1276727"/>
            <a:ext cx="46575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3000" b="1">
                <a:solidFill>
                  <a:srgbClr val="0000CC"/>
                </a:solidFill>
              </a:rPr>
              <a:t> Khai thác thông tin SGK cho biết khoáng sản là gì? Khoáng sản tồn tại ở những trạng thái nào?</a:t>
            </a:r>
            <a:endParaRPr lang="en-US" sz="3000" b="1">
              <a:solidFill>
                <a:srgbClr val="0000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6643745" y="765853"/>
            <a:ext cx="878187" cy="6463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70125" y="5302647"/>
            <a:ext cx="502534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>
                <a:solidFill>
                  <a:srgbClr val="0000CC"/>
                </a:solidFill>
                <a:highlight>
                  <a:srgbClr val="C2D0EA"/>
                </a:highlight>
              </a:rPr>
              <a:t>Một số loại khoáng sản </a:t>
            </a:r>
            <a:endParaRPr lang="en-US" sz="2500">
              <a:highlight>
                <a:srgbClr val="C2D0EA"/>
              </a:highligh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9961" y="2472886"/>
            <a:ext cx="1358210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Than đá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649814" y="2497963"/>
            <a:ext cx="1679832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Quặng vàng</a:t>
            </a: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9960" y="4703211"/>
            <a:ext cx="1100831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Đá vôi</a:t>
            </a: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649813" y="4668407"/>
            <a:ext cx="1549204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Kim cương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753507" y="1263919"/>
            <a:ext cx="46575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00CC"/>
                </a:solidFill>
              </a:rPr>
              <a:t>2. </a:t>
            </a:r>
            <a:r>
              <a:rPr lang="en-US" sz="30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 sát hình bên và cho biết các hình a, b, c, d là khoáng sản gì?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6651301" y="753045"/>
            <a:ext cx="878187" cy="6463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823303" y="1254035"/>
            <a:ext cx="4657561" cy="206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000" b="1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Kể tên một số vật dụng trong cuộc sống hằng ngày được làm từ khoáng sản mà em biết?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6721097" y="743161"/>
            <a:ext cx="878187" cy="646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1581" y="3594081"/>
            <a:ext cx="2124488" cy="139111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30023" y="3675521"/>
            <a:ext cx="1962944" cy="12260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68053" y="5094774"/>
            <a:ext cx="2124488" cy="1354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0"/>
      <p:bldP spid="38" grpId="0" animBg="1"/>
      <p:bldP spid="39" grpId="0" animBg="1"/>
      <p:bldP spid="42" grpId="0" animBg="1"/>
      <p:bldP spid="43" grpId="0" animBg="1"/>
      <p:bldP spid="44" grpId="0"/>
      <p:bldP spid="44" grpId="1"/>
      <p:bldP spid="46" grpId="0"/>
      <p:bldP spid="4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>
          <a:xfrm>
            <a:off x="623691" y="750252"/>
            <a:ext cx="20407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- Khái niệm</a:t>
            </a:r>
            <a:endParaRPr lang="en-US" sz="300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95" y="1470277"/>
            <a:ext cx="671644" cy="6716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4548" y="3280318"/>
            <a:ext cx="5367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rữ lượng khoáng sản đủ lớn 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133" y="4062588"/>
            <a:ext cx="6128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hất lượng phù hợp để sử dụng 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88634" y="3695207"/>
            <a:ext cx="2783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ỏ khoáng sản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226212" y="3500168"/>
            <a:ext cx="394219" cy="941033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12"/>
          <p:cNvSpPr/>
          <p:nvPr/>
        </p:nvSpPr>
        <p:spPr>
          <a:xfrm>
            <a:off x="142528" y="149414"/>
            <a:ext cx="4690730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Hình chữ nhật 16"/>
          <p:cNvSpPr/>
          <p:nvPr/>
        </p:nvSpPr>
        <p:spPr>
          <a:xfrm>
            <a:off x="288944" y="136502"/>
            <a:ext cx="449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1. Các dạng địa hình chính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: Rounded Corners 27"/>
          <p:cNvSpPr/>
          <p:nvPr/>
        </p:nvSpPr>
        <p:spPr>
          <a:xfrm>
            <a:off x="4960382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ình chữ nhật 16"/>
          <p:cNvSpPr/>
          <p:nvPr/>
        </p:nvSpPr>
        <p:spPr>
          <a:xfrm>
            <a:off x="5120644" y="150063"/>
            <a:ext cx="2547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2. Khoáng sản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7783" y="1794655"/>
            <a:ext cx="11084442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Khoáng sản là những khoáng vật và khoáng chất có ích trong tự nhiên mà con người có thể khai thác </a:t>
            </a:r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sử dụng.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76" y="2772221"/>
            <a:ext cx="671644" cy="671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9" grpId="0"/>
      <p:bldP spid="33" grpId="0"/>
      <p:bldP spid="11" grpId="0" animBg="1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image187.jpg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63"/>
            <a:ext cx="12156914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78401" y="6314197"/>
            <a:ext cx="22352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ĐỒI</a:t>
            </a:r>
          </a:p>
        </p:txBody>
      </p:sp>
      <p:pic>
        <p:nvPicPr>
          <p:cNvPr id="26" name="Picture 2" descr="download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208080" cy="68580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4470400" y="6314197"/>
            <a:ext cx="26416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HANG Đ ỘNG</a:t>
            </a:r>
          </a:p>
        </p:txBody>
      </p:sp>
      <p:pic>
        <p:nvPicPr>
          <p:cNvPr id="44" name="image169.jpg" descr="Image result for Himalay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8632"/>
            <a:ext cx="12232485" cy="6888558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4572001" y="6314197"/>
            <a:ext cx="22352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NÚI</a:t>
            </a:r>
          </a:p>
        </p:txBody>
      </p:sp>
      <p:pic>
        <p:nvPicPr>
          <p:cNvPr id="62" name="Picture 6" descr="download (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18" y="0"/>
            <a:ext cx="12085493" cy="6858000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4775200" y="6314197"/>
            <a:ext cx="22352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SA PA</a:t>
            </a:r>
          </a:p>
        </p:txBody>
      </p:sp>
      <p:pic>
        <p:nvPicPr>
          <p:cNvPr id="75" name="Picture 7" descr="download (4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-13063"/>
            <a:ext cx="12192000" cy="6858000"/>
          </a:xfrm>
          <a:prstGeom prst="rect">
            <a:avLst/>
          </a:prstGeom>
          <a:noFill/>
        </p:spPr>
      </p:pic>
      <p:sp>
        <p:nvSpPr>
          <p:cNvPr id="78" name="TextBox 77"/>
          <p:cNvSpPr txBox="1"/>
          <p:nvPr/>
        </p:nvSpPr>
        <p:spPr>
          <a:xfrm>
            <a:off x="3556000" y="6314197"/>
            <a:ext cx="44704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RUỘNG BẬC THANG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1BC25AEE-CC20-44F4-AED0-E1589B7D2C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84" t="39846" r="41744" b="26046"/>
          <a:stretch/>
        </p:blipFill>
        <p:spPr>
          <a:xfrm>
            <a:off x="-45257" y="-13063"/>
            <a:ext cx="12237257" cy="685800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4572001" y="6028507"/>
            <a:ext cx="32512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CAO NGUYÊN</a:t>
            </a:r>
          </a:p>
        </p:txBody>
      </p:sp>
      <p:pic>
        <p:nvPicPr>
          <p:cNvPr id="98" name="Picture 8" descr="download (5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7655" y="-13063"/>
            <a:ext cx="12423228" cy="6858000"/>
          </a:xfrm>
          <a:prstGeom prst="rect">
            <a:avLst/>
          </a:prstGeom>
          <a:noFill/>
        </p:spPr>
      </p:pic>
      <p:sp>
        <p:nvSpPr>
          <p:cNvPr id="101" name="TextBox 100"/>
          <p:cNvSpPr txBox="1"/>
          <p:nvPr/>
        </p:nvSpPr>
        <p:spPr>
          <a:xfrm>
            <a:off x="3657601" y="6314197"/>
            <a:ext cx="45720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ĐỈNH PHAN-XI-PĂNG</a:t>
            </a:r>
          </a:p>
        </p:txBody>
      </p:sp>
      <p:pic>
        <p:nvPicPr>
          <p:cNvPr id="104" name="Picture 3" descr="Káº¿t quáº£ hÃ¬nh áº£nh cho Äá»ng báº±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52781" y="0"/>
            <a:ext cx="12490688" cy="6858000"/>
          </a:xfrm>
          <a:prstGeom prst="rect">
            <a:avLst/>
          </a:prstGeom>
          <a:noFill/>
        </p:spPr>
      </p:pic>
      <p:sp>
        <p:nvSpPr>
          <p:cNvPr id="108" name="TextBox 107"/>
          <p:cNvSpPr txBox="1"/>
          <p:nvPr/>
        </p:nvSpPr>
        <p:spPr>
          <a:xfrm>
            <a:off x="4267200" y="6314197"/>
            <a:ext cx="26416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ĐỒNG BẰNG</a:t>
            </a:r>
          </a:p>
        </p:txBody>
      </p:sp>
      <p:pic>
        <p:nvPicPr>
          <p:cNvPr id="110" name="image184.jpg" descr="Related ima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45240" y="-5037"/>
            <a:ext cx="12616793" cy="6889164"/>
          </a:xfrm>
          <a:prstGeom prst="rect">
            <a:avLst/>
          </a:prstGeom>
          <a:noFill/>
        </p:spPr>
      </p:pic>
      <p:sp>
        <p:nvSpPr>
          <p:cNvPr id="112" name="TextBox 111"/>
          <p:cNvSpPr txBox="1"/>
          <p:nvPr/>
        </p:nvSpPr>
        <p:spPr>
          <a:xfrm>
            <a:off x="3352800" y="6314197"/>
            <a:ext cx="4470400" cy="51002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FF"/>
                </a:solidFill>
              </a:rPr>
              <a:t>THUNG LŨNG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50" grpId="0" animBg="1"/>
      <p:bldP spid="67" grpId="0" animBg="1"/>
      <p:bldP spid="78" grpId="0" animBg="1"/>
      <p:bldP spid="94" grpId="0" animBg="1"/>
      <p:bldP spid="101" grpId="0" animBg="1"/>
      <p:bldP spid="108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42528" y="149414"/>
            <a:ext cx="4690730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 16"/>
          <p:cNvSpPr/>
          <p:nvPr/>
        </p:nvSpPr>
        <p:spPr>
          <a:xfrm>
            <a:off x="288944" y="136502"/>
            <a:ext cx="449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1. Các dạng địa hình chính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960382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ình chữ nhật 16"/>
          <p:cNvSpPr/>
          <p:nvPr/>
        </p:nvSpPr>
        <p:spPr>
          <a:xfrm>
            <a:off x="5120644" y="150063"/>
            <a:ext cx="2547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2. Khoáng sản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052717" y="6200548"/>
            <a:ext cx="1139283" cy="653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61" y="882776"/>
            <a:ext cx="2993931" cy="2005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815" y="967851"/>
            <a:ext cx="2993931" cy="1960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61" y="3075109"/>
            <a:ext cx="2993931" cy="203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t="8548" r="2517"/>
          <a:stretch>
            <a:fillRect/>
          </a:stretch>
        </p:blipFill>
        <p:spPr>
          <a:xfrm>
            <a:off x="3649814" y="3075109"/>
            <a:ext cx="2993931" cy="201966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45951" y="1276727"/>
            <a:ext cx="4657561" cy="2790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1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Dựa theo công dụng và trạng thái vật lí, khoáng sản được phân thành mấy loại</a:t>
            </a:r>
            <a:r>
              <a:rPr lang="en-US" sz="3000" b="1" i="1">
                <a:solidFill>
                  <a:srgbClr val="0000CC"/>
                </a:solidFill>
              </a:rPr>
              <a:t>? Đó là những loại nào?</a:t>
            </a:r>
            <a:endParaRPr lang="en-US" sz="3000" b="1" i="1">
              <a:solidFill>
                <a:srgbClr val="0000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6643745" y="765853"/>
            <a:ext cx="878187" cy="6463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70125" y="5302647"/>
            <a:ext cx="502534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>
                <a:solidFill>
                  <a:srgbClr val="0000CC"/>
                </a:solidFill>
                <a:highlight>
                  <a:srgbClr val="C2D0EA"/>
                </a:highlight>
              </a:rPr>
              <a:t>Một số loại khoáng sản </a:t>
            </a:r>
            <a:endParaRPr lang="en-US" sz="2500">
              <a:highlight>
                <a:srgbClr val="C2D0EA"/>
              </a:highligh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9961" y="2472886"/>
            <a:ext cx="1358210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Than đá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649814" y="2497963"/>
            <a:ext cx="1679832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Quặng vàng</a:t>
            </a: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9960" y="4703211"/>
            <a:ext cx="1100831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Đá vôi</a:t>
            </a: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649813" y="4668407"/>
            <a:ext cx="1549204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CC"/>
                </a:solidFill>
              </a:rPr>
              <a:t>Kim cương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646131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704346" y="8396525"/>
            <a:ext cx="1139283" cy="6538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209" y="693870"/>
            <a:ext cx="671644" cy="671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0443" y="7469745"/>
            <a:ext cx="3450084" cy="2262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6500" y="7466992"/>
            <a:ext cx="3700010" cy="22190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14815" y="-1704561"/>
            <a:ext cx="37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rữ lượng khoáng sản đủ lớn </a:t>
            </a:r>
            <a:endParaRPr lang="en-US" sz="2400">
              <a:solidFill>
                <a:srgbClr val="0000CC"/>
              </a:solidFill>
              <a:latin typeface="#9Slide03 Cabin Condensed Bold" panose="00000806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8399" y="-922291"/>
            <a:ext cx="37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hất lượng phù hợp để sử dụng </a:t>
            </a:r>
            <a:endParaRPr lang="en-US" sz="2400">
              <a:solidFill>
                <a:srgbClr val="0000CC"/>
              </a:solidFill>
              <a:latin typeface="#9Slide03 Cabin Condensed Bold" panose="00000806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42432" y="-1341928"/>
            <a:ext cx="1981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ỏ khoáng sản</a:t>
            </a:r>
            <a:endParaRPr lang="en-US" sz="2400">
              <a:solidFill>
                <a:srgbClr val="0000CC"/>
              </a:solidFill>
              <a:latin typeface="#9Slide03 Cabin Condensed Bold" panose="00000806000000000000" pitchFamily="2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496867" y="-1550025"/>
            <a:ext cx="394219" cy="941033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20397" y="1549634"/>
            <a:ext cx="110749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ea typeface="Calibri" panose="020F0502020204030204" pitchFamily="34" charset="0"/>
              </a:rPr>
              <a:t>-</a:t>
            </a: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 Dựa vào trạng thái: rắn (quặng, than...); lỏng (nước khoáng, dầu mỏ...); khí (khí thiên nhiên...)</a:t>
            </a:r>
            <a:endParaRPr lang="en-US" sz="3200" b="1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- Dựa vào công dụng:</a:t>
            </a:r>
            <a:endParaRPr lang="en-US" sz="3200" b="1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+ Khoáng sản năng lượng (Nhiên liệu): than đá, dầu mỏ,...</a:t>
            </a:r>
          </a:p>
          <a:p>
            <a:pPr algn="just">
              <a:lnSpc>
                <a:spcPct val="150000"/>
              </a:lnSpc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+ Khoáng sản kim loại: sắt, chì đồng, kẽm, thiếc...</a:t>
            </a:r>
          </a:p>
          <a:p>
            <a:pPr algn="just">
              <a:lnSpc>
                <a:spcPct val="150000"/>
              </a:lnSpc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+ Khoáng sản phi kim loại: thạch anh, đá vôi, cao lanh, sét...</a:t>
            </a:r>
            <a:endParaRPr lang="en-US" sz="3200" b="1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35" name="Hình chữ nhật 16"/>
          <p:cNvSpPr/>
          <p:nvPr/>
        </p:nvSpPr>
        <p:spPr>
          <a:xfrm>
            <a:off x="929849" y="957799"/>
            <a:ext cx="2040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ea typeface="KaiTi" panose="020B0503020204020204" pitchFamily="49" charset="-122"/>
              </a:rPr>
              <a:t>- Phân loại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1" name="Rectangle: Rounded Corners 12"/>
          <p:cNvSpPr/>
          <p:nvPr/>
        </p:nvSpPr>
        <p:spPr>
          <a:xfrm>
            <a:off x="142528" y="149414"/>
            <a:ext cx="4690730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Hình chữ nhật 16"/>
          <p:cNvSpPr/>
          <p:nvPr/>
        </p:nvSpPr>
        <p:spPr>
          <a:xfrm>
            <a:off x="288944" y="97313"/>
            <a:ext cx="449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1. Các dạng địa hình chính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ectangle: Rounded Corners 27"/>
          <p:cNvSpPr/>
          <p:nvPr/>
        </p:nvSpPr>
        <p:spPr>
          <a:xfrm>
            <a:off x="4960382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Hình chữ nhật 16"/>
          <p:cNvSpPr/>
          <p:nvPr/>
        </p:nvSpPr>
        <p:spPr>
          <a:xfrm>
            <a:off x="5120644" y="97811"/>
            <a:ext cx="2547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KaiTi" panose="020B0503020204020204" pitchFamily="49" charset="-122"/>
                <a:cs typeface="+mn-cs"/>
              </a:rPr>
              <a:t>2. Khoáng sản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27437" y="283026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546949" y="273070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315606" y="269002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 16"/>
          <p:cNvSpPr/>
          <p:nvPr/>
        </p:nvSpPr>
        <p:spPr>
          <a:xfrm>
            <a:off x="171378" y="136502"/>
            <a:ext cx="3311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KaiTi" panose="020B0503020204020204" pitchFamily="49" charset="-122"/>
                <a:cs typeface="+mn-cs"/>
              </a:rPr>
              <a:t>1. Các dạng địa hình chính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0"/>
              <a:ea typeface="+mn-ea"/>
              <a:cs typeface="+mn-cs"/>
            </a:endParaRPr>
          </a:p>
        </p:txBody>
      </p:sp>
      <p:sp>
        <p:nvSpPr>
          <p:cNvPr id="30" name="Hình chữ nhật 16"/>
          <p:cNvSpPr/>
          <p:nvPr/>
        </p:nvSpPr>
        <p:spPr>
          <a:xfrm>
            <a:off x="4174629" y="150063"/>
            <a:ext cx="2002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KaiTi" panose="020B0503020204020204" pitchFamily="49" charset="-122"/>
                <a:cs typeface="+mn-cs"/>
              </a:rPr>
              <a:t>2. Khoáng sản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721048" y="269002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806897" y="1045852"/>
            <a:ext cx="101528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KaiTi" panose="020B0503020204020204" pitchFamily="49" charset="-122"/>
              </a:rPr>
              <a:t>Việt Nam có tài nguyên khoáng sản khá đa dạng và phong phú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23662"/>
            <a:ext cx="3489806" cy="58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3337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có biết!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145" y="835873"/>
            <a:ext cx="671644" cy="6716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3829" y="1837983"/>
            <a:ext cx="106292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</a:rPr>
              <a:t>T</a:t>
            </a:r>
            <a:r>
              <a:rPr lang="en-US" sz="3000" b="1" i="0">
                <a:solidFill>
                  <a:srgbClr val="002060"/>
                </a:solidFill>
                <a:effectLst/>
              </a:rPr>
              <a:t>rên 5000 mỏ, điểm quặng của 60 loại khoáng sản khác nhau</a:t>
            </a:r>
            <a:endParaRPr lang="en-US" sz="3000">
              <a:solidFill>
                <a:srgbClr val="00206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145" y="1622430"/>
            <a:ext cx="671644" cy="671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30" y="2281306"/>
            <a:ext cx="2537861" cy="1587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418" y="2278191"/>
            <a:ext cx="2522095" cy="1587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1670" y="2640176"/>
            <a:ext cx="2578882" cy="1724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848" y="2529802"/>
            <a:ext cx="2737559" cy="171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/>
          <p:cNvSpPr txBox="1"/>
          <p:nvPr/>
        </p:nvSpPr>
        <p:spPr>
          <a:xfrm>
            <a:off x="889089" y="4858478"/>
            <a:ext cx="99236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</a:rPr>
              <a:t>Tài nguyên khoáng sản không tái tạo và trữ lượng hạn chế</a:t>
            </a:r>
            <a:endParaRPr lang="en-US" sz="300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53" y="4586378"/>
            <a:ext cx="671644" cy="67164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5939" y="5674198"/>
            <a:ext cx="11630297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>
                <a:solidFill>
                  <a:srgbClr val="FF0000"/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C</a:t>
            </a:r>
            <a:r>
              <a:rPr lang="en-US" sz="3000" b="1">
                <a:solidFill>
                  <a:srgbClr val="FF0000"/>
                </a:solidFill>
                <a:effectLst/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ần sử dụng tiết kiệm, hợp lí, tránh lãng phí tài nguyên.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ình tự do: Hình 1"/>
          <p:cNvSpPr/>
          <p:nvPr/>
        </p:nvSpPr>
        <p:spPr bwMode="auto">
          <a:xfrm flipV="1">
            <a:off x="0" y="-73377"/>
            <a:ext cx="12192001" cy="6863708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820160" y="0"/>
            <a:ext cx="4865011" cy="64633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TẬP VẬN 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10654450" y="153937"/>
            <a:ext cx="1359225" cy="1000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39696" y="882359"/>
            <a:ext cx="3712459" cy="57048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70940" y="1074619"/>
            <a:ext cx="7251998" cy="204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 1. </a:t>
            </a:r>
            <a:r>
              <a:rPr lang="en-US" sz="3000" b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0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uan sát vào lược đồ khoáng sản Việt Nam, dựa vào kiến thức vừa tìm hiểu hãy tìm </a:t>
            </a:r>
            <a:r>
              <a:rPr lang="en-US" sz="30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ít nhất 3 loại </a:t>
            </a:r>
            <a:r>
              <a:rPr lang="en-US" sz="30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khoáng sản xếp vào các nhóm theo bảng dưới đây.</a:t>
            </a:r>
          </a:p>
        </p:txBody>
      </p:sp>
      <p:pic>
        <p:nvPicPr>
          <p:cNvPr id="14" name="Picture 13" descr="Table&#10;&#10;Description automatically generated"/>
          <p:cNvPicPr/>
          <p:nvPr/>
        </p:nvPicPr>
        <p:blipFill>
          <a:blip r:embed="rId6"/>
          <a:stretch>
            <a:fillRect/>
          </a:stretch>
        </p:blipFill>
        <p:spPr>
          <a:xfrm>
            <a:off x="4070940" y="3242392"/>
            <a:ext cx="7386221" cy="3179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9334" y="709927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Hình tự do: Hình 1"/>
          <p:cNvSpPr/>
          <p:nvPr/>
        </p:nvSpPr>
        <p:spPr bwMode="auto">
          <a:xfrm flipV="1">
            <a:off x="0" y="-73377"/>
            <a:ext cx="12192001" cy="6863708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820160" y="0"/>
            <a:ext cx="4865011" cy="64633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TẬP VẬN 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10654450" y="153937"/>
            <a:ext cx="1359225" cy="100036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622439" y="4348374"/>
            <a:ext cx="14675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05505" y="3126354"/>
            <a:ext cx="14675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05506" y="1918442"/>
            <a:ext cx="14675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77377" y="4119779"/>
            <a:ext cx="970841" cy="4462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300" b="1" dirty="0"/>
              <a:t>1.000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0926" y="2863422"/>
            <a:ext cx="970841" cy="4462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300" b="1" dirty="0"/>
              <a:t>2.000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2947" y="1694048"/>
            <a:ext cx="970841" cy="4462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300" b="1" dirty="0"/>
              <a:t>3.000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80606" y="696360"/>
            <a:ext cx="1828800" cy="4462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err="1">
                <a:cs typeface="Arial" panose="020B0604020202020204" pitchFamily="34" charset="0"/>
              </a:rPr>
              <a:t>Độ</a:t>
            </a:r>
            <a:r>
              <a:rPr lang="en-US" sz="2300" b="1">
                <a:cs typeface="Arial" panose="020B0604020202020204" pitchFamily="34" charset="0"/>
              </a:rPr>
              <a:t> cao (</a:t>
            </a:r>
            <a:r>
              <a:rPr lang="en-US" sz="2300" b="1" dirty="0">
                <a:cs typeface="Arial" panose="020B0604020202020204" pitchFamily="34" charset="0"/>
              </a:rPr>
              <a:t>m)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836037" y="2050244"/>
            <a:ext cx="0" cy="329155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417370" y="2050244"/>
            <a:ext cx="0" cy="205055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/>
          <p:cNvSpPr/>
          <p:nvPr/>
        </p:nvSpPr>
        <p:spPr>
          <a:xfrm>
            <a:off x="5472898" y="3234782"/>
            <a:ext cx="1095011" cy="45882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…………...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161520" y="1490210"/>
            <a:ext cx="1095011" cy="45882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…………...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02540" y="2921909"/>
            <a:ext cx="1095011" cy="45882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…………...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2938525" y="2550238"/>
            <a:ext cx="1873953" cy="45882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2848218" y="3981847"/>
            <a:ext cx="1095011" cy="57778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…………...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8935757" y="3126354"/>
            <a:ext cx="1873953" cy="45882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7871783" y="4751912"/>
            <a:ext cx="1095011" cy="45882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…………...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7154938" y="3716604"/>
            <a:ext cx="1095011" cy="45882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…………...</a:t>
            </a:r>
          </a:p>
        </p:txBody>
      </p:sp>
      <p:cxnSp>
        <p:nvCxnSpPr>
          <p:cNvPr id="39" name="Straight Connector 38"/>
          <p:cNvCxnSpPr>
            <a:endCxn id="30" idx="1"/>
          </p:cNvCxnSpPr>
          <p:nvPr/>
        </p:nvCxnSpPr>
        <p:spPr>
          <a:xfrm flipV="1">
            <a:off x="6709025" y="3151324"/>
            <a:ext cx="293515" cy="3128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253710" y="4201632"/>
            <a:ext cx="293515" cy="3128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2678883" y="1052022"/>
            <a:ext cx="9149641" cy="4809066"/>
            <a:chOff x="2909707" y="1052022"/>
            <a:chExt cx="9149641" cy="4809066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2909708" y="1052022"/>
              <a:ext cx="0" cy="428977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909707" y="5341799"/>
              <a:ext cx="88843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: Shape 43"/>
            <p:cNvSpPr/>
            <p:nvPr/>
          </p:nvSpPr>
          <p:spPr>
            <a:xfrm>
              <a:off x="2932286" y="2072101"/>
              <a:ext cx="8884356" cy="3788987"/>
            </a:xfrm>
            <a:custGeom>
              <a:avLst/>
              <a:gdLst>
                <a:gd name="connsiteX0" fmla="*/ 0 w 9031111"/>
                <a:gd name="connsiteY0" fmla="*/ 1847298 h 3822854"/>
                <a:gd name="connsiteX1" fmla="*/ 654756 w 9031111"/>
                <a:gd name="connsiteY1" fmla="*/ 1169965 h 3822854"/>
                <a:gd name="connsiteX2" fmla="*/ 891822 w 9031111"/>
                <a:gd name="connsiteY2" fmla="*/ 1226409 h 3822854"/>
                <a:gd name="connsiteX3" fmla="*/ 1117600 w 9031111"/>
                <a:gd name="connsiteY3" fmla="*/ 1508632 h 3822854"/>
                <a:gd name="connsiteX4" fmla="*/ 1546578 w 9031111"/>
                <a:gd name="connsiteY4" fmla="*/ 1971476 h 3822854"/>
                <a:gd name="connsiteX5" fmla="*/ 1873956 w 9031111"/>
                <a:gd name="connsiteY5" fmla="*/ 2039209 h 3822854"/>
                <a:gd name="connsiteX6" fmla="*/ 2506133 w 9031111"/>
                <a:gd name="connsiteY6" fmla="*/ 1508632 h 3822854"/>
                <a:gd name="connsiteX7" fmla="*/ 2901245 w 9031111"/>
                <a:gd name="connsiteY7" fmla="*/ 853876 h 3822854"/>
                <a:gd name="connsiteX8" fmla="*/ 3149600 w 9031111"/>
                <a:gd name="connsiteY8" fmla="*/ 176543 h 3822854"/>
                <a:gd name="connsiteX9" fmla="*/ 3341511 w 9031111"/>
                <a:gd name="connsiteY9" fmla="*/ 18498 h 3822854"/>
                <a:gd name="connsiteX10" fmla="*/ 3488267 w 9031111"/>
                <a:gd name="connsiteY10" fmla="*/ 41076 h 3822854"/>
                <a:gd name="connsiteX11" fmla="*/ 3657600 w 9031111"/>
                <a:gd name="connsiteY11" fmla="*/ 357165 h 3822854"/>
                <a:gd name="connsiteX12" fmla="*/ 3793067 w 9031111"/>
                <a:gd name="connsiteY12" fmla="*/ 876454 h 3822854"/>
                <a:gd name="connsiteX13" fmla="*/ 4267200 w 9031111"/>
                <a:gd name="connsiteY13" fmla="*/ 1768276 h 3822854"/>
                <a:gd name="connsiteX14" fmla="*/ 4583289 w 9031111"/>
                <a:gd name="connsiteY14" fmla="*/ 2411743 h 3822854"/>
                <a:gd name="connsiteX15" fmla="*/ 4933245 w 9031111"/>
                <a:gd name="connsiteY15" fmla="*/ 2637520 h 3822854"/>
                <a:gd name="connsiteX16" fmla="*/ 5102578 w 9031111"/>
                <a:gd name="connsiteY16" fmla="*/ 2592365 h 3822854"/>
                <a:gd name="connsiteX17" fmla="*/ 5452533 w 9031111"/>
                <a:gd name="connsiteY17" fmla="*/ 2332720 h 3822854"/>
                <a:gd name="connsiteX18" fmla="*/ 5746045 w 9031111"/>
                <a:gd name="connsiteY18" fmla="*/ 2118232 h 3822854"/>
                <a:gd name="connsiteX19" fmla="*/ 6073422 w 9031111"/>
                <a:gd name="connsiteY19" fmla="*/ 2106943 h 3822854"/>
                <a:gd name="connsiteX20" fmla="*/ 6310489 w 9031111"/>
                <a:gd name="connsiteY20" fmla="*/ 2298854 h 3822854"/>
                <a:gd name="connsiteX21" fmla="*/ 6434667 w 9031111"/>
                <a:gd name="connsiteY21" fmla="*/ 2468187 h 3822854"/>
                <a:gd name="connsiteX22" fmla="*/ 6728178 w 9031111"/>
                <a:gd name="connsiteY22" fmla="*/ 2874587 h 3822854"/>
                <a:gd name="connsiteX23" fmla="*/ 7032978 w 9031111"/>
                <a:gd name="connsiteY23" fmla="*/ 3190676 h 3822854"/>
                <a:gd name="connsiteX24" fmla="*/ 7224889 w 9031111"/>
                <a:gd name="connsiteY24" fmla="*/ 3393876 h 3822854"/>
                <a:gd name="connsiteX25" fmla="*/ 7518400 w 9031111"/>
                <a:gd name="connsiteY25" fmla="*/ 3597076 h 3822854"/>
                <a:gd name="connsiteX26" fmla="*/ 8286045 w 9031111"/>
                <a:gd name="connsiteY26" fmla="*/ 3755120 h 3822854"/>
                <a:gd name="connsiteX27" fmla="*/ 8861778 w 9031111"/>
                <a:gd name="connsiteY27" fmla="*/ 3788987 h 3822854"/>
                <a:gd name="connsiteX28" fmla="*/ 9031111 w 9031111"/>
                <a:gd name="connsiteY28" fmla="*/ 3822854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031111" h="3822854">
                  <a:moveTo>
                    <a:pt x="0" y="1847298"/>
                  </a:moveTo>
                  <a:cubicBezTo>
                    <a:pt x="253059" y="1560372"/>
                    <a:pt x="506119" y="1273446"/>
                    <a:pt x="654756" y="1169965"/>
                  </a:cubicBezTo>
                  <a:cubicBezTo>
                    <a:pt x="803393" y="1066483"/>
                    <a:pt x="814681" y="1169965"/>
                    <a:pt x="891822" y="1226409"/>
                  </a:cubicBezTo>
                  <a:cubicBezTo>
                    <a:pt x="968963" y="1282853"/>
                    <a:pt x="1008474" y="1384454"/>
                    <a:pt x="1117600" y="1508632"/>
                  </a:cubicBezTo>
                  <a:cubicBezTo>
                    <a:pt x="1226726" y="1632810"/>
                    <a:pt x="1420519" y="1883047"/>
                    <a:pt x="1546578" y="1971476"/>
                  </a:cubicBezTo>
                  <a:cubicBezTo>
                    <a:pt x="1672637" y="2059905"/>
                    <a:pt x="1714030" y="2116350"/>
                    <a:pt x="1873956" y="2039209"/>
                  </a:cubicBezTo>
                  <a:cubicBezTo>
                    <a:pt x="2033882" y="1962068"/>
                    <a:pt x="2334918" y="1706187"/>
                    <a:pt x="2506133" y="1508632"/>
                  </a:cubicBezTo>
                  <a:cubicBezTo>
                    <a:pt x="2677348" y="1311077"/>
                    <a:pt x="2794001" y="1075891"/>
                    <a:pt x="2901245" y="853876"/>
                  </a:cubicBezTo>
                  <a:cubicBezTo>
                    <a:pt x="3008489" y="631861"/>
                    <a:pt x="3076222" y="315773"/>
                    <a:pt x="3149600" y="176543"/>
                  </a:cubicBezTo>
                  <a:cubicBezTo>
                    <a:pt x="3222978" y="37313"/>
                    <a:pt x="3285067" y="41076"/>
                    <a:pt x="3341511" y="18498"/>
                  </a:cubicBezTo>
                  <a:cubicBezTo>
                    <a:pt x="3397955" y="-4080"/>
                    <a:pt x="3435586" y="-15368"/>
                    <a:pt x="3488267" y="41076"/>
                  </a:cubicBezTo>
                  <a:cubicBezTo>
                    <a:pt x="3540948" y="97520"/>
                    <a:pt x="3606800" y="217935"/>
                    <a:pt x="3657600" y="357165"/>
                  </a:cubicBezTo>
                  <a:cubicBezTo>
                    <a:pt x="3708400" y="496395"/>
                    <a:pt x="3691467" y="641269"/>
                    <a:pt x="3793067" y="876454"/>
                  </a:cubicBezTo>
                  <a:cubicBezTo>
                    <a:pt x="3894667" y="1111639"/>
                    <a:pt x="4135496" y="1512394"/>
                    <a:pt x="4267200" y="1768276"/>
                  </a:cubicBezTo>
                  <a:cubicBezTo>
                    <a:pt x="4398904" y="2024158"/>
                    <a:pt x="4472282" y="2266869"/>
                    <a:pt x="4583289" y="2411743"/>
                  </a:cubicBezTo>
                  <a:cubicBezTo>
                    <a:pt x="4694296" y="2556617"/>
                    <a:pt x="4846697" y="2607416"/>
                    <a:pt x="4933245" y="2637520"/>
                  </a:cubicBezTo>
                  <a:cubicBezTo>
                    <a:pt x="5019793" y="2667624"/>
                    <a:pt x="5016030" y="2643165"/>
                    <a:pt x="5102578" y="2592365"/>
                  </a:cubicBezTo>
                  <a:cubicBezTo>
                    <a:pt x="5189126" y="2541565"/>
                    <a:pt x="5452533" y="2332720"/>
                    <a:pt x="5452533" y="2332720"/>
                  </a:cubicBezTo>
                  <a:cubicBezTo>
                    <a:pt x="5559777" y="2253698"/>
                    <a:pt x="5642564" y="2155862"/>
                    <a:pt x="5746045" y="2118232"/>
                  </a:cubicBezTo>
                  <a:cubicBezTo>
                    <a:pt x="5849527" y="2080603"/>
                    <a:pt x="5979348" y="2076839"/>
                    <a:pt x="6073422" y="2106943"/>
                  </a:cubicBezTo>
                  <a:cubicBezTo>
                    <a:pt x="6167496" y="2137047"/>
                    <a:pt x="6250282" y="2238647"/>
                    <a:pt x="6310489" y="2298854"/>
                  </a:cubicBezTo>
                  <a:cubicBezTo>
                    <a:pt x="6370696" y="2359061"/>
                    <a:pt x="6434667" y="2468187"/>
                    <a:pt x="6434667" y="2468187"/>
                  </a:cubicBezTo>
                  <a:cubicBezTo>
                    <a:pt x="6504282" y="2564142"/>
                    <a:pt x="6628460" y="2754172"/>
                    <a:pt x="6728178" y="2874587"/>
                  </a:cubicBezTo>
                  <a:cubicBezTo>
                    <a:pt x="6827897" y="2995002"/>
                    <a:pt x="6950193" y="3104128"/>
                    <a:pt x="7032978" y="3190676"/>
                  </a:cubicBezTo>
                  <a:cubicBezTo>
                    <a:pt x="7115763" y="3277224"/>
                    <a:pt x="7143986" y="3326143"/>
                    <a:pt x="7224889" y="3393876"/>
                  </a:cubicBezTo>
                  <a:cubicBezTo>
                    <a:pt x="7305792" y="3461609"/>
                    <a:pt x="7341541" y="3536869"/>
                    <a:pt x="7518400" y="3597076"/>
                  </a:cubicBezTo>
                  <a:cubicBezTo>
                    <a:pt x="7695259" y="3657283"/>
                    <a:pt x="8062149" y="3723135"/>
                    <a:pt x="8286045" y="3755120"/>
                  </a:cubicBezTo>
                  <a:cubicBezTo>
                    <a:pt x="8509941" y="3787105"/>
                    <a:pt x="8737600" y="3777698"/>
                    <a:pt x="8861778" y="3788987"/>
                  </a:cubicBezTo>
                  <a:cubicBezTo>
                    <a:pt x="8985956" y="3800276"/>
                    <a:pt x="9008533" y="3811565"/>
                    <a:pt x="9031111" y="3822854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2926640" y="2050244"/>
              <a:ext cx="7140221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264417" y="5538511"/>
              <a:ext cx="1450623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761128" y="5741711"/>
              <a:ext cx="1032935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0185395" y="4936943"/>
              <a:ext cx="1873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cs typeface="Arial" panose="020B0604020202020204" pitchFamily="34" charset="0"/>
                </a:rPr>
                <a:t>Mực</a:t>
              </a:r>
              <a:r>
                <a:rPr lang="en-US" sz="1600" dirty="0">
                  <a:cs typeface="Arial" panose="020B0604020202020204" pitchFamily="34" charset="0"/>
                </a:rPr>
                <a:t> n</a:t>
              </a:r>
              <a:r>
                <a:rPr lang="vi-VN" sz="1600" dirty="0">
                  <a:cs typeface="Arial" panose="020B0604020202020204" pitchFamily="34" charset="0"/>
                </a:rPr>
                <a:t>ư</a:t>
              </a:r>
              <a:r>
                <a:rPr lang="en-US" sz="1600" dirty="0" err="1">
                  <a:cs typeface="Arial" panose="020B0604020202020204" pitchFamily="34" charset="0"/>
                </a:rPr>
                <a:t>ớc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biển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V="1">
            <a:off x="6026049" y="1764183"/>
            <a:ext cx="107232" cy="2622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495006" y="5938261"/>
            <a:ext cx="8948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cs typeface="Arial" panose="020B0604020202020204" pitchFamily="34" charset="0"/>
              </a:rPr>
              <a:t>Bài tập 2. </a:t>
            </a:r>
            <a:r>
              <a:rPr lang="en-US" sz="3000" b="1">
                <a:solidFill>
                  <a:srgbClr val="002060"/>
                </a:solidFill>
                <a:cs typeface="Arial" panose="020B0604020202020204" pitchFamily="34" charset="0"/>
              </a:rPr>
              <a:t>Lựa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điền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Arial" panose="020B0604020202020204" pitchFamily="34" charset="0"/>
              </a:rPr>
              <a:t>đúng</a:t>
            </a:r>
            <a:endParaRPr lang="en-US" sz="3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304976" y="6051008"/>
            <a:ext cx="2033341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cao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t</a:t>
            </a:r>
            <a:r>
              <a:rPr lang="vi-VN" sz="1600" b="1" dirty="0">
                <a:solidFill>
                  <a:schemeClr val="tx1"/>
                </a:solidFill>
                <a:cs typeface="Arial" panose="020B0604020202020204" pitchFamily="34" charset="0"/>
              </a:rPr>
              <a:t>ư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ơng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đối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297993" y="4794581"/>
            <a:ext cx="1623774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trung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bình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297993" y="5393932"/>
            <a:ext cx="1862169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cao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tuyệt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đối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416739" y="2811978"/>
            <a:ext cx="1164954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thấp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409712" y="3482325"/>
            <a:ext cx="1179666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Đỉnh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456370" y="2119744"/>
            <a:ext cx="1150081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Sườn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507771" y="1434647"/>
            <a:ext cx="970839" cy="459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Núi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cao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373234" y="4119780"/>
            <a:ext cx="1389445" cy="4404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Thung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lũng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9421 L 0.12422 -0.0368 C 0.14974 0.02107 0.18906 0.05394 0.23008 0.05394 C 0.27669 0.05394 0.31328 0.02107 0.33998 -0.0368 L 0.46484 -0.29421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11621 L 0.14244 0.06945 C 0.17213 0.05926 0.21679 0.05394 0.26354 0.05394 C 0.31666 0.05394 0.35937 0.05926 0.38906 0.06945 L 0.53177 0.11621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28264 L 0.16276 0.1125 C 0.19662 0.0743 0.24779 0.05393 0.30117 0.05393 C 0.36198 0.05393 0.41055 0.0743 0.44427 0.1125 L 0.60768 0.28264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8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301 L 0.04843 0.01342 C 0.05846 0.03958 0.07369 0.05393 0.08958 0.05393 C 0.10781 0.05393 0.122 0.03958 0.13229 0.01342 L 0.18099 -0.10301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33542 L 0.18776 -0.04653 C 0.22682 0.01875 0.28555 0.05393 0.34701 0.05393 C 0.41706 0.05393 0.47344 0.01875 0.51237 -0.04653 L 0.70026 -0.33542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52477 L 0.05417 -0.09537 C 0.0655 0.00162 0.08256 0.05394 0.10026 0.05394 C 0.12058 0.05394 0.13672 0.00162 0.14805 -0.09537 L 0.20248 -0.52477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26204 L 0.10938 0.10718 C 0.13216 0.07246 0.16641 0.05394 0.20234 0.05394 C 0.24323 0.05394 0.27578 0.07246 0.2987 0.10718 L 0.4082 0.26204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0.07037 L 0.14583 0.02176 C 0.17604 0.04259 0.22174 0.05394 0.26953 0.05394 C 0.32396 0.05394 0.36758 0.04259 0.39792 0.02176 L 0.54401 -0.07037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ình tự do: Hình 1"/>
          <p:cNvSpPr/>
          <p:nvPr/>
        </p:nvSpPr>
        <p:spPr bwMode="auto">
          <a:xfrm flipV="1">
            <a:off x="0" y="-73377"/>
            <a:ext cx="12192001" cy="6863708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820160" y="0"/>
            <a:ext cx="4865011" cy="64633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TẬP VẬN 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10654450" y="153937"/>
            <a:ext cx="1359225" cy="10003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0128" y="945289"/>
            <a:ext cx="87499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Bài tập 3.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Em hãy trả lời các câu hỏi sau vào vở</a:t>
            </a:r>
            <a:endParaRPr lang="en-US" sz="3000" b="1"/>
          </a:p>
        </p:txBody>
      </p:sp>
      <p:sp>
        <p:nvSpPr>
          <p:cNvPr id="14" name="TextBox 13"/>
          <p:cNvSpPr txBox="1"/>
          <p:nvPr/>
        </p:nvSpPr>
        <p:spPr>
          <a:xfrm>
            <a:off x="420128" y="1680244"/>
            <a:ext cx="10996555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Nơi em đang sống thuộc dạng địa hình gì? Dạng địa hình này phù hợp với hoạt động kinh tế nào?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743" y="2792755"/>
            <a:ext cx="10833363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Vì sao ngày nay người ta cần tìm kiếm các nguồn năng lượng thay thế các tài nguyên khoáng sản như than đá, dầu mỏ?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742" y="4085481"/>
            <a:ext cx="10923409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 kể tên một số dạng địa hình chính của nước ta: tên 3 đỉnh núi, tên 3 đồng bằng, tên 3 cao nguyên.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5781" y="1653436"/>
            <a:ext cx="1340285" cy="18914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6504" y="1805836"/>
            <a:ext cx="1480159" cy="18914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6663" y="1890387"/>
            <a:ext cx="1227551" cy="18914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4214" y="1890387"/>
            <a:ext cx="1480159" cy="18914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8005" y="1805836"/>
            <a:ext cx="1480159" cy="189143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38164" y="1848112"/>
            <a:ext cx="1480159" cy="18914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8219" y="1805836"/>
            <a:ext cx="1473895" cy="18914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2114" y="1729636"/>
            <a:ext cx="1511473" cy="1891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761431" y="2427955"/>
                </a:moveTo>
                <a:lnTo>
                  <a:pt x="3950648" y="2938337"/>
                </a:lnTo>
                <a:lnTo>
                  <a:pt x="3552478" y="2938337"/>
                </a:lnTo>
                <a:close/>
                <a:moveTo>
                  <a:pt x="9486999" y="2156170"/>
                </a:moveTo>
                <a:cubicBezTo>
                  <a:pt x="9637613" y="2156170"/>
                  <a:pt x="9750003" y="2223490"/>
                  <a:pt x="9824169" y="2358130"/>
                </a:cubicBezTo>
                <a:cubicBezTo>
                  <a:pt x="9883501" y="2465956"/>
                  <a:pt x="9913168" y="2601452"/>
                  <a:pt x="9913168" y="2764617"/>
                </a:cubicBezTo>
                <a:cubicBezTo>
                  <a:pt x="9913168" y="2927782"/>
                  <a:pt x="9881505" y="3063848"/>
                  <a:pt x="9818179" y="3172815"/>
                </a:cubicBezTo>
                <a:cubicBezTo>
                  <a:pt x="9740019" y="3306314"/>
                  <a:pt x="9625062" y="3373064"/>
                  <a:pt x="9473307" y="3373064"/>
                </a:cubicBezTo>
                <a:cubicBezTo>
                  <a:pt x="9322693" y="3373064"/>
                  <a:pt x="9210303" y="3305744"/>
                  <a:pt x="9136137" y="3171104"/>
                </a:cubicBezTo>
                <a:cubicBezTo>
                  <a:pt x="9076804" y="3063278"/>
                  <a:pt x="9047138" y="2927782"/>
                  <a:pt x="9047138" y="2764617"/>
                </a:cubicBezTo>
                <a:cubicBezTo>
                  <a:pt x="9047138" y="2602593"/>
                  <a:pt x="9079086" y="2466527"/>
                  <a:pt x="9142983" y="2356419"/>
                </a:cubicBezTo>
                <a:cubicBezTo>
                  <a:pt x="9221142" y="2222920"/>
                  <a:pt x="9335814" y="2156170"/>
                  <a:pt x="9486999" y="2156170"/>
                </a:cubicBezTo>
                <a:close/>
                <a:moveTo>
                  <a:pt x="10303654" y="2135632"/>
                </a:moveTo>
                <a:cubicBezTo>
                  <a:pt x="10284854" y="2135632"/>
                  <a:pt x="10275453" y="2142478"/>
                  <a:pt x="10275453" y="2156170"/>
                </a:cubicBezTo>
                <a:cubicBezTo>
                  <a:pt x="10275453" y="2173856"/>
                  <a:pt x="10333360" y="2189831"/>
                  <a:pt x="10449173" y="2204093"/>
                </a:cubicBezTo>
                <a:cubicBezTo>
                  <a:pt x="10457159" y="2302220"/>
                  <a:pt x="10461153" y="2520155"/>
                  <a:pt x="10461153" y="2857895"/>
                </a:cubicBezTo>
                <a:cubicBezTo>
                  <a:pt x="10461153" y="2973138"/>
                  <a:pt x="10467144" y="3056717"/>
                  <a:pt x="10479124" y="3108633"/>
                </a:cubicBezTo>
                <a:cubicBezTo>
                  <a:pt x="10503086" y="3216459"/>
                  <a:pt x="10563560" y="3296616"/>
                  <a:pt x="10660546" y="3349102"/>
                </a:cubicBezTo>
                <a:cubicBezTo>
                  <a:pt x="10741558" y="3393031"/>
                  <a:pt x="10842252" y="3414996"/>
                  <a:pt x="10962630" y="3414996"/>
                </a:cubicBezTo>
                <a:cubicBezTo>
                  <a:pt x="11120661" y="3414996"/>
                  <a:pt x="11237329" y="3368785"/>
                  <a:pt x="11312636" y="3276363"/>
                </a:cubicBezTo>
                <a:cubicBezTo>
                  <a:pt x="11379957" y="3194209"/>
                  <a:pt x="11417610" y="3070980"/>
                  <a:pt x="11425597" y="2906673"/>
                </a:cubicBezTo>
                <a:lnTo>
                  <a:pt x="11437577" y="2657647"/>
                </a:lnTo>
                <a:cubicBezTo>
                  <a:pt x="11447891" y="2449982"/>
                  <a:pt x="11461927" y="2298227"/>
                  <a:pt x="11479684" y="2202382"/>
                </a:cubicBezTo>
                <a:cubicBezTo>
                  <a:pt x="11592528" y="2190401"/>
                  <a:pt x="11648951" y="2174997"/>
                  <a:pt x="11648951" y="2156170"/>
                </a:cubicBezTo>
                <a:cubicBezTo>
                  <a:pt x="11648951" y="2142478"/>
                  <a:pt x="11639520" y="2135632"/>
                  <a:pt x="11620657" y="2135632"/>
                </a:cubicBezTo>
                <a:cubicBezTo>
                  <a:pt x="11618375" y="2135632"/>
                  <a:pt x="11593516" y="2137914"/>
                  <a:pt x="11546079" y="2142478"/>
                </a:cubicBezTo>
                <a:cubicBezTo>
                  <a:pt x="11498641" y="2147042"/>
                  <a:pt x="11452634" y="2149324"/>
                  <a:pt x="11408054" y="2149324"/>
                </a:cubicBezTo>
                <a:cubicBezTo>
                  <a:pt x="11364045" y="2149324"/>
                  <a:pt x="11318036" y="2147042"/>
                  <a:pt x="11270028" y="2142478"/>
                </a:cubicBezTo>
                <a:cubicBezTo>
                  <a:pt x="11222022" y="2137914"/>
                  <a:pt x="11196591" y="2135632"/>
                  <a:pt x="11193739" y="2135632"/>
                </a:cubicBezTo>
                <a:cubicBezTo>
                  <a:pt x="11175447" y="2135632"/>
                  <a:pt x="11166301" y="2142478"/>
                  <a:pt x="11166301" y="2156170"/>
                </a:cubicBezTo>
                <a:cubicBezTo>
                  <a:pt x="11166301" y="2174997"/>
                  <a:pt x="11222210" y="2190401"/>
                  <a:pt x="11334030" y="2202382"/>
                </a:cubicBezTo>
                <a:cubicBezTo>
                  <a:pt x="11361986" y="2372393"/>
                  <a:pt x="11375963" y="2513308"/>
                  <a:pt x="11375963" y="2625128"/>
                </a:cubicBezTo>
                <a:lnTo>
                  <a:pt x="11375963" y="2809973"/>
                </a:lnTo>
                <a:cubicBezTo>
                  <a:pt x="11375963" y="2982266"/>
                  <a:pt x="11353686" y="3110345"/>
                  <a:pt x="11309133" y="3194209"/>
                </a:cubicBezTo>
                <a:cubicBezTo>
                  <a:pt x="11249159" y="3308882"/>
                  <a:pt x="11141773" y="3366218"/>
                  <a:pt x="10986979" y="3366218"/>
                </a:cubicBezTo>
                <a:cubicBezTo>
                  <a:pt x="10850467" y="3366218"/>
                  <a:pt x="10758789" y="3318580"/>
                  <a:pt x="10711945" y="3223305"/>
                </a:cubicBezTo>
                <a:cubicBezTo>
                  <a:pt x="10679961" y="3158838"/>
                  <a:pt x="10663969" y="3050727"/>
                  <a:pt x="10663969" y="2898972"/>
                </a:cubicBezTo>
                <a:lnTo>
                  <a:pt x="10663969" y="2526715"/>
                </a:lnTo>
                <a:cubicBezTo>
                  <a:pt x="10663969" y="2409191"/>
                  <a:pt x="10667963" y="2301650"/>
                  <a:pt x="10675950" y="2204093"/>
                </a:cubicBezTo>
                <a:cubicBezTo>
                  <a:pt x="10786058" y="2189831"/>
                  <a:pt x="10841112" y="2173856"/>
                  <a:pt x="10841112" y="2156170"/>
                </a:cubicBezTo>
                <a:cubicBezTo>
                  <a:pt x="10841112" y="2142478"/>
                  <a:pt x="10831712" y="2135632"/>
                  <a:pt x="10812912" y="2135632"/>
                </a:cubicBezTo>
                <a:cubicBezTo>
                  <a:pt x="10811201" y="2135632"/>
                  <a:pt x="10801800" y="2136488"/>
                  <a:pt x="10784711" y="2138199"/>
                </a:cubicBezTo>
                <a:cubicBezTo>
                  <a:pt x="10710661" y="2145616"/>
                  <a:pt x="10635471" y="2149324"/>
                  <a:pt x="10559138" y="2149324"/>
                </a:cubicBezTo>
                <a:cubicBezTo>
                  <a:pt x="10483376" y="2149324"/>
                  <a:pt x="10407900" y="2145616"/>
                  <a:pt x="10332709" y="2138199"/>
                </a:cubicBezTo>
                <a:cubicBezTo>
                  <a:pt x="10315611" y="2136488"/>
                  <a:pt x="10305927" y="2135632"/>
                  <a:pt x="10303654" y="2135632"/>
                </a:cubicBezTo>
                <a:close/>
                <a:moveTo>
                  <a:pt x="7582707" y="2135632"/>
                </a:moveTo>
                <a:cubicBezTo>
                  <a:pt x="7563880" y="2135632"/>
                  <a:pt x="7554466" y="2142478"/>
                  <a:pt x="7554466" y="2156170"/>
                </a:cubicBezTo>
                <a:cubicBezTo>
                  <a:pt x="7554466" y="2175559"/>
                  <a:pt x="7610667" y="2191529"/>
                  <a:pt x="7723065" y="2204080"/>
                </a:cubicBezTo>
                <a:lnTo>
                  <a:pt x="8074770" y="2806549"/>
                </a:lnTo>
                <a:lnTo>
                  <a:pt x="8074770" y="3013644"/>
                </a:lnTo>
                <a:cubicBezTo>
                  <a:pt x="8074770" y="3124893"/>
                  <a:pt x="8070491" y="3229296"/>
                  <a:pt x="8061933" y="3326853"/>
                </a:cubicBezTo>
                <a:lnTo>
                  <a:pt x="8049150" y="3327708"/>
                </a:lnTo>
                <a:cubicBezTo>
                  <a:pt x="7932160" y="3337407"/>
                  <a:pt x="7873666" y="3352525"/>
                  <a:pt x="7873666" y="3373064"/>
                </a:cubicBezTo>
                <a:cubicBezTo>
                  <a:pt x="7873666" y="3386756"/>
                  <a:pt x="7884207" y="3393602"/>
                  <a:pt x="7905289" y="3393602"/>
                </a:cubicBezTo>
                <a:cubicBezTo>
                  <a:pt x="7910415" y="3393602"/>
                  <a:pt x="7922663" y="3392746"/>
                  <a:pt x="7942034" y="3391035"/>
                </a:cubicBezTo>
                <a:cubicBezTo>
                  <a:pt x="8026343" y="3383618"/>
                  <a:pt x="8104392" y="3379910"/>
                  <a:pt x="8176177" y="3379910"/>
                </a:cubicBezTo>
                <a:cubicBezTo>
                  <a:pt x="8247963" y="3379910"/>
                  <a:pt x="8326011" y="3383618"/>
                  <a:pt x="8410322" y="3391035"/>
                </a:cubicBezTo>
                <a:cubicBezTo>
                  <a:pt x="8429692" y="3392746"/>
                  <a:pt x="8442226" y="3393602"/>
                  <a:pt x="8447922" y="3393602"/>
                </a:cubicBezTo>
                <a:cubicBezTo>
                  <a:pt x="8468434" y="3393602"/>
                  <a:pt x="8478689" y="3386756"/>
                  <a:pt x="8478689" y="3373064"/>
                </a:cubicBezTo>
                <a:cubicBezTo>
                  <a:pt x="8478689" y="3355378"/>
                  <a:pt x="8415648" y="3339974"/>
                  <a:pt x="8289566" y="3326853"/>
                </a:cubicBezTo>
                <a:cubicBezTo>
                  <a:pt x="8281578" y="3229866"/>
                  <a:pt x="8277585" y="3120043"/>
                  <a:pt x="8277585" y="2997384"/>
                </a:cubicBezTo>
                <a:lnTo>
                  <a:pt x="8277585" y="2773175"/>
                </a:lnTo>
                <a:cubicBezTo>
                  <a:pt x="8459282" y="2494767"/>
                  <a:pt x="8600131" y="2305073"/>
                  <a:pt x="8700131" y="2204093"/>
                </a:cubicBezTo>
                <a:cubicBezTo>
                  <a:pt x="8788122" y="2183555"/>
                  <a:pt x="8832118" y="2167581"/>
                  <a:pt x="8832118" y="2156170"/>
                </a:cubicBezTo>
                <a:cubicBezTo>
                  <a:pt x="8832118" y="2142478"/>
                  <a:pt x="8822705" y="2135632"/>
                  <a:pt x="8803878" y="2135632"/>
                </a:cubicBezTo>
                <a:cubicBezTo>
                  <a:pt x="8797603" y="2135632"/>
                  <a:pt x="8771645" y="2138199"/>
                  <a:pt x="8726004" y="2143334"/>
                </a:cubicBezTo>
                <a:cubicBezTo>
                  <a:pt x="8680363" y="2148469"/>
                  <a:pt x="8638716" y="2151036"/>
                  <a:pt x="8601063" y="2151036"/>
                </a:cubicBezTo>
                <a:cubicBezTo>
                  <a:pt x="8558275" y="2151036"/>
                  <a:pt x="8512634" y="2148469"/>
                  <a:pt x="8464141" y="2143334"/>
                </a:cubicBezTo>
                <a:cubicBezTo>
                  <a:pt x="8415648" y="2138199"/>
                  <a:pt x="8389404" y="2135632"/>
                  <a:pt x="8385411" y="2135632"/>
                </a:cubicBezTo>
                <a:cubicBezTo>
                  <a:pt x="8366584" y="2135632"/>
                  <a:pt x="8357171" y="2142478"/>
                  <a:pt x="8357171" y="2156170"/>
                </a:cubicBezTo>
                <a:cubicBezTo>
                  <a:pt x="8357171" y="2175577"/>
                  <a:pt x="8413936" y="2191555"/>
                  <a:pt x="8527467" y="2204106"/>
                </a:cubicBezTo>
                <a:cubicBezTo>
                  <a:pt x="8504629" y="2321667"/>
                  <a:pt x="8414404" y="2494575"/>
                  <a:pt x="8256793" y="2722832"/>
                </a:cubicBezTo>
                <a:lnTo>
                  <a:pt x="7950898" y="2203960"/>
                </a:lnTo>
                <a:cubicBezTo>
                  <a:pt x="8064287" y="2191435"/>
                  <a:pt x="8120981" y="2175492"/>
                  <a:pt x="8120981" y="2156130"/>
                </a:cubicBezTo>
                <a:cubicBezTo>
                  <a:pt x="8120981" y="2142465"/>
                  <a:pt x="8111567" y="2135632"/>
                  <a:pt x="8092741" y="2135632"/>
                </a:cubicBezTo>
                <a:cubicBezTo>
                  <a:pt x="8087036" y="2135632"/>
                  <a:pt x="8075625" y="2136488"/>
                  <a:pt x="8058510" y="2138199"/>
                </a:cubicBezTo>
                <a:cubicBezTo>
                  <a:pt x="7974075" y="2146757"/>
                  <a:pt x="7900194" y="2151036"/>
                  <a:pt x="7836868" y="2151036"/>
                </a:cubicBezTo>
                <a:cubicBezTo>
                  <a:pt x="7772400" y="2151036"/>
                  <a:pt x="7698805" y="2146757"/>
                  <a:pt x="7616081" y="2138199"/>
                </a:cubicBezTo>
                <a:cubicBezTo>
                  <a:pt x="7599536" y="2136488"/>
                  <a:pt x="7588411" y="2135632"/>
                  <a:pt x="7582707" y="2135632"/>
                </a:cubicBezTo>
                <a:close/>
                <a:moveTo>
                  <a:pt x="5921115" y="2135632"/>
                </a:moveTo>
                <a:cubicBezTo>
                  <a:pt x="5901147" y="2135632"/>
                  <a:pt x="5891163" y="2142478"/>
                  <a:pt x="5891163" y="2156170"/>
                </a:cubicBezTo>
                <a:cubicBezTo>
                  <a:pt x="5891163" y="2175568"/>
                  <a:pt x="5947644" y="2191542"/>
                  <a:pt x="6060605" y="2204093"/>
                </a:cubicBezTo>
                <a:cubicBezTo>
                  <a:pt x="6069162" y="2297086"/>
                  <a:pt x="6073441" y="2403200"/>
                  <a:pt x="6073441" y="2522436"/>
                </a:cubicBezTo>
                <a:lnTo>
                  <a:pt x="6073441" y="3006798"/>
                </a:lnTo>
                <a:cubicBezTo>
                  <a:pt x="6073441" y="3127175"/>
                  <a:pt x="6069162" y="3234145"/>
                  <a:pt x="6060605" y="3327708"/>
                </a:cubicBezTo>
                <a:lnTo>
                  <a:pt x="6049479" y="3328564"/>
                </a:lnTo>
                <a:cubicBezTo>
                  <a:pt x="5943935" y="3338263"/>
                  <a:pt x="5891163" y="3353096"/>
                  <a:pt x="5891163" y="3373064"/>
                </a:cubicBezTo>
                <a:cubicBezTo>
                  <a:pt x="5891163" y="3386756"/>
                  <a:pt x="5901147" y="3393602"/>
                  <a:pt x="5921115" y="3393602"/>
                </a:cubicBezTo>
                <a:cubicBezTo>
                  <a:pt x="5925108" y="3393602"/>
                  <a:pt x="5936233" y="3392746"/>
                  <a:pt x="5954490" y="3391035"/>
                </a:cubicBezTo>
                <a:cubicBezTo>
                  <a:pt x="6032649" y="3383618"/>
                  <a:pt x="6106244" y="3379910"/>
                  <a:pt x="6175276" y="3379910"/>
                </a:cubicBezTo>
                <a:cubicBezTo>
                  <a:pt x="6242026" y="3379910"/>
                  <a:pt x="6315050" y="3383618"/>
                  <a:pt x="6394351" y="3391035"/>
                </a:cubicBezTo>
                <a:cubicBezTo>
                  <a:pt x="6412607" y="3392746"/>
                  <a:pt x="6424303" y="3393602"/>
                  <a:pt x="6429437" y="3393602"/>
                </a:cubicBezTo>
                <a:cubicBezTo>
                  <a:pt x="6448835" y="3393602"/>
                  <a:pt x="6458533" y="3386774"/>
                  <a:pt x="6458533" y="3373117"/>
                </a:cubicBezTo>
                <a:cubicBezTo>
                  <a:pt x="6458533" y="3356626"/>
                  <a:pt x="6402053" y="3341267"/>
                  <a:pt x="6289093" y="3327040"/>
                </a:cubicBezTo>
                <a:cubicBezTo>
                  <a:pt x="6280535" y="3236587"/>
                  <a:pt x="6276256" y="3127647"/>
                  <a:pt x="6276256" y="3000219"/>
                </a:cubicBezTo>
                <a:lnTo>
                  <a:pt x="6276256" y="2797978"/>
                </a:lnTo>
                <a:cubicBezTo>
                  <a:pt x="6300217" y="2795705"/>
                  <a:pt x="6318478" y="2794569"/>
                  <a:pt x="6331038" y="2794569"/>
                </a:cubicBezTo>
                <a:cubicBezTo>
                  <a:pt x="6380102" y="2794569"/>
                  <a:pt x="6421468" y="2806113"/>
                  <a:pt x="6455137" y="2829200"/>
                </a:cubicBezTo>
                <a:cubicBezTo>
                  <a:pt x="6482530" y="2848339"/>
                  <a:pt x="6510775" y="2880715"/>
                  <a:pt x="6539871" y="2926329"/>
                </a:cubicBezTo>
                <a:lnTo>
                  <a:pt x="6754614" y="3266107"/>
                </a:lnTo>
                <a:cubicBezTo>
                  <a:pt x="6784850" y="3313459"/>
                  <a:pt x="6808811" y="3346544"/>
                  <a:pt x="6826498" y="3365362"/>
                </a:cubicBezTo>
                <a:cubicBezTo>
                  <a:pt x="6859587" y="3398451"/>
                  <a:pt x="6895243" y="3414996"/>
                  <a:pt x="6933468" y="3414996"/>
                </a:cubicBezTo>
                <a:cubicBezTo>
                  <a:pt x="6975694" y="3414996"/>
                  <a:pt x="7020198" y="3399164"/>
                  <a:pt x="7066980" y="3367501"/>
                </a:cubicBezTo>
                <a:cubicBezTo>
                  <a:pt x="7113761" y="3335838"/>
                  <a:pt x="7137152" y="3312019"/>
                  <a:pt x="7137152" y="3296045"/>
                </a:cubicBezTo>
                <a:cubicBezTo>
                  <a:pt x="7137152" y="3282923"/>
                  <a:pt x="7130591" y="3276363"/>
                  <a:pt x="7117470" y="3276363"/>
                </a:cubicBezTo>
                <a:cubicBezTo>
                  <a:pt x="7112906" y="3276363"/>
                  <a:pt x="7102351" y="3281069"/>
                  <a:pt x="7085807" y="3290483"/>
                </a:cubicBezTo>
                <a:cubicBezTo>
                  <a:pt x="7069262" y="3299896"/>
                  <a:pt x="7055855" y="3304603"/>
                  <a:pt x="7045586" y="3304603"/>
                </a:cubicBezTo>
                <a:cubicBezTo>
                  <a:pt x="7018202" y="3304603"/>
                  <a:pt x="6975698" y="3258392"/>
                  <a:pt x="6918077" y="3165969"/>
                </a:cubicBezTo>
                <a:lnTo>
                  <a:pt x="6786290" y="2956321"/>
                </a:lnTo>
                <a:cubicBezTo>
                  <a:pt x="6741220" y="2884731"/>
                  <a:pt x="6697005" y="2834161"/>
                  <a:pt x="6653647" y="2804611"/>
                </a:cubicBezTo>
                <a:cubicBezTo>
                  <a:pt x="6601730" y="2768820"/>
                  <a:pt x="6537263" y="2750925"/>
                  <a:pt x="6460245" y="2750925"/>
                </a:cubicBezTo>
                <a:cubicBezTo>
                  <a:pt x="6419739" y="2750925"/>
                  <a:pt x="6369249" y="2755489"/>
                  <a:pt x="6308775" y="2764617"/>
                </a:cubicBezTo>
                <a:lnTo>
                  <a:pt x="6348996" y="2728675"/>
                </a:lnTo>
                <a:cubicBezTo>
                  <a:pt x="6492764" y="2600311"/>
                  <a:pt x="6618561" y="2491059"/>
                  <a:pt x="6726387" y="2400918"/>
                </a:cubicBezTo>
                <a:cubicBezTo>
                  <a:pt x="6845052" y="2301650"/>
                  <a:pt x="6929487" y="2236042"/>
                  <a:pt x="6979692" y="2204093"/>
                </a:cubicBezTo>
                <a:cubicBezTo>
                  <a:pt x="7092653" y="2191542"/>
                  <a:pt x="7149133" y="2175568"/>
                  <a:pt x="7149133" y="2156170"/>
                </a:cubicBezTo>
                <a:cubicBezTo>
                  <a:pt x="7149133" y="2140767"/>
                  <a:pt x="7139720" y="2133921"/>
                  <a:pt x="7120893" y="2135632"/>
                </a:cubicBezTo>
                <a:cubicBezTo>
                  <a:pt x="7013637" y="2145901"/>
                  <a:pt x="6934337" y="2151036"/>
                  <a:pt x="6882991" y="2151036"/>
                </a:cubicBezTo>
                <a:cubicBezTo>
                  <a:pt x="6822517" y="2151036"/>
                  <a:pt x="6755483" y="2147042"/>
                  <a:pt x="6681887" y="2139055"/>
                </a:cubicBezTo>
                <a:cubicBezTo>
                  <a:pt x="6660778" y="2136773"/>
                  <a:pt x="6647657" y="2135632"/>
                  <a:pt x="6642522" y="2135632"/>
                </a:cubicBezTo>
                <a:cubicBezTo>
                  <a:pt x="6624266" y="2135632"/>
                  <a:pt x="6615138" y="2142478"/>
                  <a:pt x="6615138" y="2156170"/>
                </a:cubicBezTo>
                <a:cubicBezTo>
                  <a:pt x="6615138" y="2172145"/>
                  <a:pt x="6661063" y="2188119"/>
                  <a:pt x="6752915" y="2204093"/>
                </a:cubicBezTo>
                <a:cubicBezTo>
                  <a:pt x="6720967" y="2256009"/>
                  <a:pt x="6673614" y="2318480"/>
                  <a:pt x="6610859" y="2391505"/>
                </a:cubicBezTo>
                <a:cubicBezTo>
                  <a:pt x="6463668" y="2552388"/>
                  <a:pt x="6352133" y="2672195"/>
                  <a:pt x="6276256" y="2750925"/>
                </a:cubicBezTo>
                <a:lnTo>
                  <a:pt x="6276256" y="2522436"/>
                </a:lnTo>
                <a:cubicBezTo>
                  <a:pt x="6276256" y="2401489"/>
                  <a:pt x="6280535" y="2295374"/>
                  <a:pt x="6289093" y="2204093"/>
                </a:cubicBezTo>
                <a:cubicBezTo>
                  <a:pt x="6402053" y="2191542"/>
                  <a:pt x="6458533" y="2175568"/>
                  <a:pt x="6458533" y="2156170"/>
                </a:cubicBezTo>
                <a:cubicBezTo>
                  <a:pt x="6458533" y="2142478"/>
                  <a:pt x="6448835" y="2135632"/>
                  <a:pt x="6429437" y="2135632"/>
                </a:cubicBezTo>
                <a:cubicBezTo>
                  <a:pt x="6423162" y="2135632"/>
                  <a:pt x="6411751" y="2136488"/>
                  <a:pt x="6395207" y="2138199"/>
                </a:cubicBezTo>
                <a:cubicBezTo>
                  <a:pt x="6312483" y="2146757"/>
                  <a:pt x="6239173" y="2151036"/>
                  <a:pt x="6175276" y="2151036"/>
                </a:cubicBezTo>
                <a:cubicBezTo>
                  <a:pt x="6109097" y="2151036"/>
                  <a:pt x="6035216" y="2146757"/>
                  <a:pt x="5953634" y="2138199"/>
                </a:cubicBezTo>
                <a:cubicBezTo>
                  <a:pt x="5937089" y="2136488"/>
                  <a:pt x="5926250" y="2135632"/>
                  <a:pt x="5921115" y="2135632"/>
                </a:cubicBezTo>
                <a:close/>
                <a:moveTo>
                  <a:pt x="9503259" y="2114238"/>
                </a:moveTo>
                <a:cubicBezTo>
                  <a:pt x="9301299" y="2114238"/>
                  <a:pt x="9136993" y="2176138"/>
                  <a:pt x="9010340" y="2299938"/>
                </a:cubicBezTo>
                <a:cubicBezTo>
                  <a:pt x="8881976" y="2424880"/>
                  <a:pt x="8817794" y="2588045"/>
                  <a:pt x="8817794" y="2789434"/>
                </a:cubicBezTo>
                <a:cubicBezTo>
                  <a:pt x="8817794" y="2977702"/>
                  <a:pt x="8877697" y="3129457"/>
                  <a:pt x="8997504" y="3244699"/>
                </a:cubicBezTo>
                <a:cubicBezTo>
                  <a:pt x="9115599" y="3358230"/>
                  <a:pt x="9269065" y="3414996"/>
                  <a:pt x="9457904" y="3414996"/>
                </a:cubicBezTo>
                <a:cubicBezTo>
                  <a:pt x="9663286" y="3414996"/>
                  <a:pt x="9829019" y="3353666"/>
                  <a:pt x="9955100" y="3231007"/>
                </a:cubicBezTo>
                <a:cubicBezTo>
                  <a:pt x="10081182" y="3108348"/>
                  <a:pt x="10144224" y="2944612"/>
                  <a:pt x="10144224" y="2739800"/>
                </a:cubicBezTo>
                <a:cubicBezTo>
                  <a:pt x="10144224" y="2552103"/>
                  <a:pt x="10084605" y="2400918"/>
                  <a:pt x="9965370" y="2286246"/>
                </a:cubicBezTo>
                <a:cubicBezTo>
                  <a:pt x="9846134" y="2171574"/>
                  <a:pt x="9692097" y="2114238"/>
                  <a:pt x="9503259" y="2114238"/>
                </a:cubicBezTo>
                <a:close/>
                <a:moveTo>
                  <a:pt x="3854562" y="2084286"/>
                </a:moveTo>
                <a:cubicBezTo>
                  <a:pt x="3842582" y="2084286"/>
                  <a:pt x="3832312" y="2101687"/>
                  <a:pt x="3823755" y="2136488"/>
                </a:cubicBezTo>
                <a:cubicBezTo>
                  <a:pt x="3811203" y="2188975"/>
                  <a:pt x="3785531" y="2263711"/>
                  <a:pt x="3746736" y="2360697"/>
                </a:cubicBezTo>
                <a:cubicBezTo>
                  <a:pt x="3644615" y="2594035"/>
                  <a:pt x="3566456" y="2768325"/>
                  <a:pt x="3512258" y="2883568"/>
                </a:cubicBezTo>
                <a:cubicBezTo>
                  <a:pt x="3433527" y="3055861"/>
                  <a:pt x="3357649" y="3203908"/>
                  <a:pt x="3284625" y="3327708"/>
                </a:cubicBezTo>
                <a:lnTo>
                  <a:pt x="3271788" y="3328564"/>
                </a:lnTo>
                <a:cubicBezTo>
                  <a:pt x="3218731" y="3333413"/>
                  <a:pt x="3178938" y="3339546"/>
                  <a:pt x="3152410" y="3346963"/>
                </a:cubicBezTo>
                <a:lnTo>
                  <a:pt x="3124029" y="3358457"/>
                </a:lnTo>
                <a:lnTo>
                  <a:pt x="3099259" y="3349316"/>
                </a:lnTo>
                <a:cubicBezTo>
                  <a:pt x="3071304" y="3341757"/>
                  <a:pt x="3029372" y="3334554"/>
                  <a:pt x="2973462" y="3327708"/>
                </a:cubicBezTo>
                <a:cubicBezTo>
                  <a:pt x="2963764" y="3210754"/>
                  <a:pt x="2958915" y="3102358"/>
                  <a:pt x="2958915" y="3002519"/>
                </a:cubicBezTo>
                <a:lnTo>
                  <a:pt x="2958915" y="2526715"/>
                </a:lnTo>
                <a:cubicBezTo>
                  <a:pt x="2958915" y="2428588"/>
                  <a:pt x="2963764" y="2321047"/>
                  <a:pt x="2973462" y="2204093"/>
                </a:cubicBezTo>
                <a:cubicBezTo>
                  <a:pt x="3085282" y="2191542"/>
                  <a:pt x="3141192" y="2175568"/>
                  <a:pt x="3141192" y="2156170"/>
                </a:cubicBezTo>
                <a:cubicBezTo>
                  <a:pt x="3141192" y="2142478"/>
                  <a:pt x="3132064" y="2135632"/>
                  <a:pt x="3113807" y="2135632"/>
                </a:cubicBezTo>
                <a:cubicBezTo>
                  <a:pt x="3107532" y="2135632"/>
                  <a:pt x="3096122" y="2136488"/>
                  <a:pt x="3079577" y="2138199"/>
                </a:cubicBezTo>
                <a:cubicBezTo>
                  <a:pt x="2996853" y="2146757"/>
                  <a:pt x="2923543" y="2151036"/>
                  <a:pt x="2859646" y="2151036"/>
                </a:cubicBezTo>
                <a:cubicBezTo>
                  <a:pt x="2793467" y="2151036"/>
                  <a:pt x="2719301" y="2146757"/>
                  <a:pt x="2637148" y="2138199"/>
                </a:cubicBezTo>
                <a:cubicBezTo>
                  <a:pt x="2620603" y="2136488"/>
                  <a:pt x="2609478" y="2135632"/>
                  <a:pt x="2603773" y="2135632"/>
                </a:cubicBezTo>
                <a:cubicBezTo>
                  <a:pt x="2584947" y="2135632"/>
                  <a:pt x="2575533" y="2142478"/>
                  <a:pt x="2575533" y="2156170"/>
                </a:cubicBezTo>
                <a:cubicBezTo>
                  <a:pt x="2575533" y="2175568"/>
                  <a:pt x="2632014" y="2191542"/>
                  <a:pt x="2744974" y="2204093"/>
                </a:cubicBezTo>
                <a:cubicBezTo>
                  <a:pt x="2753532" y="2297086"/>
                  <a:pt x="2757811" y="2406623"/>
                  <a:pt x="2757811" y="2532706"/>
                </a:cubicBezTo>
                <a:lnTo>
                  <a:pt x="2757811" y="2745790"/>
                </a:lnTo>
                <a:lnTo>
                  <a:pt x="2152787" y="2745790"/>
                </a:lnTo>
                <a:lnTo>
                  <a:pt x="2152787" y="2512167"/>
                </a:lnTo>
                <a:cubicBezTo>
                  <a:pt x="2152787" y="2398066"/>
                  <a:pt x="2157066" y="2295374"/>
                  <a:pt x="2165624" y="2204093"/>
                </a:cubicBezTo>
                <a:cubicBezTo>
                  <a:pt x="2278584" y="2191542"/>
                  <a:pt x="2335064" y="2175568"/>
                  <a:pt x="2335064" y="2156170"/>
                </a:cubicBezTo>
                <a:cubicBezTo>
                  <a:pt x="2335064" y="2142478"/>
                  <a:pt x="2325366" y="2135632"/>
                  <a:pt x="2305968" y="2135632"/>
                </a:cubicBezTo>
                <a:cubicBezTo>
                  <a:pt x="2299693" y="2135632"/>
                  <a:pt x="2288283" y="2136488"/>
                  <a:pt x="2271738" y="2138199"/>
                </a:cubicBezTo>
                <a:cubicBezTo>
                  <a:pt x="2190155" y="2146757"/>
                  <a:pt x="2116845" y="2151036"/>
                  <a:pt x="2051807" y="2151036"/>
                </a:cubicBezTo>
                <a:cubicBezTo>
                  <a:pt x="1984487" y="2151036"/>
                  <a:pt x="1910606" y="2146757"/>
                  <a:pt x="1830165" y="2138199"/>
                </a:cubicBezTo>
                <a:cubicBezTo>
                  <a:pt x="1814190" y="2136488"/>
                  <a:pt x="1803351" y="2135632"/>
                  <a:pt x="1797646" y="2135632"/>
                </a:cubicBezTo>
                <a:cubicBezTo>
                  <a:pt x="1777678" y="2135632"/>
                  <a:pt x="1767694" y="2142478"/>
                  <a:pt x="1767694" y="2156170"/>
                </a:cubicBezTo>
                <a:cubicBezTo>
                  <a:pt x="1767694" y="2175568"/>
                  <a:pt x="1824174" y="2191542"/>
                  <a:pt x="1937135" y="2204093"/>
                </a:cubicBezTo>
                <a:cubicBezTo>
                  <a:pt x="1945693" y="2296515"/>
                  <a:pt x="1949971" y="2398922"/>
                  <a:pt x="1949971" y="2511312"/>
                </a:cubicBezTo>
                <a:lnTo>
                  <a:pt x="1949971" y="3017067"/>
                </a:lnTo>
                <a:cubicBezTo>
                  <a:pt x="1949971" y="3130598"/>
                  <a:pt x="1945693" y="3234145"/>
                  <a:pt x="1937135" y="3327708"/>
                </a:cubicBezTo>
                <a:lnTo>
                  <a:pt x="1926010" y="3328564"/>
                </a:lnTo>
                <a:cubicBezTo>
                  <a:pt x="1820466" y="3338263"/>
                  <a:pt x="1767694" y="3353096"/>
                  <a:pt x="1767694" y="3373064"/>
                </a:cubicBezTo>
                <a:cubicBezTo>
                  <a:pt x="1767694" y="3386756"/>
                  <a:pt x="1777678" y="3393602"/>
                  <a:pt x="1797646" y="3393602"/>
                </a:cubicBezTo>
                <a:cubicBezTo>
                  <a:pt x="1802210" y="3393602"/>
                  <a:pt x="1813335" y="3392746"/>
                  <a:pt x="1831021" y="3391035"/>
                </a:cubicBezTo>
                <a:cubicBezTo>
                  <a:pt x="1908610" y="3383618"/>
                  <a:pt x="1982205" y="3379910"/>
                  <a:pt x="2051807" y="3379910"/>
                </a:cubicBezTo>
                <a:cubicBezTo>
                  <a:pt x="2119127" y="3379910"/>
                  <a:pt x="2192152" y="3383618"/>
                  <a:pt x="2270882" y="3391035"/>
                </a:cubicBezTo>
                <a:cubicBezTo>
                  <a:pt x="2289138" y="3392746"/>
                  <a:pt x="2300834" y="3393602"/>
                  <a:pt x="2305968" y="3393602"/>
                </a:cubicBezTo>
                <a:cubicBezTo>
                  <a:pt x="2325366" y="3393602"/>
                  <a:pt x="2335064" y="3386756"/>
                  <a:pt x="2335064" y="3373064"/>
                </a:cubicBezTo>
                <a:cubicBezTo>
                  <a:pt x="2335064" y="3356519"/>
                  <a:pt x="2278584" y="3341115"/>
                  <a:pt x="2165624" y="3326853"/>
                </a:cubicBezTo>
                <a:cubicBezTo>
                  <a:pt x="2157066" y="3236142"/>
                  <a:pt x="2152787" y="3128316"/>
                  <a:pt x="2152787" y="3003375"/>
                </a:cubicBezTo>
                <a:lnTo>
                  <a:pt x="2152787" y="2789434"/>
                </a:lnTo>
                <a:lnTo>
                  <a:pt x="2757811" y="2789434"/>
                </a:lnTo>
                <a:lnTo>
                  <a:pt x="2757811" y="3017067"/>
                </a:lnTo>
                <a:cubicBezTo>
                  <a:pt x="2757811" y="3125463"/>
                  <a:pt x="2753817" y="3228725"/>
                  <a:pt x="2745830" y="3326853"/>
                </a:cubicBezTo>
                <a:cubicBezTo>
                  <a:pt x="2632299" y="3339974"/>
                  <a:pt x="2575533" y="3355378"/>
                  <a:pt x="2575533" y="3373064"/>
                </a:cubicBezTo>
                <a:cubicBezTo>
                  <a:pt x="2575533" y="3386756"/>
                  <a:pt x="2584947" y="3393602"/>
                  <a:pt x="2603773" y="3393602"/>
                </a:cubicBezTo>
                <a:cubicBezTo>
                  <a:pt x="2608337" y="3393602"/>
                  <a:pt x="2619747" y="3392746"/>
                  <a:pt x="2638004" y="3391035"/>
                </a:cubicBezTo>
                <a:cubicBezTo>
                  <a:pt x="2717304" y="3383618"/>
                  <a:pt x="2791185" y="3379910"/>
                  <a:pt x="2859646" y="3379910"/>
                </a:cubicBezTo>
                <a:cubicBezTo>
                  <a:pt x="2926396" y="3379910"/>
                  <a:pt x="2999421" y="3383618"/>
                  <a:pt x="3078721" y="3391035"/>
                </a:cubicBezTo>
                <a:cubicBezTo>
                  <a:pt x="3096977" y="3392746"/>
                  <a:pt x="3108672" y="3393602"/>
                  <a:pt x="3113807" y="3393602"/>
                </a:cubicBezTo>
                <a:cubicBezTo>
                  <a:pt x="3118371" y="3393602"/>
                  <a:pt x="3122365" y="3393174"/>
                  <a:pt x="3125788" y="3392318"/>
                </a:cubicBezTo>
                <a:lnTo>
                  <a:pt x="3127124" y="3391717"/>
                </a:lnTo>
                <a:lnTo>
                  <a:pt x="3128502" y="3392318"/>
                </a:lnTo>
                <a:cubicBezTo>
                  <a:pt x="3132032" y="3393174"/>
                  <a:pt x="3136150" y="3393602"/>
                  <a:pt x="3140857" y="3393602"/>
                </a:cubicBezTo>
                <a:cubicBezTo>
                  <a:pt x="3145991" y="3393602"/>
                  <a:pt x="3173661" y="3391035"/>
                  <a:pt x="3223866" y="3385900"/>
                </a:cubicBezTo>
                <a:cubicBezTo>
                  <a:pt x="3274070" y="3380766"/>
                  <a:pt x="3321137" y="3378198"/>
                  <a:pt x="3365066" y="3378198"/>
                </a:cubicBezTo>
                <a:cubicBezTo>
                  <a:pt x="3407284" y="3378198"/>
                  <a:pt x="3453352" y="3380766"/>
                  <a:pt x="3503272" y="3385900"/>
                </a:cubicBezTo>
                <a:cubicBezTo>
                  <a:pt x="3553191" y="3391035"/>
                  <a:pt x="3581289" y="3393602"/>
                  <a:pt x="3587565" y="3393602"/>
                </a:cubicBezTo>
                <a:cubicBezTo>
                  <a:pt x="3605250" y="3393602"/>
                  <a:pt x="3614093" y="3386756"/>
                  <a:pt x="3614093" y="3373064"/>
                </a:cubicBezTo>
                <a:cubicBezTo>
                  <a:pt x="3614093" y="3354807"/>
                  <a:pt x="3557327" y="3339689"/>
                  <a:pt x="3443796" y="3327708"/>
                </a:cubicBezTo>
                <a:cubicBezTo>
                  <a:pt x="3450072" y="3278074"/>
                  <a:pt x="3462623" y="3219882"/>
                  <a:pt x="3481450" y="3153133"/>
                </a:cubicBezTo>
                <a:cubicBezTo>
                  <a:pt x="3484873" y="3142293"/>
                  <a:pt x="3502844" y="3085242"/>
                  <a:pt x="3535363" y="2981980"/>
                </a:cubicBezTo>
                <a:lnTo>
                  <a:pt x="3968378" y="2981980"/>
                </a:lnTo>
                <a:cubicBezTo>
                  <a:pt x="4027141" y="3130883"/>
                  <a:pt x="4065080" y="3246126"/>
                  <a:pt x="4082195" y="3327708"/>
                </a:cubicBezTo>
                <a:cubicBezTo>
                  <a:pt x="3968664" y="3339689"/>
                  <a:pt x="3911898" y="3354807"/>
                  <a:pt x="3911898" y="3373064"/>
                </a:cubicBezTo>
                <a:cubicBezTo>
                  <a:pt x="3911898" y="3386756"/>
                  <a:pt x="3921311" y="3393602"/>
                  <a:pt x="3940138" y="3393602"/>
                </a:cubicBezTo>
                <a:cubicBezTo>
                  <a:pt x="3944702" y="3393602"/>
                  <a:pt x="3958680" y="3392461"/>
                  <a:pt x="3982070" y="3390179"/>
                </a:cubicBezTo>
                <a:cubicBezTo>
                  <a:pt x="4064794" y="3382192"/>
                  <a:pt x="4142098" y="3378198"/>
                  <a:pt x="4213982" y="3378198"/>
                </a:cubicBezTo>
                <a:cubicBezTo>
                  <a:pt x="4268180" y="3378198"/>
                  <a:pt x="4323519" y="3380766"/>
                  <a:pt x="4380000" y="3385900"/>
                </a:cubicBezTo>
                <a:cubicBezTo>
                  <a:pt x="4436480" y="3391035"/>
                  <a:pt x="4465861" y="3393602"/>
                  <a:pt x="4468143" y="3393602"/>
                </a:cubicBezTo>
                <a:lnTo>
                  <a:pt x="4470177" y="3393384"/>
                </a:lnTo>
                <a:lnTo>
                  <a:pt x="4472273" y="3393602"/>
                </a:lnTo>
                <a:cubicBezTo>
                  <a:pt x="4472844" y="3393602"/>
                  <a:pt x="4499372" y="3391320"/>
                  <a:pt x="4551859" y="3386756"/>
                </a:cubicBezTo>
                <a:cubicBezTo>
                  <a:pt x="4604345" y="3382192"/>
                  <a:pt x="4655406" y="3379910"/>
                  <a:pt x="4705040" y="3379910"/>
                </a:cubicBezTo>
                <a:cubicBezTo>
                  <a:pt x="4755816" y="3379910"/>
                  <a:pt x="4807018" y="3382192"/>
                  <a:pt x="4858650" y="3386756"/>
                </a:cubicBezTo>
                <a:cubicBezTo>
                  <a:pt x="4910281" y="3391320"/>
                  <a:pt x="4936381" y="3393602"/>
                  <a:pt x="4936952" y="3393602"/>
                </a:cubicBezTo>
                <a:cubicBezTo>
                  <a:pt x="4955208" y="3393602"/>
                  <a:pt x="4964337" y="3386756"/>
                  <a:pt x="4964337" y="3373064"/>
                </a:cubicBezTo>
                <a:cubicBezTo>
                  <a:pt x="4964337" y="3353105"/>
                  <a:pt x="4901233" y="3337991"/>
                  <a:pt x="4775026" y="3327722"/>
                </a:cubicBezTo>
                <a:cubicBezTo>
                  <a:pt x="4764177" y="3275244"/>
                  <a:pt x="4754755" y="3198954"/>
                  <a:pt x="4746759" y="3098852"/>
                </a:cubicBezTo>
                <a:cubicBezTo>
                  <a:pt x="4738764" y="2998750"/>
                  <a:pt x="4733335" y="2879967"/>
                  <a:pt x="4730473" y="2742501"/>
                </a:cubicBezTo>
                <a:cubicBezTo>
                  <a:pt x="4728190" y="2623853"/>
                  <a:pt x="4726195" y="2505210"/>
                  <a:pt x="4724483" y="2386571"/>
                </a:cubicBezTo>
                <a:lnTo>
                  <a:pt x="5582718" y="3407575"/>
                </a:lnTo>
                <a:cubicBezTo>
                  <a:pt x="5589056" y="3414804"/>
                  <a:pt x="5593954" y="3418419"/>
                  <a:pt x="5597413" y="3418419"/>
                </a:cubicBezTo>
                <a:cubicBezTo>
                  <a:pt x="5608947" y="3418419"/>
                  <a:pt x="5614715" y="3409006"/>
                  <a:pt x="5614715" y="3390179"/>
                </a:cubicBezTo>
                <a:cubicBezTo>
                  <a:pt x="5614715" y="3377057"/>
                  <a:pt x="5613859" y="3357232"/>
                  <a:pt x="5612148" y="3330704"/>
                </a:cubicBezTo>
                <a:cubicBezTo>
                  <a:pt x="5610437" y="3304175"/>
                  <a:pt x="5609581" y="3284350"/>
                  <a:pt x="5609581" y="3271228"/>
                </a:cubicBezTo>
                <a:lnTo>
                  <a:pt x="5609581" y="2780876"/>
                </a:lnTo>
                <a:cubicBezTo>
                  <a:pt x="5609581" y="2609154"/>
                  <a:pt x="5625269" y="2416893"/>
                  <a:pt x="5656647" y="2204093"/>
                </a:cubicBezTo>
                <a:cubicBezTo>
                  <a:pt x="5781018" y="2193253"/>
                  <a:pt x="5843203" y="2177279"/>
                  <a:pt x="5843203" y="2156170"/>
                </a:cubicBezTo>
                <a:cubicBezTo>
                  <a:pt x="5843203" y="2142478"/>
                  <a:pt x="5833790" y="2135632"/>
                  <a:pt x="5814963" y="2135632"/>
                </a:cubicBezTo>
                <a:cubicBezTo>
                  <a:pt x="5814392" y="2135632"/>
                  <a:pt x="5787721" y="2138199"/>
                  <a:pt x="5734950" y="2143334"/>
                </a:cubicBezTo>
                <a:cubicBezTo>
                  <a:pt x="5682177" y="2148469"/>
                  <a:pt x="5630975" y="2151036"/>
                  <a:pt x="5581340" y="2151036"/>
                </a:cubicBezTo>
                <a:cubicBezTo>
                  <a:pt x="5531135" y="2151036"/>
                  <a:pt x="5480217" y="2148469"/>
                  <a:pt x="5428587" y="2143334"/>
                </a:cubicBezTo>
                <a:cubicBezTo>
                  <a:pt x="5376956" y="2138199"/>
                  <a:pt x="5350856" y="2135632"/>
                  <a:pt x="5350285" y="2135632"/>
                </a:cubicBezTo>
                <a:cubicBezTo>
                  <a:pt x="5331459" y="2135632"/>
                  <a:pt x="5322045" y="2142478"/>
                  <a:pt x="5322045" y="2156170"/>
                </a:cubicBezTo>
                <a:cubicBezTo>
                  <a:pt x="5322045" y="2177279"/>
                  <a:pt x="5385087" y="2193253"/>
                  <a:pt x="5511168" y="2204093"/>
                </a:cubicBezTo>
                <a:cubicBezTo>
                  <a:pt x="5522578" y="2256009"/>
                  <a:pt x="5532277" y="2332743"/>
                  <a:pt x="5540264" y="2434293"/>
                </a:cubicBezTo>
                <a:cubicBezTo>
                  <a:pt x="5553394" y="2725243"/>
                  <a:pt x="5560815" y="2943458"/>
                  <a:pt x="5562527" y="3088937"/>
                </a:cubicBezTo>
                <a:lnTo>
                  <a:pt x="4775214" y="2142478"/>
                </a:lnTo>
                <a:cubicBezTo>
                  <a:pt x="4734137" y="2145901"/>
                  <a:pt x="4696198" y="2147613"/>
                  <a:pt x="4661397" y="2147613"/>
                </a:cubicBezTo>
                <a:cubicBezTo>
                  <a:pt x="4623743" y="2147613"/>
                  <a:pt x="4584807" y="2145616"/>
                  <a:pt x="4544585" y="2141622"/>
                </a:cubicBezTo>
                <a:cubicBezTo>
                  <a:pt x="4504364" y="2137629"/>
                  <a:pt x="4483683" y="2135632"/>
                  <a:pt x="4482543" y="2135632"/>
                </a:cubicBezTo>
                <a:cubicBezTo>
                  <a:pt x="4464286" y="2135632"/>
                  <a:pt x="4455158" y="2142478"/>
                  <a:pt x="4455158" y="2156170"/>
                </a:cubicBezTo>
                <a:cubicBezTo>
                  <a:pt x="4455158" y="2165298"/>
                  <a:pt x="4474270" y="2175853"/>
                  <a:pt x="4512494" y="2187834"/>
                </a:cubicBezTo>
                <a:cubicBezTo>
                  <a:pt x="4563269" y="2203237"/>
                  <a:pt x="4618323" y="2249734"/>
                  <a:pt x="4677656" y="2327323"/>
                </a:cubicBezTo>
                <a:lnTo>
                  <a:pt x="4677656" y="2748358"/>
                </a:lnTo>
                <a:cubicBezTo>
                  <a:pt x="4677656" y="2922362"/>
                  <a:pt x="4661681" y="3115479"/>
                  <a:pt x="4629734" y="3327708"/>
                </a:cubicBezTo>
                <a:cubicBezTo>
                  <a:pt x="4567833" y="3333699"/>
                  <a:pt x="4521408" y="3340473"/>
                  <a:pt x="4490458" y="3348033"/>
                </a:cubicBezTo>
                <a:lnTo>
                  <a:pt x="4469536" y="3355199"/>
                </a:lnTo>
                <a:lnTo>
                  <a:pt x="4453595" y="3349316"/>
                </a:lnTo>
                <a:cubicBezTo>
                  <a:pt x="4425640" y="3341757"/>
                  <a:pt x="4383708" y="3334554"/>
                  <a:pt x="4327798" y="3327708"/>
                </a:cubicBezTo>
                <a:cubicBezTo>
                  <a:pt x="4258776" y="3170819"/>
                  <a:pt x="4219415" y="3080108"/>
                  <a:pt x="4209717" y="3055576"/>
                </a:cubicBezTo>
                <a:lnTo>
                  <a:pt x="4018882" y="2572071"/>
                </a:lnTo>
                <a:cubicBezTo>
                  <a:pt x="3985213" y="2487065"/>
                  <a:pt x="3954401" y="2401489"/>
                  <a:pt x="3926446" y="2315342"/>
                </a:cubicBezTo>
                <a:cubicBezTo>
                  <a:pt x="3901344" y="2239465"/>
                  <a:pt x="3884799" y="2178991"/>
                  <a:pt x="3876812" y="2133921"/>
                </a:cubicBezTo>
                <a:cubicBezTo>
                  <a:pt x="3870536" y="2100831"/>
                  <a:pt x="3863120" y="2084286"/>
                  <a:pt x="3854562" y="2084286"/>
                </a:cubicBezTo>
                <a:close/>
                <a:moveTo>
                  <a:pt x="553219" y="2033796"/>
                </a:moveTo>
                <a:cubicBezTo>
                  <a:pt x="543521" y="2033796"/>
                  <a:pt x="538671" y="2041498"/>
                  <a:pt x="538671" y="2056902"/>
                </a:cubicBezTo>
                <a:cubicBezTo>
                  <a:pt x="538671" y="2078011"/>
                  <a:pt x="540240" y="2109817"/>
                  <a:pt x="543378" y="2152319"/>
                </a:cubicBezTo>
                <a:cubicBezTo>
                  <a:pt x="546516" y="2194822"/>
                  <a:pt x="548085" y="2226628"/>
                  <a:pt x="548085" y="2247737"/>
                </a:cubicBezTo>
                <a:cubicBezTo>
                  <a:pt x="548085" y="2263141"/>
                  <a:pt x="546944" y="2285961"/>
                  <a:pt x="544662" y="2316198"/>
                </a:cubicBezTo>
                <a:cubicBezTo>
                  <a:pt x="542380" y="2346435"/>
                  <a:pt x="541239" y="2369255"/>
                  <a:pt x="541239" y="2384659"/>
                </a:cubicBezTo>
                <a:cubicBezTo>
                  <a:pt x="541239" y="2406909"/>
                  <a:pt x="545232" y="2418033"/>
                  <a:pt x="553219" y="2418033"/>
                </a:cubicBezTo>
                <a:cubicBezTo>
                  <a:pt x="563489" y="2418033"/>
                  <a:pt x="570335" y="2405768"/>
                  <a:pt x="573758" y="2381236"/>
                </a:cubicBezTo>
                <a:lnTo>
                  <a:pt x="586594" y="2281112"/>
                </a:lnTo>
                <a:cubicBezTo>
                  <a:pt x="715529" y="2224061"/>
                  <a:pt x="853306" y="2195536"/>
                  <a:pt x="999927" y="2195536"/>
                </a:cubicBezTo>
                <a:cubicBezTo>
                  <a:pt x="1007914" y="2298797"/>
                  <a:pt x="1011908" y="2404912"/>
                  <a:pt x="1011908" y="2513879"/>
                </a:cubicBezTo>
                <a:lnTo>
                  <a:pt x="1011908" y="3007653"/>
                </a:lnTo>
                <a:cubicBezTo>
                  <a:pt x="1011908" y="3108063"/>
                  <a:pt x="1007344" y="3213892"/>
                  <a:pt x="998215" y="3325141"/>
                </a:cubicBezTo>
                <a:cubicBezTo>
                  <a:pt x="885825" y="3337692"/>
                  <a:pt x="829630" y="3353666"/>
                  <a:pt x="829630" y="3373064"/>
                </a:cubicBezTo>
                <a:cubicBezTo>
                  <a:pt x="829630" y="3386756"/>
                  <a:pt x="839057" y="3393602"/>
                  <a:pt x="857911" y="3393602"/>
                </a:cubicBezTo>
                <a:cubicBezTo>
                  <a:pt x="861913" y="3393602"/>
                  <a:pt x="875057" y="3392461"/>
                  <a:pt x="897342" y="3390179"/>
                </a:cubicBezTo>
                <a:cubicBezTo>
                  <a:pt x="975618" y="3382192"/>
                  <a:pt x="1049610" y="3378198"/>
                  <a:pt x="1119319" y="3378198"/>
                </a:cubicBezTo>
                <a:cubicBezTo>
                  <a:pt x="1173598" y="3378198"/>
                  <a:pt x="1228591" y="3380766"/>
                  <a:pt x="1284301" y="3385900"/>
                </a:cubicBezTo>
                <a:cubicBezTo>
                  <a:pt x="1340010" y="3391035"/>
                  <a:pt x="1368150" y="3393602"/>
                  <a:pt x="1368720" y="3393602"/>
                </a:cubicBezTo>
                <a:cubicBezTo>
                  <a:pt x="1387574" y="3393602"/>
                  <a:pt x="1397001" y="3386756"/>
                  <a:pt x="1397001" y="3373064"/>
                </a:cubicBezTo>
                <a:cubicBezTo>
                  <a:pt x="1397001" y="3355378"/>
                  <a:pt x="1340806" y="3339404"/>
                  <a:pt x="1228415" y="3325141"/>
                </a:cubicBezTo>
                <a:cubicBezTo>
                  <a:pt x="1219287" y="3216174"/>
                  <a:pt x="1214723" y="3110630"/>
                  <a:pt x="1214723" y="3008509"/>
                </a:cubicBezTo>
                <a:lnTo>
                  <a:pt x="1214723" y="2521581"/>
                </a:lnTo>
                <a:cubicBezTo>
                  <a:pt x="1214723" y="2418889"/>
                  <a:pt x="1219002" y="2310208"/>
                  <a:pt x="1227560" y="2195536"/>
                </a:cubicBezTo>
                <a:cubicBezTo>
                  <a:pt x="1374751" y="2195536"/>
                  <a:pt x="1512814" y="2224061"/>
                  <a:pt x="1641748" y="2281112"/>
                </a:cubicBezTo>
                <a:lnTo>
                  <a:pt x="1653729" y="2381236"/>
                </a:lnTo>
                <a:cubicBezTo>
                  <a:pt x="1656581" y="2405768"/>
                  <a:pt x="1663142" y="2418033"/>
                  <a:pt x="1673411" y="2418033"/>
                </a:cubicBezTo>
                <a:cubicBezTo>
                  <a:pt x="1681399" y="2418033"/>
                  <a:pt x="1685392" y="2406909"/>
                  <a:pt x="1685392" y="2384659"/>
                </a:cubicBezTo>
                <a:cubicBezTo>
                  <a:pt x="1685392" y="2369255"/>
                  <a:pt x="1684536" y="2346435"/>
                  <a:pt x="1682825" y="2316198"/>
                </a:cubicBezTo>
                <a:cubicBezTo>
                  <a:pt x="1681113" y="2285961"/>
                  <a:pt x="1680257" y="2263141"/>
                  <a:pt x="1680257" y="2247737"/>
                </a:cubicBezTo>
                <a:cubicBezTo>
                  <a:pt x="1680257" y="2226628"/>
                  <a:pt x="1681399" y="2194822"/>
                  <a:pt x="1683681" y="2152319"/>
                </a:cubicBezTo>
                <a:cubicBezTo>
                  <a:pt x="1685963" y="2109817"/>
                  <a:pt x="1687104" y="2078011"/>
                  <a:pt x="1687104" y="2056902"/>
                </a:cubicBezTo>
                <a:cubicBezTo>
                  <a:pt x="1687104" y="2041498"/>
                  <a:pt x="1682539" y="2033796"/>
                  <a:pt x="1673411" y="2033796"/>
                </a:cubicBezTo>
                <a:cubicBezTo>
                  <a:pt x="1665995" y="2033796"/>
                  <a:pt x="1657152" y="2060610"/>
                  <a:pt x="1646883" y="2114238"/>
                </a:cubicBezTo>
                <a:cubicBezTo>
                  <a:pt x="1572146" y="2136488"/>
                  <a:pt x="1425526" y="2147613"/>
                  <a:pt x="1207021" y="2147613"/>
                </a:cubicBezTo>
                <a:lnTo>
                  <a:pt x="1020465" y="2147613"/>
                </a:lnTo>
                <a:cubicBezTo>
                  <a:pt x="801390" y="2147613"/>
                  <a:pt x="654484" y="2136488"/>
                  <a:pt x="579748" y="2114238"/>
                </a:cubicBezTo>
                <a:cubicBezTo>
                  <a:pt x="570620" y="2060610"/>
                  <a:pt x="561777" y="2033796"/>
                  <a:pt x="553219" y="203379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Bai Hoc" panose="0207060307050A020302" pitchFamily="18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498913" y="17327382"/>
            <a:ext cx="1477027" cy="19766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/>
          <p:cNvSpPr/>
          <p:nvPr/>
        </p:nvSpPr>
        <p:spPr>
          <a:xfrm>
            <a:off x="3020236" y="670116"/>
            <a:ext cx="5032955" cy="5353493"/>
          </a:xfrm>
          <a:custGeom>
            <a:avLst/>
            <a:gdLst>
              <a:gd name="connsiteX0" fmla="*/ 2516478 w 5032955"/>
              <a:gd name="connsiteY0" fmla="*/ 529591 h 5353493"/>
              <a:gd name="connsiteX1" fmla="*/ 2170899 w 5032955"/>
              <a:gd name="connsiteY1" fmla="*/ 893483 h 5353493"/>
              <a:gd name="connsiteX2" fmla="*/ 1825320 w 5032955"/>
              <a:gd name="connsiteY2" fmla="*/ 1257375 h 5353493"/>
              <a:gd name="connsiteX3" fmla="*/ 1459006 w 5032955"/>
              <a:gd name="connsiteY3" fmla="*/ 1643101 h 5353493"/>
              <a:gd name="connsiteX4" fmla="*/ 1071957 w 5032955"/>
              <a:gd name="connsiteY4" fmla="*/ 2050660 h 5353493"/>
              <a:gd name="connsiteX5" fmla="*/ 443003 w 5032955"/>
              <a:gd name="connsiteY5" fmla="*/ 2712943 h 5353493"/>
              <a:gd name="connsiteX6" fmla="*/ 830052 w 5032955"/>
              <a:gd name="connsiteY6" fmla="*/ 3120502 h 5353493"/>
              <a:gd name="connsiteX7" fmla="*/ 1154896 w 5032955"/>
              <a:gd name="connsiteY7" fmla="*/ 3462561 h 5353493"/>
              <a:gd name="connsiteX8" fmla="*/ 1479740 w 5032955"/>
              <a:gd name="connsiteY8" fmla="*/ 3804619 h 5353493"/>
              <a:gd name="connsiteX9" fmla="*/ 1804585 w 5032955"/>
              <a:gd name="connsiteY9" fmla="*/ 4146677 h 5353493"/>
              <a:gd name="connsiteX10" fmla="*/ 2170899 w 5032955"/>
              <a:gd name="connsiteY10" fmla="*/ 4532403 h 5353493"/>
              <a:gd name="connsiteX11" fmla="*/ 2516478 w 5032955"/>
              <a:gd name="connsiteY11" fmla="*/ 4896295 h 5353493"/>
              <a:gd name="connsiteX12" fmla="*/ 2799853 w 5032955"/>
              <a:gd name="connsiteY12" fmla="*/ 4597904 h 5353493"/>
              <a:gd name="connsiteX13" fmla="*/ 3124697 w 5032955"/>
              <a:gd name="connsiteY13" fmla="*/ 4255845 h 5353493"/>
              <a:gd name="connsiteX14" fmla="*/ 3491011 w 5032955"/>
              <a:gd name="connsiteY14" fmla="*/ 3870120 h 5353493"/>
              <a:gd name="connsiteX15" fmla="*/ 3878060 w 5032955"/>
              <a:gd name="connsiteY15" fmla="*/ 3462561 h 5353493"/>
              <a:gd name="connsiteX16" fmla="*/ 4161435 w 5032955"/>
              <a:gd name="connsiteY16" fmla="*/ 3164169 h 5353493"/>
              <a:gd name="connsiteX17" fmla="*/ 4589953 w 5032955"/>
              <a:gd name="connsiteY17" fmla="*/ 2712943 h 5353493"/>
              <a:gd name="connsiteX18" fmla="*/ 4202904 w 5032955"/>
              <a:gd name="connsiteY18" fmla="*/ 2305384 h 5353493"/>
              <a:gd name="connsiteX19" fmla="*/ 3898795 w 5032955"/>
              <a:gd name="connsiteY19" fmla="*/ 1985159 h 5353493"/>
              <a:gd name="connsiteX20" fmla="*/ 3532481 w 5032955"/>
              <a:gd name="connsiteY20" fmla="*/ 1599433 h 5353493"/>
              <a:gd name="connsiteX21" fmla="*/ 3145432 w 5032955"/>
              <a:gd name="connsiteY21" fmla="*/ 1191874 h 5353493"/>
              <a:gd name="connsiteX22" fmla="*/ 2862057 w 5032955"/>
              <a:gd name="connsiteY22" fmla="*/ 893483 h 5353493"/>
              <a:gd name="connsiteX23" fmla="*/ 2516478 w 5032955"/>
              <a:gd name="connsiteY23" fmla="*/ 529591 h 5353493"/>
              <a:gd name="connsiteX24" fmla="*/ 2516478 w 5032955"/>
              <a:gd name="connsiteY24" fmla="*/ 0 h 5353493"/>
              <a:gd name="connsiteX25" fmla="*/ 2926304 w 5032955"/>
              <a:gd name="connsiteY25" fmla="*/ 435927 h 5353493"/>
              <a:gd name="connsiteX26" fmla="*/ 3336131 w 5032955"/>
              <a:gd name="connsiteY26" fmla="*/ 871855 h 5353493"/>
              <a:gd name="connsiteX27" fmla="*/ 3670462 w 5032955"/>
              <a:gd name="connsiteY27" fmla="*/ 1227480 h 5353493"/>
              <a:gd name="connsiteX28" fmla="*/ 4029959 w 5032955"/>
              <a:gd name="connsiteY28" fmla="*/ 1609872 h 5353493"/>
              <a:gd name="connsiteX29" fmla="*/ 4339126 w 5032955"/>
              <a:gd name="connsiteY29" fmla="*/ 1938730 h 5353493"/>
              <a:gd name="connsiteX30" fmla="*/ 4723788 w 5032955"/>
              <a:gd name="connsiteY30" fmla="*/ 2347890 h 5353493"/>
              <a:gd name="connsiteX31" fmla="*/ 5032955 w 5032955"/>
              <a:gd name="connsiteY31" fmla="*/ 2676747 h 5353493"/>
              <a:gd name="connsiteX32" fmla="*/ 4698623 w 5032955"/>
              <a:gd name="connsiteY32" fmla="*/ 3032372 h 5353493"/>
              <a:gd name="connsiteX33" fmla="*/ 4414621 w 5032955"/>
              <a:gd name="connsiteY33" fmla="*/ 3334462 h 5353493"/>
              <a:gd name="connsiteX34" fmla="*/ 4029959 w 5032955"/>
              <a:gd name="connsiteY34" fmla="*/ 3743621 h 5353493"/>
              <a:gd name="connsiteX35" fmla="*/ 3670462 w 5032955"/>
              <a:gd name="connsiteY35" fmla="*/ 4126014 h 5353493"/>
              <a:gd name="connsiteX36" fmla="*/ 3285801 w 5032955"/>
              <a:gd name="connsiteY36" fmla="*/ 4535174 h 5353493"/>
              <a:gd name="connsiteX37" fmla="*/ 2926304 w 5032955"/>
              <a:gd name="connsiteY37" fmla="*/ 4917566 h 5353493"/>
              <a:gd name="connsiteX38" fmla="*/ 2516478 w 5032955"/>
              <a:gd name="connsiteY38" fmla="*/ 5353493 h 5353493"/>
              <a:gd name="connsiteX39" fmla="*/ 2131816 w 5032955"/>
              <a:gd name="connsiteY39" fmla="*/ 4944333 h 5353493"/>
              <a:gd name="connsiteX40" fmla="*/ 1847814 w 5032955"/>
              <a:gd name="connsiteY40" fmla="*/ 4642243 h 5353493"/>
              <a:gd name="connsiteX41" fmla="*/ 1513482 w 5032955"/>
              <a:gd name="connsiteY41" fmla="*/ 4286619 h 5353493"/>
              <a:gd name="connsiteX42" fmla="*/ 1153985 w 5032955"/>
              <a:gd name="connsiteY42" fmla="*/ 3904226 h 5353493"/>
              <a:gd name="connsiteX43" fmla="*/ 844818 w 5032955"/>
              <a:gd name="connsiteY43" fmla="*/ 3575369 h 5353493"/>
              <a:gd name="connsiteX44" fmla="*/ 434991 w 5032955"/>
              <a:gd name="connsiteY44" fmla="*/ 3139442 h 5353493"/>
              <a:gd name="connsiteX45" fmla="*/ 0 w 5032955"/>
              <a:gd name="connsiteY45" fmla="*/ 2676747 h 5353493"/>
              <a:gd name="connsiteX46" fmla="*/ 284003 w 5032955"/>
              <a:gd name="connsiteY46" fmla="*/ 2374657 h 5353493"/>
              <a:gd name="connsiteX47" fmla="*/ 693829 w 5032955"/>
              <a:gd name="connsiteY47" fmla="*/ 1938730 h 5353493"/>
              <a:gd name="connsiteX48" fmla="*/ 1028161 w 5032955"/>
              <a:gd name="connsiteY48" fmla="*/ 1583105 h 5353493"/>
              <a:gd name="connsiteX49" fmla="*/ 1437987 w 5032955"/>
              <a:gd name="connsiteY49" fmla="*/ 1147177 h 5353493"/>
              <a:gd name="connsiteX50" fmla="*/ 1797484 w 5032955"/>
              <a:gd name="connsiteY50" fmla="*/ 764785 h 5353493"/>
              <a:gd name="connsiteX51" fmla="*/ 2081487 w 5032955"/>
              <a:gd name="connsiteY51" fmla="*/ 462695 h 5353493"/>
              <a:gd name="connsiteX52" fmla="*/ 2516478 w 5032955"/>
              <a:gd name="connsiteY52" fmla="*/ 0 h 535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032955" h="5353493" fill="none" extrusionOk="0">
                <a:moveTo>
                  <a:pt x="2516478" y="529591"/>
                </a:moveTo>
                <a:cubicBezTo>
                  <a:pt x="2361838" y="707645"/>
                  <a:pt x="2266643" y="727013"/>
                  <a:pt x="2170899" y="893483"/>
                </a:cubicBezTo>
                <a:cubicBezTo>
                  <a:pt x="2075155" y="1059953"/>
                  <a:pt x="1911189" y="1136570"/>
                  <a:pt x="1825320" y="1257375"/>
                </a:cubicBezTo>
                <a:cubicBezTo>
                  <a:pt x="1739451" y="1378180"/>
                  <a:pt x="1609022" y="1433684"/>
                  <a:pt x="1459006" y="1643101"/>
                </a:cubicBezTo>
                <a:cubicBezTo>
                  <a:pt x="1308990" y="1852518"/>
                  <a:pt x="1108072" y="1917752"/>
                  <a:pt x="1071957" y="2050660"/>
                </a:cubicBezTo>
                <a:cubicBezTo>
                  <a:pt x="1035842" y="2183568"/>
                  <a:pt x="703557" y="2407698"/>
                  <a:pt x="443003" y="2712943"/>
                </a:cubicBezTo>
                <a:cubicBezTo>
                  <a:pt x="627757" y="2824350"/>
                  <a:pt x="704717" y="3044936"/>
                  <a:pt x="830052" y="3120502"/>
                </a:cubicBezTo>
                <a:cubicBezTo>
                  <a:pt x="955387" y="3196068"/>
                  <a:pt x="987406" y="3350876"/>
                  <a:pt x="1154896" y="3462561"/>
                </a:cubicBezTo>
                <a:cubicBezTo>
                  <a:pt x="1322386" y="3574246"/>
                  <a:pt x="1341798" y="3678208"/>
                  <a:pt x="1479740" y="3804619"/>
                </a:cubicBezTo>
                <a:cubicBezTo>
                  <a:pt x="1617683" y="3931030"/>
                  <a:pt x="1648968" y="4048043"/>
                  <a:pt x="1804585" y="4146677"/>
                </a:cubicBezTo>
                <a:cubicBezTo>
                  <a:pt x="1960202" y="4245312"/>
                  <a:pt x="2063898" y="4432967"/>
                  <a:pt x="2170899" y="4532403"/>
                </a:cubicBezTo>
                <a:cubicBezTo>
                  <a:pt x="2277900" y="4631839"/>
                  <a:pt x="2365648" y="4757382"/>
                  <a:pt x="2516478" y="4896295"/>
                </a:cubicBezTo>
                <a:cubicBezTo>
                  <a:pt x="2622101" y="4715259"/>
                  <a:pt x="2692811" y="4711487"/>
                  <a:pt x="2799853" y="4597904"/>
                </a:cubicBezTo>
                <a:cubicBezTo>
                  <a:pt x="2906895" y="4484321"/>
                  <a:pt x="3000731" y="4410204"/>
                  <a:pt x="3124697" y="4255845"/>
                </a:cubicBezTo>
                <a:cubicBezTo>
                  <a:pt x="3248663" y="4101486"/>
                  <a:pt x="3416674" y="3981162"/>
                  <a:pt x="3491011" y="3870120"/>
                </a:cubicBezTo>
                <a:cubicBezTo>
                  <a:pt x="3565348" y="3759078"/>
                  <a:pt x="3699410" y="3668574"/>
                  <a:pt x="3878060" y="3462561"/>
                </a:cubicBezTo>
                <a:cubicBezTo>
                  <a:pt x="4056709" y="3256548"/>
                  <a:pt x="4048508" y="3326417"/>
                  <a:pt x="4161435" y="3164169"/>
                </a:cubicBezTo>
                <a:cubicBezTo>
                  <a:pt x="4274363" y="3001921"/>
                  <a:pt x="4450332" y="2923290"/>
                  <a:pt x="4589953" y="2712943"/>
                </a:cubicBezTo>
                <a:cubicBezTo>
                  <a:pt x="4453317" y="2635704"/>
                  <a:pt x="4366967" y="2444647"/>
                  <a:pt x="4202904" y="2305384"/>
                </a:cubicBezTo>
                <a:cubicBezTo>
                  <a:pt x="4038841" y="2166121"/>
                  <a:pt x="3986660" y="2067937"/>
                  <a:pt x="3898795" y="1985159"/>
                </a:cubicBezTo>
                <a:cubicBezTo>
                  <a:pt x="3810930" y="1902381"/>
                  <a:pt x="3733985" y="1748805"/>
                  <a:pt x="3532481" y="1599433"/>
                </a:cubicBezTo>
                <a:cubicBezTo>
                  <a:pt x="3330977" y="1450062"/>
                  <a:pt x="3279875" y="1300809"/>
                  <a:pt x="3145432" y="1191874"/>
                </a:cubicBezTo>
                <a:cubicBezTo>
                  <a:pt x="3010989" y="1082940"/>
                  <a:pt x="2959620" y="938717"/>
                  <a:pt x="2862057" y="893483"/>
                </a:cubicBezTo>
                <a:cubicBezTo>
                  <a:pt x="2764494" y="848248"/>
                  <a:pt x="2663323" y="611114"/>
                  <a:pt x="2516478" y="529591"/>
                </a:cubicBezTo>
                <a:close/>
                <a:moveTo>
                  <a:pt x="2516478" y="0"/>
                </a:moveTo>
                <a:cubicBezTo>
                  <a:pt x="2688242" y="122955"/>
                  <a:pt x="2760923" y="361447"/>
                  <a:pt x="2926304" y="435927"/>
                </a:cubicBezTo>
                <a:cubicBezTo>
                  <a:pt x="3091685" y="510407"/>
                  <a:pt x="3180389" y="794847"/>
                  <a:pt x="3336131" y="871855"/>
                </a:cubicBezTo>
                <a:cubicBezTo>
                  <a:pt x="3491873" y="948863"/>
                  <a:pt x="3529562" y="1139453"/>
                  <a:pt x="3670462" y="1227480"/>
                </a:cubicBezTo>
                <a:cubicBezTo>
                  <a:pt x="3811362" y="1315506"/>
                  <a:pt x="3892874" y="1494631"/>
                  <a:pt x="4029959" y="1609872"/>
                </a:cubicBezTo>
                <a:cubicBezTo>
                  <a:pt x="4167044" y="1725113"/>
                  <a:pt x="4245669" y="1863839"/>
                  <a:pt x="4339126" y="1938730"/>
                </a:cubicBezTo>
                <a:cubicBezTo>
                  <a:pt x="4432583" y="2013621"/>
                  <a:pt x="4554745" y="2204293"/>
                  <a:pt x="4723788" y="2347890"/>
                </a:cubicBezTo>
                <a:cubicBezTo>
                  <a:pt x="4892831" y="2491487"/>
                  <a:pt x="4859612" y="2539218"/>
                  <a:pt x="5032955" y="2676747"/>
                </a:cubicBezTo>
                <a:cubicBezTo>
                  <a:pt x="4945085" y="2808631"/>
                  <a:pt x="4828133" y="2855976"/>
                  <a:pt x="4698623" y="3032372"/>
                </a:cubicBezTo>
                <a:cubicBezTo>
                  <a:pt x="4569113" y="3208768"/>
                  <a:pt x="4477401" y="3219331"/>
                  <a:pt x="4414621" y="3334462"/>
                </a:cubicBezTo>
                <a:cubicBezTo>
                  <a:pt x="4351840" y="3449593"/>
                  <a:pt x="4151207" y="3573044"/>
                  <a:pt x="4029959" y="3743621"/>
                </a:cubicBezTo>
                <a:cubicBezTo>
                  <a:pt x="3908711" y="3914198"/>
                  <a:pt x="3822576" y="3919291"/>
                  <a:pt x="3670462" y="4126014"/>
                </a:cubicBezTo>
                <a:cubicBezTo>
                  <a:pt x="3518348" y="4332737"/>
                  <a:pt x="3431120" y="4369311"/>
                  <a:pt x="3285801" y="4535174"/>
                </a:cubicBezTo>
                <a:cubicBezTo>
                  <a:pt x="3140482" y="4701037"/>
                  <a:pt x="3008491" y="4799673"/>
                  <a:pt x="2926304" y="4917566"/>
                </a:cubicBezTo>
                <a:cubicBezTo>
                  <a:pt x="2844117" y="5035459"/>
                  <a:pt x="2661953" y="5171838"/>
                  <a:pt x="2516478" y="5353493"/>
                </a:cubicBezTo>
                <a:cubicBezTo>
                  <a:pt x="2349424" y="5199737"/>
                  <a:pt x="2319873" y="5059762"/>
                  <a:pt x="2131816" y="4944333"/>
                </a:cubicBezTo>
                <a:cubicBezTo>
                  <a:pt x="1943759" y="4828904"/>
                  <a:pt x="1993183" y="4758918"/>
                  <a:pt x="1847814" y="4642243"/>
                </a:cubicBezTo>
                <a:cubicBezTo>
                  <a:pt x="1702445" y="4525569"/>
                  <a:pt x="1686809" y="4430152"/>
                  <a:pt x="1513482" y="4286619"/>
                </a:cubicBezTo>
                <a:cubicBezTo>
                  <a:pt x="1340155" y="4143086"/>
                  <a:pt x="1293407" y="3983462"/>
                  <a:pt x="1153985" y="3904226"/>
                </a:cubicBezTo>
                <a:cubicBezTo>
                  <a:pt x="1014563" y="3824991"/>
                  <a:pt x="960863" y="3696500"/>
                  <a:pt x="844818" y="3575369"/>
                </a:cubicBezTo>
                <a:cubicBezTo>
                  <a:pt x="728773" y="3454238"/>
                  <a:pt x="600453" y="3252234"/>
                  <a:pt x="434991" y="3139442"/>
                </a:cubicBezTo>
                <a:cubicBezTo>
                  <a:pt x="269529" y="3026650"/>
                  <a:pt x="216415" y="2877586"/>
                  <a:pt x="0" y="2676747"/>
                </a:cubicBezTo>
                <a:cubicBezTo>
                  <a:pt x="80007" y="2571443"/>
                  <a:pt x="248747" y="2470110"/>
                  <a:pt x="284003" y="2374657"/>
                </a:cubicBezTo>
                <a:cubicBezTo>
                  <a:pt x="319259" y="2279204"/>
                  <a:pt x="520011" y="2142816"/>
                  <a:pt x="693829" y="1938730"/>
                </a:cubicBezTo>
                <a:cubicBezTo>
                  <a:pt x="867647" y="1734644"/>
                  <a:pt x="908764" y="1784813"/>
                  <a:pt x="1028161" y="1583105"/>
                </a:cubicBezTo>
                <a:cubicBezTo>
                  <a:pt x="1147558" y="1381397"/>
                  <a:pt x="1372851" y="1313547"/>
                  <a:pt x="1437987" y="1147177"/>
                </a:cubicBezTo>
                <a:cubicBezTo>
                  <a:pt x="1503124" y="980807"/>
                  <a:pt x="1706201" y="882881"/>
                  <a:pt x="1797484" y="764785"/>
                </a:cubicBezTo>
                <a:cubicBezTo>
                  <a:pt x="1888767" y="646689"/>
                  <a:pt x="2016832" y="545622"/>
                  <a:pt x="2081487" y="462695"/>
                </a:cubicBezTo>
                <a:cubicBezTo>
                  <a:pt x="2146142" y="379768"/>
                  <a:pt x="2320429" y="225733"/>
                  <a:pt x="2516478" y="0"/>
                </a:cubicBezTo>
                <a:close/>
              </a:path>
              <a:path w="5032955" h="5353493" stroke="0" extrusionOk="0">
                <a:moveTo>
                  <a:pt x="2516478" y="529591"/>
                </a:moveTo>
                <a:cubicBezTo>
                  <a:pt x="2412908" y="718053"/>
                  <a:pt x="2272629" y="722165"/>
                  <a:pt x="2191634" y="871649"/>
                </a:cubicBezTo>
                <a:cubicBezTo>
                  <a:pt x="2110639" y="1021133"/>
                  <a:pt x="1961644" y="1052839"/>
                  <a:pt x="1908259" y="1170041"/>
                </a:cubicBezTo>
                <a:cubicBezTo>
                  <a:pt x="1854874" y="1287243"/>
                  <a:pt x="1598996" y="1486168"/>
                  <a:pt x="1521210" y="1577600"/>
                </a:cubicBezTo>
                <a:cubicBezTo>
                  <a:pt x="1443424" y="1669032"/>
                  <a:pt x="1248345" y="1795758"/>
                  <a:pt x="1196366" y="1919658"/>
                </a:cubicBezTo>
                <a:cubicBezTo>
                  <a:pt x="1144387" y="2043558"/>
                  <a:pt x="997817" y="2096323"/>
                  <a:pt x="871521" y="2261717"/>
                </a:cubicBezTo>
                <a:cubicBezTo>
                  <a:pt x="745225" y="2427111"/>
                  <a:pt x="505143" y="2573897"/>
                  <a:pt x="443003" y="2712943"/>
                </a:cubicBezTo>
                <a:cubicBezTo>
                  <a:pt x="577248" y="2798304"/>
                  <a:pt x="595478" y="2920538"/>
                  <a:pt x="747113" y="3033168"/>
                </a:cubicBezTo>
                <a:cubicBezTo>
                  <a:pt x="898748" y="3145798"/>
                  <a:pt x="914560" y="3246053"/>
                  <a:pt x="1092692" y="3397060"/>
                </a:cubicBezTo>
                <a:cubicBezTo>
                  <a:pt x="1270824" y="3548067"/>
                  <a:pt x="1277877" y="3652201"/>
                  <a:pt x="1396802" y="3717285"/>
                </a:cubicBezTo>
                <a:cubicBezTo>
                  <a:pt x="1515727" y="3782369"/>
                  <a:pt x="1572814" y="3912283"/>
                  <a:pt x="1700911" y="4037510"/>
                </a:cubicBezTo>
                <a:cubicBezTo>
                  <a:pt x="1829008" y="4162737"/>
                  <a:pt x="1852501" y="4247029"/>
                  <a:pt x="2046490" y="4401402"/>
                </a:cubicBezTo>
                <a:cubicBezTo>
                  <a:pt x="2240479" y="4555775"/>
                  <a:pt x="2343247" y="4822972"/>
                  <a:pt x="2516478" y="4896295"/>
                </a:cubicBezTo>
                <a:cubicBezTo>
                  <a:pt x="2565323" y="4798829"/>
                  <a:pt x="2756210" y="4677075"/>
                  <a:pt x="2799853" y="4597904"/>
                </a:cubicBezTo>
                <a:cubicBezTo>
                  <a:pt x="2843496" y="4518733"/>
                  <a:pt x="3097119" y="4296724"/>
                  <a:pt x="3186902" y="4190345"/>
                </a:cubicBezTo>
                <a:cubicBezTo>
                  <a:pt x="3276685" y="4083966"/>
                  <a:pt x="3378842" y="4040155"/>
                  <a:pt x="3491011" y="3870120"/>
                </a:cubicBezTo>
                <a:cubicBezTo>
                  <a:pt x="3603180" y="3700086"/>
                  <a:pt x="3729022" y="3681349"/>
                  <a:pt x="3836590" y="3506228"/>
                </a:cubicBezTo>
                <a:cubicBezTo>
                  <a:pt x="3944158" y="3331107"/>
                  <a:pt x="4149055" y="3233070"/>
                  <a:pt x="4223639" y="3098669"/>
                </a:cubicBezTo>
                <a:cubicBezTo>
                  <a:pt x="4298222" y="2964268"/>
                  <a:pt x="4460196" y="2888926"/>
                  <a:pt x="4589953" y="2712943"/>
                </a:cubicBezTo>
                <a:cubicBezTo>
                  <a:pt x="4484078" y="2639395"/>
                  <a:pt x="4443705" y="2491927"/>
                  <a:pt x="4306578" y="2414552"/>
                </a:cubicBezTo>
                <a:cubicBezTo>
                  <a:pt x="4169451" y="2337177"/>
                  <a:pt x="4148414" y="2224404"/>
                  <a:pt x="4002468" y="2094327"/>
                </a:cubicBezTo>
                <a:cubicBezTo>
                  <a:pt x="3856522" y="1964250"/>
                  <a:pt x="3802102" y="1832099"/>
                  <a:pt x="3677624" y="1752268"/>
                </a:cubicBezTo>
                <a:cubicBezTo>
                  <a:pt x="3553145" y="1672438"/>
                  <a:pt x="3460877" y="1431246"/>
                  <a:pt x="3290575" y="1344709"/>
                </a:cubicBezTo>
                <a:cubicBezTo>
                  <a:pt x="3120273" y="1258172"/>
                  <a:pt x="3116332" y="1119872"/>
                  <a:pt x="2944996" y="980817"/>
                </a:cubicBezTo>
                <a:cubicBezTo>
                  <a:pt x="2773660" y="841762"/>
                  <a:pt x="2695640" y="611873"/>
                  <a:pt x="2516478" y="529591"/>
                </a:cubicBezTo>
                <a:close/>
                <a:moveTo>
                  <a:pt x="2516478" y="0"/>
                </a:moveTo>
                <a:cubicBezTo>
                  <a:pt x="2588554" y="52825"/>
                  <a:pt x="2668640" y="176424"/>
                  <a:pt x="2800480" y="302090"/>
                </a:cubicBezTo>
                <a:cubicBezTo>
                  <a:pt x="2932320" y="427756"/>
                  <a:pt x="3017862" y="626398"/>
                  <a:pt x="3210307" y="738017"/>
                </a:cubicBezTo>
                <a:cubicBezTo>
                  <a:pt x="3402752" y="849637"/>
                  <a:pt x="3397490" y="1004156"/>
                  <a:pt x="3594968" y="1147177"/>
                </a:cubicBezTo>
                <a:cubicBezTo>
                  <a:pt x="3792446" y="1290198"/>
                  <a:pt x="3789709" y="1397761"/>
                  <a:pt x="3878971" y="1449267"/>
                </a:cubicBezTo>
                <a:cubicBezTo>
                  <a:pt x="3968233" y="1500773"/>
                  <a:pt x="4010143" y="1665324"/>
                  <a:pt x="4213302" y="1804892"/>
                </a:cubicBezTo>
                <a:cubicBezTo>
                  <a:pt x="4416461" y="1944459"/>
                  <a:pt x="4484139" y="2152101"/>
                  <a:pt x="4623129" y="2240820"/>
                </a:cubicBezTo>
                <a:cubicBezTo>
                  <a:pt x="4762119" y="2329539"/>
                  <a:pt x="4874504" y="2578329"/>
                  <a:pt x="5032955" y="2676747"/>
                </a:cubicBezTo>
                <a:cubicBezTo>
                  <a:pt x="4903019" y="2854682"/>
                  <a:pt x="4749273" y="2904263"/>
                  <a:pt x="4648294" y="3085907"/>
                </a:cubicBezTo>
                <a:cubicBezTo>
                  <a:pt x="4547315" y="3267551"/>
                  <a:pt x="4490145" y="3235877"/>
                  <a:pt x="4364291" y="3387997"/>
                </a:cubicBezTo>
                <a:cubicBezTo>
                  <a:pt x="4238437" y="3540117"/>
                  <a:pt x="4120245" y="3609654"/>
                  <a:pt x="4055124" y="3716854"/>
                </a:cubicBezTo>
                <a:cubicBezTo>
                  <a:pt x="3990003" y="3824054"/>
                  <a:pt x="3813271" y="3898723"/>
                  <a:pt x="3670462" y="4126014"/>
                </a:cubicBezTo>
                <a:cubicBezTo>
                  <a:pt x="3527653" y="4353305"/>
                  <a:pt x="3476357" y="4256576"/>
                  <a:pt x="3361295" y="4454871"/>
                </a:cubicBezTo>
                <a:cubicBezTo>
                  <a:pt x="3246233" y="4653166"/>
                  <a:pt x="3165550" y="4637410"/>
                  <a:pt x="3077293" y="4756961"/>
                </a:cubicBezTo>
                <a:cubicBezTo>
                  <a:pt x="2989036" y="4876512"/>
                  <a:pt x="2605062" y="5190484"/>
                  <a:pt x="2516478" y="5353493"/>
                </a:cubicBezTo>
                <a:cubicBezTo>
                  <a:pt x="2368160" y="5273805"/>
                  <a:pt x="2320046" y="5089263"/>
                  <a:pt x="2182146" y="4997868"/>
                </a:cubicBezTo>
                <a:cubicBezTo>
                  <a:pt x="2044246" y="4906473"/>
                  <a:pt x="2002839" y="4750942"/>
                  <a:pt x="1898143" y="4695778"/>
                </a:cubicBezTo>
                <a:cubicBezTo>
                  <a:pt x="1793448" y="4640614"/>
                  <a:pt x="1679049" y="4401609"/>
                  <a:pt x="1538647" y="4313386"/>
                </a:cubicBezTo>
                <a:cubicBezTo>
                  <a:pt x="1398244" y="4225163"/>
                  <a:pt x="1394238" y="4135112"/>
                  <a:pt x="1229479" y="3984529"/>
                </a:cubicBezTo>
                <a:cubicBezTo>
                  <a:pt x="1064720" y="3833946"/>
                  <a:pt x="1034822" y="3733905"/>
                  <a:pt x="869982" y="3602136"/>
                </a:cubicBezTo>
                <a:cubicBezTo>
                  <a:pt x="705142" y="3470367"/>
                  <a:pt x="615100" y="3288227"/>
                  <a:pt x="510486" y="3219744"/>
                </a:cubicBezTo>
                <a:cubicBezTo>
                  <a:pt x="405872" y="3151261"/>
                  <a:pt x="182913" y="2870222"/>
                  <a:pt x="0" y="2676747"/>
                </a:cubicBezTo>
                <a:cubicBezTo>
                  <a:pt x="48727" y="2565094"/>
                  <a:pt x="200364" y="2482908"/>
                  <a:pt x="359497" y="2294355"/>
                </a:cubicBezTo>
                <a:cubicBezTo>
                  <a:pt x="518630" y="2105802"/>
                  <a:pt x="552698" y="2136587"/>
                  <a:pt x="693829" y="1938730"/>
                </a:cubicBezTo>
                <a:cubicBezTo>
                  <a:pt x="834959" y="1740873"/>
                  <a:pt x="977443" y="1713173"/>
                  <a:pt x="1053326" y="1556337"/>
                </a:cubicBezTo>
                <a:cubicBezTo>
                  <a:pt x="1129209" y="1399501"/>
                  <a:pt x="1395489" y="1288257"/>
                  <a:pt x="1437987" y="1147177"/>
                </a:cubicBezTo>
                <a:cubicBezTo>
                  <a:pt x="1480485" y="1006097"/>
                  <a:pt x="1775256" y="881138"/>
                  <a:pt x="1822649" y="738017"/>
                </a:cubicBezTo>
                <a:cubicBezTo>
                  <a:pt x="1870042" y="594896"/>
                  <a:pt x="2091610" y="491252"/>
                  <a:pt x="2207311" y="328857"/>
                </a:cubicBezTo>
                <a:cubicBezTo>
                  <a:pt x="2323012" y="166462"/>
                  <a:pt x="2449056" y="113428"/>
                  <a:pt x="2516478" y="0"/>
                </a:cubicBezTo>
                <a:close/>
              </a:path>
            </a:pathLst>
          </a:custGeom>
          <a:solidFill>
            <a:schemeClr val="bg1"/>
          </a:solidFill>
          <a:ln w="444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142888" y="4250239"/>
            <a:ext cx="11264738" cy="99461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The Voice Ligh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The Voice Ligh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các em chăm ngoan, học giỏi!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The Voice Light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417 -0.27315 C -0.45417 -0.40463 -0.35013 -0.5118 -0.22253 -0.5118 L 0.31393 -0.5118 C 0.4414 -0.5118 0.54583 -0.40463 0.54583 -0.27315 L 0.54583 0.26922 C 0.54583 0.40023 0.4414 0.51204 0.31393 0.51204 L -0.22253 0.51204 C -0.35013 0.51204 -0.45417 0.40023 -0.45417 0.26922 L -0.45417 -0.2731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2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7250"/>
                                  </p:stCondLst>
                                  <p:iterate type="lt">
                                    <p:tmPct val="18261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Content Placeholder 2"/>
          <p:cNvSpPr txBox="1"/>
          <p:nvPr/>
        </p:nvSpPr>
        <p:spPr>
          <a:xfrm>
            <a:off x="692332" y="411133"/>
            <a:ext cx="10545600" cy="2018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Bài 13. Các dạng địa hình chính trên Trái Đất. Khoáng sản</a:t>
            </a:r>
            <a:endParaRPr kumimoji="0" lang="en-US" sz="40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4301217" y="2938356"/>
            <a:ext cx="5316676" cy="624988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6" name="Hình chữ nhật 16"/>
          <p:cNvSpPr/>
          <p:nvPr/>
        </p:nvSpPr>
        <p:spPr>
          <a:xfrm>
            <a:off x="5088680" y="2906752"/>
            <a:ext cx="4930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chemeClr val="bg1"/>
                </a:solidFill>
                <a:ea typeface="KaiTi" panose="020B0503020204020204" pitchFamily="49" charset="-122"/>
              </a:rPr>
              <a:t>Các dạng địa hình chính</a:t>
            </a:r>
            <a:endParaRPr lang="en-US" sz="3500" b="1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7500" y="2860994"/>
            <a:ext cx="774948" cy="775616"/>
          </a:xfrm>
          <a:prstGeom prst="ellipse">
            <a:avLst/>
          </a:prstGeom>
          <a:solidFill>
            <a:srgbClr val="0DD6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5025382" y="4196208"/>
            <a:ext cx="5146069" cy="653059"/>
          </a:xfrm>
          <a:prstGeom prst="roundRect">
            <a:avLst>
              <a:gd name="adj" fmla="val 50000"/>
            </a:avLst>
          </a:prstGeom>
          <a:solidFill>
            <a:srgbClr val="FE4A49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Hình chữ nhật 16"/>
          <p:cNvSpPr/>
          <p:nvPr/>
        </p:nvSpPr>
        <p:spPr>
          <a:xfrm>
            <a:off x="6416711" y="4187131"/>
            <a:ext cx="2437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  <a:ea typeface="KaiTi" panose="020B0503020204020204" pitchFamily="49" charset="-122"/>
              </a:rPr>
              <a:t>Khoáng sản</a:t>
            </a:r>
            <a:endParaRPr lang="en-US" sz="36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500" r="94833">
                        <a14:foregroundMark x1="4500" y1="52258" x2="4500" y2="52258"/>
                        <a14:foregroundMark x1="42000" y1="30000" x2="42000" y2="30000"/>
                        <a14:foregroundMark x1="45833" y1="25968" x2="45833" y2="25968"/>
                        <a14:foregroundMark x1="48833" y1="25161" x2="48833" y2="25161"/>
                        <a14:foregroundMark x1="42833" y1="27258" x2="42833" y2="27258"/>
                        <a14:foregroundMark x1="45500" y1="25484" x2="45500" y2="25484"/>
                        <a14:foregroundMark x1="48833" y1="23065" x2="48833" y2="23065"/>
                        <a14:foregroundMark x1="94833" y1="52419" x2="94833" y2="52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0186" y="4968049"/>
            <a:ext cx="1628095" cy="1682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4" b="90000" l="5249" r="94662">
                        <a14:foregroundMark x1="49466" y1="5396" x2="49466" y2="5396"/>
                        <a14:foregroundMark x1="46530" y1="2158" x2="46530" y2="2158"/>
                        <a14:foregroundMark x1="5338" y1="43237" x2="5338" y2="43237"/>
                        <a14:foregroundMark x1="94662" y1="43741" x2="94662" y2="43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6182" y="5359566"/>
            <a:ext cx="1187864" cy="1123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6719" y1="63906" x2="26719" y2="63906"/>
                        <a14:foregroundMark x1="33750" y1="62344" x2="33750" y2="62344"/>
                        <a14:foregroundMark x1="31563" y1="58906" x2="31563" y2="58906"/>
                        <a14:foregroundMark x1="32500" y1="56563" x2="32500" y2="56563"/>
                        <a14:foregroundMark x1="33438" y1="59219" x2="33438" y2="59219"/>
                        <a14:foregroundMark x1="31719" y1="58750" x2="31719" y2="58750"/>
                        <a14:foregroundMark x1="38906" y1="62813" x2="38906" y2="62813"/>
                        <a14:foregroundMark x1="29063" y1="62187" x2="29063" y2="62187"/>
                        <a14:foregroundMark x1="18750" y1="63125" x2="18750" y2="63125"/>
                        <a14:foregroundMark x1="24375" y1="64375" x2="24375" y2="64375"/>
                        <a14:foregroundMark x1="22344" y1="63750" x2="21719" y2="63594"/>
                        <a14:foregroundMark x1="22813" y1="61250" x2="22813" y2="61250"/>
                        <a14:foregroundMark x1="32188" y1="62187" x2="32188" y2="62187"/>
                        <a14:foregroundMark x1="29688" y1="59688" x2="29688" y2="59688"/>
                        <a14:foregroundMark x1="29219" y1="60000" x2="29219" y2="60000"/>
                      </a14:backgroundRemoval>
                    </a14:imgEffect>
                  </a14:imgLayer>
                </a14:imgProps>
              </a:ext>
            </a:extLst>
          </a:blip>
          <a:srcRect l="14968" t="51224" r="51320" b="24139"/>
          <a:stretch>
            <a:fillRect/>
          </a:stretch>
        </p:blipFill>
        <p:spPr>
          <a:xfrm>
            <a:off x="9476607" y="5318052"/>
            <a:ext cx="1459218" cy="1066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0" b="89610" l="9480" r="89908">
                        <a14:foregroundMark x1="48012" y1="25974" x2="48012" y2="25974"/>
                        <a14:foregroundMark x1="59021" y1="37662" x2="59021" y2="37662"/>
                        <a14:foregroundMark x1="64220" y1="45455" x2="64220" y2="45455"/>
                        <a14:foregroundMark x1="78287" y1="59740" x2="78287" y2="59740"/>
                        <a14:foregroundMark x1="88685" y1="66883" x2="88685" y2="66883"/>
                        <a14:foregroundMark x1="20795" y1="51299" x2="20795" y2="51299"/>
                        <a14:foregroundMark x1="9480" y1="69481" x2="9480" y2="6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3951" y="5419023"/>
            <a:ext cx="1955364" cy="920875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9396503" y="4122488"/>
            <a:ext cx="774948" cy="775616"/>
          </a:xfrm>
          <a:prstGeom prst="ellipse">
            <a:avLst/>
          </a:prstGeom>
          <a:solidFill>
            <a:srgbClr val="FF59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3" grpId="0" animBg="1"/>
      <p:bldP spid="26" grpId="0"/>
      <p:bldP spid="14" grpId="0" animBg="1"/>
      <p:bldP spid="34" grpId="0" animBg="1"/>
      <p:bldP spid="35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" name="Oval 1"/>
          <p:cNvSpPr/>
          <p:nvPr/>
        </p:nvSpPr>
        <p:spPr>
          <a:xfrm>
            <a:off x="11473836" y="6429181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0" name="Oval 19"/>
          <p:cNvSpPr/>
          <p:nvPr/>
        </p:nvSpPr>
        <p:spPr>
          <a:xfrm>
            <a:off x="11111168" y="6429181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1" name="Oval 20"/>
          <p:cNvSpPr/>
          <p:nvPr/>
        </p:nvSpPr>
        <p:spPr>
          <a:xfrm>
            <a:off x="10730349" y="642918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13" name="Rectangle: Rounded Corners 12"/>
          <p:cNvSpPr/>
          <p:nvPr/>
        </p:nvSpPr>
        <p:spPr>
          <a:xfrm>
            <a:off x="168653" y="149414"/>
            <a:ext cx="4625415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6" name="Hình chữ nhật 16"/>
          <p:cNvSpPr/>
          <p:nvPr/>
        </p:nvSpPr>
        <p:spPr>
          <a:xfrm>
            <a:off x="171377" y="123439"/>
            <a:ext cx="47141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5234705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30" name="Hình chữ nhật 16"/>
          <p:cNvSpPr/>
          <p:nvPr/>
        </p:nvSpPr>
        <p:spPr>
          <a:xfrm>
            <a:off x="5415613" y="110874"/>
            <a:ext cx="24090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824590" y="6407723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17" name="Hình chữ nhật 16"/>
          <p:cNvSpPr/>
          <p:nvPr/>
        </p:nvSpPr>
        <p:spPr>
          <a:xfrm>
            <a:off x="677968" y="991480"/>
            <a:ext cx="118101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Dựa vào hiểu biết cá nhân, </a:t>
            </a:r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kể tên một số dạng địa hình</a:t>
            </a:r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 trên Trái Đất?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239028" y="677181"/>
            <a:ext cx="878187" cy="6463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564" y="1651929"/>
            <a:ext cx="5696107" cy="4548400"/>
            <a:chOff x="454924" y="1631523"/>
            <a:chExt cx="4808960" cy="42788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924" y="1631523"/>
              <a:ext cx="4808960" cy="358946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49927" y="4954875"/>
              <a:ext cx="3618953" cy="9554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rgbClr val="FF0000"/>
                  </a:solidFill>
                </a:rPr>
                <a:t>Một số dạng địa hình chính trên Trái Đất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478321" y="1567312"/>
            <a:ext cx="7873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n w="1016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Núi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78321" y="3129128"/>
            <a:ext cx="11255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n w="1016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Đồng bằng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8331" y="2177653"/>
            <a:ext cx="7815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n w="1016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Đồi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3113" y="1712789"/>
            <a:ext cx="12409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n w="1016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Cao nguyên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11755" y="5826738"/>
            <a:ext cx="1488272" cy="854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52129" y="1524078"/>
            <a:ext cx="2224014" cy="1316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36964" y="3486402"/>
            <a:ext cx="2422361" cy="1461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0811" y="3497461"/>
            <a:ext cx="2139658" cy="1457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6137" y="1635240"/>
            <a:ext cx="2224014" cy="12561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500336" y="2921642"/>
            <a:ext cx="782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Núi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20189" y="2897816"/>
            <a:ext cx="1900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Đồng bằng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95213" y="5023359"/>
            <a:ext cx="1686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Đồi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30937" y="4946491"/>
            <a:ext cx="21684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Cao nguyên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repeatCount="400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400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400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400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7" grpId="0"/>
      <p:bldP spid="4" grpId="0"/>
      <p:bldP spid="4" grpId="1"/>
      <p:bldP spid="22" grpId="0"/>
      <p:bldP spid="22" grpId="1"/>
      <p:bldP spid="23" grpId="0"/>
      <p:bldP spid="23" grpId="1"/>
      <p:bldP spid="24" grpId="0"/>
      <p:bldP spid="24" grpId="1"/>
      <p:bldP spid="33" grpId="0"/>
      <p:bldP spid="34" grpId="0"/>
      <p:bldP spid="3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6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Hình chữ nhật 16"/>
          <p:cNvSpPr/>
          <p:nvPr/>
        </p:nvSpPr>
        <p:spPr>
          <a:xfrm>
            <a:off x="347369" y="801719"/>
            <a:ext cx="1311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ea typeface="KaiTi" panose="020B0503020204020204" pitchFamily="49" charset="-122"/>
              </a:rPr>
              <a:t>a. Núi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0246241" y="62376"/>
            <a:ext cx="1343049" cy="7708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957" y="973388"/>
            <a:ext cx="1233236" cy="1233236"/>
          </a:xfrm>
          <a:prstGeom prst="rect">
            <a:avLst/>
          </a:prstGeom>
        </p:spPr>
      </p:pic>
      <p:sp>
        <p:nvSpPr>
          <p:cNvPr id="42" name="Hình chữ nhật 16"/>
          <p:cNvSpPr/>
          <p:nvPr/>
        </p:nvSpPr>
        <p:spPr>
          <a:xfrm>
            <a:off x="2747774" y="1019333"/>
            <a:ext cx="8799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Vẽ </a:t>
            </a:r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một ngọn núi theo tưởng tượng của em. Địa hình núi có đặc điểm gì nổi bật?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5" b="90000" l="10000" r="90000">
                        <a14:foregroundMark x1="45111" y1="7885" x2="45111" y2="7885"/>
                        <a14:foregroundMark x1="47000" y1="2115" x2="47000" y2="2115"/>
                      </a14:backgroundRemoval>
                    </a14:imgEffect>
                  </a14:imgLayer>
                </a14:imgProps>
              </a:ext>
            </a:extLst>
          </a:blip>
          <a:srcRect l="9592" r="11959" b="8549"/>
          <a:stretch>
            <a:fillRect/>
          </a:stretch>
        </p:blipFill>
        <p:spPr>
          <a:xfrm>
            <a:off x="8032307" y="3643260"/>
            <a:ext cx="3383975" cy="22792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94CEB4-1497-425D-A327-AF95078DEA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667" t="34815" r="26500" b="32444"/>
          <a:stretch/>
        </p:blipFill>
        <p:spPr>
          <a:xfrm>
            <a:off x="313509" y="2002306"/>
            <a:ext cx="6818811" cy="460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245748" y="189755"/>
            <a:ext cx="4527957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26" name="Hình chữ nhật 16"/>
          <p:cNvSpPr/>
          <p:nvPr/>
        </p:nvSpPr>
        <p:spPr>
          <a:xfrm>
            <a:off x="387725" y="136502"/>
            <a:ext cx="46549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794005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0" name="Hình chữ nhật 16"/>
          <p:cNvSpPr/>
          <p:nvPr/>
        </p:nvSpPr>
        <p:spPr>
          <a:xfrm>
            <a:off x="5210048" y="150063"/>
            <a:ext cx="200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/>
          <p:cNvSpPr/>
          <p:nvPr/>
        </p:nvSpPr>
        <p:spPr>
          <a:xfrm>
            <a:off x="347369" y="801719"/>
            <a:ext cx="18041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a. Núi</a:t>
            </a:r>
            <a:endParaRPr lang="en-US" sz="30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0246241" y="62376"/>
            <a:ext cx="1343049" cy="7708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10" y="-3010109"/>
            <a:ext cx="1233236" cy="1233236"/>
          </a:xfrm>
          <a:prstGeom prst="rect">
            <a:avLst/>
          </a:prstGeom>
        </p:spPr>
      </p:pic>
      <p:sp>
        <p:nvSpPr>
          <p:cNvPr id="42" name="Hình chữ nhật 16"/>
          <p:cNvSpPr/>
          <p:nvPr/>
        </p:nvSpPr>
        <p:spPr>
          <a:xfrm>
            <a:off x="2023794" y="-2833534"/>
            <a:ext cx="8306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#9Slide03 Cabin Condensed Bold" panose="00000806000000000000" pitchFamily="2" charset="0"/>
                <a:ea typeface="KaiTi" panose="020B0503020204020204" pitchFamily="49" charset="-122"/>
              </a:rPr>
              <a:t>Vẽ </a:t>
            </a:r>
            <a:r>
              <a:rPr lang="en-US" sz="2800" b="1">
                <a:solidFill>
                  <a:srgbClr val="002060"/>
                </a:solidFill>
                <a:latin typeface="#9Slide03 Cabin Condensed Bold" panose="00000806000000000000" pitchFamily="2" charset="0"/>
                <a:ea typeface="KaiTi" panose="020B0503020204020204" pitchFamily="49" charset="-122"/>
              </a:rPr>
              <a:t>một ngọn núi theo tưởng tượng của em. Địa hình núi có đặc điểm gì nổi bật?</a:t>
            </a:r>
            <a:endParaRPr lang="en-US" sz="2800">
              <a:solidFill>
                <a:srgbClr val="002060"/>
              </a:solidFill>
              <a:latin typeface="#9Slide03 Cabin Condensed Bold" panose="00000806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5" b="90000" l="10000" r="90000">
                        <a14:foregroundMark x1="45111" y1="7885" x2="45111" y2="7885"/>
                        <a14:foregroundMark x1="47000" y1="2115" x2="47000" y2="2115"/>
                      </a14:backgroundRemoval>
                    </a14:imgEffect>
                  </a14:imgLayer>
                </a14:imgProps>
              </a:ext>
            </a:extLst>
          </a:blip>
          <a:srcRect l="9592" r="11959" b="8549"/>
          <a:stretch>
            <a:fillRect/>
          </a:stretch>
        </p:blipFill>
        <p:spPr>
          <a:xfrm>
            <a:off x="12942445" y="1063329"/>
            <a:ext cx="3383975" cy="22792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5834" y="1750570"/>
            <a:ext cx="113089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CC"/>
                </a:solidFill>
                <a:effectLst/>
                <a:ea typeface="Calibri" panose="020F0502020204030204" pitchFamily="34" charset="0"/>
              </a:rPr>
              <a:t>     	Núi là dạng địa hình </a:t>
            </a:r>
            <a:r>
              <a:rPr lang="en-US" sz="3200" b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nhô cao rõ rệt </a:t>
            </a:r>
            <a:r>
              <a:rPr lang="en-US" sz="3200" b="1">
                <a:solidFill>
                  <a:srgbClr val="0000CC"/>
                </a:solidFill>
                <a:effectLst/>
                <a:ea typeface="Calibri" panose="020F0502020204030204" pitchFamily="34" charset="0"/>
              </a:rPr>
              <a:t>so với mặt bằng xung quanh.</a:t>
            </a:r>
            <a:endParaRPr lang="en-US" sz="3200" b="1">
              <a:solidFill>
                <a:srgbClr val="0000CC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10" y="1480692"/>
            <a:ext cx="671644" cy="6716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43751" y="2878475"/>
            <a:ext cx="11026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CC"/>
                </a:solidFill>
                <a:effectLst/>
                <a:ea typeface="Calibri" panose="020F0502020204030204" pitchFamily="34" charset="0"/>
              </a:rPr>
              <a:t>         </a:t>
            </a:r>
            <a:r>
              <a:rPr lang="en-US" sz="3200" b="1">
                <a:solidFill>
                  <a:srgbClr val="0000CC"/>
                </a:solidFill>
                <a:ea typeface="Calibri" panose="020F0502020204030204" pitchFamily="34" charset="0"/>
              </a:rPr>
              <a:t>Độ cao của núi so với mực nước biển từ 500m trở lên.</a:t>
            </a:r>
            <a:r>
              <a:rPr lang="en-US" sz="3200" b="1">
                <a:solidFill>
                  <a:srgbClr val="0000CC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200" b="1">
              <a:solidFill>
                <a:srgbClr val="0000CC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07" y="2608597"/>
            <a:ext cx="671644" cy="671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1377" y="72450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/>
          <p:cNvSpPr/>
          <p:nvPr/>
        </p:nvSpPr>
        <p:spPr>
          <a:xfrm>
            <a:off x="1585468" y="794887"/>
            <a:ext cx="1458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a. Núi</a:t>
            </a:r>
            <a:endParaRPr lang="en-US" sz="30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10246241" y="62376"/>
            <a:ext cx="1343049" cy="77081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779696" y="2374213"/>
            <a:ext cx="3705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CC"/>
                </a:solidFill>
                <a:effectLst/>
                <a:ea typeface="Calibri" panose="020F0502020204030204" pitchFamily="34" charset="0"/>
              </a:rPr>
              <a:t>         Phân loại: 3 loại </a:t>
            </a:r>
            <a:endParaRPr lang="en-US" sz="3200" b="1">
              <a:solidFill>
                <a:srgbClr val="0000CC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0203" y="2163669"/>
            <a:ext cx="671644" cy="671644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138983" y="4954875"/>
            <a:ext cx="146679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Núi thấp</a:t>
            </a:r>
            <a:endParaRPr kumimoji="0" lang="en-US" sz="23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89740" y="3660276"/>
            <a:ext cx="90849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Núi </a:t>
            </a:r>
            <a:r>
              <a:rPr lang="en-US" sz="2300" b="1">
                <a:solidFill>
                  <a:srgbClr val="002060"/>
                </a:solidFill>
                <a:ea typeface="Calibri" panose="020F0502020204030204" pitchFamily="34" charset="0"/>
              </a:rPr>
              <a:t>trung bình</a:t>
            </a:r>
            <a:endParaRPr kumimoji="0" lang="en-US" sz="23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381994" y="3525867"/>
            <a:ext cx="146679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Núi cao</a:t>
            </a:r>
            <a:endParaRPr kumimoji="0" lang="en-US" sz="23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+mn-cs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816862" y="1307585"/>
            <a:ext cx="0" cy="44645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16861" y="5772130"/>
            <a:ext cx="61940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/>
          <p:cNvSpPr/>
          <p:nvPr/>
        </p:nvSpPr>
        <p:spPr>
          <a:xfrm>
            <a:off x="832603" y="2369223"/>
            <a:ext cx="6194092" cy="3943352"/>
          </a:xfrm>
          <a:custGeom>
            <a:avLst/>
            <a:gdLst>
              <a:gd name="connsiteX0" fmla="*/ 0 w 9031111"/>
              <a:gd name="connsiteY0" fmla="*/ 1847298 h 3822854"/>
              <a:gd name="connsiteX1" fmla="*/ 654756 w 9031111"/>
              <a:gd name="connsiteY1" fmla="*/ 1169965 h 3822854"/>
              <a:gd name="connsiteX2" fmla="*/ 891822 w 9031111"/>
              <a:gd name="connsiteY2" fmla="*/ 1226409 h 3822854"/>
              <a:gd name="connsiteX3" fmla="*/ 1117600 w 9031111"/>
              <a:gd name="connsiteY3" fmla="*/ 1508632 h 3822854"/>
              <a:gd name="connsiteX4" fmla="*/ 1546578 w 9031111"/>
              <a:gd name="connsiteY4" fmla="*/ 1971476 h 3822854"/>
              <a:gd name="connsiteX5" fmla="*/ 1873956 w 9031111"/>
              <a:gd name="connsiteY5" fmla="*/ 2039209 h 3822854"/>
              <a:gd name="connsiteX6" fmla="*/ 2506133 w 9031111"/>
              <a:gd name="connsiteY6" fmla="*/ 1508632 h 3822854"/>
              <a:gd name="connsiteX7" fmla="*/ 2901245 w 9031111"/>
              <a:gd name="connsiteY7" fmla="*/ 853876 h 3822854"/>
              <a:gd name="connsiteX8" fmla="*/ 3149600 w 9031111"/>
              <a:gd name="connsiteY8" fmla="*/ 176543 h 3822854"/>
              <a:gd name="connsiteX9" fmla="*/ 3341511 w 9031111"/>
              <a:gd name="connsiteY9" fmla="*/ 18498 h 3822854"/>
              <a:gd name="connsiteX10" fmla="*/ 3488267 w 9031111"/>
              <a:gd name="connsiteY10" fmla="*/ 41076 h 3822854"/>
              <a:gd name="connsiteX11" fmla="*/ 3657600 w 9031111"/>
              <a:gd name="connsiteY11" fmla="*/ 357165 h 3822854"/>
              <a:gd name="connsiteX12" fmla="*/ 3793067 w 9031111"/>
              <a:gd name="connsiteY12" fmla="*/ 876454 h 3822854"/>
              <a:gd name="connsiteX13" fmla="*/ 4267200 w 9031111"/>
              <a:gd name="connsiteY13" fmla="*/ 1768276 h 3822854"/>
              <a:gd name="connsiteX14" fmla="*/ 4583289 w 9031111"/>
              <a:gd name="connsiteY14" fmla="*/ 2411743 h 3822854"/>
              <a:gd name="connsiteX15" fmla="*/ 4933245 w 9031111"/>
              <a:gd name="connsiteY15" fmla="*/ 2637520 h 3822854"/>
              <a:gd name="connsiteX16" fmla="*/ 5102578 w 9031111"/>
              <a:gd name="connsiteY16" fmla="*/ 2592365 h 3822854"/>
              <a:gd name="connsiteX17" fmla="*/ 5452533 w 9031111"/>
              <a:gd name="connsiteY17" fmla="*/ 2332720 h 3822854"/>
              <a:gd name="connsiteX18" fmla="*/ 5746045 w 9031111"/>
              <a:gd name="connsiteY18" fmla="*/ 2118232 h 3822854"/>
              <a:gd name="connsiteX19" fmla="*/ 6073422 w 9031111"/>
              <a:gd name="connsiteY19" fmla="*/ 2106943 h 3822854"/>
              <a:gd name="connsiteX20" fmla="*/ 6310489 w 9031111"/>
              <a:gd name="connsiteY20" fmla="*/ 2298854 h 3822854"/>
              <a:gd name="connsiteX21" fmla="*/ 6434667 w 9031111"/>
              <a:gd name="connsiteY21" fmla="*/ 2468187 h 3822854"/>
              <a:gd name="connsiteX22" fmla="*/ 6728178 w 9031111"/>
              <a:gd name="connsiteY22" fmla="*/ 2874587 h 3822854"/>
              <a:gd name="connsiteX23" fmla="*/ 7032978 w 9031111"/>
              <a:gd name="connsiteY23" fmla="*/ 3190676 h 3822854"/>
              <a:gd name="connsiteX24" fmla="*/ 7224889 w 9031111"/>
              <a:gd name="connsiteY24" fmla="*/ 3393876 h 3822854"/>
              <a:gd name="connsiteX25" fmla="*/ 7518400 w 9031111"/>
              <a:gd name="connsiteY25" fmla="*/ 3597076 h 3822854"/>
              <a:gd name="connsiteX26" fmla="*/ 8286045 w 9031111"/>
              <a:gd name="connsiteY26" fmla="*/ 3755120 h 3822854"/>
              <a:gd name="connsiteX27" fmla="*/ 8861778 w 9031111"/>
              <a:gd name="connsiteY27" fmla="*/ 3788987 h 3822854"/>
              <a:gd name="connsiteX28" fmla="*/ 9031111 w 9031111"/>
              <a:gd name="connsiteY28" fmla="*/ 3822854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031111" h="3822854">
                <a:moveTo>
                  <a:pt x="0" y="1847298"/>
                </a:moveTo>
                <a:cubicBezTo>
                  <a:pt x="253059" y="1560372"/>
                  <a:pt x="506119" y="1273446"/>
                  <a:pt x="654756" y="1169965"/>
                </a:cubicBezTo>
                <a:cubicBezTo>
                  <a:pt x="803393" y="1066483"/>
                  <a:pt x="814681" y="1169965"/>
                  <a:pt x="891822" y="1226409"/>
                </a:cubicBezTo>
                <a:cubicBezTo>
                  <a:pt x="968963" y="1282853"/>
                  <a:pt x="1008474" y="1384454"/>
                  <a:pt x="1117600" y="1508632"/>
                </a:cubicBezTo>
                <a:cubicBezTo>
                  <a:pt x="1226726" y="1632810"/>
                  <a:pt x="1420519" y="1883047"/>
                  <a:pt x="1546578" y="1971476"/>
                </a:cubicBezTo>
                <a:cubicBezTo>
                  <a:pt x="1672637" y="2059905"/>
                  <a:pt x="1714030" y="2116350"/>
                  <a:pt x="1873956" y="2039209"/>
                </a:cubicBezTo>
                <a:cubicBezTo>
                  <a:pt x="2033882" y="1962068"/>
                  <a:pt x="2334918" y="1706187"/>
                  <a:pt x="2506133" y="1508632"/>
                </a:cubicBezTo>
                <a:cubicBezTo>
                  <a:pt x="2677348" y="1311077"/>
                  <a:pt x="2794001" y="1075891"/>
                  <a:pt x="2901245" y="853876"/>
                </a:cubicBezTo>
                <a:cubicBezTo>
                  <a:pt x="3008489" y="631861"/>
                  <a:pt x="3076222" y="315773"/>
                  <a:pt x="3149600" y="176543"/>
                </a:cubicBezTo>
                <a:cubicBezTo>
                  <a:pt x="3222978" y="37313"/>
                  <a:pt x="3285067" y="41076"/>
                  <a:pt x="3341511" y="18498"/>
                </a:cubicBezTo>
                <a:cubicBezTo>
                  <a:pt x="3397955" y="-4080"/>
                  <a:pt x="3435586" y="-15368"/>
                  <a:pt x="3488267" y="41076"/>
                </a:cubicBezTo>
                <a:cubicBezTo>
                  <a:pt x="3540948" y="97520"/>
                  <a:pt x="3606800" y="217935"/>
                  <a:pt x="3657600" y="357165"/>
                </a:cubicBezTo>
                <a:cubicBezTo>
                  <a:pt x="3708400" y="496395"/>
                  <a:pt x="3691467" y="641269"/>
                  <a:pt x="3793067" y="876454"/>
                </a:cubicBezTo>
                <a:cubicBezTo>
                  <a:pt x="3894667" y="1111639"/>
                  <a:pt x="4135496" y="1512394"/>
                  <a:pt x="4267200" y="1768276"/>
                </a:cubicBezTo>
                <a:cubicBezTo>
                  <a:pt x="4398904" y="2024158"/>
                  <a:pt x="4472282" y="2266869"/>
                  <a:pt x="4583289" y="2411743"/>
                </a:cubicBezTo>
                <a:cubicBezTo>
                  <a:pt x="4694296" y="2556617"/>
                  <a:pt x="4846697" y="2607416"/>
                  <a:pt x="4933245" y="2637520"/>
                </a:cubicBezTo>
                <a:cubicBezTo>
                  <a:pt x="5019793" y="2667624"/>
                  <a:pt x="5016030" y="2643165"/>
                  <a:pt x="5102578" y="2592365"/>
                </a:cubicBezTo>
                <a:cubicBezTo>
                  <a:pt x="5189126" y="2541565"/>
                  <a:pt x="5452533" y="2332720"/>
                  <a:pt x="5452533" y="2332720"/>
                </a:cubicBezTo>
                <a:cubicBezTo>
                  <a:pt x="5559777" y="2253698"/>
                  <a:pt x="5642564" y="2155862"/>
                  <a:pt x="5746045" y="2118232"/>
                </a:cubicBezTo>
                <a:cubicBezTo>
                  <a:pt x="5849527" y="2080603"/>
                  <a:pt x="5979348" y="2076839"/>
                  <a:pt x="6073422" y="2106943"/>
                </a:cubicBezTo>
                <a:cubicBezTo>
                  <a:pt x="6167496" y="2137047"/>
                  <a:pt x="6250282" y="2238647"/>
                  <a:pt x="6310489" y="2298854"/>
                </a:cubicBezTo>
                <a:cubicBezTo>
                  <a:pt x="6370696" y="2359061"/>
                  <a:pt x="6434667" y="2468187"/>
                  <a:pt x="6434667" y="2468187"/>
                </a:cubicBezTo>
                <a:cubicBezTo>
                  <a:pt x="6504282" y="2564142"/>
                  <a:pt x="6628460" y="2754172"/>
                  <a:pt x="6728178" y="2874587"/>
                </a:cubicBezTo>
                <a:cubicBezTo>
                  <a:pt x="6827897" y="2995002"/>
                  <a:pt x="6950193" y="3104128"/>
                  <a:pt x="7032978" y="3190676"/>
                </a:cubicBezTo>
                <a:cubicBezTo>
                  <a:pt x="7115763" y="3277224"/>
                  <a:pt x="7143986" y="3326143"/>
                  <a:pt x="7224889" y="3393876"/>
                </a:cubicBezTo>
                <a:cubicBezTo>
                  <a:pt x="7305792" y="3461609"/>
                  <a:pt x="7341541" y="3536869"/>
                  <a:pt x="7518400" y="3597076"/>
                </a:cubicBezTo>
                <a:cubicBezTo>
                  <a:pt x="7695259" y="3657283"/>
                  <a:pt x="8062149" y="3723135"/>
                  <a:pt x="8286045" y="3755120"/>
                </a:cubicBezTo>
                <a:cubicBezTo>
                  <a:pt x="8509941" y="3787105"/>
                  <a:pt x="8737600" y="3777698"/>
                  <a:pt x="8861778" y="3788987"/>
                </a:cubicBezTo>
                <a:cubicBezTo>
                  <a:pt x="8985956" y="3800276"/>
                  <a:pt x="9008533" y="3811565"/>
                  <a:pt x="9031111" y="382285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824221" y="4520761"/>
            <a:ext cx="4197571" cy="24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944497" y="5976856"/>
            <a:ext cx="1011361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290800" y="6188335"/>
            <a:ext cx="720153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706524" y="5350781"/>
            <a:ext cx="2627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B0F0"/>
                </a:solidFill>
                <a:cs typeface="Arial" panose="020B0604020202020204" pitchFamily="34" charset="0"/>
              </a:rPr>
              <a:t>Mực</a:t>
            </a:r>
            <a:r>
              <a:rPr lang="en-US" sz="2500" b="1" dirty="0">
                <a:solidFill>
                  <a:srgbClr val="00B0F0"/>
                </a:solidFill>
                <a:cs typeface="Arial" panose="020B0604020202020204" pitchFamily="34" charset="0"/>
              </a:rPr>
              <a:t> n</a:t>
            </a:r>
            <a:r>
              <a:rPr lang="vi-VN" sz="25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25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ớc</a:t>
            </a:r>
            <a:r>
              <a:rPr lang="en-US" sz="25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5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827588" y="3501892"/>
            <a:ext cx="54535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63" idx="9"/>
          </p:cNvCxnSpPr>
          <p:nvPr/>
        </p:nvCxnSpPr>
        <p:spPr>
          <a:xfrm flipV="1">
            <a:off x="827588" y="2388304"/>
            <a:ext cx="2296829" cy="3534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2224" y="5096342"/>
            <a:ext cx="2540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89821" y="4438187"/>
            <a:ext cx="2540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00549" y="3057827"/>
            <a:ext cx="2540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85309" y="3719737"/>
            <a:ext cx="2540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00549" y="2421022"/>
            <a:ext cx="2540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7320" y="4806271"/>
            <a:ext cx="57158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500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6714" y="4113761"/>
            <a:ext cx="78101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</a:t>
            </a:r>
            <a:r>
              <a:rPr lang="en-US" b="1">
                <a:solidFill>
                  <a:srgbClr val="002060"/>
                </a:solidFill>
              </a:rPr>
              <a:t>.000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7162" y="3429916"/>
            <a:ext cx="78101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1.500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5568" y="964085"/>
            <a:ext cx="81217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71377" y="2756564"/>
            <a:ext cx="78101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2.000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084" y="2119869"/>
            <a:ext cx="78101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2.500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5796" y="5493238"/>
            <a:ext cx="57158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741818" y="3036345"/>
            <a:ext cx="6675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+ Núi thấp: từ 500m đến dưới 1.000m</a:t>
            </a:r>
            <a:endParaRPr lang="en-US" sz="3200" b="1"/>
          </a:p>
        </p:txBody>
      </p:sp>
      <p:sp>
        <p:nvSpPr>
          <p:cNvPr id="88" name="TextBox 87"/>
          <p:cNvSpPr txBox="1"/>
          <p:nvPr/>
        </p:nvSpPr>
        <p:spPr>
          <a:xfrm>
            <a:off x="4807132" y="3645882"/>
            <a:ext cx="6622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+ Núi TB: từ 1.000m đến dưới 2.000m</a:t>
            </a:r>
            <a:endParaRPr lang="en-US" sz="3200" b="1"/>
          </a:p>
        </p:txBody>
      </p:sp>
      <p:sp>
        <p:nvSpPr>
          <p:cNvPr id="89" name="TextBox 88"/>
          <p:cNvSpPr txBox="1"/>
          <p:nvPr/>
        </p:nvSpPr>
        <p:spPr>
          <a:xfrm>
            <a:off x="5739603" y="4315441"/>
            <a:ext cx="5690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+ Núi cao: từ trên 2.000m</a:t>
            </a:r>
            <a:endParaRPr lang="en-US" sz="3200" b="1"/>
          </a:p>
        </p:txBody>
      </p:sp>
      <p:sp>
        <p:nvSpPr>
          <p:cNvPr id="48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9" name="Hình chữ nhật 16"/>
          <p:cNvSpPr/>
          <p:nvPr/>
        </p:nvSpPr>
        <p:spPr>
          <a:xfrm>
            <a:off x="444137" y="136502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52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3" name="Hình chữ nhật 16"/>
          <p:cNvSpPr/>
          <p:nvPr/>
        </p:nvSpPr>
        <p:spPr>
          <a:xfrm>
            <a:off x="5271920" y="150063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54" name="Hình chữ nhật 16"/>
          <p:cNvSpPr/>
          <p:nvPr/>
        </p:nvSpPr>
        <p:spPr>
          <a:xfrm>
            <a:off x="2747774" y="1019333"/>
            <a:ext cx="8799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Dựa theo độ cao, núi được phân chia thành mấy loại? Đó là những loại nào?</a:t>
            </a:r>
            <a:endParaRPr lang="en-US" sz="3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  <p:bldP spid="77" grpId="0"/>
      <p:bldP spid="78" grpId="0"/>
      <p:bldP spid="63" grpId="0" animBg="1"/>
      <p:bldP spid="67" grpId="0"/>
      <p:bldP spid="50" grpId="0"/>
      <p:bldP spid="51" grpId="0"/>
      <p:bldP spid="58" grpId="0"/>
      <p:bldP spid="59" grpId="0"/>
      <p:bldP spid="73" grpId="0"/>
      <p:bldP spid="74" grpId="0"/>
      <p:bldP spid="82" grpId="0"/>
      <p:bldP spid="87" grpId="0"/>
      <p:bldP spid="88" grpId="0"/>
      <p:bldP spid="89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78325" y="836383"/>
            <a:ext cx="11402560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/>
          </a:p>
        </p:txBody>
      </p:sp>
      <p:sp>
        <p:nvSpPr>
          <p:cNvPr id="3" name="Hình tự do: Hình 1"/>
          <p:cNvSpPr/>
          <p:nvPr/>
        </p:nvSpPr>
        <p:spPr bwMode="auto">
          <a:xfrm flipV="1">
            <a:off x="0" y="-73377"/>
            <a:ext cx="12192001" cy="6863708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820160" y="0"/>
            <a:ext cx="4865011" cy="64633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 VẬN 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10722716" y="-76385"/>
            <a:ext cx="1359225" cy="1000369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53404" y="3317212"/>
          <a:ext cx="10554676" cy="297744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94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30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Loại núi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Tên núi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34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Núi thấp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4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Núi trung bình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4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Núi cao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3200" b="1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 panose="02020603050405020304" pitchFamily="18" charset="0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2607024" y="2063333"/>
            <a:ext cx="2339102" cy="477054"/>
          </a:xfrm>
          <a:prstGeom prst="rect">
            <a:avLst/>
          </a:prstGeom>
          <a:solidFill>
            <a:srgbClr val="0000CC"/>
          </a:solidFill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ea typeface="Times New Roman" panose="02020603050405020304" pitchFamily="18" charset="0"/>
              </a:rPr>
              <a:t>N</a:t>
            </a:r>
            <a:r>
              <a:rPr lang="en-US" sz="2500" b="1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  <a:r>
              <a:rPr lang="vi-VN" sz="2500" b="1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Bà Đen 986m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85716" y="2576197"/>
            <a:ext cx="2594307" cy="861774"/>
          </a:xfrm>
          <a:prstGeom prst="rect">
            <a:avLst/>
          </a:prstGeom>
          <a:solidFill>
            <a:srgbClr val="FE4A49"/>
          </a:solidFill>
        </p:spPr>
        <p:txBody>
          <a:bodyPr wrap="square">
            <a:spAutoFit/>
          </a:bodyPr>
          <a:lstStyle/>
          <a:p>
            <a:pPr algn="ctr"/>
            <a:r>
              <a:rPr lang="vi-VN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N. </a:t>
            </a:r>
            <a:r>
              <a:rPr lang="vi-VN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Chư Yang 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Sin 2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.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405m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46303" y="1999571"/>
            <a:ext cx="2203137" cy="86177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500" b="1">
                <a:solidFill>
                  <a:schemeClr val="bg1"/>
                </a:solidFill>
                <a:ea typeface="Times New Roman" panose="02020603050405020304" pitchFamily="18" charset="0"/>
              </a:rPr>
              <a:t>N</a:t>
            </a:r>
            <a:r>
              <a:rPr lang="en-US" sz="2500" b="1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  <a:r>
              <a:rPr lang="vi-VN" sz="2500" b="1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Lang Bi-ang 2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.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163m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55029" y="2558469"/>
            <a:ext cx="2382731" cy="8617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500" b="1" dirty="0">
                <a:solidFill>
                  <a:schemeClr val="bg1"/>
                </a:solidFill>
                <a:ea typeface="Times New Roman" panose="02020603050405020304" pitchFamily="18" charset="0"/>
              </a:rPr>
              <a:t>N</a:t>
            </a:r>
            <a:r>
              <a:rPr lang="en-US" sz="2500" b="1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  <a:r>
              <a:rPr lang="vi-VN" sz="2500" b="1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Phan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-xi-p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ăng 3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.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14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3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m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5717" y="2000459"/>
            <a:ext cx="2912977" cy="477054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vi-VN" sz="2500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ea typeface="Times New Roman" panose="02020603050405020304" pitchFamily="18" charset="0"/>
              </a:rPr>
              <a:t>N. </a:t>
            </a:r>
            <a:r>
              <a:rPr lang="vi-VN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Chứa Chan 839m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03074" y="2570275"/>
            <a:ext cx="2377440" cy="477054"/>
          </a:xfrm>
          <a:prstGeom prst="rect">
            <a:avLst/>
          </a:prstGeom>
          <a:solidFill>
            <a:srgbClr val="D400A6"/>
          </a:solidFill>
        </p:spPr>
        <p:txBody>
          <a:bodyPr wrap="square">
            <a:spAutoFit/>
          </a:bodyPr>
          <a:lstStyle/>
          <a:p>
            <a:pPr algn="ctr"/>
            <a:r>
              <a:rPr lang="vi-VN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N</a:t>
            </a:r>
            <a:r>
              <a:rPr lang="en-US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. </a:t>
            </a:r>
            <a:r>
              <a:rPr lang="vi-VN" sz="25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Ba 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Vì 1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.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28</a:t>
            </a:r>
            <a:r>
              <a:rPr lang="en-US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7</a:t>
            </a:r>
            <a:r>
              <a:rPr lang="vi-VN" sz="2500" b="1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m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9477" y="854223"/>
            <a:ext cx="11492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+ Cho các ngọn núi với các độ cao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khác nhau</a:t>
            </a:r>
          </a:p>
          <a:p>
            <a:pPr marL="0" marR="0" lvl="0" indent="18034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+ Xếp vào các nhóm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cho đúng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34968E-6 L 0.13984 0.2851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04348E-6 L 0.00469 0.292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334E-6 L 0.06563 0.305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51526E-7 L -0.09037 0.39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58927E-6 L 0.10065 0.4005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5273E-7 L 0.35221 0.479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2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9433" y="0"/>
            <a:ext cx="12263215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92D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31608" y="697368"/>
            <a:ext cx="11417913" cy="5940325"/>
          </a:xfrm>
          <a:prstGeom prst="rect">
            <a:avLst/>
          </a:prstGeom>
          <a:solidFill>
            <a:schemeClr val="bg1"/>
          </a:solidFill>
          <a:ln>
            <a:solidFill>
              <a:srgbClr val="0D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Oval 1"/>
          <p:cNvSpPr/>
          <p:nvPr/>
        </p:nvSpPr>
        <p:spPr>
          <a:xfrm>
            <a:off x="11709367" y="1056880"/>
            <a:ext cx="291132" cy="3079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Oval 19"/>
          <p:cNvSpPr/>
          <p:nvPr/>
        </p:nvSpPr>
        <p:spPr>
          <a:xfrm>
            <a:off x="11697996" y="263002"/>
            <a:ext cx="291132" cy="307910"/>
          </a:xfrm>
          <a:prstGeom prst="ellipse">
            <a:avLst/>
          </a:prstGeom>
          <a:solidFill>
            <a:srgbClr val="28B1C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Oval 20"/>
          <p:cNvSpPr/>
          <p:nvPr/>
        </p:nvSpPr>
        <p:spPr>
          <a:xfrm>
            <a:off x="11704346" y="659941"/>
            <a:ext cx="291132" cy="3079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7" name="Oval 36"/>
          <p:cNvSpPr/>
          <p:nvPr/>
        </p:nvSpPr>
        <p:spPr>
          <a:xfrm>
            <a:off x="11697996" y="1470277"/>
            <a:ext cx="291132" cy="307910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Hình chữ nhật 16"/>
          <p:cNvSpPr/>
          <p:nvPr/>
        </p:nvSpPr>
        <p:spPr>
          <a:xfrm>
            <a:off x="901335" y="991480"/>
            <a:ext cx="52382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Núi gồm những </a:t>
            </a:r>
            <a:r>
              <a:rPr lang="en-US" sz="3000" b="1">
                <a:solidFill>
                  <a:srgbClr val="FF0000"/>
                </a:solidFill>
                <a:ea typeface="KaiTi" panose="020B0503020204020204" pitchFamily="49" charset="-122"/>
              </a:rPr>
              <a:t>bộ phận </a:t>
            </a:r>
            <a:r>
              <a:rPr lang="en-US" sz="3000" b="1">
                <a:solidFill>
                  <a:srgbClr val="002060"/>
                </a:solidFill>
                <a:ea typeface="KaiTi" panose="020B0503020204020204" pitchFamily="49" charset="-122"/>
              </a:rPr>
              <a:t>nào?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79" y1="55000" x2="31279" y2="55000"/>
                        <a14:foregroundMark x1="46163" y1="68140" x2="46163" y2="68140"/>
                        <a14:foregroundMark x1="61279" y1="68256" x2="61279" y2="68256"/>
                        <a14:foregroundMark x1="58721" y1="75116" x2="58721" y2="75116"/>
                        <a14:foregroundMark x1="69302" y1="75698" x2="69302" y2="75698"/>
                        <a14:foregroundMark x1="32558" y1="75814" x2="32558" y2="75814"/>
                        <a14:foregroundMark x1="36860" y1="75233" x2="36860" y2="75233"/>
                      </a14:backgroundRemoval>
                    </a14:imgEffect>
                  </a14:imgLayer>
                </a14:imgProps>
              </a:ext>
            </a:extLst>
          </a:blip>
          <a:srcRect l="21260" t="37778" r="23333" b="21443"/>
          <a:stretch>
            <a:fillRect/>
          </a:stretch>
        </p:blipFill>
        <p:spPr>
          <a:xfrm>
            <a:off x="61537" y="806813"/>
            <a:ext cx="878187" cy="646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94" t="38244" r="20825" b="27905"/>
          <a:stretch>
            <a:fillRect/>
          </a:stretch>
        </p:blipFill>
        <p:spPr>
          <a:xfrm>
            <a:off x="6883154" y="4524614"/>
            <a:ext cx="3778844" cy="21687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8542" y="1599343"/>
            <a:ext cx="5761219" cy="3831070"/>
            <a:chOff x="288542" y="1599343"/>
            <a:chExt cx="5761219" cy="38310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b="10332"/>
            <a:stretch>
              <a:fillRect/>
            </a:stretch>
          </p:blipFill>
          <p:spPr>
            <a:xfrm>
              <a:off x="288542" y="1599343"/>
              <a:ext cx="5761219" cy="3400272"/>
            </a:xfrm>
            <a:prstGeom prst="rect">
              <a:avLst/>
            </a:prstGeom>
          </p:spPr>
        </p:pic>
        <p:sp>
          <p:nvSpPr>
            <p:cNvPr id="29" name="Hình chữ nhật 16"/>
            <p:cNvSpPr/>
            <p:nvPr/>
          </p:nvSpPr>
          <p:spPr>
            <a:xfrm>
              <a:off x="718457" y="4984137"/>
              <a:ext cx="4572000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300" b="1">
                  <a:ea typeface="KaiTi" panose="020B0503020204020204" pitchFamily="49" charset="-122"/>
                </a:rPr>
                <a:t>Hình mô phỏng các bộ phận của núi</a:t>
              </a:r>
              <a:endParaRPr lang="en-US" sz="2300" b="1"/>
            </a:p>
          </p:txBody>
        </p:sp>
      </p:grpSp>
      <p:sp>
        <p:nvSpPr>
          <p:cNvPr id="33" name="Hình chữ nhật 16"/>
          <p:cNvSpPr/>
          <p:nvPr/>
        </p:nvSpPr>
        <p:spPr>
          <a:xfrm>
            <a:off x="5951985" y="924179"/>
            <a:ext cx="1337090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ea typeface="KaiTi" panose="020B0503020204020204" pitchFamily="49" charset="-122"/>
              </a:rPr>
              <a:t>đỉnh núi 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22800" y="1778187"/>
            <a:ext cx="416560" cy="400110"/>
          </a:xfrm>
          <a:prstGeom prst="ellipse">
            <a:avLst/>
          </a:prstGeom>
          <a:solidFill>
            <a:srgbClr val="FF5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3274213" y="2981052"/>
            <a:ext cx="416560" cy="400110"/>
          </a:xfrm>
          <a:prstGeom prst="ellipse">
            <a:avLst/>
          </a:prstGeom>
          <a:solidFill>
            <a:srgbClr val="FF5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4624131" y="4097052"/>
            <a:ext cx="416560" cy="400110"/>
          </a:xfrm>
          <a:prstGeom prst="ellipse">
            <a:avLst/>
          </a:prstGeom>
          <a:solidFill>
            <a:srgbClr val="FF5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3847231" y="3740169"/>
            <a:ext cx="416560" cy="400110"/>
          </a:xfrm>
          <a:prstGeom prst="ellipse">
            <a:avLst/>
          </a:prstGeom>
          <a:solidFill>
            <a:srgbClr val="FF5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39" name="Hình chữ nhật 16"/>
          <p:cNvSpPr/>
          <p:nvPr/>
        </p:nvSpPr>
        <p:spPr>
          <a:xfrm>
            <a:off x="7317619" y="906078"/>
            <a:ext cx="136918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ea typeface="KaiTi" panose="020B0503020204020204" pitchFamily="49" charset="-122"/>
              </a:rPr>
              <a:t>chân núi 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42" name="Hình chữ nhật 16"/>
          <p:cNvSpPr/>
          <p:nvPr/>
        </p:nvSpPr>
        <p:spPr>
          <a:xfrm>
            <a:off x="8662793" y="917051"/>
            <a:ext cx="139560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ea typeface="KaiTi" panose="020B0503020204020204" pitchFamily="49" charset="-122"/>
              </a:rPr>
              <a:t>sườn núi 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43" name="Hình chữ nhật 16"/>
          <p:cNvSpPr/>
          <p:nvPr/>
        </p:nvSpPr>
        <p:spPr>
          <a:xfrm>
            <a:off x="10130155" y="906890"/>
            <a:ext cx="154804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ea typeface="KaiTi" panose="020B0503020204020204" pitchFamily="49" charset="-122"/>
              </a:rPr>
              <a:t>thung lũng</a:t>
            </a:r>
            <a:endParaRPr lang="en-US" sz="2400" b="1">
              <a:solidFill>
                <a:srgbClr val="00206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055511" y="3564334"/>
            <a:ext cx="2212992" cy="626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Hình chữ nhật 16"/>
          <p:cNvSpPr/>
          <p:nvPr/>
        </p:nvSpPr>
        <p:spPr>
          <a:xfrm>
            <a:off x="6268503" y="1730114"/>
            <a:ext cx="50911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ea typeface="KaiTi" panose="020B0503020204020204" pitchFamily="49" charset="-122"/>
              </a:rPr>
              <a:t>Thung lũng: Nơi diễn ra </a:t>
            </a:r>
            <a:r>
              <a:rPr lang="en-US" sz="2800" b="1">
                <a:solidFill>
                  <a:srgbClr val="FF0000"/>
                </a:solidFill>
                <a:ea typeface="KaiTi" panose="020B0503020204020204" pitchFamily="49" charset="-122"/>
              </a:rPr>
              <a:t>quá trình tích tụ </a:t>
            </a:r>
            <a:r>
              <a:rPr lang="en-US" sz="2800" b="1">
                <a:solidFill>
                  <a:srgbClr val="002060"/>
                </a:solidFill>
                <a:ea typeface="KaiTi" panose="020B0503020204020204" pitchFamily="49" charset="-122"/>
              </a:rPr>
              <a:t>sản phẩm xâm thực được vận chuyển từ sườn núi xuống.</a:t>
            </a:r>
            <a:endParaRPr lang="en-US" sz="2800" b="1">
              <a:solidFill>
                <a:srgbClr val="00206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5031145" y="2045607"/>
            <a:ext cx="1292922" cy="2424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ình chữ nhật 16"/>
          <p:cNvSpPr/>
          <p:nvPr/>
        </p:nvSpPr>
        <p:spPr>
          <a:xfrm>
            <a:off x="6227017" y="3340059"/>
            <a:ext cx="50911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ea typeface="KaiTi" panose="020B0503020204020204" pitchFamily="49" charset="-122"/>
              </a:rPr>
              <a:t>Chân núi: Nơi </a:t>
            </a:r>
            <a:r>
              <a:rPr lang="en-US" sz="2800" b="1">
                <a:solidFill>
                  <a:srgbClr val="FF0000"/>
                </a:solidFill>
                <a:ea typeface="KaiTi" panose="020B0503020204020204" pitchFamily="49" charset="-122"/>
              </a:rPr>
              <a:t>tiếp xúc giữa núi với vùng đất xung quanh</a:t>
            </a:r>
            <a:r>
              <a:rPr lang="en-US" sz="2800" b="1">
                <a:solidFill>
                  <a:srgbClr val="002060"/>
                </a:solidFill>
                <a:ea typeface="KaiTi" panose="020B0503020204020204" pitchFamily="49" charset="-122"/>
              </a:rPr>
              <a:t>. Nếu sườn càng dốc thì đường chân núi càng rõ.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32" name="Rectangle: Rounded Corners 12"/>
          <p:cNvSpPr/>
          <p:nvPr/>
        </p:nvSpPr>
        <p:spPr>
          <a:xfrm>
            <a:off x="373306" y="149414"/>
            <a:ext cx="4316259" cy="491639"/>
          </a:xfrm>
          <a:prstGeom prst="roundRect">
            <a:avLst>
              <a:gd name="adj" fmla="val 50000"/>
            </a:avLst>
          </a:prstGeom>
          <a:solidFill>
            <a:srgbClr val="0DD600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Hình chữ nhật 16"/>
          <p:cNvSpPr/>
          <p:nvPr/>
        </p:nvSpPr>
        <p:spPr>
          <a:xfrm>
            <a:off x="391885" y="97313"/>
            <a:ext cx="4336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1. Các dạng địa hình chính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48" name="Rectangle: Rounded Corners 27"/>
          <p:cNvSpPr/>
          <p:nvPr/>
        </p:nvSpPr>
        <p:spPr>
          <a:xfrm>
            <a:off x="5025697" y="146662"/>
            <a:ext cx="2834624" cy="4916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9" name="Hình chữ nhật 16"/>
          <p:cNvSpPr/>
          <p:nvPr/>
        </p:nvSpPr>
        <p:spPr>
          <a:xfrm>
            <a:off x="5271920" y="97811"/>
            <a:ext cx="24766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ea typeface="KaiTi" panose="020B0503020204020204" pitchFamily="49" charset="-122"/>
              </a:rPr>
              <a:t>2. Khoáng sản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5312 0.1354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67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3997 0.3583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1791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8398 0.2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1273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38086 0.450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3" grpId="1" animBg="1"/>
      <p:bldP spid="10" grpId="0" animBg="1"/>
      <p:bldP spid="34" grpId="0" animBg="1"/>
      <p:bldP spid="35" grpId="0" animBg="1"/>
      <p:bldP spid="38" grpId="0" animBg="1"/>
      <p:bldP spid="39" grpId="0" animBg="1"/>
      <p:bldP spid="39" grpId="1" animBg="1"/>
      <p:bldP spid="42" grpId="0" animBg="1"/>
      <p:bldP spid="42" grpId="1" animBg="1"/>
      <p:bldP spid="43" grpId="0" animBg="1"/>
      <p:bldP spid="43" grpId="1" animBg="1"/>
      <p:bldP spid="44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B6BD5F4-960D-44DA-8FFE-269A8A2D97BD}"/>
  <p:tag name="GENSWF_ADVANCE_TIME" val="26.62"/>
  <p:tag name="ISPRING_PLAYER_LAYOUT_TYPE" val="NoSidebar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1704</Words>
  <Application>Microsoft Office PowerPoint</Application>
  <PresentationFormat>Widescreen</PresentationFormat>
  <Paragraphs>281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SVN-The Voice Light</vt:lpstr>
      <vt:lpstr>KaiTi</vt:lpstr>
      <vt:lpstr>Calibri Light</vt:lpstr>
      <vt:lpstr>#9Slide03 Cabin Condensed Bold</vt:lpstr>
      <vt:lpstr>#9Slide05 Lobster (Body)</vt:lpstr>
      <vt:lpstr>Tahoma</vt:lpstr>
      <vt:lpstr>Cambria</vt:lpstr>
      <vt:lpstr>UVN Bai Hoc</vt:lpstr>
      <vt:lpstr>#9Slide03 Cousine 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355</cp:revision>
  <dcterms:created xsi:type="dcterms:W3CDTF">2019-11-26T11:16:00Z</dcterms:created>
  <dcterms:modified xsi:type="dcterms:W3CDTF">2025-12-05T00:27:14Z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9DC0ABF9913F434A8B3FCB15BD7F5296</vt:lpwstr>
  </property>
  <property fmtid="{D5CDD505-2E9C-101B-9397-08002B2CF9AE}" pid="3" name="KSOProductBuildVer">
    <vt:lpwstr>1033-11.2.0.10258</vt:lpwstr>
  </property>
</Properties>
</file>