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27"/>
  </p:notesMasterIdLst>
  <p:sldIdLst>
    <p:sldId id="344" r:id="rId2"/>
    <p:sldId id="327" r:id="rId3"/>
    <p:sldId id="345" r:id="rId4"/>
    <p:sldId id="326" r:id="rId5"/>
    <p:sldId id="329" r:id="rId6"/>
    <p:sldId id="343" r:id="rId7"/>
    <p:sldId id="342" r:id="rId8"/>
    <p:sldId id="333" r:id="rId9"/>
    <p:sldId id="332" r:id="rId10"/>
    <p:sldId id="348" r:id="rId11"/>
    <p:sldId id="350" r:id="rId12"/>
    <p:sldId id="351" r:id="rId13"/>
    <p:sldId id="352" r:id="rId14"/>
    <p:sldId id="353" r:id="rId15"/>
    <p:sldId id="354" r:id="rId16"/>
    <p:sldId id="340" r:id="rId17"/>
    <p:sldId id="334" r:id="rId18"/>
    <p:sldId id="347" r:id="rId19"/>
    <p:sldId id="335" r:id="rId20"/>
    <p:sldId id="336" r:id="rId21"/>
    <p:sldId id="337" r:id="rId22"/>
    <p:sldId id="355" r:id="rId23"/>
    <p:sldId id="346" r:id="rId24"/>
    <p:sldId id="297" r:id="rId25"/>
    <p:sldId id="325" r:id="rId26"/>
  </p:sldIdLst>
  <p:sldSz cx="9144000" cy="5143500" type="screen16x9"/>
  <p:notesSz cx="6858000" cy="9144000"/>
  <p:embeddedFontLst>
    <p:embeddedFont>
      <p:font typeface="Anaheim" panose="020B0604020202020204" charset="0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  <p:embeddedFont>
      <p:font typeface="Berlin Sans FB Demi" panose="020E0802020502020306" pitchFamily="34" charset="0"/>
      <p:bold r:id="rId33"/>
    </p:embeddedFont>
    <p:embeddedFont>
      <p:font typeface="Hammersmith One" panose="020B0604020202020204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77EB0F-E01E-4200-8D7E-087007BF331D}">
  <a:tblStyle styleId="{E277EB0F-E01E-4200-8D7E-087007BF33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4BF23C2-E0E6-4355-98A9-B5832A5EBBC0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F1653D3-1413-4968-B88C-FA4BAD019D3B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5B79F0-7A72-4888-AB05-A59C55C6F63C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55B2DF7-0235-4E93-A94A-ADBD29B792A4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B404D4-76E8-4718-82E8-77279DF36A25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8a951faac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8a951faac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45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A6833-373D-D5CD-3BFB-B202F9634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79DC7-E4A5-5BB9-864C-2BF68B8EB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33F5D-34A7-7170-8290-7BFACAA32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E8B4-28B1-D03F-C804-9D9597465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48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22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Activity: Way back home 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Group work. One volunteer, the others give instruction. 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Close your eyes 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Listen to instructions 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Find the way back home</a:t>
            </a: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FAE87-FDA5-4DD6-BA57-5C72CE3ACF9B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733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gc6a01074ef_0_21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6" name="Google Shape;2556;gc6a01074ef_0_21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Where is it? </a:t>
            </a:r>
          </a:p>
          <a:p>
            <a:pPr marL="158750" indent="0">
              <a:buNone/>
            </a:pPr>
            <a:r>
              <a:rPr lang="en-US" dirty="0"/>
              <a:t>What do you know about Hoi An? Any famous places…. </a:t>
            </a:r>
          </a:p>
          <a:p>
            <a:pPr marL="158750" indent="0">
              <a:buNone/>
            </a:pPr>
            <a:r>
              <a:rPr lang="en-US" dirty="0"/>
              <a:t>Wow, fantastic, </a:t>
            </a:r>
          </a:p>
          <a:p>
            <a:pPr marL="158750" indent="0">
              <a:buNone/>
            </a:pP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</a:rPr>
              <a:t>So, Today we are going to travel around Hoi An. Let’s meet our friends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5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happen to the three boys? </a:t>
            </a:r>
            <a:r>
              <a:rPr lang="en-US" sz="1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order the sentences. </a:t>
            </a:r>
            <a:r>
              <a:rPr lang="en-US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Now. Work in pairs.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2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1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1E6A3-1FB1-5446-E9B5-707F2918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5B2FD7-238F-2874-80F0-09940BA10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CD808-CA04-CFE4-EADB-46F9FA73E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E1060-CCA5-E5D9-DEDC-978DD82A5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0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1E6A3-1FB1-5446-E9B5-707F2918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5B2FD7-238F-2874-80F0-09940BA10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CD808-CA04-CFE4-EADB-46F9FA73E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E1060-CCA5-E5D9-DEDC-978DD82A5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87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0869-9DED-30DE-D6F9-625D9893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2CC4C-EEB7-4EE7-B379-F42111FF6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E257B-C410-474E-11EB-47DCECE9A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0301-0588-CA56-9FC9-77A799AAC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13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0869-9DED-30DE-D6F9-625D9893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2CC4C-EEB7-4EE7-B379-F42111FF6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E257B-C410-474E-11EB-47DCECE9A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0301-0588-CA56-9FC9-77A799AAC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250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0869-9DED-30DE-D6F9-625D9893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2CC4C-EEB7-4EE7-B379-F42111FF6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E257B-C410-474E-11EB-47DCECE9A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0301-0588-CA56-9FC9-77A799AAC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95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1411582" y="-1157400"/>
            <a:ext cx="4436782" cy="3714342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062825" y="3370500"/>
            <a:ext cx="775608" cy="1012954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605425" y="342175"/>
            <a:ext cx="2052600" cy="2052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412578" y="-640069"/>
            <a:ext cx="1962482" cy="1953284"/>
            <a:chOff x="386328" y="2672681"/>
            <a:chExt cx="1962482" cy="1953284"/>
          </a:xfrm>
        </p:grpSpPr>
        <p:sp>
          <p:nvSpPr>
            <p:cNvPr id="13" name="Google Shape;13;p2"/>
            <p:cNvSpPr/>
            <p:nvPr/>
          </p:nvSpPr>
          <p:spPr>
            <a:xfrm>
              <a:off x="602590" y="3031586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328" y="2672681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5817" y="2846396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6269" y="2679600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4642" y="2672681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24131" y="2785411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4810" y="2808447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868" y="3289279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6292" y="3153513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4963" y="2940732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13335" y="2940732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2825" y="2940732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1197" y="2975243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9766" y="3559565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7897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269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14642" y="3303075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24131" y="3301915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2503" y="3301915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5525" y="3644703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963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13335" y="36447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22825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31197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39569" y="3728681"/>
              <a:ext cx="6919" cy="10401"/>
            </a:xfrm>
            <a:custGeom>
              <a:avLst/>
              <a:gdLst/>
              <a:ahLst/>
              <a:cxnLst/>
              <a:rect l="l" t="t" r="r" b="b"/>
              <a:pathLst>
                <a:path w="161" h="242" extrusionOk="0">
                  <a:moveTo>
                    <a:pt x="81" y="1"/>
                  </a:moveTo>
                  <a:lnTo>
                    <a:pt x="0" y="161"/>
                  </a:lnTo>
                  <a:lnTo>
                    <a:pt x="134" y="241"/>
                  </a:lnTo>
                  <a:cubicBezTo>
                    <a:pt x="134" y="161"/>
                    <a:pt x="134" y="108"/>
                    <a:pt x="161" y="27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7897" y="4010528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06269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14642" y="401052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724131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32503" y="4095623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0153" y="4437294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5642" y="4352156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3335" y="4352156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2825" y="4352156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31197" y="4437294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-125" y="4599425"/>
            <a:ext cx="9144321" cy="595550"/>
          </a:xfrm>
          <a:custGeom>
            <a:avLst/>
            <a:gdLst/>
            <a:ahLst/>
            <a:cxnLst/>
            <a:rect l="l" t="t" r="r" b="b"/>
            <a:pathLst>
              <a:path w="287196" h="23822" extrusionOk="0">
                <a:moveTo>
                  <a:pt x="1" y="0"/>
                </a:moveTo>
                <a:lnTo>
                  <a:pt x="1" y="23822"/>
                </a:lnTo>
                <a:lnTo>
                  <a:pt x="287196" y="23822"/>
                </a:lnTo>
                <a:lnTo>
                  <a:pt x="287196" y="0"/>
                </a:ln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solidFill>
                  <a:srgbClr val="80686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1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1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7"/>
          <p:cNvSpPr/>
          <p:nvPr/>
        </p:nvSpPr>
        <p:spPr>
          <a:xfrm rot="5716307" flipH="1">
            <a:off x="3128709" y="-17350"/>
            <a:ext cx="3009510" cy="5911593"/>
          </a:xfrm>
          <a:custGeom>
            <a:avLst/>
            <a:gdLst/>
            <a:ahLst/>
            <a:cxnLst/>
            <a:rect l="l" t="t" r="r" b="b"/>
            <a:pathLst>
              <a:path w="72386" h="83294" extrusionOk="0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7"/>
          <p:cNvSpPr/>
          <p:nvPr/>
        </p:nvSpPr>
        <p:spPr>
          <a:xfrm rot="-1408952">
            <a:off x="7059833" y="-1532053"/>
            <a:ext cx="3561578" cy="4437854"/>
          </a:xfrm>
          <a:custGeom>
            <a:avLst/>
            <a:gdLst/>
            <a:ahLst/>
            <a:cxnLst/>
            <a:rect l="l" t="t" r="r" b="b"/>
            <a:pathLst>
              <a:path w="15146" h="21250" extrusionOk="0">
                <a:moveTo>
                  <a:pt x="2903" y="12143"/>
                </a:moveTo>
                <a:cubicBezTo>
                  <a:pt x="1936" y="10308"/>
                  <a:pt x="234" y="9174"/>
                  <a:pt x="201" y="6972"/>
                </a:cubicBezTo>
                <a:cubicBezTo>
                  <a:pt x="1" y="1"/>
                  <a:pt x="7773" y="1769"/>
                  <a:pt x="11209" y="4637"/>
                </a:cubicBezTo>
                <a:cubicBezTo>
                  <a:pt x="13877" y="6839"/>
                  <a:pt x="15145" y="10208"/>
                  <a:pt x="14178" y="13544"/>
                </a:cubicBezTo>
                <a:cubicBezTo>
                  <a:pt x="13310" y="16379"/>
                  <a:pt x="10141" y="21249"/>
                  <a:pt x="6472" y="20349"/>
                </a:cubicBezTo>
                <a:cubicBezTo>
                  <a:pt x="3203" y="19581"/>
                  <a:pt x="4070" y="14811"/>
                  <a:pt x="3070" y="12476"/>
                </a:cubicBezTo>
                <a:cubicBezTo>
                  <a:pt x="3036" y="12343"/>
                  <a:pt x="2970" y="12243"/>
                  <a:pt x="2903" y="121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47"/>
          <p:cNvSpPr/>
          <p:nvPr/>
        </p:nvSpPr>
        <p:spPr>
          <a:xfrm rot="10800000">
            <a:off x="797253" y="2885987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9" name="Google Shape;1149;p47"/>
          <p:cNvGrpSpPr/>
          <p:nvPr/>
        </p:nvGrpSpPr>
        <p:grpSpPr>
          <a:xfrm rot="10800000">
            <a:off x="162225" y="2264370"/>
            <a:ext cx="1696762" cy="1688828"/>
            <a:chOff x="2414491" y="671177"/>
            <a:chExt cx="1830972" cy="1822411"/>
          </a:xfrm>
        </p:grpSpPr>
        <p:sp>
          <p:nvSpPr>
            <p:cNvPr id="1150" name="Google Shape;1150;p47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7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7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7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7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7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7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7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7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7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7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7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7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7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7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7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7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7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7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7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7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7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7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7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7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7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7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7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7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7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7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7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7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7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4" name="Google Shape;1184;p47"/>
          <p:cNvSpPr/>
          <p:nvPr/>
        </p:nvSpPr>
        <p:spPr>
          <a:xfrm rot="8100000">
            <a:off x="371399" y="-1150417"/>
            <a:ext cx="1938844" cy="3305623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47"/>
          <p:cNvSpPr txBox="1">
            <a:spLocks noGrp="1"/>
          </p:cNvSpPr>
          <p:nvPr>
            <p:ph type="title"/>
          </p:nvPr>
        </p:nvSpPr>
        <p:spPr>
          <a:xfrm>
            <a:off x="2572050" y="539888"/>
            <a:ext cx="3999900" cy="10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6" name="Google Shape;1186;p47"/>
          <p:cNvSpPr txBox="1">
            <a:spLocks noGrp="1"/>
          </p:cNvSpPr>
          <p:nvPr>
            <p:ph type="subTitle" idx="1"/>
          </p:nvPr>
        </p:nvSpPr>
        <p:spPr>
          <a:xfrm>
            <a:off x="2572050" y="1652263"/>
            <a:ext cx="39999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1187" name="Google Shape;1187;p47"/>
          <p:cNvSpPr txBox="1"/>
          <p:nvPr/>
        </p:nvSpPr>
        <p:spPr>
          <a:xfrm>
            <a:off x="2720550" y="3431613"/>
            <a:ext cx="3702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, including icons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, infographics &amp; images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 </a:t>
            </a:r>
            <a:endParaRPr sz="12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BBEE4-648C-4EFF-A865-8ED9F6EC5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6DB1B-02F1-4A11-A5C5-D446B6FA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0802A-478B-4BBD-B520-0130F679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CDD16-C9C0-4609-95FB-244741A548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25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504950"/>
            <a:ext cx="3852000" cy="18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 idx="2"/>
          </p:nvPr>
        </p:nvSpPr>
        <p:spPr>
          <a:xfrm>
            <a:off x="4572000" y="3228979"/>
            <a:ext cx="385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Fira Sans"/>
              <a:buNone/>
              <a:defRPr sz="1600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5739702">
            <a:off x="3851044" y="862428"/>
            <a:ext cx="6358803" cy="4566588"/>
            <a:chOff x="1758627" y="657949"/>
            <a:chExt cx="5621198" cy="4036876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6429988" y="2205583"/>
              <a:ext cx="296723" cy="275608"/>
            </a:xfrm>
            <a:custGeom>
              <a:avLst/>
              <a:gdLst/>
              <a:ahLst/>
              <a:cxnLst/>
              <a:rect l="l" t="t" r="r" b="b"/>
              <a:pathLst>
                <a:path w="8496" h="7892" extrusionOk="0">
                  <a:moveTo>
                    <a:pt x="4537" y="0"/>
                  </a:moveTo>
                  <a:lnTo>
                    <a:pt x="3602" y="3107"/>
                  </a:lnTo>
                  <a:lnTo>
                    <a:pt x="0" y="4207"/>
                  </a:lnTo>
                  <a:lnTo>
                    <a:pt x="3464" y="4620"/>
                  </a:lnTo>
                  <a:lnTo>
                    <a:pt x="4317" y="7891"/>
                  </a:lnTo>
                  <a:lnTo>
                    <a:pt x="5114" y="4675"/>
                  </a:lnTo>
                  <a:lnTo>
                    <a:pt x="8496" y="3877"/>
                  </a:lnTo>
                  <a:lnTo>
                    <a:pt x="5197" y="3135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319900" y="4289250"/>
              <a:ext cx="213100" cy="197300"/>
            </a:xfrm>
            <a:custGeom>
              <a:avLst/>
              <a:gdLst/>
              <a:ahLst/>
              <a:cxnLst/>
              <a:rect l="l" t="t" r="r" b="b"/>
              <a:pathLst>
                <a:path w="8524" h="7892" extrusionOk="0">
                  <a:moveTo>
                    <a:pt x="4537" y="1"/>
                  </a:moveTo>
                  <a:lnTo>
                    <a:pt x="3629" y="3080"/>
                  </a:lnTo>
                  <a:lnTo>
                    <a:pt x="0" y="4207"/>
                  </a:lnTo>
                  <a:lnTo>
                    <a:pt x="3492" y="4620"/>
                  </a:lnTo>
                  <a:lnTo>
                    <a:pt x="4317" y="7892"/>
                  </a:lnTo>
                  <a:lnTo>
                    <a:pt x="5142" y="4675"/>
                  </a:lnTo>
                  <a:lnTo>
                    <a:pt x="8523" y="3877"/>
                  </a:lnTo>
                  <a:lnTo>
                    <a:pt x="5224" y="3135"/>
                  </a:lnTo>
                  <a:lnTo>
                    <a:pt x="4537" y="1"/>
                  </a:lnTo>
                  <a:close/>
                </a:path>
              </a:pathLst>
            </a:custGeom>
            <a:solidFill>
              <a:srgbClr val="E6BB86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58627" y="657949"/>
              <a:ext cx="151250" cy="140225"/>
            </a:xfrm>
            <a:custGeom>
              <a:avLst/>
              <a:gdLst/>
              <a:ahLst/>
              <a:cxnLst/>
              <a:rect l="l" t="t" r="r" b="b"/>
              <a:pathLst>
                <a:path w="6050" h="5609" extrusionOk="0">
                  <a:moveTo>
                    <a:pt x="3217" y="0"/>
                  </a:moveTo>
                  <a:lnTo>
                    <a:pt x="2557" y="2200"/>
                  </a:lnTo>
                  <a:lnTo>
                    <a:pt x="0" y="2997"/>
                  </a:lnTo>
                  <a:lnTo>
                    <a:pt x="2475" y="3299"/>
                  </a:lnTo>
                  <a:lnTo>
                    <a:pt x="3080" y="5609"/>
                  </a:lnTo>
                  <a:lnTo>
                    <a:pt x="3630" y="3327"/>
                  </a:lnTo>
                  <a:lnTo>
                    <a:pt x="6049" y="2750"/>
                  </a:lnTo>
                  <a:lnTo>
                    <a:pt x="3712" y="2227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6710679" y="1955812"/>
              <a:ext cx="151225" cy="140250"/>
            </a:xfrm>
            <a:custGeom>
              <a:avLst/>
              <a:gdLst/>
              <a:ahLst/>
              <a:cxnLst/>
              <a:rect l="l" t="t" r="r" b="b"/>
              <a:pathLst>
                <a:path w="6049" h="5610" extrusionOk="0">
                  <a:moveTo>
                    <a:pt x="3217" y="1"/>
                  </a:moveTo>
                  <a:lnTo>
                    <a:pt x="2557" y="2200"/>
                  </a:lnTo>
                  <a:lnTo>
                    <a:pt x="0" y="2970"/>
                  </a:lnTo>
                  <a:lnTo>
                    <a:pt x="2475" y="3300"/>
                  </a:lnTo>
                  <a:lnTo>
                    <a:pt x="3052" y="5610"/>
                  </a:lnTo>
                  <a:lnTo>
                    <a:pt x="3629" y="3328"/>
                  </a:lnTo>
                  <a:lnTo>
                    <a:pt x="6049" y="2750"/>
                  </a:lnTo>
                  <a:lnTo>
                    <a:pt x="3712" y="2228"/>
                  </a:lnTo>
                  <a:lnTo>
                    <a:pt x="3217" y="1"/>
                  </a:lnTo>
                  <a:close/>
                </a:path>
              </a:pathLst>
            </a:custGeom>
            <a:solidFill>
              <a:srgbClr val="E6BB86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27900" y="1012625"/>
              <a:ext cx="151925" cy="140225"/>
            </a:xfrm>
            <a:custGeom>
              <a:avLst/>
              <a:gdLst/>
              <a:ahLst/>
              <a:cxnLst/>
              <a:rect l="l" t="t" r="r" b="b"/>
              <a:pathLst>
                <a:path w="6077" h="5609" extrusionOk="0">
                  <a:moveTo>
                    <a:pt x="3245" y="0"/>
                  </a:moveTo>
                  <a:lnTo>
                    <a:pt x="2585" y="2200"/>
                  </a:lnTo>
                  <a:lnTo>
                    <a:pt x="0" y="2997"/>
                  </a:lnTo>
                  <a:lnTo>
                    <a:pt x="2475" y="3299"/>
                  </a:lnTo>
                  <a:lnTo>
                    <a:pt x="3080" y="5609"/>
                  </a:lnTo>
                  <a:lnTo>
                    <a:pt x="3657" y="3327"/>
                  </a:lnTo>
                  <a:lnTo>
                    <a:pt x="6077" y="2750"/>
                  </a:lnTo>
                  <a:lnTo>
                    <a:pt x="3712" y="2227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043575" y="4554575"/>
              <a:ext cx="151925" cy="140250"/>
            </a:xfrm>
            <a:custGeom>
              <a:avLst/>
              <a:gdLst/>
              <a:ahLst/>
              <a:cxnLst/>
              <a:rect l="l" t="t" r="r" b="b"/>
              <a:pathLst>
                <a:path w="6077" h="5610" extrusionOk="0">
                  <a:moveTo>
                    <a:pt x="3245" y="1"/>
                  </a:moveTo>
                  <a:lnTo>
                    <a:pt x="2585" y="2200"/>
                  </a:lnTo>
                  <a:lnTo>
                    <a:pt x="0" y="2997"/>
                  </a:lnTo>
                  <a:lnTo>
                    <a:pt x="2475" y="3300"/>
                  </a:lnTo>
                  <a:lnTo>
                    <a:pt x="3080" y="5609"/>
                  </a:lnTo>
                  <a:lnTo>
                    <a:pt x="3657" y="3327"/>
                  </a:lnTo>
                  <a:lnTo>
                    <a:pt x="6077" y="2750"/>
                  </a:lnTo>
                  <a:lnTo>
                    <a:pt x="3712" y="2228"/>
                  </a:lnTo>
                  <a:lnTo>
                    <a:pt x="3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041625" y="3173675"/>
              <a:ext cx="212425" cy="197300"/>
            </a:xfrm>
            <a:custGeom>
              <a:avLst/>
              <a:gdLst/>
              <a:ahLst/>
              <a:cxnLst/>
              <a:rect l="l" t="t" r="r" b="b"/>
              <a:pathLst>
                <a:path w="8497" h="7892" extrusionOk="0">
                  <a:moveTo>
                    <a:pt x="4537" y="0"/>
                  </a:moveTo>
                  <a:lnTo>
                    <a:pt x="3602" y="3080"/>
                  </a:lnTo>
                  <a:lnTo>
                    <a:pt x="0" y="4207"/>
                  </a:lnTo>
                  <a:lnTo>
                    <a:pt x="3465" y="4619"/>
                  </a:lnTo>
                  <a:lnTo>
                    <a:pt x="4317" y="7891"/>
                  </a:lnTo>
                  <a:lnTo>
                    <a:pt x="5114" y="4674"/>
                  </a:lnTo>
                  <a:lnTo>
                    <a:pt x="8496" y="3877"/>
                  </a:lnTo>
                  <a:lnTo>
                    <a:pt x="5197" y="3135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E6BB86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2837351">
            <a:off x="3318605" y="467799"/>
            <a:ext cx="6358772" cy="4566566"/>
            <a:chOff x="1758627" y="657949"/>
            <a:chExt cx="5621198" cy="4036876"/>
          </a:xfrm>
        </p:grpSpPr>
        <p:sp>
          <p:nvSpPr>
            <p:cNvPr id="20" name="Google Shape;20;p2"/>
            <p:cNvSpPr/>
            <p:nvPr/>
          </p:nvSpPr>
          <p:spPr>
            <a:xfrm rot="-5400000">
              <a:off x="6429988" y="2205583"/>
              <a:ext cx="296723" cy="275608"/>
            </a:xfrm>
            <a:custGeom>
              <a:avLst/>
              <a:gdLst/>
              <a:ahLst/>
              <a:cxnLst/>
              <a:rect l="l" t="t" r="r" b="b"/>
              <a:pathLst>
                <a:path w="8496" h="7892" extrusionOk="0">
                  <a:moveTo>
                    <a:pt x="4537" y="0"/>
                  </a:moveTo>
                  <a:lnTo>
                    <a:pt x="3602" y="3107"/>
                  </a:lnTo>
                  <a:lnTo>
                    <a:pt x="0" y="4207"/>
                  </a:lnTo>
                  <a:lnTo>
                    <a:pt x="3464" y="4620"/>
                  </a:lnTo>
                  <a:lnTo>
                    <a:pt x="4317" y="7891"/>
                  </a:lnTo>
                  <a:lnTo>
                    <a:pt x="5114" y="4675"/>
                  </a:lnTo>
                  <a:lnTo>
                    <a:pt x="8496" y="3877"/>
                  </a:lnTo>
                  <a:lnTo>
                    <a:pt x="5197" y="3135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19900" y="4289250"/>
              <a:ext cx="213100" cy="197300"/>
            </a:xfrm>
            <a:custGeom>
              <a:avLst/>
              <a:gdLst/>
              <a:ahLst/>
              <a:cxnLst/>
              <a:rect l="l" t="t" r="r" b="b"/>
              <a:pathLst>
                <a:path w="8524" h="7892" extrusionOk="0">
                  <a:moveTo>
                    <a:pt x="4537" y="1"/>
                  </a:moveTo>
                  <a:lnTo>
                    <a:pt x="3629" y="3080"/>
                  </a:lnTo>
                  <a:lnTo>
                    <a:pt x="0" y="4207"/>
                  </a:lnTo>
                  <a:lnTo>
                    <a:pt x="3492" y="4620"/>
                  </a:lnTo>
                  <a:lnTo>
                    <a:pt x="4317" y="7892"/>
                  </a:lnTo>
                  <a:lnTo>
                    <a:pt x="5142" y="4675"/>
                  </a:lnTo>
                  <a:lnTo>
                    <a:pt x="8523" y="3877"/>
                  </a:lnTo>
                  <a:lnTo>
                    <a:pt x="5224" y="3135"/>
                  </a:lnTo>
                  <a:lnTo>
                    <a:pt x="4537" y="1"/>
                  </a:lnTo>
                  <a:close/>
                </a:path>
              </a:pathLst>
            </a:custGeom>
            <a:solidFill>
              <a:srgbClr val="E6BB86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758627" y="657949"/>
              <a:ext cx="151250" cy="140225"/>
            </a:xfrm>
            <a:custGeom>
              <a:avLst/>
              <a:gdLst/>
              <a:ahLst/>
              <a:cxnLst/>
              <a:rect l="l" t="t" r="r" b="b"/>
              <a:pathLst>
                <a:path w="6050" h="5609" extrusionOk="0">
                  <a:moveTo>
                    <a:pt x="3217" y="0"/>
                  </a:moveTo>
                  <a:lnTo>
                    <a:pt x="2557" y="2200"/>
                  </a:lnTo>
                  <a:lnTo>
                    <a:pt x="0" y="2997"/>
                  </a:lnTo>
                  <a:lnTo>
                    <a:pt x="2475" y="3299"/>
                  </a:lnTo>
                  <a:lnTo>
                    <a:pt x="3080" y="5609"/>
                  </a:lnTo>
                  <a:lnTo>
                    <a:pt x="3630" y="3327"/>
                  </a:lnTo>
                  <a:lnTo>
                    <a:pt x="6049" y="2750"/>
                  </a:lnTo>
                  <a:lnTo>
                    <a:pt x="3712" y="2227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5400000">
              <a:off x="6710679" y="1955812"/>
              <a:ext cx="151225" cy="140250"/>
            </a:xfrm>
            <a:custGeom>
              <a:avLst/>
              <a:gdLst/>
              <a:ahLst/>
              <a:cxnLst/>
              <a:rect l="l" t="t" r="r" b="b"/>
              <a:pathLst>
                <a:path w="6049" h="5610" extrusionOk="0">
                  <a:moveTo>
                    <a:pt x="3217" y="1"/>
                  </a:moveTo>
                  <a:lnTo>
                    <a:pt x="2557" y="2200"/>
                  </a:lnTo>
                  <a:lnTo>
                    <a:pt x="0" y="2970"/>
                  </a:lnTo>
                  <a:lnTo>
                    <a:pt x="2475" y="3300"/>
                  </a:lnTo>
                  <a:lnTo>
                    <a:pt x="3052" y="5610"/>
                  </a:lnTo>
                  <a:lnTo>
                    <a:pt x="3629" y="3328"/>
                  </a:lnTo>
                  <a:lnTo>
                    <a:pt x="6049" y="2750"/>
                  </a:lnTo>
                  <a:lnTo>
                    <a:pt x="3712" y="2228"/>
                  </a:lnTo>
                  <a:lnTo>
                    <a:pt x="3217" y="1"/>
                  </a:lnTo>
                  <a:close/>
                </a:path>
              </a:pathLst>
            </a:custGeom>
            <a:solidFill>
              <a:srgbClr val="E6BB86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27900" y="1012625"/>
              <a:ext cx="151925" cy="140225"/>
            </a:xfrm>
            <a:custGeom>
              <a:avLst/>
              <a:gdLst/>
              <a:ahLst/>
              <a:cxnLst/>
              <a:rect l="l" t="t" r="r" b="b"/>
              <a:pathLst>
                <a:path w="6077" h="5609" extrusionOk="0">
                  <a:moveTo>
                    <a:pt x="3245" y="0"/>
                  </a:moveTo>
                  <a:lnTo>
                    <a:pt x="2585" y="2200"/>
                  </a:lnTo>
                  <a:lnTo>
                    <a:pt x="0" y="2997"/>
                  </a:lnTo>
                  <a:lnTo>
                    <a:pt x="2475" y="3299"/>
                  </a:lnTo>
                  <a:lnTo>
                    <a:pt x="3080" y="5609"/>
                  </a:lnTo>
                  <a:lnTo>
                    <a:pt x="3657" y="3327"/>
                  </a:lnTo>
                  <a:lnTo>
                    <a:pt x="6077" y="2750"/>
                  </a:lnTo>
                  <a:lnTo>
                    <a:pt x="3712" y="2227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43575" y="4554575"/>
              <a:ext cx="151925" cy="140250"/>
            </a:xfrm>
            <a:custGeom>
              <a:avLst/>
              <a:gdLst/>
              <a:ahLst/>
              <a:cxnLst/>
              <a:rect l="l" t="t" r="r" b="b"/>
              <a:pathLst>
                <a:path w="6077" h="5610" extrusionOk="0">
                  <a:moveTo>
                    <a:pt x="3245" y="1"/>
                  </a:moveTo>
                  <a:lnTo>
                    <a:pt x="2585" y="2200"/>
                  </a:lnTo>
                  <a:lnTo>
                    <a:pt x="0" y="2997"/>
                  </a:lnTo>
                  <a:lnTo>
                    <a:pt x="2475" y="3300"/>
                  </a:lnTo>
                  <a:lnTo>
                    <a:pt x="3080" y="5609"/>
                  </a:lnTo>
                  <a:lnTo>
                    <a:pt x="3657" y="3327"/>
                  </a:lnTo>
                  <a:lnTo>
                    <a:pt x="6077" y="2750"/>
                  </a:lnTo>
                  <a:lnTo>
                    <a:pt x="3712" y="2228"/>
                  </a:lnTo>
                  <a:lnTo>
                    <a:pt x="3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1625" y="3173675"/>
              <a:ext cx="212425" cy="197300"/>
            </a:xfrm>
            <a:custGeom>
              <a:avLst/>
              <a:gdLst/>
              <a:ahLst/>
              <a:cxnLst/>
              <a:rect l="l" t="t" r="r" b="b"/>
              <a:pathLst>
                <a:path w="8497" h="7892" extrusionOk="0">
                  <a:moveTo>
                    <a:pt x="4537" y="0"/>
                  </a:moveTo>
                  <a:lnTo>
                    <a:pt x="3602" y="3080"/>
                  </a:lnTo>
                  <a:lnTo>
                    <a:pt x="0" y="4207"/>
                  </a:lnTo>
                  <a:lnTo>
                    <a:pt x="3465" y="4619"/>
                  </a:lnTo>
                  <a:lnTo>
                    <a:pt x="4317" y="7891"/>
                  </a:lnTo>
                  <a:lnTo>
                    <a:pt x="5114" y="4674"/>
                  </a:lnTo>
                  <a:lnTo>
                    <a:pt x="8496" y="3877"/>
                  </a:lnTo>
                  <a:lnTo>
                    <a:pt x="5197" y="3135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E6BB86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724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njari"/>
              <a:buChar char="●"/>
              <a:defRPr sz="18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93" r:id="rId3"/>
    <p:sldLayoutId id="2147483700" r:id="rId4"/>
    <p:sldLayoutId id="214748370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3340" y="1496438"/>
            <a:ext cx="8589963" cy="685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eachers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our class</a:t>
            </a:r>
          </a:p>
        </p:txBody>
      </p:sp>
    </p:spTree>
    <p:extLst>
      <p:ext uri="{BB962C8B-B14F-4D97-AF65-F5344CB8AC3E}">
        <p14:creationId xmlns:p14="http://schemas.microsoft.com/office/powerpoint/2010/main" val="26548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D733F-6C17-B070-4BD1-27121085E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F8D3CBB-9E15-B114-FFD3-63FC68589ABC}"/>
              </a:ext>
            </a:extLst>
          </p:cNvPr>
          <p:cNvGrpSpPr/>
          <p:nvPr/>
        </p:nvGrpSpPr>
        <p:grpSpPr>
          <a:xfrm>
            <a:off x="943140" y="142000"/>
            <a:ext cx="2101394" cy="609362"/>
            <a:chOff x="7620" y="-7620"/>
            <a:chExt cx="12192000" cy="1083309"/>
          </a:xfrm>
        </p:grpSpPr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D6ED3CF5-84B3-6513-AE4B-9189A6A53A4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ound Single Corner Rectangle 23">
              <a:extLst>
                <a:ext uri="{FF2B5EF4-FFF2-40B4-BE49-F238E27FC236}">
                  <a16:creationId xmlns:a16="http://schemas.microsoft.com/office/drawing/2014/main" id="{E021C07A-1EFE-03D5-C0F3-8B72595D588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ound Single Corner Rectangle 24">
              <a:extLst>
                <a:ext uri="{FF2B5EF4-FFF2-40B4-BE49-F238E27FC236}">
                  <a16:creationId xmlns:a16="http://schemas.microsoft.com/office/drawing/2014/main" id="{B9AC44D7-2B0A-93C9-9254-D5DE8162D88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92AF5C0A-03E7-48F4-1E79-AD47883D9CF2}"/>
              </a:ext>
            </a:extLst>
          </p:cNvPr>
          <p:cNvSpPr txBox="1">
            <a:spLocks/>
          </p:cNvSpPr>
          <p:nvPr/>
        </p:nvSpPr>
        <p:spPr>
          <a:xfrm>
            <a:off x="693978" y="810739"/>
            <a:ext cx="2881746" cy="824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50">
              <a:spcBef>
                <a:spcPts val="563"/>
              </a:spcBef>
              <a:buClrTx/>
              <a:buNone/>
              <a:defRPr/>
            </a:pPr>
            <a:r>
              <a:rPr lang="en-US" sz="2400" b="1" dirty="0" err="1" smtClean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400" b="1" dirty="0" smtClean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9D7A6B-F0D5-5801-63FB-35F7ED3ABF59}"/>
              </a:ext>
            </a:extLst>
          </p:cNvPr>
          <p:cNvSpPr/>
          <p:nvPr/>
        </p:nvSpPr>
        <p:spPr>
          <a:xfrm>
            <a:off x="4264081" y="861604"/>
            <a:ext cx="390317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514350">
              <a:buClrTx/>
              <a:defRPr/>
            </a:pP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F805B5-63CA-B13A-196C-BD403459E555}"/>
              </a:ext>
            </a:extLst>
          </p:cNvPr>
          <p:cNvSpPr/>
          <p:nvPr/>
        </p:nvSpPr>
        <p:spPr>
          <a:xfrm>
            <a:off x="3488014" y="853403"/>
            <a:ext cx="1694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buClrTx/>
              <a:defRPr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neɪbəhʊd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AF0E7-D713-9DDE-3EC0-A7D8788A3D13}"/>
              </a:ext>
            </a:extLst>
          </p:cNvPr>
          <p:cNvSpPr txBox="1"/>
          <p:nvPr/>
        </p:nvSpPr>
        <p:spPr>
          <a:xfrm>
            <a:off x="876647" y="265991"/>
            <a:ext cx="2324642" cy="4039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b="1" kern="1200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New words:</a:t>
            </a:r>
            <a:endParaRPr lang="en-US" sz="2025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89473"/>
            <a:ext cx="3617503" cy="3211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En-us-neighbourhood.ogg">
            <a:hlinkClick r:id="" action="ppaction://media"/>
            <a:extLst>
              <a:ext uri="{FF2B5EF4-FFF2-40B4-BE49-F238E27FC236}">
                <a16:creationId xmlns:a16="http://schemas.microsoft.com/office/drawing/2014/main" id="{A1674685-63FE-06C4-579B-A3D3BF2F6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4450" y="2033118"/>
            <a:ext cx="703657" cy="70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 animBg="1"/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D733F-6C17-B070-4BD1-27121085E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F8D3CBB-9E15-B114-FFD3-63FC68589ABC}"/>
              </a:ext>
            </a:extLst>
          </p:cNvPr>
          <p:cNvGrpSpPr/>
          <p:nvPr/>
        </p:nvGrpSpPr>
        <p:grpSpPr>
          <a:xfrm>
            <a:off x="943140" y="142000"/>
            <a:ext cx="2101394" cy="609362"/>
            <a:chOff x="7620" y="-7620"/>
            <a:chExt cx="12192000" cy="1083309"/>
          </a:xfrm>
        </p:grpSpPr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D6ED3CF5-84B3-6513-AE4B-9189A6A53A4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ound Single Corner Rectangle 23">
              <a:extLst>
                <a:ext uri="{FF2B5EF4-FFF2-40B4-BE49-F238E27FC236}">
                  <a16:creationId xmlns:a16="http://schemas.microsoft.com/office/drawing/2014/main" id="{E021C07A-1EFE-03D5-C0F3-8B72595D588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ound Single Corner Rectangle 24">
              <a:extLst>
                <a:ext uri="{FF2B5EF4-FFF2-40B4-BE49-F238E27FC236}">
                  <a16:creationId xmlns:a16="http://schemas.microsoft.com/office/drawing/2014/main" id="{B9AC44D7-2B0A-93C9-9254-D5DE8162D88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92AF5C0A-03E7-48F4-1E79-AD47883D9CF2}"/>
              </a:ext>
            </a:extLst>
          </p:cNvPr>
          <p:cNvSpPr txBox="1">
            <a:spLocks/>
          </p:cNvSpPr>
          <p:nvPr/>
        </p:nvSpPr>
        <p:spPr>
          <a:xfrm>
            <a:off x="693978" y="810739"/>
            <a:ext cx="2881746" cy="824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50">
              <a:spcBef>
                <a:spcPts val="563"/>
              </a:spcBef>
              <a:buClrTx/>
              <a:buNone/>
              <a:defRPr/>
            </a:pP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smtClean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be 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lost/get lost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9D7A6B-F0D5-5801-63FB-35F7ED3ABF59}"/>
              </a:ext>
            </a:extLst>
          </p:cNvPr>
          <p:cNvSpPr/>
          <p:nvPr/>
        </p:nvSpPr>
        <p:spPr>
          <a:xfrm>
            <a:off x="4200566" y="859773"/>
            <a:ext cx="319776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lang="vi-VN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vi-VN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(đường)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F805B5-63CA-B13A-196C-BD403459E555}"/>
              </a:ext>
            </a:extLst>
          </p:cNvPr>
          <p:cNvSpPr/>
          <p:nvPr/>
        </p:nvSpPr>
        <p:spPr>
          <a:xfrm>
            <a:off x="987842" y="1331389"/>
            <a:ext cx="28296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buClrTx/>
              <a:defRPr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tuˈbɪ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lɒst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/get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lɒst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 defTabSz="514350">
              <a:buClrTx/>
              <a:defRPr/>
            </a:pPr>
            <a:endParaRPr lang="en-US" sz="2400" b="1" kern="12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AF0E7-D713-9DDE-3EC0-A7D8788A3D13}"/>
              </a:ext>
            </a:extLst>
          </p:cNvPr>
          <p:cNvSpPr txBox="1"/>
          <p:nvPr/>
        </p:nvSpPr>
        <p:spPr>
          <a:xfrm>
            <a:off x="876647" y="265991"/>
            <a:ext cx="2324642" cy="4039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b="1" kern="1200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New words:</a:t>
            </a:r>
            <a:endParaRPr lang="en-US" sz="2025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52" y="1683237"/>
            <a:ext cx="4071892" cy="3288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47A6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TO BE LOST  OR ">
            <a:hlinkClick r:id="" action="ppaction://media"/>
            <a:extLst>
              <a:ext uri="{FF2B5EF4-FFF2-40B4-BE49-F238E27FC236}">
                <a16:creationId xmlns:a16="http://schemas.microsoft.com/office/drawing/2014/main" id="{42F95289-0F97-5447-8BBB-8F9B7C975F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9050" y="2103291"/>
            <a:ext cx="893618" cy="457200"/>
          </a:xfrm>
          <a:prstGeom prst="rect">
            <a:avLst/>
          </a:prstGeom>
        </p:spPr>
      </p:pic>
      <p:pic>
        <p:nvPicPr>
          <p:cNvPr id="16" name="TO BE LOST  OR ">
            <a:hlinkClick r:id="" action="ppaction://media"/>
            <a:extLst>
              <a:ext uri="{FF2B5EF4-FFF2-40B4-BE49-F238E27FC236}">
                <a16:creationId xmlns:a16="http://schemas.microsoft.com/office/drawing/2014/main" id="{60F597D4-50EE-E128-3408-7227585BC6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9" end="9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387" y="2893001"/>
            <a:ext cx="925534" cy="4735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8D3CBB-9E15-B114-FFD3-63FC68589ABC}"/>
              </a:ext>
            </a:extLst>
          </p:cNvPr>
          <p:cNvGrpSpPr/>
          <p:nvPr/>
        </p:nvGrpSpPr>
        <p:grpSpPr>
          <a:xfrm>
            <a:off x="983093" y="147965"/>
            <a:ext cx="2101394" cy="609362"/>
            <a:chOff x="7620" y="-7620"/>
            <a:chExt cx="12192000" cy="1083309"/>
          </a:xfrm>
        </p:grpSpPr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D6ED3CF5-84B3-6513-AE4B-9189A6A53A4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E021C07A-1EFE-03D5-C0F3-8B72595D588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ound Single Corner Rectangle 20">
              <a:extLst>
                <a:ext uri="{FF2B5EF4-FFF2-40B4-BE49-F238E27FC236}">
                  <a16:creationId xmlns:a16="http://schemas.microsoft.com/office/drawing/2014/main" id="{B9AC44D7-2B0A-93C9-9254-D5DE8162D88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EAF0E7-D713-9DDE-3EC0-A7D8788A3D13}"/>
              </a:ext>
            </a:extLst>
          </p:cNvPr>
          <p:cNvSpPr txBox="1"/>
          <p:nvPr/>
        </p:nvSpPr>
        <p:spPr>
          <a:xfrm>
            <a:off x="916600" y="271956"/>
            <a:ext cx="2324642" cy="4039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b="1" kern="1200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New words:</a:t>
            </a:r>
            <a:endParaRPr lang="en-US" sz="2025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2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B24FE-1BE3-25C8-3DB9-D8D65C38F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52088B54-488C-4833-0EF7-E71D78495A80}"/>
              </a:ext>
            </a:extLst>
          </p:cNvPr>
          <p:cNvSpPr txBox="1">
            <a:spLocks/>
          </p:cNvSpPr>
          <p:nvPr/>
        </p:nvSpPr>
        <p:spPr>
          <a:xfrm>
            <a:off x="115434" y="701320"/>
            <a:ext cx="3375912" cy="824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50">
              <a:spcBef>
                <a:spcPts val="563"/>
              </a:spcBef>
              <a:buNone/>
              <a:defRPr/>
            </a:pP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the </a:t>
            </a:r>
            <a:r>
              <a:rPr lang="en-US" sz="2400" b="1" dirty="0" smtClean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244B31-3C42-C50E-087B-7174BF8E7D35}"/>
              </a:ext>
            </a:extLst>
          </p:cNvPr>
          <p:cNvSpPr/>
          <p:nvPr/>
        </p:nvSpPr>
        <p:spPr>
          <a:xfrm>
            <a:off x="2795153" y="746367"/>
            <a:ext cx="295745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băng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A9BF93-F265-44B0-8332-E9E6B832B399}"/>
              </a:ext>
            </a:extLst>
          </p:cNvPr>
          <p:cNvSpPr/>
          <p:nvPr/>
        </p:nvSpPr>
        <p:spPr>
          <a:xfrm>
            <a:off x="757348" y="1122603"/>
            <a:ext cx="2063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buClrTx/>
              <a:defRPr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krɒs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ðə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rəʊd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5" name="Picture 3" descr="D:\english 6\English 6 ppt\Unit 4\cross.jpg">
            <a:extLst>
              <a:ext uri="{FF2B5EF4-FFF2-40B4-BE49-F238E27FC236}">
                <a16:creationId xmlns:a16="http://schemas.microsoft.com/office/drawing/2014/main" id="{F93EBFD4-FEF6-46EF-CD0D-663748A98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05" y="756050"/>
            <a:ext cx="2573661" cy="414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ROSS THE ROAD">
            <a:hlinkClick r:id="" action="ppaction://media"/>
            <a:extLst>
              <a:ext uri="{FF2B5EF4-FFF2-40B4-BE49-F238E27FC236}">
                <a16:creationId xmlns:a16="http://schemas.microsoft.com/office/drawing/2014/main" id="{4056EA7C-530B-0CC3-CB52-5BFD2F958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1939" y="1812187"/>
            <a:ext cx="457200" cy="457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F8D3CBB-9E15-B114-FFD3-63FC68589ABC}"/>
              </a:ext>
            </a:extLst>
          </p:cNvPr>
          <p:cNvGrpSpPr/>
          <p:nvPr/>
        </p:nvGrpSpPr>
        <p:grpSpPr>
          <a:xfrm>
            <a:off x="943140" y="142000"/>
            <a:ext cx="2101394" cy="609362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D6ED3CF5-84B3-6513-AE4B-9189A6A53A4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E021C07A-1EFE-03D5-C0F3-8B72595D588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B9AC44D7-2B0A-93C9-9254-D5DE8162D88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EAF0E7-D713-9DDE-3EC0-A7D8788A3D13}"/>
              </a:ext>
            </a:extLst>
          </p:cNvPr>
          <p:cNvSpPr txBox="1"/>
          <p:nvPr/>
        </p:nvSpPr>
        <p:spPr>
          <a:xfrm>
            <a:off x="876647" y="265991"/>
            <a:ext cx="2324642" cy="4039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b="1" kern="1200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New words:</a:t>
            </a:r>
            <a:endParaRPr lang="en-US" sz="2025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B24FE-1BE3-25C8-3DB9-D8D65C38F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52088B54-488C-4833-0EF7-E71D78495A80}"/>
              </a:ext>
            </a:extLst>
          </p:cNvPr>
          <p:cNvSpPr txBox="1">
            <a:spLocks/>
          </p:cNvSpPr>
          <p:nvPr/>
        </p:nvSpPr>
        <p:spPr>
          <a:xfrm>
            <a:off x="943266" y="754810"/>
            <a:ext cx="2902473" cy="46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 left / turn right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244B31-3C42-C50E-087B-7174BF8E7D35}"/>
              </a:ext>
            </a:extLst>
          </p:cNvPr>
          <p:cNvSpPr/>
          <p:nvPr/>
        </p:nvSpPr>
        <p:spPr>
          <a:xfrm>
            <a:off x="3598527" y="809210"/>
            <a:ext cx="220999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A9BF93-F265-44B0-8332-E9E6B832B399}"/>
              </a:ext>
            </a:extLst>
          </p:cNvPr>
          <p:cNvSpPr/>
          <p:nvPr/>
        </p:nvSpPr>
        <p:spPr>
          <a:xfrm>
            <a:off x="848175" y="1254367"/>
            <a:ext cx="2792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buClrTx/>
              <a:defRPr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tɜːn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lɛft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sz="2400" b="1" kern="12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tɜːn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raɪt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3" name="Picture 4" descr="D:\english 6\English 6 ppt\Unit 4\turn-left.jpg">
            <a:extLst>
              <a:ext uri="{FF2B5EF4-FFF2-40B4-BE49-F238E27FC236}">
                <a16:creationId xmlns:a16="http://schemas.microsoft.com/office/drawing/2014/main" id="{707400A9-ECA0-AA35-1BEA-293E95BA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48" y="1730088"/>
            <a:ext cx="2296391" cy="207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english 6\English 6 ppt\Unit 4\turn-right.jpg">
            <a:extLst>
              <a:ext uri="{FF2B5EF4-FFF2-40B4-BE49-F238E27FC236}">
                <a16:creationId xmlns:a16="http://schemas.microsoft.com/office/drawing/2014/main" id="{5691798A-59C0-C647-3BD3-DA300967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639" y="1743781"/>
            <a:ext cx="2270390" cy="20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25FE32-95D0-DE26-96B1-BB0909F2D12F}"/>
              </a:ext>
            </a:extLst>
          </p:cNvPr>
          <p:cNvSpPr txBox="1"/>
          <p:nvPr/>
        </p:nvSpPr>
        <p:spPr>
          <a:xfrm>
            <a:off x="3845740" y="2677354"/>
            <a:ext cx="159301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left</a:t>
            </a:r>
            <a:r>
              <a:rPr lang="en-US" sz="4500" b="1" i="1" u="sng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1050" i="1" u="sng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4DC1D-625E-F198-5DFC-027D83A302E4}"/>
              </a:ext>
            </a:extLst>
          </p:cNvPr>
          <p:cNvSpPr txBox="1"/>
          <p:nvPr/>
        </p:nvSpPr>
        <p:spPr>
          <a:xfrm>
            <a:off x="6514855" y="2807431"/>
            <a:ext cx="1403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right</a:t>
            </a:r>
            <a:endParaRPr lang="en-US" sz="3600" i="1" u="sng" dirty="0">
              <a:solidFill>
                <a:srgbClr val="FF0000"/>
              </a:solidFill>
            </a:endParaRPr>
          </a:p>
        </p:txBody>
      </p:sp>
      <p:pic>
        <p:nvPicPr>
          <p:cNvPr id="20" name="turn left     t">
            <a:hlinkClick r:id="" action="ppaction://media"/>
            <a:extLst>
              <a:ext uri="{FF2B5EF4-FFF2-40B4-BE49-F238E27FC236}">
                <a16:creationId xmlns:a16="http://schemas.microsoft.com/office/drawing/2014/main" id="{5489B12B-E03D-FCE6-AF4D-AC729DD4B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3922" y="1743781"/>
            <a:ext cx="613064" cy="6130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8D3CBB-9E15-B114-FFD3-63FC68589ABC}"/>
              </a:ext>
            </a:extLst>
          </p:cNvPr>
          <p:cNvGrpSpPr/>
          <p:nvPr/>
        </p:nvGrpSpPr>
        <p:grpSpPr>
          <a:xfrm>
            <a:off x="943140" y="142000"/>
            <a:ext cx="2101394" cy="609362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D6ED3CF5-84B3-6513-AE4B-9189A6A53A4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 Single Corner Rectangle 14">
              <a:extLst>
                <a:ext uri="{FF2B5EF4-FFF2-40B4-BE49-F238E27FC236}">
                  <a16:creationId xmlns:a16="http://schemas.microsoft.com/office/drawing/2014/main" id="{E021C07A-1EFE-03D5-C0F3-8B72595D588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B9AC44D7-2B0A-93C9-9254-D5DE8162D88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7EAF0E7-D713-9DDE-3EC0-A7D8788A3D13}"/>
              </a:ext>
            </a:extLst>
          </p:cNvPr>
          <p:cNvSpPr txBox="1"/>
          <p:nvPr/>
        </p:nvSpPr>
        <p:spPr>
          <a:xfrm>
            <a:off x="876647" y="265991"/>
            <a:ext cx="2324642" cy="4039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2025" b="1" kern="1200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New words:</a:t>
            </a:r>
            <a:endParaRPr lang="en-US" sz="2025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5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B24FE-1BE3-25C8-3DB9-D8D65C38F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52088B54-488C-4833-0EF7-E71D78495A80}"/>
              </a:ext>
            </a:extLst>
          </p:cNvPr>
          <p:cNvSpPr txBox="1">
            <a:spLocks/>
          </p:cNvSpPr>
          <p:nvPr/>
        </p:nvSpPr>
        <p:spPr>
          <a:xfrm>
            <a:off x="1008690" y="584304"/>
            <a:ext cx="1526096" cy="824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straight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244B31-3C42-C50E-087B-7174BF8E7D35}"/>
              </a:ext>
            </a:extLst>
          </p:cNvPr>
          <p:cNvSpPr/>
          <p:nvPr/>
        </p:nvSpPr>
        <p:spPr>
          <a:xfrm>
            <a:off x="2510743" y="649878"/>
            <a:ext cx="152093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A9BF93-F265-44B0-8332-E9E6B832B399}"/>
              </a:ext>
            </a:extLst>
          </p:cNvPr>
          <p:cNvSpPr/>
          <p:nvPr/>
        </p:nvSpPr>
        <p:spPr>
          <a:xfrm>
            <a:off x="934735" y="1048473"/>
            <a:ext cx="1608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buClrTx/>
              <a:defRPr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ɡəʊ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streɪt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3" name="go straight">
            <a:hlinkClick r:id="" action="ppaction://media"/>
            <a:extLst>
              <a:ext uri="{FF2B5EF4-FFF2-40B4-BE49-F238E27FC236}">
                <a16:creationId xmlns:a16="http://schemas.microsoft.com/office/drawing/2014/main" id="{BF209E91-73B0-C34F-986B-AF55FFD5E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6162" y="1888587"/>
            <a:ext cx="683164" cy="68316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82F16D4-E773-B158-23D9-499E9B4C5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62740"/>
            <a:ext cx="2514832" cy="32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F8D3CBB-9E15-B114-FFD3-63FC68589ABC}"/>
              </a:ext>
            </a:extLst>
          </p:cNvPr>
          <p:cNvGrpSpPr/>
          <p:nvPr/>
        </p:nvGrpSpPr>
        <p:grpSpPr>
          <a:xfrm>
            <a:off x="1008689" y="106500"/>
            <a:ext cx="1576046" cy="457022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D6ED3CF5-84B3-6513-AE4B-9189A6A53A4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5763">
                <a:buClrTx/>
                <a:defRPr/>
              </a:pPr>
              <a:endParaRPr lang="en-GB" sz="76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E021C07A-1EFE-03D5-C0F3-8B72595D588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5763">
                <a:buClrTx/>
                <a:defRPr/>
              </a:pPr>
              <a:endParaRPr lang="en-GB" sz="76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B9AC44D7-2B0A-93C9-9254-D5DE8162D88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5763">
                <a:buClrTx/>
                <a:defRPr/>
              </a:pPr>
              <a:endParaRPr lang="en-GB" sz="76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7EAF0E7-D713-9DDE-3EC0-A7D8788A3D13}"/>
              </a:ext>
            </a:extLst>
          </p:cNvPr>
          <p:cNvSpPr txBox="1"/>
          <p:nvPr/>
        </p:nvSpPr>
        <p:spPr>
          <a:xfrm>
            <a:off x="958819" y="199494"/>
            <a:ext cx="1743482" cy="3261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385763">
              <a:buClrTx/>
              <a:defRPr/>
            </a:pPr>
            <a:r>
              <a:rPr lang="en-US" sz="1519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New words:</a:t>
            </a:r>
          </a:p>
        </p:txBody>
      </p:sp>
    </p:spTree>
    <p:extLst>
      <p:ext uri="{BB962C8B-B14F-4D97-AF65-F5344CB8AC3E}">
        <p14:creationId xmlns:p14="http://schemas.microsoft.com/office/powerpoint/2010/main" val="32754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19405-4052-7C10-775B-DEBD35174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E5BE32E7-2F5C-19A7-C186-081BE47FC93D}"/>
              </a:ext>
            </a:extLst>
          </p:cNvPr>
          <p:cNvSpPr txBox="1">
            <a:spLocks/>
          </p:cNvSpPr>
          <p:nvPr/>
        </p:nvSpPr>
        <p:spPr>
          <a:xfrm>
            <a:off x="550085" y="519361"/>
            <a:ext cx="4648335" cy="824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563"/>
              </a:spcBef>
              <a:buNone/>
              <a:defRPr/>
            </a:pP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the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turning on the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091495-260B-69E0-B7F5-CF17AFC65852}"/>
              </a:ext>
            </a:extLst>
          </p:cNvPr>
          <p:cNvSpPr/>
          <p:nvPr/>
        </p:nvSpPr>
        <p:spPr>
          <a:xfrm>
            <a:off x="5134006" y="584898"/>
            <a:ext cx="399961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A32DA5-A068-66DF-08DE-315759393CE2}"/>
              </a:ext>
            </a:extLst>
          </p:cNvPr>
          <p:cNvSpPr/>
          <p:nvPr/>
        </p:nvSpPr>
        <p:spPr>
          <a:xfrm>
            <a:off x="592389" y="992896"/>
            <a:ext cx="4657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teɪk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sekənd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tɜːnɪŋ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ɒn</a:t>
            </a:r>
            <a:r>
              <a:rPr lang="en-US" sz="2400" b="1" kern="12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lɛft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EE294-1304-AA0F-189B-EB4554598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760" y="1267691"/>
            <a:ext cx="3252355" cy="3730336"/>
          </a:xfrm>
          <a:prstGeom prst="rect">
            <a:avLst/>
          </a:prstGeom>
        </p:spPr>
      </p:pic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A1791BB7-DB00-B323-4FD9-B02055AA4071}"/>
              </a:ext>
            </a:extLst>
          </p:cNvPr>
          <p:cNvSpPr/>
          <p:nvPr/>
        </p:nvSpPr>
        <p:spPr>
          <a:xfrm>
            <a:off x="5170531" y="3583852"/>
            <a:ext cx="589003" cy="431882"/>
          </a:xfrm>
          <a:prstGeom prst="roundRect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4050" b="1" kern="1200">
                <a:solidFill>
                  <a:schemeClr val="bg1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CCEE483A-4040-DC95-8DEC-E3483F55043B}"/>
              </a:ext>
            </a:extLst>
          </p:cNvPr>
          <p:cNvSpPr/>
          <p:nvPr/>
        </p:nvSpPr>
        <p:spPr>
          <a:xfrm>
            <a:off x="5270308" y="2007958"/>
            <a:ext cx="373872" cy="593600"/>
          </a:xfrm>
          <a:prstGeom prst="roundRect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4500" b="1" kern="1200">
                <a:solidFill>
                  <a:schemeClr val="bg1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8" name="Take the second">
            <a:hlinkClick r:id="" action="ppaction://media"/>
            <a:extLst>
              <a:ext uri="{FF2B5EF4-FFF2-40B4-BE49-F238E27FC236}">
                <a16:creationId xmlns:a16="http://schemas.microsoft.com/office/drawing/2014/main" id="{75436B0B-F56E-39E8-D987-51C3C9707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4859" y="2141093"/>
            <a:ext cx="593600" cy="593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8D3CBB-9E15-B114-FFD3-63FC68589ABC}"/>
              </a:ext>
            </a:extLst>
          </p:cNvPr>
          <p:cNvGrpSpPr/>
          <p:nvPr/>
        </p:nvGrpSpPr>
        <p:grpSpPr>
          <a:xfrm>
            <a:off x="696963" y="106500"/>
            <a:ext cx="1576046" cy="457022"/>
            <a:chOff x="7620" y="-7620"/>
            <a:chExt cx="12192000" cy="1083309"/>
          </a:xfrm>
        </p:grpSpPr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D6ED3CF5-84B3-6513-AE4B-9189A6A53A4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5763">
                <a:buClrTx/>
                <a:defRPr/>
              </a:pPr>
              <a:endParaRPr lang="en-GB" sz="76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E021C07A-1EFE-03D5-C0F3-8B72595D588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5763">
                <a:buClrTx/>
                <a:defRPr/>
              </a:pPr>
              <a:endParaRPr lang="en-GB" sz="76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B9AC44D7-2B0A-93C9-9254-D5DE8162D88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5763">
                <a:buClrTx/>
                <a:defRPr/>
              </a:pPr>
              <a:endParaRPr lang="en-GB" sz="76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7EAF0E7-D713-9DDE-3EC0-A7D8788A3D13}"/>
              </a:ext>
            </a:extLst>
          </p:cNvPr>
          <p:cNvSpPr txBox="1"/>
          <p:nvPr/>
        </p:nvSpPr>
        <p:spPr>
          <a:xfrm>
            <a:off x="647093" y="199494"/>
            <a:ext cx="1743482" cy="3261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385763">
              <a:buClrTx/>
              <a:defRPr/>
            </a:pPr>
            <a:r>
              <a:rPr lang="en-US" sz="1519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New words:</a:t>
            </a:r>
          </a:p>
        </p:txBody>
      </p:sp>
    </p:spTree>
    <p:extLst>
      <p:ext uri="{BB962C8B-B14F-4D97-AF65-F5344CB8AC3E}">
        <p14:creationId xmlns:p14="http://schemas.microsoft.com/office/powerpoint/2010/main" val="7939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4959EBC-FD28-48DE-837B-B77814D0C7AE}"/>
              </a:ext>
            </a:extLst>
          </p:cNvPr>
          <p:cNvSpPr/>
          <p:nvPr/>
        </p:nvSpPr>
        <p:spPr>
          <a:xfrm>
            <a:off x="2286000" y="-59143"/>
            <a:ext cx="4488873" cy="49244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1.Act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1.Listen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and </a:t>
            </a:r>
            <a:r>
              <a:rPr lang="en-US" sz="2400" b="1" dirty="0" smtClean="0">
                <a:solidFill>
                  <a:schemeClr val="tx1"/>
                </a:solidFill>
              </a:rPr>
              <a:t>practice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(- Unit 4 - My neighbourhood - Lesson 1- Lost in the old t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09" y="0"/>
            <a:ext cx="7523017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38049-B180-4BD5-A91A-990DD00450D5}"/>
              </a:ext>
            </a:extLst>
          </p:cNvPr>
          <p:cNvSpPr txBox="1"/>
          <p:nvPr/>
        </p:nvSpPr>
        <p:spPr>
          <a:xfrm>
            <a:off x="141974" y="632012"/>
            <a:ext cx="7081786" cy="4793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Let’s go to Chua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 &amp;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OK, sure.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Wait.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What’s up,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Look, there’s a girl. Let’s ask her.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Girl: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, Nick &amp;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  <a:p>
            <a:pPr>
              <a:lnSpc>
                <a:spcPct val="13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8434B2-5690-4A08-AC88-84E819D39BEF}"/>
              </a:ext>
            </a:extLst>
          </p:cNvPr>
          <p:cNvSpPr/>
          <p:nvPr/>
        </p:nvSpPr>
        <p:spPr>
          <a:xfrm>
            <a:off x="233413" y="106680"/>
            <a:ext cx="7123351" cy="44196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2.Act</a:t>
            </a:r>
            <a:r>
              <a:rPr lang="en-US" sz="2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Find </a:t>
            </a:r>
            <a:r>
              <a:rPr lang="vi-VN" sz="2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sentences 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to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suggestions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23D7A1-F647-4A2E-8701-D94EFC6079C1}"/>
              </a:ext>
            </a:extLst>
          </p:cNvPr>
          <p:cNvSpPr/>
          <p:nvPr/>
        </p:nvSpPr>
        <p:spPr>
          <a:xfrm>
            <a:off x="864870" y="1303020"/>
            <a:ext cx="1878330" cy="2514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go to Chua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3CA24A-BA0F-438E-AFCE-0E3A12C45E1F}"/>
              </a:ext>
            </a:extLst>
          </p:cNvPr>
          <p:cNvSpPr/>
          <p:nvPr/>
        </p:nvSpPr>
        <p:spPr>
          <a:xfrm>
            <a:off x="3602354" y="1607820"/>
            <a:ext cx="2082166" cy="2514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Shall we go there first?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8EDAC-537D-45B9-8F71-23E16490DBFE}"/>
              </a:ext>
            </a:extLst>
          </p:cNvPr>
          <p:cNvSpPr/>
          <p:nvPr/>
        </p:nvSpPr>
        <p:spPr>
          <a:xfrm>
            <a:off x="1118234" y="2556510"/>
            <a:ext cx="878206" cy="2514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go.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1057C-BA21-4459-AEE0-AFCEBFE19BFF}"/>
              </a:ext>
            </a:extLst>
          </p:cNvPr>
          <p:cNvSpPr/>
          <p:nvPr/>
        </p:nvSpPr>
        <p:spPr>
          <a:xfrm>
            <a:off x="2304096" y="3829050"/>
            <a:ext cx="1298258" cy="2514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ask her.</a:t>
            </a:r>
          </a:p>
        </p:txBody>
      </p:sp>
    </p:spTree>
    <p:extLst>
      <p:ext uri="{BB962C8B-B14F-4D97-AF65-F5344CB8AC3E}">
        <p14:creationId xmlns:p14="http://schemas.microsoft.com/office/powerpoint/2010/main" val="41202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6" name="Rectangle 54">
            <a:extLst>
              <a:ext uri="{FF2B5EF4-FFF2-40B4-BE49-F238E27FC236}">
                <a16:creationId xmlns:a16="http://schemas.microsoft.com/office/drawing/2014/main" id="{5B25F84C-F592-79CF-78C7-0FC47306A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18" y="57151"/>
            <a:ext cx="25353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28625" indent="-428625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altLang="en-US" sz="27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Structures:</a:t>
            </a:r>
          </a:p>
        </p:txBody>
      </p:sp>
      <p:sp>
        <p:nvSpPr>
          <p:cNvPr id="20" name="Rectangle 54">
            <a:extLst>
              <a:ext uri="{FF2B5EF4-FFF2-40B4-BE49-F238E27FC236}">
                <a16:creationId xmlns:a16="http://schemas.microsoft.com/office/drawing/2014/main" id="{7A2FD5BD-3E28-8921-5371-990326457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200151"/>
            <a:ext cx="4282243" cy="5078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b="1" kern="1200" dirty="0">
                <a:solidFill>
                  <a:srgbClr val="0432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Let’s + V … .</a:t>
            </a:r>
          </a:p>
        </p:txBody>
      </p:sp>
      <p:sp>
        <p:nvSpPr>
          <p:cNvPr id="22" name="Rectangle 54">
            <a:extLst>
              <a:ext uri="{FF2B5EF4-FFF2-40B4-BE49-F238E27FC236}">
                <a16:creationId xmlns:a16="http://schemas.microsoft.com/office/drawing/2014/main" id="{362EE9C6-DA4A-8378-4C9D-514D98715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936" y="2318655"/>
            <a:ext cx="4295007" cy="507831"/>
          </a:xfrm>
          <a:prstGeom prst="rect">
            <a:avLst/>
          </a:prstGeom>
          <a:solidFill>
            <a:srgbClr val="BFF5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b="1" kern="1200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Shall </a:t>
            </a:r>
            <a:r>
              <a:rPr lang="en-US" altLang="en-US" sz="2700" b="1" kern="1200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</a:t>
            </a:r>
            <a:r>
              <a:rPr lang="en-US" altLang="en-US" sz="2700" b="1" kern="1200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V… ? </a:t>
            </a:r>
            <a:r>
              <a:rPr lang="en-US" altLang="en-US" sz="2700" b="1" kern="1200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lang="en-US" altLang="en-US" sz="2700" b="1" kern="1200" dirty="0">
              <a:solidFill>
                <a:srgbClr val="00009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7E0974D-EB6A-7B02-8207-C118EF44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518" y="84535"/>
            <a:ext cx="3400425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Making suggestions: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605925D-1D48-CBA8-A7CF-23C1970BC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58416"/>
            <a:ext cx="46291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</a:t>
            </a:r>
            <a:r>
              <a:rPr lang="en-US" altLang="en-US" sz="21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Let’s go to </a:t>
            </a:r>
            <a:r>
              <a:rPr lang="en-US" altLang="en-US" sz="21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Chua </a:t>
            </a:r>
            <a:r>
              <a:rPr lang="en-US" altLang="en-US" sz="21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Cau</a:t>
            </a:r>
            <a:r>
              <a:rPr lang="en-US" altLang="en-US" sz="21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en-US" sz="21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EDC9786-E4E0-13C7-4391-EA5FC20A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304" y="1758535"/>
            <a:ext cx="541648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</a:t>
            </a:r>
            <a:r>
              <a:rPr lang="en-US" altLang="en-US" sz="21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Shall we go to </a:t>
            </a:r>
            <a:r>
              <a:rPr lang="en-US" altLang="en-US" sz="21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Tan </a:t>
            </a:r>
            <a:r>
              <a:rPr lang="en-US" altLang="en-US" sz="21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Ky</a:t>
            </a:r>
            <a:r>
              <a:rPr lang="en-US" altLang="en-US" sz="21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House?</a:t>
            </a:r>
            <a:endParaRPr lang="en-US" altLang="en-US" sz="21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58AB11-6BCE-F8C0-91E3-063D71ECE7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0877" y="1085850"/>
            <a:ext cx="520883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5CE42F-94CB-751F-69AE-E5F6755BF62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00275" y="2143866"/>
            <a:ext cx="921748" cy="37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77705B0-85F0-1F05-8A27-365C5D490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307" y="2960126"/>
            <a:ext cx="42098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FF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Note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2400" b="1" i="1" kern="1200" dirty="0">
                <a:solidFill>
                  <a:srgbClr val="DE291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Shall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700" b="1" i="1" kern="1200" dirty="0">
                <a:solidFill>
                  <a:srgbClr val="DE291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altLang="en-US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i="1" kern="1200" dirty="0">
                <a:solidFill>
                  <a:srgbClr val="DE291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lang="en-US" altLang="en-US" sz="2400" i="1" kern="1200" dirty="0">
              <a:solidFill>
                <a:srgbClr val="DE291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51FF3A-9868-3ECF-5D00-FE55D4A3F3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33402" y="1085850"/>
            <a:ext cx="251461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5F1CC8-5132-8EC0-A31C-A1974FF68F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9813" y="2151442"/>
            <a:ext cx="314325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9055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6" grpId="0"/>
      <p:bldP spid="22" grpId="0" uiExpand="1" build="allAtOnce"/>
      <p:bldP spid="9" grpId="0" animBg="1"/>
      <p:bldP spid="7" grpId="0"/>
      <p:bldP spid="8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DE5064-FFD5-40D3-8D4F-8712A767C59C}"/>
              </a:ext>
            </a:extLst>
          </p:cNvPr>
          <p:cNvSpPr/>
          <p:nvPr/>
        </p:nvSpPr>
        <p:spPr>
          <a:xfrm>
            <a:off x="233413" y="106680"/>
            <a:ext cx="3891777" cy="44196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Act 3. 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and underline 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3337E-7090-4CEE-9F09-BD3A557D652A}"/>
              </a:ext>
            </a:extLst>
          </p:cNvPr>
          <p:cNvSpPr txBox="1"/>
          <p:nvPr/>
        </p:nvSpPr>
        <p:spPr>
          <a:xfrm>
            <a:off x="859673" y="601980"/>
            <a:ext cx="7571303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 right 				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the road </a:t>
            </a:r>
          </a:p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 left 				</a:t>
            </a: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straight 		</a:t>
            </a:r>
          </a:p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the second turning on the 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BCC38-2A9A-4A41-BC2D-67DE8F0E7D37}"/>
              </a:ext>
            </a:extLst>
          </p:cNvPr>
          <p:cNvSpPr txBox="1"/>
          <p:nvPr/>
        </p:nvSpPr>
        <p:spPr>
          <a:xfrm>
            <a:off x="173771" y="1886792"/>
            <a:ext cx="4648200" cy="3221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Let’s go to Chua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 &amp; </a:t>
            </a: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OK, sure.</a:t>
            </a:r>
          </a:p>
          <a:p>
            <a:pPr>
              <a:lnSpc>
                <a:spcPct val="130000"/>
              </a:lnSpc>
            </a:pP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Fine, let’s go.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4B211-B250-4CA5-B6D4-D443BE5ABA7A}"/>
              </a:ext>
            </a:extLst>
          </p:cNvPr>
          <p:cNvSpPr txBox="1"/>
          <p:nvPr/>
        </p:nvSpPr>
        <p:spPr>
          <a:xfrm>
            <a:off x="4936271" y="1764543"/>
            <a:ext cx="4207729" cy="330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Wait.</a:t>
            </a:r>
            <a:endParaRPr lang="en-US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What’s up,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Look, there’s a girl. Let’s ask her.</a:t>
            </a:r>
          </a:p>
          <a:p>
            <a:pPr>
              <a:lnSpc>
                <a:spcPct val="130000"/>
              </a:lnSpc>
            </a:pP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Girl: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, Nick &amp; </a:t>
            </a:r>
            <a:r>
              <a:rPr lang="en-US" sz="1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AB1746-29CE-46CF-8739-851EBCA3DC00}"/>
              </a:ext>
            </a:extLst>
          </p:cNvPr>
          <p:cNvCxnSpPr>
            <a:cxnSpLocks/>
          </p:cNvCxnSpPr>
          <p:nvPr/>
        </p:nvCxnSpPr>
        <p:spPr>
          <a:xfrm>
            <a:off x="1478280" y="4659630"/>
            <a:ext cx="13335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9BBFD5-5473-44B6-B12A-47E7CC5441CF}"/>
              </a:ext>
            </a:extLst>
          </p:cNvPr>
          <p:cNvCxnSpPr>
            <a:cxnSpLocks/>
          </p:cNvCxnSpPr>
          <p:nvPr/>
        </p:nvCxnSpPr>
        <p:spPr>
          <a:xfrm>
            <a:off x="3810000" y="4655820"/>
            <a:ext cx="8229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A760FA-1D08-45DC-83EA-75013BEB120B}"/>
              </a:ext>
            </a:extLst>
          </p:cNvPr>
          <p:cNvCxnSpPr>
            <a:cxnSpLocks/>
          </p:cNvCxnSpPr>
          <p:nvPr/>
        </p:nvCxnSpPr>
        <p:spPr>
          <a:xfrm>
            <a:off x="6027420" y="4259580"/>
            <a:ext cx="10134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AE2A11-714D-48F5-8509-47E0C1A5D16A}"/>
              </a:ext>
            </a:extLst>
          </p:cNvPr>
          <p:cNvCxnSpPr>
            <a:cxnSpLocks/>
          </p:cNvCxnSpPr>
          <p:nvPr/>
        </p:nvCxnSpPr>
        <p:spPr>
          <a:xfrm>
            <a:off x="7193280" y="4259580"/>
            <a:ext cx="14706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5440FA-43B1-4AAF-B8F6-8F564233C3C6}"/>
              </a:ext>
            </a:extLst>
          </p:cNvPr>
          <p:cNvCxnSpPr>
            <a:cxnSpLocks/>
          </p:cNvCxnSpPr>
          <p:nvPr/>
        </p:nvCxnSpPr>
        <p:spPr>
          <a:xfrm>
            <a:off x="5036820" y="4610100"/>
            <a:ext cx="16916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7A8EE5-B082-4946-8F2C-48B94C4718E8}"/>
              </a:ext>
            </a:extLst>
          </p:cNvPr>
          <p:cNvCxnSpPr>
            <a:cxnSpLocks/>
          </p:cNvCxnSpPr>
          <p:nvPr/>
        </p:nvCxnSpPr>
        <p:spPr>
          <a:xfrm>
            <a:off x="7726680" y="4617720"/>
            <a:ext cx="9372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5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4BE5-8043-4E10-831E-3D4F02E4A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100" y="703055"/>
            <a:ext cx="6577800" cy="1283962"/>
          </a:xfrm>
        </p:spPr>
        <p:txBody>
          <a:bodyPr/>
          <a:lstStyle/>
          <a:p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Sing and dance </a:t>
            </a:r>
            <a:endParaRPr lang="en-US" sz="6600" dirty="0"/>
          </a:p>
        </p:txBody>
      </p:sp>
      <p:pic>
        <p:nvPicPr>
          <p:cNvPr id="3" name="KHỞI ĐỘNG M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5"/>
            <a:ext cx="9143999" cy="51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DE5064-FFD5-40D3-8D4F-8712A767C59C}"/>
              </a:ext>
            </a:extLst>
          </p:cNvPr>
          <p:cNvSpPr/>
          <p:nvPr/>
        </p:nvSpPr>
        <p:spPr>
          <a:xfrm>
            <a:off x="233413" y="106680"/>
            <a:ext cx="6455749" cy="44196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4.Act</a:t>
            </a:r>
            <a:r>
              <a:rPr lang="en-US" sz="2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Match the directions with the </a:t>
            </a:r>
            <a:r>
              <a:rPr lang="vi-VN" sz="2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en-US" sz="2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0927BD6-1250-47DE-B010-5A6451E4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1" y="721001"/>
            <a:ext cx="1845945" cy="175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471545D-A6C6-4CF1-813E-777AC2CF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87" y="732769"/>
            <a:ext cx="1845945" cy="174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E6490FA-64ED-4637-B27A-1EF3E133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0" y="2960688"/>
            <a:ext cx="184594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917020F-58F6-4F15-A332-8DF08B76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87" y="2910516"/>
            <a:ext cx="1845945" cy="17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5033C2F2-78BE-4D9B-8729-D76AB06A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54" y="213360"/>
            <a:ext cx="1926825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AD07D-EE72-4804-A143-CD33ADF50C79}"/>
              </a:ext>
            </a:extLst>
          </p:cNvPr>
          <p:cNvSpPr txBox="1"/>
          <p:nvPr/>
        </p:nvSpPr>
        <p:spPr>
          <a:xfrm>
            <a:off x="388493" y="2476162"/>
            <a:ext cx="196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cross the road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123472-376C-4BAB-8631-533158E90B44}"/>
              </a:ext>
            </a:extLst>
          </p:cNvPr>
          <p:cNvSpPr txBox="1"/>
          <p:nvPr/>
        </p:nvSpPr>
        <p:spPr>
          <a:xfrm>
            <a:off x="3803687" y="2460236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turn right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F8244-D2DC-4EAC-9AEA-ACD0DABA4BF1}"/>
              </a:ext>
            </a:extLst>
          </p:cNvPr>
          <p:cNvSpPr txBox="1"/>
          <p:nvPr/>
        </p:nvSpPr>
        <p:spPr>
          <a:xfrm>
            <a:off x="600090" y="4688155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turn left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A361A8-E968-4A3C-B7FB-8EF0A90C8486}"/>
              </a:ext>
            </a:extLst>
          </p:cNvPr>
          <p:cNvSpPr txBox="1"/>
          <p:nvPr/>
        </p:nvSpPr>
        <p:spPr>
          <a:xfrm>
            <a:off x="3738278" y="468815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go straight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F1082E-579E-4398-8329-02A1EAE5A3B0}"/>
              </a:ext>
            </a:extLst>
          </p:cNvPr>
          <p:cNvSpPr txBox="1"/>
          <p:nvPr/>
        </p:nvSpPr>
        <p:spPr>
          <a:xfrm>
            <a:off x="6689162" y="4267200"/>
            <a:ext cx="2340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take the second turning on the left </a:t>
            </a:r>
          </a:p>
        </p:txBody>
      </p:sp>
    </p:spTree>
    <p:extLst>
      <p:ext uri="{BB962C8B-B14F-4D97-AF65-F5344CB8AC3E}">
        <p14:creationId xmlns:p14="http://schemas.microsoft.com/office/powerpoint/2010/main" val="418641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BB32D-B725-4CA8-9D6B-9CA17E4EB1AD}"/>
              </a:ext>
            </a:extLst>
          </p:cNvPr>
          <p:cNvSpPr/>
          <p:nvPr/>
        </p:nvSpPr>
        <p:spPr>
          <a:xfrm>
            <a:off x="233413" y="106680"/>
            <a:ext cx="3237151" cy="44196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5.Act</a:t>
            </a:r>
            <a:r>
              <a:rPr lang="en-US" sz="28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Find places 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A7AFD4C1-7E43-451F-9EF9-60CED53C1921}"/>
              </a:ext>
            </a:extLst>
          </p:cNvPr>
          <p:cNvSpPr txBox="1"/>
          <p:nvPr/>
        </p:nvSpPr>
        <p:spPr>
          <a:xfrm>
            <a:off x="233414" y="633067"/>
            <a:ext cx="4064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Look </a:t>
            </a:r>
            <a:r>
              <a:rPr lang="en-US" sz="2000" dirty="0"/>
              <a:t>at the map.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Take turns to give directions.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Others guess the place in 5 seconds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89F61B2-AA96-4946-9934-DE43554D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79" y="176610"/>
            <a:ext cx="4601258" cy="318380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32076EEA-BA39-4C7E-9291-F03E8EF44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96" y="2897949"/>
            <a:ext cx="413009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A: Go straight. Take the second turning on the left. It’s on your right.       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86041346-A506-4E39-88B5-F7962BB18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96" y="3553888"/>
            <a:ext cx="60198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B: Is that the railway station ? 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B96AA7A2-61B7-4825-9189-7D515767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96" y="3953998"/>
            <a:ext cx="4214813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A: Yes, It is .</a:t>
            </a:r>
          </a:p>
        </p:txBody>
      </p:sp>
      <p:sp>
        <p:nvSpPr>
          <p:cNvPr id="20" name="Hộp Văn bản 6">
            <a:extLst>
              <a:ext uri="{FF2B5EF4-FFF2-40B4-BE49-F238E27FC236}">
                <a16:creationId xmlns:a16="http://schemas.microsoft.com/office/drawing/2014/main" id="{B68A108F-F188-474D-83F0-6A42E480EAAE}"/>
              </a:ext>
            </a:extLst>
          </p:cNvPr>
          <p:cNvSpPr txBox="1"/>
          <p:nvPr/>
        </p:nvSpPr>
        <p:spPr>
          <a:xfrm>
            <a:off x="293865" y="2500802"/>
            <a:ext cx="1089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i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Example</a:t>
            </a:r>
            <a:endParaRPr lang="vi-VN" sz="2000" b="1" i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Oval 24">
            <a:extLst>
              <a:ext uri="{FF2B5EF4-FFF2-40B4-BE49-F238E27FC236}">
                <a16:creationId xmlns:a16="http://schemas.microsoft.com/office/drawing/2014/main" id="{30DC12DE-012F-4388-81F7-6282D2D60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002" y="2748122"/>
            <a:ext cx="652462" cy="457200"/>
          </a:xfrm>
          <a:prstGeom prst="ellips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2" name="Line 15">
            <a:extLst>
              <a:ext uri="{FF2B5EF4-FFF2-40B4-BE49-F238E27FC236}">
                <a16:creationId xmlns:a16="http://schemas.microsoft.com/office/drawing/2014/main" id="{3A6013C1-C221-4FDC-A805-72C8E49356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7569" y="922021"/>
            <a:ext cx="4452" cy="1781652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6">
            <a:extLst>
              <a:ext uri="{FF2B5EF4-FFF2-40B4-BE49-F238E27FC236}">
                <a16:creationId xmlns:a16="http://schemas.microsoft.com/office/drawing/2014/main" id="{22BA2F13-3B5D-4C21-8162-DB32F9EBB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7661" y="935990"/>
            <a:ext cx="566572" cy="1708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17">
            <a:extLst>
              <a:ext uri="{FF2B5EF4-FFF2-40B4-BE49-F238E27FC236}">
                <a16:creationId xmlns:a16="http://schemas.microsoft.com/office/drawing/2014/main" id="{EF12AA27-CC20-4A44-B185-313091D0C8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202" y="601980"/>
            <a:ext cx="0" cy="3048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CBC326B-79EC-4349-9659-EEB59D542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719" y="183465"/>
            <a:ext cx="552603" cy="460347"/>
          </a:xfrm>
          <a:prstGeom prst="ellips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152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BOOK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2" y="342901"/>
            <a:ext cx="3681413" cy="199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7"/>
          <p:cNvSpPr>
            <a:spLocks noChangeArrowheads="1" noChangeShapeType="1" noTextEdit="1"/>
          </p:cNvSpPr>
          <p:nvPr/>
        </p:nvSpPr>
        <p:spPr bwMode="auto">
          <a:xfrm>
            <a:off x="2590800" y="1028700"/>
            <a:ext cx="4343400" cy="137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Berlin Sans FB Demi"/>
              </a:rPr>
              <a:t>HOMEWORK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47700" y="2514601"/>
            <a:ext cx="868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Learn by heart new words and structures 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</a:rPr>
              <a:t>- 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Request and respond the way to get to somewhere.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566353" y="3664082"/>
            <a:ext cx="8328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Prepare: Unit 4 – Lesson 2   A closer look 1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4" name="Picture 8" descr="Tay viÕt 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576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5" name="Group 10"/>
          <p:cNvGrpSpPr>
            <a:grpSpLocks/>
          </p:cNvGrpSpPr>
          <p:nvPr/>
        </p:nvGrpSpPr>
        <p:grpSpPr bwMode="auto">
          <a:xfrm>
            <a:off x="1295400" y="742950"/>
            <a:ext cx="1143000" cy="1085850"/>
            <a:chOff x="96" y="168"/>
            <a:chExt cx="1488" cy="1872"/>
          </a:xfrm>
        </p:grpSpPr>
        <p:pic>
          <p:nvPicPr>
            <p:cNvPr id="17416" name="Picture 11" descr="jlgbook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504"/>
              <a:ext cx="144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AutoShape 12"/>
            <p:cNvSpPr>
              <a:spLocks noChangeArrowheads="1"/>
            </p:cNvSpPr>
            <p:nvPr/>
          </p:nvSpPr>
          <p:spPr bwMode="auto">
            <a:xfrm>
              <a:off x="96" y="168"/>
              <a:ext cx="1056" cy="1056"/>
            </a:xfrm>
            <a:prstGeom prst="star32">
              <a:avLst>
                <a:gd name="adj" fmla="val 15278"/>
              </a:avLst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0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truyencuoi.net.vn/sites/default/files/hinh-nen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285750"/>
            <a:ext cx="8001000" cy="12001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vi-VN" sz="3200" b="1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752600" y="800100"/>
            <a:ext cx="5562600" cy="17716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Impact"/>
            </a:endParaRP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GOOD BYE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See You Later.</a:t>
            </a:r>
          </a:p>
        </p:txBody>
      </p:sp>
      <p:sp>
        <p:nvSpPr>
          <p:cNvPr id="50181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D39CB85-9D89-48B9-BEBA-A9EC56234D3C}" type="slidenum">
              <a:rPr lang="en-US" altLang="en-US" sz="1400"/>
              <a:pPr/>
              <a:t>23</a:t>
            </a:fld>
            <a:endParaRPr lang="en-US" altLang="en-US" sz="1400"/>
          </a:p>
        </p:txBody>
      </p:sp>
      <p:sp>
        <p:nvSpPr>
          <p:cNvPr id="50182" name="WordArt 29"/>
          <p:cNvSpPr>
            <a:spLocks noChangeArrowheads="1" noChangeShapeType="1" noTextEdit="1"/>
          </p:cNvSpPr>
          <p:nvPr/>
        </p:nvSpPr>
        <p:spPr bwMode="auto">
          <a:xfrm>
            <a:off x="1447800" y="171450"/>
            <a:ext cx="6781800" cy="1428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30160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B6D31E17-E86A-417E-8B89-3E2FBB53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1" y="285750"/>
            <a:ext cx="7406879" cy="628651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ACTIVITY: WAY BACK HOME</a:t>
            </a:r>
            <a:endParaRPr lang="vi-VN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7381BB3-2B5C-4255-933A-016BC38F5B84}"/>
              </a:ext>
            </a:extLst>
          </p:cNvPr>
          <p:cNvSpPr txBox="1"/>
          <p:nvPr/>
        </p:nvSpPr>
        <p:spPr>
          <a:xfrm>
            <a:off x="868561" y="1196340"/>
            <a:ext cx="7486650" cy="3144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Group work.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US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volunteer, </a:t>
            </a:r>
            <a:r>
              <a:rPr lang="en-US" alt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the others </a:t>
            </a:r>
            <a:r>
              <a:rPr lang="en-US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give instruction.)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Close your eyes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Listen to instructions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Find the way back to your place.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EC8DE-3C0B-499C-AA4B-19C6EF1722D3}"/>
              </a:ext>
            </a:extLst>
          </p:cNvPr>
          <p:cNvSpPr txBox="1"/>
          <p:nvPr/>
        </p:nvSpPr>
        <p:spPr>
          <a:xfrm>
            <a:off x="2621280" y="246132"/>
            <a:ext cx="39014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Way back home</a:t>
            </a:r>
          </a:p>
        </p:txBody>
      </p:sp>
    </p:spTree>
    <p:extLst>
      <p:ext uri="{BB962C8B-B14F-4D97-AF65-F5344CB8AC3E}">
        <p14:creationId xmlns:p14="http://schemas.microsoft.com/office/powerpoint/2010/main" val="276005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123"/>
          <p:cNvSpPr txBox="1">
            <a:spLocks noGrp="1"/>
          </p:cNvSpPr>
          <p:nvPr>
            <p:ph type="title"/>
          </p:nvPr>
        </p:nvSpPr>
        <p:spPr>
          <a:xfrm>
            <a:off x="1957471" y="1446977"/>
            <a:ext cx="5396106" cy="10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Thanks</a:t>
            </a:r>
            <a:endParaRPr sz="11500" dirty="0"/>
          </a:p>
        </p:txBody>
      </p:sp>
      <p:sp>
        <p:nvSpPr>
          <p:cNvPr id="2560" name="Google Shape;2560;p123"/>
          <p:cNvSpPr/>
          <p:nvPr/>
        </p:nvSpPr>
        <p:spPr>
          <a:xfrm>
            <a:off x="3847726" y="2829790"/>
            <a:ext cx="407383" cy="407383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1" name="Google Shape;2561;p123"/>
          <p:cNvGrpSpPr/>
          <p:nvPr/>
        </p:nvGrpSpPr>
        <p:grpSpPr>
          <a:xfrm>
            <a:off x="4368267" y="2829728"/>
            <a:ext cx="407432" cy="407391"/>
            <a:chOff x="812101" y="2571761"/>
            <a:chExt cx="417066" cy="417024"/>
          </a:xfrm>
        </p:grpSpPr>
        <p:sp>
          <p:nvSpPr>
            <p:cNvPr id="2562" name="Google Shape;2562;p123"/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23"/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23"/>
            <p:cNvSpPr/>
            <p:nvPr/>
          </p:nvSpPr>
          <p:spPr>
            <a:xfrm>
              <a:off x="812101" y="2571761"/>
              <a:ext cx="417066" cy="417024"/>
            </a:xfrm>
            <a:custGeom>
              <a:avLst/>
              <a:gdLst/>
              <a:ahLst/>
              <a:cxnLst/>
              <a:rect l="l" t="t" r="r" b="b"/>
              <a:pathLst>
                <a:path w="19984" h="19982" extrusionOk="0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23"/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6" name="Google Shape;2566;p123"/>
          <p:cNvGrpSpPr/>
          <p:nvPr/>
        </p:nvGrpSpPr>
        <p:grpSpPr>
          <a:xfrm>
            <a:off x="4888861" y="2829728"/>
            <a:ext cx="407391" cy="407391"/>
            <a:chOff x="1323129" y="2571761"/>
            <a:chExt cx="417024" cy="417024"/>
          </a:xfrm>
        </p:grpSpPr>
        <p:sp>
          <p:nvSpPr>
            <p:cNvPr id="2567" name="Google Shape;2567;p123"/>
            <p:cNvSpPr/>
            <p:nvPr/>
          </p:nvSpPr>
          <p:spPr>
            <a:xfrm>
              <a:off x="1385007" y="2719183"/>
              <a:ext cx="73337" cy="219907"/>
            </a:xfrm>
            <a:custGeom>
              <a:avLst/>
              <a:gdLst/>
              <a:ahLst/>
              <a:cxnLst/>
              <a:rect l="l" t="t" r="r" b="b"/>
              <a:pathLst>
                <a:path w="3514" h="10537" extrusionOk="0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23"/>
            <p:cNvSpPr/>
            <p:nvPr/>
          </p:nvSpPr>
          <p:spPr>
            <a:xfrm>
              <a:off x="1385007" y="2621430"/>
              <a:ext cx="73337" cy="73337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23"/>
            <p:cNvSpPr/>
            <p:nvPr/>
          </p:nvSpPr>
          <p:spPr>
            <a:xfrm>
              <a:off x="1482759" y="2718786"/>
              <a:ext cx="195510" cy="220304"/>
            </a:xfrm>
            <a:custGeom>
              <a:avLst/>
              <a:gdLst/>
              <a:ahLst/>
              <a:cxnLst/>
              <a:rect l="l" t="t" r="r" b="b"/>
              <a:pathLst>
                <a:path w="9368" h="10556" extrusionOk="0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23"/>
            <p:cNvSpPr/>
            <p:nvPr/>
          </p:nvSpPr>
          <p:spPr>
            <a:xfrm>
              <a:off x="1323129" y="2571761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1" name="Google Shape;2571;p123"/>
          <p:cNvSpPr txBox="1"/>
          <p:nvPr/>
        </p:nvSpPr>
        <p:spPr>
          <a:xfrm>
            <a:off x="2720550" y="3431613"/>
            <a:ext cx="3702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lang="en" sz="1200" b="1" dirty="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dirty="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, including icons by </a:t>
            </a:r>
            <a:r>
              <a:rPr lang="en" sz="1200" b="1" dirty="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dirty="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, infographics &amp; images by </a:t>
            </a:r>
            <a:r>
              <a:rPr lang="en" sz="1200" b="1" dirty="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dirty="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 </a:t>
            </a:r>
            <a:endParaRPr sz="1200" dirty="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572" name="Google Shape;2572;p123"/>
          <p:cNvSpPr txBox="1"/>
          <p:nvPr/>
        </p:nvSpPr>
        <p:spPr>
          <a:xfrm>
            <a:off x="2720549" y="4311413"/>
            <a:ext cx="3702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Please, keep this slide for the attribution</a:t>
            </a:r>
            <a:endParaRPr sz="12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33"/>
          <p:cNvSpPr txBox="1">
            <a:spLocks noGrp="1"/>
          </p:cNvSpPr>
          <p:nvPr>
            <p:ph type="ctrTitle"/>
          </p:nvPr>
        </p:nvSpPr>
        <p:spPr>
          <a:xfrm>
            <a:off x="1724891" y="254284"/>
            <a:ext cx="7489995" cy="9406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Unit 4: </a:t>
            </a:r>
            <a:r>
              <a:rPr lang="en" sz="3200" dirty="0" smtClean="0"/>
              <a:t>My </a:t>
            </a:r>
            <a:r>
              <a:rPr lang="en" sz="3200" dirty="0"/>
              <a:t>neighbourhood</a:t>
            </a:r>
            <a:endParaRPr sz="3200" dirty="0"/>
          </a:p>
        </p:txBody>
      </p:sp>
      <p:sp>
        <p:nvSpPr>
          <p:cNvPr id="1352" name="Google Shape;1352;p33"/>
          <p:cNvSpPr txBox="1">
            <a:spLocks noGrp="1"/>
          </p:cNvSpPr>
          <p:nvPr>
            <p:ph type="title" idx="2"/>
          </p:nvPr>
        </p:nvSpPr>
        <p:spPr>
          <a:xfrm>
            <a:off x="3090473" y="936791"/>
            <a:ext cx="4619579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2"/>
                </a:solidFill>
              </a:rPr>
              <a:t>Lesson 1: Getting </a:t>
            </a:r>
            <a:r>
              <a:rPr lang="en" sz="2400" dirty="0" smtClean="0">
                <a:solidFill>
                  <a:schemeClr val="accent2"/>
                </a:solidFill>
              </a:rPr>
              <a:t>started(p38)</a:t>
            </a:r>
            <a:endParaRPr sz="2400" dirty="0">
              <a:solidFill>
                <a:schemeClr val="accent2"/>
              </a:solidFill>
            </a:endParaRPr>
          </a:p>
        </p:txBody>
      </p:sp>
      <p:grpSp>
        <p:nvGrpSpPr>
          <p:cNvPr id="1353" name="Google Shape;1353;p33"/>
          <p:cNvGrpSpPr/>
          <p:nvPr/>
        </p:nvGrpSpPr>
        <p:grpSpPr>
          <a:xfrm>
            <a:off x="-1039406" y="-158958"/>
            <a:ext cx="5335952" cy="5250376"/>
            <a:chOff x="-303625" y="-106875"/>
            <a:chExt cx="5335952" cy="5250376"/>
          </a:xfrm>
        </p:grpSpPr>
        <p:pic>
          <p:nvPicPr>
            <p:cNvPr id="1354" name="Google Shape;1354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8550" y="254283"/>
              <a:ext cx="1679498" cy="494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5" name="Google Shape;1355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03625" y="3817900"/>
              <a:ext cx="2259866" cy="665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6" name="Google Shape;1356;p33"/>
            <p:cNvGrpSpPr/>
            <p:nvPr/>
          </p:nvGrpSpPr>
          <p:grpSpPr>
            <a:xfrm>
              <a:off x="-157725" y="-106875"/>
              <a:ext cx="5190052" cy="5250376"/>
              <a:chOff x="-342375" y="-106875"/>
              <a:chExt cx="5190052" cy="5250376"/>
            </a:xfrm>
          </p:grpSpPr>
          <p:pic>
            <p:nvPicPr>
              <p:cNvPr id="1357" name="Google Shape;1357;p3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700275" y="1894758"/>
                <a:ext cx="1679498" cy="49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8" name="Google Shape;1358;p3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303625" y="-106875"/>
                <a:ext cx="4044000" cy="51473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9" name="Google Shape;1359;p3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070200" y="4325726"/>
                <a:ext cx="2777477" cy="817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0" name="Google Shape;1360;p3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-342375" y="1482037"/>
                <a:ext cx="1955077" cy="5756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2" name="Rectangle 11"/>
          <p:cNvSpPr/>
          <p:nvPr/>
        </p:nvSpPr>
        <p:spPr>
          <a:xfrm>
            <a:off x="4689914" y="1742447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97729" y="2163339"/>
            <a:ext cx="6463145" cy="191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15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the lesson today: </a:t>
            </a:r>
          </a:p>
          <a:p>
            <a:pPr marL="0" lvl="0" indent="0" algn="just">
              <a:buClrTx/>
              <a:buSzTx/>
              <a:tabLst>
                <a:tab pos="605790" algn="l"/>
              </a:tabLs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0000FF"/>
                </a:solidFill>
                <a:latin typeface="Times New Roman" panose="02020603050405020304" pitchFamily="18" charset="0"/>
              </a:rPr>
              <a:t>some more knowledge </a:t>
            </a:r>
            <a:r>
              <a:rPr lang="en-US" sz="2400" kern="1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about Hoi An.</a:t>
            </a:r>
            <a:endParaRPr lang="en-US" sz="2400" kern="1200" dirty="0" smtClean="0">
              <a:solidFill>
                <a:srgbClr val="0000FF"/>
              </a:solidFill>
              <a:latin typeface="Calibri" panose="020F0502020204030204"/>
            </a:endParaRPr>
          </a:p>
          <a:p>
            <a:pPr marL="0" indent="0" algn="l">
              <a:defRPr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Know how to make suggestions.</a:t>
            </a:r>
          </a:p>
          <a:p>
            <a:pPr marL="0" indent="0" algn="l">
              <a:buFontTx/>
              <a:buNone/>
              <a:defRPr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Know how to give the directions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À NỘI - ĐÀ NẴNG - HỘI AN 4N3D">
            <a:extLst>
              <a:ext uri="{FF2B5EF4-FFF2-40B4-BE49-F238E27FC236}">
                <a16:creationId xmlns:a16="http://schemas.microsoft.com/office/drawing/2014/main" id="{55CCD9C3-1746-424E-B165-FA4612BF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" y="506902"/>
            <a:ext cx="5060485" cy="30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i An ancient town - Topic: Places">
            <a:extLst>
              <a:ext uri="{FF2B5EF4-FFF2-40B4-BE49-F238E27FC236}">
                <a16:creationId xmlns:a16="http://schemas.microsoft.com/office/drawing/2014/main" id="{7092FE1B-A37F-4F3D-8133-B8D26FDE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34" y="2118703"/>
            <a:ext cx="3500687" cy="291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7A3E64E-083E-4E51-A30D-A360E5845EB9}"/>
              </a:ext>
            </a:extLst>
          </p:cNvPr>
          <p:cNvSpPr/>
          <p:nvPr/>
        </p:nvSpPr>
        <p:spPr>
          <a:xfrm>
            <a:off x="711766" y="3870960"/>
            <a:ext cx="4142174" cy="708660"/>
          </a:xfrm>
          <a:prstGeom prst="wedgeRoundRectCallout">
            <a:avLst>
              <a:gd name="adj1" fmla="val -51187"/>
              <a:gd name="adj2" fmla="val 101675"/>
              <a:gd name="adj3" fmla="val 16667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it?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C9F1AF-513D-4942-BAA6-41CEEA7FD242}"/>
              </a:ext>
            </a:extLst>
          </p:cNvPr>
          <p:cNvSpPr/>
          <p:nvPr/>
        </p:nvSpPr>
        <p:spPr>
          <a:xfrm>
            <a:off x="5554980" y="611196"/>
            <a:ext cx="3121429" cy="7186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Hoi An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88FF6-A774-4923-ADCF-C6124E23FBE8}"/>
              </a:ext>
            </a:extLst>
          </p:cNvPr>
          <p:cNvSpPr txBox="1"/>
          <p:nvPr/>
        </p:nvSpPr>
        <p:spPr>
          <a:xfrm>
            <a:off x="1055571" y="87976"/>
            <a:ext cx="2710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and answer</a:t>
            </a:r>
          </a:p>
        </p:txBody>
      </p:sp>
    </p:spTree>
    <p:extLst>
      <p:ext uri="{BB962C8B-B14F-4D97-AF65-F5344CB8AC3E}">
        <p14:creationId xmlns:p14="http://schemas.microsoft.com/office/powerpoint/2010/main" val="48546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159C0B-BC5C-4187-B900-6B8EAECEA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59" y="786312"/>
            <a:ext cx="5177790" cy="38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D88FF6-A774-4923-ADCF-C6124E23FBE8}"/>
              </a:ext>
            </a:extLst>
          </p:cNvPr>
          <p:cNvSpPr txBox="1"/>
          <p:nvPr/>
        </p:nvSpPr>
        <p:spPr>
          <a:xfrm>
            <a:off x="1211436" y="129540"/>
            <a:ext cx="2710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and answer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0921F-2AAE-4DE0-B003-7695EF133ACB}"/>
              </a:ext>
            </a:extLst>
          </p:cNvPr>
          <p:cNvSpPr txBox="1"/>
          <p:nvPr/>
        </p:nvSpPr>
        <p:spPr>
          <a:xfrm>
            <a:off x="5221567" y="495300"/>
            <a:ext cx="23326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are they?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16CB84-A08B-4C8D-9F30-9F4150BA7059}"/>
              </a:ext>
            </a:extLst>
          </p:cNvPr>
          <p:cNvSpPr txBox="1"/>
          <p:nvPr/>
        </p:nvSpPr>
        <p:spPr>
          <a:xfrm>
            <a:off x="5369089" y="1453021"/>
            <a:ext cx="36996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having a 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 to </a:t>
            </a:r>
          </a:p>
          <a:p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Hoi An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unluckily, </a:t>
            </a:r>
            <a:endParaRPr lang="en-US" alt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lost.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9D96B-23AE-4810-8142-614B6EB1AD93}"/>
              </a:ext>
            </a:extLst>
          </p:cNvPr>
          <p:cNvSpPr txBox="1"/>
          <p:nvPr/>
        </p:nvSpPr>
        <p:spPr>
          <a:xfrm>
            <a:off x="5377977" y="937781"/>
            <a:ext cx="36808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Nick and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1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8588D2-E0AB-495B-AB1F-B98A3BCAFA6D}"/>
              </a:ext>
            </a:extLst>
          </p:cNvPr>
          <p:cNvSpPr/>
          <p:nvPr/>
        </p:nvSpPr>
        <p:spPr>
          <a:xfrm>
            <a:off x="241722" y="242272"/>
            <a:ext cx="3124926" cy="62564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1.Act</a:t>
            </a:r>
            <a:r>
              <a:rPr lang="en-US" sz="28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Ordering. </a:t>
            </a:r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BC04-0D99-4769-ACC0-F0D6EAC3CDA7}"/>
              </a:ext>
            </a:extLst>
          </p:cNvPr>
          <p:cNvSpPr txBox="1"/>
          <p:nvPr/>
        </p:nvSpPr>
        <p:spPr>
          <a:xfrm>
            <a:off x="210554" y="821356"/>
            <a:ext cx="7164141" cy="3682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The girl shows them the way to Tan Ky House.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Nick,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arrive in Hoi An.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Nick,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decide to go to Tan Ky House.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Nick,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get lost.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askes a girl how to get to Tan Ky House.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9404E3-52F1-492E-81B5-8FCBF6039B60}"/>
              </a:ext>
            </a:extLst>
          </p:cNvPr>
          <p:cNvSpPr/>
          <p:nvPr/>
        </p:nvSpPr>
        <p:spPr>
          <a:xfrm>
            <a:off x="7764780" y="100584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70CC3F-799F-4EFE-8F78-F553DD4D19CE}"/>
              </a:ext>
            </a:extLst>
          </p:cNvPr>
          <p:cNvSpPr/>
          <p:nvPr/>
        </p:nvSpPr>
        <p:spPr>
          <a:xfrm>
            <a:off x="7764780" y="174498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DBFB5E-3868-4BBC-83AC-C7B55F7F63B6}"/>
              </a:ext>
            </a:extLst>
          </p:cNvPr>
          <p:cNvSpPr/>
          <p:nvPr/>
        </p:nvSpPr>
        <p:spPr>
          <a:xfrm>
            <a:off x="7787640" y="248412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895F55-15EC-4B16-B303-F945BCDC5DBB}"/>
              </a:ext>
            </a:extLst>
          </p:cNvPr>
          <p:cNvSpPr/>
          <p:nvPr/>
        </p:nvSpPr>
        <p:spPr>
          <a:xfrm>
            <a:off x="7787640" y="322326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910A02-2F95-4B2D-8045-4B8A071EC49F}"/>
              </a:ext>
            </a:extLst>
          </p:cNvPr>
          <p:cNvSpPr/>
          <p:nvPr/>
        </p:nvSpPr>
        <p:spPr>
          <a:xfrm>
            <a:off x="7787640" y="396240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E05421-3155-4B50-9A5C-4EBF975EB0FC}"/>
              </a:ext>
            </a:extLst>
          </p:cNvPr>
          <p:cNvSpPr/>
          <p:nvPr/>
        </p:nvSpPr>
        <p:spPr>
          <a:xfrm>
            <a:off x="241727" y="238992"/>
            <a:ext cx="4174407" cy="6393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1.Act</a:t>
            </a:r>
            <a:r>
              <a:rPr lang="en-US" sz="28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Listen 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check</a:t>
            </a:r>
          </a:p>
        </p:txBody>
      </p:sp>
    </p:spTree>
    <p:extLst>
      <p:ext uri="{BB962C8B-B14F-4D97-AF65-F5344CB8AC3E}">
        <p14:creationId xmlns:p14="http://schemas.microsoft.com/office/powerpoint/2010/main" val="6862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855" y="638887"/>
            <a:ext cx="48036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Wow! We’re in Hoi An. I’m so excited.</a:t>
            </a:r>
          </a:p>
          <a:p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Nick: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Me too. It’s so beautiful. Where shall we go first?</a:t>
            </a:r>
          </a:p>
          <a:p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Khang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Let’s go to Chua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Well, but Tan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house is nearer. Shall we go there first?</a:t>
            </a:r>
          </a:p>
          <a:p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Nick &amp; </a:t>
            </a: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Khang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OK, sure.</a:t>
            </a:r>
          </a:p>
          <a:p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First, cross the road, and then turn left.</a:t>
            </a:r>
          </a:p>
          <a:p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Nick: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Fine, let’s go.</a:t>
            </a:r>
          </a:p>
          <a:p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Wait.</a:t>
            </a:r>
          </a:p>
          <a:p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Khang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What’s up,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think we’re lost.</a:t>
            </a:r>
          </a:p>
          <a:p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Nick: 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0823" y="0"/>
            <a:ext cx="495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4902530" y="2871380"/>
            <a:ext cx="394063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>
                <a:latin typeface="Times New Roman" pitchFamily="18" charset="0"/>
                <a:cs typeface="Times New Roman" pitchFamily="18" charset="0"/>
              </a:rPr>
              <a:t>Phong: </a:t>
            </a:r>
            <a:r>
              <a:rPr lang="en-US" sz="2000" spc="-100">
                <a:latin typeface="Times New Roman" pitchFamily="18" charset="0"/>
                <a:cs typeface="Times New Roman" pitchFamily="18" charset="0"/>
              </a:rPr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000" b="1" i="1" spc="-100">
                <a:latin typeface="Times New Roman" pitchFamily="18" charset="0"/>
                <a:cs typeface="Times New Roman" pitchFamily="18" charset="0"/>
              </a:rPr>
              <a:t>Girl: </a:t>
            </a:r>
            <a:r>
              <a:rPr lang="en-US" sz="2000" spc="-100">
                <a:latin typeface="Times New Roman" pitchFamily="18" charset="0"/>
                <a:cs typeface="Times New Roman" pitchFamily="18" charset="0"/>
              </a:rPr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000" b="1" i="1" spc="-100">
                <a:latin typeface="Times New Roman" pitchFamily="18" charset="0"/>
                <a:cs typeface="Times New Roman" pitchFamily="18" charset="0"/>
              </a:rPr>
              <a:t>Phong, Nick &amp; Khang: </a:t>
            </a:r>
            <a:r>
              <a:rPr lang="en-US" sz="2000" spc="-100">
                <a:latin typeface="Times New Roman" pitchFamily="18" charset="0"/>
                <a:cs typeface="Times New Roman" pitchFamily="18" charset="0"/>
              </a:rPr>
              <a:t>Thank you.</a:t>
            </a:r>
          </a:p>
        </p:txBody>
      </p:sp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41" end="1323.43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6021" y="3207223"/>
            <a:ext cx="487363" cy="36552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D159C0B-BC5C-4187-B900-6B8EAECEA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30" y="53646"/>
            <a:ext cx="4314206" cy="28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92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8588D2-E0AB-495B-AB1F-B98A3BCAFA6D}"/>
              </a:ext>
            </a:extLst>
          </p:cNvPr>
          <p:cNvSpPr/>
          <p:nvPr/>
        </p:nvSpPr>
        <p:spPr>
          <a:xfrm>
            <a:off x="210554" y="252663"/>
            <a:ext cx="1816366" cy="62564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BC04-0D99-4769-ACC0-F0D6EAC3CDA7}"/>
              </a:ext>
            </a:extLst>
          </p:cNvPr>
          <p:cNvSpPr txBox="1"/>
          <p:nvPr/>
        </p:nvSpPr>
        <p:spPr>
          <a:xfrm>
            <a:off x="210554" y="821356"/>
            <a:ext cx="7164141" cy="3682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The girl shows them the way to Tan Ky House.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Nick,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arrive in Hoi An.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Nick,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decide to go to Tan Ky House.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Nick,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get lost.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askes a girl how to get to Tan Ky House.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9404E3-52F1-492E-81B5-8FCBF6039B60}"/>
              </a:ext>
            </a:extLst>
          </p:cNvPr>
          <p:cNvSpPr/>
          <p:nvPr/>
        </p:nvSpPr>
        <p:spPr>
          <a:xfrm>
            <a:off x="7764780" y="100584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70CC3F-799F-4EFE-8F78-F553DD4D19CE}"/>
              </a:ext>
            </a:extLst>
          </p:cNvPr>
          <p:cNvSpPr/>
          <p:nvPr/>
        </p:nvSpPr>
        <p:spPr>
          <a:xfrm>
            <a:off x="7764780" y="174498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DBFB5E-3868-4BBC-83AC-C7B55F7F63B6}"/>
              </a:ext>
            </a:extLst>
          </p:cNvPr>
          <p:cNvSpPr/>
          <p:nvPr/>
        </p:nvSpPr>
        <p:spPr>
          <a:xfrm>
            <a:off x="7787640" y="248412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895F55-15EC-4B16-B303-F945BCDC5DBB}"/>
              </a:ext>
            </a:extLst>
          </p:cNvPr>
          <p:cNvSpPr/>
          <p:nvPr/>
        </p:nvSpPr>
        <p:spPr>
          <a:xfrm>
            <a:off x="7787640" y="322326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910A02-2F95-4B2D-8045-4B8A071EC49F}"/>
              </a:ext>
            </a:extLst>
          </p:cNvPr>
          <p:cNvSpPr/>
          <p:nvPr/>
        </p:nvSpPr>
        <p:spPr>
          <a:xfrm>
            <a:off x="7787640" y="3962400"/>
            <a:ext cx="502920" cy="518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98E13-C077-41F3-99F8-A19A605A0336}"/>
              </a:ext>
            </a:extLst>
          </p:cNvPr>
          <p:cNvSpPr txBox="1"/>
          <p:nvPr/>
        </p:nvSpPr>
        <p:spPr>
          <a:xfrm>
            <a:off x="7832536" y="100078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4AEA77-0CBF-499D-B37F-991A8B3B36A5}"/>
              </a:ext>
            </a:extLst>
          </p:cNvPr>
          <p:cNvSpPr txBox="1"/>
          <p:nvPr/>
        </p:nvSpPr>
        <p:spPr>
          <a:xfrm>
            <a:off x="7855396" y="17424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07CD3-3AB1-4A8D-BE72-DFC6628A6928}"/>
              </a:ext>
            </a:extLst>
          </p:cNvPr>
          <p:cNvSpPr txBox="1"/>
          <p:nvPr/>
        </p:nvSpPr>
        <p:spPr>
          <a:xfrm>
            <a:off x="7855396" y="24810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35742A-9B6D-488E-9D29-F9CBDA8926F8}"/>
              </a:ext>
            </a:extLst>
          </p:cNvPr>
          <p:cNvSpPr txBox="1"/>
          <p:nvPr/>
        </p:nvSpPr>
        <p:spPr>
          <a:xfrm>
            <a:off x="7852968" y="322073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C67E0-BB52-4BB1-B5CA-818ECD36E75D}"/>
              </a:ext>
            </a:extLst>
          </p:cNvPr>
          <p:cNvSpPr txBox="1"/>
          <p:nvPr/>
        </p:nvSpPr>
        <p:spPr>
          <a:xfrm>
            <a:off x="7852968" y="395629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81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94924B1-DCB3-4ECE-BCB9-3D0C76501763}"/>
              </a:ext>
            </a:extLst>
          </p:cNvPr>
          <p:cNvSpPr/>
          <p:nvPr/>
        </p:nvSpPr>
        <p:spPr>
          <a:xfrm>
            <a:off x="178305" y="4405805"/>
            <a:ext cx="1371600" cy="2602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7F4D86-C993-4B28-94B0-EEF1CD7982C9}"/>
              </a:ext>
            </a:extLst>
          </p:cNvPr>
          <p:cNvSpPr/>
          <p:nvPr/>
        </p:nvSpPr>
        <p:spPr>
          <a:xfrm>
            <a:off x="585215" y="4078153"/>
            <a:ext cx="5683237" cy="2602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441E65-2086-488B-8239-098EBBAFE3D2}"/>
              </a:ext>
            </a:extLst>
          </p:cNvPr>
          <p:cNvSpPr/>
          <p:nvPr/>
        </p:nvSpPr>
        <p:spPr>
          <a:xfrm>
            <a:off x="609280" y="3448572"/>
            <a:ext cx="2759562" cy="2602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243F19-2B81-42F6-8FF0-0FA426218634}"/>
              </a:ext>
            </a:extLst>
          </p:cNvPr>
          <p:cNvSpPr/>
          <p:nvPr/>
        </p:nvSpPr>
        <p:spPr>
          <a:xfrm>
            <a:off x="801780" y="3142444"/>
            <a:ext cx="1496251" cy="2602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1B569A-62CB-495F-A313-5B8C0EE494EF}"/>
              </a:ext>
            </a:extLst>
          </p:cNvPr>
          <p:cNvSpPr/>
          <p:nvPr/>
        </p:nvSpPr>
        <p:spPr>
          <a:xfrm>
            <a:off x="1271016" y="1239251"/>
            <a:ext cx="4227416" cy="2602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C2F6A9-7FA4-4A30-8250-D1B51888F09C}"/>
              </a:ext>
            </a:extLst>
          </p:cNvPr>
          <p:cNvSpPr/>
          <p:nvPr/>
        </p:nvSpPr>
        <p:spPr>
          <a:xfrm>
            <a:off x="1371601" y="329314"/>
            <a:ext cx="1371600" cy="2602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3CA8B-5742-4A29-A697-B65EE7D7B179}"/>
              </a:ext>
            </a:extLst>
          </p:cNvPr>
          <p:cNvSpPr txBox="1"/>
          <p:nvPr/>
        </p:nvSpPr>
        <p:spPr>
          <a:xfrm>
            <a:off x="96255" y="282018"/>
            <a:ext cx="6448924" cy="518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Let’s go to Chua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 &amp;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OK, sure.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Wait.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What’s up,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Look, there’s a girl. Let’s ask her.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Girl: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, Nick &amp;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  <a:p>
            <a:pPr>
              <a:lnSpc>
                <a:spcPct val="13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AA56B-A920-4D24-8705-721AD1BAB4C9}"/>
              </a:ext>
            </a:extLst>
          </p:cNvPr>
          <p:cNvSpPr txBox="1"/>
          <p:nvPr/>
        </p:nvSpPr>
        <p:spPr>
          <a:xfrm>
            <a:off x="749327" y="-72192"/>
            <a:ext cx="301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8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 in the old town!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AA6991-3437-4027-8622-F06503ECC58E}"/>
              </a:ext>
            </a:extLst>
          </p:cNvPr>
          <p:cNvSpPr txBox="1"/>
          <p:nvPr/>
        </p:nvSpPr>
        <p:spPr>
          <a:xfrm>
            <a:off x="5125451" y="130182"/>
            <a:ext cx="3922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1-b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Nick,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arrive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Hoi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09D6DC-9944-460E-9BC9-5E624019236E}"/>
              </a:ext>
            </a:extLst>
          </p:cNvPr>
          <p:cNvCxnSpPr/>
          <p:nvPr/>
        </p:nvCxnSpPr>
        <p:spPr>
          <a:xfrm>
            <a:off x="4307304" y="420270"/>
            <a:ext cx="73392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C382C28-DBB8-419D-AE76-E75843AA767E}"/>
              </a:ext>
            </a:extLst>
          </p:cNvPr>
          <p:cNvSpPr txBox="1"/>
          <p:nvPr/>
        </p:nvSpPr>
        <p:spPr>
          <a:xfrm>
            <a:off x="6232355" y="991652"/>
            <a:ext cx="2911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2-c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Nick,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decide to go to Tan Ky House 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27D388-65B7-4AD6-A7FB-6571A8A6B0BD}"/>
              </a:ext>
            </a:extLst>
          </p:cNvPr>
          <p:cNvCxnSpPr>
            <a:cxnSpLocks/>
          </p:cNvCxnSpPr>
          <p:nvPr/>
        </p:nvCxnSpPr>
        <p:spPr>
          <a:xfrm>
            <a:off x="5581325" y="1393102"/>
            <a:ext cx="57884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85A1CD8-3FF8-41F8-8A5C-9909C75D6944}"/>
              </a:ext>
            </a:extLst>
          </p:cNvPr>
          <p:cNvSpPr txBox="1"/>
          <p:nvPr/>
        </p:nvSpPr>
        <p:spPr>
          <a:xfrm>
            <a:off x="3218443" y="3038940"/>
            <a:ext cx="6027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3-d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Nick,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 lost.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7A25C2-84A1-4032-BA1D-BB8B1DF3E832}"/>
              </a:ext>
            </a:extLst>
          </p:cNvPr>
          <p:cNvCxnSpPr>
            <a:cxnSpLocks/>
          </p:cNvCxnSpPr>
          <p:nvPr/>
        </p:nvCxnSpPr>
        <p:spPr>
          <a:xfrm>
            <a:off x="2465147" y="3290036"/>
            <a:ext cx="6390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3BB8487-EAB5-4A06-B2DB-2BC53D92D671}"/>
              </a:ext>
            </a:extLst>
          </p:cNvPr>
          <p:cNvSpPr txBox="1"/>
          <p:nvPr/>
        </p:nvSpPr>
        <p:spPr>
          <a:xfrm>
            <a:off x="3823855" y="3358235"/>
            <a:ext cx="5480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4-e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asks a girl how to get to Tan Ky House. 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332C08-1FD7-4DBE-9912-D3EC9412ADF2}"/>
              </a:ext>
            </a:extLst>
          </p:cNvPr>
          <p:cNvCxnSpPr>
            <a:cxnSpLocks/>
          </p:cNvCxnSpPr>
          <p:nvPr/>
        </p:nvCxnSpPr>
        <p:spPr>
          <a:xfrm>
            <a:off x="3426833" y="3581389"/>
            <a:ext cx="412078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9385467-7096-4D9B-809F-17A9DF5781B0}"/>
              </a:ext>
            </a:extLst>
          </p:cNvPr>
          <p:cNvSpPr txBox="1"/>
          <p:nvPr/>
        </p:nvSpPr>
        <p:spPr>
          <a:xfrm>
            <a:off x="3176334" y="4332566"/>
            <a:ext cx="5624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5-a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girl shows them the way to Tan Ky House.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21CEFEA-0CE8-4962-A087-897971C764FB}"/>
              </a:ext>
            </a:extLst>
          </p:cNvPr>
          <p:cNvCxnSpPr>
            <a:cxnSpLocks/>
          </p:cNvCxnSpPr>
          <p:nvPr/>
        </p:nvCxnSpPr>
        <p:spPr>
          <a:xfrm>
            <a:off x="2742362" y="4555720"/>
            <a:ext cx="412078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  <p:bldP spid="19" grpId="0" animBg="1"/>
      <p:bldP spid="18" grpId="0" animBg="1"/>
      <p:bldP spid="23" grpId="0"/>
      <p:bldP spid="26" grpId="0"/>
      <p:bldP spid="30" grpId="0"/>
      <p:bldP spid="34" grpId="0"/>
      <p:bldP spid="37" grpId="0"/>
    </p:bldLst>
  </p:timing>
</p:sld>
</file>

<file path=ppt/theme/theme1.xml><?xml version="1.0" encoding="utf-8"?>
<a:theme xmlns:a="http://schemas.openxmlformats.org/drawingml/2006/main" name="Elegant Education Pack for Students by Slidesgo">
  <a:themeElements>
    <a:clrScheme name="Simple Light">
      <a:dk1>
        <a:srgbClr val="FFFFFF"/>
      </a:dk1>
      <a:lt1>
        <a:srgbClr val="EDECDF"/>
      </a:lt1>
      <a:dk2>
        <a:srgbClr val="C8A591"/>
      </a:dk2>
      <a:lt2>
        <a:srgbClr val="FFFFFF"/>
      </a:lt2>
      <a:accent1>
        <a:srgbClr val="A0A299"/>
      </a:accent1>
      <a:accent2>
        <a:srgbClr val="40474B"/>
      </a:accent2>
      <a:accent3>
        <a:srgbClr val="C8A591"/>
      </a:accent3>
      <a:accent4>
        <a:srgbClr val="EDECDF"/>
      </a:accent4>
      <a:accent5>
        <a:srgbClr val="A0A299"/>
      </a:accent5>
      <a:accent6>
        <a:srgbClr val="FFFFFF"/>
      </a:accent6>
      <a:hlink>
        <a:srgbClr val="4047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1451</Words>
  <Application>Microsoft Office PowerPoint</Application>
  <PresentationFormat>On-screen Show (16:9)</PresentationFormat>
  <Paragraphs>195</Paragraphs>
  <Slides>25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Manjari</vt:lpstr>
      <vt:lpstr>Oswald</vt:lpstr>
      <vt:lpstr>Anaheim</vt:lpstr>
      <vt:lpstr>Impact</vt:lpstr>
      <vt:lpstr>Berlin Sans FB Demi</vt:lpstr>
      <vt:lpstr>Fira Sans</vt:lpstr>
      <vt:lpstr>Times New Roman</vt:lpstr>
      <vt:lpstr>Hammersmith One</vt:lpstr>
      <vt:lpstr>Wingdings</vt:lpstr>
      <vt:lpstr>Tahoma</vt:lpstr>
      <vt:lpstr>Calibri</vt:lpstr>
      <vt:lpstr>Arial</vt:lpstr>
      <vt:lpstr>Elegant Education Pack for Students by Slidesgo</vt:lpstr>
      <vt:lpstr>PowerPoint Presentation</vt:lpstr>
      <vt:lpstr> Sing and dance </vt:lpstr>
      <vt:lpstr>Unit 4: My neighbourhood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WAY BACK HOME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 My neighbourhood</dc:title>
  <dc:creator>DELL</dc:creator>
  <cp:lastModifiedBy>DELL</cp:lastModifiedBy>
  <cp:revision>69</cp:revision>
  <dcterms:modified xsi:type="dcterms:W3CDTF">2026-01-03T15:04:50Z</dcterms:modified>
</cp:coreProperties>
</file>