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388" r:id="rId4"/>
    <p:sldId id="391" r:id="rId5"/>
    <p:sldId id="268" r:id="rId6"/>
    <p:sldId id="341" r:id="rId7"/>
    <p:sldId id="343" r:id="rId8"/>
    <p:sldId id="390" r:id="rId9"/>
    <p:sldId id="260" r:id="rId10"/>
    <p:sldId id="342" r:id="rId11"/>
    <p:sldId id="297" r:id="rId12"/>
    <p:sldId id="383" r:id="rId13"/>
    <p:sldId id="349" r:id="rId14"/>
    <p:sldId id="347" r:id="rId15"/>
    <p:sldId id="316" r:id="rId16"/>
    <p:sldId id="278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09DD-E3F4-1935-7DDB-4380C8C5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4C842-0559-D903-D0EC-13F926069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83E87-45A1-6095-A3DF-B1BCD188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50B-1048-9D1E-B91B-5FCA9DA4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E3ABE-3BC5-EA1D-4AA6-785C50F2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DBEC-164B-B2D9-2F53-8E9F6C04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561C2-79C6-307E-5361-13BECF188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6084B-7FE3-5F20-A39D-8213E825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8D23-A756-FE09-FDBD-8E739FD0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ED34-607B-86A4-8E98-6C6A4B77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79934-6605-5358-BB67-557F71C06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B23E6-BA3B-C9C3-8E3F-99797BF88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51A8-E6DF-52DB-1BAE-20513044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AFF1-A866-1852-58A8-86E92185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E9C4-CB71-7557-7444-E3478622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1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1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36BF9-08D0-4F38-B2E1-967818FCA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36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A1CC-4253-A86E-1515-1DDC5951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D521A-03E7-34A6-2CB4-1A2D2512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7C31-121E-EB20-1040-6CD2D1BE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D3854-815D-25EE-DF94-86BB62A8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6A09-FB60-4BEB-9B20-2F9FBC14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9EFC-B652-B435-6958-C3415730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4848-0998-8344-1468-0BA21638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DDAD-91B4-A747-5ED3-0ECA36C4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ACA0-E0D1-70A7-CA46-BB8E54CE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E0EB-945F-EDE2-4A70-51FB2863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3CFD-0AAA-4A84-E475-1A8F7D09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2904-7EA4-D171-7715-110EAC0D3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55FCF-19D9-5A5D-8335-2B46623A2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9193B-6956-6BAD-044B-E1898D18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47486-F954-934B-F56E-B987CC22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20F3F-C470-91BD-838D-52BCD9D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3A86-CA66-8CDE-1CAA-E2ED148A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D0A53-3DF7-3157-14CB-28378676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56348-620B-3950-6C16-33260EE80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8EFD9-CBB2-CE70-CBF7-533F61169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2024C-0A69-6E40-DD6A-999B0070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07989-97C5-C5FA-6C61-957062BF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7B08AB-D539-8393-9556-BFE502CD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95139-F558-2C6C-71BD-8E494C8D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38AF-17D5-80E8-6740-84E44313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07F3D-74B1-CCF8-1A22-45A27B51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33A3-367C-6B10-9507-773E764D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60498-1663-20E5-DCE4-02E29D13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09E87-5C76-5357-63E8-2281FA87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860EB-0317-94DA-FEDD-A14EEF25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1813-1EBA-5FEE-83CC-B486C9DA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E7BA-5EBF-3309-BB20-7AF732F9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6DB6-7DCF-3438-FFDA-453B88D6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14F9B-D40C-0AA0-2746-8D947E42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C7CA4-EEC9-1043-C717-7FB485B9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0AB8C-916B-D49F-1FC6-EA3A88A4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426EA-EB26-D7CF-823A-6F43326A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449B-FCC0-236A-9C16-CA187C34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E7560-4994-F4CA-3D73-F46933CA9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4D50-6A69-99A1-1E19-42EAE1C6D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38D57-5281-4C71-AFDF-1E419D6B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4ABC-4ABE-DFC0-74ED-E49F8A52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7C493-294B-0544-C5FC-8BC74565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F5858-DDBD-F9AD-8C87-21D8C1CC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C8F4B-602C-124E-CCAD-63FF20D9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8ECA9-ED5B-0971-9CA8-9707842DA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C5F7-5812-4EAE-A5A2-D5B21A62CE9E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10B40-576B-0CCF-E164-D9CE2B8EC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3FA5-06A8-17FC-7169-47631E1F7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C905-9B30-4F21-9289-F4EF5CF5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0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wmf"/><Relationship Id="rId3" Type="http://schemas.microsoft.com/office/2007/relationships/hdphoto" Target="../media/hdphoto3.wdp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microsoft.com/office/2007/relationships/hdphoto" Target="../media/hdphoto8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&#272;&#204;NH%20HO&#192;/GI&#193;O%20&#193;N/GIAO-AN-&#272;T-HO&#193;/VO%20THUAT%201/MPEGAV/AVSEQ01.DAT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3AF02-463B-51E8-A67C-C2E074CC7C5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438" r="99750">
                        <a14:foregroundMark x1="1250" y1="889" x2="1938" y2="11444"/>
                        <a14:foregroundMark x1="1938" y1="11444" x2="4438" y2="14444"/>
                        <a14:foregroundMark x1="2625" y1="0" x2="438" y2="4222"/>
                        <a14:foregroundMark x1="93313" y1="4333" x2="97438" y2="8889"/>
                        <a14:foregroundMark x1="97438" y1="8889" x2="99250" y2="19556"/>
                        <a14:foregroundMark x1="99250" y1="19556" x2="98625" y2="21889"/>
                        <a14:foregroundMark x1="93125" y1="89111" x2="99750" y2="95667"/>
                        <a14:foregroundMark x1="625" y1="97222" x2="8938" y2="81000"/>
                        <a14:foregroundMark x1="8938" y1="81000" x2="3250" y2="95222"/>
                        <a14:backgroundMark x1="55375" y1="58556" x2="65563" y2="7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30" name="Picture 6" descr="Thử trí thông minh với 13 câu đố mẹo">
            <a:extLst>
              <a:ext uri="{FF2B5EF4-FFF2-40B4-BE49-F238E27FC236}">
                <a16:creationId xmlns:a16="http://schemas.microsoft.com/office/drawing/2014/main" id="{47E7C5FE-1E48-A811-56CC-606503E3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2" b="94565" l="10000" r="90000">
                        <a14:foregroundMark x1="20462" y1="48696" x2="36769" y2="1522"/>
                        <a14:foregroundMark x1="36769" y1="1522" x2="37846" y2="12174"/>
                        <a14:foregroundMark x1="37846" y1="12174" x2="37846" y2="12174"/>
                        <a14:foregroundMark x1="60923" y1="14130" x2="72615" y2="33696"/>
                        <a14:foregroundMark x1="40000" y1="47609" x2="64462" y2="40000"/>
                        <a14:foregroundMark x1="43538" y1="47826" x2="57385" y2="41739"/>
                        <a14:foregroundMark x1="57385" y1="41739" x2="44154" y2="51957"/>
                        <a14:foregroundMark x1="52308" y1="43043" x2="60154" y2="43913"/>
                        <a14:foregroundMark x1="32000" y1="76087" x2="54308" y2="83478"/>
                        <a14:foregroundMark x1="54308" y1="83478" x2="62769" y2="91739"/>
                        <a14:foregroundMark x1="39846" y1="94565" x2="56154" y2="94565"/>
                        <a14:foregroundMark x1="56154" y1="94565" x2="60462" y2="93913"/>
                        <a14:foregroundMark x1="18615" y1="25870" x2="23538" y2="47826"/>
                        <a14:foregroundMark x1="25385" y1="6522" x2="30308" y2="28696"/>
                        <a14:foregroundMark x1="22923" y1="51957" x2="25538" y2="52826"/>
                        <a14:foregroundMark x1="65692" y1="36739" x2="67385" y2="3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378" y="1833673"/>
            <a:ext cx="7445151" cy="52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47EAB2B-E265-C24A-94EE-F8ED0EF11280}"/>
              </a:ext>
            </a:extLst>
          </p:cNvPr>
          <p:cNvSpPr/>
          <p:nvPr/>
        </p:nvSpPr>
        <p:spPr>
          <a:xfrm>
            <a:off x="4516840" y="228158"/>
            <a:ext cx="7506810" cy="4354475"/>
          </a:xfrm>
          <a:prstGeom prst="cloudCallout">
            <a:avLst>
              <a:gd name="adj1" fmla="val -26614"/>
              <a:gd name="adj2" fmla="val 795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B4F0F-1FED-3B17-FF45-5120E5C1B73F}"/>
              </a:ext>
            </a:extLst>
          </p:cNvPr>
          <p:cNvSpPr txBox="1"/>
          <p:nvPr/>
        </p:nvSpPr>
        <p:spPr>
          <a:xfrm>
            <a:off x="5311293" y="1001731"/>
            <a:ext cx="57495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5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07F6E0B-CC71-6E5F-519E-40BB998F354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16289" y1="60682" x2="17938" y2="66667"/>
                        <a14:foregroundMark x1="3063" y1="12667" x2="5637" y2="22010"/>
                        <a14:foregroundMark x1="17938" y1="66667" x2="16375" y2="92444"/>
                        <a14:foregroundMark x1="17053" y1="23254" x2="23750" y2="34444"/>
                        <a14:foregroundMark x1="4000" y1="1444" x2="11287" y2="13620"/>
                        <a14:foregroundMark x1="250" y1="8667" x2="5438" y2="15000"/>
                        <a14:foregroundMark x1="2456" y1="53526" x2="4563" y2="96889"/>
                        <a14:foregroundMark x1="2063" y1="45444" x2="2297" y2="50256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997" y1="92491" x2="17813" y2="99556"/>
                        <a14:backgroundMark x1="8875" y1="17222" x2="10563" y2="81000"/>
                        <a14:backgroundMark x1="10563" y1="81000" x2="11500" y2="82778"/>
                        <a14:backgroundMark x1="12937" y1="24000" x2="20313" y2="50556"/>
                        <a14:backgroundMark x1="5125" y1="47333" x2="12375" y2="47000"/>
                        <a14:backgroundMark x1="12375" y1="47000" x2="18750" y2="47556"/>
                        <a14:backgroundMark x1="20438" y1="35556" x2="26000" y2="37222"/>
                        <a14:backgroundMark x1="6188" y1="16000" x2="17688" y2="17333"/>
                        <a14:backgroundMark x1="17688" y1="17333" x2="18563" y2="17778"/>
                        <a14:backgroundMark x1="10813" y1="17667" x2="15063" y2="22222"/>
                        <a14:backgroundMark x1="8000" y1="21889" x2="7313" y2="29778"/>
                        <a14:backgroundMark x1="6625" y1="28667" x2="4875" y2="37667"/>
                        <a14:backgroundMark x1="4875" y1="37667" x2="4563" y2="54889"/>
                        <a14:backgroundMark x1="7313" y1="73222" x2="10000" y2="79444"/>
                        <a14:backgroundMark x1="10000" y1="79444" x2="10813" y2="90778"/>
                        <a14:backgroundMark x1="10813" y1="90778" x2="8875" y2="96778"/>
                        <a14:backgroundMark x1="13688" y1="75778" x2="14938" y2="97222"/>
                        <a14:backgroundMark x1="5500" y1="26778" x2="10875" y2="29222"/>
                        <a14:backgroundMark x1="10875" y1="29222" x2="16563" y2="23556"/>
                        <a14:backgroundMark x1="15188" y1="19111" x2="15875" y2="23111"/>
                        <a14:backgroundMark x1="7062" y1="21111" x2="6438" y2="28111"/>
                        <a14:backgroundMark x1="9313" y1="38889" x2="15687" y2="54667"/>
                        <a14:backgroundMark x1="15687" y1="54667" x2="14563" y2="56000"/>
                        <a14:backgroundMark x1="14625" y1="56556" x2="16063" y2="57778"/>
                        <a14:backgroundMark x1="2250" y1="50333" x2="4563" y2="53444"/>
                        <a14:backgroundMark x1="11500" y1="13444" x2="12125" y2="15667"/>
                        <a14:backgroundMark x1="17000" y1="22000" x2="16813" y2="22667"/>
                        <a14:backgroundMark x1="15500" y1="19889" x2="15937" y2="21667"/>
                        <a14:backgroundMark x1="15063" y1="20889" x2="17188" y2="23000"/>
                        <a14:backgroundMark x1="15687" y1="57778" x2="16313" y2="6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30766"/>
            <a:ext cx="12192000" cy="6858000"/>
          </a:xfrm>
          <a:prstGeom prst="rect">
            <a:avLst/>
          </a:prstGeom>
        </p:spPr>
      </p:pic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69BCB2F3-51E9-41BB-B366-1BFD3057BA30}"/>
              </a:ext>
            </a:extLst>
          </p:cNvPr>
          <p:cNvSpPr/>
          <p:nvPr/>
        </p:nvSpPr>
        <p:spPr>
          <a:xfrm>
            <a:off x="2452936" y="2992430"/>
            <a:ext cx="2829288" cy="11636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/>
          <a:lstStyle/>
          <a:p>
            <a:pPr marL="0" marR="0" algn="ctr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endPara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1C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2O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22C64C53-3582-48F3-9AD7-61B6365EE0C9}"/>
              </a:ext>
            </a:extLst>
          </p:cNvPr>
          <p:cNvSpPr/>
          <p:nvPr/>
        </p:nvSpPr>
        <p:spPr>
          <a:xfrm>
            <a:off x="6493454" y="2921469"/>
            <a:ext cx="2712643" cy="1219390"/>
          </a:xfrm>
          <a:prstGeom prst="roundRect">
            <a:avLst/>
          </a:prstGeom>
          <a:solidFill>
            <a:srgbClr val="C4DB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/>
          <a:lstStyle/>
          <a:p>
            <a:pPr marL="0" marR="0" algn="ctr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1C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2O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D238A6-6A4D-68E9-CAD3-D4CE14B381DD}"/>
              </a:ext>
            </a:extLst>
          </p:cNvPr>
          <p:cNvCxnSpPr/>
          <p:nvPr/>
        </p:nvCxnSpPr>
        <p:spPr>
          <a:xfrm>
            <a:off x="5487876" y="3574467"/>
            <a:ext cx="853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AF99E-9E14-4D8A-B2AC-17F4BE44F012}"/>
              </a:ext>
            </a:extLst>
          </p:cNvPr>
          <p:cNvGrpSpPr/>
          <p:nvPr/>
        </p:nvGrpSpPr>
        <p:grpSpPr>
          <a:xfrm>
            <a:off x="2974313" y="4015759"/>
            <a:ext cx="6459229" cy="1614819"/>
            <a:chOff x="-605784" y="-154941"/>
            <a:chExt cx="3940168" cy="999274"/>
          </a:xfrm>
        </p:grpSpPr>
        <p:sp>
          <p:nvSpPr>
            <p:cNvPr id="11" name="Rounded Rectangle 22">
              <a:extLst>
                <a:ext uri="{FF2B5EF4-FFF2-40B4-BE49-F238E27FC236}">
                  <a16:creationId xmlns:a16="http://schemas.microsoft.com/office/drawing/2014/main" id="{2FD87D88-869A-40AC-94FF-A31707C01231}"/>
                </a:ext>
              </a:extLst>
            </p:cNvPr>
            <p:cNvSpPr/>
            <p:nvPr/>
          </p:nvSpPr>
          <p:spPr>
            <a:xfrm>
              <a:off x="-605784" y="183927"/>
              <a:ext cx="3940168" cy="660406"/>
            </a:xfrm>
            <a:prstGeom prst="roundRect">
              <a:avLst/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lượng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kích</a:t>
              </a:r>
              <a:br>
                <a:rPr lang="vi-VN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thước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đổi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8586B8A-0BD2-9AD1-E614-9C3D81AA1D5A}"/>
                </a:ext>
              </a:extLst>
            </p:cNvPr>
            <p:cNvCxnSpPr>
              <a:cxnSpLocks/>
            </p:cNvCxnSpPr>
            <p:nvPr/>
          </p:nvCxnSpPr>
          <p:spPr>
            <a:xfrm>
              <a:off x="277357" y="-154941"/>
              <a:ext cx="387317" cy="280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800A254-61FB-5C77-53C7-B4CD85611D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2660" y="-132893"/>
              <a:ext cx="489777" cy="267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C1464C-44A7-AE77-2969-43507B4D6AB0}"/>
              </a:ext>
            </a:extLst>
          </p:cNvPr>
          <p:cNvGrpSpPr/>
          <p:nvPr/>
        </p:nvGrpSpPr>
        <p:grpSpPr>
          <a:xfrm>
            <a:off x="4008388" y="5678284"/>
            <a:ext cx="4666486" cy="1065782"/>
            <a:chOff x="-348547" y="-620198"/>
            <a:chExt cx="2873246" cy="687305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AE486898-0309-4D98-93A8-3FFFB0B8E22E}"/>
                </a:ext>
              </a:extLst>
            </p:cNvPr>
            <p:cNvSpPr/>
            <p:nvPr/>
          </p:nvSpPr>
          <p:spPr>
            <a:xfrm>
              <a:off x="-348547" y="-337494"/>
              <a:ext cx="2873246" cy="404601"/>
            </a:xfrm>
            <a:prstGeom prst="roundRect">
              <a:avLst/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Khối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lượng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DCFC84C-E2C3-75AB-A084-46FA490DD7FC}"/>
                </a:ext>
              </a:extLst>
            </p:cNvPr>
            <p:cNvCxnSpPr>
              <a:cxnSpLocks/>
            </p:cNvCxnSpPr>
            <p:nvPr/>
          </p:nvCxnSpPr>
          <p:spPr>
            <a:xfrm>
              <a:off x="932441" y="-620198"/>
              <a:ext cx="0" cy="2827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 Box 25">
            <a:extLst>
              <a:ext uri="{FF2B5EF4-FFF2-40B4-BE49-F238E27FC236}">
                <a16:creationId xmlns:a16="http://schemas.microsoft.com/office/drawing/2014/main" id="{FCD09A44-B2A8-F490-C161-7A96EDE2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" y="3007403"/>
            <a:ext cx="157119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* GIẢI THÍCH ĐỊNH LUẬT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4B1280-F2FD-8141-208C-B036AD522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2" y="-51012"/>
            <a:ext cx="10582862" cy="29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028357" y="1064811"/>
            <a:ext cx="757194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     A   +    B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C   +    D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114108" y="1660123"/>
            <a:ext cx="8610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ĐLBTKL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157704" name="Group 8"/>
          <p:cNvGrpSpPr>
            <a:grpSpLocks/>
          </p:cNvGrpSpPr>
          <p:nvPr/>
        </p:nvGrpSpPr>
        <p:grpSpPr bwMode="auto">
          <a:xfrm>
            <a:off x="3254985" y="2053336"/>
            <a:ext cx="4513954" cy="793236"/>
            <a:chOff x="624" y="1485"/>
            <a:chExt cx="4047" cy="549"/>
          </a:xfrm>
        </p:grpSpPr>
        <p:sp>
          <p:nvSpPr>
            <p:cNvPr id="157705" name="Rectangle 9"/>
            <p:cNvSpPr>
              <a:spLocks noChangeArrowheads="1"/>
            </p:cNvSpPr>
            <p:nvPr/>
          </p:nvSpPr>
          <p:spPr bwMode="auto">
            <a:xfrm>
              <a:off x="624" y="1532"/>
              <a:ext cx="61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sz="3200" b="1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32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706" name="Text Box 10"/>
            <p:cNvSpPr txBox="1">
              <a:spLocks noChangeArrowheads="1"/>
            </p:cNvSpPr>
            <p:nvPr/>
          </p:nvSpPr>
          <p:spPr bwMode="auto">
            <a:xfrm>
              <a:off x="1256" y="1592"/>
              <a:ext cx="4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i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707" name="Rectangle 11"/>
            <p:cNvSpPr>
              <a:spLocks noChangeArrowheads="1"/>
            </p:cNvSpPr>
            <p:nvPr/>
          </p:nvSpPr>
          <p:spPr bwMode="auto">
            <a:xfrm>
              <a:off x="1658" y="1532"/>
              <a:ext cx="61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sz="3200" b="1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sz="32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708" name="Rectangle 12"/>
            <p:cNvSpPr>
              <a:spLocks noChangeArrowheads="1"/>
            </p:cNvSpPr>
            <p:nvPr/>
          </p:nvSpPr>
          <p:spPr bwMode="auto">
            <a:xfrm>
              <a:off x="2979" y="1492"/>
              <a:ext cx="61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sz="3200" b="1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sz="32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709" name="Rectangle 13"/>
            <p:cNvSpPr>
              <a:spLocks noChangeArrowheads="1"/>
            </p:cNvSpPr>
            <p:nvPr/>
          </p:nvSpPr>
          <p:spPr bwMode="auto">
            <a:xfrm>
              <a:off x="4043" y="1485"/>
              <a:ext cx="628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sz="3200" b="1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 sz="32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710" name="Text Box 14"/>
            <p:cNvSpPr txBox="1">
              <a:spLocks noChangeArrowheads="1"/>
            </p:cNvSpPr>
            <p:nvPr/>
          </p:nvSpPr>
          <p:spPr bwMode="auto">
            <a:xfrm>
              <a:off x="3611" y="1536"/>
              <a:ext cx="4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i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711" name="Text Box 15"/>
            <p:cNvSpPr txBox="1">
              <a:spLocks noChangeArrowheads="1"/>
            </p:cNvSpPr>
            <p:nvPr/>
          </p:nvSpPr>
          <p:spPr bwMode="auto">
            <a:xfrm>
              <a:off x="2405" y="1592"/>
              <a:ext cx="4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i="1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</a:p>
          </p:txBody>
        </p:sp>
      </p:grp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1091541" y="2908586"/>
            <a:ext cx="10066611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PƯHH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(n-1)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301308" y="988611"/>
            <a:ext cx="8128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FF3300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CDA0E-498C-7776-3462-12537CCE0627}"/>
              </a:ext>
            </a:extLst>
          </p:cNvPr>
          <p:cNvSpPr txBox="1"/>
          <p:nvPr/>
        </p:nvSpPr>
        <p:spPr>
          <a:xfrm>
            <a:off x="1172545" y="211313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ÁP DỤNG ĐỊNH 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  <p:bldP spid="157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193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3240052" y="339248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TRẮC NGHIỆM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14" y="1221837"/>
            <a:ext cx="11327524" cy="451226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1: </a:t>
            </a:r>
            <a:r>
              <a:rPr lang="pt-B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khí oxygen tác dụng với khí hydrogen, sau phản ứng thu được nước (H</a:t>
            </a:r>
            <a:r>
              <a:rPr lang="pt-BR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O). Theo định luật bảo toàn khối lượng ta có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công thức về khối lượng: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A.                                              B.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C.                                              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họn loại hình doanh nghiệp nào?">
            <a:extLst>
              <a:ext uri="{FF2B5EF4-FFF2-40B4-BE49-F238E27FC236}">
                <a16:creationId xmlns:a16="http://schemas.microsoft.com/office/drawing/2014/main" id="{7AA4601D-A327-6867-F31C-6F7D61B2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" b="90000" l="9973" r="89936">
                        <a14:foregroundMark x1="46844" y1="9313" x2="59652" y2="9125"/>
                        <a14:foregroundMark x1="59652" y1="9125" x2="61208" y2="9125"/>
                        <a14:foregroundMark x1="81976" y1="188" x2="81976" y2="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09" y="3069060"/>
            <a:ext cx="2872873" cy="4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1BD091-179E-37BE-7467-C0F407BD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D006820-0E24-091A-5BF1-0336C9F5B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9381"/>
              </p:ext>
            </p:extLst>
          </p:nvPr>
        </p:nvGraphicFramePr>
        <p:xfrm>
          <a:off x="1951430" y="3161634"/>
          <a:ext cx="3232335" cy="7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04900" imgH="254000" progId="Equation.DSMT4">
                  <p:embed/>
                </p:oleObj>
              </mc:Choice>
              <mc:Fallback>
                <p:oleObj r:id="rId6" imgW="1104900" imgH="254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D006820-0E24-091A-5BF1-0336C9F5B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430" y="3161634"/>
                        <a:ext cx="3232335" cy="7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185209EB-7F91-62AC-AB3C-E100F58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D1CB074-573D-356C-91A3-3F1868129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401513"/>
              </p:ext>
            </p:extLst>
          </p:nvPr>
        </p:nvGraphicFramePr>
        <p:xfrm>
          <a:off x="6238753" y="3163194"/>
          <a:ext cx="3119585" cy="7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04900" imgH="254000" progId="Equation.DSMT4">
                  <p:embed/>
                </p:oleObj>
              </mc:Choice>
              <mc:Fallback>
                <p:oleObj r:id="rId8" imgW="1104900" imgH="2540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D1CB074-573D-356C-91A3-3F1868129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753" y="3163194"/>
                        <a:ext cx="3119585" cy="703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0E0BEFD6-1110-A502-6F21-48CF7CC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2DB89FB-A4B6-BD54-20A9-6505E1C4C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93065"/>
              </p:ext>
            </p:extLst>
          </p:nvPr>
        </p:nvGraphicFramePr>
        <p:xfrm>
          <a:off x="1869541" y="4101498"/>
          <a:ext cx="3232335" cy="7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04900" imgH="254000" progId="Equation.DSMT4">
                  <p:embed/>
                </p:oleObj>
              </mc:Choice>
              <mc:Fallback>
                <p:oleObj r:id="rId10" imgW="1104900" imgH="2540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2DB89FB-A4B6-BD54-20A9-6505E1C4C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541" y="4101498"/>
                        <a:ext cx="3232335" cy="7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77956B35-EA19-01DC-9875-391C0F0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89FF3B6-5684-2508-C1D6-0780BF610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79687"/>
              </p:ext>
            </p:extLst>
          </p:nvPr>
        </p:nvGraphicFramePr>
        <p:xfrm>
          <a:off x="6238753" y="4117916"/>
          <a:ext cx="3232335" cy="7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04900" imgH="254000" progId="Equation.DSMT4">
                  <p:embed/>
                </p:oleObj>
              </mc:Choice>
              <mc:Fallback>
                <p:oleObj r:id="rId12" imgW="1104900" imgH="2540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89FF3B6-5684-2508-C1D6-0780BF610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753" y="4117916"/>
                        <a:ext cx="3232335" cy="7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miley Face 23">
            <a:extLst>
              <a:ext uri="{FF2B5EF4-FFF2-40B4-BE49-F238E27FC236}">
                <a16:creationId xmlns:a16="http://schemas.microsoft.com/office/drawing/2014/main" id="{84145D9D-5D0B-FAA7-ED97-67CDF9332DE8}"/>
              </a:ext>
            </a:extLst>
          </p:cNvPr>
          <p:cNvSpPr/>
          <p:nvPr/>
        </p:nvSpPr>
        <p:spPr>
          <a:xfrm>
            <a:off x="1037030" y="2979346"/>
            <a:ext cx="914400" cy="79155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50185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7" y="25649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1387375" y="147543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2.ÁP DỤNG ĐỊNH 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ình ảnh bé trai đang ngồi học bài - PNG">
            <a:extLst>
              <a:ext uri="{FF2B5EF4-FFF2-40B4-BE49-F238E27FC236}">
                <a16:creationId xmlns:a16="http://schemas.microsoft.com/office/drawing/2014/main" id="{2354CFF2-61DC-8A28-88E2-EF2C203C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1" b="93319" l="500" r="90000">
                        <a14:foregroundMark x1="6864" y1="29545" x2="15500" y2="14655"/>
                        <a14:foregroundMark x1="15500" y1="14655" x2="27250" y2="3017"/>
                        <a14:foregroundMark x1="27250" y1="3017" x2="35019" y2="2786"/>
                        <a14:foregroundMark x1="42284" y1="4886" x2="44000" y2="12284"/>
                        <a14:foregroundMark x1="2069" y1="22629" x2="3457" y2="30448"/>
                        <a14:foregroundMark x1="18250" y1="86853" x2="41000" y2="80172"/>
                        <a14:foregroundMark x1="10982" y1="67658" x2="45250" y2="92241"/>
                        <a14:foregroundMark x1="9500" y1="66595" x2="10109" y2="67032"/>
                        <a14:foregroundMark x1="13000" y1="75862" x2="17000" y2="86422"/>
                        <a14:foregroundMark x1="17000" y1="86422" x2="17000" y2="93319"/>
                        <a14:foregroundMark x1="54916" y1="44303" x2="54750" y2="45474"/>
                        <a14:foregroundMark x1="56000" y1="36638" x2="55864" y2="37602"/>
                        <a14:foregroundMark x1="52500" y1="44311" x2="52500" y2="46983"/>
                        <a14:foregroundMark x1="52500" y1="40814" x2="52500" y2="42402"/>
                        <a14:foregroundMark x1="52500" y1="37284" x2="52500" y2="40335"/>
                        <a14:backgroundMark x1="750" y1="80603" x2="1250" y2="92457"/>
                        <a14:backgroundMark x1="1250" y1="92457" x2="2500" y2="95474"/>
                        <a14:backgroundMark x1="45250" y1="1293" x2="33500" y2="647"/>
                        <a14:backgroundMark x1="1750" y1="31681" x2="6750" y2="35560"/>
                        <a14:backgroundMark x1="500" y1="12284" x2="500" y2="22629"/>
                        <a14:backgroundMark x1="12500" y1="63793" x2="20000" y2="63793"/>
                        <a14:backgroundMark x1="47500" y1="35560" x2="39750" y2="40948"/>
                        <a14:backgroundMark x1="59250" y1="38362" x2="57250" y2="44828"/>
                        <a14:backgroundMark x1="46500" y1="41379" x2="48500" y2="43319"/>
                        <a14:backgroundMark x1="48500" y1="43319" x2="50500" y2="45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879"/>
            <a:ext cx="381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85B41-F027-12DA-3398-12652C9DB469}"/>
              </a:ext>
            </a:extLst>
          </p:cNvPr>
          <p:cNvSpPr txBox="1"/>
          <p:nvPr/>
        </p:nvSpPr>
        <p:spPr>
          <a:xfrm>
            <a:off x="1726320" y="1689301"/>
            <a:ext cx="10302770" cy="458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 sulfate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(Na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14,2 gam,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arium sulfate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(BaSO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23,3 gam, </a:t>
            </a: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 chloride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(NaCl) 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11,7 gam.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Barium chloride          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(BaCl</a:t>
            </a:r>
            <a:r>
              <a:rPr lang="en-US" sz="32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7684973"/>
      </p:ext>
    </p:extLst>
  </p:cSld>
  <p:clrMapOvr>
    <a:masterClrMapping/>
  </p:clrMapOvr>
  <p:transition advClick="0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FB6C3C-C8E7-7C17-56F4-07EBF8AF8C1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6414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FE3D07-E017-B13F-5504-64A0DC918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705" y="981718"/>
                <a:ext cx="8550166" cy="5306695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/>
              <a:p>
                <a:pPr marL="400050" marR="0" algn="ctr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i="1" kern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i="1" kern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00050" marR="0" algn="ctr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Barium chloride +  Sodium sulfate → Barium sulfate +  Sodium chloride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marR="0" algn="ctr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i="1" kern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i="1" kern="12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bảo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𝐵𝑎𝐶𝑙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𝑁𝑎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𝐵𝑎𝑆𝑂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atinLnBrk="1">
                  <a:spcBef>
                    <a:spcPts val="1440"/>
                  </a:spcBef>
                  <a:spcAft>
                    <a:spcPts val="0"/>
                  </a:spcAft>
                </a:pPr>
                <a:r>
                  <a:rPr lang="en-US" sz="2400" b="1" i="1" kern="12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mBaCl</a:t>
                </a:r>
                <a:r>
                  <a:rPr lang="en-US" sz="2400" b="1" i="1" kern="1200" baseline="-250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i="1" kern="12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mNa</a:t>
                </a:r>
                <a:r>
                  <a:rPr lang="en-US" sz="2400" b="1" i="1" kern="1200" baseline="-250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i="1" kern="12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="1" i="1" kern="1200" baseline="-250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i="1" kern="12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mBaSO</a:t>
                </a:r>
                <a:r>
                  <a:rPr lang="en-US" sz="2400" b="1" i="1" kern="1200" baseline="-250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i="1" kern="1200" dirty="0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kern="1200" dirty="0" err="1"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mNaCl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atinLnBrk="1">
                  <a:spcBef>
                    <a:spcPts val="1080"/>
                  </a:spcBef>
                  <a:spcAft>
                    <a:spcPts val="0"/>
                  </a:spcAft>
                </a:pPr>
                <a:r>
                  <a:rPr lang="en-US" sz="36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=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𝐵𝑎𝐶𝑙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+    14,2  =   23,3      +     11,7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atinLnBrk="1">
                  <a:spcBef>
                    <a:spcPts val="108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𝐵𝑎𝐶𝑙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(23,3 + 11,7)   - 14,2 =  20,8 (g)</a:t>
                </a:r>
              </a:p>
              <a:p>
                <a:pPr marL="45720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FE3D07-E017-B13F-5504-64A0DC918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705" y="981718"/>
                <a:ext cx="8550166" cy="5306695"/>
              </a:xfrm>
              <a:prstGeom prst="rect">
                <a:avLst/>
              </a:prstGeom>
              <a:blipFill>
                <a:blip r:embed="rId4"/>
                <a:stretch>
                  <a:fillRect t="-228"/>
                </a:stretch>
              </a:blipFill>
              <a:ln w="28575">
                <a:solidFill>
                  <a:srgbClr val="FFC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9083C22-D8D2-49AB-9A61-CC1F34BB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20" y="1346061"/>
            <a:ext cx="1329055" cy="17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mNa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=14,2g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mBaSO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23,3g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mNaCl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=11,7g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mBaCl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6D33C-A377-DA2D-134D-F35120DD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68" y="1346061"/>
            <a:ext cx="2790497" cy="249584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32F4305D-4BFC-70CE-640D-CD0E7408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2" y="333402"/>
            <a:ext cx="11040533" cy="6119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73732" y="429527"/>
            <a:ext cx="444236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BÀI TẬP HOẠT ĐỘNG NHÓM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289" y="3114959"/>
            <a:ext cx="240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endParaRPr lang="en-US" sz="1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812973" y="3623577"/>
            <a:ext cx="883284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phản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	   </a:t>
            </a: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Phosphorus + </a:t>
            </a:r>
            <a:r>
              <a:rPr lang="en-US" sz="2000" dirty="0" err="1">
                <a:solidFill>
                  <a:srgbClr val="003399"/>
                </a:solidFill>
                <a:latin typeface="Times New Roman" pitchFamily="18" charset="0"/>
              </a:rPr>
              <a:t>khí</a:t>
            </a: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 oxygen            </a:t>
            </a:r>
            <a:r>
              <a:rPr lang="en-US" sz="2000" baseline="30000" dirty="0">
                <a:solidFill>
                  <a:srgbClr val="003399"/>
                </a:solidFill>
                <a:latin typeface="Times New Roman" pitchFamily="18" charset="0"/>
              </a:rPr>
              <a:t>to          </a:t>
            </a:r>
            <a:r>
              <a:rPr lang="en-US" sz="2000" dirty="0" err="1">
                <a:solidFill>
                  <a:srgbClr val="003399"/>
                </a:solidFill>
                <a:latin typeface="Times New Roman" pitchFamily="18" charset="0"/>
              </a:rPr>
              <a:t>Điphosphorus</a:t>
            </a: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 pentoxide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326866" y="4320831"/>
            <a:ext cx="768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63546" y="4508097"/>
            <a:ext cx="835236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b. Theo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	m 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</a:rPr>
              <a:t>phosphorus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+ m 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</a:rPr>
              <a:t>oxygen      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=       m </a:t>
            </a:r>
            <a:r>
              <a:rPr lang="en-US" sz="2000" baseline="-25000" dirty="0" err="1">
                <a:solidFill>
                  <a:srgbClr val="0000FF"/>
                </a:solidFill>
                <a:latin typeface="Times New Roman" pitchFamily="18" charset="0"/>
              </a:rPr>
              <a:t>điphosphorus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</a:rPr>
              <a:t>pentoxide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82899" y="5418423"/>
            <a:ext cx="50884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3,1      + m</a:t>
            </a:r>
            <a:r>
              <a:rPr lang="en-US" sz="2000" baseline="-25000" dirty="0">
                <a:solidFill>
                  <a:srgbClr val="003399"/>
                </a:solidFill>
                <a:latin typeface="Times New Roman" pitchFamily="18" charset="0"/>
              </a:rPr>
              <a:t> oxygen</a:t>
            </a: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       =        7,1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215217" y="5931242"/>
            <a:ext cx="67204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=&gt;    m </a:t>
            </a:r>
            <a:r>
              <a:rPr lang="en-US" sz="2000" baseline="-25000" dirty="0">
                <a:solidFill>
                  <a:srgbClr val="003399"/>
                </a:solidFill>
                <a:latin typeface="Times New Roman" pitchFamily="18" charset="0"/>
              </a:rPr>
              <a:t>oxygen                   </a:t>
            </a:r>
            <a:r>
              <a:rPr lang="en-US" sz="2000" dirty="0">
                <a:solidFill>
                  <a:srgbClr val="003399"/>
                </a:solidFill>
                <a:latin typeface="Times New Roman" pitchFamily="18" charset="0"/>
              </a:rPr>
              <a:t>=  7,1 – 3,1 =  4 (g)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3562" name="AutoShape 16"/>
          <p:cNvSpPr>
            <a:spLocks noChangeArrowheads="1"/>
          </p:cNvSpPr>
          <p:nvPr/>
        </p:nvSpPr>
        <p:spPr bwMode="auto">
          <a:xfrm>
            <a:off x="527052" y="333402"/>
            <a:ext cx="11040533" cy="6119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2356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25800" y="25844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23563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5844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29"/>
          <p:cNvGraphicFramePr>
            <a:graphicFrameLocks noChangeAspect="1"/>
          </p:cNvGraphicFramePr>
          <p:nvPr/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356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1BEBEF5-FBB5-D843-3A04-1A32B9EA57DF}"/>
              </a:ext>
            </a:extLst>
          </p:cNvPr>
          <p:cNvSpPr txBox="1"/>
          <p:nvPr/>
        </p:nvSpPr>
        <p:spPr>
          <a:xfrm>
            <a:off x="969407" y="928878"/>
            <a:ext cx="9315450" cy="2530180"/>
          </a:xfrm>
          <a:prstGeom prst="rect">
            <a:avLst/>
          </a:prstGeom>
          <a:ln w="190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3,1 gam Phosphorus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oxygen),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7,1 gam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diphosphorus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pentoxide (P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48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 animBg="1"/>
      <p:bldP spid="9225" grpId="0"/>
      <p:bldP spid="9229" grpId="0"/>
      <p:bldP spid="92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6591B3-2A17-049B-2333-23227294F27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438" r="99750">
                        <a14:foregroundMark x1="1250" y1="889" x2="1938" y2="11444"/>
                        <a14:foregroundMark x1="1938" y1="11444" x2="4438" y2="14444"/>
                        <a14:foregroundMark x1="2625" y1="0" x2="438" y2="4222"/>
                        <a14:foregroundMark x1="93313" y1="4333" x2="97438" y2="8889"/>
                        <a14:foregroundMark x1="97438" y1="8889" x2="99250" y2="19556"/>
                        <a14:foregroundMark x1="99250" y1="19556" x2="98625" y2="21889"/>
                        <a14:foregroundMark x1="93125" y1="89111" x2="99750" y2="95667"/>
                        <a14:foregroundMark x1="625" y1="97222" x2="8938" y2="81000"/>
                        <a14:foregroundMark x1="8938" y1="81000" x2="3250" y2="95222"/>
                        <a14:backgroundMark x1="55375" y1="58556" x2="65563" y2="7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418C2F-FAFB-4827-B076-2937317F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51C1B-17AB-453A-BE0F-A00CFD48A7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5784" y="0"/>
            <a:ext cx="9214339" cy="5615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98E02-87F3-F1BE-B30E-B1CE2940746A}"/>
              </a:ext>
            </a:extLst>
          </p:cNvPr>
          <p:cNvSpPr txBox="1"/>
          <p:nvPr/>
        </p:nvSpPr>
        <p:spPr>
          <a:xfrm>
            <a:off x="644770" y="5556739"/>
            <a:ext cx="11347938" cy="10436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Trong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(n-1)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9790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C3E5C-1550-66D6-75FE-E7C91A3E5CC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69DE8-DEA3-61F5-2BB3-FE79CC89D685}"/>
              </a:ext>
            </a:extLst>
          </p:cNvPr>
          <p:cNvSpPr txBox="1"/>
          <p:nvPr/>
        </p:nvSpPr>
        <p:spPr>
          <a:xfrm>
            <a:off x="4839371" y="315650"/>
            <a:ext cx="3512149" cy="7434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333B6-5D26-75C8-C1D0-99411B411D85}"/>
              </a:ext>
            </a:extLst>
          </p:cNvPr>
          <p:cNvSpPr txBox="1"/>
          <p:nvPr/>
        </p:nvSpPr>
        <p:spPr>
          <a:xfrm>
            <a:off x="818984" y="1280160"/>
            <a:ext cx="11022496" cy="1043619"/>
          </a:xfrm>
          <a:prstGeom prst="rect">
            <a:avLst/>
          </a:prstGeom>
          <a:ln w="190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BTKL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SBT: 5.1 ; 5.6 ; 5.7 ; 5.8 ; 5.11 </a:t>
            </a:r>
          </a:p>
        </p:txBody>
      </p:sp>
    </p:spTree>
    <p:extLst>
      <p:ext uri="{BB962C8B-B14F-4D97-AF65-F5344CB8AC3E}">
        <p14:creationId xmlns:p14="http://schemas.microsoft.com/office/powerpoint/2010/main" val="238508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BEC8E7-435E-4AD6-B430-F1641FB6D0D8}"/>
              </a:ext>
            </a:extLst>
          </p:cNvPr>
          <p:cNvGrpSpPr/>
          <p:nvPr/>
        </p:nvGrpSpPr>
        <p:grpSpPr>
          <a:xfrm>
            <a:off x="891871" y="425534"/>
            <a:ext cx="10271760" cy="3003449"/>
            <a:chOff x="-87882" y="-334986"/>
            <a:chExt cx="5961132" cy="2594351"/>
          </a:xfrm>
        </p:grpSpPr>
        <p:pic>
          <p:nvPicPr>
            <p:cNvPr id="5" name="Hình ảnh 2">
              <a:extLst>
                <a:ext uri="{FF2B5EF4-FFF2-40B4-BE49-F238E27FC236}">
                  <a16:creationId xmlns:a16="http://schemas.microsoft.com/office/drawing/2014/main" id="{CBFD0F98-BF16-4CE1-B57D-047ACA34D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0848" y1="42015" x2="21875" y2="45740"/>
                          <a14:foregroundMark x1="18175" y1="32315" x2="18772" y2="34482"/>
                          <a14:foregroundMark x1="17651" y1="30415" x2="18148" y2="32219"/>
                          <a14:foregroundMark x1="17012" y1="28097" x2="17624" y2="30318"/>
                          <a14:foregroundMark x1="21875" y1="45740" x2="21875" y2="48879"/>
                          <a14:foregroundMark x1="14000" y1="23543" x2="12113" y2="35048"/>
                          <a14:foregroundMark x1="12347" y1="45751" x2="16976" y2="55656"/>
                          <a14:foregroundMark x1="21247" y1="49176" x2="23625" y2="42825"/>
                          <a14:foregroundMark x1="22522" y1="32087" x2="21875" y2="25785"/>
                          <a14:foregroundMark x1="23625" y1="42825" x2="23575" y2="42339"/>
                          <a14:foregroundMark x1="16801" y1="24143" x2="14250" y2="23318"/>
                          <a14:foregroundMark x1="18868" y1="24812" x2="18197" y2="24595"/>
                          <a14:foregroundMark x1="21875" y1="25785" x2="19328" y2="24961"/>
                          <a14:foregroundMark x1="11661" y1="45782" x2="17070" y2="55301"/>
                          <a14:foregroundMark x1="10875" y1="47982" x2="16912" y2="55895"/>
                          <a14:foregroundMark x1="34000" y1="34753" x2="33125" y2="45740"/>
                          <a14:foregroundMark x1="31875" y1="38117" x2="35000" y2="44395"/>
                          <a14:foregroundMark x1="31625" y1="35426" x2="33125" y2="43274"/>
                          <a14:foregroundMark x1="51478" y1="39359" x2="51875" y2="39462"/>
                          <a14:foregroundMark x1="48630" y1="38622" x2="51015" y2="39239"/>
                          <a14:foregroundMark x1="39750" y1="36323" x2="45574" y2="37831"/>
                          <a14:foregroundMark x1="51875" y1="39462" x2="52625" y2="38789"/>
                          <a14:foregroundMark x1="52875" y1="30493" x2="53125" y2="39238"/>
                          <a14:foregroundMark x1="74500" y1="31839" x2="76000" y2="52691"/>
                          <a14:foregroundMark x1="73875" y1="28700" x2="81875" y2="21525"/>
                          <a14:foregroundMark x1="81875" y1="21525" x2="84500" y2="34529"/>
                          <a14:foregroundMark x1="84500" y1="34529" x2="84750" y2="34753"/>
                          <a14:foregroundMark x1="30750" y1="39013" x2="34125" y2="45291"/>
                          <a14:foregroundMark x1="13000" y1="76233" x2="45875" y2="72870"/>
                          <a14:foregroundMark x1="45875" y1="72870" x2="85500" y2="78475"/>
                          <a14:foregroundMark x1="17375" y1="72197" x2="19125" y2="79148"/>
                          <a14:foregroundMark x1="19125" y1="72197" x2="21875" y2="79821"/>
                          <a14:foregroundMark x1="46125" y1="74888" x2="50750" y2="81166"/>
                          <a14:foregroundMark x1="74125" y1="75561" x2="84125" y2="75561"/>
                          <a14:foregroundMark x1="84125" y1="75561" x2="85125" y2="76009"/>
                          <a14:foregroundMark x1="76375" y1="73767" x2="85125" y2="72870"/>
                          <a14:foregroundMark x1="85125" y1="72870" x2="85375" y2="72870"/>
                          <a14:foregroundMark x1="44375" y1="75112" x2="50500" y2="81839"/>
                          <a14:foregroundMark x1="62250" y1="77803" x2="65625" y2="79372"/>
                          <a14:foregroundMark x1="76625" y1="76009" x2="86625" y2="79821"/>
                          <a14:foregroundMark x1="86625" y1="79821" x2="87250" y2="79372"/>
                          <a14:foregroundMark x1="73500" y1="74888" x2="83000" y2="72870"/>
                          <a14:foregroundMark x1="83000" y1="72870" x2="83875" y2="74439"/>
                          <a14:foregroundMark x1="60625" y1="40135" x2="64500" y2="39238"/>
                          <a14:backgroundMark x1="15375" y1="39910" x2="20375" y2="38565"/>
                          <a14:backgroundMark x1="11250" y1="41031" x2="16125" y2="40807"/>
                          <a14:backgroundMark x1="20000" y1="36547" x2="25250" y2="38117"/>
                          <a14:backgroundMark x1="16750" y1="56502" x2="20250" y2="52915"/>
                          <a14:backgroundMark x1="18250" y1="26233" x2="18250" y2="26233"/>
                          <a14:backgroundMark x1="18750" y1="25336" x2="19750" y2="23094"/>
                          <a14:backgroundMark x1="19125" y1="27130" x2="19375" y2="22646"/>
                          <a14:backgroundMark x1="16625" y1="24664" x2="18250" y2="24439"/>
                          <a14:backgroundMark x1="10000" y1="39686" x2="13000" y2="40359"/>
                          <a14:backgroundMark x1="48000" y1="34978" x2="49250" y2="37892"/>
                          <a14:backgroundMark x1="50375" y1="41480" x2="51000" y2="41031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882" y="-334986"/>
              <a:ext cx="5961132" cy="1905236"/>
            </a:xfrm>
            <a:prstGeom prst="rect">
              <a:avLst/>
            </a:prstGeom>
          </p:spPr>
        </p:pic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E4FB153D-3EB2-456F-B9D4-D5B5A218E6D2}"/>
                </a:ext>
              </a:extLst>
            </p:cNvPr>
            <p:cNvSpPr txBox="1"/>
            <p:nvPr/>
          </p:nvSpPr>
          <p:spPr>
            <a:xfrm>
              <a:off x="-9584" y="1469835"/>
              <a:ext cx="5804535" cy="7895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Sơ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đồ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phản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ứng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hóa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giữa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khí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hydrogen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khí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oxygen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C5CB8E-D826-E5B9-3135-8375BA5F845F}"/>
              </a:ext>
            </a:extLst>
          </p:cNvPr>
          <p:cNvCxnSpPr/>
          <p:nvPr/>
        </p:nvCxnSpPr>
        <p:spPr>
          <a:xfrm>
            <a:off x="1240465" y="834887"/>
            <a:ext cx="0" cy="2796209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5F76C2-E868-2A13-2CC9-80404FA0D524}"/>
              </a:ext>
            </a:extLst>
          </p:cNvPr>
          <p:cNvCxnSpPr/>
          <p:nvPr/>
        </p:nvCxnSpPr>
        <p:spPr>
          <a:xfrm>
            <a:off x="10589874" y="735495"/>
            <a:ext cx="0" cy="2796209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E220C2-02FA-DADC-B9D5-EDADC035E8FD}"/>
              </a:ext>
            </a:extLst>
          </p:cNvPr>
          <p:cNvCxnSpPr>
            <a:cxnSpLocks/>
          </p:cNvCxnSpPr>
          <p:nvPr/>
        </p:nvCxnSpPr>
        <p:spPr>
          <a:xfrm flipH="1">
            <a:off x="1240465" y="735495"/>
            <a:ext cx="9349409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C37B90-A460-37A2-E6CB-1725C666F9A1}"/>
              </a:ext>
            </a:extLst>
          </p:cNvPr>
          <p:cNvCxnSpPr>
            <a:cxnSpLocks/>
          </p:cNvCxnSpPr>
          <p:nvPr/>
        </p:nvCxnSpPr>
        <p:spPr>
          <a:xfrm flipH="1">
            <a:off x="1240465" y="3631096"/>
            <a:ext cx="9349409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BD00B3-3FFA-B4DE-9FA0-C86E6DABD9F7}"/>
              </a:ext>
            </a:extLst>
          </p:cNvPr>
          <p:cNvSpPr txBox="1"/>
          <p:nvPr/>
        </p:nvSpPr>
        <p:spPr>
          <a:xfrm>
            <a:off x="1026788" y="3730487"/>
            <a:ext cx="10001923" cy="335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Liên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trước và sau phản 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9367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6AA56-90C4-0504-BC4C-A2CE1EDD4E8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3063" y1="12667" x2="17938" y2="66667"/>
                        <a14:foregroundMark x1="17938" y1="66667" x2="16375" y2="92444"/>
                        <a14:foregroundMark x1="4000" y1="1444" x2="23750" y2="34444"/>
                        <a14:foregroundMark x1="250" y1="8667" x2="5438" y2="15000"/>
                        <a14:foregroundMark x1="2063" y1="45444" x2="4563" y2="96889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500" y1="90556" x2="17813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6DC9933-57EB-456D-F2F2-A7D6E71CF002}"/>
              </a:ext>
            </a:extLst>
          </p:cNvPr>
          <p:cNvSpPr/>
          <p:nvPr/>
        </p:nvSpPr>
        <p:spPr>
          <a:xfrm>
            <a:off x="6911163" y="2790395"/>
            <a:ext cx="212652" cy="8309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09F12-9CB8-75F8-2D02-5056CB452D9C}"/>
              </a:ext>
            </a:extLst>
          </p:cNvPr>
          <p:cNvSpPr txBox="1"/>
          <p:nvPr/>
        </p:nvSpPr>
        <p:spPr>
          <a:xfrm>
            <a:off x="3320016" y="294503"/>
            <a:ext cx="8524653" cy="26161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B7528-27DB-F1FA-F5BA-252C2A943571}"/>
              </a:ext>
            </a:extLst>
          </p:cNvPr>
          <p:cNvSpPr txBox="1"/>
          <p:nvPr/>
        </p:nvSpPr>
        <p:spPr>
          <a:xfrm>
            <a:off x="3583171" y="479168"/>
            <a:ext cx="799834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1200" dirty="0">
                <a:effectLst/>
                <a:latin typeface="Times New Roman" panose="02020603050405020304" pitchFamily="18" charset="0"/>
                <a:ea typeface="+mn-ea"/>
              </a:rPr>
              <a:t>Trong quá trình phản ứng hoá học xảy ra,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chỉ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có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liên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kết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giữa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các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nguyên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tử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thay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đổi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làm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cho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phân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tử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chất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này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biến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đổi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thành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phân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tử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chất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khác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.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1200" dirty="0">
                <a:effectLst/>
                <a:latin typeface="Times New Roman" panose="02020603050405020304" pitchFamily="18" charset="0"/>
                <a:ea typeface="+mn-ea"/>
              </a:rPr>
              <a:t>tổng </a:t>
            </a:r>
            <a:endParaRPr lang="en-US" sz="2800" kern="1200" dirty="0">
              <a:effectLst/>
              <a:latin typeface="Times New Roman" panose="02020603050405020304" pitchFamily="18" charset="0"/>
              <a:ea typeface="+mn-ea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vi-VN" sz="2800" kern="1200" dirty="0">
                <a:effectLst/>
                <a:latin typeface="Times New Roman" panose="02020603050405020304" pitchFamily="18" charset="0"/>
                <a:ea typeface="+mn-ea"/>
              </a:rPr>
              <a:t>khối lượng các chất trước và sau phản ứng có bằng </a:t>
            </a:r>
            <a:endParaRPr lang="en-US" sz="2800" kern="1200" dirty="0">
              <a:effectLst/>
              <a:latin typeface="Times New Roman" panose="02020603050405020304" pitchFamily="18" charset="0"/>
              <a:ea typeface="+mn-ea"/>
            </a:endParaRPr>
          </a:p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vi-VN" sz="2800" kern="1200" dirty="0">
                <a:effectLst/>
                <a:latin typeface="Times New Roman" panose="02020603050405020304" pitchFamily="18" charset="0"/>
                <a:ea typeface="+mn-ea"/>
              </a:rPr>
              <a:t>nhau không?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F0F21-A7AD-7407-39DA-FB13AB35FD1B}"/>
              </a:ext>
            </a:extLst>
          </p:cNvPr>
          <p:cNvSpPr txBox="1"/>
          <p:nvPr/>
        </p:nvSpPr>
        <p:spPr>
          <a:xfrm>
            <a:off x="2963714" y="3598387"/>
            <a:ext cx="8320201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5:</a:t>
            </a:r>
          </a:p>
          <a:p>
            <a:pPr marL="0" marR="0" algn="ctr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LUẬT BẢO TOÀN KHỐI LƯỢNG VÀ </a:t>
            </a:r>
          </a:p>
          <a:p>
            <a:pPr marL="0" marR="0" algn="ctr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HÓA HỌC</a:t>
            </a:r>
          </a:p>
          <a:p>
            <a:pPr marL="0" marR="0" algn="ctr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4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28FEF6-DBF5-1F47-0F69-3CF99DC543D0}"/>
              </a:ext>
            </a:extLst>
          </p:cNvPr>
          <p:cNvSpPr txBox="1"/>
          <p:nvPr/>
        </p:nvSpPr>
        <p:spPr>
          <a:xfrm>
            <a:off x="2275554" y="5559792"/>
            <a:ext cx="961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I.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II.1.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II.2. Ý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00" y="0"/>
            <a:ext cx="12192000" cy="6858000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F72AFE7B-07A3-68BB-FFBB-9638C640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69" y="5654739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</a:rPr>
              <a:t>TRƯỚC PHẢN ỨNG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6120D20-1A0C-4C57-04CE-E0566535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26" y="2846385"/>
            <a:ext cx="1023395" cy="10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7E03C3B-823A-CD08-D087-79B51E86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26" y="2846385"/>
            <a:ext cx="1023395" cy="10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F332C1BD-384E-3E6D-06A6-0EA20B99E961}"/>
              </a:ext>
            </a:extLst>
          </p:cNvPr>
          <p:cNvGrpSpPr>
            <a:grpSpLocks/>
          </p:cNvGrpSpPr>
          <p:nvPr/>
        </p:nvGrpSpPr>
        <p:grpSpPr bwMode="auto">
          <a:xfrm>
            <a:off x="9726763" y="3509319"/>
            <a:ext cx="1653177" cy="469022"/>
            <a:chOff x="3888" y="2448"/>
            <a:chExt cx="1008" cy="384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1A185E6A-508E-3E63-80F5-632F6F1E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B2C75AEF-5157-EEF3-BD1B-1608F8D00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5" name="Line 9">
            <a:extLst>
              <a:ext uri="{FF2B5EF4-FFF2-40B4-BE49-F238E27FC236}">
                <a16:creationId xmlns:a16="http://schemas.microsoft.com/office/drawing/2014/main" id="{F1453355-5E91-A506-2B5E-DCD1AC3D3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2052" y="3990085"/>
            <a:ext cx="0" cy="603028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E710E3EB-C41D-3228-CABA-0F8A7DB9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501" y="1657054"/>
            <a:ext cx="2475918" cy="8617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dd </a:t>
            </a:r>
            <a:r>
              <a:rPr lang="en-US" sz="2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Barium chloride</a:t>
            </a:r>
            <a:endParaRPr lang="en-US" altLang="en-US" sz="2000" b="1" dirty="0">
              <a:ln/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BaCl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2</a:t>
            </a:r>
            <a:endParaRPr lang="en-US" altLang="en-US" sz="1600" b="1" dirty="0">
              <a:ln/>
              <a:solidFill>
                <a:srgbClr val="FF0000"/>
              </a:solidFill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46B56275-517A-E488-80EB-177F0FD77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2288" y="2771228"/>
            <a:ext cx="876929" cy="6596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3D83237-09D6-22B2-21BA-68BAC63C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26" y="1688190"/>
            <a:ext cx="2306504" cy="8617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dd </a:t>
            </a:r>
            <a:r>
              <a:rPr lang="en-US" sz="2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Sodium sulfate </a:t>
            </a:r>
            <a:endParaRPr lang="en-US" sz="2000" b="1" dirty="0">
              <a:ln/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Na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SO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4</a:t>
            </a:r>
            <a:endParaRPr lang="en-US" altLang="en-US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FE08507A-1A0E-B89F-6CFF-AA0BA1F64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7938" y="2589502"/>
            <a:ext cx="671919" cy="6596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C85D5DC4-7EBF-32EA-7ADD-656A1645167A}"/>
              </a:ext>
            </a:extLst>
          </p:cNvPr>
          <p:cNvGrpSpPr>
            <a:grpSpLocks/>
          </p:cNvGrpSpPr>
          <p:nvPr/>
        </p:nvGrpSpPr>
        <p:grpSpPr bwMode="auto">
          <a:xfrm>
            <a:off x="4119163" y="2923005"/>
            <a:ext cx="7718974" cy="2557847"/>
            <a:chOff x="761" y="2122"/>
            <a:chExt cx="4512" cy="1718"/>
          </a:xfrm>
        </p:grpSpPr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043342D3-07F4-4D28-8167-424E9608C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3382"/>
              <a:ext cx="2930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6">
              <a:extLst>
                <a:ext uri="{FF2B5EF4-FFF2-40B4-BE49-F238E27FC236}">
                  <a16:creationId xmlns:a16="http://schemas.microsoft.com/office/drawing/2014/main" id="{DFC95ECA-1A61-1F08-1063-FAAE69D6B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" y="3552"/>
              <a:ext cx="4512" cy="288"/>
              <a:chOff x="432" y="3395"/>
              <a:chExt cx="2029" cy="253"/>
            </a:xfrm>
          </p:grpSpPr>
          <p:sp>
            <p:nvSpPr>
              <p:cNvPr id="33" name="Line 17">
                <a:extLst>
                  <a:ext uri="{FF2B5EF4-FFF2-40B4-BE49-F238E27FC236}">
                    <a16:creationId xmlns:a16="http://schemas.microsoft.com/office/drawing/2014/main" id="{F9AF2328-9875-6C34-7422-B3CF08E59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635"/>
                <a:ext cx="2016" cy="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7A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8">
                <a:extLst>
                  <a:ext uri="{FF2B5EF4-FFF2-40B4-BE49-F238E27FC236}">
                    <a16:creationId xmlns:a16="http://schemas.microsoft.com/office/drawing/2014/main" id="{15110DEA-2BB7-18C6-FB85-F641A131A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3408"/>
                <a:ext cx="1392" cy="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7A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">
                <a:extLst>
                  <a:ext uri="{FF2B5EF4-FFF2-40B4-BE49-F238E27FC236}">
                    <a16:creationId xmlns:a16="http://schemas.microsoft.com/office/drawing/2014/main" id="{1ECDE305-40C6-FF98-0C60-335000422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3395"/>
                <a:ext cx="384" cy="24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7A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4F0F74C4-2F08-8826-6829-6CBB8A694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5" y="3408"/>
                <a:ext cx="336" cy="24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7A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63605BA7-995C-EE33-D7EF-4A09429E4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" y="2928"/>
              <a:ext cx="7" cy="655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4CF11CB-04FD-810D-CB9D-02734D64B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" y="2976"/>
              <a:ext cx="0" cy="598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C91648B5-7E17-B4DF-4A46-490EA6253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32"/>
              <a:ext cx="1145" cy="172"/>
            </a:xfrm>
            <a:custGeom>
              <a:avLst/>
              <a:gdLst>
                <a:gd name="T0" fmla="*/ 52 w 1064"/>
                <a:gd name="T1" fmla="*/ 0 h 224"/>
                <a:gd name="T2" fmla="*/ 155 w 1064"/>
                <a:gd name="T3" fmla="*/ 147 h 224"/>
                <a:gd name="T4" fmla="*/ 981 w 1064"/>
                <a:gd name="T5" fmla="*/ 147 h 224"/>
                <a:gd name="T6" fmla="*/ 1136 w 1064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4" h="224">
                  <a:moveTo>
                    <a:pt x="48" y="0"/>
                  </a:moveTo>
                  <a:cubicBezTo>
                    <a:pt x="24" y="80"/>
                    <a:pt x="0" y="160"/>
                    <a:pt x="144" y="192"/>
                  </a:cubicBezTo>
                  <a:cubicBezTo>
                    <a:pt x="288" y="224"/>
                    <a:pt x="760" y="224"/>
                    <a:pt x="912" y="192"/>
                  </a:cubicBezTo>
                  <a:cubicBezTo>
                    <a:pt x="1064" y="160"/>
                    <a:pt x="1060" y="80"/>
                    <a:pt x="1056" y="0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B5F720F-F577-FCB7-4AD7-FB8F4F65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784"/>
              <a:ext cx="1145" cy="172"/>
            </a:xfrm>
            <a:custGeom>
              <a:avLst/>
              <a:gdLst>
                <a:gd name="T0" fmla="*/ 52 w 1064"/>
                <a:gd name="T1" fmla="*/ 0 h 224"/>
                <a:gd name="T2" fmla="*/ 155 w 1064"/>
                <a:gd name="T3" fmla="*/ 147 h 224"/>
                <a:gd name="T4" fmla="*/ 981 w 1064"/>
                <a:gd name="T5" fmla="*/ 147 h 224"/>
                <a:gd name="T6" fmla="*/ 1136 w 1064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4" h="224">
                  <a:moveTo>
                    <a:pt x="48" y="0"/>
                  </a:moveTo>
                  <a:cubicBezTo>
                    <a:pt x="24" y="80"/>
                    <a:pt x="0" y="160"/>
                    <a:pt x="144" y="192"/>
                  </a:cubicBezTo>
                  <a:cubicBezTo>
                    <a:pt x="288" y="224"/>
                    <a:pt x="760" y="224"/>
                    <a:pt x="912" y="192"/>
                  </a:cubicBezTo>
                  <a:cubicBezTo>
                    <a:pt x="1064" y="160"/>
                    <a:pt x="1060" y="80"/>
                    <a:pt x="1056" y="0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C6153D39-D32B-B212-8F74-ED081B05F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" y="2122"/>
              <a:ext cx="955" cy="710"/>
              <a:chOff x="1824" y="2266"/>
              <a:chExt cx="803" cy="710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2F1C4EA2-2775-37C0-B656-32CCE1D7A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768" cy="96"/>
              </a:xfrm>
              <a:custGeom>
                <a:avLst/>
                <a:gdLst>
                  <a:gd name="T0" fmla="*/ 62 w 984"/>
                  <a:gd name="T1" fmla="*/ 96 h 336"/>
                  <a:gd name="T2" fmla="*/ 100 w 984"/>
                  <a:gd name="T3" fmla="*/ 14 h 336"/>
                  <a:gd name="T4" fmla="*/ 662 w 984"/>
                  <a:gd name="T5" fmla="*/ 14 h 336"/>
                  <a:gd name="T6" fmla="*/ 737 w 984"/>
                  <a:gd name="T7" fmla="*/ 55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4" h="336">
                    <a:moveTo>
                      <a:pt x="80" y="336"/>
                    </a:moveTo>
                    <a:cubicBezTo>
                      <a:pt x="40" y="216"/>
                      <a:pt x="0" y="96"/>
                      <a:pt x="128" y="48"/>
                    </a:cubicBezTo>
                    <a:cubicBezTo>
                      <a:pt x="256" y="0"/>
                      <a:pt x="712" y="24"/>
                      <a:pt x="848" y="48"/>
                    </a:cubicBezTo>
                    <a:cubicBezTo>
                      <a:pt x="984" y="72"/>
                      <a:pt x="964" y="132"/>
                      <a:pt x="944" y="192"/>
                    </a:cubicBezTo>
                  </a:path>
                </a:pathLst>
              </a:cu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7A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4BA59C74-AFE9-A12C-E55E-3DF600C2A4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9" y="2266"/>
                <a:ext cx="528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006600"/>
                    </a:solidFill>
                  </a:rPr>
                  <a:t>0</a:t>
                </a: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170CF41A-5B44-D09C-037D-E72870B3C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7A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E6D35E3A-7328-88A3-E242-3F0018B46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3120"/>
              <a:ext cx="43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/>
                <a:t>A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9D476FE9-76C0-3169-15F8-8027D111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3" y="3120"/>
              <a:ext cx="43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/>
                <a:t>B</a:t>
              </a:r>
            </a:p>
          </p:txBody>
        </p:sp>
      </p:grpSp>
      <p:sp>
        <p:nvSpPr>
          <p:cNvPr id="43" name="Rectangle 5">
            <a:extLst>
              <a:ext uri="{FF2B5EF4-FFF2-40B4-BE49-F238E27FC236}">
                <a16:creationId xmlns:a16="http://schemas.microsoft.com/office/drawing/2014/main" id="{786643BA-CA6C-C483-C728-981FB298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87" y="3375673"/>
            <a:ext cx="4078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nghiệm</a:t>
            </a:r>
            <a:endParaRPr lang="en-US" altLang="en-US" sz="3600" b="1" dirty="0">
              <a:solidFill>
                <a:srgbClr val="C00000"/>
              </a:solidFill>
              <a:latin typeface=".VnTime" pitchFamily="34" charset="0"/>
            </a:endParaRPr>
          </a:p>
          <a:p>
            <a:pPr eaLnBrk="1" hangingPunct="1"/>
            <a:r>
              <a:rPr lang="en-US" altLang="en-US" sz="2400" dirty="0">
                <a:latin typeface=".VnTime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29430-5B3D-2649-C28C-048438AEA8D4}"/>
              </a:ext>
            </a:extLst>
          </p:cNvPr>
          <p:cNvSpPr txBox="1"/>
          <p:nvPr/>
        </p:nvSpPr>
        <p:spPr>
          <a:xfrm>
            <a:off x="1386437" y="684148"/>
            <a:ext cx="1125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1.NỘI DUNG ĐỊNH LUẬT BẢO TOÀN KHỐI LƯỢNG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19202-E6FB-3F29-3FB0-2E64B2F5601A}"/>
              </a:ext>
            </a:extLst>
          </p:cNvPr>
          <p:cNvSpPr txBox="1"/>
          <p:nvPr/>
        </p:nvSpPr>
        <p:spPr>
          <a:xfrm>
            <a:off x="1394977" y="121279"/>
            <a:ext cx="11254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ĐỊNH LUẬT BẢO TOÀN KHỐI LƯỢNG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29290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3" grpId="0"/>
      <p:bldP spid="43" grpId="1"/>
      <p:bldP spid="43" grpId="2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93916-7A2B-4526-81C2-485E4113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A6943-E195-47AD-91B3-0B69DE0B6F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50" y="-22557"/>
            <a:ext cx="12192000" cy="6858000"/>
          </a:xfrm>
          <a:prstGeom prst="rect">
            <a:avLst/>
          </a:prstGeom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3AA6939E-5B95-02E3-1F20-F04A49C122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3251" y="4762375"/>
            <a:ext cx="5378940" cy="197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0D0FB7B-1CF2-77F4-9695-A23CEE417363}"/>
              </a:ext>
            </a:extLst>
          </p:cNvPr>
          <p:cNvGrpSpPr>
            <a:grpSpLocks/>
          </p:cNvGrpSpPr>
          <p:nvPr/>
        </p:nvGrpSpPr>
        <p:grpSpPr bwMode="auto">
          <a:xfrm>
            <a:off x="2464344" y="5087142"/>
            <a:ext cx="8189726" cy="520919"/>
            <a:chOff x="432" y="3395"/>
            <a:chExt cx="2029" cy="253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C22979E4-27D4-B7EF-B7FF-18A8D3DC2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635"/>
              <a:ext cx="2016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C3741EE-3D9D-C7EA-46BB-4DFDB1BF8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408"/>
              <a:ext cx="1392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EF13E42-A8DF-7576-0A56-A662AB3EA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3395"/>
              <a:ext cx="384" cy="24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08D9B097-04C6-70E1-1BB5-0C8D315A6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25" y="3408"/>
              <a:ext cx="336" cy="24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9">
            <a:extLst>
              <a:ext uri="{FF2B5EF4-FFF2-40B4-BE49-F238E27FC236}">
                <a16:creationId xmlns:a16="http://schemas.microsoft.com/office/drawing/2014/main" id="{44AD1F15-1777-FE65-4A40-CB8AEACDF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420" y="4087087"/>
            <a:ext cx="14831" cy="981176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FA040980-F242-8F41-0A72-638EBB647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194" y="3981113"/>
            <a:ext cx="0" cy="108163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6A42C-D8BA-2ACF-0851-45AB87295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130" y="3846762"/>
            <a:ext cx="2078289" cy="311104"/>
          </a:xfrm>
          <a:custGeom>
            <a:avLst/>
            <a:gdLst>
              <a:gd name="T0" fmla="*/ 82001 w 1064"/>
              <a:gd name="T1" fmla="*/ 0 h 224"/>
              <a:gd name="T2" fmla="*/ 246003 w 1064"/>
              <a:gd name="T3" fmla="*/ 234043 h 224"/>
              <a:gd name="T4" fmla="*/ 1558018 w 1064"/>
              <a:gd name="T5" fmla="*/ 234043 h 224"/>
              <a:gd name="T6" fmla="*/ 1804021 w 1064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4" h="224">
                <a:moveTo>
                  <a:pt x="48" y="0"/>
                </a:moveTo>
                <a:cubicBezTo>
                  <a:pt x="24" y="80"/>
                  <a:pt x="0" y="160"/>
                  <a:pt x="144" y="192"/>
                </a:cubicBezTo>
                <a:cubicBezTo>
                  <a:pt x="288" y="224"/>
                  <a:pt x="760" y="224"/>
                  <a:pt x="912" y="192"/>
                </a:cubicBezTo>
                <a:cubicBezTo>
                  <a:pt x="1064" y="160"/>
                  <a:pt x="1060" y="80"/>
                  <a:pt x="105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C08885F6-F7BE-8971-0055-2FF0AF8F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657" y="3785093"/>
            <a:ext cx="2170098" cy="334312"/>
          </a:xfrm>
          <a:custGeom>
            <a:avLst/>
            <a:gdLst>
              <a:gd name="T0" fmla="*/ 82001 w 1064"/>
              <a:gd name="T1" fmla="*/ 0 h 224"/>
              <a:gd name="T2" fmla="*/ 246003 w 1064"/>
              <a:gd name="T3" fmla="*/ 234043 h 224"/>
              <a:gd name="T4" fmla="*/ 1558018 w 1064"/>
              <a:gd name="T5" fmla="*/ 234043 h 224"/>
              <a:gd name="T6" fmla="*/ 1804021 w 1064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4" h="224">
                <a:moveTo>
                  <a:pt x="48" y="0"/>
                </a:moveTo>
                <a:cubicBezTo>
                  <a:pt x="24" y="80"/>
                  <a:pt x="0" y="160"/>
                  <a:pt x="144" y="192"/>
                </a:cubicBezTo>
                <a:cubicBezTo>
                  <a:pt x="288" y="224"/>
                  <a:pt x="760" y="224"/>
                  <a:pt x="912" y="192"/>
                </a:cubicBezTo>
                <a:cubicBezTo>
                  <a:pt x="1064" y="160"/>
                  <a:pt x="1060" y="80"/>
                  <a:pt x="105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85A19D6-1919-42A7-4B30-794429F8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06" y="3439956"/>
            <a:ext cx="1657185" cy="173640"/>
          </a:xfrm>
          <a:custGeom>
            <a:avLst/>
            <a:gdLst>
              <a:gd name="T0" fmla="*/ 117836 w 984"/>
              <a:gd name="T1" fmla="*/ 152400 h 336"/>
              <a:gd name="T2" fmla="*/ 188538 w 984"/>
              <a:gd name="T3" fmla="*/ 21771 h 336"/>
              <a:gd name="T4" fmla="*/ 1249065 w 984"/>
              <a:gd name="T5" fmla="*/ 21771 h 336"/>
              <a:gd name="T6" fmla="*/ 1390469 w 984"/>
              <a:gd name="T7" fmla="*/ 87086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4" h="336">
                <a:moveTo>
                  <a:pt x="80" y="336"/>
                </a:moveTo>
                <a:cubicBezTo>
                  <a:pt x="40" y="216"/>
                  <a:pt x="0" y="96"/>
                  <a:pt x="128" y="48"/>
                </a:cubicBezTo>
                <a:cubicBezTo>
                  <a:pt x="256" y="0"/>
                  <a:pt x="712" y="24"/>
                  <a:pt x="848" y="48"/>
                </a:cubicBezTo>
                <a:cubicBezTo>
                  <a:pt x="984" y="72"/>
                  <a:pt x="964" y="132"/>
                  <a:pt x="944" y="192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628856E-BFE3-99B1-DC1D-3BA63DE5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709" y="2691622"/>
            <a:ext cx="11398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747CBEDE-F68E-B0B9-9A04-E07E2B0A8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7439" y="3397827"/>
            <a:ext cx="0" cy="5209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F7A297BD-6C83-E12E-13D6-9FA2D8E2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4841">
            <a:off x="3415579" y="1165246"/>
            <a:ext cx="1209312" cy="14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7">
            <a:extLst>
              <a:ext uri="{FF2B5EF4-FFF2-40B4-BE49-F238E27FC236}">
                <a16:creationId xmlns:a16="http://schemas.microsoft.com/office/drawing/2014/main" id="{F534373C-64CF-AEC1-8439-0C62155F9AC6}"/>
              </a:ext>
            </a:extLst>
          </p:cNvPr>
          <p:cNvGrpSpPr>
            <a:grpSpLocks/>
          </p:cNvGrpSpPr>
          <p:nvPr/>
        </p:nvGrpSpPr>
        <p:grpSpPr bwMode="auto">
          <a:xfrm>
            <a:off x="8369661" y="3546952"/>
            <a:ext cx="1829620" cy="607739"/>
            <a:chOff x="3888" y="2448"/>
            <a:chExt cx="1008" cy="384"/>
          </a:xfrm>
        </p:grpSpPr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9AD76EB6-2AF5-4E97-837B-5E9BF0B1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7C9B8B17-1F64-4D08-5D43-6D1A72CEA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2" name="Line 20">
            <a:extLst>
              <a:ext uri="{FF2B5EF4-FFF2-40B4-BE49-F238E27FC236}">
                <a16:creationId xmlns:a16="http://schemas.microsoft.com/office/drawing/2014/main" id="{470522BE-C64F-D813-1346-6E568562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2721" y="3936771"/>
            <a:ext cx="0" cy="781378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14424B29-5320-E3FF-6C5B-02953E50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336" y="1052465"/>
            <a:ext cx="2562006" cy="8617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dd </a:t>
            </a:r>
            <a:r>
              <a:rPr lang="en-US" sz="2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Sodium sulfate </a:t>
            </a:r>
            <a:endParaRPr lang="en-US" sz="2000" b="1" dirty="0">
              <a:ln/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Na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SO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4</a:t>
            </a:r>
            <a:endParaRPr lang="en-US" altLang="en-US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FA9A6D04-F338-E791-89A4-781BEF4CC3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6507" y="1504374"/>
            <a:ext cx="500354" cy="70361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ACEA65BC-2CB9-8523-A389-C279019E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96" y="2595502"/>
            <a:ext cx="1123490" cy="13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>
            <a:hlinkClick r:id="rId5"/>
            <a:extLst>
              <a:ext uri="{FF2B5EF4-FFF2-40B4-BE49-F238E27FC236}">
                <a16:creationId xmlns:a16="http://schemas.microsoft.com/office/drawing/2014/main" id="{DF6DC00B-A1CC-1E2C-E9FF-815F1B8E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3572"/>
          <a:stretch>
            <a:fillRect/>
          </a:stretch>
        </p:blipFill>
        <p:spPr bwMode="auto">
          <a:xfrm>
            <a:off x="3141446" y="2581347"/>
            <a:ext cx="936241" cy="14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6">
            <a:extLst>
              <a:ext uri="{FF2B5EF4-FFF2-40B4-BE49-F238E27FC236}">
                <a16:creationId xmlns:a16="http://schemas.microsoft.com/office/drawing/2014/main" id="{32BDD8CF-066B-7EC0-6DD5-D4A109AC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760" y="1346823"/>
            <a:ext cx="1910444" cy="46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b="1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40BEF635-E37F-C791-0B44-5761490E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192" y="5805535"/>
            <a:ext cx="4617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hlink"/>
                </a:solidFill>
              </a:rPr>
              <a:t>         </a:t>
            </a:r>
            <a:r>
              <a:rPr lang="en-US" altLang="en-US" sz="3200" b="1" dirty="0">
                <a:solidFill>
                  <a:schemeClr val="hlink"/>
                </a:solidFill>
              </a:rPr>
              <a:t>SAU PHẢN ỨNG</a:t>
            </a: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7717B8D5-B538-EE84-564F-B9EBECE4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00" y="2555815"/>
            <a:ext cx="1045470" cy="13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>
            <a:extLst>
              <a:ext uri="{FF2B5EF4-FFF2-40B4-BE49-F238E27FC236}">
                <a16:creationId xmlns:a16="http://schemas.microsoft.com/office/drawing/2014/main" id="{F65A5EFD-CD9A-1BDC-FF2D-7405B30D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70238"/>
            <a:ext cx="2780689" cy="16312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n/>
                <a:solidFill>
                  <a:srgbClr val="FF0000"/>
                </a:solidFill>
              </a:rPr>
              <a:t>dd </a:t>
            </a:r>
            <a:r>
              <a:rPr lang="en-US" sz="2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Sodium chloride 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NaCl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n/>
                <a:solidFill>
                  <a:srgbClr val="FF0000"/>
                </a:solidFill>
              </a:rPr>
              <a:t>và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ln/>
                <a:solidFill>
                  <a:srgbClr val="FF0000"/>
                </a:solidFill>
              </a:rPr>
              <a:t>kết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ln/>
                <a:solidFill>
                  <a:srgbClr val="FF0000"/>
                </a:solidFill>
              </a:rPr>
              <a:t>tủa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ln/>
                <a:solidFill>
                  <a:srgbClr val="FF0000"/>
                </a:solidFill>
              </a:rPr>
              <a:t>trắng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Barium sulfate </a:t>
            </a:r>
            <a:r>
              <a:rPr lang="en-US" altLang="en-US" sz="2000" b="1" dirty="0">
                <a:ln/>
                <a:solidFill>
                  <a:srgbClr val="FF0000"/>
                </a:solidFill>
              </a:rPr>
              <a:t>BaSO</a:t>
            </a:r>
            <a:r>
              <a:rPr lang="en-US" altLang="en-US" sz="2000" b="1" baseline="-25000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8F19D09F-9E30-A74C-DD1F-0E6EB3AD2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9306" y="2273016"/>
            <a:ext cx="636814" cy="74637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3" name="Picture 33">
            <a:extLst>
              <a:ext uri="{FF2B5EF4-FFF2-40B4-BE49-F238E27FC236}">
                <a16:creationId xmlns:a16="http://schemas.microsoft.com/office/drawing/2014/main" id="{42F170B1-9A8F-86A1-2BC2-D7529846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97" y="2555815"/>
            <a:ext cx="1020112" cy="13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4">
            <a:extLst>
              <a:ext uri="{FF2B5EF4-FFF2-40B4-BE49-F238E27FC236}">
                <a16:creationId xmlns:a16="http://schemas.microsoft.com/office/drawing/2014/main" id="{E115E88F-B99F-5F83-99EC-56612FE0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474" y="2850955"/>
            <a:ext cx="622870" cy="1006441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7DD476-DC87-2674-7F48-A901553F5C99}"/>
              </a:ext>
            </a:extLst>
          </p:cNvPr>
          <p:cNvSpPr txBox="1"/>
          <p:nvPr/>
        </p:nvSpPr>
        <p:spPr>
          <a:xfrm>
            <a:off x="-1790700" y="-5833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dirty="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AD9CE08C-7E0B-3B3F-E1FA-DC07E922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273" y="870460"/>
            <a:ext cx="4078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C00000"/>
                </a:solidFill>
                <a:latin typeface=".VnTime" pitchFamily="34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.VnTime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13236-E9E7-78F9-EE08-CA2E0710E983}"/>
              </a:ext>
            </a:extLst>
          </p:cNvPr>
          <p:cNvSpPr txBox="1"/>
          <p:nvPr/>
        </p:nvSpPr>
        <p:spPr>
          <a:xfrm>
            <a:off x="1897897" y="60319"/>
            <a:ext cx="11254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ĐỊNH LUẬT BẢO TOÀN KHỐI LƯỢNG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89390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8" grpId="0"/>
      <p:bldP spid="29" grpId="0"/>
      <p:bldP spid="34" grpId="0" animBg="1"/>
      <p:bldP spid="37" grpId="0"/>
      <p:bldP spid="37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ECEAD3-342C-1D25-9BB2-E09064A5931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16289" y1="60682" x2="17938" y2="66667"/>
                        <a14:foregroundMark x1="3063" y1="12667" x2="5637" y2="22010"/>
                        <a14:foregroundMark x1="17938" y1="66667" x2="16375" y2="92444"/>
                        <a14:foregroundMark x1="17053" y1="23254" x2="23750" y2="34444"/>
                        <a14:foregroundMark x1="4000" y1="1444" x2="11287" y2="13620"/>
                        <a14:foregroundMark x1="250" y1="8667" x2="5438" y2="15000"/>
                        <a14:foregroundMark x1="2456" y1="53526" x2="4563" y2="96889"/>
                        <a14:foregroundMark x1="2063" y1="45444" x2="2297" y2="50256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997" y1="92491" x2="17813" y2="99556"/>
                        <a14:backgroundMark x1="8875" y1="17222" x2="10563" y2="81000"/>
                        <a14:backgroundMark x1="10563" y1="81000" x2="11500" y2="82778"/>
                        <a14:backgroundMark x1="12937" y1="24000" x2="20313" y2="50556"/>
                        <a14:backgroundMark x1="5125" y1="47333" x2="12375" y2="47000"/>
                        <a14:backgroundMark x1="12375" y1="47000" x2="18750" y2="47556"/>
                        <a14:backgroundMark x1="20438" y1="35556" x2="26000" y2="37222"/>
                        <a14:backgroundMark x1="6188" y1="16000" x2="17688" y2="17333"/>
                        <a14:backgroundMark x1="17688" y1="17333" x2="18563" y2="17778"/>
                        <a14:backgroundMark x1="10813" y1="17667" x2="15063" y2="22222"/>
                        <a14:backgroundMark x1="8000" y1="21889" x2="7313" y2="29778"/>
                        <a14:backgroundMark x1="6625" y1="28667" x2="4875" y2="37667"/>
                        <a14:backgroundMark x1="4875" y1="37667" x2="4563" y2="54889"/>
                        <a14:backgroundMark x1="7313" y1="73222" x2="10000" y2="79444"/>
                        <a14:backgroundMark x1="10000" y1="79444" x2="10813" y2="90778"/>
                        <a14:backgroundMark x1="10813" y1="90778" x2="8875" y2="96778"/>
                        <a14:backgroundMark x1="13688" y1="75778" x2="14938" y2="97222"/>
                        <a14:backgroundMark x1="5500" y1="26778" x2="10875" y2="29222"/>
                        <a14:backgroundMark x1="10875" y1="29222" x2="16563" y2="23556"/>
                        <a14:backgroundMark x1="15188" y1="19111" x2="15875" y2="23111"/>
                        <a14:backgroundMark x1="7062" y1="21111" x2="6438" y2="28111"/>
                        <a14:backgroundMark x1="9313" y1="38889" x2="15687" y2="54667"/>
                        <a14:backgroundMark x1="15687" y1="54667" x2="14563" y2="56000"/>
                        <a14:backgroundMark x1="14625" y1="56556" x2="16063" y2="57778"/>
                        <a14:backgroundMark x1="2250" y1="50333" x2="4563" y2="53444"/>
                        <a14:backgroundMark x1="11500" y1="13444" x2="12125" y2="15667"/>
                        <a14:backgroundMark x1="17000" y1="22000" x2="16813" y2="22667"/>
                        <a14:backgroundMark x1="15500" y1="19889" x2="15937" y2="21667"/>
                        <a14:backgroundMark x1="15063" y1="20889" x2="17188" y2="23000"/>
                        <a14:backgroundMark x1="15687" y1="57778" x2="16313" y2="6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2" y="5763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24E25-FECE-E3B0-CB83-997DEC271D88}"/>
              </a:ext>
            </a:extLst>
          </p:cNvPr>
          <p:cNvCxnSpPr/>
          <p:nvPr/>
        </p:nvCxnSpPr>
        <p:spPr>
          <a:xfrm flipH="1">
            <a:off x="-57873" y="21065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159030" y="871870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126991" y="8718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1986587" y="10343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159030" y="65604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01592-3269-8BDC-E856-CC9FC2BB0EA9}"/>
              </a:ext>
            </a:extLst>
          </p:cNvPr>
          <p:cNvSpPr txBox="1"/>
          <p:nvPr/>
        </p:nvSpPr>
        <p:spPr>
          <a:xfrm>
            <a:off x="137300" y="845961"/>
            <a:ext cx="12563057" cy="623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AutoNum type="arabicPeriod"/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indent="-457200" algn="just">
              <a:lnSpc>
                <a:spcPct val="115000"/>
              </a:lnSpc>
              <a:buAutoNum type="arabicPeriod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atinLnBrk="1">
              <a:lnSpc>
                <a:spcPct val="115000"/>
              </a:lnSpc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atinLnBrk="1">
              <a:lnSpc>
                <a:spcPct val="115000"/>
              </a:lnSpc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23CF4E-2204-6B97-435E-40EEB23EFC82}"/>
              </a:ext>
            </a:extLst>
          </p:cNvPr>
          <p:cNvSpPr txBox="1"/>
          <p:nvPr/>
        </p:nvSpPr>
        <p:spPr>
          <a:xfrm>
            <a:off x="848142" y="1346226"/>
            <a:ext cx="960782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7C88C-2417-EF9C-8437-56C7B3FA6A06}"/>
              </a:ext>
            </a:extLst>
          </p:cNvPr>
          <p:cNvSpPr txBox="1"/>
          <p:nvPr/>
        </p:nvSpPr>
        <p:spPr>
          <a:xfrm>
            <a:off x="718212" y="2452698"/>
            <a:ext cx="1136231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Barium chloride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Sodium sulfate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Barium sulfate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Sodium chloride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D9427-5291-EF8C-9DB4-DE546A97066D}"/>
              </a:ext>
            </a:extLst>
          </p:cNvPr>
          <p:cNvSpPr txBox="1"/>
          <p:nvPr/>
        </p:nvSpPr>
        <p:spPr>
          <a:xfrm>
            <a:off x="558311" y="3845285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Barium chloride +  Sodium sulfate → Barium sulfate +  Sodium chloride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35F87-8942-648A-547E-08DE313D33D2}"/>
              </a:ext>
            </a:extLst>
          </p:cNvPr>
          <p:cNvSpPr txBox="1"/>
          <p:nvPr/>
        </p:nvSpPr>
        <p:spPr>
          <a:xfrm>
            <a:off x="3919074" y="49569"/>
            <a:ext cx="4353851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ED027-E318-91CF-36A1-73048ACE04EA}"/>
              </a:ext>
            </a:extLst>
          </p:cNvPr>
          <p:cNvSpPr txBox="1"/>
          <p:nvPr/>
        </p:nvSpPr>
        <p:spPr>
          <a:xfrm>
            <a:off x="1387183" y="6039712"/>
            <a:ext cx="9770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9196-6EB3-3B28-8954-27130BB5ACC8}"/>
              </a:ext>
            </a:extLst>
          </p:cNvPr>
          <p:cNvSpPr txBox="1"/>
          <p:nvPr/>
        </p:nvSpPr>
        <p:spPr>
          <a:xfrm>
            <a:off x="581918" y="4787899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3AF0-C2C2-D77F-98F0-FBED258E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FFCDC-E1E6-26C5-C346-5E63FA4F1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4409D3-0F41-2C8F-4B5E-1C5CBF9460E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7839" y="0"/>
            <a:ext cx="12689839" cy="682158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D9ACF60-40B5-5C3E-5CE4-E264B773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000" y="2441337"/>
            <a:ext cx="9188192" cy="1745863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5" name="Picture 9" descr="Hình ảnh Giấy Bài Viết Bút Ghi Chép PNG , Hồ, Sơ, Bút PNG miễn phí tải tập  tin PSDComment và Vector">
            <a:extLst>
              <a:ext uri="{FF2B5EF4-FFF2-40B4-BE49-F238E27FC236}">
                <a16:creationId xmlns:a16="http://schemas.microsoft.com/office/drawing/2014/main" id="{D39FEF4E-6F95-C56F-A24F-A0F63D8C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6875" l="5156" r="90625">
                        <a14:foregroundMark x1="25156" y1="17031" x2="57656" y2="73594"/>
                        <a14:foregroundMark x1="57656" y1="73594" x2="60000" y2="89063"/>
                        <a14:foregroundMark x1="41719" y1="3906" x2="49063" y2="781"/>
                        <a14:foregroundMark x1="12031" y1="26563" x2="31406" y2="93125"/>
                        <a14:foregroundMark x1="24219" y1="32813" x2="67344" y2="68438"/>
                        <a14:foregroundMark x1="67344" y1="68438" x2="82969" y2="71875"/>
                        <a14:foregroundMark x1="25938" y1="34219" x2="38750" y2="81563"/>
                        <a14:foregroundMark x1="44688" y1="16875" x2="69531" y2="41406"/>
                        <a14:foregroundMark x1="69531" y1="41406" x2="69531" y2="41406"/>
                        <a14:foregroundMark x1="77656" y1="53125" x2="84063" y2="79375"/>
                        <a14:foregroundMark x1="23906" y1="61406" x2="32500" y2="73594"/>
                        <a14:foregroundMark x1="32500" y1="73594" x2="45938" y2="79375"/>
                        <a14:foregroundMark x1="45938" y1="79375" x2="52969" y2="75313"/>
                        <a14:foregroundMark x1="75938" y1="76719" x2="35625" y2="86563"/>
                        <a14:foregroundMark x1="36719" y1="20781" x2="58906" y2="13438"/>
                        <a14:foregroundMark x1="44531" y1="35938" x2="69375" y2="31875"/>
                        <a14:foregroundMark x1="63750" y1="7031" x2="70625" y2="31094"/>
                        <a14:foregroundMark x1="32500" y1="20781" x2="45781" y2="23594"/>
                        <a14:foregroundMark x1="46250" y1="44531" x2="71094" y2="57188"/>
                        <a14:foregroundMark x1="61406" y1="38281" x2="65156" y2="53594"/>
                        <a14:foregroundMark x1="31094" y1="96875" x2="38125" y2="95313"/>
                        <a14:foregroundMark x1="90469" y1="7656" x2="90781" y2="9688"/>
                        <a14:foregroundMark x1="5156" y1="25156" x2="6875" y2="2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1138275"/>
            <a:ext cx="2541634" cy="25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B173E7-EB8B-93B9-B1A5-2BBBF606DCFC}"/>
              </a:ext>
            </a:extLst>
          </p:cNvPr>
          <p:cNvSpPr txBox="1"/>
          <p:nvPr/>
        </p:nvSpPr>
        <p:spPr>
          <a:xfrm>
            <a:off x="2954631" y="1176561"/>
            <a:ext cx="839958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2996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251200" y="696913"/>
            <a:ext cx="5689600" cy="2952750"/>
          </a:xfrm>
          <a:prstGeom prst="cloudCallout">
            <a:avLst>
              <a:gd name="adj1" fmla="val -12889"/>
              <a:gd name="adj2" fmla="val 74569"/>
            </a:avLst>
          </a:prstGeom>
          <a:solidFill>
            <a:schemeClr val="accent1"/>
          </a:solidFill>
          <a:ln w="9525">
            <a:solidFill>
              <a:srgbClr val="FF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phản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ứng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hoá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biến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nhưng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tại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khối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lượng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thay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?</a:t>
            </a:r>
          </a:p>
          <a:p>
            <a:pPr algn="ctr" eaLnBrk="1" hangingPunct="1"/>
            <a:endParaRPr 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2" y="3865563"/>
            <a:ext cx="1838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1062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Sáu</dc:creator>
  <cp:lastModifiedBy>Admin</cp:lastModifiedBy>
  <cp:revision>9</cp:revision>
  <dcterms:created xsi:type="dcterms:W3CDTF">2023-10-10T12:39:42Z</dcterms:created>
  <dcterms:modified xsi:type="dcterms:W3CDTF">2024-10-14T01:02:26Z</dcterms:modified>
</cp:coreProperties>
</file>