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337" r:id="rId3"/>
    <p:sldId id="338" r:id="rId4"/>
    <p:sldId id="342" r:id="rId5"/>
    <p:sldId id="339" r:id="rId6"/>
    <p:sldId id="340" r:id="rId7"/>
    <p:sldId id="341" r:id="rId8"/>
    <p:sldId id="331" r:id="rId9"/>
    <p:sldId id="335" r:id="rId10"/>
    <p:sldId id="257" r:id="rId11"/>
    <p:sldId id="283" r:id="rId12"/>
    <p:sldId id="302" r:id="rId13"/>
    <p:sldId id="258" r:id="rId14"/>
    <p:sldId id="336" r:id="rId15"/>
    <p:sldId id="317" r:id="rId16"/>
    <p:sldId id="314" r:id="rId17"/>
    <p:sldId id="313" r:id="rId18"/>
    <p:sldId id="312" r:id="rId19"/>
    <p:sldId id="311" r:id="rId20"/>
    <p:sldId id="296" r:id="rId21"/>
    <p:sldId id="326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7" r:id="rId30"/>
    <p:sldId id="3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3333FF"/>
    <a:srgbClr val="CC00CC"/>
    <a:srgbClr val="FFCCFF"/>
    <a:srgbClr val="9900CC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9C8B5-DD92-4F6C-B7CA-0CFA0243BC6A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BF1F0-AD55-449B-A548-BBB91A1F4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8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Mạng Internet hữu ích nhưng tiềm ẩn nhiều nguy cơ.Nếu ứng xử không đúng → hậu quả học tập, sức khỏe, danh dự, pháp lý.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BF1F0-AD55-449B-A548-BBB91A1F4B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Kẻ dụ</a:t>
            </a:r>
            <a:r>
              <a:rPr lang="en-US" baseline="0" dirty="0" smtClean="0"/>
              <a:t> dỗ thường nhắm đến lứa tuổi học sinh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BF1F0-AD55-449B-A548-BBB91A1F4B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42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Ngoài</a:t>
            </a:r>
            <a:r>
              <a:rPr lang="en-US" baseline="0" dirty="0" smtClean="0"/>
              <a:t> việc sử dụng inter và mạng XH an toàn tránh rủi ro và tác hại thì chúng ta cần tuân thủ đúng pháp luật. sử dụng mạng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BF1F0-AD55-449B-A548-BBB91A1F4B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78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Ngoài</a:t>
            </a:r>
            <a:r>
              <a:rPr lang="en-US" baseline="0" dirty="0" smtClean="0"/>
              <a:t> việc sử dụng inter và mạng XH an toàn tránh rủi ro và tác hại thì chúng ta cần tuân thủ đúng pháp luật. sử dụng mạng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BF1F0-AD55-449B-A548-BBB91A1F4B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75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Ngoài</a:t>
            </a:r>
            <a:r>
              <a:rPr lang="en-US" baseline="0" dirty="0" smtClean="0"/>
              <a:t> việc sử dụng inter và mạng XH an toàn tránh rủi ro và tác hại thì chúng ta cần tuân thủ đúng pháp luật. sử dụng mạng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BF1F0-AD55-449B-A548-BBB91A1F4B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052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69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727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634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5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574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752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57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762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21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14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72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slide" Target="slide28.xml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2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slide" Target="slide24.xml"/><Relationship Id="rId2" Type="http://schemas.openxmlformats.org/officeDocument/2006/relationships/audio" Target="../media/media3.wma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29" Type="http://schemas.openxmlformats.org/officeDocument/2006/relationships/slide" Target="slide26.xml"/><Relationship Id="rId1" Type="http://schemas.microsoft.com/office/2007/relationships/media" Target="../media/media3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5.png"/><Relationship Id="rId32" Type="http://schemas.openxmlformats.org/officeDocument/2006/relationships/image" Target="../media/image39.png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slide" Target="slide23.xml"/><Relationship Id="rId28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31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image" Target="../media/image34.png"/><Relationship Id="rId27" Type="http://schemas.openxmlformats.org/officeDocument/2006/relationships/slide" Target="slide25.xml"/><Relationship Id="rId30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1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1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1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1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1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1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60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040" y="599440"/>
            <a:ext cx="10251440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- </a:t>
            </a:r>
            <a:r>
              <a:rPr lang="vi-VN" sz="2800" dirty="0" smtClean="0">
                <a:latin typeface="+mj-lt"/>
              </a:rPr>
              <a:t>Nhận </a:t>
            </a:r>
            <a:r>
              <a:rPr lang="vi-VN" sz="2800" dirty="0">
                <a:latin typeface="+mj-lt"/>
              </a:rPr>
              <a:t>biết một số rủi ro khi tham gia môi trường mạng.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+mj-lt"/>
              </a:rPr>
              <a:t>- </a:t>
            </a:r>
            <a:r>
              <a:rPr lang="vi-VN" sz="2800" dirty="0" smtClean="0">
                <a:latin typeface="+mj-lt"/>
              </a:rPr>
              <a:t>Biết </a:t>
            </a:r>
            <a:r>
              <a:rPr lang="vi-VN" sz="2800" dirty="0">
                <a:latin typeface="+mj-lt"/>
              </a:rPr>
              <a:t>cách ứng xử an toàn, lịch sự và văn minh.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+mj-lt"/>
              </a:rPr>
              <a:t>- </a:t>
            </a:r>
            <a:r>
              <a:rPr lang="vi-VN" sz="2800" dirty="0" smtClean="0">
                <a:latin typeface="+mj-lt"/>
              </a:rPr>
              <a:t>Hình </a:t>
            </a:r>
            <a:r>
              <a:rPr lang="vi-VN" sz="2800" dirty="0">
                <a:latin typeface="+mj-lt"/>
              </a:rPr>
              <a:t>thành thái độ tôn trọng, tự bảo vệ bản thân khi dùng Internet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sử dụng công cụ phù hợp để tìm kiếm thông tin trên Internet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chọn lọc kiểm chứng thông tin trước khi sử dụng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Bảo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vệ sức khỏe và an sinh số.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30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Phòng tránh tác hại, rủi ro của Internet và mạng xã hội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Không vi phạm pháp luật khi dùng Internet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27" y="295836"/>
            <a:ext cx="3420802" cy="6448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33417" y="1277827"/>
            <a:ext cx="10550253" cy="1077218"/>
            <a:chOff x="676256" y="1142013"/>
            <a:chExt cx="10550253" cy="1077218"/>
          </a:xfrm>
        </p:grpSpPr>
        <p:grpSp>
          <p:nvGrpSpPr>
            <p:cNvPr id="10" name="Group 9"/>
            <p:cNvGrpSpPr/>
            <p:nvPr/>
          </p:nvGrpSpPr>
          <p:grpSpPr>
            <a:xfrm>
              <a:off x="676256" y="1379897"/>
              <a:ext cx="429926" cy="553998"/>
              <a:chOff x="1069018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69018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26344" y="1142013"/>
              <a:ext cx="1020016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TRÁNH TÁC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HẠI, RỦI RO CỦA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INTERNET </a:t>
              </a:r>
              <a:endPara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 XÃ HỘI </a:t>
              </a:r>
              <a:endPara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48380" y="2692152"/>
            <a:ext cx="6260478" cy="188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Tác hại của Internet và mạng xã hội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Nhận biết trẻ nghiện gam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86" y="1936235"/>
            <a:ext cx="3429956" cy="242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29" y="4451729"/>
            <a:ext cx="3423313" cy="1925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256" y="3487178"/>
            <a:ext cx="4730024" cy="24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127" y="295836"/>
            <a:ext cx="3420802" cy="6448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33417" y="1277827"/>
            <a:ext cx="10550253" cy="1077218"/>
            <a:chOff x="676256" y="1142013"/>
            <a:chExt cx="10550253" cy="1077218"/>
          </a:xfrm>
        </p:grpSpPr>
        <p:grpSp>
          <p:nvGrpSpPr>
            <p:cNvPr id="10" name="Group 9"/>
            <p:cNvGrpSpPr/>
            <p:nvPr/>
          </p:nvGrpSpPr>
          <p:grpSpPr>
            <a:xfrm>
              <a:off x="676256" y="1379897"/>
              <a:ext cx="429926" cy="553998"/>
              <a:chOff x="1069018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69018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26344" y="1142013"/>
              <a:ext cx="1020016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TRÁNH TÁC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HẠI, RỦI RO CỦA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INTERNET </a:t>
              </a:r>
              <a:endPara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 XÃ HỘI </a:t>
              </a:r>
              <a:endPara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48380" y="2692152"/>
            <a:ext cx="6260478" cy="188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Rủi ro của Internet và mạng xã hội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983" y="2564271"/>
            <a:ext cx="3498516" cy="2603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505" y="3718560"/>
            <a:ext cx="4769259" cy="228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0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 tác h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" y="1143000"/>
            <a:ext cx="1013968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127" y="295836"/>
            <a:ext cx="3420802" cy="6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481" y="1076671"/>
            <a:ext cx="1000760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</a:t>
            </a:r>
          </a:p>
          <a:p>
            <a:pPr algn="ctr"/>
            <a:endParaRPr lang="en-US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1, 2: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cách phòng tránh tác hại của Internet và mạng</a:t>
            </a:r>
          </a:p>
          <a:p>
            <a:pPr>
              <a:spcBef>
                <a:spcPts val="60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xã hội.</a:t>
            </a:r>
          </a:p>
          <a:p>
            <a:pPr>
              <a:spcBef>
                <a:spcPts val="600"/>
              </a:spcBef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3, 4: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cách phòng tránh rủi ro từ Internet.</a:t>
            </a:r>
          </a:p>
          <a:p>
            <a:pPr>
              <a:spcBef>
                <a:spcPts val="600"/>
              </a:spcBef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tìm hiểu và hoàn thành: 05 phút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27" y="295836"/>
            <a:ext cx="3420802" cy="644884"/>
          </a:xfrm>
          <a:prstGeom prst="rect">
            <a:avLst/>
          </a:prstGeom>
        </p:spPr>
      </p:pic>
      <p:pic>
        <p:nvPicPr>
          <p:cNvPr id="6" name="5-mins digital">
            <a:hlinkClick r:id="" action="ppaction://media"/>
            <a:extLst>
              <a:ext uri="{FF2B5EF4-FFF2-40B4-BE49-F238E27FC236}">
                <a16:creationId xmlns:a16="http://schemas.microsoft.com/office/drawing/2014/main" id="{3C9CC8E3-56E5-48F2-8FCD-CAB046D1D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43" t="5699" r="2218" b="5699"/>
          <a:stretch/>
        </p:blipFill>
        <p:spPr>
          <a:xfrm>
            <a:off x="8059579" y="4305456"/>
            <a:ext cx="2779251" cy="12968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1833" y="1040748"/>
            <a:ext cx="9896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Phòng tránh tác hại, rủi ro của Internet và mạng xã hội.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8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127" y="295836"/>
            <a:ext cx="3420802" cy="6448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33417" y="1277827"/>
            <a:ext cx="10550253" cy="1077218"/>
            <a:chOff x="676256" y="1142013"/>
            <a:chExt cx="10550253" cy="1077218"/>
          </a:xfrm>
        </p:grpSpPr>
        <p:grpSp>
          <p:nvGrpSpPr>
            <p:cNvPr id="10" name="Group 9"/>
            <p:cNvGrpSpPr/>
            <p:nvPr/>
          </p:nvGrpSpPr>
          <p:grpSpPr>
            <a:xfrm>
              <a:off x="676256" y="1379897"/>
              <a:ext cx="429926" cy="553998"/>
              <a:chOff x="1069018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69018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26344" y="1142013"/>
              <a:ext cx="1020016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TRÁNH TÁC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HẠI, RỦI RO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INTERNET </a:t>
              </a:r>
              <a:endPara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 XÃ HỘI </a:t>
              </a:r>
              <a:endPara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53738" y="2692152"/>
            <a:ext cx="1037306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 khuyên 1: Đừng để game, mạng xã hội biến mình thành nô lệ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3737" y="3617112"/>
            <a:ext cx="10373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khuyên 2: Cảnh giác với kẻ dụ dỗ và bắt nạt</a:t>
            </a: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3417" y="4565798"/>
            <a:ext cx="1037306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Lời khuyên 3. Bắt nạt, tiếp tay cho kẻ bắt nạt là vi phạm pháp luật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7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9892" y="477811"/>
            <a:ext cx="8862487" cy="1077218"/>
            <a:chOff x="676256" y="1130860"/>
            <a:chExt cx="8862487" cy="1077218"/>
          </a:xfrm>
        </p:grpSpPr>
        <p:grpSp>
          <p:nvGrpSpPr>
            <p:cNvPr id="4" name="Group 3"/>
            <p:cNvGrpSpPr/>
            <p:nvPr/>
          </p:nvGrpSpPr>
          <p:grpSpPr>
            <a:xfrm>
              <a:off x="676256" y="1379897"/>
              <a:ext cx="429926" cy="553998"/>
              <a:chOff x="1069018" y="1379837"/>
              <a:chExt cx="429926" cy="55399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69018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126504" y="1130860"/>
              <a:ext cx="841223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 VI PHẠM PHÁP LUẬT KHI DÙNG </a:t>
              </a:r>
              <a:endPara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3200" b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INTERNET</a:t>
              </a:r>
              <a:endPara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07" y="1951348"/>
            <a:ext cx="7955871" cy="33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9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892" y="1949949"/>
            <a:ext cx="9699952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 khuyên 4. Không lan truyền tin giả, bài viết xuyên tạc sự thật, hình ảnh đồi trụy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9892" y="477811"/>
            <a:ext cx="8862487" cy="1077218"/>
            <a:chOff x="676256" y="1130860"/>
            <a:chExt cx="8862487" cy="1077218"/>
          </a:xfrm>
        </p:grpSpPr>
        <p:grpSp>
          <p:nvGrpSpPr>
            <p:cNvPr id="4" name="Group 3"/>
            <p:cNvGrpSpPr/>
            <p:nvPr/>
          </p:nvGrpSpPr>
          <p:grpSpPr>
            <a:xfrm>
              <a:off x="676256" y="1379897"/>
              <a:ext cx="421114" cy="553998"/>
              <a:chOff x="1069018" y="1379837"/>
              <a:chExt cx="421114" cy="55399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69018" y="1379837"/>
                <a:ext cx="38122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126504" y="1130860"/>
              <a:ext cx="841223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 VI PHẠM PHÁP LUẬT KHI DÙNG </a:t>
              </a:r>
              <a:endPara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3200" b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INTERNET</a:t>
              </a:r>
              <a:endPara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80214" y="3291069"/>
            <a:ext cx="969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 khuyên 5. Đừng vô tình “ăn cắp” trên không gian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4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20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44240" y="1310639"/>
            <a:ext cx="4521200" cy="9956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50080" y="1485313"/>
            <a:ext cx="294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8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69" y="775781"/>
            <a:ext cx="7193160" cy="5473585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1" y="16741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37" y="742398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47" y="1108956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148" y="775781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66" y="3015229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82" y="3381136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430" y="302994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25" y="5699375"/>
            <a:ext cx="1973678" cy="1180187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14" y="735678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03" y="1108116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823" y="754578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92" y="301522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34" y="3381136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79" y="3027830"/>
            <a:ext cx="2651990" cy="26519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14779" y="5802782"/>
            <a:ext cx="999242" cy="21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3336518" y="6392877"/>
            <a:ext cx="2245603" cy="205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23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62609" y="371180"/>
            <a:ext cx="10906855" cy="107330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internet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0370" y="1754418"/>
            <a:ext cx="10339087" cy="115503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Tranh thủ mọi lúc, mọi nơi để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ên mạng xã hội, sống ảo nhiều hơn ngoài đời thực, rụt rè, thiếu tự tin khi giao 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77" y="5600739"/>
            <a:ext cx="1945064" cy="1189747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233843" y="3108397"/>
            <a:ext cx="9486899" cy="96058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Trộm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lừa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đảo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233842" y="4233182"/>
            <a:ext cx="9486900" cy="78417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đêm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game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233841" y="5191585"/>
            <a:ext cx="9486901" cy="92890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62" y="1660212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159" y="5162740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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NG TING SOUND EFFECT - BELL YOUTUBE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2" end="193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9639" y="-622731"/>
            <a:ext cx="609600" cy="609600"/>
          </a:xfrm>
          <a:prstGeom prst="rect">
            <a:avLst/>
          </a:prstGeom>
        </p:spPr>
      </p:pic>
      <p:pic>
        <p:nvPicPr>
          <p:cNvPr id="5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4" end="298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7853" y="-62273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3028" y="2974235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08" end="2919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1574" y="-5582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3027" y="4068986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7" end="297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95" y="-633923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67266" y="6257491"/>
            <a:ext cx="2384981" cy="360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67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83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0" grpId="0" animBg="1"/>
      <p:bldP spid="50" grpId="0" animBg="1"/>
      <p:bldP spid="50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/>
      <p:bldP spid="3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62609" y="371180"/>
            <a:ext cx="10906855" cy="125799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1539746" y="1862478"/>
            <a:ext cx="9497440" cy="91440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560175" y="5126390"/>
            <a:ext cx="10212543" cy="102441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gửi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1560175" y="4105484"/>
            <a:ext cx="9486900" cy="78417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1550285" y="2939846"/>
            <a:ext cx="9486901" cy="92890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65" y="1716584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064" y="2850299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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NG TING SOUND EFFECT - BELL YOUTUBE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2" end="193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9639" y="-622731"/>
            <a:ext cx="609600" cy="609600"/>
          </a:xfrm>
          <a:prstGeom prst="rect">
            <a:avLst/>
          </a:prstGeom>
        </p:spPr>
      </p:pic>
      <p:pic>
        <p:nvPicPr>
          <p:cNvPr id="5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4" end="298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7853" y="-62273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2629" y="5071573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08" end="2919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1574" y="-5582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570" y="3919573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7" end="297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95" y="-633923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61534" y="6179569"/>
            <a:ext cx="2271860" cy="419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37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67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83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0" grpId="0" animBg="1"/>
      <p:bldP spid="50" grpId="0" animBg="1"/>
      <p:bldP spid="50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/>
      <p:bldP spid="3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94873" y="371180"/>
            <a:ext cx="11737298" cy="107330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lừa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đảo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internet?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1471470" y="1828799"/>
            <a:ext cx="9482280" cy="101119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 nhắn, email hoặc cuộc gọi bất thường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466851" y="3022849"/>
            <a:ext cx="9486899" cy="96058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 link hoặc website giả mạo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1466851" y="4175450"/>
            <a:ext cx="9968952" cy="78417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466849" y="5158084"/>
            <a:ext cx="9486901" cy="92890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1789" y="1729278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168" y="5063676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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NG TING SOUND EFFECT - BELL YOUTUBE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2" end="193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9639" y="-622731"/>
            <a:ext cx="609600" cy="609600"/>
          </a:xfrm>
          <a:prstGeom prst="rect">
            <a:avLst/>
          </a:prstGeom>
        </p:spPr>
      </p:pic>
      <p:pic>
        <p:nvPicPr>
          <p:cNvPr id="5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4" end="298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7853" y="-62273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1789" y="2884599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08" end="2919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1574" y="-5582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7170" y="4002763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7" end="297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95" y="-633923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61534" y="6171672"/>
            <a:ext cx="2337847" cy="427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67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83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0" grpId="0" animBg="1"/>
      <p:bldP spid="50" grpId="0" animBg="1"/>
      <p:bldP spid="50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/>
      <p:bldP spid="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94873" y="371180"/>
            <a:ext cx="11737298" cy="107330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1324691" y="3032253"/>
            <a:ext cx="9482280" cy="92854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297585" y="5161717"/>
            <a:ext cx="9486899" cy="96058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1320071" y="4166743"/>
            <a:ext cx="9486900" cy="78417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320071" y="1735030"/>
            <a:ext cx="9486901" cy="109127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164" y="2852802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164" y="1588863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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NG TING SOUND EFFECT - BELL YOUTUBE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2" end="193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9639" y="-622731"/>
            <a:ext cx="609600" cy="609600"/>
          </a:xfrm>
          <a:prstGeom prst="rect">
            <a:avLst/>
          </a:prstGeom>
        </p:spPr>
      </p:pic>
      <p:pic>
        <p:nvPicPr>
          <p:cNvPr id="5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4" end="298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7853" y="-62273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4163" y="5014310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08" end="2919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1574" y="-5582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4164" y="3943907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7" end="297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95" y="-633923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70961" y="6278252"/>
            <a:ext cx="2281286" cy="254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19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67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83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0" grpId="0" animBg="1"/>
      <p:bldP spid="50" grpId="0" animBg="1"/>
      <p:bldP spid="50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/>
      <p:bldP spid="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67259" y="263566"/>
            <a:ext cx="11392524" cy="107330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1230760" y="1735642"/>
            <a:ext cx="9482280" cy="92854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297585" y="5161717"/>
            <a:ext cx="9486899" cy="96058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1320071" y="4166743"/>
            <a:ext cx="9486900" cy="78417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1297583" y="2867730"/>
            <a:ext cx="10154902" cy="109127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Tuyên truyền chống phá Nhà nước, kích động bạo lực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078" y="1613571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079" y="2753737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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NG TING SOUND EFFECT - BELL YOUTUBE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2" end="193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9639" y="-622731"/>
            <a:ext cx="609600" cy="609600"/>
          </a:xfrm>
          <a:prstGeom prst="rect">
            <a:avLst/>
          </a:prstGeom>
        </p:spPr>
      </p:pic>
      <p:pic>
        <p:nvPicPr>
          <p:cNvPr id="5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4" end="298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7853" y="-62273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4163" y="5014310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08" end="2919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1574" y="-5582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4164" y="3943907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7" end="297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95" y="-633923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04973" y="6249971"/>
            <a:ext cx="2375555" cy="329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25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67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83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0" grpId="0" animBg="1"/>
      <p:bldP spid="50" grpId="0" animBg="1"/>
      <p:bldP spid="50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/>
      <p:bldP spid="3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67259" y="263566"/>
            <a:ext cx="11392524" cy="107330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1302204" y="1711479"/>
            <a:ext cx="9482280" cy="92854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297585" y="5161717"/>
            <a:ext cx="9486899" cy="96058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Không cần kiểm chứng thông tin trước khi chia 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1297584" y="2909341"/>
            <a:ext cx="9486900" cy="78417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 gì cũng được vì đó là mạng 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1320070" y="3881975"/>
            <a:ext cx="9486901" cy="109127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Tôn trọng người khác, không phát tán tin 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078" y="1613571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904" y="3783201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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NG TING SOUND EFFECT - BELL YOUTUBE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2" end="193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9639" y="-622731"/>
            <a:ext cx="609600" cy="609600"/>
          </a:xfrm>
          <a:prstGeom prst="rect">
            <a:avLst/>
          </a:prstGeom>
        </p:spPr>
      </p:pic>
      <p:pic>
        <p:nvPicPr>
          <p:cNvPr id="5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4" end="298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7853" y="-62273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4163" y="5014310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08" end="2919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1574" y="-5582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1078" y="2776463"/>
            <a:ext cx="939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iệu ứng âm Thanh Buzzer Trả Lời Sai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7" end="297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95" y="-633923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61534" y="6278252"/>
            <a:ext cx="2366128" cy="3205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5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67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83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0" grpId="0" animBg="1"/>
      <p:bldP spid="50" grpId="0" animBg="1"/>
      <p:bldP spid="50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/>
      <p:bldP spid="3" grpId="0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53840" y="751229"/>
            <a:ext cx="4521200" cy="9956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01920" y="956681"/>
            <a:ext cx="294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4240" y="2336800"/>
            <a:ext cx="106680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tìm kiếm</a:t>
            </a:r>
          </a:p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Tìm Một số biểu hiện vi phạm pháp luật khi dùng Internet? Nêu ví dụ cụ thể.</a:t>
            </a:r>
          </a:p>
        </p:txBody>
      </p:sp>
    </p:spTree>
    <p:extLst>
      <p:ext uri="{BB962C8B-B14F-4D97-AF65-F5344CB8AC3E}">
        <p14:creationId xmlns:p14="http://schemas.microsoft.com/office/powerpoint/2010/main" val="408920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bài, trả lời các câu hỏi cuối bài.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Bài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Chủ đề 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bảng tính điện tử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83280" y="558800"/>
            <a:ext cx="460248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64560" y="735518"/>
            <a:ext cx="452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5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1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1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440946" y="4269961"/>
            <a:ext cx="2130508" cy="3804479"/>
          </a:xfrm>
          <a:custGeom>
            <a:avLst/>
            <a:gdLst/>
            <a:ahLst/>
            <a:cxnLst/>
            <a:rect l="l" t="t" r="r" b="b"/>
            <a:pathLst>
              <a:path w="3195762" h="5706719">
                <a:moveTo>
                  <a:pt x="3195762" y="0"/>
                </a:moveTo>
                <a:lnTo>
                  <a:pt x="0" y="0"/>
                </a:lnTo>
                <a:lnTo>
                  <a:pt x="0" y="5706718"/>
                </a:lnTo>
                <a:lnTo>
                  <a:pt x="3195762" y="5706718"/>
                </a:lnTo>
                <a:lnTo>
                  <a:pt x="31957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70959" y="-1566352"/>
            <a:ext cx="2385647" cy="4337539"/>
          </a:xfrm>
          <a:custGeom>
            <a:avLst/>
            <a:gdLst/>
            <a:ahLst/>
            <a:cxnLst/>
            <a:rect l="l" t="t" r="r" b="b"/>
            <a:pathLst>
              <a:path w="3578470" h="6506309">
                <a:moveTo>
                  <a:pt x="0" y="0"/>
                </a:moveTo>
                <a:lnTo>
                  <a:pt x="3578470" y="0"/>
                </a:lnTo>
                <a:lnTo>
                  <a:pt x="3578470" y="6506309"/>
                </a:lnTo>
                <a:lnTo>
                  <a:pt x="0" y="650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31254" y="-499654"/>
            <a:ext cx="3629227" cy="3270841"/>
          </a:xfrm>
          <a:custGeom>
            <a:avLst/>
            <a:gdLst/>
            <a:ahLst/>
            <a:cxnLst/>
            <a:rect l="l" t="t" r="r" b="b"/>
            <a:pathLst>
              <a:path w="5443841" h="4906262">
                <a:moveTo>
                  <a:pt x="0" y="0"/>
                </a:moveTo>
                <a:lnTo>
                  <a:pt x="5443841" y="0"/>
                </a:lnTo>
                <a:lnTo>
                  <a:pt x="5443841" y="4906262"/>
                </a:lnTo>
                <a:lnTo>
                  <a:pt x="0" y="490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18654" y="3743527"/>
            <a:ext cx="1536207" cy="3701703"/>
          </a:xfrm>
          <a:custGeom>
            <a:avLst/>
            <a:gdLst/>
            <a:ahLst/>
            <a:cxnLst/>
            <a:rect l="l" t="t" r="r" b="b"/>
            <a:pathLst>
              <a:path w="2304310" h="5552555">
                <a:moveTo>
                  <a:pt x="0" y="0"/>
                </a:moveTo>
                <a:lnTo>
                  <a:pt x="2304311" y="0"/>
                </a:lnTo>
                <a:lnTo>
                  <a:pt x="2304311" y="5552555"/>
                </a:lnTo>
                <a:lnTo>
                  <a:pt x="0" y="5552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58520" y="473021"/>
            <a:ext cx="2385647" cy="4337539"/>
          </a:xfrm>
          <a:custGeom>
            <a:avLst/>
            <a:gdLst/>
            <a:ahLst/>
            <a:cxnLst/>
            <a:rect l="l" t="t" r="r" b="b"/>
            <a:pathLst>
              <a:path w="3578470" h="6506309">
                <a:moveTo>
                  <a:pt x="0" y="0"/>
                </a:moveTo>
                <a:lnTo>
                  <a:pt x="3578470" y="0"/>
                </a:lnTo>
                <a:lnTo>
                  <a:pt x="3578470" y="6506309"/>
                </a:lnTo>
                <a:lnTo>
                  <a:pt x="0" y="650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0827575" y="1388356"/>
            <a:ext cx="1536207" cy="3701703"/>
          </a:xfrm>
          <a:custGeom>
            <a:avLst/>
            <a:gdLst/>
            <a:ahLst/>
            <a:cxnLst/>
            <a:rect l="l" t="t" r="r" b="b"/>
            <a:pathLst>
              <a:path w="2304310" h="5552555">
                <a:moveTo>
                  <a:pt x="0" y="5552556"/>
                </a:moveTo>
                <a:lnTo>
                  <a:pt x="2304311" y="5552556"/>
                </a:lnTo>
                <a:lnTo>
                  <a:pt x="2304311" y="0"/>
                </a:lnTo>
                <a:lnTo>
                  <a:pt x="0" y="0"/>
                </a:lnTo>
                <a:lnTo>
                  <a:pt x="0" y="5552556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82177" y="1802355"/>
            <a:ext cx="8924159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3209" b="1">
                <a:solidFill>
                  <a:srgbClr val="51713A"/>
                </a:solidFill>
                <a:latin typeface="Arimo Bold"/>
                <a:ea typeface="Arimo Bold"/>
                <a:cs typeface="Arimo Bold"/>
                <a:sym typeface="Arimo Bold"/>
              </a:rPr>
              <a:t>CHÀO MỪNG CÁC THẦY CÔ VỀ DỰ </a:t>
            </a:r>
          </a:p>
          <a:p>
            <a:pPr algn="ctr">
              <a:lnSpc>
                <a:spcPts val="5423"/>
              </a:lnSpc>
            </a:pPr>
            <a:r>
              <a:rPr lang="en-US" sz="3209" b="1">
                <a:solidFill>
                  <a:srgbClr val="51713A"/>
                </a:solidFill>
                <a:latin typeface="Arimo Bold"/>
                <a:ea typeface="Arimo Bold"/>
                <a:cs typeface="Arimo Bold"/>
                <a:sym typeface="Arimo Bold"/>
              </a:rPr>
              <a:t>CHUYÊN ĐỀ:</a:t>
            </a:r>
          </a:p>
          <a:p>
            <a:pPr>
              <a:lnSpc>
                <a:spcPts val="5423"/>
              </a:lnSpc>
            </a:pPr>
            <a:r>
              <a:rPr lang="en-US" sz="3209" b="1">
                <a:solidFill>
                  <a:srgbClr val="51713A"/>
                </a:solidFill>
                <a:latin typeface="Arimo Bold"/>
                <a:ea typeface="Arimo Bold"/>
                <a:cs typeface="Arimo Bold"/>
                <a:sym typeface="Arimo Bold"/>
              </a:rPr>
              <a:t>“BẢO MẬT THÔNG TIN VÀ QUYỀN RIÊNG TƯ</a:t>
            </a:r>
          </a:p>
          <a:p>
            <a:pPr algn="ctr">
              <a:lnSpc>
                <a:spcPts val="5423"/>
              </a:lnSpc>
            </a:pPr>
            <a:r>
              <a:rPr lang="en-US" sz="3209" b="1">
                <a:solidFill>
                  <a:srgbClr val="51713A"/>
                </a:solidFill>
                <a:latin typeface="Arimo Bold"/>
                <a:ea typeface="Arimo Bold"/>
                <a:cs typeface="Arimo Bold"/>
                <a:sym typeface="Arimo Bold"/>
              </a:rPr>
              <a:t> TRÊN INTERNET.”</a:t>
            </a:r>
          </a:p>
        </p:txBody>
      </p:sp>
    </p:spTree>
    <p:extLst>
      <p:ext uri="{BB962C8B-B14F-4D97-AF65-F5344CB8AC3E}">
        <p14:creationId xmlns:p14="http://schemas.microsoft.com/office/powerpoint/2010/main" val="36469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7039" y="545376"/>
            <a:ext cx="3230880" cy="670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50079" y="578496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840" y="1510715"/>
            <a:ext cx="9357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+mj-lt"/>
              </a:rPr>
              <a:t> </a:t>
            </a:r>
            <a:r>
              <a:rPr lang="vi-VN" sz="3200" b="1" dirty="0" smtClean="0">
                <a:latin typeface="+mj-lt"/>
              </a:rPr>
              <a:t>Em </a:t>
            </a:r>
            <a:r>
              <a:rPr lang="vi-VN" sz="3200" b="1" dirty="0">
                <a:latin typeface="+mj-lt"/>
              </a:rPr>
              <a:t>hãy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tác hại của việc nghiệm Game </a:t>
            </a:r>
            <a:r>
              <a:rPr lang="vi-VN" sz="2800" b="1" dirty="0" smtClean="0">
                <a:latin typeface="+mj-lt"/>
              </a:rPr>
              <a:t>?</a:t>
            </a:r>
            <a:endParaRPr lang="en-US" sz="28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680" y="2464822"/>
            <a:ext cx="4419599" cy="317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8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068" y="6537279"/>
            <a:ext cx="1751108" cy="2290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97792" y="1527031"/>
            <a:ext cx="661916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2 </a:t>
            </a:r>
            <a:endParaRPr lang="en-US" sz="4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 XỬ TRÁNH RỦI RO TRÊN MẠNG</a:t>
            </a:r>
            <a:endParaRPr lang="en-US" sz="4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1011</Words>
  <Application>Microsoft Office PowerPoint</Application>
  <PresentationFormat>Widescreen</PresentationFormat>
  <Paragraphs>121</Paragraphs>
  <Slides>29</Slides>
  <Notes>5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Arimo Bold</vt:lpstr>
      <vt:lpstr>Calibri</vt:lpstr>
      <vt:lpstr>Calibri Light</vt:lpstr>
      <vt:lpstr>Tahoma</vt:lpstr>
      <vt:lpstr>Times New Roman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208</cp:revision>
  <dcterms:created xsi:type="dcterms:W3CDTF">2022-01-27T15:18:21Z</dcterms:created>
  <dcterms:modified xsi:type="dcterms:W3CDTF">2026-01-03T16:21:07Z</dcterms:modified>
</cp:coreProperties>
</file>