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60" r:id="rId2"/>
    <p:sldId id="469" r:id="rId3"/>
    <p:sldId id="470" r:id="rId4"/>
    <p:sldId id="471" r:id="rId5"/>
    <p:sldId id="472" r:id="rId6"/>
    <p:sldId id="258" r:id="rId7"/>
    <p:sldId id="259" r:id="rId8"/>
    <p:sldId id="484" r:id="rId9"/>
    <p:sldId id="481" r:id="rId10"/>
    <p:sldId id="500" r:id="rId11"/>
    <p:sldId id="260" r:id="rId12"/>
    <p:sldId id="493" r:id="rId13"/>
    <p:sldId id="495" r:id="rId14"/>
    <p:sldId id="285" r:id="rId15"/>
    <p:sldId id="292" r:id="rId16"/>
    <p:sldId id="287" r:id="rId17"/>
    <p:sldId id="288" r:id="rId18"/>
  </p:sldIdLst>
  <p:sldSz cx="12192000" cy="6858000"/>
  <p:notesSz cx="6858000" cy="9144000"/>
  <p:embeddedFontLst>
    <p:embeddedFont>
      <p:font typeface="Bryndan Write" charset="0"/>
      <p:regular r:id="rId20"/>
    </p:embeddedFont>
    <p:embeddedFont>
      <p:font typeface="Open Sans Bold" charset="0"/>
      <p:regular r:id="rId21"/>
    </p:embeddedFont>
    <p:embeddedFont>
      <p:font typeface="Sriracha" charset="-34"/>
      <p:regular r:id="rId22"/>
    </p:embeddedFont>
    <p:embeddedFont>
      <p:font typeface="Montserrat Semi-Bold" charset="0"/>
      <p:regular r:id="rId23"/>
    </p:embeddedFont>
    <p:embeddedFont>
      <p:font typeface="Comic Sans" charset="0"/>
      <p:regular r:id="rId24"/>
    </p:embeddedFont>
    <p:embeddedFont>
      <p:font typeface="Noto Sans" charset="0"/>
      <p:regular r:id="rId25"/>
      <p:bold r:id="rId26"/>
      <p:italic r:id="rId27"/>
      <p:bold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DejaVu Serif Bold" charset="0"/>
      <p:regular r:id="rId33"/>
    </p:embeddedFont>
    <p:embeddedFont>
      <p:font typeface="Noto Sans Bold" charset="0"/>
      <p:regular r:id="rId34"/>
    </p:embeddedFont>
    <p:embeddedFont>
      <p:font typeface="Sniglet" charset="0"/>
      <p:regular r:id="rId35"/>
    </p:embeddedFont>
    <p:embeddedFont>
      <p:font typeface="Dekko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 autoAdjust="0"/>
    <p:restoredTop sz="94622" autoAdjust="0"/>
  </p:normalViewPr>
  <p:slideViewPr>
    <p:cSldViewPr>
      <p:cViewPr varScale="1">
        <p:scale>
          <a:sx n="88" d="100"/>
          <a:sy n="88" d="100"/>
        </p:scale>
        <p:origin x="-8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2F4D4-C18E-4D6D-BD80-5D1D9E8FB9F7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F1016-38E9-49C4-9D80-D51FB3B7A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79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gif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3.xml"/><Relationship Id="rId34" Type="http://schemas.openxmlformats.org/officeDocument/2006/relationships/image" Target="../media/image26.gif"/><Relationship Id="rId7" Type="http://schemas.openxmlformats.org/officeDocument/2006/relationships/image" Target="../media/image3.png"/><Relationship Id="rId12" Type="http://schemas.openxmlformats.org/officeDocument/2006/relationships/image" Target="../media/image8.gif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openxmlformats.org/officeDocument/2006/relationships/image" Target="../media/image25.gif"/><Relationship Id="rId2" Type="http://schemas.openxmlformats.org/officeDocument/2006/relationships/audio" Target="../media/media1.wma"/><Relationship Id="rId16" Type="http://schemas.openxmlformats.org/officeDocument/2006/relationships/slide" Target="slide4.xml"/><Relationship Id="rId20" Type="http://schemas.openxmlformats.org/officeDocument/2006/relationships/image" Target="../media/image14.png"/><Relationship Id="rId29" Type="http://schemas.openxmlformats.org/officeDocument/2006/relationships/image" Target="../media/image21.gif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slide" Target="slide5.xml"/><Relationship Id="rId32" Type="http://schemas.openxmlformats.org/officeDocument/2006/relationships/image" Target="../media/image24.gif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10" Type="http://schemas.openxmlformats.org/officeDocument/2006/relationships/image" Target="../media/image6.png"/><Relationship Id="rId19" Type="http://schemas.openxmlformats.org/officeDocument/2006/relationships/slide" Target="slide2.xml"/><Relationship Id="rId31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gif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2.jpg"/><Relationship Id="rId8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3.svg"/><Relationship Id="rId18" Type="http://schemas.openxmlformats.org/officeDocument/2006/relationships/image" Target="../media/image50.png"/><Relationship Id="rId3" Type="http://schemas.openxmlformats.org/officeDocument/2006/relationships/image" Target="../media/image53.svg"/><Relationship Id="rId21" Type="http://schemas.openxmlformats.org/officeDocument/2006/relationships/image" Target="../media/image71.svg"/><Relationship Id="rId7" Type="http://schemas.openxmlformats.org/officeDocument/2006/relationships/image" Target="../media/image57.svg"/><Relationship Id="rId12" Type="http://schemas.openxmlformats.org/officeDocument/2006/relationships/image" Target="../media/image47.png"/><Relationship Id="rId17" Type="http://schemas.openxmlformats.org/officeDocument/2006/relationships/image" Target="../media/image67.svg"/><Relationship Id="rId25" Type="http://schemas.openxmlformats.org/officeDocument/2006/relationships/image" Target="../media/image53.gif"/><Relationship Id="rId2" Type="http://schemas.openxmlformats.org/officeDocument/2006/relationships/image" Target="../media/image42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61.svg"/><Relationship Id="rId24" Type="http://schemas.openxmlformats.org/officeDocument/2006/relationships/image" Target="../media/image41.gif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23" Type="http://schemas.openxmlformats.org/officeDocument/2006/relationships/image" Target="../media/image73.svg"/><Relationship Id="rId10" Type="http://schemas.openxmlformats.org/officeDocument/2006/relationships/image" Target="../media/image46.png"/><Relationship Id="rId19" Type="http://schemas.openxmlformats.org/officeDocument/2006/relationships/image" Target="../media/image69.svg"/><Relationship Id="rId4" Type="http://schemas.openxmlformats.org/officeDocument/2006/relationships/image" Target="../media/image43.png"/><Relationship Id="rId9" Type="http://schemas.openxmlformats.org/officeDocument/2006/relationships/image" Target="../media/image59.svg"/><Relationship Id="rId14" Type="http://schemas.openxmlformats.org/officeDocument/2006/relationships/image" Target="../media/image48.png"/><Relationship Id="rId22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79.svg"/><Relationship Id="rId3" Type="http://schemas.openxmlformats.org/officeDocument/2006/relationships/image" Target="../media/image169.svg"/><Relationship Id="rId7" Type="http://schemas.openxmlformats.org/officeDocument/2006/relationships/image" Target="../media/image173.svg"/><Relationship Id="rId12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77.svg"/><Relationship Id="rId5" Type="http://schemas.openxmlformats.org/officeDocument/2006/relationships/image" Target="../media/image171.svg"/><Relationship Id="rId15" Type="http://schemas.openxmlformats.org/officeDocument/2006/relationships/image" Target="../media/image181.sv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175.sv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196.svg"/><Relationship Id="rId26" Type="http://schemas.openxmlformats.org/officeDocument/2006/relationships/image" Target="../media/image20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0.png"/><Relationship Id="rId34" Type="http://schemas.openxmlformats.org/officeDocument/2006/relationships/image" Target="../media/image212.svg"/><Relationship Id="rId7" Type="http://schemas.openxmlformats.org/officeDocument/2006/relationships/image" Target="../media/image63.png"/><Relationship Id="rId12" Type="http://schemas.openxmlformats.org/officeDocument/2006/relationships/image" Target="../media/image190.svg"/><Relationship Id="rId17" Type="http://schemas.openxmlformats.org/officeDocument/2006/relationships/image" Target="../media/image68.png"/><Relationship Id="rId25" Type="http://schemas.openxmlformats.org/officeDocument/2006/relationships/image" Target="../media/image72.png"/><Relationship Id="rId33" Type="http://schemas.openxmlformats.org/officeDocument/2006/relationships/image" Target="../media/image76.png"/><Relationship Id="rId2" Type="http://schemas.openxmlformats.org/officeDocument/2006/relationships/audio" Target="../media/media3.wav"/><Relationship Id="rId16" Type="http://schemas.openxmlformats.org/officeDocument/2006/relationships/image" Target="../media/image194.svg"/><Relationship Id="rId20" Type="http://schemas.openxmlformats.org/officeDocument/2006/relationships/image" Target="../media/image198.svg"/><Relationship Id="rId29" Type="http://schemas.openxmlformats.org/officeDocument/2006/relationships/image" Target="../media/image74.png"/><Relationship Id="rId1" Type="http://schemas.microsoft.com/office/2007/relationships/media" Target="../media/media3.wav"/><Relationship Id="rId6" Type="http://schemas.openxmlformats.org/officeDocument/2006/relationships/image" Target="../media/image184.svg"/><Relationship Id="rId11" Type="http://schemas.openxmlformats.org/officeDocument/2006/relationships/image" Target="../media/image65.png"/><Relationship Id="rId24" Type="http://schemas.openxmlformats.org/officeDocument/2006/relationships/image" Target="../media/image202.svg"/><Relationship Id="rId32" Type="http://schemas.openxmlformats.org/officeDocument/2006/relationships/image" Target="../media/image210.sv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23" Type="http://schemas.openxmlformats.org/officeDocument/2006/relationships/image" Target="../media/image71.png"/><Relationship Id="rId28" Type="http://schemas.openxmlformats.org/officeDocument/2006/relationships/image" Target="../media/image206.svg"/><Relationship Id="rId10" Type="http://schemas.openxmlformats.org/officeDocument/2006/relationships/image" Target="../media/image188.svg"/><Relationship Id="rId19" Type="http://schemas.openxmlformats.org/officeDocument/2006/relationships/image" Target="../media/image69.png"/><Relationship Id="rId31" Type="http://schemas.openxmlformats.org/officeDocument/2006/relationships/image" Target="../media/image7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192.svg"/><Relationship Id="rId22" Type="http://schemas.openxmlformats.org/officeDocument/2006/relationships/image" Target="../media/image200.svg"/><Relationship Id="rId27" Type="http://schemas.openxmlformats.org/officeDocument/2006/relationships/image" Target="../media/image73.png"/><Relationship Id="rId30" Type="http://schemas.openxmlformats.org/officeDocument/2006/relationships/image" Target="../media/image208.svg"/><Relationship Id="rId35" Type="http://schemas.openxmlformats.org/officeDocument/2006/relationships/image" Target="../media/image13.png"/><Relationship Id="rId8" Type="http://schemas.openxmlformats.org/officeDocument/2006/relationships/image" Target="../media/image18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2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" Target="slide1.xml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sv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7619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4"/>
            <a:ext cx="2651991" cy="2651991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5" y="1090663"/>
            <a:ext cx="2639811" cy="2639811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7" y="738003"/>
            <a:ext cx="2639811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1"/>
            <a:ext cx="2651991" cy="2651991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1" cy="2639811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1" cy="2651991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1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3" y="-974833"/>
            <a:ext cx="1761897" cy="6059949"/>
          </a:xfrm>
          <a:prstGeom prst="rect">
            <a:avLst/>
          </a:prstGeom>
        </p:spPr>
      </p:pic>
      <p:pic>
        <p:nvPicPr>
          <p:cNvPr id="159" name="Picture 15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20" y="5852161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4"/>
            <a:ext cx="2651991" cy="2651991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7" y="1090663"/>
            <a:ext cx="2633741" cy="2639811"/>
          </a:xfrm>
          <a:prstGeom prst="rect">
            <a:avLst/>
          </a:prstGeom>
        </p:spPr>
      </p:pic>
      <p:pic>
        <p:nvPicPr>
          <p:cNvPr id="141" name="mau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7" y="738001"/>
            <a:ext cx="2639811" cy="2639811"/>
          </a:xfrm>
          <a:prstGeom prst="rect">
            <a:avLst/>
          </a:prstGeom>
        </p:spPr>
      </p:pic>
      <p:pic>
        <p:nvPicPr>
          <p:cNvPr id="142" name="mau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1"/>
            <a:ext cx="2651991" cy="2651991"/>
          </a:xfrm>
          <a:prstGeom prst="rect">
            <a:avLst/>
          </a:prstGeom>
        </p:spPr>
      </p:pic>
      <p:pic>
        <p:nvPicPr>
          <p:cNvPr id="143" name="mau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1"/>
          </a:xfrm>
          <a:prstGeom prst="rect">
            <a:avLst/>
          </a:prstGeom>
        </p:spPr>
      </p:pic>
      <p:pic>
        <p:nvPicPr>
          <p:cNvPr id="144" name="mau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1" cy="2651991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4267201" y="704851"/>
            <a:ext cx="7677151" cy="5334000"/>
          </a:xfrm>
          <a:prstGeom prst="rect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6669B28-9FCB-D290-5917-09ED1759867E}"/>
              </a:ext>
            </a:extLst>
          </p:cNvPr>
          <p:cNvSpPr/>
          <p:nvPr/>
        </p:nvSpPr>
        <p:spPr>
          <a:xfrm>
            <a:off x="3390377" y="6246313"/>
            <a:ext cx="2237984" cy="396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1B2770F9-70EF-1F44-4F81-1201AFA2A10E}"/>
              </a:ext>
            </a:extLst>
          </p:cNvPr>
          <p:cNvSpPr/>
          <p:nvPr/>
        </p:nvSpPr>
        <p:spPr>
          <a:xfrm>
            <a:off x="353384" y="5718909"/>
            <a:ext cx="1080339" cy="395963"/>
          </a:xfrm>
          <a:custGeom>
            <a:avLst/>
            <a:gdLst>
              <a:gd name="connsiteX0" fmla="*/ 11687 w 810254"/>
              <a:gd name="connsiteY0" fmla="*/ 36234 h 182733"/>
              <a:gd name="connsiteX1" fmla="*/ 300445 w 810254"/>
              <a:gd name="connsiteY1" fmla="*/ 24203 h 182733"/>
              <a:gd name="connsiteX2" fmla="*/ 529045 w 810254"/>
              <a:gd name="connsiteY2" fmla="*/ 140 h 182733"/>
              <a:gd name="connsiteX3" fmla="*/ 757645 w 810254"/>
              <a:gd name="connsiteY3" fmla="*/ 36234 h 182733"/>
              <a:gd name="connsiteX4" fmla="*/ 793739 w 810254"/>
              <a:gd name="connsiteY4" fmla="*/ 168582 h 182733"/>
              <a:gd name="connsiteX5" fmla="*/ 541076 w 810254"/>
              <a:gd name="connsiteY5" fmla="*/ 168582 h 182733"/>
              <a:gd name="connsiteX6" fmla="*/ 360602 w 810254"/>
              <a:gd name="connsiteY6" fmla="*/ 132487 h 182733"/>
              <a:gd name="connsiteX7" fmla="*/ 83876 w 810254"/>
              <a:gd name="connsiteY7" fmla="*/ 180613 h 182733"/>
              <a:gd name="connsiteX8" fmla="*/ 11687 w 810254"/>
              <a:gd name="connsiteY8" fmla="*/ 36234 h 18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0254" h="182733">
                <a:moveTo>
                  <a:pt x="11687" y="36234"/>
                </a:moveTo>
                <a:cubicBezTo>
                  <a:pt x="47782" y="10166"/>
                  <a:pt x="300445" y="24203"/>
                  <a:pt x="300445" y="24203"/>
                </a:cubicBezTo>
                <a:cubicBezTo>
                  <a:pt x="386671" y="18187"/>
                  <a:pt x="452845" y="-1865"/>
                  <a:pt x="529045" y="140"/>
                </a:cubicBezTo>
                <a:cubicBezTo>
                  <a:pt x="605245" y="2145"/>
                  <a:pt x="713529" y="8160"/>
                  <a:pt x="757645" y="36234"/>
                </a:cubicBezTo>
                <a:cubicBezTo>
                  <a:pt x="801761" y="64308"/>
                  <a:pt x="829834" y="146524"/>
                  <a:pt x="793739" y="168582"/>
                </a:cubicBezTo>
                <a:cubicBezTo>
                  <a:pt x="757644" y="190640"/>
                  <a:pt x="613266" y="174598"/>
                  <a:pt x="541076" y="168582"/>
                </a:cubicBezTo>
                <a:cubicBezTo>
                  <a:pt x="468887" y="162566"/>
                  <a:pt x="436802" y="130482"/>
                  <a:pt x="360602" y="132487"/>
                </a:cubicBezTo>
                <a:cubicBezTo>
                  <a:pt x="284402" y="134492"/>
                  <a:pt x="138018" y="194650"/>
                  <a:pt x="83876" y="180613"/>
                </a:cubicBezTo>
                <a:cubicBezTo>
                  <a:pt x="29734" y="166576"/>
                  <a:pt x="-24408" y="62302"/>
                  <a:pt x="11687" y="36234"/>
                </a:cubicBezTo>
                <a:close/>
              </a:path>
            </a:pathLst>
          </a:custGeom>
          <a:solidFill>
            <a:srgbClr val="6DC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9" y="4974190"/>
            <a:ext cx="812723" cy="1066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7CE153-61D5-D75F-ABA3-A632D2B0B77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49"/>
          <a:stretch>
            <a:fillRect/>
          </a:stretch>
        </p:blipFill>
        <p:spPr>
          <a:xfrm>
            <a:off x="4290521" y="704853"/>
            <a:ext cx="7669109" cy="57363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="" xmlns:a16="http://schemas.microsoft.com/office/drawing/2014/main" id="{06DB654C-A923-1E1C-6FC2-6F77A73DFAB0}"/>
              </a:ext>
            </a:extLst>
          </p:cNvPr>
          <p:cNvSpPr/>
          <p:nvPr/>
        </p:nvSpPr>
        <p:spPr>
          <a:xfrm>
            <a:off x="-426544" y="-222912"/>
            <a:ext cx="4741354" cy="7111488"/>
          </a:xfrm>
          <a:custGeom>
            <a:avLst/>
            <a:gdLst/>
            <a:ahLst/>
            <a:cxnLst/>
            <a:rect l="l" t="t" r="r" b="b"/>
            <a:pathLst>
              <a:path w="10287000" h="7419499">
                <a:moveTo>
                  <a:pt x="0" y="0"/>
                </a:moveTo>
                <a:lnTo>
                  <a:pt x="10287000" y="0"/>
                </a:lnTo>
                <a:lnTo>
                  <a:pt x="10287000" y="7419498"/>
                </a:lnTo>
                <a:lnTo>
                  <a:pt x="0" y="741949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10" name="TextBox 4">
            <a:extLst>
              <a:ext uri="{FF2B5EF4-FFF2-40B4-BE49-F238E27FC236}">
                <a16:creationId xmlns="" xmlns:a16="http://schemas.microsoft.com/office/drawing/2014/main" id="{2082F1C3-1E35-D0A2-2F69-A6222B1D2329}"/>
              </a:ext>
            </a:extLst>
          </p:cNvPr>
          <p:cNvSpPr txBox="1"/>
          <p:nvPr/>
        </p:nvSpPr>
        <p:spPr>
          <a:xfrm>
            <a:off x="972872" y="1101453"/>
            <a:ext cx="2870251" cy="3183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Biro Script Plus"/>
                <a:cs typeface="Times New Roman" panose="02020603050405020304" pitchFamily="18" charset="0"/>
                <a:sym typeface="Biro Script Plus"/>
              </a:rPr>
              <a:t>GIẢI</a:t>
            </a:r>
          </a:p>
          <a:p>
            <a:pPr algn="ctr">
              <a:lnSpc>
                <a:spcPts val="4907"/>
              </a:lnSpc>
            </a:pPr>
            <a:endParaRPr lang="en-US" sz="6600" b="1" dirty="0">
              <a:solidFill>
                <a:srgbClr val="000000"/>
              </a:solidFill>
              <a:latin typeface="Times New Roman" panose="02020603050405020304" pitchFamily="18" charset="0"/>
              <a:ea typeface="Biro Script Plus"/>
              <a:cs typeface="Times New Roman" panose="02020603050405020304" pitchFamily="18" charset="0"/>
              <a:sym typeface="Biro Script Plus"/>
            </a:endParaRPr>
          </a:p>
          <a:p>
            <a:pPr algn="ctr">
              <a:lnSpc>
                <a:spcPts val="4907"/>
              </a:lnSpc>
            </a:pP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Biro Script Plus"/>
                <a:cs typeface="Times New Roman" panose="02020603050405020304" pitchFamily="18" charset="0"/>
                <a:sym typeface="Biro Script Plus"/>
              </a:rPr>
              <a:t> MÃ </a:t>
            </a:r>
          </a:p>
          <a:p>
            <a:pPr algn="ctr">
              <a:lnSpc>
                <a:spcPts val="4907"/>
              </a:lnSpc>
            </a:pPr>
            <a:endParaRPr lang="en-US" sz="6600" b="1" dirty="0">
              <a:solidFill>
                <a:srgbClr val="000000"/>
              </a:solidFill>
              <a:latin typeface="Times New Roman" panose="02020603050405020304" pitchFamily="18" charset="0"/>
              <a:ea typeface="Biro Script Plus"/>
              <a:cs typeface="Times New Roman" panose="02020603050405020304" pitchFamily="18" charset="0"/>
              <a:sym typeface="Biro Script Plus"/>
            </a:endParaRPr>
          </a:p>
          <a:p>
            <a:pPr algn="ctr">
              <a:lnSpc>
                <a:spcPts val="4907"/>
              </a:lnSpc>
            </a:pP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Biro Script Plus"/>
                <a:cs typeface="Times New Roman" panose="02020603050405020304" pitchFamily="18" charset="0"/>
                <a:sym typeface="Biro Script Plus"/>
              </a:rPr>
              <a:t>BÍ ẨN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A97BB7-EC92-5A65-2940-3589D82A7E89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-303206" y="3851328"/>
            <a:ext cx="2429992" cy="2622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1684E23-0175-3BDC-3C71-9CA08270B431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2248713" y="4291569"/>
            <a:ext cx="2018488" cy="2099828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="" xmlns:a16="http://schemas.microsoft.com/office/drawing/2014/main" id="{0FEDC032-54E5-2552-FB72-F8A224E1C1C7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92525" y="-108808"/>
            <a:ext cx="1369373" cy="1511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6BEFBA8-BF6D-F414-B61E-44092F157B8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76" y="2362200"/>
            <a:ext cx="4996276" cy="4070562"/>
          </a:xfrm>
          <a:prstGeom prst="rect">
            <a:avLst/>
          </a:prstGeom>
        </p:spPr>
      </p:pic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="" xmlns:a16="http://schemas.microsoft.com/office/drawing/2014/main" id="{8040E357-5E87-4BC2-8207-BD4F42BB3D6A}"/>
              </a:ext>
            </a:extLst>
          </p:cNvPr>
          <p:cNvSpPr/>
          <p:nvPr/>
        </p:nvSpPr>
        <p:spPr>
          <a:xfrm>
            <a:off x="4340187" y="731917"/>
            <a:ext cx="3736924" cy="2847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Rectangle 24">
            <a:hlinkClick r:id="rId21" action="ppaction://hlinksldjump"/>
            <a:extLst>
              <a:ext uri="{FF2B5EF4-FFF2-40B4-BE49-F238E27FC236}">
                <a16:creationId xmlns="" xmlns:a16="http://schemas.microsoft.com/office/drawing/2014/main" id="{84B51770-E3E4-ED02-6FBB-66762976E314}"/>
              </a:ext>
            </a:extLst>
          </p:cNvPr>
          <p:cNvSpPr/>
          <p:nvPr/>
        </p:nvSpPr>
        <p:spPr>
          <a:xfrm>
            <a:off x="8042889" y="731917"/>
            <a:ext cx="3916741" cy="28314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Rectangle 2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C47F57CE-B898-4F40-A56B-F2B4B00D89DD}"/>
              </a:ext>
            </a:extLst>
          </p:cNvPr>
          <p:cNvSpPr/>
          <p:nvPr/>
        </p:nvSpPr>
        <p:spPr>
          <a:xfrm>
            <a:off x="4343259" y="3534211"/>
            <a:ext cx="3719508" cy="2880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 26">
            <a:hlinkClick r:id="rId24" action="ppaction://hlinksldjump"/>
            <a:extLst>
              <a:ext uri="{FF2B5EF4-FFF2-40B4-BE49-F238E27FC236}">
                <a16:creationId xmlns="" xmlns:a16="http://schemas.microsoft.com/office/drawing/2014/main" id="{75E09C8C-1C03-9675-53A9-3B3829F4B82C}"/>
              </a:ext>
            </a:extLst>
          </p:cNvPr>
          <p:cNvSpPr/>
          <p:nvPr/>
        </p:nvSpPr>
        <p:spPr>
          <a:xfrm>
            <a:off x="8084195" y="3566148"/>
            <a:ext cx="3916741" cy="28619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FB4C4B81-A74C-FB88-B16D-991FCE9AC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434262"/>
              </p:ext>
            </p:extLst>
          </p:nvPr>
        </p:nvGraphicFramePr>
        <p:xfrm>
          <a:off x="76200" y="838199"/>
          <a:ext cx="11887199" cy="60836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31955">
                  <a:extLst>
                    <a:ext uri="{9D8B030D-6E8A-4147-A177-3AD203B41FA5}">
                      <a16:colId xmlns="" xmlns:a16="http://schemas.microsoft.com/office/drawing/2014/main" val="209126273"/>
                    </a:ext>
                  </a:extLst>
                </a:gridCol>
                <a:gridCol w="1478845">
                  <a:extLst>
                    <a:ext uri="{9D8B030D-6E8A-4147-A177-3AD203B41FA5}">
                      <a16:colId xmlns="" xmlns:a16="http://schemas.microsoft.com/office/drawing/2014/main" val="1757547617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3795837200"/>
                    </a:ext>
                  </a:extLst>
                </a:gridCol>
                <a:gridCol w="914399">
                  <a:extLst>
                    <a:ext uri="{9D8B030D-6E8A-4147-A177-3AD203B41FA5}">
                      <a16:colId xmlns="" xmlns:a16="http://schemas.microsoft.com/office/drawing/2014/main" val="3043831354"/>
                    </a:ext>
                  </a:extLst>
                </a:gridCol>
              </a:tblGrid>
              <a:tr h="1277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</a:rPr>
                        <a:t>Nội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</a:rPr>
                        <a:t> dung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</a:rPr>
                        <a:t>đánh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</a:rPr>
                        <a:t>giá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Hoàn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6" marR="4684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Điểm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(1–10)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Nhận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xét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ngắn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gọn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2992086"/>
                  </a:ext>
                </a:extLst>
              </a:tr>
              <a:tr h="113775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7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</a:p>
                    <a:p>
                      <a:pPr marL="457200" indent="-457200">
                        <a:lnSpc>
                          <a:spcPct val="107000"/>
                        </a:lnSpc>
                        <a:spcAft>
                          <a:spcPts val="800"/>
                        </a:spcAft>
                        <a:buAutoNum type="arabicPeriod"/>
                      </a:pP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6" marR="46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Xuất sắc </a:t>
                      </a:r>
                      <a:endParaRPr lang="en-US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Tốt </a:t>
                      </a:r>
                      <a:endParaRPr lang="en-US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Đạt </a:t>
                      </a:r>
                      <a:endParaRPr lang="en-US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Cần cố gắng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 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6085570"/>
                  </a:ext>
                </a:extLst>
              </a:tr>
              <a:tr h="965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2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kern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6846" marR="46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Xuất sắc </a:t>
                      </a:r>
                      <a:endParaRPr lang="en-US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Tốt </a:t>
                      </a:r>
                      <a:endParaRPr lang="en-US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Đạt </a:t>
                      </a:r>
                      <a:endParaRPr lang="en-US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Cần cố gắng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24037367"/>
                  </a:ext>
                </a:extLst>
              </a:tr>
              <a:tr h="877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Phương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Minh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PowerPoint,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video,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dung.</a:t>
                      </a:r>
                      <a:endParaRPr lang="en-US" sz="20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6" marR="46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☐ </a:t>
                      </a:r>
                      <a:r>
                        <a:rPr lang="en-US" sz="900" kern="0" dirty="0" err="1">
                          <a:effectLst/>
                        </a:rPr>
                        <a:t>Xuất</a:t>
                      </a:r>
                      <a:r>
                        <a:rPr lang="en-US" sz="900" kern="0" dirty="0">
                          <a:effectLst/>
                        </a:rPr>
                        <a:t> </a:t>
                      </a:r>
                      <a:r>
                        <a:rPr lang="en-US" sz="900" kern="0" dirty="0" err="1">
                          <a:effectLst/>
                        </a:rPr>
                        <a:t>sắc</a:t>
                      </a:r>
                      <a:r>
                        <a:rPr lang="en-US" sz="900" kern="0" dirty="0">
                          <a:effectLst/>
                        </a:rPr>
                        <a:t> </a:t>
                      </a:r>
                      <a:endParaRPr lang="en-US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☐ </a:t>
                      </a:r>
                      <a:r>
                        <a:rPr lang="en-US" sz="900" kern="0" dirty="0" err="1">
                          <a:effectLst/>
                        </a:rPr>
                        <a:t>Tốt</a:t>
                      </a:r>
                      <a:r>
                        <a:rPr lang="en-US" sz="900" kern="0" dirty="0">
                          <a:effectLst/>
                        </a:rPr>
                        <a:t> </a:t>
                      </a:r>
                      <a:endParaRPr lang="en-US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☐ Đạt </a:t>
                      </a:r>
                      <a:endParaRPr lang="en-US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☐ </a:t>
                      </a:r>
                      <a:r>
                        <a:rPr lang="en-US" sz="900" kern="0" dirty="0" err="1">
                          <a:effectLst/>
                        </a:rPr>
                        <a:t>Cần</a:t>
                      </a:r>
                      <a:r>
                        <a:rPr lang="en-US" sz="900" kern="0" dirty="0">
                          <a:effectLst/>
                        </a:rPr>
                        <a:t> </a:t>
                      </a:r>
                      <a:r>
                        <a:rPr lang="en-US" sz="900" kern="0" dirty="0" err="1">
                          <a:effectLst/>
                        </a:rPr>
                        <a:t>cố</a:t>
                      </a:r>
                      <a:r>
                        <a:rPr lang="en-US" sz="900" kern="0" dirty="0">
                          <a:effectLst/>
                        </a:rPr>
                        <a:t> </a:t>
                      </a:r>
                      <a:r>
                        <a:rPr lang="en-US" sz="900" kern="0" dirty="0" err="1">
                          <a:effectLst/>
                        </a:rPr>
                        <a:t>gắng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 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4132411"/>
                  </a:ext>
                </a:extLst>
              </a:tr>
              <a:tr h="877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Các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2000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00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46" marR="46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Xuất sắc </a:t>
                      </a:r>
                      <a:endParaRPr lang="en-US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Tốt </a:t>
                      </a:r>
                      <a:endParaRPr lang="en-US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Đạt </a:t>
                      </a:r>
                      <a:endParaRPr lang="en-US" sz="10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☐ Cần cố gắng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 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 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24933856"/>
                  </a:ext>
                </a:extLst>
              </a:tr>
              <a:tr h="877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5. Sáng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tạo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–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Cách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dẫn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dắt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hấp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dẫn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có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ý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tưởng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mới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chơi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phỏng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vấn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tiểu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phẩm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biểu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tượng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văn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hoá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minh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tx1"/>
                          </a:solidFill>
                          <a:effectLst/>
                        </a:rPr>
                        <a:t>hoạ</a:t>
                      </a:r>
                      <a:r>
                        <a:rPr lang="en-US" sz="2000" kern="0" dirty="0">
                          <a:solidFill>
                            <a:schemeClr val="tx1"/>
                          </a:solidFill>
                          <a:effectLst/>
                        </a:rPr>
                        <a:t>…).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☐ </a:t>
                      </a:r>
                      <a:r>
                        <a:rPr lang="en-US" sz="900" kern="0" dirty="0" err="1">
                          <a:effectLst/>
                        </a:rPr>
                        <a:t>Xuất</a:t>
                      </a:r>
                      <a:r>
                        <a:rPr lang="en-US" sz="900" kern="0" dirty="0">
                          <a:effectLst/>
                        </a:rPr>
                        <a:t> </a:t>
                      </a:r>
                      <a:r>
                        <a:rPr lang="en-US" sz="900" kern="0" dirty="0" err="1">
                          <a:effectLst/>
                        </a:rPr>
                        <a:t>sắc</a:t>
                      </a:r>
                      <a:r>
                        <a:rPr lang="en-US" sz="900" kern="0" dirty="0">
                          <a:effectLst/>
                        </a:rPr>
                        <a:t> </a:t>
                      </a:r>
                      <a:endParaRPr lang="en-US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☐ </a:t>
                      </a:r>
                      <a:r>
                        <a:rPr lang="en-US" sz="900" kern="0" dirty="0" err="1">
                          <a:effectLst/>
                        </a:rPr>
                        <a:t>Tốt</a:t>
                      </a:r>
                      <a:r>
                        <a:rPr lang="en-US" sz="900" kern="0" dirty="0">
                          <a:effectLst/>
                        </a:rPr>
                        <a:t> </a:t>
                      </a:r>
                      <a:endParaRPr lang="en-US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☐ Đạt </a:t>
                      </a:r>
                      <a:endParaRPr lang="en-US" sz="10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☐ </a:t>
                      </a:r>
                      <a:r>
                        <a:rPr lang="en-US" sz="900" kern="0" dirty="0" err="1">
                          <a:effectLst/>
                        </a:rPr>
                        <a:t>Cần</a:t>
                      </a:r>
                      <a:r>
                        <a:rPr lang="en-US" sz="900" kern="0" dirty="0">
                          <a:effectLst/>
                        </a:rPr>
                        <a:t> </a:t>
                      </a:r>
                      <a:r>
                        <a:rPr lang="en-US" sz="900" kern="0" dirty="0" err="1">
                          <a:effectLst/>
                        </a:rPr>
                        <a:t>cố</a:t>
                      </a:r>
                      <a:r>
                        <a:rPr lang="en-US" sz="900" kern="0" dirty="0">
                          <a:effectLst/>
                        </a:rPr>
                        <a:t> </a:t>
                      </a:r>
                      <a:r>
                        <a:rPr lang="en-US" sz="900" kern="0" dirty="0" err="1">
                          <a:effectLst/>
                        </a:rPr>
                        <a:t>gắng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 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100" dirty="0">
                          <a:effectLst/>
                        </a:rPr>
                        <a:t> </a:t>
                      </a:r>
                      <a:endParaRPr lang="en-US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846" marR="4684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842400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05D33C6D-E990-8BDD-A4F6-219D5C1CB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100"/>
            <a:ext cx="6475412" cy="1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  PHIẾU ĐÁNH GIÁ BÀI THUYẾT TRÌNH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Thành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………..  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…………  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………………………………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13B4E5-4156-495F-178A-9F61130DFA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22803" y="2374994"/>
            <a:ext cx="29718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5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7689" y="93321"/>
            <a:ext cx="10091711" cy="1797377"/>
            <a:chOff x="0" y="0"/>
            <a:chExt cx="1728493" cy="524231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1729763" cy="522961"/>
            </a:xfrm>
            <a:custGeom>
              <a:avLst/>
              <a:gdLst/>
              <a:ahLst/>
              <a:cxnLst/>
              <a:rect l="l" t="t" r="r" b="b"/>
              <a:pathLst>
                <a:path w="1729763" h="522961">
                  <a:moveTo>
                    <a:pt x="1718333" y="27940"/>
                  </a:moveTo>
                  <a:cubicBezTo>
                    <a:pt x="1709443" y="24130"/>
                    <a:pt x="1700553" y="21590"/>
                    <a:pt x="1691663" y="21590"/>
                  </a:cubicBezTo>
                  <a:cubicBezTo>
                    <a:pt x="1664993" y="20320"/>
                    <a:pt x="1639220" y="20320"/>
                    <a:pt x="1612121" y="17780"/>
                  </a:cubicBezTo>
                  <a:cubicBezTo>
                    <a:pt x="1550179" y="12700"/>
                    <a:pt x="1489528" y="6350"/>
                    <a:pt x="1427587" y="3810"/>
                  </a:cubicBezTo>
                  <a:cubicBezTo>
                    <a:pt x="1377259" y="1270"/>
                    <a:pt x="1328222" y="3810"/>
                    <a:pt x="1277895" y="2540"/>
                  </a:cubicBezTo>
                  <a:cubicBezTo>
                    <a:pt x="1255957" y="2540"/>
                    <a:pt x="1234019" y="0"/>
                    <a:pt x="1212082" y="2540"/>
                  </a:cubicBezTo>
                  <a:cubicBezTo>
                    <a:pt x="1159173" y="10160"/>
                    <a:pt x="1106265" y="11430"/>
                    <a:pt x="1052066" y="8890"/>
                  </a:cubicBezTo>
                  <a:cubicBezTo>
                    <a:pt x="1024967" y="7620"/>
                    <a:pt x="997867" y="7620"/>
                    <a:pt x="970768" y="7620"/>
                  </a:cubicBezTo>
                  <a:cubicBezTo>
                    <a:pt x="921731" y="7620"/>
                    <a:pt x="872694" y="7620"/>
                    <a:pt x="823657" y="6350"/>
                  </a:cubicBezTo>
                  <a:cubicBezTo>
                    <a:pt x="772039" y="5080"/>
                    <a:pt x="263602" y="2540"/>
                    <a:pt x="213274" y="1270"/>
                  </a:cubicBezTo>
                  <a:cubicBezTo>
                    <a:pt x="171980" y="0"/>
                    <a:pt x="131976" y="1270"/>
                    <a:pt x="90682" y="1270"/>
                  </a:cubicBezTo>
                  <a:cubicBezTo>
                    <a:pt x="6229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78918"/>
                    <a:pt x="16510" y="96970"/>
                    <a:pt x="17780" y="114707"/>
                  </a:cubicBezTo>
                  <a:cubicBezTo>
                    <a:pt x="19050" y="132759"/>
                    <a:pt x="17780" y="150812"/>
                    <a:pt x="16510" y="169181"/>
                  </a:cubicBezTo>
                  <a:cubicBezTo>
                    <a:pt x="15240" y="187868"/>
                    <a:pt x="2540" y="383914"/>
                    <a:pt x="2540" y="402600"/>
                  </a:cubicBezTo>
                  <a:cubicBezTo>
                    <a:pt x="2540" y="420969"/>
                    <a:pt x="1270" y="439339"/>
                    <a:pt x="0" y="457708"/>
                  </a:cubicBezTo>
                  <a:cubicBezTo>
                    <a:pt x="0" y="468351"/>
                    <a:pt x="3810" y="478511"/>
                    <a:pt x="15240" y="483591"/>
                  </a:cubicBezTo>
                  <a:cubicBezTo>
                    <a:pt x="22860" y="487401"/>
                    <a:pt x="31750" y="489941"/>
                    <a:pt x="40640" y="491211"/>
                  </a:cubicBezTo>
                  <a:cubicBezTo>
                    <a:pt x="89391" y="496291"/>
                    <a:pt x="138428" y="500101"/>
                    <a:pt x="187465" y="505181"/>
                  </a:cubicBezTo>
                  <a:cubicBezTo>
                    <a:pt x="214565" y="507721"/>
                    <a:pt x="241664" y="512801"/>
                    <a:pt x="268764" y="514071"/>
                  </a:cubicBezTo>
                  <a:cubicBezTo>
                    <a:pt x="313929" y="516611"/>
                    <a:pt x="817204" y="517881"/>
                    <a:pt x="862370" y="519151"/>
                  </a:cubicBezTo>
                  <a:cubicBezTo>
                    <a:pt x="868822" y="519151"/>
                    <a:pt x="875274" y="519151"/>
                    <a:pt x="881727" y="519151"/>
                  </a:cubicBezTo>
                  <a:cubicBezTo>
                    <a:pt x="912698" y="519151"/>
                    <a:pt x="944959" y="517881"/>
                    <a:pt x="975929" y="517881"/>
                  </a:cubicBezTo>
                  <a:cubicBezTo>
                    <a:pt x="1012062" y="517881"/>
                    <a:pt x="1046904" y="519151"/>
                    <a:pt x="1083037" y="519151"/>
                  </a:cubicBezTo>
                  <a:cubicBezTo>
                    <a:pt x="1135945" y="519151"/>
                    <a:pt x="1190144" y="519151"/>
                    <a:pt x="1243052" y="519151"/>
                  </a:cubicBezTo>
                  <a:cubicBezTo>
                    <a:pt x="1292089" y="519151"/>
                    <a:pt x="1341126" y="520421"/>
                    <a:pt x="1390164" y="521691"/>
                  </a:cubicBezTo>
                  <a:cubicBezTo>
                    <a:pt x="1412101" y="521691"/>
                    <a:pt x="1435329" y="522961"/>
                    <a:pt x="1457267" y="522961"/>
                  </a:cubicBezTo>
                  <a:cubicBezTo>
                    <a:pt x="1528242" y="521691"/>
                    <a:pt x="1597926" y="515341"/>
                    <a:pt x="1668803" y="515341"/>
                  </a:cubicBezTo>
                  <a:cubicBezTo>
                    <a:pt x="1672613" y="515341"/>
                    <a:pt x="1677693" y="512801"/>
                    <a:pt x="1681503" y="510261"/>
                  </a:cubicBezTo>
                  <a:cubicBezTo>
                    <a:pt x="1686583" y="506451"/>
                    <a:pt x="1689123" y="500101"/>
                    <a:pt x="1691663" y="497561"/>
                  </a:cubicBezTo>
                  <a:cubicBezTo>
                    <a:pt x="1692933" y="455491"/>
                    <a:pt x="1694203" y="442189"/>
                    <a:pt x="1695473" y="428887"/>
                  </a:cubicBezTo>
                  <a:cubicBezTo>
                    <a:pt x="1696743" y="408301"/>
                    <a:pt x="1706903" y="210671"/>
                    <a:pt x="1708173" y="190085"/>
                  </a:cubicBezTo>
                  <a:cubicBezTo>
                    <a:pt x="1708173" y="177733"/>
                    <a:pt x="1709443" y="165381"/>
                    <a:pt x="1710713" y="153029"/>
                  </a:cubicBezTo>
                  <a:cubicBezTo>
                    <a:pt x="1711983" y="139727"/>
                    <a:pt x="1713253" y="126425"/>
                    <a:pt x="1715793" y="113123"/>
                  </a:cubicBezTo>
                  <a:cubicBezTo>
                    <a:pt x="1717063" y="105205"/>
                    <a:pt x="1717063" y="96970"/>
                    <a:pt x="1722143" y="89053"/>
                  </a:cubicBezTo>
                  <a:cubicBezTo>
                    <a:pt x="1727223" y="79551"/>
                    <a:pt x="1729763" y="70366"/>
                    <a:pt x="1728493" y="44450"/>
                  </a:cubicBezTo>
                  <a:cubicBezTo>
                    <a:pt x="1728493" y="38100"/>
                    <a:pt x="1724683" y="30480"/>
                    <a:pt x="1718333" y="27940"/>
                  </a:cubicBezTo>
                  <a:close/>
                </a:path>
              </a:pathLst>
            </a:custGeom>
            <a:solidFill>
              <a:srgbClr val="FFF9E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5227361" y="1769456"/>
            <a:ext cx="2865411" cy="5150248"/>
          </a:xfrm>
          <a:custGeom>
            <a:avLst/>
            <a:gdLst/>
            <a:ahLst/>
            <a:cxnLst/>
            <a:rect l="l" t="t" r="r" b="b"/>
            <a:pathLst>
              <a:path w="2865411" h="5150248">
                <a:moveTo>
                  <a:pt x="0" y="0"/>
                </a:moveTo>
                <a:lnTo>
                  <a:pt x="2865410" y="0"/>
                </a:lnTo>
                <a:lnTo>
                  <a:pt x="2865410" y="5150248"/>
                </a:lnTo>
                <a:lnTo>
                  <a:pt x="0" y="5150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97989" y="1960899"/>
            <a:ext cx="3088926" cy="4840198"/>
          </a:xfrm>
          <a:custGeom>
            <a:avLst/>
            <a:gdLst/>
            <a:ahLst/>
            <a:cxnLst/>
            <a:rect l="l" t="t" r="r" b="b"/>
            <a:pathLst>
              <a:path w="3088926" h="4840198">
                <a:moveTo>
                  <a:pt x="0" y="0"/>
                </a:moveTo>
                <a:lnTo>
                  <a:pt x="3088927" y="0"/>
                </a:lnTo>
                <a:lnTo>
                  <a:pt x="3088927" y="4840198"/>
                </a:lnTo>
                <a:lnTo>
                  <a:pt x="0" y="4840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38183" y="976284"/>
            <a:ext cx="658715" cy="680969"/>
          </a:xfrm>
          <a:custGeom>
            <a:avLst/>
            <a:gdLst/>
            <a:ahLst/>
            <a:cxnLst/>
            <a:rect l="l" t="t" r="r" b="b"/>
            <a:pathLst>
              <a:path w="658715" h="680969">
                <a:moveTo>
                  <a:pt x="0" y="0"/>
                </a:moveTo>
                <a:lnTo>
                  <a:pt x="658715" y="0"/>
                </a:lnTo>
                <a:lnTo>
                  <a:pt x="658715" y="680969"/>
                </a:lnTo>
                <a:lnTo>
                  <a:pt x="0" y="680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20061" t="-12353" r="-3304" b="-1758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57011" y="1020109"/>
            <a:ext cx="4470228" cy="741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60"/>
              </a:lnSpc>
            </a:pPr>
            <a:r>
              <a:rPr lang="en-US" sz="5560" dirty="0">
                <a:solidFill>
                  <a:srgbClr val="5E17EB"/>
                </a:solidFill>
                <a:latin typeface="Sriracha"/>
                <a:ea typeface="Sriracha"/>
                <a:cs typeface="Sriracha"/>
                <a:sym typeface="Sriracha"/>
              </a:rPr>
              <a:t>LET’S GO....!!!</a:t>
            </a:r>
          </a:p>
        </p:txBody>
      </p:sp>
      <p:sp>
        <p:nvSpPr>
          <p:cNvPr id="8" name="Freeform 8"/>
          <p:cNvSpPr/>
          <p:nvPr/>
        </p:nvSpPr>
        <p:spPr>
          <a:xfrm rot="9155992">
            <a:off x="3602898" y="4212926"/>
            <a:ext cx="572902" cy="585681"/>
          </a:xfrm>
          <a:custGeom>
            <a:avLst/>
            <a:gdLst/>
            <a:ahLst/>
            <a:cxnLst/>
            <a:rect l="l" t="t" r="r" b="b"/>
            <a:pathLst>
              <a:path w="572902" h="585681">
                <a:moveTo>
                  <a:pt x="0" y="0"/>
                </a:moveTo>
                <a:lnTo>
                  <a:pt x="572902" y="0"/>
                </a:lnTo>
                <a:lnTo>
                  <a:pt x="572902" y="585680"/>
                </a:lnTo>
                <a:lnTo>
                  <a:pt x="0" y="585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41128" y="154486"/>
            <a:ext cx="1679274" cy="946500"/>
          </a:xfrm>
          <a:custGeom>
            <a:avLst/>
            <a:gdLst/>
            <a:ahLst/>
            <a:cxnLst/>
            <a:rect l="l" t="t" r="r" b="b"/>
            <a:pathLst>
              <a:path w="1679274" h="946500">
                <a:moveTo>
                  <a:pt x="0" y="0"/>
                </a:moveTo>
                <a:lnTo>
                  <a:pt x="1679274" y="0"/>
                </a:lnTo>
                <a:lnTo>
                  <a:pt x="1679274" y="946500"/>
                </a:lnTo>
                <a:lnTo>
                  <a:pt x="0" y="946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298805" y="382486"/>
            <a:ext cx="1076274" cy="606627"/>
          </a:xfrm>
          <a:custGeom>
            <a:avLst/>
            <a:gdLst/>
            <a:ahLst/>
            <a:cxnLst/>
            <a:rect l="l" t="t" r="r" b="b"/>
            <a:pathLst>
              <a:path w="1076274" h="606627">
                <a:moveTo>
                  <a:pt x="1076274" y="0"/>
                </a:moveTo>
                <a:lnTo>
                  <a:pt x="0" y="0"/>
                </a:lnTo>
                <a:lnTo>
                  <a:pt x="0" y="606628"/>
                </a:lnTo>
                <a:lnTo>
                  <a:pt x="1076274" y="606628"/>
                </a:lnTo>
                <a:lnTo>
                  <a:pt x="10762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38590">
            <a:off x="2008386" y="4320279"/>
            <a:ext cx="468555" cy="677210"/>
          </a:xfrm>
          <a:custGeom>
            <a:avLst/>
            <a:gdLst/>
            <a:ahLst/>
            <a:cxnLst/>
            <a:rect l="l" t="t" r="r" b="b"/>
            <a:pathLst>
              <a:path w="290319" h="296795">
                <a:moveTo>
                  <a:pt x="0" y="0"/>
                </a:moveTo>
                <a:lnTo>
                  <a:pt x="290319" y="0"/>
                </a:lnTo>
                <a:lnTo>
                  <a:pt x="290319" y="296794"/>
                </a:lnTo>
                <a:lnTo>
                  <a:pt x="0" y="2967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55618" y="1947509"/>
            <a:ext cx="2106565" cy="1014982"/>
          </a:xfrm>
          <a:custGeom>
            <a:avLst/>
            <a:gdLst/>
            <a:ahLst/>
            <a:cxnLst/>
            <a:rect l="l" t="t" r="r" b="b"/>
            <a:pathLst>
              <a:path w="2106565" h="1014982">
                <a:moveTo>
                  <a:pt x="0" y="0"/>
                </a:moveTo>
                <a:lnTo>
                  <a:pt x="2106566" y="0"/>
                </a:lnTo>
                <a:lnTo>
                  <a:pt x="2106566" y="1014982"/>
                </a:lnTo>
                <a:lnTo>
                  <a:pt x="0" y="10149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488510">
            <a:off x="8392358" y="2846933"/>
            <a:ext cx="1472994" cy="1011793"/>
          </a:xfrm>
          <a:custGeom>
            <a:avLst/>
            <a:gdLst/>
            <a:ahLst/>
            <a:cxnLst/>
            <a:rect l="l" t="t" r="r" b="b"/>
            <a:pathLst>
              <a:path w="779094" h="470290">
                <a:moveTo>
                  <a:pt x="0" y="0"/>
                </a:moveTo>
                <a:lnTo>
                  <a:pt x="779094" y="0"/>
                </a:lnTo>
                <a:lnTo>
                  <a:pt x="779094" y="470289"/>
                </a:lnTo>
                <a:lnTo>
                  <a:pt x="0" y="4702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497033">
            <a:off x="441684" y="4157108"/>
            <a:ext cx="619598" cy="685430"/>
          </a:xfrm>
          <a:custGeom>
            <a:avLst/>
            <a:gdLst/>
            <a:ahLst/>
            <a:cxnLst/>
            <a:rect l="l" t="t" r="r" b="b"/>
            <a:pathLst>
              <a:path w="619598" h="374012">
                <a:moveTo>
                  <a:pt x="0" y="0"/>
                </a:moveTo>
                <a:lnTo>
                  <a:pt x="619598" y="0"/>
                </a:lnTo>
                <a:lnTo>
                  <a:pt x="619598" y="374012"/>
                </a:lnTo>
                <a:lnTo>
                  <a:pt x="0" y="3740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64517" y="425345"/>
            <a:ext cx="11192781" cy="573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71"/>
              </a:lnSpc>
            </a:pPr>
            <a:r>
              <a:rPr lang="en-US" sz="3792" dirty="0">
                <a:solidFill>
                  <a:srgbClr val="FF3131"/>
                </a:solidFill>
                <a:latin typeface="Sriracha"/>
                <a:ea typeface="Sriracha"/>
                <a:cs typeface="Sriracha"/>
                <a:sym typeface="Sriracha"/>
              </a:rPr>
              <a:t>KHÁM PHÁ THẾ GIỚI: </a:t>
            </a:r>
            <a:r>
              <a:rPr lang="en-US" sz="4400" b="1" dirty="0" err="1">
                <a:solidFill>
                  <a:srgbClr val="FF3131"/>
                </a:solidFill>
                <a:latin typeface="Sriracha"/>
                <a:ea typeface="Sriracha"/>
                <a:cs typeface="Sriracha"/>
                <a:sym typeface="Sriracha"/>
              </a:rPr>
              <a:t>C</a:t>
            </a:r>
            <a:r>
              <a:rPr lang="en-US" sz="4400" b="1" dirty="0" err="1">
                <a:solidFill>
                  <a:srgbClr val="FF3131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ỗ</a:t>
            </a:r>
            <a:r>
              <a:rPr lang="en-US" sz="4400" b="1" dirty="0">
                <a:solidFill>
                  <a:srgbClr val="FF3131"/>
                </a:solidFill>
                <a:latin typeface="Sriracha"/>
                <a:ea typeface="Sriracha"/>
                <a:cs typeface="Sriracha"/>
                <a:sym typeface="Sriracha"/>
              </a:rPr>
              <a:t> M</a:t>
            </a:r>
            <a:r>
              <a:rPr lang="en-US" sz="3792" dirty="0">
                <a:solidFill>
                  <a:srgbClr val="FF3131"/>
                </a:solidFill>
                <a:latin typeface="Sriracha"/>
                <a:ea typeface="Sriracha"/>
                <a:cs typeface="Sriracha"/>
                <a:sym typeface="Sriracha"/>
              </a:rPr>
              <a:t>ÁY THỜI GIAN.</a:t>
            </a:r>
          </a:p>
        </p:txBody>
      </p:sp>
      <p:sp>
        <p:nvSpPr>
          <p:cNvPr id="16" name="Freeform 16"/>
          <p:cNvSpPr/>
          <p:nvPr/>
        </p:nvSpPr>
        <p:spPr>
          <a:xfrm rot="-3786474">
            <a:off x="712864" y="4277752"/>
            <a:ext cx="1455388" cy="431446"/>
          </a:xfrm>
          <a:custGeom>
            <a:avLst/>
            <a:gdLst/>
            <a:ahLst/>
            <a:cxnLst/>
            <a:rect l="l" t="t" r="r" b="b"/>
            <a:pathLst>
              <a:path w="389871" h="431446">
                <a:moveTo>
                  <a:pt x="0" y="0"/>
                </a:moveTo>
                <a:lnTo>
                  <a:pt x="389871" y="0"/>
                </a:lnTo>
                <a:lnTo>
                  <a:pt x="389871" y="431447"/>
                </a:lnTo>
                <a:lnTo>
                  <a:pt x="0" y="4314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370688">
            <a:off x="5016489" y="5675192"/>
            <a:ext cx="326077" cy="305919"/>
          </a:xfrm>
          <a:custGeom>
            <a:avLst/>
            <a:gdLst/>
            <a:ahLst/>
            <a:cxnLst/>
            <a:rect l="l" t="t" r="r" b="b"/>
            <a:pathLst>
              <a:path w="326077" h="305919">
                <a:moveTo>
                  <a:pt x="0" y="0"/>
                </a:moveTo>
                <a:lnTo>
                  <a:pt x="326077" y="0"/>
                </a:lnTo>
                <a:lnTo>
                  <a:pt x="326077" y="305919"/>
                </a:lnTo>
                <a:lnTo>
                  <a:pt x="0" y="30591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67566" y="3429000"/>
            <a:ext cx="3174240" cy="491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11"/>
              </a:lnSpc>
            </a:pPr>
            <a:r>
              <a:rPr lang="en-US" sz="2936" b="1" dirty="0" err="1">
                <a:solidFill>
                  <a:srgbClr val="DB42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MÌnh</a:t>
            </a:r>
            <a:r>
              <a:rPr lang="en-US" sz="2936" b="1" dirty="0">
                <a:solidFill>
                  <a:srgbClr val="DB42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936" b="1" dirty="0" err="1">
                <a:solidFill>
                  <a:srgbClr val="DB42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là</a:t>
            </a:r>
            <a:r>
              <a:rPr lang="en-US" sz="2936" b="1" dirty="0">
                <a:solidFill>
                  <a:srgbClr val="DB42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YẾN NHI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21542" y="3972684"/>
            <a:ext cx="457045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8"/>
              </a:lnSpc>
            </a:pPr>
            <a:r>
              <a:rPr lang="en-US" sz="4170" b="1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MÌNH LÀ BÁ KHÔI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1C39570-6145-D956-A62A-C5FEACD954FE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8343221" y="460725"/>
            <a:ext cx="3347824" cy="2881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DA4A6A2-F6A3-388F-2998-A01392ECE679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34570" y="825820"/>
            <a:ext cx="764517" cy="2427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54DD0D-86B0-009F-02F8-36E62CFE2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E00991D2-717D-3219-0474-D643067A12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046" b="-2504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3B297DA3-61CC-2DEE-51DB-84A3BF02C276}"/>
              </a:ext>
            </a:extLst>
          </p:cNvPr>
          <p:cNvSpPr/>
          <p:nvPr/>
        </p:nvSpPr>
        <p:spPr>
          <a:xfrm>
            <a:off x="-308113" y="-142775"/>
            <a:ext cx="7974496" cy="7143549"/>
          </a:xfrm>
          <a:custGeom>
            <a:avLst/>
            <a:gdLst/>
            <a:ahLst/>
            <a:cxnLst/>
            <a:rect l="l" t="t" r="r" b="b"/>
            <a:pathLst>
              <a:path w="10287000" h="7419499">
                <a:moveTo>
                  <a:pt x="0" y="0"/>
                </a:moveTo>
                <a:lnTo>
                  <a:pt x="10287000" y="0"/>
                </a:lnTo>
                <a:lnTo>
                  <a:pt x="10287000" y="7419498"/>
                </a:lnTo>
                <a:lnTo>
                  <a:pt x="0" y="7419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797DFA5-D4B4-06EB-DE98-7B9BA92315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736157"/>
            <a:ext cx="3073477" cy="192092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781DC5B6-203A-3B69-E71A-695ACF52B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447670"/>
              </p:ext>
            </p:extLst>
          </p:nvPr>
        </p:nvGraphicFramePr>
        <p:xfrm>
          <a:off x="7444408" y="-682"/>
          <a:ext cx="4774096" cy="53956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74096">
                  <a:extLst>
                    <a:ext uri="{9D8B030D-6E8A-4147-A177-3AD203B41FA5}">
                      <a16:colId xmlns="" xmlns:a16="http://schemas.microsoft.com/office/drawing/2014/main" val="1176331198"/>
                    </a:ext>
                  </a:extLst>
                </a:gridCol>
              </a:tblGrid>
              <a:tr h="28962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VỤ:</a:t>
                      </a:r>
                    </a:p>
                    <a:p>
                      <a:pPr algn="ctr"/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nhí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53294790"/>
                  </a:ext>
                </a:extLst>
              </a:tr>
              <a:tr h="49744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1,2: Hoàn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endParaRPr lang="x-none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471356"/>
                  </a:ext>
                </a:extLst>
              </a:tr>
              <a:tr h="497448">
                <a:tc>
                  <a:txBody>
                    <a:bodyPr/>
                    <a:lstStyle/>
                    <a:p>
                      <a:pPr algn="ctr"/>
                      <a:endParaRPr lang="x-none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3744301"/>
                  </a:ext>
                </a:extLst>
              </a:tr>
              <a:tr h="497448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34866947"/>
                  </a:ext>
                </a:extLst>
              </a:tr>
              <a:tr h="50822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90587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A10308B-7CC1-8544-1082-3BA5977488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96174" y="4963581"/>
            <a:ext cx="3733800" cy="1723316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="" xmlns:a16="http://schemas.microsoft.com/office/drawing/2014/main" id="{D524F9E8-69D8-1FCA-A0FE-96C55AB08809}"/>
              </a:ext>
            </a:extLst>
          </p:cNvPr>
          <p:cNvSpPr txBox="1"/>
          <p:nvPr/>
        </p:nvSpPr>
        <p:spPr>
          <a:xfrm>
            <a:off x="26504" y="152400"/>
            <a:ext cx="7212496" cy="268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5"/>
              </a:lnSpc>
            </a:pPr>
            <a:endParaRPr lang="en-US" sz="2196" b="1" spc="658" dirty="0">
              <a:solidFill>
                <a:srgbClr val="00000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ctr">
              <a:lnSpc>
                <a:spcPts val="2635"/>
              </a:lnSpc>
            </a:pPr>
            <a:r>
              <a:rPr lang="en-US" sz="3200" b="1" spc="658" dirty="0">
                <a:solidFill>
                  <a:srgbClr val="00B05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3200" b="1" spc="658" dirty="0">
                <a:solidFill>
                  <a:srgbClr val="00B050"/>
                </a:solidFill>
                <a:latin typeface="Times New Roman" panose="02020603050405020304" pitchFamily="18" charset="0"/>
                <a:ea typeface="Montserrat Semi-Bold"/>
                <a:cs typeface="Times New Roman" panose="02020603050405020304" pitchFamily="18" charset="0"/>
                <a:sym typeface="Montserrat Semi-Bold"/>
              </a:rPr>
              <a:t>BÀI 7: AI CẬP VÀ LƯỠNG</a:t>
            </a:r>
          </a:p>
          <a:p>
            <a:pPr algn="ctr">
              <a:lnSpc>
                <a:spcPts val="2635"/>
              </a:lnSpc>
            </a:pPr>
            <a:endParaRPr lang="en-US" sz="3200" b="1" spc="658" dirty="0">
              <a:solidFill>
                <a:srgbClr val="00B050"/>
              </a:solidFill>
              <a:latin typeface="Times New Roman" panose="02020603050405020304" pitchFamily="18" charset="0"/>
              <a:ea typeface="Montserrat Semi-Bold"/>
              <a:cs typeface="Times New Roman" panose="02020603050405020304" pitchFamily="18" charset="0"/>
              <a:sym typeface="Montserrat Semi-Bold"/>
            </a:endParaRPr>
          </a:p>
          <a:p>
            <a:pPr algn="ctr">
              <a:lnSpc>
                <a:spcPts val="2635"/>
              </a:lnSpc>
            </a:pPr>
            <a:r>
              <a:rPr lang="en-US" sz="3200" b="1" spc="658" dirty="0">
                <a:solidFill>
                  <a:srgbClr val="00B050"/>
                </a:solidFill>
                <a:latin typeface="Times New Roman" panose="02020603050405020304" pitchFamily="18" charset="0"/>
                <a:ea typeface="Montserrat Semi-Bold"/>
                <a:cs typeface="Times New Roman" panose="02020603050405020304" pitchFamily="18" charset="0"/>
                <a:sym typeface="Montserrat Semi-Bold"/>
              </a:rPr>
              <a:t> HÀ CỔ ĐẠI ( TIẾT 14)</a:t>
            </a:r>
          </a:p>
          <a:p>
            <a:pPr algn="ctr">
              <a:lnSpc>
                <a:spcPts val="2635"/>
              </a:lnSpc>
            </a:pPr>
            <a:endParaRPr lang="en-US" sz="3200" b="1" spc="658" dirty="0">
              <a:solidFill>
                <a:srgbClr val="00B050"/>
              </a:solidFill>
              <a:latin typeface="Times New Roman" panose="02020603050405020304" pitchFamily="18" charset="0"/>
              <a:ea typeface="Montserrat Semi-Bold"/>
              <a:cs typeface="Times New Roman" panose="02020603050405020304" pitchFamily="18" charset="0"/>
              <a:sym typeface="Montserrat Semi-Bold"/>
            </a:endParaRPr>
          </a:p>
          <a:p>
            <a:pPr algn="ctr">
              <a:lnSpc>
                <a:spcPts val="2635"/>
              </a:lnSpc>
            </a:pPr>
            <a:r>
              <a:rPr lang="en-US" sz="3200" b="1" spc="658" dirty="0">
                <a:solidFill>
                  <a:srgbClr val="000000"/>
                </a:solidFill>
                <a:latin typeface="Times New Roman" panose="02020603050405020304" pitchFamily="18" charset="0"/>
                <a:ea typeface="Montserrat Semi-Bold"/>
                <a:cs typeface="Times New Roman" panose="02020603050405020304" pitchFamily="18" charset="0"/>
                <a:sym typeface="Montserrat Semi-Bold"/>
              </a:rPr>
              <a:t>3.NHỮNG THÀNH TỰU VĂN </a:t>
            </a:r>
          </a:p>
          <a:p>
            <a:pPr algn="ctr">
              <a:lnSpc>
                <a:spcPts val="2635"/>
              </a:lnSpc>
            </a:pPr>
            <a:endParaRPr lang="en-US" sz="3200" b="1" spc="658" dirty="0">
              <a:solidFill>
                <a:srgbClr val="000000"/>
              </a:solidFill>
              <a:latin typeface="Times New Roman" panose="02020603050405020304" pitchFamily="18" charset="0"/>
              <a:ea typeface="Montserrat Semi-Bold"/>
              <a:cs typeface="Times New Roman" panose="02020603050405020304" pitchFamily="18" charset="0"/>
              <a:sym typeface="Montserrat Semi-Bold"/>
            </a:endParaRPr>
          </a:p>
          <a:p>
            <a:pPr algn="ctr">
              <a:lnSpc>
                <a:spcPts val="2635"/>
              </a:lnSpc>
            </a:pPr>
            <a:r>
              <a:rPr lang="en-US" sz="3200" b="1" spc="658" dirty="0">
                <a:solidFill>
                  <a:srgbClr val="000000"/>
                </a:solidFill>
                <a:latin typeface="Times New Roman" panose="02020603050405020304" pitchFamily="18" charset="0"/>
                <a:ea typeface="Montserrat Semi-Bold"/>
                <a:cs typeface="Times New Roman" panose="02020603050405020304" pitchFamily="18" charset="0"/>
                <a:sym typeface="Montserrat Semi-Bold"/>
              </a:rPr>
              <a:t>HOÁ CHỦ YẾU</a:t>
            </a:r>
          </a:p>
        </p:txBody>
      </p:sp>
    </p:spTree>
    <p:extLst>
      <p:ext uri="{BB962C8B-B14F-4D97-AF65-F5344CB8AC3E}">
        <p14:creationId xmlns:p14="http://schemas.microsoft.com/office/powerpoint/2010/main" val="386368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F6492C0-DBC6-F885-2A7E-DD2DE498A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B70B1846-60DE-F117-67A5-F996066EAD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046" b="-2504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54A6E6DB-1E0E-D4A5-F8F0-AB56082FA9AC}"/>
              </a:ext>
            </a:extLst>
          </p:cNvPr>
          <p:cNvSpPr/>
          <p:nvPr/>
        </p:nvSpPr>
        <p:spPr>
          <a:xfrm>
            <a:off x="-354496" y="-152401"/>
            <a:ext cx="12622696" cy="7143549"/>
          </a:xfrm>
          <a:custGeom>
            <a:avLst/>
            <a:gdLst/>
            <a:ahLst/>
            <a:cxnLst/>
            <a:rect l="l" t="t" r="r" b="b"/>
            <a:pathLst>
              <a:path w="10287000" h="7419499">
                <a:moveTo>
                  <a:pt x="0" y="0"/>
                </a:moveTo>
                <a:lnTo>
                  <a:pt x="10287000" y="0"/>
                </a:lnTo>
                <a:lnTo>
                  <a:pt x="10287000" y="7419498"/>
                </a:lnTo>
                <a:lnTo>
                  <a:pt x="0" y="7419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15">
            <a:extLst>
              <a:ext uri="{FF2B5EF4-FFF2-40B4-BE49-F238E27FC236}">
                <a16:creationId xmlns="" xmlns:a16="http://schemas.microsoft.com/office/drawing/2014/main" id="{E7C75FF0-8E41-1CC5-CE1A-FEA453E7E5E4}"/>
              </a:ext>
            </a:extLst>
          </p:cNvPr>
          <p:cNvSpPr txBox="1"/>
          <p:nvPr/>
        </p:nvSpPr>
        <p:spPr>
          <a:xfrm>
            <a:off x="1143000" y="0"/>
            <a:ext cx="11049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5"/>
              </a:lnSpc>
            </a:pPr>
            <a:endParaRPr lang="en-US" sz="2196" b="1" spc="658" dirty="0">
              <a:solidFill>
                <a:srgbClr val="00000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ctr">
              <a:lnSpc>
                <a:spcPts val="2635"/>
              </a:lnSpc>
            </a:pPr>
            <a:r>
              <a:rPr lang="en-US" sz="3200" b="1" spc="658" dirty="0">
                <a:solidFill>
                  <a:srgbClr val="00B05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3200" b="1" spc="658" dirty="0">
                <a:solidFill>
                  <a:srgbClr val="00B050"/>
                </a:solidFill>
                <a:latin typeface="Times New Roman" panose="02020603050405020304" pitchFamily="18" charset="0"/>
                <a:ea typeface="Montserrat Semi-Bold"/>
                <a:cs typeface="Times New Roman" panose="02020603050405020304" pitchFamily="18" charset="0"/>
                <a:sym typeface="Montserrat Semi-Bold"/>
              </a:rPr>
              <a:t>BÀI 7: AI CẬP VÀ LƯỠNG</a:t>
            </a:r>
          </a:p>
          <a:p>
            <a:pPr algn="ctr">
              <a:lnSpc>
                <a:spcPts val="2635"/>
              </a:lnSpc>
            </a:pPr>
            <a:endParaRPr lang="en-US" sz="3200" b="1" spc="658" dirty="0">
              <a:solidFill>
                <a:srgbClr val="00B050"/>
              </a:solidFill>
              <a:latin typeface="Times New Roman" panose="02020603050405020304" pitchFamily="18" charset="0"/>
              <a:ea typeface="Montserrat Semi-Bold"/>
              <a:cs typeface="Times New Roman" panose="02020603050405020304" pitchFamily="18" charset="0"/>
              <a:sym typeface="Montserrat Semi-Bold"/>
            </a:endParaRPr>
          </a:p>
          <a:p>
            <a:pPr algn="ctr">
              <a:lnSpc>
                <a:spcPts val="2635"/>
              </a:lnSpc>
            </a:pPr>
            <a:r>
              <a:rPr lang="en-US" sz="3200" b="1" spc="658" dirty="0">
                <a:solidFill>
                  <a:srgbClr val="00B050"/>
                </a:solidFill>
                <a:latin typeface="Times New Roman" panose="02020603050405020304" pitchFamily="18" charset="0"/>
                <a:ea typeface="Montserrat Semi-Bold"/>
                <a:cs typeface="Times New Roman" panose="02020603050405020304" pitchFamily="18" charset="0"/>
                <a:sym typeface="Montserrat Semi-Bold"/>
              </a:rPr>
              <a:t> HÀ CỔ ĐẠI ( TIẾT 14)</a:t>
            </a:r>
          </a:p>
          <a:p>
            <a:pPr algn="ctr">
              <a:lnSpc>
                <a:spcPts val="2635"/>
              </a:lnSpc>
            </a:pPr>
            <a:endParaRPr lang="en-US" sz="2196" b="1" spc="658" dirty="0">
              <a:solidFill>
                <a:srgbClr val="000000"/>
              </a:solidFill>
              <a:latin typeface="Times New Roman" panose="02020603050405020304" pitchFamily="18" charset="0"/>
              <a:ea typeface="Montserrat Semi-Bold"/>
              <a:cs typeface="Times New Roman" panose="02020603050405020304" pitchFamily="18" charset="0"/>
              <a:sym typeface="Montserrat Semi-Bold"/>
            </a:endParaRPr>
          </a:p>
          <a:p>
            <a:pPr algn="ctr">
              <a:lnSpc>
                <a:spcPts val="2635"/>
              </a:lnSpc>
            </a:pPr>
            <a:r>
              <a:rPr lang="en-US" sz="2196" b="1" spc="658" dirty="0">
                <a:solidFill>
                  <a:srgbClr val="000000"/>
                </a:solidFill>
                <a:latin typeface="Times New Roman" panose="02020603050405020304" pitchFamily="18" charset="0"/>
                <a:ea typeface="Montserrat Semi-Bold"/>
                <a:cs typeface="Times New Roman" panose="02020603050405020304" pitchFamily="18" charset="0"/>
                <a:sym typeface="Montserrat Semi-Bold"/>
              </a:rPr>
              <a:t>3.NHỮNG THÀNH TỰU VĂN HOÁ CHỦ YẾU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1CB94D82-3DBF-8029-0407-7EB6E9BCB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15100"/>
              </p:ext>
            </p:extLst>
          </p:nvPr>
        </p:nvGraphicFramePr>
        <p:xfrm>
          <a:off x="1257300" y="2152949"/>
          <a:ext cx="10820400" cy="43249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1176331198"/>
                    </a:ext>
                  </a:extLst>
                </a:gridCol>
                <a:gridCol w="8229600">
                  <a:extLst>
                    <a:ext uri="{9D8B030D-6E8A-4147-A177-3AD203B41FA5}">
                      <a16:colId xmlns="" xmlns:a16="http://schemas.microsoft.com/office/drawing/2014/main" val="21575094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x-none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 tựu văn hoá tiêu biểu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53294790"/>
                  </a:ext>
                </a:extLst>
              </a:tr>
              <a:tr h="9864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  <a:endParaRPr lang="x-none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7"/>
                        </a:lnSpc>
                      </a:pPr>
                      <a:endParaRPr 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niglet"/>
                        <a:cs typeface="Times New Roman" panose="02020603050405020304" pitchFamily="18" charset="0"/>
                        <a:sym typeface="Sniglet"/>
                      </a:endParaRPr>
                    </a:p>
                    <a:p>
                      <a:pPr algn="l">
                        <a:lnSpc>
                          <a:spcPts val="1507"/>
                        </a:lnSpc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- 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Ai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Cập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Chữ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Hình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Sniglet"/>
                        <a:cs typeface="Times New Roman" panose="02020603050405020304" pitchFamily="18" charset="0"/>
                        <a:sym typeface="Sniglet"/>
                      </a:endParaRPr>
                    </a:p>
                    <a:p>
                      <a:pPr algn="l">
                        <a:lnSpc>
                          <a:spcPts val="1507"/>
                        </a:lnSpc>
                      </a:pPr>
                      <a:endParaRPr lang="en-US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Sniglet"/>
                        <a:cs typeface="Times New Roman" panose="02020603050405020304" pitchFamily="18" charset="0"/>
                        <a:sym typeface="Sniglet"/>
                      </a:endParaRPr>
                    </a:p>
                    <a:p>
                      <a:pPr algn="l">
                        <a:lnSpc>
                          <a:spcPts val="1507"/>
                        </a:lnSpc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-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Lưỡng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 Hà: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Chữ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Sniglet"/>
                          <a:cs typeface="Times New Roman" panose="02020603050405020304" pitchFamily="18" charset="0"/>
                          <a:sym typeface="Sniglet"/>
                        </a:rPr>
                        <a:t>Nêm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Sniglet"/>
                        <a:cs typeface="Times New Roman" panose="02020603050405020304" pitchFamily="18" charset="0"/>
                        <a:sym typeface="Snigle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471356"/>
                  </a:ext>
                </a:extLst>
              </a:tr>
              <a:tr h="10593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 HỌC- THIÊN VĂN HỌC</a:t>
                      </a:r>
                      <a:endParaRPr lang="x-none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điếm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tam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l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Hà: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60,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29-30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x-none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3744301"/>
                  </a:ext>
                </a:extLst>
              </a:tr>
              <a:tr h="826494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</a:t>
                      </a:r>
                      <a:endParaRPr lang="x-none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Kim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Hà: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Balilon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34866947"/>
                  </a:ext>
                </a:extLst>
              </a:tr>
              <a:tr h="866083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HỌC</a:t>
                      </a:r>
                      <a:endParaRPr lang="x-none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ướp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phẫu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Thảo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dược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x-none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9058701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3B70B7B-0DE3-D97E-D7A5-CA640D176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266044">
            <a:off x="-268585" y="296922"/>
            <a:ext cx="3073477" cy="192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9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26" y="4280029"/>
            <a:ext cx="12340603" cy="2421647"/>
          </a:xfrm>
          <a:custGeom>
            <a:avLst/>
            <a:gdLst/>
            <a:ahLst/>
            <a:cxnLst/>
            <a:rect l="l" t="t" r="r" b="b"/>
            <a:pathLst>
              <a:path w="12184405" h="5626980">
                <a:moveTo>
                  <a:pt x="0" y="0"/>
                </a:moveTo>
                <a:lnTo>
                  <a:pt x="12184406" y="0"/>
                </a:lnTo>
                <a:lnTo>
                  <a:pt x="12184406" y="5626980"/>
                </a:lnTo>
                <a:lnTo>
                  <a:pt x="0" y="5626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7631" y="3525336"/>
            <a:ext cx="296333" cy="29633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637315" y="4240751"/>
            <a:ext cx="330200" cy="3302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606565" y="3900732"/>
            <a:ext cx="207735" cy="20773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242559" y="4169105"/>
            <a:ext cx="235101" cy="23510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551110" y="3102288"/>
            <a:ext cx="268967" cy="26896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71557" y="685800"/>
            <a:ext cx="10085554" cy="943879"/>
            <a:chOff x="0" y="0"/>
            <a:chExt cx="13447405" cy="125850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76200"/>
              <a:ext cx="13447405" cy="690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9"/>
                </a:lnSpc>
              </a:pPr>
              <a:r>
                <a:rPr lang="en-US" sz="2993" b="1" spc="149" dirty="0">
                  <a:solidFill>
                    <a:srgbClr val="72AC20"/>
                  </a:solidFill>
                  <a:latin typeface="Tex Gyre Schola Bold"/>
                  <a:ea typeface="Tex Gyre Schola Bold"/>
                  <a:cs typeface="Tex Gyre Schola Bold"/>
                  <a:sym typeface="Tex Gyre Schola Bold"/>
                </a:rPr>
                <a:t>BÀI 7: AI CẬP VÀ LƯỠNG HÀ CỔ ĐẠI ( </a:t>
              </a:r>
              <a:r>
                <a:rPr lang="en-US" sz="2993" spc="149" dirty="0" err="1">
                  <a:solidFill>
                    <a:srgbClr val="72AC20"/>
                  </a:solidFill>
                  <a:latin typeface="Tex Gyre Schola"/>
                  <a:ea typeface="Tex Gyre Schola"/>
                  <a:cs typeface="Tex Gyre Schola"/>
                  <a:sym typeface="Tex Gyre Schola"/>
                </a:rPr>
                <a:t>Tiết</a:t>
              </a:r>
              <a:r>
                <a:rPr lang="en-US" sz="2993" spc="149" dirty="0">
                  <a:solidFill>
                    <a:srgbClr val="72AC20"/>
                  </a:solidFill>
                  <a:latin typeface="Tex Gyre Schola"/>
                  <a:ea typeface="Tex Gyre Schola"/>
                  <a:cs typeface="Tex Gyre Schola"/>
                  <a:sym typeface="Tex Gyre Schola"/>
                </a:rPr>
                <a:t> 14):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11402" y="817384"/>
              <a:ext cx="12024601" cy="44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5"/>
                </a:lnSpc>
              </a:pPr>
              <a:r>
                <a:rPr lang="en-US" sz="2196" b="1" spc="658">
                  <a:solidFill>
                    <a:srgbClr val="000000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3.NHỮNG THÀNH TỰU VĂN HOÁ CHỦ YẾU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86861" y="2934001"/>
            <a:ext cx="165100" cy="16510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056804" y="3341007"/>
            <a:ext cx="165100" cy="1651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5902401" y="3818182"/>
            <a:ext cx="165100" cy="1651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697862" y="3809319"/>
            <a:ext cx="165100" cy="1651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991078" y="-3021630"/>
            <a:ext cx="8853489" cy="12901259"/>
          </a:xfrm>
          <a:custGeom>
            <a:avLst/>
            <a:gdLst/>
            <a:ahLst/>
            <a:cxnLst/>
            <a:rect l="l" t="t" r="r" b="b"/>
            <a:pathLst>
              <a:path w="13280234" h="19351889">
                <a:moveTo>
                  <a:pt x="0" y="0"/>
                </a:moveTo>
                <a:lnTo>
                  <a:pt x="13280234" y="0"/>
                </a:lnTo>
                <a:lnTo>
                  <a:pt x="13280234" y="19351890"/>
                </a:lnTo>
                <a:lnTo>
                  <a:pt x="0" y="19351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26151" y="3545378"/>
            <a:ext cx="3906566" cy="3653057"/>
          </a:xfrm>
          <a:custGeom>
            <a:avLst/>
            <a:gdLst/>
            <a:ahLst/>
            <a:cxnLst/>
            <a:rect l="l" t="t" r="r" b="b"/>
            <a:pathLst>
              <a:path w="3852040" h="2686798">
                <a:moveTo>
                  <a:pt x="0" y="0"/>
                </a:moveTo>
                <a:lnTo>
                  <a:pt x="3852040" y="0"/>
                </a:lnTo>
                <a:lnTo>
                  <a:pt x="3852040" y="2686797"/>
                </a:lnTo>
                <a:lnTo>
                  <a:pt x="0" y="26867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32807" y="-73307"/>
            <a:ext cx="3525164" cy="2740306"/>
          </a:xfrm>
          <a:custGeom>
            <a:avLst/>
            <a:gdLst/>
            <a:ahLst/>
            <a:cxnLst/>
            <a:rect l="l" t="t" r="r" b="b"/>
            <a:pathLst>
              <a:path w="3852040" h="2686798">
                <a:moveTo>
                  <a:pt x="0" y="0"/>
                </a:moveTo>
                <a:lnTo>
                  <a:pt x="3852039" y="0"/>
                </a:lnTo>
                <a:lnTo>
                  <a:pt x="3852039" y="2686797"/>
                </a:lnTo>
                <a:lnTo>
                  <a:pt x="0" y="2686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 flipH="1" flipV="1">
            <a:off x="4300298" y="4598470"/>
            <a:ext cx="883588" cy="1404199"/>
          </a:xfrm>
          <a:custGeom>
            <a:avLst/>
            <a:gdLst/>
            <a:ahLst/>
            <a:cxnLst/>
            <a:rect l="l" t="t" r="r" b="b"/>
            <a:pathLst>
              <a:path w="1276001" h="1965828">
                <a:moveTo>
                  <a:pt x="1276001" y="1965828"/>
                </a:moveTo>
                <a:lnTo>
                  <a:pt x="0" y="1965828"/>
                </a:lnTo>
                <a:lnTo>
                  <a:pt x="0" y="0"/>
                </a:lnTo>
                <a:lnTo>
                  <a:pt x="1276001" y="0"/>
                </a:lnTo>
                <a:lnTo>
                  <a:pt x="1276001" y="196582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</p:sp>
      <p:sp>
        <p:nvSpPr>
          <p:cNvPr id="6" name="Freeform 6"/>
          <p:cNvSpPr/>
          <p:nvPr/>
        </p:nvSpPr>
        <p:spPr>
          <a:xfrm rot="5400000" flipH="1" flipV="1">
            <a:off x="4049925" y="1055562"/>
            <a:ext cx="837928" cy="1290925"/>
          </a:xfrm>
          <a:custGeom>
            <a:avLst/>
            <a:gdLst/>
            <a:ahLst/>
            <a:cxnLst/>
            <a:rect l="l" t="t" r="r" b="b"/>
            <a:pathLst>
              <a:path w="1256892" h="1936388">
                <a:moveTo>
                  <a:pt x="1256892" y="1936389"/>
                </a:moveTo>
                <a:lnTo>
                  <a:pt x="0" y="1936389"/>
                </a:lnTo>
                <a:lnTo>
                  <a:pt x="0" y="0"/>
                </a:lnTo>
                <a:lnTo>
                  <a:pt x="1256892" y="0"/>
                </a:lnTo>
                <a:lnTo>
                  <a:pt x="1256892" y="193638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</p:sp>
      <p:sp>
        <p:nvSpPr>
          <p:cNvPr id="7" name="Freeform 7"/>
          <p:cNvSpPr/>
          <p:nvPr/>
        </p:nvSpPr>
        <p:spPr>
          <a:xfrm>
            <a:off x="8316698" y="-237429"/>
            <a:ext cx="3668681" cy="2641600"/>
          </a:xfrm>
          <a:custGeom>
            <a:avLst/>
            <a:gdLst/>
            <a:ahLst/>
            <a:cxnLst/>
            <a:rect l="l" t="t" r="r" b="b"/>
            <a:pathLst>
              <a:path w="3852040" h="2686798">
                <a:moveTo>
                  <a:pt x="0" y="0"/>
                </a:moveTo>
                <a:lnTo>
                  <a:pt x="3852039" y="0"/>
                </a:lnTo>
                <a:lnTo>
                  <a:pt x="3852039" y="2686797"/>
                </a:lnTo>
                <a:lnTo>
                  <a:pt x="0" y="26867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44923" y="2088382"/>
            <a:ext cx="5937609" cy="2576667"/>
          </a:xfrm>
          <a:custGeom>
            <a:avLst/>
            <a:gdLst/>
            <a:ahLst/>
            <a:cxnLst/>
            <a:rect l="l" t="t" r="r" b="b"/>
            <a:pathLst>
              <a:path w="4826190" h="3050554">
                <a:moveTo>
                  <a:pt x="0" y="0"/>
                </a:moveTo>
                <a:lnTo>
                  <a:pt x="4826189" y="0"/>
                </a:lnTo>
                <a:lnTo>
                  <a:pt x="4826189" y="3050554"/>
                </a:lnTo>
                <a:lnTo>
                  <a:pt x="0" y="3050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Freeform 9"/>
          <p:cNvSpPr/>
          <p:nvPr/>
        </p:nvSpPr>
        <p:spPr>
          <a:xfrm>
            <a:off x="8434592" y="3515692"/>
            <a:ext cx="3843842" cy="3302000"/>
          </a:xfrm>
          <a:custGeom>
            <a:avLst/>
            <a:gdLst/>
            <a:ahLst/>
            <a:cxnLst/>
            <a:rect l="l" t="t" r="r" b="b"/>
            <a:pathLst>
              <a:path w="3852040" h="2686798">
                <a:moveTo>
                  <a:pt x="0" y="0"/>
                </a:moveTo>
                <a:lnTo>
                  <a:pt x="3852040" y="0"/>
                </a:lnTo>
                <a:lnTo>
                  <a:pt x="3852040" y="2686797"/>
                </a:lnTo>
                <a:lnTo>
                  <a:pt x="0" y="26867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 flipH="1" flipV="1">
            <a:off x="7206505" y="805024"/>
            <a:ext cx="837928" cy="1290925"/>
          </a:xfrm>
          <a:custGeom>
            <a:avLst/>
            <a:gdLst/>
            <a:ahLst/>
            <a:cxnLst/>
            <a:rect l="l" t="t" r="r" b="b"/>
            <a:pathLst>
              <a:path w="1256892" h="1936388">
                <a:moveTo>
                  <a:pt x="1256892" y="1936389"/>
                </a:moveTo>
                <a:lnTo>
                  <a:pt x="0" y="1936389"/>
                </a:lnTo>
                <a:lnTo>
                  <a:pt x="0" y="0"/>
                </a:lnTo>
                <a:lnTo>
                  <a:pt x="1256892" y="0"/>
                </a:lnTo>
                <a:lnTo>
                  <a:pt x="1256892" y="193638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11" name="Freeform 11"/>
          <p:cNvSpPr/>
          <p:nvPr/>
        </p:nvSpPr>
        <p:spPr>
          <a:xfrm rot="5400000" flipH="1" flipV="1">
            <a:off x="7154831" y="4613395"/>
            <a:ext cx="850667" cy="1310552"/>
          </a:xfrm>
          <a:custGeom>
            <a:avLst/>
            <a:gdLst/>
            <a:ahLst/>
            <a:cxnLst/>
            <a:rect l="l" t="t" r="r" b="b"/>
            <a:pathLst>
              <a:path w="1276001" h="1965828">
                <a:moveTo>
                  <a:pt x="1276001" y="1965828"/>
                </a:moveTo>
                <a:lnTo>
                  <a:pt x="0" y="1965828"/>
                </a:lnTo>
                <a:lnTo>
                  <a:pt x="0" y="0"/>
                </a:lnTo>
                <a:lnTo>
                  <a:pt x="1276001" y="0"/>
                </a:lnTo>
                <a:lnTo>
                  <a:pt x="1276001" y="196582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</p:sp>
      <p:sp>
        <p:nvSpPr>
          <p:cNvPr id="12" name="Freeform 12"/>
          <p:cNvSpPr/>
          <p:nvPr/>
        </p:nvSpPr>
        <p:spPr>
          <a:xfrm rot="-983379">
            <a:off x="6419860" y="1616414"/>
            <a:ext cx="687158" cy="425179"/>
          </a:xfrm>
          <a:custGeom>
            <a:avLst/>
            <a:gdLst/>
            <a:ahLst/>
            <a:cxnLst/>
            <a:rect l="l" t="t" r="r" b="b"/>
            <a:pathLst>
              <a:path w="1030737" h="637768">
                <a:moveTo>
                  <a:pt x="0" y="0"/>
                </a:moveTo>
                <a:lnTo>
                  <a:pt x="1030737" y="0"/>
                </a:lnTo>
                <a:lnTo>
                  <a:pt x="1030737" y="637769"/>
                </a:lnTo>
                <a:lnTo>
                  <a:pt x="0" y="6377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025318" flipH="1">
            <a:off x="5022001" y="1601618"/>
            <a:ext cx="667885" cy="413254"/>
          </a:xfrm>
          <a:custGeom>
            <a:avLst/>
            <a:gdLst/>
            <a:ahLst/>
            <a:cxnLst/>
            <a:rect l="l" t="t" r="r" b="b"/>
            <a:pathLst>
              <a:path w="1001828" h="619881">
                <a:moveTo>
                  <a:pt x="1001828" y="0"/>
                </a:moveTo>
                <a:lnTo>
                  <a:pt x="0" y="0"/>
                </a:lnTo>
                <a:lnTo>
                  <a:pt x="0" y="619881"/>
                </a:lnTo>
                <a:lnTo>
                  <a:pt x="1001828" y="619881"/>
                </a:lnTo>
                <a:lnTo>
                  <a:pt x="10018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658241" flipH="1">
            <a:off x="6511275" y="4606245"/>
            <a:ext cx="657518" cy="406839"/>
          </a:xfrm>
          <a:custGeom>
            <a:avLst/>
            <a:gdLst/>
            <a:ahLst/>
            <a:cxnLst/>
            <a:rect l="l" t="t" r="r" b="b"/>
            <a:pathLst>
              <a:path w="986277" h="610259">
                <a:moveTo>
                  <a:pt x="986277" y="0"/>
                </a:moveTo>
                <a:lnTo>
                  <a:pt x="0" y="0"/>
                </a:lnTo>
                <a:lnTo>
                  <a:pt x="0" y="610259"/>
                </a:lnTo>
                <a:lnTo>
                  <a:pt x="986277" y="610259"/>
                </a:lnTo>
                <a:lnTo>
                  <a:pt x="98627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100000">
            <a:off x="5325627" y="4737167"/>
            <a:ext cx="641696" cy="397049"/>
          </a:xfrm>
          <a:custGeom>
            <a:avLst/>
            <a:gdLst/>
            <a:ahLst/>
            <a:cxnLst/>
            <a:rect l="l" t="t" r="r" b="b"/>
            <a:pathLst>
              <a:path w="962544" h="595574">
                <a:moveTo>
                  <a:pt x="0" y="0"/>
                </a:moveTo>
                <a:lnTo>
                  <a:pt x="962544" y="0"/>
                </a:lnTo>
                <a:lnTo>
                  <a:pt x="962544" y="595574"/>
                </a:lnTo>
                <a:lnTo>
                  <a:pt x="0" y="5955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23427" y="2491839"/>
            <a:ext cx="4693218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</a:pPr>
            <a:endParaRPr lang="en-US" sz="4119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Bryndan Write"/>
              <a:cs typeface="Times New Roman" panose="02020603050405020304" pitchFamily="18" charset="0"/>
              <a:sym typeface="Bryndan Write"/>
            </a:endParaRPr>
          </a:p>
          <a:p>
            <a:pPr algn="ctr">
              <a:lnSpc>
                <a:spcPts val="3913"/>
              </a:lnSpc>
            </a:pPr>
            <a:r>
              <a:rPr lang="en-US" sz="4119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Bryndan Write"/>
                <a:cs typeface="Times New Roman" panose="02020603050405020304" pitchFamily="18" charset="0"/>
                <a:sym typeface="Bryndan Write"/>
              </a:rPr>
              <a:t>THÀNH TỰU VĂN HOÁ CHỦ YẾU</a:t>
            </a:r>
          </a:p>
        </p:txBody>
      </p:sp>
      <p:sp>
        <p:nvSpPr>
          <p:cNvPr id="17" name="Freeform 17"/>
          <p:cNvSpPr/>
          <p:nvPr/>
        </p:nvSpPr>
        <p:spPr>
          <a:xfrm rot="9165687">
            <a:off x="8240618" y="1016060"/>
            <a:ext cx="508759" cy="190785"/>
          </a:xfrm>
          <a:custGeom>
            <a:avLst/>
            <a:gdLst/>
            <a:ahLst/>
            <a:cxnLst/>
            <a:rect l="l" t="t" r="r" b="b"/>
            <a:pathLst>
              <a:path w="763139" h="286177">
                <a:moveTo>
                  <a:pt x="0" y="0"/>
                </a:moveTo>
                <a:lnTo>
                  <a:pt x="763139" y="0"/>
                </a:lnTo>
                <a:lnTo>
                  <a:pt x="763139" y="286178"/>
                </a:lnTo>
                <a:lnTo>
                  <a:pt x="0" y="2861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512778">
            <a:off x="8042730" y="5015240"/>
            <a:ext cx="508759" cy="190785"/>
          </a:xfrm>
          <a:custGeom>
            <a:avLst/>
            <a:gdLst/>
            <a:ahLst/>
            <a:cxnLst/>
            <a:rect l="l" t="t" r="r" b="b"/>
            <a:pathLst>
              <a:path w="763139" h="286177">
                <a:moveTo>
                  <a:pt x="0" y="0"/>
                </a:moveTo>
                <a:lnTo>
                  <a:pt x="763139" y="0"/>
                </a:lnTo>
                <a:lnTo>
                  <a:pt x="763139" y="286177"/>
                </a:lnTo>
                <a:lnTo>
                  <a:pt x="0" y="2861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512778" flipH="1">
            <a:off x="3591560" y="5168538"/>
            <a:ext cx="508759" cy="190785"/>
          </a:xfrm>
          <a:custGeom>
            <a:avLst/>
            <a:gdLst/>
            <a:ahLst/>
            <a:cxnLst/>
            <a:rect l="l" t="t" r="r" b="b"/>
            <a:pathLst>
              <a:path w="763139" h="286177">
                <a:moveTo>
                  <a:pt x="763140" y="0"/>
                </a:moveTo>
                <a:lnTo>
                  <a:pt x="0" y="0"/>
                </a:lnTo>
                <a:lnTo>
                  <a:pt x="0" y="286177"/>
                </a:lnTo>
                <a:lnTo>
                  <a:pt x="763140" y="286177"/>
                </a:lnTo>
                <a:lnTo>
                  <a:pt x="7631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9584242" flipH="1">
            <a:off x="3449938" y="1039716"/>
            <a:ext cx="508759" cy="190785"/>
          </a:xfrm>
          <a:custGeom>
            <a:avLst/>
            <a:gdLst/>
            <a:ahLst/>
            <a:cxnLst/>
            <a:rect l="l" t="t" r="r" b="b"/>
            <a:pathLst>
              <a:path w="763139" h="286177">
                <a:moveTo>
                  <a:pt x="763140" y="0"/>
                </a:moveTo>
                <a:lnTo>
                  <a:pt x="0" y="0"/>
                </a:lnTo>
                <a:lnTo>
                  <a:pt x="0" y="286178"/>
                </a:lnTo>
                <a:lnTo>
                  <a:pt x="763140" y="286178"/>
                </a:lnTo>
                <a:lnTo>
                  <a:pt x="7631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494996" y="657369"/>
            <a:ext cx="3357821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7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Cập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Hình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algn="ctr">
              <a:lnSpc>
                <a:spcPts val="1507"/>
              </a:lnSpc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algn="ctr">
              <a:lnSpc>
                <a:spcPts val="1507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Lưỡng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Hà: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Nêm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</p:txBody>
      </p:sp>
      <p:sp>
        <p:nvSpPr>
          <p:cNvPr id="22" name="TextBox 22"/>
          <p:cNvSpPr txBox="1"/>
          <p:nvPr/>
        </p:nvSpPr>
        <p:spPr>
          <a:xfrm rot="95028">
            <a:off x="7968549" y="4019598"/>
            <a:ext cx="4364977" cy="2676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Ai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cập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: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Số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đếm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, </a:t>
            </a: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diện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tích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hình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tròn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, </a:t>
            </a: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tam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giác,cầu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Lưỡng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Hà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: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Hệ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số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đếm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60 </a:t>
            </a:r>
          </a:p>
          <a:p>
            <a:pPr marL="116266" lvl="1" algn="ctr">
              <a:lnSpc>
                <a:spcPts val="1507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Tính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được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lịch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1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năm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116266" lvl="1" algn="ctr">
              <a:lnSpc>
                <a:spcPts val="1507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12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tháng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, 1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tháng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có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116266" lvl="1" algn="ctr">
              <a:lnSpc>
                <a:spcPts val="1507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 29-30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ngày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endParaRPr lang="en-US" sz="1077" dirty="0">
              <a:solidFill>
                <a:srgbClr val="0A0A09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247367" y="1569817"/>
            <a:ext cx="12476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6"/>
              </a:lnSpc>
            </a:pPr>
            <a:r>
              <a:rPr lang="en-US" sz="1501" b="1" dirty="0">
                <a:solidFill>
                  <a:srgbClr val="0A0A09"/>
                </a:solidFill>
                <a:latin typeface="Bryndan Write"/>
                <a:ea typeface="Bryndan Write"/>
                <a:cs typeface="Bryndan Write"/>
                <a:sym typeface="Bryndan Write"/>
              </a:rPr>
              <a:t>CHỮ VIẾT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1399" y="4613192"/>
            <a:ext cx="3436074" cy="1755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Ai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cập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: Kim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tháp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,</a:t>
            </a:r>
          </a:p>
          <a:p>
            <a:pPr marL="116266" lvl="1" algn="ctr">
              <a:lnSpc>
                <a:spcPts val="1507"/>
              </a:lnSpc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116266" lvl="1" algn="ctr">
              <a:lnSpc>
                <a:spcPts val="1507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sư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Lưỡng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Hà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vườn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ba-bilon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, </a:t>
            </a: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điêu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khắc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54693" y="751627"/>
            <a:ext cx="2648498" cy="993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Kỹ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thuật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ướp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xác</a:t>
            </a:r>
            <a:endParaRPr lang="en-US" sz="2667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endParaRPr lang="en-US" sz="2667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Giải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phẫu</a:t>
            </a:r>
            <a:endParaRPr lang="en-US" sz="2667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endParaRPr lang="en-US" sz="2667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marL="232532" lvl="1" indent="-116266" algn="ctr">
              <a:lnSpc>
                <a:spcPts val="1507"/>
              </a:lnSpc>
              <a:buFont typeface="Arial"/>
              <a:buChar char="•"/>
            </a:pP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Thuốc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thảo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mộc</a:t>
            </a:r>
            <a:endParaRPr lang="en-US" sz="2667" dirty="0">
              <a:solidFill>
                <a:srgbClr val="FF000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925364" y="5135208"/>
            <a:ext cx="124763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6"/>
              </a:lnSpc>
            </a:pPr>
            <a:r>
              <a:rPr lang="en-US" sz="1501" b="1" dirty="0">
                <a:solidFill>
                  <a:srgbClr val="0A0A09"/>
                </a:solidFill>
                <a:latin typeface="Bryndan Write"/>
                <a:ea typeface="Bryndan Write"/>
                <a:cs typeface="Bryndan Write"/>
                <a:sym typeface="Bryndan Write"/>
              </a:rPr>
              <a:t>KIẾN TRÚC ĐIÊU KHẮC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845074" y="1569817"/>
            <a:ext cx="12476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6"/>
              </a:lnSpc>
            </a:pPr>
            <a:r>
              <a:rPr lang="en-US" sz="1501" b="1" dirty="0">
                <a:solidFill>
                  <a:srgbClr val="0A0A09"/>
                </a:solidFill>
                <a:latin typeface="Bryndan Write"/>
                <a:ea typeface="Bryndan Write"/>
                <a:cs typeface="Bryndan Write"/>
                <a:sym typeface="Bryndan Write"/>
              </a:rPr>
              <a:t> Y HỌC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037605" y="5147641"/>
            <a:ext cx="12476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6"/>
              </a:lnSpc>
            </a:pPr>
            <a:r>
              <a:rPr lang="en-US" sz="1501" dirty="0">
                <a:solidFill>
                  <a:srgbClr val="0A0A09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1501" b="1" dirty="0">
                <a:solidFill>
                  <a:srgbClr val="0A0A09"/>
                </a:solidFill>
                <a:latin typeface="Bryndan Write"/>
                <a:ea typeface="Bryndan Write"/>
                <a:cs typeface="Bryndan Write"/>
                <a:sym typeface="Bryndan Write"/>
              </a:rPr>
              <a:t>TOÁN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43"/>
            <a:ext cx="12192000" cy="715618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01" t="-20519" r="-1509" b="-1630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1960709">
            <a:off x="-8382" y="-531531"/>
            <a:ext cx="2570387" cy="2350464"/>
          </a:xfrm>
          <a:custGeom>
            <a:avLst/>
            <a:gdLst/>
            <a:ahLst/>
            <a:cxnLst/>
            <a:rect l="l" t="t" r="r" b="b"/>
            <a:pathLst>
              <a:path w="3182975" h="3285651">
                <a:moveTo>
                  <a:pt x="0" y="0"/>
                </a:moveTo>
                <a:lnTo>
                  <a:pt x="3182974" y="0"/>
                </a:lnTo>
                <a:lnTo>
                  <a:pt x="3182974" y="3285651"/>
                </a:lnTo>
                <a:lnTo>
                  <a:pt x="0" y="3285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83095">
            <a:off x="-36449" y="556003"/>
            <a:ext cx="2359726" cy="1597178"/>
          </a:xfrm>
          <a:custGeom>
            <a:avLst/>
            <a:gdLst/>
            <a:ahLst/>
            <a:cxnLst/>
            <a:rect l="l" t="t" r="r" b="b"/>
            <a:pathLst>
              <a:path w="2359726" h="1597178">
                <a:moveTo>
                  <a:pt x="0" y="0"/>
                </a:moveTo>
                <a:lnTo>
                  <a:pt x="2359726" y="0"/>
                </a:lnTo>
                <a:lnTo>
                  <a:pt x="2359726" y="1597178"/>
                </a:lnTo>
                <a:lnTo>
                  <a:pt x="0" y="15971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21866">
            <a:off x="624499" y="352147"/>
            <a:ext cx="1899111" cy="1663228"/>
          </a:xfrm>
          <a:custGeom>
            <a:avLst/>
            <a:gdLst/>
            <a:ahLst/>
            <a:cxnLst/>
            <a:rect l="l" t="t" r="r" b="b"/>
            <a:pathLst>
              <a:path w="2551676" h="2551676">
                <a:moveTo>
                  <a:pt x="0" y="0"/>
                </a:moveTo>
                <a:lnTo>
                  <a:pt x="2551676" y="0"/>
                </a:lnTo>
                <a:lnTo>
                  <a:pt x="2551676" y="2551676"/>
                </a:lnTo>
                <a:lnTo>
                  <a:pt x="0" y="25516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58527">
            <a:off x="-352733" y="3391433"/>
            <a:ext cx="1163003" cy="523239"/>
          </a:xfrm>
          <a:custGeom>
            <a:avLst/>
            <a:gdLst/>
            <a:ahLst/>
            <a:cxnLst/>
            <a:rect l="l" t="t" r="r" b="b"/>
            <a:pathLst>
              <a:path w="2149234" h="1391140">
                <a:moveTo>
                  <a:pt x="0" y="0"/>
                </a:moveTo>
                <a:lnTo>
                  <a:pt x="2149234" y="0"/>
                </a:lnTo>
                <a:lnTo>
                  <a:pt x="2149234" y="1391140"/>
                </a:lnTo>
                <a:lnTo>
                  <a:pt x="0" y="13911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09586">
            <a:off x="9639119" y="5636197"/>
            <a:ext cx="1864244" cy="1698796"/>
          </a:xfrm>
          <a:custGeom>
            <a:avLst/>
            <a:gdLst/>
            <a:ahLst/>
            <a:cxnLst/>
            <a:rect l="l" t="t" r="r" b="b"/>
            <a:pathLst>
              <a:path w="2249411" h="2131317">
                <a:moveTo>
                  <a:pt x="0" y="0"/>
                </a:moveTo>
                <a:lnTo>
                  <a:pt x="2249411" y="0"/>
                </a:lnTo>
                <a:lnTo>
                  <a:pt x="2249411" y="2131317"/>
                </a:lnTo>
                <a:lnTo>
                  <a:pt x="0" y="21313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67639">
            <a:off x="11304999" y="4927633"/>
            <a:ext cx="1023315" cy="1371277"/>
          </a:xfrm>
          <a:custGeom>
            <a:avLst/>
            <a:gdLst/>
            <a:ahLst/>
            <a:cxnLst/>
            <a:rect l="l" t="t" r="r" b="b"/>
            <a:pathLst>
              <a:path w="1023315" h="1371277">
                <a:moveTo>
                  <a:pt x="0" y="0"/>
                </a:moveTo>
                <a:lnTo>
                  <a:pt x="1023315" y="0"/>
                </a:lnTo>
                <a:lnTo>
                  <a:pt x="1023315" y="1371277"/>
                </a:lnTo>
                <a:lnTo>
                  <a:pt x="0" y="13712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969274">
            <a:off x="9840722" y="5677657"/>
            <a:ext cx="2550677" cy="1090394"/>
          </a:xfrm>
          <a:custGeom>
            <a:avLst/>
            <a:gdLst/>
            <a:ahLst/>
            <a:cxnLst/>
            <a:rect l="l" t="t" r="r" b="b"/>
            <a:pathLst>
              <a:path w="3618164" h="2141160">
                <a:moveTo>
                  <a:pt x="0" y="0"/>
                </a:moveTo>
                <a:lnTo>
                  <a:pt x="3618164" y="0"/>
                </a:lnTo>
                <a:lnTo>
                  <a:pt x="3618164" y="2141161"/>
                </a:lnTo>
                <a:lnTo>
                  <a:pt x="0" y="214116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861775">
            <a:off x="11282352" y="-318940"/>
            <a:ext cx="994735" cy="1889226"/>
          </a:xfrm>
          <a:custGeom>
            <a:avLst/>
            <a:gdLst/>
            <a:ahLst/>
            <a:cxnLst/>
            <a:rect l="l" t="t" r="r" b="b"/>
            <a:pathLst>
              <a:path w="1890775" h="2464281">
                <a:moveTo>
                  <a:pt x="0" y="0"/>
                </a:moveTo>
                <a:lnTo>
                  <a:pt x="1890776" y="0"/>
                </a:lnTo>
                <a:lnTo>
                  <a:pt x="1890776" y="2464281"/>
                </a:lnTo>
                <a:lnTo>
                  <a:pt x="0" y="246428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87643" y="-75606"/>
            <a:ext cx="2170428" cy="1300011"/>
          </a:xfrm>
          <a:custGeom>
            <a:avLst/>
            <a:gdLst/>
            <a:ahLst/>
            <a:cxnLst/>
            <a:rect l="l" t="t" r="r" b="b"/>
            <a:pathLst>
              <a:path w="2170428" h="1513874">
                <a:moveTo>
                  <a:pt x="0" y="0"/>
                </a:moveTo>
                <a:lnTo>
                  <a:pt x="2170428" y="0"/>
                </a:lnTo>
                <a:lnTo>
                  <a:pt x="2170428" y="1513874"/>
                </a:lnTo>
                <a:lnTo>
                  <a:pt x="0" y="15138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36929" y="105362"/>
            <a:ext cx="1345472" cy="1913204"/>
          </a:xfrm>
          <a:custGeom>
            <a:avLst/>
            <a:gdLst/>
            <a:ahLst/>
            <a:cxnLst/>
            <a:rect l="l" t="t" r="r" b="b"/>
            <a:pathLst>
              <a:path w="1581913" h="3425402">
                <a:moveTo>
                  <a:pt x="0" y="0"/>
                </a:moveTo>
                <a:lnTo>
                  <a:pt x="1581913" y="0"/>
                </a:lnTo>
                <a:lnTo>
                  <a:pt x="1581913" y="3425401"/>
                </a:lnTo>
                <a:lnTo>
                  <a:pt x="0" y="34254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442032">
            <a:off x="482262" y="5474956"/>
            <a:ext cx="1728216" cy="2743200"/>
          </a:xfrm>
          <a:custGeom>
            <a:avLst/>
            <a:gdLst/>
            <a:ahLst/>
            <a:cxnLst/>
            <a:rect l="l" t="t" r="r" b="b"/>
            <a:pathLst>
              <a:path w="1728216" h="2743200">
                <a:moveTo>
                  <a:pt x="0" y="0"/>
                </a:moveTo>
                <a:lnTo>
                  <a:pt x="1728216" y="0"/>
                </a:lnTo>
                <a:lnTo>
                  <a:pt x="1728216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95782">
            <a:off x="-696462" y="5768037"/>
            <a:ext cx="2138132" cy="2049934"/>
          </a:xfrm>
          <a:custGeom>
            <a:avLst/>
            <a:gdLst/>
            <a:ahLst/>
            <a:cxnLst/>
            <a:rect l="l" t="t" r="r" b="b"/>
            <a:pathLst>
              <a:path w="2138132" h="2049934">
                <a:moveTo>
                  <a:pt x="0" y="0"/>
                </a:moveTo>
                <a:lnTo>
                  <a:pt x="2138132" y="0"/>
                </a:lnTo>
                <a:lnTo>
                  <a:pt x="2138132" y="2049934"/>
                </a:lnTo>
                <a:lnTo>
                  <a:pt x="0" y="204993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937611">
            <a:off x="10899340" y="1712378"/>
            <a:ext cx="907666" cy="1257471"/>
          </a:xfrm>
          <a:custGeom>
            <a:avLst/>
            <a:gdLst/>
            <a:ahLst/>
            <a:cxnLst/>
            <a:rect l="l" t="t" r="r" b="b"/>
            <a:pathLst>
              <a:path w="907666" h="1257471">
                <a:moveTo>
                  <a:pt x="0" y="0"/>
                </a:moveTo>
                <a:lnTo>
                  <a:pt x="907665" y="0"/>
                </a:lnTo>
                <a:lnTo>
                  <a:pt x="907665" y="1257471"/>
                </a:lnTo>
                <a:lnTo>
                  <a:pt x="0" y="125747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220823">
            <a:off x="240455" y="5387629"/>
            <a:ext cx="890319" cy="890319"/>
          </a:xfrm>
          <a:custGeom>
            <a:avLst/>
            <a:gdLst/>
            <a:ahLst/>
            <a:cxnLst/>
            <a:rect l="l" t="t" r="r" b="b"/>
            <a:pathLst>
              <a:path w="890319" h="890319">
                <a:moveTo>
                  <a:pt x="0" y="0"/>
                </a:moveTo>
                <a:lnTo>
                  <a:pt x="890319" y="0"/>
                </a:lnTo>
                <a:lnTo>
                  <a:pt x="890319" y="890319"/>
                </a:lnTo>
                <a:lnTo>
                  <a:pt x="0" y="89031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328129">
            <a:off x="2126509" y="-183616"/>
            <a:ext cx="1001856" cy="1227218"/>
          </a:xfrm>
          <a:custGeom>
            <a:avLst/>
            <a:gdLst/>
            <a:ahLst/>
            <a:cxnLst/>
            <a:rect l="l" t="t" r="r" b="b"/>
            <a:pathLst>
              <a:path w="1001856" h="1227218">
                <a:moveTo>
                  <a:pt x="0" y="0"/>
                </a:moveTo>
                <a:lnTo>
                  <a:pt x="1001856" y="0"/>
                </a:lnTo>
                <a:lnTo>
                  <a:pt x="1001856" y="1227218"/>
                </a:lnTo>
                <a:lnTo>
                  <a:pt x="0" y="122721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32407" y="894927"/>
            <a:ext cx="11832893" cy="2407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24"/>
              </a:lnSpc>
            </a:pPr>
            <a:r>
              <a:rPr lang="en-US" sz="423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BT </a:t>
            </a:r>
            <a:r>
              <a:rPr lang="en-US" sz="423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nhanh</a:t>
            </a:r>
            <a:r>
              <a:rPr lang="en-US" sz="423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</a:t>
            </a:r>
          </a:p>
          <a:p>
            <a:pPr algn="ctr">
              <a:lnSpc>
                <a:spcPts val="5924"/>
              </a:lnSpc>
            </a:pPr>
            <a:r>
              <a:rPr lang="en-US" sz="423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Đọc</a:t>
            </a:r>
            <a:r>
              <a:rPr lang="en-US" sz="423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23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tư</a:t>
            </a:r>
            <a:r>
              <a:rPr lang="en-US" sz="423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23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liệu</a:t>
            </a:r>
            <a:r>
              <a:rPr lang="en-US" sz="423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231" b="1" dirty="0" err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sau</a:t>
            </a:r>
            <a:r>
              <a:rPr lang="en-US" sz="4231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</a:t>
            </a:r>
          </a:p>
          <a:p>
            <a:pPr algn="ctr">
              <a:lnSpc>
                <a:spcPts val="3645"/>
              </a:lnSpc>
            </a:pP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“Kim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tự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tháp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cao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147m.Để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xây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dựng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công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trình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này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người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ta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sử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dụng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2,3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triệu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tảng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đá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,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mỗi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tảng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nặng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2,5-4 </a:t>
            </a:r>
            <a:r>
              <a:rPr lang="en-US" sz="2604" b="1" dirty="0" err="1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tấn</a:t>
            </a:r>
            <a:r>
              <a:rPr lang="en-US" sz="2604" b="1" dirty="0">
                <a:solidFill>
                  <a:srgbClr val="5E17E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0601" y="3342444"/>
            <a:ext cx="11201400" cy="1730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285" dirty="0">
                <a:solidFill>
                  <a:srgbClr val="DB4231"/>
                </a:solidFill>
                <a:latin typeface="Noto Sans"/>
                <a:ea typeface="Noto Sans"/>
                <a:cs typeface="Noto Sans"/>
                <a:sym typeface="Noto Sans"/>
              </a:rPr>
              <a:t>?</a:t>
            </a:r>
            <a:r>
              <a:rPr lang="en-US" sz="3285" b="1" dirty="0">
                <a:gradFill>
                  <a:gsLst>
                    <a:gs pos="0">
                      <a:srgbClr val="FF3131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latin typeface="Noto Sans Bold"/>
                <a:ea typeface="Noto Sans Bold"/>
                <a:cs typeface="Noto Sans Bold"/>
                <a:sym typeface="Noto Sans Bold"/>
              </a:rPr>
              <a:t>???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Chiều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cao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trung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bình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của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1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tầng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của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ngôi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nhà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là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3m.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Thì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chiều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cao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của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Kim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Tự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Tháp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cao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gấp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bao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nhiêu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lần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ngôi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285" b="1" dirty="0" err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nhà</a:t>
            </a: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”</a:t>
            </a:r>
          </a:p>
        </p:txBody>
      </p:sp>
      <p:pic>
        <p:nvPicPr>
          <p:cNvPr id="20" name="text-to-speech">
            <a:hlinkClick r:id="" action="ppaction://media"/>
            <a:extLst>
              <a:ext uri="{FF2B5EF4-FFF2-40B4-BE49-F238E27FC236}">
                <a16:creationId xmlns="" xmlns:a16="http://schemas.microsoft.com/office/drawing/2014/main" id="{43EE17AD-9B0E-D3F2-A40A-127BE7800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128174" y="675802"/>
            <a:ext cx="406400" cy="406400"/>
          </a:xfrm>
          <a:prstGeom prst="rect">
            <a:avLst/>
          </a:prstGeom>
        </p:spPr>
      </p:pic>
      <p:sp>
        <p:nvSpPr>
          <p:cNvPr id="21" name="TextBox 19">
            <a:extLst>
              <a:ext uri="{FF2B5EF4-FFF2-40B4-BE49-F238E27FC236}">
                <a16:creationId xmlns="" xmlns:a16="http://schemas.microsoft.com/office/drawing/2014/main" id="{B636E742-0B24-3C15-5DB2-4E82DC45625B}"/>
              </a:ext>
            </a:extLst>
          </p:cNvPr>
          <p:cNvSpPr txBox="1"/>
          <p:nvPr/>
        </p:nvSpPr>
        <p:spPr>
          <a:xfrm>
            <a:off x="2913876" y="5364677"/>
            <a:ext cx="6134100" cy="551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285" b="1" dirty="0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="" xmlns:a16="http://schemas.microsoft.com/office/drawing/2014/main" id="{4D36BA8F-F586-B33E-F97A-E4FBCBDE963F}"/>
              </a:ext>
            </a:extLst>
          </p:cNvPr>
          <p:cNvSpPr txBox="1"/>
          <p:nvPr/>
        </p:nvSpPr>
        <p:spPr>
          <a:xfrm>
            <a:off x="2120983" y="5333453"/>
            <a:ext cx="11201400" cy="551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285" b="1" dirty="0">
                <a:solidFill>
                  <a:srgbClr val="DB423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285" b="1" dirty="0" err="1">
                <a:solidFill>
                  <a:srgbClr val="DB4231"/>
                </a:solidFill>
                <a:latin typeface="Noto Sans"/>
                <a:ea typeface="Noto Sans"/>
                <a:cs typeface="Noto Sans"/>
                <a:sym typeface="Noto Sans"/>
              </a:rPr>
              <a:t>Gấp</a:t>
            </a:r>
            <a:r>
              <a:rPr lang="en-US" sz="3285" b="1" dirty="0">
                <a:solidFill>
                  <a:srgbClr val="DB4231"/>
                </a:solidFill>
                <a:latin typeface="Noto Sans"/>
                <a:ea typeface="Noto Sans"/>
                <a:cs typeface="Noto Sans"/>
                <a:sym typeface="Noto Sans"/>
              </a:rPr>
              <a:t>: 49 </a:t>
            </a:r>
            <a:r>
              <a:rPr lang="en-US" sz="3285" b="1" dirty="0" err="1">
                <a:solidFill>
                  <a:srgbClr val="DB4231"/>
                </a:solidFill>
                <a:latin typeface="Noto Sans"/>
                <a:ea typeface="Noto Sans"/>
                <a:cs typeface="Noto Sans"/>
                <a:sym typeface="Noto Sans"/>
              </a:rPr>
              <a:t>Lần</a:t>
            </a:r>
            <a:endParaRPr lang="en-US" sz="3285" b="1" dirty="0">
              <a:solidFill>
                <a:srgbClr val="FF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158896" y="1074964"/>
            <a:ext cx="1754452" cy="468917"/>
          </a:xfrm>
          <a:custGeom>
            <a:avLst/>
            <a:gdLst/>
            <a:ahLst/>
            <a:cxnLst/>
            <a:rect l="l" t="t" r="r" b="b"/>
            <a:pathLst>
              <a:path w="1754452" h="468917">
                <a:moveTo>
                  <a:pt x="1754452" y="0"/>
                </a:moveTo>
                <a:lnTo>
                  <a:pt x="0" y="0"/>
                </a:lnTo>
                <a:lnTo>
                  <a:pt x="0" y="468917"/>
                </a:lnTo>
                <a:lnTo>
                  <a:pt x="1754452" y="468917"/>
                </a:lnTo>
                <a:lnTo>
                  <a:pt x="17544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13224">
            <a:off x="8695627" y="3582847"/>
            <a:ext cx="1536538" cy="410675"/>
          </a:xfrm>
          <a:custGeom>
            <a:avLst/>
            <a:gdLst/>
            <a:ahLst/>
            <a:cxnLst/>
            <a:rect l="l" t="t" r="r" b="b"/>
            <a:pathLst>
              <a:path w="1536538" h="410675">
                <a:moveTo>
                  <a:pt x="0" y="0"/>
                </a:moveTo>
                <a:lnTo>
                  <a:pt x="1536538" y="0"/>
                </a:lnTo>
                <a:lnTo>
                  <a:pt x="1536538" y="410675"/>
                </a:lnTo>
                <a:lnTo>
                  <a:pt x="0" y="4106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45283">
            <a:off x="9411030" y="26912"/>
            <a:ext cx="2248169" cy="2245358"/>
          </a:xfrm>
          <a:custGeom>
            <a:avLst/>
            <a:gdLst/>
            <a:ahLst/>
            <a:cxnLst/>
            <a:rect l="l" t="t" r="r" b="b"/>
            <a:pathLst>
              <a:path w="2248169" h="2245358">
                <a:moveTo>
                  <a:pt x="0" y="0"/>
                </a:moveTo>
                <a:lnTo>
                  <a:pt x="2248169" y="0"/>
                </a:lnTo>
                <a:lnTo>
                  <a:pt x="2248169" y="2245359"/>
                </a:lnTo>
                <a:lnTo>
                  <a:pt x="0" y="2245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9569" y="381000"/>
            <a:ext cx="8878229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spcBef>
                <a:spcPct val="0"/>
              </a:spcBef>
            </a:pPr>
            <a:r>
              <a:rPr lang="en-US" sz="3460" dirty="0" err="1">
                <a:solidFill>
                  <a:schemeClr val="accent2">
                    <a:lumMod val="75000"/>
                  </a:schemeClr>
                </a:solidFill>
                <a:latin typeface="Comic Sans"/>
                <a:ea typeface="Comic Sans"/>
                <a:cs typeface="Comic Sans"/>
                <a:sym typeface="Comic Sans"/>
              </a:rPr>
              <a:t>Củng</a:t>
            </a:r>
            <a:r>
              <a:rPr lang="en-US" sz="3460" dirty="0">
                <a:solidFill>
                  <a:schemeClr val="accent2">
                    <a:lumMod val="75000"/>
                  </a:schemeClr>
                </a:solidFill>
                <a:latin typeface="Comic Sans"/>
                <a:ea typeface="Comic Sans"/>
                <a:cs typeface="Comic Sans"/>
                <a:sym typeface="Comic Sans"/>
              </a:rPr>
              <a:t> </a:t>
            </a:r>
            <a:r>
              <a:rPr lang="en-US" sz="3460" dirty="0" err="1">
                <a:solidFill>
                  <a:schemeClr val="accent2">
                    <a:lumMod val="75000"/>
                  </a:schemeClr>
                </a:solidFill>
                <a:latin typeface="Comic Sans"/>
                <a:ea typeface="Comic Sans"/>
                <a:cs typeface="Comic Sans"/>
                <a:sym typeface="Comic Sans"/>
              </a:rPr>
              <a:t>cố</a:t>
            </a:r>
            <a:r>
              <a:rPr lang="en-US" sz="3460" dirty="0">
                <a:solidFill>
                  <a:schemeClr val="accent2">
                    <a:lumMod val="75000"/>
                  </a:schemeClr>
                </a:solidFill>
                <a:latin typeface="Comic Sans"/>
                <a:ea typeface="Comic Sans"/>
                <a:cs typeface="Comic Sans"/>
                <a:sym typeface="Comic Sans"/>
              </a:rPr>
              <a:t> : TRÒ CHƠI QUẢ CẦU MAY MẮN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1594696"/>
            <a:ext cx="11506200" cy="3169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5"/>
              </a:lnSpc>
            </a:pPr>
            <a:r>
              <a:rPr lang="en-US" sz="2261" b="1" dirty="0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LUẬT CHƠI:</a:t>
            </a:r>
          </a:p>
          <a:p>
            <a:pPr marL="551016" lvl="1" indent="-275508" algn="l">
              <a:lnSpc>
                <a:spcPts val="3573"/>
              </a:lnSpc>
              <a:buFont typeface="Arial"/>
              <a:buChar char="•"/>
            </a:pP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thể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lớp</a:t>
            </a:r>
            <a:endParaRPr lang="en-US" sz="2552" b="1" dirty="0">
              <a:solidFill>
                <a:schemeClr val="tx1">
                  <a:lumMod val="95000"/>
                  <a:lumOff val="5000"/>
                </a:schemeClr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marL="551016" lvl="1" indent="-275508" algn="l">
              <a:lnSpc>
                <a:spcPts val="3573"/>
              </a:lnSpc>
              <a:buFont typeface="Arial"/>
              <a:buChar char="•"/>
            </a:pP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Nghe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nhạc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sẽ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bóng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nhạc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dừng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ở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đâu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đang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cầm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bóng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sẽ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trả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lại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khoá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liên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quan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đến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ngày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552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hôm</a:t>
            </a:r>
            <a:r>
              <a:rPr lang="en-US" sz="2552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nay.</a:t>
            </a:r>
          </a:p>
          <a:p>
            <a:pPr marL="571950" lvl="1" indent="-285975" algn="l">
              <a:lnSpc>
                <a:spcPts val="3708"/>
              </a:lnSpc>
              <a:buFont typeface="Arial"/>
              <a:buChar char="•"/>
            </a:pP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Lưu ý: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nói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sau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sẽ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nói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lặp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lại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khoá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nói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649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trước</a:t>
            </a:r>
            <a:r>
              <a:rPr lang="en-US" sz="2649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3" y="410937"/>
            <a:ext cx="10522857" cy="2227943"/>
          </a:xfrm>
          <a:prstGeom prst="snip2DiagRect">
            <a:avLst/>
          </a:prstGeom>
          <a:solidFill>
            <a:schemeClr val="accent3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Phi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3" y="270314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BẮC- CHÂU PHI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="" xmlns:a16="http://schemas.microsoft.com/office/drawing/2014/main" id="{AE22B4D9-385F-6B08-546C-F9471D20F235}"/>
              </a:ext>
            </a:extLst>
          </p:cNvPr>
          <p:cNvSpPr/>
          <p:nvPr/>
        </p:nvSpPr>
        <p:spPr>
          <a:xfrm>
            <a:off x="44725" y="4924462"/>
            <a:ext cx="2057400" cy="2091837"/>
          </a:xfrm>
          <a:custGeom>
            <a:avLst/>
            <a:gdLst/>
            <a:ahLst/>
            <a:cxnLst/>
            <a:rect l="l" t="t" r="r" b="b"/>
            <a:pathLst>
              <a:path w="2410297" h="2504205">
                <a:moveTo>
                  <a:pt x="0" y="0"/>
                </a:moveTo>
                <a:lnTo>
                  <a:pt x="2410297" y="0"/>
                </a:lnTo>
                <a:lnTo>
                  <a:pt x="2410297" y="2504205"/>
                </a:lnTo>
                <a:lnTo>
                  <a:pt x="0" y="2504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9">
            <a:extLst>
              <a:ext uri="{FF2B5EF4-FFF2-40B4-BE49-F238E27FC236}">
                <a16:creationId xmlns="" xmlns:a16="http://schemas.microsoft.com/office/drawing/2014/main" id="{18A3248B-3074-1604-6BF6-4B1155EDBE0D}"/>
              </a:ext>
            </a:extLst>
          </p:cNvPr>
          <p:cNvSpPr/>
          <p:nvPr/>
        </p:nvSpPr>
        <p:spPr>
          <a:xfrm rot="691452">
            <a:off x="8761608" y="82727"/>
            <a:ext cx="3507984" cy="1102883"/>
          </a:xfrm>
          <a:custGeom>
            <a:avLst/>
            <a:gdLst/>
            <a:ahLst/>
            <a:cxnLst/>
            <a:rect l="l" t="t" r="r" b="b"/>
            <a:pathLst>
              <a:path w="4556391" h="3434380">
                <a:moveTo>
                  <a:pt x="0" y="0"/>
                </a:moveTo>
                <a:lnTo>
                  <a:pt x="4556391" y="0"/>
                </a:lnTo>
                <a:lnTo>
                  <a:pt x="4556391" y="3434380"/>
                </a:lnTo>
                <a:lnTo>
                  <a:pt x="0" y="3434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="" xmlns:a16="http://schemas.microsoft.com/office/drawing/2014/main" id="{20F67280-5655-0526-4AC4-8B74ABB2CAB3}"/>
              </a:ext>
            </a:extLst>
          </p:cNvPr>
          <p:cNvSpPr/>
          <p:nvPr/>
        </p:nvSpPr>
        <p:spPr>
          <a:xfrm>
            <a:off x="0" y="-256572"/>
            <a:ext cx="1985185" cy="253176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D2A31774-E687-A85E-2320-C4A41DC175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08266" y="4560770"/>
            <a:ext cx="2671136" cy="2390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C8BA106-34B2-8570-F895-DDBB545EA38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545790" y="4412491"/>
            <a:ext cx="2671136" cy="2390666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2C80589D-F51E-E293-FB98-9DB9DBE5CA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42713" y="4332348"/>
            <a:ext cx="2671136" cy="2390666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F877EE22-7F03-F1A9-0143-D488B925D49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638800" y="4382674"/>
            <a:ext cx="2671136" cy="23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794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3" y="410937"/>
            <a:ext cx="10522857" cy="2227943"/>
          </a:xfrm>
          <a:prstGeom prst="snip2DiagRect">
            <a:avLst/>
          </a:prstGeom>
          <a:solidFill>
            <a:schemeClr val="accent3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9" y="2832625"/>
            <a:ext cx="10522857" cy="2227943"/>
          </a:xfrm>
          <a:prstGeom prst="snip2Diag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NIN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="" xmlns:a16="http://schemas.microsoft.com/office/drawing/2014/main" id="{6EDC5A05-DACB-9086-D3A4-31FDECC7403E}"/>
              </a:ext>
            </a:extLst>
          </p:cNvPr>
          <p:cNvSpPr/>
          <p:nvPr/>
        </p:nvSpPr>
        <p:spPr>
          <a:xfrm>
            <a:off x="25797" y="0"/>
            <a:ext cx="1422004" cy="1050037"/>
          </a:xfrm>
          <a:custGeom>
            <a:avLst/>
            <a:gdLst/>
            <a:ahLst/>
            <a:cxnLst/>
            <a:rect l="l" t="t" r="r" b="b"/>
            <a:pathLst>
              <a:path w="2410297" h="2504205">
                <a:moveTo>
                  <a:pt x="0" y="0"/>
                </a:moveTo>
                <a:lnTo>
                  <a:pt x="2410297" y="0"/>
                </a:lnTo>
                <a:lnTo>
                  <a:pt x="2410297" y="2504205"/>
                </a:lnTo>
                <a:lnTo>
                  <a:pt x="0" y="2504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53E3304D-9D65-9D20-9CAF-10281A1168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1546" y="4343400"/>
            <a:ext cx="2671136" cy="239066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B78221CE-58BE-A104-34F6-77B065F232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64797" y="4452490"/>
            <a:ext cx="2671136" cy="239066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0C016EB5-F7A5-0864-5782-AE575DBD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36911" y="4219121"/>
            <a:ext cx="2671136" cy="239066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DA9717CE-7E4C-9483-8239-DCE6BE8A7E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75953" y="4209154"/>
            <a:ext cx="2671136" cy="23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3" y="410937"/>
            <a:ext cx="10522857" cy="2227943"/>
          </a:xfrm>
          <a:prstGeom prst="snip2Diag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Vua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9" y="2832625"/>
            <a:ext cx="10522857" cy="2227943"/>
          </a:xfrm>
          <a:prstGeom prst="snip2Diag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PHA-RA-ÔNG</a:t>
            </a:r>
            <a:endParaRPr lang="en-US" sz="58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="" xmlns:a16="http://schemas.microsoft.com/office/drawing/2014/main" id="{CE5B497F-8EBB-F78C-3038-5CB590E0AF4D}"/>
              </a:ext>
            </a:extLst>
          </p:cNvPr>
          <p:cNvSpPr/>
          <p:nvPr/>
        </p:nvSpPr>
        <p:spPr>
          <a:xfrm>
            <a:off x="25796" y="83300"/>
            <a:ext cx="1606865" cy="1669470"/>
          </a:xfrm>
          <a:custGeom>
            <a:avLst/>
            <a:gdLst/>
            <a:ahLst/>
            <a:cxnLst/>
            <a:rect l="l" t="t" r="r" b="b"/>
            <a:pathLst>
              <a:path w="2410297" h="2504205">
                <a:moveTo>
                  <a:pt x="0" y="0"/>
                </a:moveTo>
                <a:lnTo>
                  <a:pt x="2410297" y="0"/>
                </a:lnTo>
                <a:lnTo>
                  <a:pt x="2410297" y="2504205"/>
                </a:lnTo>
                <a:lnTo>
                  <a:pt x="0" y="2504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3E4A0A7-AD65-6614-AD0B-0821375C71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4648200"/>
            <a:ext cx="3924299" cy="179886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A826978-1BB2-37E3-3767-FF1D670266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724400" y="5616038"/>
            <a:ext cx="566903" cy="524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42CACD-4A01-AE70-FBBC-10E5FCBAB0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72153" y="4854384"/>
            <a:ext cx="3924299" cy="17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3" y="410937"/>
            <a:ext cx="10522857" cy="2227943"/>
          </a:xfrm>
          <a:prstGeom prst="snip2Diag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Nin?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9" y="2669903"/>
            <a:ext cx="10522857" cy="2390665"/>
          </a:xfrm>
          <a:prstGeom prst="snip2Diag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Vì 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sông Nin đem lại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: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phù sa màu mỡ, nước ngọt và điều kiện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phát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triển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nông nghiệp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giúp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ra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đời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nền văn minh Ai Cập cổ đại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, 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="" xmlns:a16="http://schemas.microsoft.com/office/drawing/2014/main" id="{38E1F158-8BAF-7A6E-AD87-7CA044C4FF21}"/>
              </a:ext>
            </a:extLst>
          </p:cNvPr>
          <p:cNvSpPr/>
          <p:nvPr/>
        </p:nvSpPr>
        <p:spPr>
          <a:xfrm>
            <a:off x="25796" y="-144562"/>
            <a:ext cx="1606865" cy="1669470"/>
          </a:xfrm>
          <a:custGeom>
            <a:avLst/>
            <a:gdLst/>
            <a:ahLst/>
            <a:cxnLst/>
            <a:rect l="l" t="t" r="r" b="b"/>
            <a:pathLst>
              <a:path w="2410297" h="2504205">
                <a:moveTo>
                  <a:pt x="0" y="0"/>
                </a:moveTo>
                <a:lnTo>
                  <a:pt x="2410297" y="0"/>
                </a:lnTo>
                <a:lnTo>
                  <a:pt x="2410297" y="2504205"/>
                </a:lnTo>
                <a:lnTo>
                  <a:pt x="0" y="2504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9F9EDE3F-925B-6972-3DAE-BB6EE16AD5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36912" y="4343400"/>
            <a:ext cx="2671136" cy="239066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81CBB505-D52A-5C3F-61C3-81914942C2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30911" y="4343400"/>
            <a:ext cx="2671136" cy="239066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C941C86F-6D55-3010-7B4B-4562371179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66340" y="4382958"/>
            <a:ext cx="2671136" cy="239066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9F41B60B-BB15-822F-EEEA-43F1CD4A19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43800" y="4343400"/>
            <a:ext cx="2671136" cy="23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4"/>
            <a:stretch>
              <a:fillRect l="-10495" b="-17862"/>
            </a:stretch>
          </a:blipFill>
        </p:spPr>
      </p:sp>
      <p:sp>
        <p:nvSpPr>
          <p:cNvPr id="3" name="Freeform 3"/>
          <p:cNvSpPr/>
          <p:nvPr/>
        </p:nvSpPr>
        <p:spPr>
          <a:xfrm rot="257373">
            <a:off x="9266112" y="3528510"/>
            <a:ext cx="2795395" cy="3593963"/>
          </a:xfrm>
          <a:custGeom>
            <a:avLst/>
            <a:gdLst/>
            <a:ahLst/>
            <a:cxnLst/>
            <a:rect l="l" t="t" r="r" b="b"/>
            <a:pathLst>
              <a:path w="2795395" h="3593963">
                <a:moveTo>
                  <a:pt x="0" y="0"/>
                </a:moveTo>
                <a:lnTo>
                  <a:pt x="2795395" y="0"/>
                </a:lnTo>
                <a:lnTo>
                  <a:pt x="2795395" y="3593963"/>
                </a:lnTo>
                <a:lnTo>
                  <a:pt x="0" y="35939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980066">
            <a:off x="-2162785" y="1915351"/>
            <a:ext cx="7986815" cy="4592419"/>
          </a:xfrm>
          <a:custGeom>
            <a:avLst/>
            <a:gdLst/>
            <a:ahLst/>
            <a:cxnLst/>
            <a:rect l="l" t="t" r="r" b="b"/>
            <a:pathLst>
              <a:path w="7986815" h="4592419">
                <a:moveTo>
                  <a:pt x="0" y="0"/>
                </a:moveTo>
                <a:lnTo>
                  <a:pt x="7986815" y="0"/>
                </a:lnTo>
                <a:lnTo>
                  <a:pt x="7986815" y="4592418"/>
                </a:lnTo>
                <a:lnTo>
                  <a:pt x="0" y="45924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35" t="2184" r="3240"/>
          <a:stretch>
            <a:fillRect/>
          </a:stretch>
        </p:blipFill>
        <p:spPr>
          <a:xfrm>
            <a:off x="0" y="0"/>
            <a:ext cx="1205590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1961" y="4400083"/>
            <a:ext cx="11270005" cy="2209801"/>
          </a:xfrm>
          <a:custGeom>
            <a:avLst/>
            <a:gdLst/>
            <a:ahLst/>
            <a:cxnLst/>
            <a:rect l="l" t="t" r="r" b="b"/>
            <a:pathLst>
              <a:path w="12184405" h="5626980">
                <a:moveTo>
                  <a:pt x="0" y="0"/>
                </a:moveTo>
                <a:lnTo>
                  <a:pt x="12184406" y="0"/>
                </a:lnTo>
                <a:lnTo>
                  <a:pt x="12184406" y="5626980"/>
                </a:lnTo>
                <a:lnTo>
                  <a:pt x="0" y="5626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7631" y="3525336"/>
            <a:ext cx="296333" cy="29633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637315" y="4240751"/>
            <a:ext cx="330200" cy="3302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606565" y="3900732"/>
            <a:ext cx="207735" cy="20773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242559" y="4169105"/>
            <a:ext cx="235101" cy="23510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551110" y="3102288"/>
            <a:ext cx="268967" cy="26896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3192" y="628650"/>
            <a:ext cx="11898776" cy="2156813"/>
            <a:chOff x="-239043" y="-76200"/>
            <a:chExt cx="13847101" cy="287575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76200"/>
              <a:ext cx="13447405" cy="2264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9"/>
                </a:lnSpc>
              </a:pPr>
              <a:r>
                <a:rPr lang="en-US" sz="3200" b="1" spc="149" dirty="0">
                  <a:solidFill>
                    <a:srgbClr val="72AC20"/>
                  </a:solidFill>
                  <a:latin typeface="Tex Gyre Schola Bold"/>
                  <a:ea typeface="Tex Gyre Schola Bold"/>
                  <a:cs typeface="Tex Gyre Schola Bold"/>
                  <a:sym typeface="Tex Gyre Schola Bold"/>
                </a:rPr>
                <a:t>BÀI 7: AI CẬP VÀ LƯỠNG HÀ CỔ ĐẠI </a:t>
              </a:r>
            </a:p>
            <a:p>
              <a:pPr algn="ctr">
                <a:lnSpc>
                  <a:spcPts val="4489"/>
                </a:lnSpc>
              </a:pPr>
              <a:r>
                <a:rPr lang="en-US" sz="3200" b="1" i="1" spc="149" dirty="0">
                  <a:solidFill>
                    <a:srgbClr val="72AC20"/>
                  </a:solidFill>
                  <a:latin typeface="Tex Gyre Schola Bold Italics"/>
                  <a:ea typeface="Tex Gyre Schola Bold Italics"/>
                  <a:cs typeface="Tex Gyre Schola Bold Italics"/>
                  <a:sym typeface="Tex Gyre Schola Bold Italics"/>
                </a:rPr>
                <a:t>(</a:t>
              </a:r>
              <a:r>
                <a:rPr lang="en-US" sz="3200" b="1" i="1" spc="149" dirty="0" err="1">
                  <a:solidFill>
                    <a:srgbClr val="72AC20"/>
                  </a:solidFill>
                  <a:latin typeface="Tex Gyre Schola Bold Italics"/>
                  <a:ea typeface="Tex Gyre Schola Bold Italics"/>
                  <a:cs typeface="Tex Gyre Schola Bold Italics"/>
                  <a:sym typeface="Tex Gyre Schola Bold Italics"/>
                </a:rPr>
                <a:t>Tiết</a:t>
              </a:r>
              <a:r>
                <a:rPr lang="en-US" sz="3200" b="1" i="1" spc="149" dirty="0">
                  <a:solidFill>
                    <a:srgbClr val="72AC20"/>
                  </a:solidFill>
                  <a:latin typeface="Tex Gyre Schola Bold Italics"/>
                  <a:ea typeface="Tex Gyre Schola Bold Italics"/>
                  <a:cs typeface="Tex Gyre Schola Bold Italics"/>
                  <a:sym typeface="Tex Gyre Schola Bold Italics"/>
                </a:rPr>
                <a:t> 14)</a:t>
              </a:r>
            </a:p>
            <a:p>
              <a:pPr algn="ctr">
                <a:lnSpc>
                  <a:spcPts val="4489"/>
                </a:lnSpc>
              </a:pPr>
              <a:endParaRPr lang="en-US" sz="2993" b="1" i="1" spc="149" dirty="0">
                <a:solidFill>
                  <a:srgbClr val="72AC20"/>
                </a:solidFill>
                <a:latin typeface="Tex Gyre Schola Bold Italics"/>
                <a:ea typeface="Tex Gyre Schola Bold Italics"/>
                <a:cs typeface="Tex Gyre Schola Bold Italics"/>
                <a:sym typeface="Tex Gyre Schola Bold Itali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239043" y="2337885"/>
              <a:ext cx="13847101" cy="461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35"/>
                </a:lnSpc>
              </a:pPr>
              <a:r>
                <a:rPr lang="en-US" sz="3200" b="1" spc="658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Montserrat Semi-Bold"/>
                  <a:cs typeface="Times New Roman" panose="02020603050405020304" pitchFamily="18" charset="0"/>
                  <a:sym typeface="Montserrat Semi-Bold"/>
                </a:rPr>
                <a:t>3.NHỮNG THÀNH TỰU VĂN HOÁ CHỦ YẾU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86861" y="2934001"/>
            <a:ext cx="165100" cy="16510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056804" y="3341007"/>
            <a:ext cx="165100" cy="16510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5902401" y="3818182"/>
            <a:ext cx="165100" cy="1651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697862" y="3809319"/>
            <a:ext cx="165100" cy="1651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C854"/>
            </a:solidFill>
          </p:spPr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0F8D5A2-4BD7-9473-6C7B-33C90A2B72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191" y="4400082"/>
            <a:ext cx="2666206" cy="2518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A7548A4-A499-7F51-4999-FE9F51FDA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2C930510-5135-BB00-90C5-14B2AC878F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046" b="-2504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38A118A2-8EF9-C9C0-6057-EA0573725461}"/>
              </a:ext>
            </a:extLst>
          </p:cNvPr>
          <p:cNvSpPr/>
          <p:nvPr/>
        </p:nvSpPr>
        <p:spPr>
          <a:xfrm>
            <a:off x="-381000" y="514991"/>
            <a:ext cx="12617223" cy="5809609"/>
          </a:xfrm>
          <a:custGeom>
            <a:avLst/>
            <a:gdLst/>
            <a:ahLst/>
            <a:cxnLst/>
            <a:rect l="l" t="t" r="r" b="b"/>
            <a:pathLst>
              <a:path w="10287000" h="7419499">
                <a:moveTo>
                  <a:pt x="0" y="0"/>
                </a:moveTo>
                <a:lnTo>
                  <a:pt x="10287000" y="0"/>
                </a:lnTo>
                <a:lnTo>
                  <a:pt x="10287000" y="7419498"/>
                </a:lnTo>
                <a:lnTo>
                  <a:pt x="0" y="7419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52817EFC-8A24-EC50-BA7D-52F0152D4B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6299" y="4963581"/>
            <a:ext cx="3073477" cy="192092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A654167B-11C2-87CE-4A21-7951C13A1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750849"/>
              </p:ext>
            </p:extLst>
          </p:nvPr>
        </p:nvGraphicFramePr>
        <p:xfrm>
          <a:off x="688993" y="306451"/>
          <a:ext cx="11822529" cy="58309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37003">
                  <a:extLst>
                    <a:ext uri="{9D8B030D-6E8A-4147-A177-3AD203B41FA5}">
                      <a16:colId xmlns="" xmlns:a16="http://schemas.microsoft.com/office/drawing/2014/main" val="1176331198"/>
                    </a:ext>
                  </a:extLst>
                </a:gridCol>
                <a:gridCol w="6685526">
                  <a:extLst>
                    <a:ext uri="{9D8B030D-6E8A-4147-A177-3AD203B41FA5}">
                      <a16:colId xmlns="" xmlns:a16="http://schemas.microsoft.com/office/drawing/2014/main" val="308811464"/>
                    </a:ext>
                  </a:extLst>
                </a:gridCol>
              </a:tblGrid>
              <a:tr h="2438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VỤ: (7p)</a:t>
                      </a:r>
                    </a:p>
                    <a:p>
                      <a:pPr algn="ctr"/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nhí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Hà. </a:t>
                      </a:r>
                    </a:p>
                    <a:p>
                      <a:pPr algn="l"/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Hoàn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Nin: Hoàn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329479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x-none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x-none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47135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  <a:endParaRPr lang="x-none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818539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 HỌC-THIÊN VĂN HỌC</a:t>
                      </a:r>
                      <a:endParaRPr lang="x-none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3890852"/>
                  </a:ext>
                </a:extLst>
              </a:tr>
              <a:tr h="5025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TRÚC- ĐIÊU KHẮC</a:t>
                      </a:r>
                      <a:endParaRPr lang="x-none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3744301"/>
                  </a:ext>
                </a:extLst>
              </a:tr>
              <a:tr h="5025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HỌC.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34866947"/>
                  </a:ext>
                </a:extLst>
              </a:tr>
              <a:tr h="588391"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90587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7484991-6E85-CFB6-E535-453F877018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86061" y="4051259"/>
            <a:ext cx="4953000" cy="18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2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046" b="-25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4224" y="514991"/>
            <a:ext cx="12280447" cy="6316505"/>
          </a:xfrm>
          <a:custGeom>
            <a:avLst/>
            <a:gdLst/>
            <a:ahLst/>
            <a:cxnLst/>
            <a:rect l="l" t="t" r="r" b="b"/>
            <a:pathLst>
              <a:path w="10287000" h="7419499">
                <a:moveTo>
                  <a:pt x="0" y="0"/>
                </a:moveTo>
                <a:lnTo>
                  <a:pt x="10287000" y="0"/>
                </a:lnTo>
                <a:lnTo>
                  <a:pt x="10287000" y="7419498"/>
                </a:lnTo>
                <a:lnTo>
                  <a:pt x="0" y="7419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6299" y="4963581"/>
            <a:ext cx="3073477" cy="192092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D21D4A76-2627-7ADE-19E6-57781E97B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006804"/>
              </p:ext>
            </p:extLst>
          </p:nvPr>
        </p:nvGraphicFramePr>
        <p:xfrm>
          <a:off x="1066800" y="1447800"/>
          <a:ext cx="10363201" cy="476076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38500">
                  <a:extLst>
                    <a:ext uri="{9D8B030D-6E8A-4147-A177-3AD203B41FA5}">
                      <a16:colId xmlns="" xmlns:a16="http://schemas.microsoft.com/office/drawing/2014/main" val="1176331198"/>
                    </a:ext>
                  </a:extLst>
                </a:gridCol>
                <a:gridCol w="7124701">
                  <a:extLst>
                    <a:ext uri="{9D8B030D-6E8A-4147-A177-3AD203B41FA5}">
                      <a16:colId xmlns="" xmlns:a16="http://schemas.microsoft.com/office/drawing/2014/main" val="2157509433"/>
                    </a:ext>
                  </a:extLst>
                </a:gridCol>
              </a:tblGrid>
              <a:tr h="743201">
                <a:tc>
                  <a:txBody>
                    <a:bodyPr/>
                    <a:lstStyle/>
                    <a:p>
                      <a:pPr algn="ctr"/>
                      <a:r>
                        <a:rPr lang="x-none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x-none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 tựu văn hoá tiêu biểu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53294790"/>
                  </a:ext>
                </a:extLst>
              </a:tr>
              <a:tr h="7562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</a:t>
                      </a:r>
                      <a:endParaRPr lang="x-none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471356"/>
                  </a:ext>
                </a:extLst>
              </a:tr>
              <a:tr h="85697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 HỌC- THIÊN VĂN HỌC</a:t>
                      </a:r>
                      <a:endParaRPr lang="x-none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3744301"/>
                  </a:ext>
                </a:extLst>
              </a:tr>
              <a:tr h="1244001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–ĐIÊU KHẮC</a:t>
                      </a:r>
                      <a:endParaRPr lang="x-none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34866947"/>
                  </a:ext>
                </a:extLst>
              </a:tr>
              <a:tr h="856978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HỌC</a:t>
                      </a:r>
                      <a:endParaRPr lang="x-none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90587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09E5DF-FDF8-E97A-7A7D-CA5EDCC5CD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85327" y="2895600"/>
            <a:ext cx="3276600" cy="2289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67C890-3F17-6B06-3A1F-0C209EA6E4A9}"/>
              </a:ext>
            </a:extLst>
          </p:cNvPr>
          <p:cNvSpPr txBox="1"/>
          <p:nvPr/>
        </p:nvSpPr>
        <p:spPr>
          <a:xfrm>
            <a:off x="1219200" y="762000"/>
            <a:ext cx="10210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r>
              <a:rPr lang="en-US" dirty="0"/>
              <a:t>: 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6058</TotalTime>
  <Words>970</Words>
  <Application>Microsoft Office PowerPoint</Application>
  <PresentationFormat>Custom</PresentationFormat>
  <Paragraphs>173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Biro Script Plus</vt:lpstr>
      <vt:lpstr>Bryndan Write</vt:lpstr>
      <vt:lpstr>Open Sans Bold</vt:lpstr>
      <vt:lpstr>Sriracha</vt:lpstr>
      <vt:lpstr>Montserrat Semi-Bold</vt:lpstr>
      <vt:lpstr>Tex Gyre Schola</vt:lpstr>
      <vt:lpstr>Tex Gyre Schola Bold</vt:lpstr>
      <vt:lpstr>Comic Sans</vt:lpstr>
      <vt:lpstr>Noto Sans</vt:lpstr>
      <vt:lpstr>Calibri</vt:lpstr>
      <vt:lpstr>Tex Gyre Schola Bold Italics</vt:lpstr>
      <vt:lpstr>DejaVu Serif Bold</vt:lpstr>
      <vt:lpstr>Times New Roman</vt:lpstr>
      <vt:lpstr>Noto Sans Bold</vt:lpstr>
      <vt:lpstr>Sniglet</vt:lpstr>
      <vt:lpstr>Dekko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lá và Màu kem Hoa cúc Trích dẫn Hình nền Ảo</dc:title>
  <dc:creator>My Computer</dc:creator>
  <cp:lastModifiedBy>ADMIN</cp:lastModifiedBy>
  <cp:revision>45</cp:revision>
  <dcterms:created xsi:type="dcterms:W3CDTF">2006-08-16T00:00:00Z</dcterms:created>
  <dcterms:modified xsi:type="dcterms:W3CDTF">2026-01-04T13:43:12Z</dcterms:modified>
  <dc:identifier>DAG3n1tg-7k</dc:identifier>
</cp:coreProperties>
</file>