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44" r:id="rId2"/>
    <p:sldId id="439" r:id="rId3"/>
    <p:sldId id="440" r:id="rId4"/>
    <p:sldId id="441" r:id="rId5"/>
    <p:sldId id="442" r:id="rId6"/>
    <p:sldId id="443" r:id="rId7"/>
    <p:sldId id="444" r:id="rId8"/>
    <p:sldId id="348" r:id="rId9"/>
    <p:sldId id="451" r:id="rId10"/>
    <p:sldId id="452" r:id="rId11"/>
    <p:sldId id="446" r:id="rId12"/>
    <p:sldId id="447" r:id="rId13"/>
    <p:sldId id="449" r:id="rId14"/>
    <p:sldId id="450" r:id="rId15"/>
    <p:sldId id="448" r:id="rId16"/>
    <p:sldId id="453" r:id="rId17"/>
    <p:sldId id="454" r:id="rId18"/>
    <p:sldId id="455" r:id="rId19"/>
    <p:sldId id="458" r:id="rId20"/>
    <p:sldId id="459" r:id="rId21"/>
    <p:sldId id="456" r:id="rId22"/>
    <p:sldId id="462" r:id="rId23"/>
    <p:sldId id="463" r:id="rId24"/>
    <p:sldId id="471" r:id="rId25"/>
    <p:sldId id="472" r:id="rId26"/>
    <p:sldId id="465" r:id="rId27"/>
    <p:sldId id="474" r:id="rId28"/>
    <p:sldId id="475" r:id="rId29"/>
    <p:sldId id="466" r:id="rId30"/>
    <p:sldId id="464" r:id="rId31"/>
    <p:sldId id="467" r:id="rId32"/>
    <p:sldId id="468" r:id="rId33"/>
    <p:sldId id="469" r:id="rId34"/>
    <p:sldId id="470" r:id="rId35"/>
    <p:sldId id="477" r:id="rId36"/>
    <p:sldId id="479" r:id="rId37"/>
    <p:sldId id="482" r:id="rId38"/>
    <p:sldId id="480" r:id="rId39"/>
    <p:sldId id="484" r:id="rId40"/>
    <p:sldId id="483" r:id="rId41"/>
    <p:sldId id="481" r:id="rId42"/>
    <p:sldId id="330" r:id="rId43"/>
    <p:sldId id="434" r:id="rId44"/>
    <p:sldId id="485" r:id="rId45"/>
    <p:sldId id="341" r:id="rId46"/>
    <p:sldId id="329" r:id="rId47"/>
    <p:sldId id="34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7E6A4"/>
    <a:srgbClr val="008080"/>
    <a:srgbClr val="006666"/>
    <a:srgbClr val="D60093"/>
    <a:srgbClr val="FF0066"/>
    <a:srgbClr val="9CC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2" d="100"/>
          <a:sy n="72" d="100"/>
        </p:scale>
        <p:origin x="534" y="11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3FEB-C9E9-4F44-BF5F-B51CE09FE93A}" type="datetimeFigureOut">
              <a:rPr lang="en-US" smtClean="0"/>
              <a:pPr/>
              <a:t>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46D28-12A1-4B2B-971C-811A675710B9}" type="slidenum">
              <a:rPr lang="en-US" smtClean="0"/>
              <a:pPr/>
              <a:t>‹#›</a:t>
            </a:fld>
            <a:endParaRPr lang="en-US"/>
          </a:p>
        </p:txBody>
      </p:sp>
    </p:spTree>
    <p:extLst>
      <p:ext uri="{BB962C8B-B14F-4D97-AF65-F5344CB8AC3E}">
        <p14:creationId xmlns:p14="http://schemas.microsoft.com/office/powerpoint/2010/main" val="2800220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146D28-12A1-4B2B-971C-811A675710B9}"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146D28-12A1-4B2B-971C-811A675710B9}"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CFE9F-7E0E-4580-B0E8-5103E36A3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9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146D28-12A1-4B2B-971C-811A675710B9}"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spcBef>
                <a:spcPct val="0"/>
              </a:spcBef>
              <a:buClrTx/>
              <a:buSzTx/>
              <a:buFontTx/>
              <a:buNone/>
            </a:pPr>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pPr/>
              <a:t>16</a:t>
            </a:fld>
            <a:endParaRPr lang="en-US"/>
          </a:p>
        </p:txBody>
      </p:sp>
    </p:spTree>
    <p:extLst>
      <p:ext uri="{BB962C8B-B14F-4D97-AF65-F5344CB8AC3E}">
        <p14:creationId xmlns:p14="http://schemas.microsoft.com/office/powerpoint/2010/main" val="2266657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C101F4-F822-4988-A2F7-2DCF4DE11F26}"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5877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101F4-F822-4988-A2F7-2DCF4DE11F26}"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2777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101F4-F822-4988-A2F7-2DCF4DE11F26}"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918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4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101F4-F822-4988-A2F7-2DCF4DE11F26}"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40026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101F4-F822-4988-A2F7-2DCF4DE11F26}" type="datetimeFigureOut">
              <a:rPr lang="en-US" smtClean="0"/>
              <a:pPr/>
              <a:t>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342422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C101F4-F822-4988-A2F7-2DCF4DE11F26}"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325221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C101F4-F822-4988-A2F7-2DCF4DE11F26}" type="datetimeFigureOut">
              <a:rPr lang="en-US" smtClean="0"/>
              <a:pPr/>
              <a:t>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184706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C101F4-F822-4988-A2F7-2DCF4DE11F26}" type="datetimeFigureOut">
              <a:rPr lang="en-US" smtClean="0"/>
              <a:pPr/>
              <a:t>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417427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101F4-F822-4988-A2F7-2DCF4DE11F26}" type="datetimeFigureOut">
              <a:rPr lang="en-US" smtClean="0"/>
              <a:pPr/>
              <a:t>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145442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4668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p14="http://schemas.microsoft.com/office/powerpoint/2010/main" val="251764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101F4-F822-4988-A2F7-2DCF4DE11F26}" type="datetimeFigureOut">
              <a:rPr lang="en-US" smtClean="0"/>
              <a:pPr/>
              <a:t>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C790-DFC0-4E87-92BA-3E5E76203EEF}" type="slidenum">
              <a:rPr lang="en-US" smtClean="0"/>
              <a:pPr/>
              <a:t>‹#›</a:t>
            </a:fld>
            <a:endParaRPr lang="en-US"/>
          </a:p>
        </p:txBody>
      </p:sp>
    </p:spTree>
    <p:extLst>
      <p:ext uri="{BB962C8B-B14F-4D97-AF65-F5344CB8AC3E}">
        <p14:creationId xmlns:p14="http://schemas.microsoft.com/office/powerpoint/2010/main" val="423789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5" name="Rectangle 14"/>
          <p:cNvSpPr/>
          <p:nvPr/>
        </p:nvSpPr>
        <p:spPr>
          <a:xfrm>
            <a:off x="162526" y="679325"/>
            <a:ext cx="5287597" cy="1015661"/>
          </a:xfrm>
          <a:prstGeom prst="rect">
            <a:avLst/>
          </a:prstGeom>
        </p:spPr>
        <p:txBody>
          <a:bodyPr wrap="none" lIns="91438" tIns="45719" rIns="91438" bIns="45719">
            <a:spAutoFit/>
          </a:bodyPr>
          <a:lstStyle/>
          <a:p>
            <a:pPr marL="514350" indent="-514350"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marL="514350" indent="-514350" algn="just"/>
            <a:r>
              <a:rPr lang="en-US" sz="3000" b="1" i="1" dirty="0">
                <a:solidFill>
                  <a:srgbClr val="002060"/>
                </a:solidFill>
                <a:cs typeface="Arial" pitchFamily="34" charset="0"/>
              </a:rPr>
              <a:t>a.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nhiệt</a:t>
            </a:r>
            <a:r>
              <a:rPr lang="en-US" sz="3000" b="1" i="1" dirty="0">
                <a:solidFill>
                  <a:srgbClr val="002060"/>
                </a:solidFill>
                <a:cs typeface="Arial" pitchFamily="34" charset="0"/>
              </a:rPr>
              <a:t> </a:t>
            </a:r>
            <a:r>
              <a:rPr lang="en-US" sz="3000" b="1" i="1" dirty="0" err="1">
                <a:solidFill>
                  <a:srgbClr val="002060"/>
                </a:solidFill>
                <a:cs typeface="Arial" pitchFamily="34" charset="0"/>
              </a:rPr>
              <a:t>đới</a:t>
            </a:r>
            <a:endParaRPr lang="en-US" sz="3000" b="1" i="1" dirty="0">
              <a:solidFill>
                <a:srgbClr val="002060"/>
              </a:solidFill>
              <a:cs typeface="Arial" pitchFamily="34" charset="0"/>
            </a:endParaRPr>
          </a:p>
        </p:txBody>
      </p:sp>
      <p:sp>
        <p:nvSpPr>
          <p:cNvPr id="14" name="Rectangle 1"/>
          <p:cNvSpPr>
            <a:spLocks noChangeArrowheads="1"/>
          </p:cNvSpPr>
          <p:nvPr/>
        </p:nvSpPr>
        <p:spPr bwMode="auto">
          <a:xfrm>
            <a:off x="225088" y="1603723"/>
            <a:ext cx="1166211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200" b="1"/>
              <a:t>- Nhiệt độ trung bình năm trên 20</a:t>
            </a:r>
            <a:r>
              <a:rPr lang="en-US" sz="3200" b="1" baseline="30000"/>
              <a:t>0</a:t>
            </a:r>
            <a:r>
              <a:rPr lang="en-US" sz="3200" b="1"/>
              <a:t>C</a:t>
            </a:r>
          </a:p>
        </p:txBody>
      </p:sp>
      <p:pic>
        <p:nvPicPr>
          <p:cNvPr id="16" name="Picture 15">
            <a:extLst>
              <a:ext uri="{FF2B5EF4-FFF2-40B4-BE49-F238E27FC236}">
                <a16:creationId xmlns:a16="http://schemas.microsoft.com/office/drawing/2014/main" id="{652FC8A7-024D-4584-9199-0A11B9D76B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35579" y="2511188"/>
            <a:ext cx="6536366" cy="4269065"/>
          </a:xfrm>
          <a:prstGeom prst="rect">
            <a:avLst/>
          </a:prstGeom>
        </p:spPr>
      </p:pic>
      <p:sp>
        <p:nvSpPr>
          <p:cNvPr id="19" name="Rectangle 1"/>
          <p:cNvSpPr>
            <a:spLocks noChangeArrowheads="1"/>
          </p:cNvSpPr>
          <p:nvPr/>
        </p:nvSpPr>
        <p:spPr bwMode="auto">
          <a:xfrm>
            <a:off x="6381844" y="1587311"/>
            <a:ext cx="546441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200" b="1"/>
              <a:t>và tăng dần từ bắc vào nam.</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5" name="Rectangle 14"/>
          <p:cNvSpPr/>
          <p:nvPr/>
        </p:nvSpPr>
        <p:spPr>
          <a:xfrm>
            <a:off x="162526" y="679325"/>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a.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nhiệt</a:t>
            </a:r>
            <a:r>
              <a:rPr lang="en-US" sz="3000" b="1" i="1" dirty="0">
                <a:solidFill>
                  <a:srgbClr val="002060"/>
                </a:solidFill>
                <a:cs typeface="Arial" pitchFamily="34" charset="0"/>
              </a:rPr>
              <a:t> </a:t>
            </a:r>
            <a:r>
              <a:rPr lang="en-US" sz="3000" b="1" i="1" dirty="0" err="1">
                <a:solidFill>
                  <a:srgbClr val="002060"/>
                </a:solidFill>
                <a:cs typeface="Arial" pitchFamily="34" charset="0"/>
              </a:rPr>
              <a:t>đới</a:t>
            </a:r>
            <a:endParaRPr lang="en-US" sz="3000" b="1" i="1" dirty="0">
              <a:solidFill>
                <a:srgbClr val="002060"/>
              </a:solidFill>
              <a:cs typeface="Arial" pitchFamily="34" charset="0"/>
            </a:endParaRP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514781" y="3708261"/>
            <a:ext cx="7339809" cy="1773423"/>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a:solidFill>
                  <a:srgbClr val="0000FF"/>
                </a:solidFill>
                <a:cs typeface="Arial" pitchFamily="34" charset="0"/>
              </a:rPr>
              <a:t> </a:t>
            </a:r>
            <a:r>
              <a:rPr lang="en-US" sz="3000"/>
              <a:t>- </a:t>
            </a:r>
            <a:r>
              <a:rPr lang="en-US" sz="3000" b="1" i="1">
                <a:solidFill>
                  <a:srgbClr val="0000FF"/>
                </a:solidFill>
                <a:cs typeface="Arial" pitchFamily="34" charset="0"/>
              </a:rPr>
              <a:t>Khai thác thông tin mục 1a cho biết số giờ nắng trung bình và cán cân bức xạ của nước ta là bao nhiêu?</a:t>
            </a:r>
            <a:endParaRPr lang="en-US" sz="3000" b="1" i="1" dirty="0">
              <a:solidFill>
                <a:srgbClr val="0000FF"/>
              </a:solidFill>
              <a:cs typeface="Arial" pitchFamily="34" charset="0"/>
            </a:endParaRPr>
          </a:p>
        </p:txBody>
      </p:sp>
      <p:sp>
        <p:nvSpPr>
          <p:cNvPr id="11" name="Rectangle 1"/>
          <p:cNvSpPr>
            <a:spLocks noChangeArrowheads="1"/>
          </p:cNvSpPr>
          <p:nvPr/>
        </p:nvSpPr>
        <p:spPr bwMode="auto">
          <a:xfrm>
            <a:off x="321152" y="1654001"/>
            <a:ext cx="7591988" cy="14071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40000"/>
              </a:lnSpc>
            </a:pPr>
            <a:r>
              <a:rPr lang="en-US" sz="3200" b="1" dirty="0"/>
              <a:t>- </a:t>
            </a:r>
            <a:r>
              <a:rPr lang="en-US" sz="3200" b="1" dirty="0" err="1"/>
              <a:t>Số</a:t>
            </a:r>
            <a:r>
              <a:rPr lang="en-US" sz="3200" b="1" dirty="0"/>
              <a:t> </a:t>
            </a:r>
            <a:r>
              <a:rPr lang="en-US" sz="3200" b="1" dirty="0" err="1"/>
              <a:t>giờ</a:t>
            </a:r>
            <a:r>
              <a:rPr lang="en-US" sz="3200" b="1" dirty="0"/>
              <a:t> </a:t>
            </a:r>
            <a:r>
              <a:rPr lang="en-US" sz="3200" b="1" dirty="0" err="1"/>
              <a:t>nắng</a:t>
            </a:r>
            <a:r>
              <a:rPr lang="en-US" sz="3200" b="1" dirty="0"/>
              <a:t> </a:t>
            </a:r>
            <a:r>
              <a:rPr lang="en-US" sz="3200" b="1" dirty="0" err="1"/>
              <a:t>từ</a:t>
            </a:r>
            <a:r>
              <a:rPr lang="en-US" sz="3200" b="1" dirty="0"/>
              <a:t> 1400 - 3000 </a:t>
            </a:r>
            <a:r>
              <a:rPr lang="en-US" sz="3200" b="1" dirty="0" err="1"/>
              <a:t>giờ</a:t>
            </a:r>
            <a:r>
              <a:rPr lang="en-US" sz="3200" b="1" dirty="0"/>
              <a:t>/</a:t>
            </a:r>
            <a:r>
              <a:rPr lang="en-US" sz="3200" b="1" dirty="0" err="1"/>
              <a:t>năm</a:t>
            </a:r>
            <a:r>
              <a:rPr lang="en-US" sz="3200" b="1" dirty="0"/>
              <a:t>.</a:t>
            </a:r>
          </a:p>
          <a:p>
            <a:pPr>
              <a:lnSpc>
                <a:spcPct val="140000"/>
              </a:lnSpc>
            </a:pPr>
            <a:r>
              <a:rPr lang="en-US" sz="3200" b="1" dirty="0"/>
              <a:t>- </a:t>
            </a:r>
            <a:r>
              <a:rPr lang="en-US" sz="3200" b="1" dirty="0" err="1"/>
              <a:t>Cán</a:t>
            </a:r>
            <a:r>
              <a:rPr lang="en-US" sz="3200" b="1" dirty="0"/>
              <a:t> </a:t>
            </a:r>
            <a:r>
              <a:rPr lang="en-US" sz="3200" b="1" dirty="0" err="1"/>
              <a:t>cân</a:t>
            </a:r>
            <a:r>
              <a:rPr lang="en-US" sz="3200" b="1" dirty="0"/>
              <a:t> </a:t>
            </a:r>
            <a:r>
              <a:rPr lang="en-US" sz="3200" b="1" dirty="0" err="1"/>
              <a:t>bức</a:t>
            </a:r>
            <a:r>
              <a:rPr lang="en-US" sz="3200" b="1" dirty="0"/>
              <a:t> </a:t>
            </a:r>
            <a:r>
              <a:rPr lang="en-US" sz="3200" b="1" dirty="0" err="1"/>
              <a:t>xạ</a:t>
            </a:r>
            <a:r>
              <a:rPr lang="en-US" sz="3200" b="1" dirty="0"/>
              <a:t> </a:t>
            </a:r>
            <a:r>
              <a:rPr lang="en-US" sz="3200" b="1" dirty="0" err="1"/>
              <a:t>từ</a:t>
            </a:r>
            <a:r>
              <a:rPr lang="en-US" sz="3200" b="1" dirty="0"/>
              <a:t> 70-100 kcal/cm</a:t>
            </a:r>
            <a:r>
              <a:rPr lang="en-US" sz="3200" b="1" baseline="30000" dirty="0"/>
              <a:t>2</a:t>
            </a:r>
            <a:r>
              <a:rPr lang="en-US" sz="3200" b="1" dirty="0"/>
              <a:t>/</a:t>
            </a:r>
            <a:r>
              <a:rPr lang="en-US" sz="3200" b="1" dirty="0" err="1"/>
              <a:t>năm</a:t>
            </a:r>
            <a:r>
              <a:rPr lang="en-US" sz="3200" b="1" dirty="0"/>
              <a:t>.</a:t>
            </a:r>
          </a:p>
        </p:txBody>
      </p:sp>
      <p:pic>
        <p:nvPicPr>
          <p:cNvPr id="10"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xit" presetSubtype="0" fill="hold" grpId="1" nodeType="withEffect">
                                  <p:stCondLst>
                                    <p:cond delay="0"/>
                                  </p:stCondLst>
                                  <p:childTnLst>
                                    <p:anim calcmode="lin" valueType="num">
                                      <p:cBhvr>
                                        <p:cTn id="11" dur="1000"/>
                                        <p:tgtEl>
                                          <p:spTgt spid="17"/>
                                        </p:tgtEl>
                                        <p:attrNameLst>
                                          <p:attrName>ppt_x</p:attrName>
                                        </p:attrNameLst>
                                      </p:cBhvr>
                                      <p:tavLst>
                                        <p:tav tm="0">
                                          <p:val>
                                            <p:strVal val="ppt_x"/>
                                          </p:val>
                                        </p:tav>
                                        <p:tav tm="100000">
                                          <p:val>
                                            <p:strVal val="ppt_x-.2"/>
                                          </p:val>
                                        </p:tav>
                                      </p:tavLst>
                                    </p:anim>
                                    <p:anim calcmode="lin" valueType="num">
                                      <p:cBhvr>
                                        <p:cTn id="12" dur="1000"/>
                                        <p:tgtEl>
                                          <p:spTgt spid="17"/>
                                        </p:tgtEl>
                                        <p:attrNameLst>
                                          <p:attrName>ppt_y</p:attrName>
                                        </p:attrNameLst>
                                      </p:cBhvr>
                                      <p:tavLst>
                                        <p:tav tm="0">
                                          <p:val>
                                            <p:strVal val="ppt_y"/>
                                          </p:val>
                                        </p:tav>
                                        <p:tav tm="100000">
                                          <p:val>
                                            <p:strVal val="ppt_y"/>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 calcmode="lin" valueType="num">
                                      <p:cBhvr>
                                        <p:cTn id="26"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480358" y="2320282"/>
            <a:ext cx="7448991" cy="242913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a:solidFill>
                  <a:srgbClr val="0000FF"/>
                </a:solidFill>
                <a:cs typeface="Arial" pitchFamily="34" charset="0"/>
              </a:rPr>
              <a:t> Dựa vào nội dung vừa thảo luận ở trên, chứng minh khí hậu nước ta mang tính chất nhiệt đới. Giải thích tại sao khí hậu nước ta có tính chất nhiệt đới?</a:t>
            </a:r>
            <a:endParaRPr lang="en-US" sz="3000" b="1" i="1" dirty="0">
              <a:solidFill>
                <a:srgbClr val="0000FF"/>
              </a:solidFill>
              <a:cs typeface="Arial" pitchFamily="34" charset="0"/>
            </a:endParaRPr>
          </a:p>
        </p:txBody>
      </p:sp>
      <p:sp>
        <p:nvSpPr>
          <p:cNvPr id="10" name="Rectangle 9"/>
          <p:cNvSpPr/>
          <p:nvPr/>
        </p:nvSpPr>
        <p:spPr>
          <a:xfrm>
            <a:off x="162526" y="679325"/>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a.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nhiệt</a:t>
            </a:r>
            <a:r>
              <a:rPr lang="en-US" sz="3000" b="1" i="1" dirty="0">
                <a:solidFill>
                  <a:srgbClr val="002060"/>
                </a:solidFill>
                <a:cs typeface="Arial" pitchFamily="34" charset="0"/>
              </a:rPr>
              <a:t> </a:t>
            </a:r>
            <a:r>
              <a:rPr lang="en-US" sz="3000" b="1" i="1" dirty="0" err="1">
                <a:solidFill>
                  <a:srgbClr val="002060"/>
                </a:solidFill>
                <a:cs typeface="Arial" pitchFamily="34" charset="0"/>
              </a:rPr>
              <a:t>đới</a:t>
            </a:r>
            <a:endParaRPr lang="en-US" sz="3000" b="1" i="1" dirty="0">
              <a:solidFill>
                <a:srgbClr val="002060"/>
              </a:solidFill>
              <a:cs typeface="Arial" pitchFamily="34" charset="0"/>
            </a:endParaRPr>
          </a:p>
        </p:txBody>
      </p:sp>
      <p:sp>
        <p:nvSpPr>
          <p:cNvPr id="15" name="Google Shape;2635;p40">
            <a:extLst>
              <a:ext uri="{FF2B5EF4-FFF2-40B4-BE49-F238E27FC236}">
                <a16:creationId xmlns:a16="http://schemas.microsoft.com/office/drawing/2014/main" id="{36E888A6-75FD-4F61-A250-C652BC0BADD0}"/>
              </a:ext>
            </a:extLst>
          </p:cNvPr>
          <p:cNvSpPr/>
          <p:nvPr/>
        </p:nvSpPr>
        <p:spPr>
          <a:xfrm>
            <a:off x="444317" y="3290856"/>
            <a:ext cx="6631739" cy="3273718"/>
          </a:xfrm>
          <a:prstGeom prst="roundRect">
            <a:avLst>
              <a:gd name="adj" fmla="val 16667"/>
            </a:avLst>
          </a:prstGeom>
          <a:solidFill>
            <a:schemeClr val="bg1"/>
          </a:solidFill>
          <a:ln w="28575" cap="flat" cmpd="sng">
            <a:solidFill>
              <a:srgbClr val="FF82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636;p40">
            <a:extLst>
              <a:ext uri="{FF2B5EF4-FFF2-40B4-BE49-F238E27FC236}">
                <a16:creationId xmlns:a16="http://schemas.microsoft.com/office/drawing/2014/main" id="{F5DA834B-1F43-48E2-87D8-FCB885A63B55}"/>
              </a:ext>
            </a:extLst>
          </p:cNvPr>
          <p:cNvSpPr/>
          <p:nvPr/>
        </p:nvSpPr>
        <p:spPr>
          <a:xfrm>
            <a:off x="645069" y="3411045"/>
            <a:ext cx="6198234" cy="2880573"/>
          </a:xfrm>
          <a:prstGeom prst="roundRect">
            <a:avLst>
              <a:gd name="adj" fmla="val 16667"/>
            </a:avLst>
          </a:prstGeom>
          <a:solidFill>
            <a:srgbClr val="5AE0B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Rectangle 24">
            <a:extLst>
              <a:ext uri="{FF2B5EF4-FFF2-40B4-BE49-F238E27FC236}">
                <a16:creationId xmlns:a16="http://schemas.microsoft.com/office/drawing/2014/main" id="{FFE49256-0D47-4F35-A9EA-83A69DE36749}"/>
              </a:ext>
            </a:extLst>
          </p:cNvPr>
          <p:cNvSpPr/>
          <p:nvPr/>
        </p:nvSpPr>
        <p:spPr>
          <a:xfrm>
            <a:off x="757613" y="4138072"/>
            <a:ext cx="5994890" cy="2098267"/>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Vị</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trí</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nước</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ta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nằm</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trong</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vùng</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nội</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err="1">
                <a:ln>
                  <a:noFill/>
                </a:ln>
                <a:solidFill>
                  <a:srgbClr val="0000FF"/>
                </a:solidFill>
                <a:effectLst/>
                <a:uLnTx/>
                <a:uFillTx/>
                <a:ea typeface="Times New Roman" panose="02020603050405020304" pitchFamily="18" charset="0"/>
                <a:cs typeface="+mn-cs"/>
              </a:rPr>
              <a:t>chí</a:t>
            </a:r>
            <a:r>
              <a:rPr kumimoji="0" lang="en-US" sz="3000" b="1" i="1" u="none" strike="noStrike" kern="1200" cap="none" spc="0" normalizeH="0" baseline="0" noProof="0">
                <a:ln>
                  <a:noFill/>
                </a:ln>
                <a:solidFill>
                  <a:srgbClr val="0000FF"/>
                </a:solidFill>
                <a:effectLst/>
                <a:uLnTx/>
                <a:uFillTx/>
                <a:ea typeface="Times New Roman" panose="02020603050405020304" pitchFamily="18" charset="0"/>
                <a:cs typeface="+mn-cs"/>
              </a:rPr>
              <a:t> tuyến </a:t>
            </a:r>
            <a:r>
              <a:rPr kumimoji="0" lang="en-US" sz="3000" b="1" i="1" u="none" strike="noStrike" kern="1200" cap="none" spc="0" normalizeH="0" baseline="0" noProof="0">
                <a:ln>
                  <a:noFill/>
                </a:ln>
                <a:solidFill>
                  <a:srgbClr val="0000FF"/>
                </a:solidFill>
                <a:effectLst/>
                <a:uLnTx/>
                <a:uFillTx/>
                <a:ea typeface="Times New Roman" panose="02020603050405020304" pitchFamily="18" charset="0"/>
                <a:cs typeface="+mn-cs"/>
                <a:sym typeface="Wingdings" panose="05000000000000000000" pitchFamily="2" charset="2"/>
              </a:rPr>
              <a:t>Bán</a:t>
            </a:r>
            <a:r>
              <a:rPr kumimoji="0" lang="en-US" sz="3000" b="1" i="1" u="none" strike="noStrike" kern="1200" cap="none" spc="0" normalizeH="0" noProof="0">
                <a:ln>
                  <a:noFill/>
                </a:ln>
                <a:solidFill>
                  <a:srgbClr val="0000FF"/>
                </a:solidFill>
                <a:effectLst/>
                <a:uLnTx/>
                <a:uFillTx/>
                <a:ea typeface="Times New Roman" panose="02020603050405020304" pitchFamily="18" charset="0"/>
                <a:cs typeface="+mn-cs"/>
                <a:sym typeface="Wingdings" panose="05000000000000000000" pitchFamily="2" charset="2"/>
              </a:rPr>
              <a:t> cầu Bắc</a:t>
            </a:r>
            <a:r>
              <a:rPr kumimoji="0" lang="en-US" sz="3000" b="1" i="1" u="none" strike="noStrike" kern="1200" cap="none" spc="0" normalizeH="0" baseline="0" noProof="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hàng</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năm</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nhận</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được</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lượng</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bức</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xạ</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 </a:t>
            </a:r>
            <a:r>
              <a:rPr kumimoji="0" lang="en-US" sz="3000" b="1" i="1" u="none" strike="noStrike" kern="1200" cap="none" spc="0" normalizeH="0" baseline="0" noProof="0" dirty="0" err="1">
                <a:ln>
                  <a:noFill/>
                </a:ln>
                <a:solidFill>
                  <a:srgbClr val="0000FF"/>
                </a:solidFill>
                <a:effectLst/>
                <a:uLnTx/>
                <a:uFillTx/>
                <a:ea typeface="Times New Roman" panose="02020603050405020304" pitchFamily="18" charset="0"/>
                <a:cs typeface="+mn-cs"/>
              </a:rPr>
              <a:t>lớn</a:t>
            </a:r>
            <a:r>
              <a:rPr kumimoji="0" lang="en-US" sz="3000" b="1" i="1" u="none" strike="noStrike" kern="1200" cap="none" spc="0" normalizeH="0" baseline="0" noProof="0" dirty="0">
                <a:ln>
                  <a:noFill/>
                </a:ln>
                <a:solidFill>
                  <a:srgbClr val="0000FF"/>
                </a:solidFill>
                <a:effectLst/>
                <a:uLnTx/>
                <a:uFillTx/>
                <a:ea typeface="Times New Roman" panose="02020603050405020304" pitchFamily="18" charset="0"/>
                <a:cs typeface="+mn-cs"/>
              </a:rPr>
              <a:t>.</a:t>
            </a:r>
          </a:p>
        </p:txBody>
      </p:sp>
      <p:sp>
        <p:nvSpPr>
          <p:cNvPr id="26" name="Rectangle 25">
            <a:extLst>
              <a:ext uri="{FF2B5EF4-FFF2-40B4-BE49-F238E27FC236}">
                <a16:creationId xmlns:a16="http://schemas.microsoft.com/office/drawing/2014/main" id="{D85D57B3-BD3C-423F-8C51-C650C24919D1}"/>
              </a:ext>
            </a:extLst>
          </p:cNvPr>
          <p:cNvSpPr/>
          <p:nvPr/>
        </p:nvSpPr>
        <p:spPr>
          <a:xfrm>
            <a:off x="2688201" y="3536507"/>
            <a:ext cx="2302746" cy="553998"/>
          </a:xfrm>
          <a:prstGeom prst="rect">
            <a:avLst/>
          </a:prstGeom>
          <a:solidFill>
            <a:srgbClr val="FFFF00"/>
          </a:solidFill>
        </p:spPr>
        <p:txBody>
          <a:bodyPr wrap="non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3000" b="1">
                <a:solidFill>
                  <a:srgbClr val="0000FF"/>
                </a:solidFill>
                <a:ea typeface="#9Slide03 Roboto" panose="02000000000000000000" pitchFamily="2" charset="0"/>
              </a:rPr>
              <a:t>Nguyên nhân</a:t>
            </a:r>
            <a:endParaRPr kumimoji="0" lang="en-US" sz="3000" b="1" i="0" u="none" strike="noStrike" kern="1200" cap="none" spc="0" normalizeH="0" baseline="0" noProof="0" dirty="0">
              <a:ln>
                <a:noFill/>
              </a:ln>
              <a:solidFill>
                <a:srgbClr val="0000FF"/>
              </a:solidFill>
              <a:effectLst/>
              <a:uLnTx/>
              <a:uFillTx/>
              <a:ea typeface="#9Slide03 Roboto" panose="02000000000000000000" pitchFamily="2" charset="0"/>
              <a:cs typeface="+mn-cs"/>
            </a:endParaRPr>
          </a:p>
        </p:txBody>
      </p:sp>
      <p:pic>
        <p:nvPicPr>
          <p:cNvPr id="27" name="Picture 26">
            <a:extLst>
              <a:ext uri="{FF2B5EF4-FFF2-40B4-BE49-F238E27FC236}">
                <a16:creationId xmlns:a16="http://schemas.microsoft.com/office/drawing/2014/main" id="{00A97F85-D644-4739-B914-C1504B6D14E5}"/>
              </a:ext>
            </a:extLst>
          </p:cNvPr>
          <p:cNvPicPr>
            <a:picLocks noChangeAspect="1"/>
          </p:cNvPicPr>
          <p:nvPr/>
        </p:nvPicPr>
        <p:blipFill>
          <a:blip r:embed="rId3"/>
          <a:stretch>
            <a:fillRect/>
          </a:stretch>
        </p:blipFill>
        <p:spPr>
          <a:xfrm>
            <a:off x="757447" y="3202815"/>
            <a:ext cx="725336" cy="1039288"/>
          </a:xfrm>
          <a:prstGeom prst="rect">
            <a:avLst/>
          </a:prstGeom>
        </p:spPr>
      </p:pic>
      <p:pic>
        <p:nvPicPr>
          <p:cNvPr id="28" name="Picture 1" descr="C:\Users\Administrator\Desktop\Ảnh GA 8\screenshot_97_33.png"/>
          <p:cNvPicPr>
            <a:picLocks noChangeAspect="1" noChangeArrowheads="1"/>
          </p:cNvPicPr>
          <p:nvPr/>
        </p:nvPicPr>
        <p:blipFill>
          <a:blip r:embed="rId4"/>
          <a:srcRect/>
          <a:stretch>
            <a:fillRect/>
          </a:stretch>
        </p:blipFill>
        <p:spPr bwMode="auto">
          <a:xfrm>
            <a:off x="8074855" y="669548"/>
            <a:ext cx="4117145" cy="6188452"/>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xit" presetSubtype="0" fill="hold" grpId="1" nodeType="withEffect">
                                  <p:stCondLst>
                                    <p:cond delay="0"/>
                                  </p:stCondLst>
                                  <p:childTnLst>
                                    <p:anim calcmode="lin" valueType="num">
                                      <p:cBhvr>
                                        <p:cTn id="11" dur="1000"/>
                                        <p:tgtEl>
                                          <p:spTgt spid="17"/>
                                        </p:tgtEl>
                                        <p:attrNameLst>
                                          <p:attrName>ppt_x</p:attrName>
                                        </p:attrNameLst>
                                      </p:cBhvr>
                                      <p:tavLst>
                                        <p:tav tm="0">
                                          <p:val>
                                            <p:strVal val="ppt_x"/>
                                          </p:val>
                                        </p:tav>
                                        <p:tav tm="100000">
                                          <p:val>
                                            <p:strVal val="ppt_x-.2"/>
                                          </p:val>
                                        </p:tav>
                                      </p:tavLst>
                                    </p:anim>
                                    <p:anim calcmode="lin" valueType="num">
                                      <p:cBhvr>
                                        <p:cTn id="12" dur="1000"/>
                                        <p:tgtEl>
                                          <p:spTgt spid="17"/>
                                        </p:tgtEl>
                                        <p:attrNameLst>
                                          <p:attrName>ppt_y</p:attrName>
                                        </p:attrNameLst>
                                      </p:cBhvr>
                                      <p:tavLst>
                                        <p:tav tm="0">
                                          <p:val>
                                            <p:strVal val="ppt_y"/>
                                          </p:val>
                                        </p:tav>
                                        <p:tav tm="100000">
                                          <p:val>
                                            <p:strVal val="ppt_y"/>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1000"/>
                                        <p:tgtEl>
                                          <p:spTgt spid="2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1000"/>
                                        <p:tgtEl>
                                          <p:spTgt spid="2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1000"/>
                                        <p:tgtEl>
                                          <p:spTgt spid="1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1000"/>
                                        <p:tgtEl>
                                          <p:spTgt spid="15"/>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5" grpId="0" animBg="1"/>
      <p:bldP spid="16" grpId="0" animBg="1"/>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978" y="168795"/>
            <a:ext cx="11113489" cy="1828817"/>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000" b="1" i="1">
                <a:solidFill>
                  <a:srgbClr val="FF0000"/>
                </a:solidFill>
                <a:latin typeface="Calibri" pitchFamily="34" charset="0"/>
                <a:cs typeface="Calibri" pitchFamily="34" charset="0"/>
              </a:rPr>
              <a:t>Bài tập nhỏ: </a:t>
            </a:r>
            <a:r>
              <a:rPr lang="en-US" sz="3000" b="1" i="1">
                <a:solidFill>
                  <a:srgbClr val="0000FF"/>
                </a:solidFill>
                <a:latin typeface="Calibri" pitchFamily="34" charset="0"/>
                <a:cs typeface="Calibri" pitchFamily="34" charset="0"/>
              </a:rPr>
              <a:t>Dựa vào bảng 4.1 SGK, nhận xét sự khác nhau về nhiệt độ trung bình năm; nhiệt độ tháng nóng nhất, nhiệt độ tháng lạnh nhất, biên độ nhiệt của Lạng Sơn và Cà Mau. Giải thích nguyên nhân.</a:t>
            </a:r>
            <a:endParaRPr lang="en-US" sz="3000" b="1" i="1" dirty="0">
              <a:solidFill>
                <a:srgbClr val="0000FF"/>
              </a:solidFill>
              <a:latin typeface="Calibri" pitchFamily="34" charset="0"/>
              <a:cs typeface="Calibri" pitchFamily="34" charset="0"/>
            </a:endParaRPr>
          </a:p>
        </p:txBody>
      </p:sp>
      <p:pic>
        <p:nvPicPr>
          <p:cNvPr id="5" name="Picture 4" descr="C:\Users\Administrator\Desktop\Ảnh GA 8\blobid0-1678682486.png"/>
          <p:cNvPicPr/>
          <p:nvPr/>
        </p:nvPicPr>
        <p:blipFill>
          <a:blip r:embed="rId2"/>
          <a:srcRect/>
          <a:stretch>
            <a:fillRect/>
          </a:stretch>
        </p:blipFill>
        <p:spPr bwMode="auto">
          <a:xfrm>
            <a:off x="1392072" y="2238232"/>
            <a:ext cx="9988691" cy="46197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3"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ministrator\Desktop\Ảnh GA 8\blobid0-1678682486.png"/>
          <p:cNvPicPr/>
          <p:nvPr/>
        </p:nvPicPr>
        <p:blipFill>
          <a:blip r:embed="rId3"/>
          <a:srcRect/>
          <a:stretch>
            <a:fillRect/>
          </a:stretch>
        </p:blipFill>
        <p:spPr bwMode="auto">
          <a:xfrm>
            <a:off x="0" y="1"/>
            <a:ext cx="7704407" cy="2912011"/>
          </a:xfrm>
          <a:prstGeom prst="rect">
            <a:avLst/>
          </a:prstGeom>
          <a:noFill/>
          <a:ln w="9525">
            <a:noFill/>
            <a:miter lim="800000"/>
            <a:headEnd/>
            <a:tailEnd/>
          </a:ln>
        </p:spPr>
      </p:pic>
      <p:graphicFrame>
        <p:nvGraphicFramePr>
          <p:cNvPr id="4" name="Table 3"/>
          <p:cNvGraphicFramePr>
            <a:graphicFrameLocks noGrp="1"/>
          </p:cNvGraphicFramePr>
          <p:nvPr/>
        </p:nvGraphicFramePr>
        <p:xfrm>
          <a:off x="173158" y="3132411"/>
          <a:ext cx="7170177" cy="3052823"/>
        </p:xfrm>
        <a:graphic>
          <a:graphicData uri="http://schemas.openxmlformats.org/drawingml/2006/table">
            <a:tbl>
              <a:tblPr/>
              <a:tblGrid>
                <a:gridCol w="2330891">
                  <a:extLst>
                    <a:ext uri="{9D8B030D-6E8A-4147-A177-3AD203B41FA5}">
                      <a16:colId xmlns:a16="http://schemas.microsoft.com/office/drawing/2014/main" val="20000"/>
                    </a:ext>
                  </a:extLst>
                </a:gridCol>
                <a:gridCol w="2138289">
                  <a:extLst>
                    <a:ext uri="{9D8B030D-6E8A-4147-A177-3AD203B41FA5}">
                      <a16:colId xmlns:a16="http://schemas.microsoft.com/office/drawing/2014/main" val="20001"/>
                    </a:ext>
                  </a:extLst>
                </a:gridCol>
                <a:gridCol w="2700997">
                  <a:extLst>
                    <a:ext uri="{9D8B030D-6E8A-4147-A177-3AD203B41FA5}">
                      <a16:colId xmlns:a16="http://schemas.microsoft.com/office/drawing/2014/main" val="20002"/>
                    </a:ext>
                  </a:extLst>
                </a:gridCol>
              </a:tblGrid>
              <a:tr h="38100">
                <a:tc>
                  <a:txBody>
                    <a:bodyPr/>
                    <a:lstStyle/>
                    <a:p>
                      <a:pPr algn="ctr">
                        <a:lnSpc>
                          <a:spcPct val="120000"/>
                        </a:lnSpc>
                        <a:spcBef>
                          <a:spcPts val="600"/>
                        </a:spcBef>
                        <a:spcAft>
                          <a:spcPts val="0"/>
                        </a:spcAft>
                      </a:pPr>
                      <a:r>
                        <a:rPr lang="en-US" sz="2400" b="1">
                          <a:solidFill>
                            <a:schemeClr val="bg1"/>
                          </a:solidFill>
                          <a:latin typeface="+mn-lt"/>
                          <a:ea typeface="Cambria"/>
                          <a:cs typeface="Times New Roman"/>
                        </a:rPr>
                        <a:t>Yếu tố</a:t>
                      </a:r>
                      <a:endParaRPr lang="en-US" sz="24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400" b="1">
                          <a:solidFill>
                            <a:schemeClr val="bg1"/>
                          </a:solidFill>
                          <a:latin typeface="+mn-lt"/>
                          <a:ea typeface="Cambria"/>
                          <a:cs typeface="Times New Roman"/>
                        </a:rPr>
                        <a:t>Lạng Sơn</a:t>
                      </a:r>
                      <a:endParaRPr lang="en-US" sz="24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400" b="1">
                          <a:solidFill>
                            <a:schemeClr val="bg1"/>
                          </a:solidFill>
                          <a:latin typeface="+mn-lt"/>
                          <a:ea typeface="Cambria"/>
                          <a:cs typeface="Times New Roman"/>
                        </a:rPr>
                        <a:t>Cà Mau</a:t>
                      </a:r>
                      <a:endParaRPr lang="en-US" sz="24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536443">
                <a:tc>
                  <a:txBody>
                    <a:bodyPr/>
                    <a:lstStyle/>
                    <a:p>
                      <a:pPr algn="ctr">
                        <a:lnSpc>
                          <a:spcPct val="120000"/>
                        </a:lnSpc>
                        <a:spcBef>
                          <a:spcPts val="600"/>
                        </a:spcBef>
                        <a:spcAft>
                          <a:spcPts val="0"/>
                        </a:spcAft>
                      </a:pPr>
                      <a:r>
                        <a:rPr lang="en-US" sz="2400" b="1">
                          <a:solidFill>
                            <a:srgbClr val="0000FF"/>
                          </a:solidFill>
                          <a:latin typeface="+mn-lt"/>
                          <a:ea typeface="Calibri"/>
                          <a:cs typeface="Times New Roman"/>
                        </a:rPr>
                        <a:t>Nhiệt độ  TB năm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801859">
                <a:tc>
                  <a:txBody>
                    <a:bodyPr/>
                    <a:lstStyle/>
                    <a:p>
                      <a:pPr algn="ctr">
                        <a:lnSpc>
                          <a:spcPct val="120000"/>
                        </a:lnSpc>
                        <a:spcBef>
                          <a:spcPts val="600"/>
                        </a:spcBef>
                        <a:spcAft>
                          <a:spcPts val="0"/>
                        </a:spcAft>
                      </a:pPr>
                      <a:r>
                        <a:rPr lang="en-US" sz="2400" b="1">
                          <a:solidFill>
                            <a:srgbClr val="0000FF"/>
                          </a:solidFill>
                          <a:latin typeface="+mn-lt"/>
                          <a:ea typeface="Calibri"/>
                          <a:cs typeface="Times New Roman"/>
                        </a:rPr>
                        <a:t>Nhiệt độ tháng nóng nhất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79400">
                <a:tc>
                  <a:txBody>
                    <a:bodyPr/>
                    <a:lstStyle/>
                    <a:p>
                      <a:pPr algn="ctr">
                        <a:lnSpc>
                          <a:spcPct val="120000"/>
                        </a:lnSpc>
                        <a:spcBef>
                          <a:spcPts val="600"/>
                        </a:spcBef>
                        <a:spcAft>
                          <a:spcPts val="0"/>
                        </a:spcAft>
                      </a:pPr>
                      <a:r>
                        <a:rPr lang="en-US" sz="2400" b="1">
                          <a:solidFill>
                            <a:srgbClr val="0000FF"/>
                          </a:solidFill>
                          <a:latin typeface="+mn-lt"/>
                          <a:ea typeface="Calibri"/>
                          <a:cs typeface="Times New Roman"/>
                        </a:rPr>
                        <a:t>Nhiệt độ tháng lạnh nhất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279400">
                <a:tc>
                  <a:txBody>
                    <a:bodyPr/>
                    <a:lstStyle/>
                    <a:p>
                      <a:pPr algn="ctr">
                        <a:lnSpc>
                          <a:spcPct val="120000"/>
                        </a:lnSpc>
                        <a:spcBef>
                          <a:spcPts val="600"/>
                        </a:spcBef>
                        <a:spcAft>
                          <a:spcPts val="0"/>
                        </a:spcAft>
                      </a:pPr>
                      <a:r>
                        <a:rPr lang="en-US" sz="2400" b="1">
                          <a:solidFill>
                            <a:srgbClr val="0000FF"/>
                          </a:solidFill>
                          <a:latin typeface="+mn-lt"/>
                          <a:ea typeface="Calibri"/>
                          <a:cs typeface="Times New Roman"/>
                        </a:rPr>
                        <a:t>Biên độ nhiệt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13" name="TextBox 12"/>
          <p:cNvSpPr txBox="1"/>
          <p:nvPr/>
        </p:nvSpPr>
        <p:spPr>
          <a:xfrm>
            <a:off x="2855748" y="3573185"/>
            <a:ext cx="1392702" cy="477054"/>
          </a:xfrm>
          <a:prstGeom prst="rect">
            <a:avLst/>
          </a:prstGeom>
          <a:noFill/>
        </p:spPr>
        <p:txBody>
          <a:bodyPr wrap="square" rtlCol="0">
            <a:spAutoFit/>
          </a:bodyPr>
          <a:lstStyle/>
          <a:p>
            <a:r>
              <a:rPr lang="en-US" sz="2500" b="1">
                <a:solidFill>
                  <a:srgbClr val="0000FF"/>
                </a:solidFill>
                <a:ea typeface="Cambria"/>
                <a:cs typeface="Times New Roman"/>
              </a:rPr>
              <a:t>21,5</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endParaRPr lang="en-US" sz="2500" b="1">
              <a:solidFill>
                <a:srgbClr val="0000FF"/>
              </a:solidFill>
              <a:ea typeface="Calibri"/>
              <a:cs typeface="Times New Roman"/>
            </a:endParaRPr>
          </a:p>
        </p:txBody>
      </p:sp>
      <p:sp>
        <p:nvSpPr>
          <p:cNvPr id="14" name="TextBox 13"/>
          <p:cNvSpPr txBox="1"/>
          <p:nvPr/>
        </p:nvSpPr>
        <p:spPr>
          <a:xfrm>
            <a:off x="2532185" y="4023346"/>
            <a:ext cx="2082017" cy="938719"/>
          </a:xfrm>
          <a:prstGeom prst="rect">
            <a:avLst/>
          </a:prstGeom>
          <a:noFill/>
        </p:spPr>
        <p:txBody>
          <a:bodyPr wrap="square" rtlCol="0">
            <a:spAutoFit/>
          </a:bodyPr>
          <a:lstStyle/>
          <a:p>
            <a:pPr algn="ctr">
              <a:spcBef>
                <a:spcPts val="600"/>
              </a:spcBef>
              <a:spcAft>
                <a:spcPts val="0"/>
              </a:spcAft>
            </a:pPr>
            <a:r>
              <a:rPr lang="en-US" sz="2500" b="1">
                <a:solidFill>
                  <a:srgbClr val="0000FF"/>
                </a:solidFill>
                <a:ea typeface="Calibri"/>
                <a:cs typeface="Times New Roman"/>
              </a:rPr>
              <a:t>27,2</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r>
              <a:rPr lang="en-US" sz="2500" b="1">
                <a:solidFill>
                  <a:srgbClr val="0000FF"/>
                </a:solidFill>
                <a:ea typeface="Calibri"/>
                <a:cs typeface="Times New Roman"/>
              </a:rPr>
              <a:t> </a:t>
            </a:r>
          </a:p>
          <a:p>
            <a:pPr algn="ctr">
              <a:spcBef>
                <a:spcPts val="600"/>
              </a:spcBef>
              <a:spcAft>
                <a:spcPts val="0"/>
              </a:spcAft>
            </a:pPr>
            <a:r>
              <a:rPr lang="en-US" sz="2500" b="1">
                <a:solidFill>
                  <a:srgbClr val="0000FF"/>
                </a:solidFill>
                <a:ea typeface="Calibri"/>
                <a:cs typeface="Times New Roman"/>
              </a:rPr>
              <a:t>(tháng 6 và 7)</a:t>
            </a:r>
          </a:p>
        </p:txBody>
      </p:sp>
      <p:sp>
        <p:nvSpPr>
          <p:cNvPr id="15" name="TextBox 14"/>
          <p:cNvSpPr txBox="1"/>
          <p:nvPr/>
        </p:nvSpPr>
        <p:spPr>
          <a:xfrm>
            <a:off x="2855741" y="4895544"/>
            <a:ext cx="1505243" cy="938719"/>
          </a:xfrm>
          <a:prstGeom prst="rect">
            <a:avLst/>
          </a:prstGeom>
          <a:noFill/>
        </p:spPr>
        <p:txBody>
          <a:bodyPr wrap="square" rtlCol="0">
            <a:spAutoFit/>
          </a:bodyPr>
          <a:lstStyle/>
          <a:p>
            <a:pPr algn="ctr">
              <a:spcBef>
                <a:spcPts val="600"/>
              </a:spcBef>
              <a:spcAft>
                <a:spcPts val="0"/>
              </a:spcAft>
            </a:pPr>
            <a:r>
              <a:rPr lang="en-US" sz="2500" b="1">
                <a:solidFill>
                  <a:srgbClr val="0000FF"/>
                </a:solidFill>
                <a:ea typeface="Calibri"/>
                <a:cs typeface="Times New Roman"/>
              </a:rPr>
              <a:t>13,4</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r>
              <a:rPr lang="en-US" sz="2500" b="1">
                <a:solidFill>
                  <a:srgbClr val="0000FF"/>
                </a:solidFill>
                <a:ea typeface="Calibri"/>
                <a:cs typeface="Times New Roman"/>
              </a:rPr>
              <a:t> </a:t>
            </a:r>
          </a:p>
          <a:p>
            <a:pPr algn="ctr">
              <a:spcBef>
                <a:spcPts val="600"/>
              </a:spcBef>
              <a:spcAft>
                <a:spcPts val="0"/>
              </a:spcAft>
            </a:pPr>
            <a:r>
              <a:rPr lang="en-US" sz="2500" b="1">
                <a:solidFill>
                  <a:srgbClr val="0000FF"/>
                </a:solidFill>
                <a:ea typeface="Calibri"/>
                <a:cs typeface="Times New Roman"/>
              </a:rPr>
              <a:t>(tháng 1)</a:t>
            </a:r>
          </a:p>
        </p:txBody>
      </p:sp>
      <p:sp>
        <p:nvSpPr>
          <p:cNvPr id="16" name="TextBox 15"/>
          <p:cNvSpPr txBox="1"/>
          <p:nvPr/>
        </p:nvSpPr>
        <p:spPr>
          <a:xfrm>
            <a:off x="2743200" y="5781806"/>
            <a:ext cx="1406769" cy="477054"/>
          </a:xfrm>
          <a:prstGeom prst="rect">
            <a:avLst/>
          </a:prstGeom>
          <a:noFill/>
        </p:spPr>
        <p:txBody>
          <a:bodyPr wrap="square" rtlCol="0">
            <a:spAutoFit/>
          </a:bodyPr>
          <a:lstStyle/>
          <a:p>
            <a:r>
              <a:rPr lang="en-US" sz="2500" b="1">
                <a:solidFill>
                  <a:srgbClr val="0000FF"/>
                </a:solidFill>
                <a:ea typeface="Calibri"/>
                <a:cs typeface="Times New Roman"/>
              </a:rPr>
              <a:t>13,8</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endParaRPr lang="en-US" sz="2500" b="1">
              <a:solidFill>
                <a:srgbClr val="0000FF"/>
              </a:solidFill>
              <a:ea typeface="Calibri"/>
              <a:cs typeface="Times New Roman"/>
            </a:endParaRPr>
          </a:p>
        </p:txBody>
      </p:sp>
      <p:sp>
        <p:nvSpPr>
          <p:cNvPr id="17" name="TextBox 16"/>
          <p:cNvSpPr txBox="1"/>
          <p:nvPr/>
        </p:nvSpPr>
        <p:spPr>
          <a:xfrm>
            <a:off x="5303520" y="3601319"/>
            <a:ext cx="1280160" cy="477054"/>
          </a:xfrm>
          <a:prstGeom prst="rect">
            <a:avLst/>
          </a:prstGeom>
          <a:noFill/>
        </p:spPr>
        <p:txBody>
          <a:bodyPr wrap="square" rtlCol="0">
            <a:spAutoFit/>
          </a:bodyPr>
          <a:lstStyle/>
          <a:p>
            <a:r>
              <a:rPr lang="en-US" sz="2500" b="1">
                <a:solidFill>
                  <a:srgbClr val="0000FF"/>
                </a:solidFill>
                <a:ea typeface="Cambria"/>
                <a:cs typeface="Times New Roman"/>
              </a:rPr>
              <a:t>27,5</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endParaRPr lang="en-US" sz="2500" b="1">
              <a:solidFill>
                <a:srgbClr val="0000FF"/>
              </a:solidFill>
              <a:ea typeface="Calibri"/>
              <a:cs typeface="Times New Roman"/>
            </a:endParaRPr>
          </a:p>
        </p:txBody>
      </p:sp>
      <p:sp>
        <p:nvSpPr>
          <p:cNvPr id="18" name="TextBox 17"/>
          <p:cNvSpPr txBox="1"/>
          <p:nvPr/>
        </p:nvSpPr>
        <p:spPr>
          <a:xfrm>
            <a:off x="4923691" y="4037415"/>
            <a:ext cx="1969477" cy="938719"/>
          </a:xfrm>
          <a:prstGeom prst="rect">
            <a:avLst/>
          </a:prstGeom>
          <a:noFill/>
        </p:spPr>
        <p:txBody>
          <a:bodyPr wrap="square" rtlCol="0">
            <a:spAutoFit/>
          </a:bodyPr>
          <a:lstStyle/>
          <a:p>
            <a:pPr algn="ctr">
              <a:spcBef>
                <a:spcPts val="600"/>
              </a:spcBef>
              <a:spcAft>
                <a:spcPts val="0"/>
              </a:spcAft>
            </a:pPr>
            <a:r>
              <a:rPr lang="en-US" sz="2500" b="1">
                <a:solidFill>
                  <a:srgbClr val="0000FF"/>
                </a:solidFill>
                <a:ea typeface="Calibri"/>
                <a:cs typeface="Times New Roman"/>
              </a:rPr>
              <a:t>28,8</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r>
              <a:rPr lang="en-US" sz="2500" b="1">
                <a:solidFill>
                  <a:srgbClr val="0000FF"/>
                </a:solidFill>
                <a:ea typeface="Calibri"/>
                <a:cs typeface="Times New Roman"/>
              </a:rPr>
              <a:t> </a:t>
            </a:r>
          </a:p>
          <a:p>
            <a:pPr algn="ctr">
              <a:spcBef>
                <a:spcPts val="600"/>
              </a:spcBef>
              <a:spcAft>
                <a:spcPts val="0"/>
              </a:spcAft>
            </a:pPr>
            <a:r>
              <a:rPr lang="en-US" sz="2500" b="1">
                <a:solidFill>
                  <a:srgbClr val="0000FF"/>
                </a:solidFill>
                <a:ea typeface="Calibri"/>
                <a:cs typeface="Times New Roman"/>
              </a:rPr>
              <a:t>(tháng 4)</a:t>
            </a:r>
          </a:p>
        </p:txBody>
      </p:sp>
      <p:sp>
        <p:nvSpPr>
          <p:cNvPr id="19" name="TextBox 18"/>
          <p:cNvSpPr txBox="1"/>
          <p:nvPr/>
        </p:nvSpPr>
        <p:spPr>
          <a:xfrm>
            <a:off x="5134708" y="4909610"/>
            <a:ext cx="1603717" cy="938719"/>
          </a:xfrm>
          <a:prstGeom prst="rect">
            <a:avLst/>
          </a:prstGeom>
          <a:noFill/>
        </p:spPr>
        <p:txBody>
          <a:bodyPr wrap="square" rtlCol="0">
            <a:spAutoFit/>
          </a:bodyPr>
          <a:lstStyle/>
          <a:p>
            <a:pPr algn="ctr">
              <a:spcBef>
                <a:spcPts val="600"/>
              </a:spcBef>
              <a:spcAft>
                <a:spcPts val="0"/>
              </a:spcAft>
            </a:pPr>
            <a:r>
              <a:rPr lang="en-US" sz="2500" b="1">
                <a:solidFill>
                  <a:srgbClr val="0000FF"/>
                </a:solidFill>
                <a:ea typeface="Calibri"/>
                <a:cs typeface="Times New Roman"/>
              </a:rPr>
              <a:t>26,2</a:t>
            </a:r>
            <a:r>
              <a:rPr lang="en-US" sz="2500" b="1" baseline="30000">
                <a:solidFill>
                  <a:srgbClr val="0000FF"/>
                </a:solidFill>
                <a:ea typeface="Cambria"/>
                <a:cs typeface="Times New Roman"/>
              </a:rPr>
              <a:t>0 </a:t>
            </a:r>
            <a:r>
              <a:rPr lang="en-US" sz="2500" b="1">
                <a:solidFill>
                  <a:srgbClr val="0000FF"/>
                </a:solidFill>
                <a:ea typeface="Cambria"/>
                <a:cs typeface="Times New Roman"/>
              </a:rPr>
              <a:t>C</a:t>
            </a:r>
          </a:p>
          <a:p>
            <a:pPr algn="ctr">
              <a:spcBef>
                <a:spcPts val="600"/>
              </a:spcBef>
              <a:spcAft>
                <a:spcPts val="0"/>
              </a:spcAft>
            </a:pPr>
            <a:r>
              <a:rPr lang="en-US" sz="2500" b="1">
                <a:solidFill>
                  <a:srgbClr val="0000FF"/>
                </a:solidFill>
                <a:ea typeface="Calibri"/>
                <a:cs typeface="Times New Roman"/>
              </a:rPr>
              <a:t>(tháng 1)</a:t>
            </a:r>
          </a:p>
        </p:txBody>
      </p:sp>
      <p:sp>
        <p:nvSpPr>
          <p:cNvPr id="20" name="TextBox 19"/>
          <p:cNvSpPr txBox="1"/>
          <p:nvPr/>
        </p:nvSpPr>
        <p:spPr>
          <a:xfrm>
            <a:off x="5317594" y="5795878"/>
            <a:ext cx="1055077" cy="477054"/>
          </a:xfrm>
          <a:prstGeom prst="rect">
            <a:avLst/>
          </a:prstGeom>
          <a:noFill/>
        </p:spPr>
        <p:txBody>
          <a:bodyPr wrap="square" rtlCol="0">
            <a:spAutoFit/>
          </a:bodyPr>
          <a:lstStyle/>
          <a:p>
            <a:r>
              <a:rPr lang="en-US" sz="2500" b="1">
                <a:solidFill>
                  <a:srgbClr val="0000FF"/>
                </a:solidFill>
                <a:ea typeface="Calibri"/>
                <a:cs typeface="Times New Roman"/>
              </a:rPr>
              <a:t>2,6</a:t>
            </a:r>
            <a:r>
              <a:rPr lang="en-US" sz="2500" b="1" baseline="30000">
                <a:solidFill>
                  <a:srgbClr val="0000FF"/>
                </a:solidFill>
                <a:ea typeface="Calibri"/>
                <a:cs typeface="Times New Roman"/>
              </a:rPr>
              <a:t>0</a:t>
            </a:r>
            <a:r>
              <a:rPr lang="en-US" sz="2500" b="1">
                <a:solidFill>
                  <a:srgbClr val="0000FF"/>
                </a:solidFill>
                <a:ea typeface="Calibri"/>
                <a:cs typeface="Times New Roman"/>
              </a:rPr>
              <a:t> C</a:t>
            </a:r>
          </a:p>
        </p:txBody>
      </p:sp>
      <p:sp>
        <p:nvSpPr>
          <p:cNvPr id="21" name="Rectangle 1"/>
          <p:cNvSpPr>
            <a:spLocks noChangeArrowheads="1"/>
          </p:cNvSpPr>
          <p:nvPr/>
        </p:nvSpPr>
        <p:spPr bwMode="auto">
          <a:xfrm>
            <a:off x="0" y="84408"/>
            <a:ext cx="7554346"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700" b="1">
                <a:solidFill>
                  <a:srgbClr val="FF0000"/>
                </a:solidFill>
              </a:rPr>
              <a:t>=&gt; Chế độ nhiệt ở Lạng Sơn và Cà Mau rất khác biệt</a:t>
            </a:r>
          </a:p>
          <a:p>
            <a:pPr algn="just"/>
            <a:r>
              <a:rPr lang="en-US" sz="2700" b="1"/>
              <a:t>- Giải thích:</a:t>
            </a:r>
          </a:p>
          <a:p>
            <a:pPr algn="just"/>
            <a:r>
              <a:rPr lang="en-US" sz="2700" b="1"/>
              <a:t>+ Lạng Sơn: nằm gần chí tuyến Bắc, chịu ảnh hưởng sâu sắc của gió mùa Đông Bắc lạnh.</a:t>
            </a:r>
          </a:p>
          <a:p>
            <a:pPr algn="just"/>
            <a:r>
              <a:rPr lang="en-US" sz="2700" b="1"/>
              <a:t>+ Cà Mau: nằm gần xích đạo, không chịu ảnh hưởng của gió mùa Đông Bắc lạnh.</a:t>
            </a:r>
          </a:p>
        </p:txBody>
      </p:sp>
      <p:pic>
        <p:nvPicPr>
          <p:cNvPr id="22" name="Picture 1" descr="C:\Users\Administrator\Desktop\Ảnh GA 8\screenshot_97_33.png"/>
          <p:cNvPicPr>
            <a:picLocks noChangeAspect="1" noChangeArrowheads="1"/>
          </p:cNvPicPr>
          <p:nvPr/>
        </p:nvPicPr>
        <p:blipFill>
          <a:blip r:embed="rId4"/>
          <a:srcRect/>
          <a:stretch>
            <a:fillRect/>
          </a:stretch>
        </p:blipFill>
        <p:spPr bwMode="auto">
          <a:xfrm>
            <a:off x="8074855" y="669548"/>
            <a:ext cx="4117145" cy="6188452"/>
          </a:xfrm>
          <a:prstGeom prst="rect">
            <a:avLst/>
          </a:prstGeom>
          <a:noFill/>
        </p:spPr>
      </p:pic>
      <p:sp>
        <p:nvSpPr>
          <p:cNvPr id="23" name="Oval 22"/>
          <p:cNvSpPr/>
          <p:nvPr/>
        </p:nvSpPr>
        <p:spPr>
          <a:xfrm>
            <a:off x="9615265" y="1280158"/>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val 23"/>
          <p:cNvSpPr/>
          <p:nvPr/>
        </p:nvSpPr>
        <p:spPr>
          <a:xfrm>
            <a:off x="8979875" y="5709126"/>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TextBox 24"/>
          <p:cNvSpPr txBox="1"/>
          <p:nvPr/>
        </p:nvSpPr>
        <p:spPr>
          <a:xfrm>
            <a:off x="9966960" y="1209822"/>
            <a:ext cx="1195754" cy="400110"/>
          </a:xfrm>
          <a:prstGeom prst="rect">
            <a:avLst/>
          </a:prstGeom>
          <a:solidFill>
            <a:srgbClr val="00B050"/>
          </a:solidFill>
        </p:spPr>
        <p:txBody>
          <a:bodyPr wrap="square" rtlCol="0">
            <a:spAutoFit/>
          </a:bodyPr>
          <a:lstStyle/>
          <a:p>
            <a:pPr algn="ctr"/>
            <a:r>
              <a:rPr lang="en-US" sz="2000" b="1">
                <a:solidFill>
                  <a:schemeClr val="bg1"/>
                </a:solidFill>
              </a:rPr>
              <a:t>Lạng Sơn</a:t>
            </a:r>
          </a:p>
        </p:txBody>
      </p:sp>
      <p:sp>
        <p:nvSpPr>
          <p:cNvPr id="26" name="TextBox 25"/>
          <p:cNvSpPr txBox="1"/>
          <p:nvPr/>
        </p:nvSpPr>
        <p:spPr>
          <a:xfrm>
            <a:off x="9345638" y="5695060"/>
            <a:ext cx="1195754" cy="400110"/>
          </a:xfrm>
          <a:prstGeom prst="rect">
            <a:avLst/>
          </a:prstGeom>
          <a:solidFill>
            <a:srgbClr val="00B050"/>
          </a:solidFill>
        </p:spPr>
        <p:txBody>
          <a:bodyPr wrap="square" rtlCol="0">
            <a:spAutoFit/>
          </a:bodyPr>
          <a:lstStyle/>
          <a:p>
            <a:pPr algn="ctr"/>
            <a:r>
              <a:rPr lang="en-US" sz="2000" b="1">
                <a:solidFill>
                  <a:schemeClr val="bg1"/>
                </a:solidFill>
              </a:rPr>
              <a:t>Cà Mau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1000"/>
                                        <p:tgtEl>
                                          <p:spTgt spid="2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ox(in)">
                                      <p:cBhvr>
                                        <p:cTn id="10" dur="1000"/>
                                        <p:tgtEl>
                                          <p:spTgt spid="2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mph" presetSubtype="0" repeatCount="indefinite" fill="hold" nodeType="withEffect">
                                  <p:stCondLst>
                                    <p:cond delay="0"/>
                                  </p:stCondLst>
                                  <p:childTnLst>
                                    <p:animClr clrSpc="hsl" dir="cw">
                                      <p:cBhvr override="childStyle">
                                        <p:cTn id="15" dur="500" fill="hold"/>
                                        <p:tgtEl>
                                          <p:spTgt spid="23"/>
                                        </p:tgtEl>
                                        <p:attrNameLst>
                                          <p:attrName>style.color</p:attrName>
                                        </p:attrNameLst>
                                      </p:cBhvr>
                                      <p:by>
                                        <p:hsl h="7200000" s="0" l="0"/>
                                      </p:by>
                                    </p:animClr>
                                    <p:animClr clrSpc="hsl" dir="cw">
                                      <p:cBhvr>
                                        <p:cTn id="16" dur="500" fill="hold"/>
                                        <p:tgtEl>
                                          <p:spTgt spid="23"/>
                                        </p:tgtEl>
                                        <p:attrNameLst>
                                          <p:attrName>fillcolor</p:attrName>
                                        </p:attrNameLst>
                                      </p:cBhvr>
                                      <p:by>
                                        <p:hsl h="7200000" s="0" l="0"/>
                                      </p:by>
                                    </p:animClr>
                                    <p:animClr clrSpc="hsl" dir="cw">
                                      <p:cBhvr>
                                        <p:cTn id="17" dur="500" fill="hold"/>
                                        <p:tgtEl>
                                          <p:spTgt spid="23"/>
                                        </p:tgtEl>
                                        <p:attrNameLst>
                                          <p:attrName>stroke.color</p:attrName>
                                        </p:attrNameLst>
                                      </p:cBhvr>
                                      <p:by>
                                        <p:hsl h="7200000" s="0" l="0"/>
                                      </p:by>
                                    </p:animClr>
                                    <p:set>
                                      <p:cBhvr>
                                        <p:cTn id="18" dur="500" fill="hold"/>
                                        <p:tgtEl>
                                          <p:spTgt spid="23"/>
                                        </p:tgtEl>
                                        <p:attrNameLst>
                                          <p:attrName>fill.type</p:attrName>
                                        </p:attrNameLst>
                                      </p:cBhvr>
                                      <p:to>
                                        <p:strVal val="solid"/>
                                      </p:to>
                                    </p:set>
                                  </p:childTnLst>
                                </p:cTn>
                              </p:par>
                              <p:par>
                                <p:cTn id="19" presetID="21"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2000"/>
                                        <p:tgtEl>
                                          <p:spTgt spid="24"/>
                                        </p:tgtEl>
                                      </p:cBhvr>
                                    </p:animEffect>
                                  </p:childTnLst>
                                </p:cTn>
                              </p:par>
                              <p:par>
                                <p:cTn id="22" presetID="21" presetClass="emph" presetSubtype="0" repeatCount="indefinite" fill="hold" nodeType="withEffect">
                                  <p:stCondLst>
                                    <p:cond delay="0"/>
                                  </p:stCondLst>
                                  <p:childTnLst>
                                    <p:animClr clrSpc="hsl" dir="cw">
                                      <p:cBhvr override="childStyle">
                                        <p:cTn id="23" dur="500" fill="hold"/>
                                        <p:tgtEl>
                                          <p:spTgt spid="24"/>
                                        </p:tgtEl>
                                        <p:attrNameLst>
                                          <p:attrName>style.color</p:attrName>
                                        </p:attrNameLst>
                                      </p:cBhvr>
                                      <p:by>
                                        <p:hsl h="7200000" s="0" l="0"/>
                                      </p:by>
                                    </p:animClr>
                                    <p:animClr clrSpc="hsl" dir="cw">
                                      <p:cBhvr>
                                        <p:cTn id="24" dur="500" fill="hold"/>
                                        <p:tgtEl>
                                          <p:spTgt spid="24"/>
                                        </p:tgtEl>
                                        <p:attrNameLst>
                                          <p:attrName>fillcolor</p:attrName>
                                        </p:attrNameLst>
                                      </p:cBhvr>
                                      <p:by>
                                        <p:hsl h="7200000" s="0" l="0"/>
                                      </p:by>
                                    </p:animClr>
                                    <p:animClr clrSpc="hsl" dir="cw">
                                      <p:cBhvr>
                                        <p:cTn id="25" dur="500" fill="hold"/>
                                        <p:tgtEl>
                                          <p:spTgt spid="24"/>
                                        </p:tgtEl>
                                        <p:attrNameLst>
                                          <p:attrName>stroke.color</p:attrName>
                                        </p:attrNameLst>
                                      </p:cBhvr>
                                      <p:by>
                                        <p:hsl h="7200000" s="0" l="0"/>
                                      </p:by>
                                    </p:animClr>
                                    <p:set>
                                      <p:cBhvr>
                                        <p:cTn id="26" dur="500" fill="hold"/>
                                        <p:tgtEl>
                                          <p:spTgt spid="24"/>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ox(in)">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ox(in)">
                                      <p:cBhvr>
                                        <p:cTn id="41" dur="1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ox(in)">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ox(in)">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1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ox(in)">
                                      <p:cBhvr>
                                        <p:cTn id="66" dur="10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ox(in)">
                                      <p:cBhvr>
                                        <p:cTn id="71" dur="1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xit" presetSubtype="0" fill="hold" nodeType="clickEffect">
                                  <p:stCondLst>
                                    <p:cond delay="0"/>
                                  </p:stCondLst>
                                  <p:childTnLst>
                                    <p:anim calcmode="lin" valueType="num">
                                      <p:cBhvr>
                                        <p:cTn id="75" dur="1000"/>
                                        <p:tgtEl>
                                          <p:spTgt spid="5"/>
                                        </p:tgtEl>
                                        <p:attrNameLst>
                                          <p:attrName>ppt_x</p:attrName>
                                        </p:attrNameLst>
                                      </p:cBhvr>
                                      <p:tavLst>
                                        <p:tav tm="0">
                                          <p:val>
                                            <p:strVal val="ppt_x"/>
                                          </p:val>
                                        </p:tav>
                                        <p:tav tm="100000">
                                          <p:val>
                                            <p:strVal val="ppt_x-.2"/>
                                          </p:val>
                                        </p:tav>
                                      </p:tavLst>
                                    </p:anim>
                                    <p:anim calcmode="lin" valueType="num">
                                      <p:cBhvr>
                                        <p:cTn id="76" dur="1000"/>
                                        <p:tgtEl>
                                          <p:spTgt spid="5"/>
                                        </p:tgtEl>
                                        <p:attrNameLst>
                                          <p:attrName>ppt_y</p:attrName>
                                        </p:attrNameLst>
                                      </p:cBhvr>
                                      <p:tavLst>
                                        <p:tav tm="0">
                                          <p:val>
                                            <p:strVal val="ppt_y"/>
                                          </p:val>
                                        </p:tav>
                                        <p:tav tm="100000">
                                          <p:val>
                                            <p:strVal val="ppt_y"/>
                                          </p:val>
                                        </p:tav>
                                      </p:tavLst>
                                    </p:anim>
                                    <p:animEffect transition="out" filter="fade">
                                      <p:cBhvr>
                                        <p:cTn id="77" dur="1000"/>
                                        <p:tgtEl>
                                          <p:spTgt spid="5"/>
                                        </p:tgtEl>
                                      </p:cBhvr>
                                    </p:animEffect>
                                    <p:set>
                                      <p:cBhvr>
                                        <p:cTn id="78" dur="1" fill="hold">
                                          <p:stCondLst>
                                            <p:cond delay="9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21">
                                            <p:txEl>
                                              <p:pRg st="0" end="0"/>
                                            </p:txEl>
                                          </p:spTgt>
                                        </p:tgtEl>
                                        <p:attrNameLst>
                                          <p:attrName>style.visibility</p:attrName>
                                        </p:attrNameLst>
                                      </p:cBhvr>
                                      <p:to>
                                        <p:strVal val="visible"/>
                                      </p:to>
                                    </p:set>
                                    <p:anim calcmode="lin" valueType="num">
                                      <p:cBhvr>
                                        <p:cTn id="83" dur="1000" fill="hold"/>
                                        <p:tgtEl>
                                          <p:spTgt spid="21">
                                            <p:txEl>
                                              <p:pRg st="0" end="0"/>
                                            </p:txEl>
                                          </p:spTgt>
                                        </p:tgtEl>
                                        <p:attrNameLst>
                                          <p:attrName>ppt_x</p:attrName>
                                        </p:attrNameLst>
                                      </p:cBhvr>
                                      <p:tavLst>
                                        <p:tav tm="0">
                                          <p:val>
                                            <p:strVal val="#ppt_x-.2"/>
                                          </p:val>
                                        </p:tav>
                                        <p:tav tm="100000">
                                          <p:val>
                                            <p:strVal val="#ppt_x"/>
                                          </p:val>
                                        </p:tav>
                                      </p:tavLst>
                                    </p:anim>
                                    <p:anim calcmode="lin" valueType="num">
                                      <p:cBhvr>
                                        <p:cTn id="84" dur="1000" fill="hold"/>
                                        <p:tgtEl>
                                          <p:spTgt spid="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21">
                                            <p:txEl>
                                              <p:pRg st="1" end="1"/>
                                            </p:txEl>
                                          </p:spTgt>
                                        </p:tgtEl>
                                        <p:attrNameLst>
                                          <p:attrName>style.visibility</p:attrName>
                                        </p:attrNameLst>
                                      </p:cBhvr>
                                      <p:to>
                                        <p:strVal val="visible"/>
                                      </p:to>
                                    </p:set>
                                    <p:anim calcmode="lin" valueType="num">
                                      <p:cBhvr>
                                        <p:cTn id="90" dur="1000" fill="hold"/>
                                        <p:tgtEl>
                                          <p:spTgt spid="21">
                                            <p:txEl>
                                              <p:pRg st="1" end="1"/>
                                            </p:txEl>
                                          </p:spTgt>
                                        </p:tgtEl>
                                        <p:attrNameLst>
                                          <p:attrName>ppt_x</p:attrName>
                                        </p:attrNameLst>
                                      </p:cBhvr>
                                      <p:tavLst>
                                        <p:tav tm="0">
                                          <p:val>
                                            <p:strVal val="#ppt_x-.2"/>
                                          </p:val>
                                        </p:tav>
                                        <p:tav tm="100000">
                                          <p:val>
                                            <p:strVal val="#ppt_x"/>
                                          </p:val>
                                        </p:tav>
                                      </p:tavLst>
                                    </p:anim>
                                    <p:anim calcmode="lin" valueType="num">
                                      <p:cBhvr>
                                        <p:cTn id="91" dur="1000" fill="hold"/>
                                        <p:tgtEl>
                                          <p:spTgt spid="2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21">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9" presetClass="entr" presetSubtype="0" fill="hold" nodeType="clickEffect">
                                  <p:stCondLst>
                                    <p:cond delay="0"/>
                                  </p:stCondLst>
                                  <p:childTnLst>
                                    <p:set>
                                      <p:cBhvr>
                                        <p:cTn id="96" dur="1" fill="hold">
                                          <p:stCondLst>
                                            <p:cond delay="0"/>
                                          </p:stCondLst>
                                        </p:cTn>
                                        <p:tgtEl>
                                          <p:spTgt spid="21">
                                            <p:txEl>
                                              <p:pRg st="2" end="2"/>
                                            </p:txEl>
                                          </p:spTgt>
                                        </p:tgtEl>
                                        <p:attrNameLst>
                                          <p:attrName>style.visibility</p:attrName>
                                        </p:attrNameLst>
                                      </p:cBhvr>
                                      <p:to>
                                        <p:strVal val="visible"/>
                                      </p:to>
                                    </p:set>
                                    <p:anim calcmode="lin" valueType="num">
                                      <p:cBhvr>
                                        <p:cTn id="97" dur="1000" fill="hold"/>
                                        <p:tgtEl>
                                          <p:spTgt spid="21">
                                            <p:txEl>
                                              <p:pRg st="2" end="2"/>
                                            </p:txEl>
                                          </p:spTgt>
                                        </p:tgtEl>
                                        <p:attrNameLst>
                                          <p:attrName>ppt_x</p:attrName>
                                        </p:attrNameLst>
                                      </p:cBhvr>
                                      <p:tavLst>
                                        <p:tav tm="0">
                                          <p:val>
                                            <p:strVal val="#ppt_x-.2"/>
                                          </p:val>
                                        </p:tav>
                                        <p:tav tm="100000">
                                          <p:val>
                                            <p:strVal val="#ppt_x"/>
                                          </p:val>
                                        </p:tav>
                                      </p:tavLst>
                                    </p:anim>
                                    <p:anim calcmode="lin" valueType="num">
                                      <p:cBhvr>
                                        <p:cTn id="98" dur="1000" fill="hold"/>
                                        <p:tgtEl>
                                          <p:spTgt spid="2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9" dur="1000"/>
                                        <p:tgtEl>
                                          <p:spTgt spid="21">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9" presetClass="entr" presetSubtype="0" fill="hold" nodeType="clickEffect">
                                  <p:stCondLst>
                                    <p:cond delay="0"/>
                                  </p:stCondLst>
                                  <p:childTnLst>
                                    <p:set>
                                      <p:cBhvr>
                                        <p:cTn id="103" dur="1" fill="hold">
                                          <p:stCondLst>
                                            <p:cond delay="0"/>
                                          </p:stCondLst>
                                        </p:cTn>
                                        <p:tgtEl>
                                          <p:spTgt spid="21">
                                            <p:txEl>
                                              <p:pRg st="3" end="3"/>
                                            </p:txEl>
                                          </p:spTgt>
                                        </p:tgtEl>
                                        <p:attrNameLst>
                                          <p:attrName>style.visibility</p:attrName>
                                        </p:attrNameLst>
                                      </p:cBhvr>
                                      <p:to>
                                        <p:strVal val="visible"/>
                                      </p:to>
                                    </p:set>
                                    <p:anim calcmode="lin" valueType="num">
                                      <p:cBhvr>
                                        <p:cTn id="104" dur="1000" fill="hold"/>
                                        <p:tgtEl>
                                          <p:spTgt spid="21">
                                            <p:txEl>
                                              <p:pRg st="3" end="3"/>
                                            </p:txEl>
                                          </p:spTgt>
                                        </p:tgtEl>
                                        <p:attrNameLst>
                                          <p:attrName>ppt_x</p:attrName>
                                        </p:attrNameLst>
                                      </p:cBhvr>
                                      <p:tavLst>
                                        <p:tav tm="0">
                                          <p:val>
                                            <p:strVal val="#ppt_x-.2"/>
                                          </p:val>
                                        </p:tav>
                                        <p:tav tm="100000">
                                          <p:val>
                                            <p:strVal val="#ppt_x"/>
                                          </p:val>
                                        </p:tav>
                                      </p:tavLst>
                                    </p:anim>
                                    <p:anim calcmode="lin" valueType="num">
                                      <p:cBhvr>
                                        <p:cTn id="105" dur="1000" fill="hold"/>
                                        <p:tgtEl>
                                          <p:spTgt spid="2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465842" y="2493703"/>
            <a:ext cx="7340677" cy="168901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Dựa vào Atlat Địa lí Việt Nam, nhận xét về lượng mưa trên toàn lãnh thổ nước ta.</a:t>
            </a:r>
            <a:endParaRPr lang="en-US" sz="3000" b="1" i="1" dirty="0">
              <a:solidFill>
                <a:srgbClr val="0000FF"/>
              </a:solidFill>
              <a:cs typeface="Arial" pitchFamily="34" charset="0"/>
            </a:endParaRPr>
          </a:p>
        </p:txBody>
      </p:sp>
      <p:sp>
        <p:nvSpPr>
          <p:cNvPr id="10" name="Rectangle 9"/>
          <p:cNvSpPr/>
          <p:nvPr/>
        </p:nvSpPr>
        <p:spPr>
          <a:xfrm>
            <a:off x="162526" y="679325"/>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b.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ẩm</a:t>
            </a:r>
            <a:endParaRPr lang="en-US" sz="3000" b="1" i="1" dirty="0">
              <a:solidFill>
                <a:srgbClr val="002060"/>
              </a:solidFill>
              <a:cs typeface="Arial" pitchFamily="34" charset="0"/>
            </a:endParaRPr>
          </a:p>
        </p:txBody>
      </p:sp>
      <p:pic>
        <p:nvPicPr>
          <p:cNvPr id="11" name="Picture 10">
            <a:extLst>
              <a:ext uri="{FF2B5EF4-FFF2-40B4-BE49-F238E27FC236}">
                <a16:creationId xmlns:a16="http://schemas.microsoft.com/office/drawing/2014/main" id="{0818F1C5-9BED-4E55-A8A5-F00B012F21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28002" y="756882"/>
            <a:ext cx="4537706" cy="6101117"/>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xit" presetSubtype="0" fill="hold" grpId="1" nodeType="withEffect">
                                  <p:stCondLst>
                                    <p:cond delay="0"/>
                                  </p:stCondLst>
                                  <p:childTnLst>
                                    <p:anim calcmode="lin" valueType="num">
                                      <p:cBhvr>
                                        <p:cTn id="16" dur="1000"/>
                                        <p:tgtEl>
                                          <p:spTgt spid="17"/>
                                        </p:tgtEl>
                                        <p:attrNameLst>
                                          <p:attrName>ppt_x</p:attrName>
                                        </p:attrNameLst>
                                      </p:cBhvr>
                                      <p:tavLst>
                                        <p:tav tm="0">
                                          <p:val>
                                            <p:strVal val="ppt_x"/>
                                          </p:val>
                                        </p:tav>
                                        <p:tav tm="100000">
                                          <p:val>
                                            <p:strVal val="ppt_x-.2"/>
                                          </p:val>
                                        </p:tav>
                                      </p:tavLst>
                                    </p:anim>
                                    <p:anim calcmode="lin" valueType="num">
                                      <p:cBhvr>
                                        <p:cTn id="17" dur="1000"/>
                                        <p:tgtEl>
                                          <p:spTgt spid="17"/>
                                        </p:tgtEl>
                                        <p:attrNameLst>
                                          <p:attrName>ppt_y</p:attrName>
                                        </p:attrNameLst>
                                      </p:cBhvr>
                                      <p:tavLst>
                                        <p:tav tm="0">
                                          <p:val>
                                            <p:strVal val="ppt_y"/>
                                          </p:val>
                                        </p:tav>
                                        <p:tav tm="100000">
                                          <p:val>
                                            <p:strVal val="ppt_y"/>
                                          </p:val>
                                        </p:tav>
                                      </p:tavLst>
                                    </p:anim>
                                    <p:animEffect transition="out" filter="fad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WF0004  ">
            <a:extLst>
              <a:ext uri="{FF2B5EF4-FFF2-40B4-BE49-F238E27FC236}">
                <a16:creationId xmlns:a16="http://schemas.microsoft.com/office/drawing/2014/main" id="{ACA08FAD-9E23-4F3B-9462-EFCC8179C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428" y="66477"/>
            <a:ext cx="5562600" cy="670560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217092" name="Text Box 4">
            <a:extLst>
              <a:ext uri="{FF2B5EF4-FFF2-40B4-BE49-F238E27FC236}">
                <a16:creationId xmlns:a16="http://schemas.microsoft.com/office/drawing/2014/main" id="{4F0A19C0-F859-4D3B-A34B-DA778B6A0D7C}"/>
              </a:ext>
            </a:extLst>
          </p:cNvPr>
          <p:cNvSpPr txBox="1">
            <a:spLocks noChangeArrowheads="1"/>
          </p:cNvSpPr>
          <p:nvPr/>
        </p:nvSpPr>
        <p:spPr bwMode="auto">
          <a:xfrm>
            <a:off x="799010" y="2467080"/>
            <a:ext cx="3124200" cy="1200329"/>
          </a:xfrm>
          <a:prstGeom prst="rect">
            <a:avLst/>
          </a:prstGeom>
          <a:solidFill>
            <a:srgbClr val="FFFFCC"/>
          </a:solidFill>
          <a:ln w="9525" cmpd="dbl" algn="ctr">
            <a:solidFill>
              <a:srgbClr val="0070C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Char char="-"/>
            </a:pPr>
            <a:r>
              <a:rPr lang="en-US" altLang="en-US" sz="3600" dirty="0">
                <a:solidFill>
                  <a:srgbClr val="009900"/>
                </a:solidFill>
                <a:latin typeface="Arial" panose="020B0604020202020204" pitchFamily="34" charset="0"/>
                <a:cs typeface="Arial" panose="020B0604020202020204" pitchFamily="34" charset="0"/>
              </a:rPr>
              <a:t> Địa hình núi cao </a:t>
            </a:r>
            <a:r>
              <a:rPr lang="vi-VN" altLang="en-US" sz="3600" dirty="0">
                <a:solidFill>
                  <a:srgbClr val="009900"/>
                </a:solidFill>
                <a:latin typeface="Arial" panose="020B0604020202020204" pitchFamily="34" charset="0"/>
                <a:cs typeface="Arial" panose="020B0604020202020204" pitchFamily="34" charset="0"/>
              </a:rPr>
              <a:t>đó</a:t>
            </a:r>
            <a:r>
              <a:rPr lang="en-US" altLang="en-US" sz="3600" dirty="0">
                <a:solidFill>
                  <a:srgbClr val="009900"/>
                </a:solidFill>
                <a:latin typeface="Arial" panose="020B0604020202020204" pitchFamily="34" charset="0"/>
                <a:cs typeface="Arial" panose="020B0604020202020204" pitchFamily="34" charset="0"/>
              </a:rPr>
              <a:t>n gió.</a:t>
            </a:r>
          </a:p>
        </p:txBody>
      </p:sp>
      <p:sp>
        <p:nvSpPr>
          <p:cNvPr id="217097" name="AutoShape 9">
            <a:extLst>
              <a:ext uri="{FF2B5EF4-FFF2-40B4-BE49-F238E27FC236}">
                <a16:creationId xmlns:a16="http://schemas.microsoft.com/office/drawing/2014/main" id="{A277CA09-8152-4D12-A124-F954D5A2B2C3}"/>
              </a:ext>
            </a:extLst>
          </p:cNvPr>
          <p:cNvSpPr>
            <a:spLocks noChangeArrowheads="1"/>
          </p:cNvSpPr>
          <p:nvPr/>
        </p:nvSpPr>
        <p:spPr bwMode="auto">
          <a:xfrm>
            <a:off x="7467600" y="310488"/>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098" name="AutoShape 10">
            <a:extLst>
              <a:ext uri="{FF2B5EF4-FFF2-40B4-BE49-F238E27FC236}">
                <a16:creationId xmlns:a16="http://schemas.microsoft.com/office/drawing/2014/main" id="{46B5E02A-C237-48B6-87C6-E074BCCAD8C7}"/>
              </a:ext>
            </a:extLst>
          </p:cNvPr>
          <p:cNvSpPr>
            <a:spLocks noChangeArrowheads="1"/>
          </p:cNvSpPr>
          <p:nvPr/>
        </p:nvSpPr>
        <p:spPr bwMode="auto">
          <a:xfrm>
            <a:off x="6934200" y="462888"/>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099" name="AutoShape 11">
            <a:extLst>
              <a:ext uri="{FF2B5EF4-FFF2-40B4-BE49-F238E27FC236}">
                <a16:creationId xmlns:a16="http://schemas.microsoft.com/office/drawing/2014/main" id="{A8E6CBF9-A5D2-4E45-8D6F-3A7670268C60}"/>
              </a:ext>
            </a:extLst>
          </p:cNvPr>
          <p:cNvSpPr>
            <a:spLocks noChangeArrowheads="1"/>
          </p:cNvSpPr>
          <p:nvPr/>
        </p:nvSpPr>
        <p:spPr bwMode="auto">
          <a:xfrm>
            <a:off x="8763000" y="3053688"/>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100" name="AutoShape 12">
            <a:extLst>
              <a:ext uri="{FF2B5EF4-FFF2-40B4-BE49-F238E27FC236}">
                <a16:creationId xmlns:a16="http://schemas.microsoft.com/office/drawing/2014/main" id="{438A4F7E-F7A8-4FDB-B57D-29090E8BCA1A}"/>
              </a:ext>
            </a:extLst>
          </p:cNvPr>
          <p:cNvSpPr>
            <a:spLocks noChangeArrowheads="1"/>
          </p:cNvSpPr>
          <p:nvPr/>
        </p:nvSpPr>
        <p:spPr bwMode="auto">
          <a:xfrm>
            <a:off x="8851900" y="3396588"/>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102" name="AutoShape 14">
            <a:extLst>
              <a:ext uri="{FF2B5EF4-FFF2-40B4-BE49-F238E27FC236}">
                <a16:creationId xmlns:a16="http://schemas.microsoft.com/office/drawing/2014/main" id="{63BD9CBC-B2CF-466A-B97F-E39251D20299}"/>
              </a:ext>
            </a:extLst>
          </p:cNvPr>
          <p:cNvSpPr>
            <a:spLocks noChangeArrowheads="1"/>
          </p:cNvSpPr>
          <p:nvPr/>
        </p:nvSpPr>
        <p:spPr bwMode="auto">
          <a:xfrm>
            <a:off x="4431323" y="843888"/>
            <a:ext cx="2350477" cy="838200"/>
          </a:xfrm>
          <a:prstGeom prst="wedgeRoundRectCallout">
            <a:avLst>
              <a:gd name="adj1" fmla="val 61773"/>
              <a:gd name="adj2" fmla="val -85227"/>
              <a:gd name="adj3" fmla="val 16667"/>
            </a:avLst>
          </a:prstGeom>
          <a:solidFill>
            <a:srgbClr val="FFCCFF"/>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None/>
            </a:pPr>
            <a:r>
              <a:rPr lang="en-US" altLang="en-US" sz="2500" b="1" dirty="0">
                <a:solidFill>
                  <a:srgbClr val="0000FF"/>
                </a:solidFill>
                <a:latin typeface="+mn-lt"/>
                <a:cs typeface="Tahoma" pitchFamily="34" charset="0"/>
              </a:rPr>
              <a:t>Hoàng Liên S</a:t>
            </a:r>
            <a:r>
              <a:rPr lang="vi-VN" altLang="en-US" sz="2500" b="1" dirty="0">
                <a:solidFill>
                  <a:srgbClr val="0000FF"/>
                </a:solidFill>
                <a:latin typeface="Calibri" pitchFamily="34" charset="0"/>
                <a:cs typeface="Calibri" pitchFamily="34" charset="0"/>
              </a:rPr>
              <a:t>ơ</a:t>
            </a:r>
            <a:r>
              <a:rPr lang="en-US" altLang="en-US" sz="2500" b="1" dirty="0">
                <a:solidFill>
                  <a:srgbClr val="0000FF"/>
                </a:solidFill>
                <a:latin typeface="+mn-lt"/>
                <a:cs typeface="Tahoma" pitchFamily="34" charset="0"/>
              </a:rPr>
              <a:t>n</a:t>
            </a:r>
          </a:p>
          <a:p>
            <a:pPr algn="ctr">
              <a:spcBef>
                <a:spcPct val="0"/>
              </a:spcBef>
              <a:buClrTx/>
              <a:buSzTx/>
              <a:buNone/>
            </a:pPr>
            <a:r>
              <a:rPr lang="en-US" altLang="en-US" sz="2500" b="1" dirty="0">
                <a:solidFill>
                  <a:srgbClr val="0000FF"/>
                </a:solidFill>
                <a:latin typeface="+mn-lt"/>
                <a:cs typeface="Tahoma" pitchFamily="34" charset="0"/>
              </a:rPr>
              <a:t>3552 mm</a:t>
            </a:r>
          </a:p>
        </p:txBody>
      </p:sp>
      <p:sp>
        <p:nvSpPr>
          <p:cNvPr id="217103" name="AutoShape 15">
            <a:extLst>
              <a:ext uri="{FF2B5EF4-FFF2-40B4-BE49-F238E27FC236}">
                <a16:creationId xmlns:a16="http://schemas.microsoft.com/office/drawing/2014/main" id="{EB4517E6-1962-49AC-B44E-3F465F4EA760}"/>
              </a:ext>
            </a:extLst>
          </p:cNvPr>
          <p:cNvSpPr>
            <a:spLocks noChangeArrowheads="1"/>
          </p:cNvSpPr>
          <p:nvPr/>
        </p:nvSpPr>
        <p:spPr bwMode="auto">
          <a:xfrm>
            <a:off x="8807131" y="234288"/>
            <a:ext cx="2292277" cy="838200"/>
          </a:xfrm>
          <a:prstGeom prst="wedgeRoundRectCallout">
            <a:avLst>
              <a:gd name="adj1" fmla="val -105202"/>
              <a:gd name="adj2" fmla="val -32548"/>
              <a:gd name="adj3" fmla="val 16667"/>
            </a:avLst>
          </a:prstGeom>
          <a:solidFill>
            <a:srgbClr val="FFCCFF"/>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500" b="1">
                <a:solidFill>
                  <a:srgbClr val="0000FF"/>
                </a:solidFill>
                <a:latin typeface="+mn-lt"/>
                <a:cs typeface="Tahoma" pitchFamily="34" charset="0"/>
              </a:rPr>
              <a:t>Bắc Quang 4082 mm</a:t>
            </a:r>
          </a:p>
        </p:txBody>
      </p:sp>
      <p:sp>
        <p:nvSpPr>
          <p:cNvPr id="217104" name="AutoShape 16">
            <a:extLst>
              <a:ext uri="{FF2B5EF4-FFF2-40B4-BE49-F238E27FC236}">
                <a16:creationId xmlns:a16="http://schemas.microsoft.com/office/drawing/2014/main" id="{58EFAC75-DDCB-485C-B151-6882EE324018}"/>
              </a:ext>
            </a:extLst>
          </p:cNvPr>
          <p:cNvSpPr>
            <a:spLocks noChangeArrowheads="1"/>
          </p:cNvSpPr>
          <p:nvPr/>
        </p:nvSpPr>
        <p:spPr bwMode="auto">
          <a:xfrm>
            <a:off x="5567941" y="2279176"/>
            <a:ext cx="2128259" cy="887105"/>
          </a:xfrm>
          <a:prstGeom prst="wedgeRoundRectCallout">
            <a:avLst>
              <a:gd name="adj1" fmla="val 101416"/>
              <a:gd name="adj2" fmla="val 53009"/>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500" b="1" dirty="0">
                <a:solidFill>
                  <a:srgbClr val="0000FF"/>
                </a:solidFill>
                <a:latin typeface="+mn-lt"/>
                <a:cs typeface="Tahoma" pitchFamily="34" charset="0"/>
              </a:rPr>
              <a:t>Huế </a:t>
            </a:r>
          </a:p>
          <a:p>
            <a:pPr algn="ctr" eaLnBrk="1" hangingPunct="1">
              <a:spcBef>
                <a:spcPct val="0"/>
              </a:spcBef>
              <a:buClrTx/>
              <a:buSzTx/>
              <a:buFontTx/>
              <a:buNone/>
            </a:pPr>
            <a:r>
              <a:rPr lang="en-US" altLang="en-US" sz="2500" b="1" dirty="0">
                <a:solidFill>
                  <a:srgbClr val="0000FF"/>
                </a:solidFill>
                <a:latin typeface="+mn-lt"/>
                <a:cs typeface="Tahoma" pitchFamily="34" charset="0"/>
              </a:rPr>
              <a:t>2867 mm</a:t>
            </a:r>
          </a:p>
        </p:txBody>
      </p:sp>
      <p:sp>
        <p:nvSpPr>
          <p:cNvPr id="217105" name="AutoShape 17">
            <a:extLst>
              <a:ext uri="{FF2B5EF4-FFF2-40B4-BE49-F238E27FC236}">
                <a16:creationId xmlns:a16="http://schemas.microsoft.com/office/drawing/2014/main" id="{C4FD75B6-CB8E-450B-A366-4C0CDEEF5F76}"/>
              </a:ext>
            </a:extLst>
          </p:cNvPr>
          <p:cNvSpPr>
            <a:spLocks noChangeArrowheads="1"/>
          </p:cNvSpPr>
          <p:nvPr/>
        </p:nvSpPr>
        <p:spPr bwMode="auto">
          <a:xfrm>
            <a:off x="9316684" y="2863773"/>
            <a:ext cx="2429840" cy="838200"/>
          </a:xfrm>
          <a:prstGeom prst="wedgeRoundRectCallout">
            <a:avLst>
              <a:gd name="adj1" fmla="val -64807"/>
              <a:gd name="adj2" fmla="val 18489"/>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500" b="1" dirty="0">
                <a:solidFill>
                  <a:srgbClr val="0000FF"/>
                </a:solidFill>
                <a:latin typeface="+mn-lt"/>
                <a:cs typeface="Tahoma" pitchFamily="34" charset="0"/>
              </a:rPr>
              <a:t>Hòn Ba </a:t>
            </a:r>
          </a:p>
          <a:p>
            <a:pPr algn="ctr" eaLnBrk="1" hangingPunct="1">
              <a:spcBef>
                <a:spcPct val="0"/>
              </a:spcBef>
              <a:buClrTx/>
              <a:buSzTx/>
              <a:buFontTx/>
              <a:buNone/>
            </a:pPr>
            <a:r>
              <a:rPr lang="en-US" altLang="en-US" sz="2500" b="1" dirty="0">
                <a:solidFill>
                  <a:srgbClr val="0000FF"/>
                </a:solidFill>
                <a:latin typeface="+mn-lt"/>
                <a:cs typeface="Tahoma" pitchFamily="34" charset="0"/>
              </a:rPr>
              <a:t>3752 mm</a:t>
            </a:r>
          </a:p>
        </p:txBody>
      </p:sp>
      <p:sp>
        <p:nvSpPr>
          <p:cNvPr id="2" name="Speech Bubble: Rectangle with Corners Rounded 1">
            <a:extLst>
              <a:ext uri="{FF2B5EF4-FFF2-40B4-BE49-F238E27FC236}">
                <a16:creationId xmlns:a16="http://schemas.microsoft.com/office/drawing/2014/main" id="{B0A05396-2D63-4FDE-AA8F-F313F15564FC}"/>
              </a:ext>
            </a:extLst>
          </p:cNvPr>
          <p:cNvSpPr/>
          <p:nvPr/>
        </p:nvSpPr>
        <p:spPr>
          <a:xfrm>
            <a:off x="370870" y="1356226"/>
            <a:ext cx="3914453" cy="2357627"/>
          </a:xfrm>
          <a:prstGeom prst="wedgeRoundRectCallout">
            <a:avLst>
              <a:gd name="adj1" fmla="val 75132"/>
              <a:gd name="adj2" fmla="val 3001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183A2A-F9ED-46F8-B90F-8FD291E21129}"/>
              </a:ext>
            </a:extLst>
          </p:cNvPr>
          <p:cNvSpPr txBox="1"/>
          <p:nvPr/>
        </p:nvSpPr>
        <p:spPr>
          <a:xfrm>
            <a:off x="379828" y="1370270"/>
            <a:ext cx="3905495" cy="2400657"/>
          </a:xfrm>
          <a:prstGeom prst="rect">
            <a:avLst/>
          </a:prstGeom>
          <a:noFill/>
        </p:spPr>
        <p:txBody>
          <a:bodyPr wrap="square" rtlCol="0">
            <a:spAutoFit/>
          </a:bodyPr>
          <a:lstStyle/>
          <a:p>
            <a:pPr algn="ctr">
              <a:spcBef>
                <a:spcPct val="0"/>
              </a:spcBef>
            </a:pPr>
            <a:r>
              <a:rPr lang="en-US" altLang="en-US" sz="3000" b="1" i="1">
                <a:solidFill>
                  <a:srgbClr val="0000FF"/>
                </a:solidFill>
                <a:cs typeface="Tahoma" pitchFamily="34" charset="0"/>
              </a:rPr>
              <a:t>Kể tên các địa điểm có lượng mưa lớn, trên 2400mm. Vì </a:t>
            </a:r>
            <a:r>
              <a:rPr lang="en-US" altLang="en-US" sz="3000" b="1" i="1" dirty="0">
                <a:solidFill>
                  <a:srgbClr val="0000FF"/>
                </a:solidFill>
                <a:cs typeface="Tahoma" pitchFamily="34" charset="0"/>
              </a:rPr>
              <a:t>sao các </a:t>
            </a:r>
            <a:r>
              <a:rPr lang="en-US" altLang="en-US" sz="3000" b="1" i="1">
                <a:solidFill>
                  <a:srgbClr val="0000FF"/>
                </a:solidFill>
                <a:cs typeface="Tahoma" pitchFamily="34" charset="0"/>
              </a:rPr>
              <a:t>địa điểm này </a:t>
            </a:r>
            <a:r>
              <a:rPr lang="en-US" altLang="en-US" sz="3000" b="1" i="1" dirty="0">
                <a:solidFill>
                  <a:srgbClr val="0000FF"/>
                </a:solidFill>
                <a:cs typeface="Tahoma" pitchFamily="34" charset="0"/>
              </a:rPr>
              <a:t>thường có mưa lớn?</a:t>
            </a:r>
            <a:endParaRPr lang="en-US" sz="3000" b="1" i="1" dirty="0">
              <a:solidFill>
                <a:srgbClr val="0000FF"/>
              </a:solidFill>
              <a:cs typeface="Tahoma" pitchFamily="34" charset="0"/>
            </a:endParaRPr>
          </a:p>
        </p:txBody>
      </p:sp>
      <p:sp>
        <p:nvSpPr>
          <p:cNvPr id="14" name="TextBox 13"/>
          <p:cNvSpPr txBox="1"/>
          <p:nvPr/>
        </p:nvSpPr>
        <p:spPr>
          <a:xfrm>
            <a:off x="5206306" y="6357335"/>
            <a:ext cx="787791" cy="415498"/>
          </a:xfrm>
          <a:prstGeom prst="rect">
            <a:avLst/>
          </a:prstGeom>
          <a:solidFill>
            <a:schemeClr val="bg1"/>
          </a:solidFill>
        </p:spPr>
        <p:txBody>
          <a:bodyPr wrap="square" rtlCol="0">
            <a:spAutoFit/>
          </a:bodyPr>
          <a:lstStyle/>
          <a:p>
            <a:r>
              <a:rPr lang="en-US" sz="2100" b="1" dirty="0"/>
              <a:t>L</a:t>
            </a:r>
            <a:r>
              <a:rPr lang="vi-VN" sz="2100" b="1" dirty="0">
                <a:latin typeface="Calibri" pitchFamily="34" charset="0"/>
                <a:cs typeface="Calibri" pitchFamily="34" charset="0"/>
              </a:rPr>
              <a:t>ược</a:t>
            </a:r>
            <a:endParaRPr lang="en-US" sz="2100" b="1" dirty="0">
              <a:latin typeface="Calibri" pitchFamily="34" charset="0"/>
              <a:cs typeface="Calibri" pitchFamily="34" charset="0"/>
            </a:endParaRPr>
          </a:p>
        </p:txBody>
      </p:sp>
      <p:sp>
        <p:nvSpPr>
          <p:cNvPr id="15" name="Rectangle 12"/>
          <p:cNvSpPr>
            <a:spLocks noChangeArrowheads="1"/>
          </p:cNvSpPr>
          <p:nvPr/>
        </p:nvSpPr>
        <p:spPr bwMode="auto">
          <a:xfrm>
            <a:off x="96796" y="4193986"/>
            <a:ext cx="4754563" cy="244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lnSpc>
                <a:spcPct val="130000"/>
              </a:lnSpc>
              <a:defRPr/>
            </a:pPr>
            <a:r>
              <a:rPr lang="en-US" altLang="vi-VN" sz="3000" b="1" i="1" dirty="0">
                <a:solidFill>
                  <a:srgbClr val="0000FF"/>
                </a:solidFill>
              </a:rPr>
              <a:t>- Lượng mưa phản ánh độ ẩm không khí như thế nào? Cho biết độ ẩm trung bình của </a:t>
            </a:r>
            <a:r>
              <a:rPr lang="en-US" altLang="vi-VN" sz="3000" b="1" i="1">
                <a:solidFill>
                  <a:srgbClr val="0000FF"/>
                </a:solidFill>
              </a:rPr>
              <a:t>nước ta.</a:t>
            </a:r>
            <a:endParaRPr lang="en-US" altLang="vi-VN" sz="3000" i="1" dirty="0">
              <a:solidFill>
                <a:srgbClr val="0000FF"/>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17103"/>
                                        </p:tgtEl>
                                        <p:attrNameLst>
                                          <p:attrName>style.visibility</p:attrName>
                                        </p:attrNameLst>
                                      </p:cBhvr>
                                      <p:to>
                                        <p:strVal val="visible"/>
                                      </p:to>
                                    </p:set>
                                    <p:animEffect transition="in" filter="fade">
                                      <p:cBhvr>
                                        <p:cTn id="15" dur="1000"/>
                                        <p:tgtEl>
                                          <p:spTgt spid="217103"/>
                                        </p:tgtEl>
                                      </p:cBhvr>
                                    </p:animEffect>
                                    <p:anim calcmode="lin" valueType="num">
                                      <p:cBhvr>
                                        <p:cTn id="16" dur="1000" fill="hold"/>
                                        <p:tgtEl>
                                          <p:spTgt spid="217103"/>
                                        </p:tgtEl>
                                        <p:attrNameLst>
                                          <p:attrName>ppt_x</p:attrName>
                                        </p:attrNameLst>
                                      </p:cBhvr>
                                      <p:tavLst>
                                        <p:tav tm="0">
                                          <p:val>
                                            <p:strVal val="#ppt_x"/>
                                          </p:val>
                                        </p:tav>
                                        <p:tav tm="100000">
                                          <p:val>
                                            <p:strVal val="#ppt_x"/>
                                          </p:val>
                                        </p:tav>
                                      </p:tavLst>
                                    </p:anim>
                                    <p:anim calcmode="lin" valueType="num">
                                      <p:cBhvr>
                                        <p:cTn id="17" dur="1000" fill="hold"/>
                                        <p:tgtEl>
                                          <p:spTgt spid="217103"/>
                                        </p:tgtEl>
                                        <p:attrNameLst>
                                          <p:attrName>ppt_y</p:attrName>
                                        </p:attrNameLst>
                                      </p:cBhvr>
                                      <p:tavLst>
                                        <p:tav tm="0">
                                          <p:val>
                                            <p:strVal val="#ppt_y-.1"/>
                                          </p:val>
                                        </p:tav>
                                        <p:tav tm="100000">
                                          <p:val>
                                            <p:strVal val="#ppt_y"/>
                                          </p:val>
                                        </p:tav>
                                      </p:tavLst>
                                    </p:anim>
                                  </p:childTnLst>
                                </p:cTn>
                              </p:par>
                              <p:par>
                                <p:cTn id="18" presetID="23" presetClass="entr" presetSubtype="16" fill="hold" nodeType="withEffect">
                                  <p:stCondLst>
                                    <p:cond delay="0"/>
                                  </p:stCondLst>
                                  <p:childTnLst>
                                    <p:set>
                                      <p:cBhvr>
                                        <p:cTn id="19" dur="1" fill="hold">
                                          <p:stCondLst>
                                            <p:cond delay="0"/>
                                          </p:stCondLst>
                                        </p:cTn>
                                        <p:tgtEl>
                                          <p:spTgt spid="217097"/>
                                        </p:tgtEl>
                                        <p:attrNameLst>
                                          <p:attrName>style.visibility</p:attrName>
                                        </p:attrNameLst>
                                      </p:cBhvr>
                                      <p:to>
                                        <p:strVal val="visible"/>
                                      </p:to>
                                    </p:set>
                                    <p:anim calcmode="lin" valueType="num">
                                      <p:cBhvr>
                                        <p:cTn id="20" dur="500" fill="hold"/>
                                        <p:tgtEl>
                                          <p:spTgt spid="217097"/>
                                        </p:tgtEl>
                                        <p:attrNameLst>
                                          <p:attrName>ppt_w</p:attrName>
                                        </p:attrNameLst>
                                      </p:cBhvr>
                                      <p:tavLst>
                                        <p:tav tm="0">
                                          <p:val>
                                            <p:fltVal val="0"/>
                                          </p:val>
                                        </p:tav>
                                        <p:tav tm="100000">
                                          <p:val>
                                            <p:strVal val="#ppt_w"/>
                                          </p:val>
                                        </p:tav>
                                      </p:tavLst>
                                    </p:anim>
                                    <p:anim calcmode="lin" valueType="num">
                                      <p:cBhvr>
                                        <p:cTn id="21" dur="500" fill="hold"/>
                                        <p:tgtEl>
                                          <p:spTgt spid="21709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217098"/>
                                        </p:tgtEl>
                                        <p:attrNameLst>
                                          <p:attrName>style.visibility</p:attrName>
                                        </p:attrNameLst>
                                      </p:cBhvr>
                                      <p:to>
                                        <p:strVal val="visible"/>
                                      </p:to>
                                    </p:set>
                                    <p:anim calcmode="lin" valueType="num">
                                      <p:cBhvr>
                                        <p:cTn id="26" dur="500" fill="hold"/>
                                        <p:tgtEl>
                                          <p:spTgt spid="217098"/>
                                        </p:tgtEl>
                                        <p:attrNameLst>
                                          <p:attrName>ppt_w</p:attrName>
                                        </p:attrNameLst>
                                      </p:cBhvr>
                                      <p:tavLst>
                                        <p:tav tm="0">
                                          <p:val>
                                            <p:fltVal val="0"/>
                                          </p:val>
                                        </p:tav>
                                        <p:tav tm="100000">
                                          <p:val>
                                            <p:strVal val="#ppt_w"/>
                                          </p:val>
                                        </p:tav>
                                      </p:tavLst>
                                    </p:anim>
                                    <p:anim calcmode="lin" valueType="num">
                                      <p:cBhvr>
                                        <p:cTn id="27" dur="500" fill="hold"/>
                                        <p:tgtEl>
                                          <p:spTgt spid="217098"/>
                                        </p:tgtEl>
                                        <p:attrNameLst>
                                          <p:attrName>ppt_h</p:attrName>
                                        </p:attrNameLst>
                                      </p:cBhvr>
                                      <p:tavLst>
                                        <p:tav tm="0">
                                          <p:val>
                                            <p:fltVal val="0"/>
                                          </p:val>
                                        </p:tav>
                                        <p:tav tm="100000">
                                          <p:val>
                                            <p:strVal val="#ppt_h"/>
                                          </p:val>
                                        </p:tav>
                                      </p:tavLst>
                                    </p:anim>
                                  </p:childTnLst>
                                </p:cTn>
                              </p:par>
                              <p:par>
                                <p:cTn id="28" presetID="47" presetClass="entr" presetSubtype="0" fill="hold" nodeType="withEffect">
                                  <p:stCondLst>
                                    <p:cond delay="0"/>
                                  </p:stCondLst>
                                  <p:childTnLst>
                                    <p:set>
                                      <p:cBhvr>
                                        <p:cTn id="29" dur="1" fill="hold">
                                          <p:stCondLst>
                                            <p:cond delay="0"/>
                                          </p:stCondLst>
                                        </p:cTn>
                                        <p:tgtEl>
                                          <p:spTgt spid="217102"/>
                                        </p:tgtEl>
                                        <p:attrNameLst>
                                          <p:attrName>style.visibility</p:attrName>
                                        </p:attrNameLst>
                                      </p:cBhvr>
                                      <p:to>
                                        <p:strVal val="visible"/>
                                      </p:to>
                                    </p:set>
                                    <p:animEffect transition="in" filter="fade">
                                      <p:cBhvr>
                                        <p:cTn id="30" dur="1000"/>
                                        <p:tgtEl>
                                          <p:spTgt spid="217102"/>
                                        </p:tgtEl>
                                      </p:cBhvr>
                                    </p:animEffect>
                                    <p:anim calcmode="lin" valueType="num">
                                      <p:cBhvr>
                                        <p:cTn id="31" dur="1000" fill="hold"/>
                                        <p:tgtEl>
                                          <p:spTgt spid="217102"/>
                                        </p:tgtEl>
                                        <p:attrNameLst>
                                          <p:attrName>ppt_x</p:attrName>
                                        </p:attrNameLst>
                                      </p:cBhvr>
                                      <p:tavLst>
                                        <p:tav tm="0">
                                          <p:val>
                                            <p:strVal val="#ppt_x"/>
                                          </p:val>
                                        </p:tav>
                                        <p:tav tm="100000">
                                          <p:val>
                                            <p:strVal val="#ppt_x"/>
                                          </p:val>
                                        </p:tav>
                                      </p:tavLst>
                                    </p:anim>
                                    <p:anim calcmode="lin" valueType="num">
                                      <p:cBhvr>
                                        <p:cTn id="32" dur="1000" fill="hold"/>
                                        <p:tgtEl>
                                          <p:spTgt spid="21710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17099"/>
                                        </p:tgtEl>
                                        <p:attrNameLst>
                                          <p:attrName>style.visibility</p:attrName>
                                        </p:attrNameLst>
                                      </p:cBhvr>
                                      <p:to>
                                        <p:strVal val="visible"/>
                                      </p:to>
                                    </p:set>
                                    <p:anim calcmode="lin" valueType="num">
                                      <p:cBhvr>
                                        <p:cTn id="37" dur="500" fill="hold"/>
                                        <p:tgtEl>
                                          <p:spTgt spid="217099"/>
                                        </p:tgtEl>
                                        <p:attrNameLst>
                                          <p:attrName>ppt_w</p:attrName>
                                        </p:attrNameLst>
                                      </p:cBhvr>
                                      <p:tavLst>
                                        <p:tav tm="0">
                                          <p:val>
                                            <p:fltVal val="0"/>
                                          </p:val>
                                        </p:tav>
                                        <p:tav tm="100000">
                                          <p:val>
                                            <p:strVal val="#ppt_w"/>
                                          </p:val>
                                        </p:tav>
                                      </p:tavLst>
                                    </p:anim>
                                    <p:anim calcmode="lin" valueType="num">
                                      <p:cBhvr>
                                        <p:cTn id="38" dur="500" fill="hold"/>
                                        <p:tgtEl>
                                          <p:spTgt spid="217099"/>
                                        </p:tgtEl>
                                        <p:attrNameLst>
                                          <p:attrName>ppt_h</p:attrName>
                                        </p:attrNameLst>
                                      </p:cBhvr>
                                      <p:tavLst>
                                        <p:tav tm="0">
                                          <p:val>
                                            <p:fltVal val="0"/>
                                          </p:val>
                                        </p:tav>
                                        <p:tav tm="100000">
                                          <p:val>
                                            <p:strVal val="#ppt_h"/>
                                          </p:val>
                                        </p:tav>
                                      </p:tavLst>
                                    </p:anim>
                                  </p:childTnLst>
                                </p:cTn>
                              </p:par>
                              <p:par>
                                <p:cTn id="39" presetID="47" presetClass="entr" presetSubtype="0" fill="hold" nodeType="withEffect">
                                  <p:stCondLst>
                                    <p:cond delay="0"/>
                                  </p:stCondLst>
                                  <p:childTnLst>
                                    <p:set>
                                      <p:cBhvr>
                                        <p:cTn id="40" dur="1" fill="hold">
                                          <p:stCondLst>
                                            <p:cond delay="0"/>
                                          </p:stCondLst>
                                        </p:cTn>
                                        <p:tgtEl>
                                          <p:spTgt spid="217104"/>
                                        </p:tgtEl>
                                        <p:attrNameLst>
                                          <p:attrName>style.visibility</p:attrName>
                                        </p:attrNameLst>
                                      </p:cBhvr>
                                      <p:to>
                                        <p:strVal val="visible"/>
                                      </p:to>
                                    </p:set>
                                    <p:animEffect transition="in" filter="fade">
                                      <p:cBhvr>
                                        <p:cTn id="41" dur="1000"/>
                                        <p:tgtEl>
                                          <p:spTgt spid="217104"/>
                                        </p:tgtEl>
                                      </p:cBhvr>
                                    </p:animEffect>
                                    <p:anim calcmode="lin" valueType="num">
                                      <p:cBhvr>
                                        <p:cTn id="42" dur="1000" fill="hold"/>
                                        <p:tgtEl>
                                          <p:spTgt spid="217104"/>
                                        </p:tgtEl>
                                        <p:attrNameLst>
                                          <p:attrName>ppt_x</p:attrName>
                                        </p:attrNameLst>
                                      </p:cBhvr>
                                      <p:tavLst>
                                        <p:tav tm="0">
                                          <p:val>
                                            <p:strVal val="#ppt_x"/>
                                          </p:val>
                                        </p:tav>
                                        <p:tav tm="100000">
                                          <p:val>
                                            <p:strVal val="#ppt_x"/>
                                          </p:val>
                                        </p:tav>
                                      </p:tavLst>
                                    </p:anim>
                                    <p:anim calcmode="lin" valueType="num">
                                      <p:cBhvr>
                                        <p:cTn id="43" dur="1000" fill="hold"/>
                                        <p:tgtEl>
                                          <p:spTgt spid="21710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217100"/>
                                        </p:tgtEl>
                                        <p:attrNameLst>
                                          <p:attrName>style.visibility</p:attrName>
                                        </p:attrNameLst>
                                      </p:cBhvr>
                                      <p:to>
                                        <p:strVal val="visible"/>
                                      </p:to>
                                    </p:set>
                                    <p:anim calcmode="lin" valueType="num">
                                      <p:cBhvr>
                                        <p:cTn id="48" dur="500" fill="hold"/>
                                        <p:tgtEl>
                                          <p:spTgt spid="217100"/>
                                        </p:tgtEl>
                                        <p:attrNameLst>
                                          <p:attrName>ppt_w</p:attrName>
                                        </p:attrNameLst>
                                      </p:cBhvr>
                                      <p:tavLst>
                                        <p:tav tm="0">
                                          <p:val>
                                            <p:fltVal val="0"/>
                                          </p:val>
                                        </p:tav>
                                        <p:tav tm="100000">
                                          <p:val>
                                            <p:strVal val="#ppt_w"/>
                                          </p:val>
                                        </p:tav>
                                      </p:tavLst>
                                    </p:anim>
                                    <p:anim calcmode="lin" valueType="num">
                                      <p:cBhvr>
                                        <p:cTn id="49" dur="500" fill="hold"/>
                                        <p:tgtEl>
                                          <p:spTgt spid="217100"/>
                                        </p:tgtEl>
                                        <p:attrNameLst>
                                          <p:attrName>ppt_h</p:attrName>
                                        </p:attrNameLst>
                                      </p:cBhvr>
                                      <p:tavLst>
                                        <p:tav tm="0">
                                          <p:val>
                                            <p:fltVal val="0"/>
                                          </p:val>
                                        </p:tav>
                                        <p:tav tm="100000">
                                          <p:val>
                                            <p:strVal val="#ppt_h"/>
                                          </p:val>
                                        </p:tav>
                                      </p:tavLst>
                                    </p:anim>
                                  </p:childTnLst>
                                </p:cTn>
                              </p:par>
                              <p:par>
                                <p:cTn id="50" presetID="47" presetClass="entr" presetSubtype="0" fill="hold" nodeType="withEffect">
                                  <p:stCondLst>
                                    <p:cond delay="0"/>
                                  </p:stCondLst>
                                  <p:childTnLst>
                                    <p:set>
                                      <p:cBhvr>
                                        <p:cTn id="51" dur="1" fill="hold">
                                          <p:stCondLst>
                                            <p:cond delay="0"/>
                                          </p:stCondLst>
                                        </p:cTn>
                                        <p:tgtEl>
                                          <p:spTgt spid="217105"/>
                                        </p:tgtEl>
                                        <p:attrNameLst>
                                          <p:attrName>style.visibility</p:attrName>
                                        </p:attrNameLst>
                                      </p:cBhvr>
                                      <p:to>
                                        <p:strVal val="visible"/>
                                      </p:to>
                                    </p:set>
                                    <p:animEffect transition="in" filter="fade">
                                      <p:cBhvr>
                                        <p:cTn id="52" dur="1000"/>
                                        <p:tgtEl>
                                          <p:spTgt spid="217105"/>
                                        </p:tgtEl>
                                      </p:cBhvr>
                                    </p:animEffect>
                                    <p:anim calcmode="lin" valueType="num">
                                      <p:cBhvr>
                                        <p:cTn id="53" dur="1000" fill="hold"/>
                                        <p:tgtEl>
                                          <p:spTgt spid="217105"/>
                                        </p:tgtEl>
                                        <p:attrNameLst>
                                          <p:attrName>ppt_x</p:attrName>
                                        </p:attrNameLst>
                                      </p:cBhvr>
                                      <p:tavLst>
                                        <p:tav tm="0">
                                          <p:val>
                                            <p:strVal val="#ppt_x"/>
                                          </p:val>
                                        </p:tav>
                                        <p:tav tm="100000">
                                          <p:val>
                                            <p:strVal val="#ppt_x"/>
                                          </p:val>
                                        </p:tav>
                                      </p:tavLst>
                                    </p:anim>
                                    <p:anim calcmode="lin" valueType="num">
                                      <p:cBhvr>
                                        <p:cTn id="54" dur="1000" fill="hold"/>
                                        <p:tgtEl>
                                          <p:spTgt spid="21710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7092"/>
                                        </p:tgtEl>
                                        <p:attrNameLst>
                                          <p:attrName>style.visibility</p:attrName>
                                        </p:attrNameLst>
                                      </p:cBhvr>
                                      <p:to>
                                        <p:strVal val="visible"/>
                                      </p:to>
                                    </p:set>
                                    <p:animEffect transition="in" filter="barn(inVertical)">
                                      <p:cBhvr>
                                        <p:cTn id="67" dur="1000"/>
                                        <p:tgtEl>
                                          <p:spTgt spid="21709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linds(horizontal)">
                                      <p:cBhvr>
                                        <p:cTn id="7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p:bldP spid="2" grpId="0" animBg="1"/>
      <p:bldP spid="3" grpId="0"/>
      <p:bldP spid="3" grpId="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465842" y="2643830"/>
            <a:ext cx="7116195" cy="223296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Dựa vào nội dung vừa thảo luận, chứng minh khí hậu nước ta mang tính chất ẩm. Giải thích tại sao khí hậu nước ta có lượng mưa và độ ẩm lớn?</a:t>
            </a:r>
            <a:endParaRPr lang="en-US" sz="3000" b="1" i="1" dirty="0">
              <a:solidFill>
                <a:srgbClr val="0000FF"/>
              </a:solidFill>
              <a:cs typeface="Arial" pitchFamily="34" charset="0"/>
            </a:endParaRPr>
          </a:p>
        </p:txBody>
      </p:sp>
      <p:sp>
        <p:nvSpPr>
          <p:cNvPr id="10" name="Rectangle 9"/>
          <p:cNvSpPr/>
          <p:nvPr/>
        </p:nvSpPr>
        <p:spPr>
          <a:xfrm>
            <a:off x="162526" y="679325"/>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b.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ẩm</a:t>
            </a:r>
            <a:endParaRPr lang="en-US" sz="3000" b="1" i="1" dirty="0">
              <a:solidFill>
                <a:srgbClr val="002060"/>
              </a:solidFill>
              <a:cs typeface="Arial" pitchFamily="34" charset="0"/>
            </a:endParaRPr>
          </a:p>
        </p:txBody>
      </p:sp>
      <p:pic>
        <p:nvPicPr>
          <p:cNvPr id="11" name="Picture 10">
            <a:extLst>
              <a:ext uri="{FF2B5EF4-FFF2-40B4-BE49-F238E27FC236}">
                <a16:creationId xmlns:a16="http://schemas.microsoft.com/office/drawing/2014/main" id="{0818F1C5-9BED-4E55-A8A5-F00B012F21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28002" y="756882"/>
            <a:ext cx="4537706" cy="6101117"/>
          </a:xfrm>
          <a:prstGeom prst="rect">
            <a:avLst/>
          </a:prstGeom>
        </p:spPr>
      </p:pic>
      <p:sp>
        <p:nvSpPr>
          <p:cNvPr id="8" name="Rectangle 1"/>
          <p:cNvSpPr>
            <a:spLocks noChangeArrowheads="1"/>
          </p:cNvSpPr>
          <p:nvPr/>
        </p:nvSpPr>
        <p:spPr bwMode="auto">
          <a:xfrm>
            <a:off x="465843" y="1605724"/>
            <a:ext cx="7618614" cy="1493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dirty="0"/>
              <a:t>- </a:t>
            </a:r>
            <a:r>
              <a:rPr lang="en-US" sz="3200" b="1" dirty="0" err="1"/>
              <a:t>Lượng</a:t>
            </a:r>
            <a:r>
              <a:rPr lang="en-US" sz="3200" b="1" dirty="0"/>
              <a:t> </a:t>
            </a:r>
            <a:r>
              <a:rPr lang="en-US" sz="3200" b="1" dirty="0" err="1"/>
              <a:t>mưa</a:t>
            </a:r>
            <a:r>
              <a:rPr lang="en-US" sz="3200" b="1" dirty="0"/>
              <a:t> </a:t>
            </a:r>
            <a:r>
              <a:rPr lang="en-US" sz="3200" b="1" dirty="0" err="1"/>
              <a:t>lớn</a:t>
            </a:r>
            <a:r>
              <a:rPr lang="en-US" sz="3200" b="1" dirty="0"/>
              <a:t>: </a:t>
            </a:r>
            <a:r>
              <a:rPr lang="en-US" sz="3200" b="1" dirty="0" err="1"/>
              <a:t>từ</a:t>
            </a:r>
            <a:r>
              <a:rPr lang="en-US" sz="3200" b="1" dirty="0"/>
              <a:t> 1500 - 2000 mm/</a:t>
            </a:r>
            <a:r>
              <a:rPr lang="en-US" sz="3200" b="1" dirty="0" err="1"/>
              <a:t>năm</a:t>
            </a:r>
            <a:r>
              <a:rPr lang="en-US" sz="3200" b="1" dirty="0"/>
              <a:t>. </a:t>
            </a:r>
          </a:p>
          <a:p>
            <a:pPr algn="just">
              <a:lnSpc>
                <a:spcPct val="150000"/>
              </a:lnSpc>
            </a:pPr>
            <a:r>
              <a:rPr lang="en-US" sz="3200" b="1" dirty="0"/>
              <a:t>- </a:t>
            </a:r>
            <a:r>
              <a:rPr lang="en-US" sz="3200" b="1" dirty="0" err="1"/>
              <a:t>Độ</a:t>
            </a:r>
            <a:r>
              <a:rPr lang="en-US" sz="3200" b="1" dirty="0"/>
              <a:t> </a:t>
            </a:r>
            <a:r>
              <a:rPr lang="en-US" sz="3200" b="1" dirty="0" err="1"/>
              <a:t>ẩm</a:t>
            </a:r>
            <a:r>
              <a:rPr lang="en-US" sz="3200" b="1" dirty="0"/>
              <a:t> </a:t>
            </a:r>
            <a:r>
              <a:rPr lang="en-US" sz="3200" b="1" dirty="0" err="1"/>
              <a:t>không</a:t>
            </a:r>
            <a:r>
              <a:rPr lang="en-US" sz="3200" b="1" dirty="0"/>
              <a:t> </a:t>
            </a:r>
            <a:r>
              <a:rPr lang="en-US" sz="3200" b="1" dirty="0" err="1"/>
              <a:t>khí</a:t>
            </a:r>
            <a:r>
              <a:rPr lang="en-US" sz="3200" b="1" dirty="0"/>
              <a:t> </a:t>
            </a:r>
            <a:r>
              <a:rPr lang="en-US" sz="3200" b="1" dirty="0" err="1"/>
              <a:t>cao</a:t>
            </a:r>
            <a:r>
              <a:rPr lang="en-US" sz="3200" b="1" dirty="0"/>
              <a:t>, </a:t>
            </a:r>
            <a:r>
              <a:rPr lang="en-US" sz="3200" b="1" dirty="0" err="1"/>
              <a:t>trên</a:t>
            </a:r>
            <a:r>
              <a:rPr lang="en-US" sz="3200" b="1" dirty="0"/>
              <a:t> 80%.</a:t>
            </a:r>
          </a:p>
        </p:txBody>
      </p:sp>
      <p:sp>
        <p:nvSpPr>
          <p:cNvPr id="12" name="Hình chữ nhật: Góc Tròn 5">
            <a:extLst>
              <a:ext uri="{FF2B5EF4-FFF2-40B4-BE49-F238E27FC236}">
                <a16:creationId xmlns:a16="http://schemas.microsoft.com/office/drawing/2014/main" id="{EE54628F-025A-4E63-88FB-E57820399518}"/>
              </a:ext>
            </a:extLst>
          </p:cNvPr>
          <p:cNvSpPr/>
          <p:nvPr/>
        </p:nvSpPr>
        <p:spPr>
          <a:xfrm>
            <a:off x="126612" y="3252516"/>
            <a:ext cx="949528" cy="930837"/>
          </a:xfrm>
          <a:prstGeom prst="roundRect">
            <a:avLst>
              <a:gd name="adj" fmla="val 50000"/>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9Slide03 Bebas Neue Bold" panose="020B0606020202050201" pitchFamily="34" charset="0"/>
              <a:ea typeface="#9Slide04 Abraham Lincoln" pitchFamily="2" charset="0"/>
              <a:cs typeface="+mn-cs"/>
            </a:endParaRPr>
          </a:p>
        </p:txBody>
      </p:sp>
      <p:sp>
        <p:nvSpPr>
          <p:cNvPr id="14" name="TextBox 13">
            <a:extLst>
              <a:ext uri="{FF2B5EF4-FFF2-40B4-BE49-F238E27FC236}">
                <a16:creationId xmlns:a16="http://schemas.microsoft.com/office/drawing/2014/main" id="{73E4A989-A29F-41B6-ACA3-66D48B8431A7}"/>
              </a:ext>
            </a:extLst>
          </p:cNvPr>
          <p:cNvSpPr txBox="1"/>
          <p:nvPr/>
        </p:nvSpPr>
        <p:spPr>
          <a:xfrm>
            <a:off x="805992" y="3416514"/>
            <a:ext cx="3066452" cy="586314"/>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Tahoma" pitchFamily="34" charset="0"/>
                <a:ea typeface="#9Slide04 Abraham Lincoln" pitchFamily="2" charset="0"/>
                <a:cs typeface="Tahoma" pitchFamily="34" charset="0"/>
              </a:rPr>
              <a:t>Em</a:t>
            </a:r>
            <a:r>
              <a:rPr kumimoji="0" lang="en-US" sz="3000" b="1" i="0" u="none" strike="noStrike" kern="1200" cap="none" spc="0" normalizeH="0" baseline="0" noProof="0" dirty="0">
                <a:ln>
                  <a:noFill/>
                </a:ln>
                <a:solidFill>
                  <a:srgbClr val="FF0000"/>
                </a:solidFill>
                <a:effectLst/>
                <a:uLnTx/>
                <a:uFillTx/>
                <a:latin typeface="Tahoma" pitchFamily="34" charset="0"/>
                <a:ea typeface="#9Slide04 Abraham Lincoln" pitchFamily="2" charset="0"/>
                <a:cs typeface="Tahoma" pitchFamily="34" charset="0"/>
              </a:rPr>
              <a:t> </a:t>
            </a:r>
            <a:r>
              <a:rPr kumimoji="0" lang="en-US" sz="3000" b="1" i="0" u="none" strike="noStrike" kern="1200" cap="none" spc="0" normalizeH="0" baseline="0" noProof="0" dirty="0" err="1">
                <a:ln>
                  <a:noFill/>
                </a:ln>
                <a:solidFill>
                  <a:srgbClr val="FF0000"/>
                </a:solidFill>
                <a:effectLst/>
                <a:uLnTx/>
                <a:uFillTx/>
                <a:latin typeface="Tahoma" pitchFamily="34" charset="0"/>
                <a:ea typeface="#9Slide04 Abraham Lincoln" pitchFamily="2" charset="0"/>
                <a:cs typeface="Tahoma" pitchFamily="34" charset="0"/>
              </a:rPr>
              <a:t>có</a:t>
            </a:r>
            <a:r>
              <a:rPr kumimoji="0" lang="en-US" sz="3000" b="1" i="0" u="none" strike="noStrike" kern="1200" cap="none" spc="0" normalizeH="0" baseline="0" noProof="0" dirty="0">
                <a:ln>
                  <a:noFill/>
                </a:ln>
                <a:solidFill>
                  <a:srgbClr val="FF0000"/>
                </a:solidFill>
                <a:effectLst/>
                <a:uLnTx/>
                <a:uFillTx/>
                <a:latin typeface="Tahoma" pitchFamily="34" charset="0"/>
                <a:ea typeface="#9Slide04 Abraham Lincoln" pitchFamily="2" charset="0"/>
                <a:cs typeface="Tahoma" pitchFamily="34" charset="0"/>
              </a:rPr>
              <a:t> </a:t>
            </a:r>
            <a:r>
              <a:rPr kumimoji="0" lang="en-US" sz="3000" b="1" i="0" u="none" strike="noStrike" kern="1200" cap="none" spc="0" normalizeH="0" baseline="0" noProof="0" dirty="0" err="1">
                <a:ln>
                  <a:noFill/>
                </a:ln>
                <a:solidFill>
                  <a:srgbClr val="FF0000"/>
                </a:solidFill>
                <a:effectLst/>
                <a:uLnTx/>
                <a:uFillTx/>
                <a:latin typeface="Tahoma" pitchFamily="34" charset="0"/>
                <a:ea typeface="#9Slide04 Abraham Lincoln" pitchFamily="2" charset="0"/>
                <a:cs typeface="Tahoma" pitchFamily="34" charset="0"/>
              </a:rPr>
              <a:t>biết</a:t>
            </a:r>
            <a:r>
              <a:rPr kumimoji="0" lang="en-US" sz="3000" b="1" i="0" u="none" strike="noStrike" kern="1200" cap="none" spc="0" normalizeH="0" baseline="0" noProof="0" dirty="0">
                <a:ln>
                  <a:noFill/>
                </a:ln>
                <a:solidFill>
                  <a:srgbClr val="FF0000"/>
                </a:solidFill>
                <a:effectLst/>
                <a:uLnTx/>
                <a:uFillTx/>
                <a:latin typeface="Tahoma" pitchFamily="34" charset="0"/>
                <a:ea typeface="#9Slide04 Abraham Lincoln" pitchFamily="2" charset="0"/>
                <a:cs typeface="Tahoma" pitchFamily="34" charset="0"/>
              </a:rPr>
              <a:t> !</a:t>
            </a:r>
          </a:p>
        </p:txBody>
      </p:sp>
      <p:pic>
        <p:nvPicPr>
          <p:cNvPr id="15" name="Picture 14">
            <a:extLst>
              <a:ext uri="{FF2B5EF4-FFF2-40B4-BE49-F238E27FC236}">
                <a16:creationId xmlns:a16="http://schemas.microsoft.com/office/drawing/2014/main" id="{971CAD08-4263-4CE1-B6C7-EF06B8BC5434}"/>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a14:imgEffect>
                      <a14:backgroundRemoval t="10000" b="93462" l="10000" r="90000">
                        <a14:foregroundMark x1="32308" y1="19231" x2="32308" y2="19231"/>
                        <a14:foregroundMark x1="18462" y1="29231" x2="18462" y2="29231"/>
                        <a14:foregroundMark x1="14615" y1="48846" x2="14615" y2="48846"/>
                        <a14:foregroundMark x1="18077" y1="65385" x2="18077" y2="65385"/>
                        <a14:foregroundMark x1="45769" y1="93462" x2="45769" y2="93462"/>
                        <a14:foregroundMark x1="68462" y1="15385" x2="68462" y2="15385"/>
                        <a14:foregroundMark x1="50000" y1="10385" x2="50000" y2="10385"/>
                        <a14:foregroundMark x1="83846" y1="28462" x2="83846" y2="28462"/>
                        <a14:foregroundMark x1="84231" y1="47692" x2="84231" y2="47692"/>
                        <a14:foregroundMark x1="80385" y1="65385" x2="80385" y2="65385"/>
                      </a14:backgroundRemoval>
                    </a14:imgEffect>
                  </a14:imgLayer>
                </a14:imgProps>
              </a:ext>
            </a:extLst>
          </a:blip>
          <a:stretch>
            <a:fillRect/>
          </a:stretch>
        </p:blipFill>
        <p:spPr>
          <a:xfrm>
            <a:off x="265127" y="3398688"/>
            <a:ext cx="704217" cy="704217"/>
          </a:xfrm>
          <a:prstGeom prst="rect">
            <a:avLst/>
          </a:prstGeom>
        </p:spPr>
      </p:pic>
      <p:sp>
        <p:nvSpPr>
          <p:cNvPr id="16" name="Rectangle 15"/>
          <p:cNvSpPr/>
          <p:nvPr/>
        </p:nvSpPr>
        <p:spPr>
          <a:xfrm>
            <a:off x="694254" y="4269445"/>
            <a:ext cx="6693528" cy="1550798"/>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a:solidFill>
                  <a:srgbClr val="0000FF"/>
                </a:solidFill>
                <a:latin typeface="Calibri" pitchFamily="34" charset="0"/>
                <a:cs typeface="Calibri" pitchFamily="34" charset="0"/>
              </a:rPr>
              <a:t>Tại sao cùng nằm trong khu vực nội chí tuyến nhưng khí hậu nước ta không khô hạn như các nước ở Tây Á và Bắc Phi?</a:t>
            </a:r>
            <a:r>
              <a:rPr lang="vi-VN" sz="3000" b="1" i="1">
                <a:solidFill>
                  <a:srgbClr val="0000FF"/>
                </a:solidFill>
                <a:latin typeface="Calibri" pitchFamily="34" charset="0"/>
                <a:cs typeface="Calibri" pitchFamily="34" charset="0"/>
              </a:rPr>
              <a:t> </a:t>
            </a:r>
            <a:endParaRPr lang="en-US" sz="3000" b="1" i="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xit" presetSubtype="0" fill="hold" grpId="1" nodeType="withEffect">
                                  <p:stCondLst>
                                    <p:cond delay="0"/>
                                  </p:stCondLst>
                                  <p:childTnLst>
                                    <p:anim calcmode="lin" valueType="num">
                                      <p:cBhvr>
                                        <p:cTn id="11" dur="1000"/>
                                        <p:tgtEl>
                                          <p:spTgt spid="17"/>
                                        </p:tgtEl>
                                        <p:attrNameLst>
                                          <p:attrName>ppt_x</p:attrName>
                                        </p:attrNameLst>
                                      </p:cBhvr>
                                      <p:tavLst>
                                        <p:tav tm="0">
                                          <p:val>
                                            <p:strVal val="ppt_x"/>
                                          </p:val>
                                        </p:tav>
                                        <p:tav tm="100000">
                                          <p:val>
                                            <p:strVal val="ppt_x-.2"/>
                                          </p:val>
                                        </p:tav>
                                      </p:tavLst>
                                    </p:anim>
                                    <p:anim calcmode="lin" valueType="num">
                                      <p:cBhvr>
                                        <p:cTn id="12" dur="1000"/>
                                        <p:tgtEl>
                                          <p:spTgt spid="17"/>
                                        </p:tgtEl>
                                        <p:attrNameLst>
                                          <p:attrName>ppt_y</p:attrName>
                                        </p:attrNameLst>
                                      </p:cBhvr>
                                      <p:tavLst>
                                        <p:tav tm="0">
                                          <p:val>
                                            <p:strVal val="ppt_y"/>
                                          </p:val>
                                        </p:tav>
                                        <p:tav tm="100000">
                                          <p:val>
                                            <p:strVal val="ppt_y"/>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1000"/>
                                        <p:tgtEl>
                                          <p:spTgt spid="1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xit" presetSubtype="0" fill="hold" nodeType="clickEffect">
                                  <p:stCondLst>
                                    <p:cond delay="0"/>
                                  </p:stCondLst>
                                  <p:childTnLst>
                                    <p:anim calcmode="lin" valueType="num">
                                      <p:cBhvr>
                                        <p:cTn id="34" dur="1000"/>
                                        <p:tgtEl>
                                          <p:spTgt spid="15"/>
                                        </p:tgtEl>
                                        <p:attrNameLst>
                                          <p:attrName>ppt_x</p:attrName>
                                        </p:attrNameLst>
                                      </p:cBhvr>
                                      <p:tavLst>
                                        <p:tav tm="0">
                                          <p:val>
                                            <p:strVal val="ppt_x"/>
                                          </p:val>
                                        </p:tav>
                                        <p:tav tm="100000">
                                          <p:val>
                                            <p:strVal val="ppt_x-.2"/>
                                          </p:val>
                                        </p:tav>
                                      </p:tavLst>
                                    </p:anim>
                                    <p:anim calcmode="lin" valueType="num">
                                      <p:cBhvr>
                                        <p:cTn id="35" dur="1000"/>
                                        <p:tgtEl>
                                          <p:spTgt spid="15"/>
                                        </p:tgtEl>
                                        <p:attrNameLst>
                                          <p:attrName>ppt_y</p:attrName>
                                        </p:attrNameLst>
                                      </p:cBhvr>
                                      <p:tavLst>
                                        <p:tav tm="0">
                                          <p:val>
                                            <p:strVal val="ppt_y"/>
                                          </p:val>
                                        </p:tav>
                                        <p:tav tm="100000">
                                          <p:val>
                                            <p:strVal val="ppt_y"/>
                                          </p:val>
                                        </p:tav>
                                      </p:tavLst>
                                    </p:anim>
                                    <p:animEffect transition="out" filter="fade">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par>
                                <p:cTn id="38" presetID="29" presetClass="exit" presetSubtype="0" fill="hold" grpId="1" nodeType="withEffect">
                                  <p:stCondLst>
                                    <p:cond delay="0"/>
                                  </p:stCondLst>
                                  <p:childTnLst>
                                    <p:anim calcmode="lin" valueType="num">
                                      <p:cBhvr>
                                        <p:cTn id="39" dur="1000"/>
                                        <p:tgtEl>
                                          <p:spTgt spid="12"/>
                                        </p:tgtEl>
                                        <p:attrNameLst>
                                          <p:attrName>ppt_x</p:attrName>
                                        </p:attrNameLst>
                                      </p:cBhvr>
                                      <p:tavLst>
                                        <p:tav tm="0">
                                          <p:val>
                                            <p:strVal val="ppt_x"/>
                                          </p:val>
                                        </p:tav>
                                        <p:tav tm="100000">
                                          <p:val>
                                            <p:strVal val="ppt_x-.2"/>
                                          </p:val>
                                        </p:tav>
                                      </p:tavLst>
                                    </p:anim>
                                    <p:anim calcmode="lin" valueType="num">
                                      <p:cBhvr>
                                        <p:cTn id="40" dur="1000"/>
                                        <p:tgtEl>
                                          <p:spTgt spid="12"/>
                                        </p:tgtEl>
                                        <p:attrNameLst>
                                          <p:attrName>ppt_y</p:attrName>
                                        </p:attrNameLst>
                                      </p:cBhvr>
                                      <p:tavLst>
                                        <p:tav tm="0">
                                          <p:val>
                                            <p:strVal val="ppt_y"/>
                                          </p:val>
                                        </p:tav>
                                        <p:tav tm="100000">
                                          <p:val>
                                            <p:strVal val="ppt_y"/>
                                          </p:val>
                                        </p:tav>
                                      </p:tavLst>
                                    </p:anim>
                                    <p:animEffect transition="out" filter="fade">
                                      <p:cBhvr>
                                        <p:cTn id="41" dur="1000"/>
                                        <p:tgtEl>
                                          <p:spTgt spid="12"/>
                                        </p:tgtEl>
                                      </p:cBhvr>
                                    </p:animEffect>
                                    <p:set>
                                      <p:cBhvr>
                                        <p:cTn id="42" dur="1" fill="hold">
                                          <p:stCondLst>
                                            <p:cond delay="999"/>
                                          </p:stCondLst>
                                        </p:cTn>
                                        <p:tgtEl>
                                          <p:spTgt spid="12"/>
                                        </p:tgtEl>
                                        <p:attrNameLst>
                                          <p:attrName>style.visibility</p:attrName>
                                        </p:attrNameLst>
                                      </p:cBhvr>
                                      <p:to>
                                        <p:strVal val="hidden"/>
                                      </p:to>
                                    </p:set>
                                  </p:childTnLst>
                                </p:cTn>
                              </p:par>
                              <p:par>
                                <p:cTn id="43" presetID="29" presetClass="exit" presetSubtype="0" fill="hold" grpId="1" nodeType="withEffect">
                                  <p:stCondLst>
                                    <p:cond delay="0"/>
                                  </p:stCondLst>
                                  <p:childTnLst>
                                    <p:anim calcmode="lin" valueType="num">
                                      <p:cBhvr>
                                        <p:cTn id="44" dur="1000"/>
                                        <p:tgtEl>
                                          <p:spTgt spid="16"/>
                                        </p:tgtEl>
                                        <p:attrNameLst>
                                          <p:attrName>ppt_x</p:attrName>
                                        </p:attrNameLst>
                                      </p:cBhvr>
                                      <p:tavLst>
                                        <p:tav tm="0">
                                          <p:val>
                                            <p:strVal val="ppt_x"/>
                                          </p:val>
                                        </p:tav>
                                        <p:tav tm="100000">
                                          <p:val>
                                            <p:strVal val="ppt_x-.2"/>
                                          </p:val>
                                        </p:tav>
                                      </p:tavLst>
                                    </p:anim>
                                    <p:anim calcmode="lin" valueType="num">
                                      <p:cBhvr>
                                        <p:cTn id="45" dur="1000"/>
                                        <p:tgtEl>
                                          <p:spTgt spid="16"/>
                                        </p:tgtEl>
                                        <p:attrNameLst>
                                          <p:attrName>ppt_y</p:attrName>
                                        </p:attrNameLst>
                                      </p:cBhvr>
                                      <p:tavLst>
                                        <p:tav tm="0">
                                          <p:val>
                                            <p:strVal val="ppt_y"/>
                                          </p:val>
                                        </p:tav>
                                        <p:tav tm="100000">
                                          <p:val>
                                            <p:strVal val="ppt_y"/>
                                          </p:val>
                                        </p:tav>
                                      </p:tavLst>
                                    </p:anim>
                                    <p:animEffect transition="out" filter="fade">
                                      <p:cBhvr>
                                        <p:cTn id="46" dur="1000"/>
                                        <p:tgtEl>
                                          <p:spTgt spid="16"/>
                                        </p:tgtEl>
                                      </p:cBhvr>
                                    </p:animEffect>
                                    <p:set>
                                      <p:cBhvr>
                                        <p:cTn id="47" dur="1" fill="hold">
                                          <p:stCondLst>
                                            <p:cond delay="999"/>
                                          </p:stCondLst>
                                        </p:cTn>
                                        <p:tgtEl>
                                          <p:spTgt spid="16"/>
                                        </p:tgtEl>
                                        <p:attrNameLst>
                                          <p:attrName>style.visibility</p:attrName>
                                        </p:attrNameLst>
                                      </p:cBhvr>
                                      <p:to>
                                        <p:strVal val="hidden"/>
                                      </p:to>
                                    </p:set>
                                  </p:childTnLst>
                                </p:cTn>
                              </p:par>
                              <p:par>
                                <p:cTn id="48" presetID="29" presetClass="exit" presetSubtype="0" fill="hold" grpId="1" nodeType="withEffect">
                                  <p:stCondLst>
                                    <p:cond delay="0"/>
                                  </p:stCondLst>
                                  <p:childTnLst>
                                    <p:anim calcmode="lin" valueType="num">
                                      <p:cBhvr>
                                        <p:cTn id="49" dur="1000"/>
                                        <p:tgtEl>
                                          <p:spTgt spid="14"/>
                                        </p:tgtEl>
                                        <p:attrNameLst>
                                          <p:attrName>ppt_x</p:attrName>
                                        </p:attrNameLst>
                                      </p:cBhvr>
                                      <p:tavLst>
                                        <p:tav tm="0">
                                          <p:val>
                                            <p:strVal val="ppt_x"/>
                                          </p:val>
                                        </p:tav>
                                        <p:tav tm="100000">
                                          <p:val>
                                            <p:strVal val="ppt_x-.2"/>
                                          </p:val>
                                        </p:tav>
                                      </p:tavLst>
                                    </p:anim>
                                    <p:anim calcmode="lin" valueType="num">
                                      <p:cBhvr>
                                        <p:cTn id="50" dur="1000"/>
                                        <p:tgtEl>
                                          <p:spTgt spid="14"/>
                                        </p:tgtEl>
                                        <p:attrNameLst>
                                          <p:attrName>ppt_y</p:attrName>
                                        </p:attrNameLst>
                                      </p:cBhvr>
                                      <p:tavLst>
                                        <p:tav tm="0">
                                          <p:val>
                                            <p:strVal val="ppt_y"/>
                                          </p:val>
                                        </p:tav>
                                        <p:tav tm="100000">
                                          <p:val>
                                            <p:strVal val="ppt_y"/>
                                          </p:val>
                                        </p:tav>
                                      </p:tavLst>
                                    </p:anim>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p:cTn id="5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5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9" dur="1000"/>
                                        <p:tgtEl>
                                          <p:spTgt spid="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8">
                                            <p:txEl>
                                              <p:pRg st="1" end="1"/>
                                            </p:txEl>
                                          </p:spTgt>
                                        </p:tgtEl>
                                        <p:attrNameLst>
                                          <p:attrName>style.visibility</p:attrName>
                                        </p:attrNameLst>
                                      </p:cBhvr>
                                      <p:to>
                                        <p:strVal val="visible"/>
                                      </p:to>
                                    </p:set>
                                    <p:anim calcmode="lin" valueType="num">
                                      <p:cBhvr>
                                        <p:cTn id="6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6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2" grpId="0" animBg="1"/>
      <p:bldP spid="12" grpId="1" animBg="1"/>
      <p:bldP spid="14" grpId="0"/>
      <p:bldP spid="14" grpId="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E16C6BB-CB0A-FA42-A21F-0D8F2CB73D98}"/>
              </a:ext>
            </a:extLst>
          </p:cNvPr>
          <p:cNvSpPr>
            <a:spLocks noChangeArrowheads="1"/>
          </p:cNvSpPr>
          <p:nvPr/>
        </p:nvSpPr>
        <p:spPr bwMode="auto">
          <a:xfrm>
            <a:off x="6958465" y="1553274"/>
            <a:ext cx="4894355" cy="1269059"/>
          </a:xfrm>
          <a:prstGeom prst="roundRect">
            <a:avLst/>
          </a:prstGeom>
          <a:solidFill>
            <a:srgbClr val="64D795"/>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6" name="Freeform 10">
            <a:extLst>
              <a:ext uri="{FF2B5EF4-FFF2-40B4-BE49-F238E27FC236}">
                <a16:creationId xmlns:a16="http://schemas.microsoft.com/office/drawing/2014/main" id="{A2D51863-40D8-6E44-8EB7-028EEEAFCCC7}"/>
              </a:ext>
            </a:extLst>
          </p:cNvPr>
          <p:cNvSpPr>
            <a:spLocks noChangeArrowheads="1"/>
          </p:cNvSpPr>
          <p:nvPr/>
        </p:nvSpPr>
        <p:spPr bwMode="auto">
          <a:xfrm>
            <a:off x="5086403" y="3225659"/>
            <a:ext cx="1549584" cy="1489548"/>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1"/>
                  <a:pt x="1581" y="2038"/>
                  <a:pt x="1018" y="2038"/>
                </a:cubicBezTo>
                <a:lnTo>
                  <a:pt x="1018" y="2038"/>
                </a:lnTo>
                <a:cubicBezTo>
                  <a:pt x="456" y="2038"/>
                  <a:pt x="0" y="1581"/>
                  <a:pt x="0" y="1019"/>
                </a:cubicBezTo>
                <a:lnTo>
                  <a:pt x="0" y="1019"/>
                </a:lnTo>
                <a:cubicBezTo>
                  <a:pt x="0" y="456"/>
                  <a:pt x="456" y="0"/>
                  <a:pt x="1018" y="0"/>
                </a:cubicBezTo>
              </a:path>
            </a:pathLst>
          </a:custGeom>
          <a:solidFill>
            <a:srgbClr val="00B0F0"/>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7" name="Freeform 12">
            <a:extLst>
              <a:ext uri="{FF2B5EF4-FFF2-40B4-BE49-F238E27FC236}">
                <a16:creationId xmlns:a16="http://schemas.microsoft.com/office/drawing/2014/main" id="{2B3830CE-FB87-6843-AA22-A78251093BF6}"/>
              </a:ext>
            </a:extLst>
          </p:cNvPr>
          <p:cNvSpPr>
            <a:spLocks noChangeArrowheads="1"/>
          </p:cNvSpPr>
          <p:nvPr/>
        </p:nvSpPr>
        <p:spPr bwMode="auto">
          <a:xfrm>
            <a:off x="6958465" y="3330505"/>
            <a:ext cx="4894355" cy="1269059"/>
          </a:xfrm>
          <a:prstGeom prst="roundRect">
            <a:avLst/>
          </a:prstGeom>
          <a:solidFill>
            <a:srgbClr val="00B0F0"/>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8" name="Freeform 17">
            <a:extLst>
              <a:ext uri="{FF2B5EF4-FFF2-40B4-BE49-F238E27FC236}">
                <a16:creationId xmlns:a16="http://schemas.microsoft.com/office/drawing/2014/main" id="{3AAC2DC5-5425-E245-919B-B9A4E1D0C53C}"/>
              </a:ext>
            </a:extLst>
          </p:cNvPr>
          <p:cNvSpPr>
            <a:spLocks noChangeArrowheads="1"/>
          </p:cNvSpPr>
          <p:nvPr/>
        </p:nvSpPr>
        <p:spPr bwMode="auto">
          <a:xfrm>
            <a:off x="5071207" y="5155972"/>
            <a:ext cx="1549583" cy="1464478"/>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chemeClr val="accent3"/>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9" name="Freeform 19">
            <a:extLst>
              <a:ext uri="{FF2B5EF4-FFF2-40B4-BE49-F238E27FC236}">
                <a16:creationId xmlns:a16="http://schemas.microsoft.com/office/drawing/2014/main" id="{EBFA35B1-269E-794D-BA5A-581352B8837C}"/>
              </a:ext>
            </a:extLst>
          </p:cNvPr>
          <p:cNvSpPr>
            <a:spLocks noChangeArrowheads="1"/>
          </p:cNvSpPr>
          <p:nvPr/>
        </p:nvSpPr>
        <p:spPr bwMode="auto">
          <a:xfrm>
            <a:off x="6958465" y="5107737"/>
            <a:ext cx="4894355" cy="1269059"/>
          </a:xfrm>
          <a:prstGeom prst="roundRect">
            <a:avLst/>
          </a:prstGeom>
          <a:solidFill>
            <a:srgbClr val="61CAE2"/>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20" name="Freeform 80">
            <a:extLst>
              <a:ext uri="{FF2B5EF4-FFF2-40B4-BE49-F238E27FC236}">
                <a16:creationId xmlns:a16="http://schemas.microsoft.com/office/drawing/2014/main" id="{0A279246-70A9-294A-A93C-EEF8C0F9FF86}"/>
              </a:ext>
            </a:extLst>
          </p:cNvPr>
          <p:cNvSpPr>
            <a:spLocks noChangeArrowheads="1"/>
          </p:cNvSpPr>
          <p:nvPr/>
        </p:nvSpPr>
        <p:spPr bwMode="auto">
          <a:xfrm>
            <a:off x="6323911" y="2154888"/>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1"/>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22" name="Freeform 157">
            <a:extLst>
              <a:ext uri="{FF2B5EF4-FFF2-40B4-BE49-F238E27FC236}">
                <a16:creationId xmlns:a16="http://schemas.microsoft.com/office/drawing/2014/main" id="{71871C9E-BF74-4547-A789-86C276CCCDEC}"/>
              </a:ext>
            </a:extLst>
          </p:cNvPr>
          <p:cNvSpPr>
            <a:spLocks noChangeArrowheads="1"/>
          </p:cNvSpPr>
          <p:nvPr/>
        </p:nvSpPr>
        <p:spPr bwMode="auto">
          <a:xfrm>
            <a:off x="6323911" y="3934820"/>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2"/>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24" name="Freeform 235">
            <a:extLst>
              <a:ext uri="{FF2B5EF4-FFF2-40B4-BE49-F238E27FC236}">
                <a16:creationId xmlns:a16="http://schemas.microsoft.com/office/drawing/2014/main" id="{9D971485-A290-AD49-998D-9054A1F6CA78}"/>
              </a:ext>
            </a:extLst>
          </p:cNvPr>
          <p:cNvSpPr>
            <a:spLocks noChangeArrowheads="1"/>
          </p:cNvSpPr>
          <p:nvPr/>
        </p:nvSpPr>
        <p:spPr bwMode="auto">
          <a:xfrm>
            <a:off x="6323911" y="5754209"/>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3"/>
          </a:solidFill>
          <a:ln>
            <a:noFill/>
          </a:ln>
          <a:effectLst/>
        </p:spPr>
        <p:txBody>
          <a:bodyPr wrap="none"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pic>
        <p:nvPicPr>
          <p:cNvPr id="25" name="Picture 24">
            <a:extLst>
              <a:ext uri="{FF2B5EF4-FFF2-40B4-BE49-F238E27FC236}">
                <a16:creationId xmlns:a16="http://schemas.microsoft.com/office/drawing/2014/main" id="{2B5C8541-5328-4BDA-839A-18A02D27DC0F}"/>
              </a:ext>
            </a:extLst>
          </p:cNvPr>
          <p:cNvPicPr>
            <a:picLocks noChangeAspect="1"/>
          </p:cNvPicPr>
          <p:nvPr/>
        </p:nvPicPr>
        <p:blipFill>
          <a:blip r:embed="rId2"/>
          <a:stretch>
            <a:fillRect/>
          </a:stretch>
        </p:blipFill>
        <p:spPr>
          <a:xfrm>
            <a:off x="4502109" y="108128"/>
            <a:ext cx="705759" cy="998715"/>
          </a:xfrm>
          <a:prstGeom prst="rect">
            <a:avLst/>
          </a:prstGeom>
        </p:spPr>
      </p:pic>
      <p:pic>
        <p:nvPicPr>
          <p:cNvPr id="38" name="Picture 37">
            <a:extLst>
              <a:ext uri="{FF2B5EF4-FFF2-40B4-BE49-F238E27FC236}">
                <a16:creationId xmlns:a16="http://schemas.microsoft.com/office/drawing/2014/main" id="{F8F941E9-38E0-4C30-9744-642FE79A16E3}"/>
              </a:ext>
            </a:extLst>
          </p:cNvPr>
          <p:cNvPicPr>
            <a:picLocks noChangeAspect="1"/>
          </p:cNvPicPr>
          <p:nvPr/>
        </p:nvPicPr>
        <p:blipFill>
          <a:blip r:embed="rId3"/>
          <a:stretch>
            <a:fillRect/>
          </a:stretch>
        </p:blipFill>
        <p:spPr>
          <a:xfrm>
            <a:off x="3774429" y="108128"/>
            <a:ext cx="885825" cy="1066800"/>
          </a:xfrm>
          <a:prstGeom prst="rect">
            <a:avLst/>
          </a:prstGeom>
        </p:spPr>
      </p:pic>
      <p:sp>
        <p:nvSpPr>
          <p:cNvPr id="39" name="Rectangle 38">
            <a:extLst>
              <a:ext uri="{FF2B5EF4-FFF2-40B4-BE49-F238E27FC236}">
                <a16:creationId xmlns:a16="http://schemas.microsoft.com/office/drawing/2014/main" id="{6994AF2B-E3A0-4303-9669-6EC6A2C76006}"/>
              </a:ext>
            </a:extLst>
          </p:cNvPr>
          <p:cNvSpPr/>
          <p:nvPr/>
        </p:nvSpPr>
        <p:spPr>
          <a:xfrm>
            <a:off x="5013772" y="438080"/>
            <a:ext cx="3897221" cy="55399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000" b="1" i="0" u="none" strike="noStrike" kern="1200" cap="none" spc="0" normalizeH="0" baseline="0" noProof="0">
                <a:ln>
                  <a:noFill/>
                </a:ln>
                <a:solidFill>
                  <a:srgbClr val="0000FF"/>
                </a:solidFill>
                <a:effectLst/>
                <a:uLnTx/>
                <a:uFillTx/>
                <a:ea typeface="#9Slide03 Roboto" panose="02000000000000000000" pitchFamily="2" charset="0"/>
                <a:cs typeface="+mn-cs"/>
              </a:rPr>
              <a:t>Lượng </a:t>
            </a:r>
            <a:r>
              <a:rPr kumimoji="0" lang="en-US" sz="3000" b="1" i="0" u="none" strike="noStrike" kern="1200" cap="none" spc="0" normalizeH="0" baseline="0" noProof="0" dirty="0" err="1">
                <a:ln>
                  <a:noFill/>
                </a:ln>
                <a:solidFill>
                  <a:srgbClr val="0000FF"/>
                </a:solidFill>
                <a:effectLst/>
                <a:uLnTx/>
                <a:uFillTx/>
                <a:ea typeface="#9Slide03 Roboto" panose="02000000000000000000" pitchFamily="2" charset="0"/>
                <a:cs typeface="+mn-cs"/>
              </a:rPr>
              <a:t>mưa</a:t>
            </a:r>
            <a:r>
              <a:rPr kumimoji="0" lang="en-US" sz="3000" b="1" i="0" u="none" strike="noStrike" kern="1200" cap="none" spc="0" normalizeH="0" baseline="0" noProof="0" dirty="0">
                <a:ln>
                  <a:noFill/>
                </a:ln>
                <a:solidFill>
                  <a:srgbClr val="0000FF"/>
                </a:solidFill>
                <a:effectLst/>
                <a:uLnTx/>
                <a:uFillTx/>
                <a:ea typeface="#9Slide03 Roboto" panose="02000000000000000000" pitchFamily="2" charset="0"/>
                <a:cs typeface="+mn-cs"/>
              </a:rPr>
              <a:t>, </a:t>
            </a:r>
            <a:r>
              <a:rPr kumimoji="0" lang="en-US" sz="3000" b="1" i="0" u="none" strike="noStrike" kern="1200" cap="none" spc="0" normalizeH="0" baseline="0" noProof="0" dirty="0" err="1">
                <a:ln>
                  <a:noFill/>
                </a:ln>
                <a:solidFill>
                  <a:srgbClr val="0000FF"/>
                </a:solidFill>
                <a:effectLst/>
                <a:uLnTx/>
                <a:uFillTx/>
                <a:ea typeface="#9Slide03 Roboto" panose="02000000000000000000" pitchFamily="2" charset="0"/>
                <a:cs typeface="+mn-cs"/>
              </a:rPr>
              <a:t>độ</a:t>
            </a:r>
            <a:r>
              <a:rPr kumimoji="0" lang="en-US" sz="3000" b="1" i="0" u="none" strike="noStrike" kern="1200" cap="none" spc="0" normalizeH="0" baseline="0" noProof="0" dirty="0">
                <a:ln>
                  <a:noFill/>
                </a:ln>
                <a:solidFill>
                  <a:srgbClr val="0000FF"/>
                </a:solidFill>
                <a:effectLst/>
                <a:uLnTx/>
                <a:uFillTx/>
                <a:ea typeface="#9Slide03 Roboto" panose="02000000000000000000" pitchFamily="2" charset="0"/>
                <a:cs typeface="+mn-cs"/>
              </a:rPr>
              <a:t> </a:t>
            </a:r>
            <a:r>
              <a:rPr kumimoji="0" lang="en-US" sz="3000" b="1" i="0" u="none" strike="noStrike" kern="1200" cap="none" spc="0" normalizeH="0" baseline="0" noProof="0" dirty="0" err="1">
                <a:ln>
                  <a:noFill/>
                </a:ln>
                <a:solidFill>
                  <a:srgbClr val="0000FF"/>
                </a:solidFill>
                <a:effectLst/>
                <a:uLnTx/>
                <a:uFillTx/>
                <a:ea typeface="#9Slide03 Roboto" panose="02000000000000000000" pitchFamily="2" charset="0"/>
                <a:cs typeface="+mn-cs"/>
              </a:rPr>
              <a:t>ẩm</a:t>
            </a:r>
            <a:r>
              <a:rPr kumimoji="0" lang="en-US" sz="3000" b="1" i="0" u="none" strike="noStrike" kern="1200" cap="none" spc="0" normalizeH="0" baseline="0" noProof="0" dirty="0">
                <a:ln>
                  <a:noFill/>
                </a:ln>
                <a:solidFill>
                  <a:srgbClr val="0000FF"/>
                </a:solidFill>
                <a:effectLst/>
                <a:uLnTx/>
                <a:uFillTx/>
                <a:ea typeface="#9Slide03 Roboto" panose="02000000000000000000" pitchFamily="2" charset="0"/>
                <a:cs typeface="+mn-cs"/>
              </a:rPr>
              <a:t> </a:t>
            </a:r>
            <a:r>
              <a:rPr kumimoji="0" lang="en-US" sz="3000" b="1" i="0" u="none" strike="noStrike" kern="1200" cap="none" spc="0" normalizeH="0" baseline="0" noProof="0" dirty="0" err="1">
                <a:ln>
                  <a:noFill/>
                </a:ln>
                <a:solidFill>
                  <a:srgbClr val="0000FF"/>
                </a:solidFill>
                <a:effectLst/>
                <a:uLnTx/>
                <a:uFillTx/>
                <a:ea typeface="#9Slide03 Roboto" panose="02000000000000000000" pitchFamily="2" charset="0"/>
                <a:cs typeface="+mn-cs"/>
              </a:rPr>
              <a:t>lớn</a:t>
            </a:r>
            <a:endParaRPr kumimoji="0" lang="en-US" sz="3000" b="1" i="0" u="none" strike="noStrike" kern="1200" cap="none" spc="0" normalizeH="0" baseline="0" noProof="0" dirty="0">
              <a:ln>
                <a:noFill/>
              </a:ln>
              <a:solidFill>
                <a:srgbClr val="0000FF"/>
              </a:solidFill>
              <a:effectLst/>
              <a:uLnTx/>
              <a:uFillTx/>
              <a:ea typeface="#9Slide03 Roboto" panose="02000000000000000000" pitchFamily="2" charset="0"/>
              <a:cs typeface="+mn-cs"/>
            </a:endParaRPr>
          </a:p>
        </p:txBody>
      </p:sp>
      <p:pic>
        <p:nvPicPr>
          <p:cNvPr id="13" name="Picture 12">
            <a:extLst>
              <a:ext uri="{FF2B5EF4-FFF2-40B4-BE49-F238E27FC236}">
                <a16:creationId xmlns:a16="http://schemas.microsoft.com/office/drawing/2014/main" id="{14839EB8-5EE5-4737-84BE-592F0981B080}"/>
              </a:ext>
            </a:extLst>
          </p:cNvPr>
          <p:cNvPicPr>
            <a:picLocks noChangeAspect="1"/>
          </p:cNvPicPr>
          <p:nvPr/>
        </p:nvPicPr>
        <p:blipFill rotWithShape="1">
          <a:blip r:embed="rId4">
            <a:extLst>
              <a:ext uri="{28A0092B-C50C-407E-A947-70E740481C1C}">
                <a14:useLocalDpi xmlns:a14="http://schemas.microsoft.com/office/drawing/2010/main" val="0"/>
              </a:ext>
            </a:extLst>
          </a:blip>
          <a:srcRect t="1737" b="11809"/>
          <a:stretch/>
        </p:blipFill>
        <p:spPr>
          <a:xfrm>
            <a:off x="268347" y="2292214"/>
            <a:ext cx="4745425" cy="3796578"/>
          </a:xfrm>
          <a:prstGeom prst="rect">
            <a:avLst/>
          </a:prstGeom>
        </p:spPr>
      </p:pic>
      <p:sp>
        <p:nvSpPr>
          <p:cNvPr id="14" name="Rectangle: Rounded Corners 13">
            <a:extLst>
              <a:ext uri="{FF2B5EF4-FFF2-40B4-BE49-F238E27FC236}">
                <a16:creationId xmlns:a16="http://schemas.microsoft.com/office/drawing/2014/main" id="{DFC3DC37-9B0D-451E-A6F8-CBF5611CF3F7}"/>
              </a:ext>
            </a:extLst>
          </p:cNvPr>
          <p:cNvSpPr/>
          <p:nvPr/>
        </p:nvSpPr>
        <p:spPr>
          <a:xfrm>
            <a:off x="1728656" y="3862169"/>
            <a:ext cx="1846923" cy="1026944"/>
          </a:xfrm>
          <a:prstGeom prst="roundRect">
            <a:avLst/>
          </a:prstGeom>
          <a:solidFill>
            <a:srgbClr val="FE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00FF"/>
              </a:solidFill>
              <a:effectLst/>
              <a:uLnTx/>
              <a:uFillTx/>
              <a:ea typeface="+mn-ea"/>
              <a:cs typeface="+mn-cs"/>
            </a:endParaRPr>
          </a:p>
        </p:txBody>
      </p:sp>
      <p:sp>
        <p:nvSpPr>
          <p:cNvPr id="45" name="Rectangle 44">
            <a:extLst>
              <a:ext uri="{FF2B5EF4-FFF2-40B4-BE49-F238E27FC236}">
                <a16:creationId xmlns:a16="http://schemas.microsoft.com/office/drawing/2014/main" id="{19431417-31FC-49C2-9948-227DA4738E1A}"/>
              </a:ext>
            </a:extLst>
          </p:cNvPr>
          <p:cNvSpPr/>
          <p:nvPr/>
        </p:nvSpPr>
        <p:spPr>
          <a:xfrm>
            <a:off x="1702191" y="3921114"/>
            <a:ext cx="2041147"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FF"/>
                </a:solidFill>
                <a:effectLst/>
                <a:uLnTx/>
                <a:uFillTx/>
                <a:latin typeface="Tahoma" pitchFamily="34" charset="0"/>
                <a:ea typeface="Tahoma" pitchFamily="34" charset="0"/>
                <a:cs typeface="Tahoma" pitchFamily="34" charset="0"/>
              </a:rPr>
              <a:t>Nguyên</a:t>
            </a:r>
            <a:r>
              <a:rPr kumimoji="0" lang="en-US" sz="26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FF"/>
                </a:solidFill>
                <a:effectLst/>
                <a:uLnTx/>
                <a:uFillTx/>
                <a:latin typeface="Tahoma" pitchFamily="34" charset="0"/>
                <a:ea typeface="Tahoma" pitchFamily="34" charset="0"/>
                <a:cs typeface="Tahoma" pitchFamily="34" charset="0"/>
              </a:rPr>
              <a:t>nhân</a:t>
            </a:r>
            <a:endParaRPr kumimoji="0" lang="en-US" sz="26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endParaRPr>
          </a:p>
        </p:txBody>
      </p:sp>
      <p:sp>
        <p:nvSpPr>
          <p:cNvPr id="46" name="Rectangle 45">
            <a:extLst>
              <a:ext uri="{FF2B5EF4-FFF2-40B4-BE49-F238E27FC236}">
                <a16:creationId xmlns:a16="http://schemas.microsoft.com/office/drawing/2014/main" id="{B5593331-FCEF-4DDC-A3D7-906204516F73}"/>
              </a:ext>
            </a:extLst>
          </p:cNvPr>
          <p:cNvSpPr/>
          <p:nvPr/>
        </p:nvSpPr>
        <p:spPr>
          <a:xfrm>
            <a:off x="6958465" y="1577528"/>
            <a:ext cx="4876075" cy="1244187"/>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sz="3000" b="1" u="none" strike="noStrike" kern="1200" cap="none" spc="0" normalizeH="0" baseline="0" noProof="0" dirty="0" err="1">
                <a:ln>
                  <a:noFill/>
                </a:ln>
                <a:solidFill>
                  <a:srgbClr val="002060"/>
                </a:solidFill>
                <a:effectLst/>
                <a:uLnTx/>
                <a:uFillTx/>
                <a:ea typeface="#9Slide03 Roboto Medium" panose="02000000000000000000" pitchFamily="2" charset="0"/>
              </a:rPr>
              <a:t>Lãnh</a:t>
            </a:r>
            <a:r>
              <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rPr>
              <a:t> </a:t>
            </a:r>
            <a:r>
              <a:rPr kumimoji="0" lang="en-US" sz="3000" b="1" u="none" strike="noStrike" kern="1200" cap="none" spc="0" normalizeH="0" baseline="0" noProof="0" dirty="0" err="1">
                <a:ln>
                  <a:noFill/>
                </a:ln>
                <a:solidFill>
                  <a:srgbClr val="002060"/>
                </a:solidFill>
                <a:effectLst/>
                <a:uLnTx/>
                <a:uFillTx/>
                <a:ea typeface="#9Slide03 Roboto Medium" panose="02000000000000000000" pitchFamily="2" charset="0"/>
              </a:rPr>
              <a:t>thổ</a:t>
            </a:r>
            <a:r>
              <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rPr>
              <a:t> n</a:t>
            </a:r>
            <a:r>
              <a:rPr kumimoji="0" lang="vi-VN"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ước</a:t>
            </a:r>
            <a:r>
              <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 ta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kéo</a:t>
            </a:r>
            <a:r>
              <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dài</a:t>
            </a:r>
            <a:r>
              <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hẹp</a:t>
            </a:r>
            <a:r>
              <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ngang</a:t>
            </a:r>
            <a:endPar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endParaRPr>
          </a:p>
        </p:txBody>
      </p:sp>
      <p:sp>
        <p:nvSpPr>
          <p:cNvPr id="47" name="Rectangle 46">
            <a:extLst>
              <a:ext uri="{FF2B5EF4-FFF2-40B4-BE49-F238E27FC236}">
                <a16:creationId xmlns:a16="http://schemas.microsoft.com/office/drawing/2014/main" id="{C83A1FA6-FD8F-463C-A362-F663258F48FF}"/>
              </a:ext>
            </a:extLst>
          </p:cNvPr>
          <p:cNvSpPr/>
          <p:nvPr/>
        </p:nvSpPr>
        <p:spPr>
          <a:xfrm>
            <a:off x="6958464" y="3344728"/>
            <a:ext cx="4876075" cy="1244187"/>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sz="3000" b="1" u="none" strike="noStrike" kern="1200" cap="none" spc="0" normalizeH="0" baseline="0" noProof="0" dirty="0" err="1">
                <a:ln>
                  <a:noFill/>
                </a:ln>
                <a:solidFill>
                  <a:srgbClr val="002060"/>
                </a:solidFill>
                <a:effectLst/>
                <a:uLnTx/>
                <a:uFillTx/>
                <a:ea typeface="#9Slide03 Roboto Medium" panose="02000000000000000000" pitchFamily="2" charset="0"/>
              </a:rPr>
              <a:t>Các</a:t>
            </a:r>
            <a:r>
              <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rPr>
              <a:t> </a:t>
            </a:r>
            <a:r>
              <a:rPr kumimoji="0" lang="en-US" sz="3000" b="1" u="none" strike="noStrike" kern="1200" cap="none" spc="0" normalizeH="0" baseline="0" noProof="0" err="1">
                <a:ln>
                  <a:noFill/>
                </a:ln>
                <a:solidFill>
                  <a:srgbClr val="002060"/>
                </a:solidFill>
                <a:effectLst/>
                <a:uLnTx/>
                <a:uFillTx/>
                <a:ea typeface="#9Slide03 Roboto Medium" panose="02000000000000000000" pitchFamily="2" charset="0"/>
              </a:rPr>
              <a:t>khối</a:t>
            </a:r>
            <a:r>
              <a:rPr kumimoji="0" lang="en-US" sz="3000" b="1" u="none" strike="noStrike" kern="1200" cap="none" spc="0" normalizeH="0" baseline="0" noProof="0">
                <a:ln>
                  <a:noFill/>
                </a:ln>
                <a:solidFill>
                  <a:srgbClr val="002060"/>
                </a:solidFill>
                <a:effectLst/>
                <a:uLnTx/>
                <a:uFillTx/>
                <a:ea typeface="#9Slide03 Roboto Medium" panose="02000000000000000000" pitchFamily="2" charset="0"/>
              </a:rPr>
              <a:t> khí </a:t>
            </a:r>
            <a:r>
              <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rPr>
              <a:t>di </a:t>
            </a:r>
            <a:r>
              <a:rPr kumimoji="0" lang="en-US" sz="3000" b="1" u="none" strike="noStrike" kern="1200" cap="none" spc="0" normalizeH="0" baseline="0" noProof="0" dirty="0" err="1">
                <a:ln>
                  <a:noFill/>
                </a:ln>
                <a:solidFill>
                  <a:srgbClr val="002060"/>
                </a:solidFill>
                <a:effectLst/>
                <a:uLnTx/>
                <a:uFillTx/>
                <a:ea typeface="#9Slide03 Roboto Medium" panose="02000000000000000000" pitchFamily="2" charset="0"/>
              </a:rPr>
              <a:t>chuyển</a:t>
            </a:r>
            <a:r>
              <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rPr>
              <a:t> qua </a:t>
            </a:r>
            <a:r>
              <a:rPr kumimoji="0" lang="en-US" sz="3000" b="1" u="none" strike="noStrike" kern="1200" cap="none" spc="0" normalizeH="0" baseline="0" noProof="0" dirty="0" err="1">
                <a:ln>
                  <a:noFill/>
                </a:ln>
                <a:solidFill>
                  <a:srgbClr val="002060"/>
                </a:solidFill>
                <a:effectLst/>
                <a:uLnTx/>
                <a:uFillTx/>
                <a:ea typeface="#9Slide03 Roboto Medium" panose="02000000000000000000" pitchFamily="2" charset="0"/>
              </a:rPr>
              <a:t>biển</a:t>
            </a:r>
            <a:endParaRPr kumimoji="0" lang="en-US" sz="3000" b="1" u="none" strike="noStrike" kern="1200" cap="none" spc="0" normalizeH="0" baseline="0" noProof="0" dirty="0">
              <a:ln>
                <a:noFill/>
              </a:ln>
              <a:solidFill>
                <a:srgbClr val="002060"/>
              </a:solidFill>
              <a:effectLst/>
              <a:uLnTx/>
              <a:uFillTx/>
              <a:ea typeface="#9Slide03 Roboto Medium" panose="02000000000000000000" pitchFamily="2" charset="0"/>
            </a:endParaRPr>
          </a:p>
        </p:txBody>
      </p:sp>
      <p:sp>
        <p:nvSpPr>
          <p:cNvPr id="48" name="Rectangle 47">
            <a:extLst>
              <a:ext uri="{FF2B5EF4-FFF2-40B4-BE49-F238E27FC236}">
                <a16:creationId xmlns:a16="http://schemas.microsoft.com/office/drawing/2014/main" id="{2D34D07A-1922-4B36-8014-A3DC8F35C4C4}"/>
              </a:ext>
            </a:extLst>
          </p:cNvPr>
          <p:cNvSpPr/>
          <p:nvPr/>
        </p:nvSpPr>
        <p:spPr>
          <a:xfrm>
            <a:off x="7017796" y="5146873"/>
            <a:ext cx="4728727" cy="1244187"/>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sz="3000" b="1" u="none" strike="noStrike" kern="1200" cap="none" spc="0" normalizeH="0" baseline="0" noProof="0">
                <a:ln>
                  <a:noFill/>
                </a:ln>
                <a:solidFill>
                  <a:srgbClr val="002060"/>
                </a:solidFill>
                <a:effectLst/>
                <a:uLnTx/>
                <a:uFillTx/>
                <a:ea typeface="#9Slide03 Roboto Medium" panose="02000000000000000000" pitchFamily="2" charset="0"/>
              </a:rPr>
              <a:t>Ảnh h</a:t>
            </a:r>
            <a:r>
              <a:rPr kumimoji="0" lang="vi-VN" sz="3000" b="1" u="none" strike="noStrike" kern="1200" cap="none" spc="0" normalizeH="0" baseline="0" noProof="0">
                <a:ln>
                  <a:noFill/>
                </a:ln>
                <a:solidFill>
                  <a:srgbClr val="002060"/>
                </a:solidFill>
                <a:effectLst/>
                <a:uLnTx/>
                <a:uFillTx/>
                <a:latin typeface="Calibri" pitchFamily="34" charset="0"/>
                <a:ea typeface="#9Slide03 Roboto Medium" panose="02000000000000000000" pitchFamily="2" charset="0"/>
                <a:cs typeface="Calibri" pitchFamily="34" charset="0"/>
              </a:rPr>
              <a:t>ưởng</a:t>
            </a:r>
            <a:r>
              <a:rPr kumimoji="0" lang="en-US" sz="3000" b="1" u="none" strike="noStrike" kern="1200" cap="none" spc="0" normalizeH="0" baseline="0" noProof="0">
                <a:ln>
                  <a:noFill/>
                </a:ln>
                <a:solidFill>
                  <a:srgbClr val="002060"/>
                </a:solidFill>
                <a:effectLst/>
                <a:uLnTx/>
                <a:uFillTx/>
                <a:latin typeface="Calibri" pitchFamily="34" charset="0"/>
                <a:ea typeface="#9Slide03 Roboto Medium" panose="02000000000000000000" pitchFamily="2" charset="0"/>
                <a:cs typeface="Calibri" pitchFamily="34" charset="0"/>
              </a:rPr>
              <a:t> của bức</a:t>
            </a:r>
            <a:r>
              <a:rPr kumimoji="0" lang="en-US" sz="3000" b="1" u="none" strike="noStrike" kern="1200" cap="none" spc="0" normalizeH="0" noProof="0">
                <a:ln>
                  <a:noFill/>
                </a:ln>
                <a:solidFill>
                  <a:srgbClr val="002060"/>
                </a:solidFill>
                <a:effectLst/>
                <a:uLnTx/>
                <a:uFillTx/>
                <a:latin typeface="Calibri" pitchFamily="34" charset="0"/>
                <a:ea typeface="#9Slide03 Roboto Medium" panose="02000000000000000000" pitchFamily="2" charset="0"/>
                <a:cs typeface="Calibri" pitchFamily="34" charset="0"/>
              </a:rPr>
              <a:t> chắn</a:t>
            </a:r>
            <a:r>
              <a:rPr kumimoji="0" lang="en-US" sz="3000" b="1" u="none" strike="noStrike" kern="1200" cap="none" spc="0" normalizeH="0" baseline="0" noProof="0">
                <a:ln>
                  <a:noFill/>
                </a:ln>
                <a:solidFill>
                  <a:srgbClr val="002060"/>
                </a:solidFill>
                <a:effectLst/>
                <a:uLnTx/>
                <a:uFillTx/>
                <a:latin typeface="Calibri" pitchFamily="34" charset="0"/>
                <a:ea typeface="#9Slide03 Roboto Medium" panose="02000000000000000000" pitchFamily="2" charset="0"/>
                <a:cs typeface="Calibri" pitchFamily="34" charset="0"/>
              </a:rPr>
              <a:t>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địa</a:t>
            </a:r>
            <a:r>
              <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rPr>
              <a:t> </a:t>
            </a:r>
            <a:r>
              <a:rPr kumimoji="0" lang="en-US" sz="3000" b="1" u="none" strike="noStrike" kern="1200" cap="none" spc="0" normalizeH="0" baseline="0" noProof="0" dirty="0" err="1">
                <a:ln>
                  <a:noFill/>
                </a:ln>
                <a:solidFill>
                  <a:srgbClr val="002060"/>
                </a:solidFill>
                <a:effectLst/>
                <a:uLnTx/>
                <a:uFillTx/>
                <a:latin typeface="Calibri" pitchFamily="34" charset="0"/>
                <a:ea typeface="#9Slide03 Roboto Medium" panose="02000000000000000000" pitchFamily="2" charset="0"/>
                <a:cs typeface="Calibri" pitchFamily="34" charset="0"/>
              </a:rPr>
              <a:t>hình</a:t>
            </a:r>
            <a:endParaRPr kumimoji="0" lang="en-US" sz="3000" b="1" u="none" strike="noStrike" kern="1200" cap="none" spc="0" normalizeH="0" baseline="0" noProof="0" dirty="0">
              <a:ln>
                <a:noFill/>
              </a:ln>
              <a:solidFill>
                <a:srgbClr val="002060"/>
              </a:solidFill>
              <a:effectLst/>
              <a:uLnTx/>
              <a:uFillTx/>
              <a:latin typeface="Calibri" pitchFamily="34" charset="0"/>
              <a:ea typeface="#9Slide03 Roboto Medium" panose="02000000000000000000" pitchFamily="2" charset="0"/>
              <a:cs typeface="Calibri" pitchFamily="34" charset="0"/>
            </a:endParaRPr>
          </a:p>
        </p:txBody>
      </p:sp>
      <p:pic>
        <p:nvPicPr>
          <p:cNvPr id="2050" name="Picture 2" descr="Không có mô tả ảnh.">
            <a:extLst>
              <a:ext uri="{FF2B5EF4-FFF2-40B4-BE49-F238E27FC236}">
                <a16:creationId xmlns:a16="http://schemas.microsoft.com/office/drawing/2014/main" id="{C9DD4ACF-6F37-4CF4-9106-8DE70FD6BD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183" y="1418861"/>
            <a:ext cx="1549583" cy="1549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9E900C7-3471-4AEF-8D74-F093D28CF6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0139" y="5012992"/>
            <a:ext cx="1549583" cy="1549583"/>
          </a:xfrm>
          <a:prstGeom prst="ellipse">
            <a:avLst/>
          </a:prstGeom>
          <a:ln>
            <a:solidFill>
              <a:srgbClr val="61CAE2"/>
            </a:solidFill>
          </a:ln>
          <a:effectLst>
            <a:softEdge rad="112500"/>
          </a:effectLst>
        </p:spPr>
      </p:pic>
      <p:pic>
        <p:nvPicPr>
          <p:cNvPr id="19" name="Picture 18">
            <a:extLst>
              <a:ext uri="{FF2B5EF4-FFF2-40B4-BE49-F238E27FC236}">
                <a16:creationId xmlns:a16="http://schemas.microsoft.com/office/drawing/2014/main" id="{44F736B0-D41A-4FAD-A7A0-BFA4102F75A5}"/>
              </a:ext>
            </a:extLst>
          </p:cNvPr>
          <p:cNvPicPr>
            <a:picLocks noChangeAspect="1"/>
          </p:cNvPicPr>
          <p:nvPr/>
        </p:nvPicPr>
        <p:blipFill>
          <a:blip r:embed="rId7"/>
          <a:stretch>
            <a:fillRect/>
          </a:stretch>
        </p:blipFill>
        <p:spPr>
          <a:xfrm>
            <a:off x="5045059" y="3191999"/>
            <a:ext cx="1549584" cy="1530133"/>
          </a:xfrm>
          <a:prstGeom prst="ellipse">
            <a:avLst/>
          </a:prstGeom>
          <a:ln>
            <a:solidFill>
              <a:schemeClr val="accent1"/>
            </a:solidFill>
          </a:ln>
          <a:effectLst>
            <a:softEdge rad="112500"/>
          </a:effectLst>
        </p:spPr>
      </p:pic>
    </p:spTree>
    <p:extLst>
      <p:ext uri="{BB962C8B-B14F-4D97-AF65-F5344CB8AC3E}">
        <p14:creationId xmlns:p14="http://schemas.microsoft.com/office/powerpoint/2010/main" val="36809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amond(in)">
                                      <p:cBhvr>
                                        <p:cTn id="7" dur="1000"/>
                                        <p:tgtEl>
                                          <p:spTgt spid="45"/>
                                        </p:tgtEl>
                                      </p:cBhvr>
                                    </p:animEffect>
                                  </p:childTnLst>
                                </p:cTn>
                              </p:par>
                              <p:par>
                                <p:cTn id="8" presetID="8"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1000"/>
                                        <p:tgtEl>
                                          <p:spTgt spid="13"/>
                                        </p:tgtEl>
                                      </p:cBhvr>
                                    </p:animEffect>
                                  </p:childTnLst>
                                </p:cTn>
                              </p:par>
                              <p:par>
                                <p:cTn id="11" presetID="8" presetClass="entr" presetSubtype="32"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amond(out)">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linds(horizontal)">
                                      <p:cBhvr>
                                        <p:cTn id="18" dur="1000"/>
                                        <p:tgtEl>
                                          <p:spTgt spid="205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1000"/>
                                        <p:tgtEl>
                                          <p:spTgt spid="2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blinds(horizontal)">
                                      <p:cBhvr>
                                        <p:cTn id="24" dur="1000"/>
                                        <p:tgtEl>
                                          <p:spTgt spid="4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10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1000"/>
                                        <p:tgtEl>
                                          <p:spTgt spid="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1000"/>
                                        <p:tgtEl>
                                          <p:spTgt spid="2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linds(horizontal)">
                                      <p:cBhvr>
                                        <p:cTn id="41" dur="1000"/>
                                        <p:tgtEl>
                                          <p:spTgt spid="4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1000"/>
                                        <p:tgtEl>
                                          <p:spTgt spid="1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1000"/>
                                        <p:tgtEl>
                                          <p:spTgt spid="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linds(horizontal)">
                                      <p:cBhvr>
                                        <p:cTn id="55" dur="1000"/>
                                        <p:tgtEl>
                                          <p:spTgt spid="2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linds(horizontal)">
                                      <p:cBhvr>
                                        <p:cTn id="58" dur="1000"/>
                                        <p:tgtEl>
                                          <p:spTgt spid="4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linds(horizontal)">
                                      <p:cBhvr>
                                        <p:cTn id="6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0" grpId="0" animBg="1"/>
      <p:bldP spid="22" grpId="0" animBg="1"/>
      <p:bldP spid="24" grpId="0" animBg="1"/>
      <p:bldP spid="14" grpId="0" animBg="1"/>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Users\Administrator\Desktop\Ảnh GA 8\blobid1-1678682530.png"/>
          <p:cNvPicPr/>
          <p:nvPr/>
        </p:nvPicPr>
        <p:blipFill>
          <a:blip r:embed="rId3"/>
          <a:srcRect/>
          <a:stretch>
            <a:fillRect/>
          </a:stretch>
        </p:blipFill>
        <p:spPr bwMode="auto">
          <a:xfrm>
            <a:off x="225088" y="3348217"/>
            <a:ext cx="7610607" cy="3291734"/>
          </a:xfrm>
          <a:prstGeom prst="rect">
            <a:avLst/>
          </a:prstGeom>
          <a:noFill/>
          <a:ln w="9525">
            <a:noFill/>
            <a:miter lim="800000"/>
            <a:headEnd/>
            <a:tailEnd/>
          </a:ln>
        </p:spPr>
      </p:pic>
      <p:sp>
        <p:nvSpPr>
          <p:cNvPr id="23" name="Rectangle 22"/>
          <p:cNvSpPr/>
          <p:nvPr/>
        </p:nvSpPr>
        <p:spPr>
          <a:xfrm>
            <a:off x="618979" y="168795"/>
            <a:ext cx="6879102" cy="2841691"/>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a:solidFill>
                  <a:srgbClr val="FF0000"/>
                </a:solidFill>
                <a:latin typeface="Calibri" pitchFamily="34" charset="0"/>
                <a:cs typeface="Calibri" pitchFamily="34" charset="0"/>
              </a:rPr>
              <a:t>Bài tập nhỏ: </a:t>
            </a:r>
            <a:r>
              <a:rPr lang="en-US" sz="3000" b="1" i="1">
                <a:solidFill>
                  <a:srgbClr val="0000FF"/>
                </a:solidFill>
                <a:latin typeface="Calibri" pitchFamily="34" charset="0"/>
                <a:cs typeface="Calibri" pitchFamily="34" charset="0"/>
              </a:rPr>
              <a:t>Dựa vào bảng 4.2 SGK hãy:</a:t>
            </a:r>
          </a:p>
          <a:p>
            <a:pPr algn="just"/>
            <a:r>
              <a:rPr lang="en-US" sz="3000" b="1" i="1">
                <a:solidFill>
                  <a:srgbClr val="0000FF"/>
                </a:solidFill>
                <a:latin typeface="Calibri" pitchFamily="34" charset="0"/>
                <a:cs typeface="Calibri" pitchFamily="34" charset="0"/>
              </a:rPr>
              <a:t>+ Xác định tổng lượng lượng mưa; lượng mưa trung bình năm; mùa mưa; mùa khô của trạm Hà Đông.</a:t>
            </a:r>
          </a:p>
          <a:p>
            <a:pPr algn="just"/>
            <a:r>
              <a:rPr lang="en-US" sz="3000" b="1" i="1">
                <a:solidFill>
                  <a:srgbClr val="0000FF"/>
                </a:solidFill>
                <a:latin typeface="Calibri" pitchFamily="34" charset="0"/>
                <a:cs typeface="Calibri" pitchFamily="34" charset="0"/>
              </a:rPr>
              <a:t>- Cho biết độ ẩm trung bình của trạm Hà Đông. So sánh với cả nước.</a:t>
            </a:r>
            <a:endParaRPr lang="en-US" sz="3000" b="1" i="1" dirty="0">
              <a:solidFill>
                <a:srgbClr val="0000FF"/>
              </a:solidFill>
              <a:latin typeface="Calibri" pitchFamily="34" charset="0"/>
              <a:cs typeface="Calibri" pitchFamily="34" charset="0"/>
            </a:endParaRPr>
          </a:p>
        </p:txBody>
      </p:sp>
      <p:pic>
        <p:nvPicPr>
          <p:cNvPr id="24" name="Picture 23">
            <a:extLst>
              <a:ext uri="{FF2B5EF4-FFF2-40B4-BE49-F238E27FC236}">
                <a16:creationId xmlns:a16="http://schemas.microsoft.com/office/drawing/2014/main" id="{0818F1C5-9BED-4E55-A8A5-F00B012F21B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51246" y="644344"/>
            <a:ext cx="4537706" cy="6101117"/>
          </a:xfrm>
          <a:prstGeom prst="rect">
            <a:avLst/>
          </a:prstGeom>
        </p:spPr>
      </p:pic>
      <p:sp>
        <p:nvSpPr>
          <p:cNvPr id="25" name="Oval 24"/>
          <p:cNvSpPr/>
          <p:nvPr/>
        </p:nvSpPr>
        <p:spPr>
          <a:xfrm>
            <a:off x="9788767" y="1801482"/>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TextBox 25"/>
          <p:cNvSpPr txBox="1"/>
          <p:nvPr/>
        </p:nvSpPr>
        <p:spPr>
          <a:xfrm>
            <a:off x="10154530" y="1787416"/>
            <a:ext cx="1195754" cy="400110"/>
          </a:xfrm>
          <a:prstGeom prst="rect">
            <a:avLst/>
          </a:prstGeom>
          <a:solidFill>
            <a:srgbClr val="FFFF00"/>
          </a:solidFill>
        </p:spPr>
        <p:txBody>
          <a:bodyPr wrap="square" rtlCol="0">
            <a:spAutoFit/>
          </a:bodyPr>
          <a:lstStyle/>
          <a:p>
            <a:pPr algn="ctr"/>
            <a:r>
              <a:rPr lang="en-US" sz="2000" b="1">
                <a:solidFill>
                  <a:srgbClr val="0000FF"/>
                </a:solidFill>
              </a:rPr>
              <a:t>Hà Đông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1000"/>
                                        <p:tgtEl>
                                          <p:spTgt spid="2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par>
                                <p:cTn id="26" presetID="21" presetClass="emph" presetSubtype="0" repeatCount="indefinite" fill="hold" nodeType="withEffect">
                                  <p:stCondLst>
                                    <p:cond delay="0"/>
                                  </p:stCondLst>
                                  <p:childTnLst>
                                    <p:animClr clrSpc="hsl" dir="cw">
                                      <p:cBhvr override="childStyle">
                                        <p:cTn id="27" dur="500" fill="hold"/>
                                        <p:tgtEl>
                                          <p:spTgt spid="25"/>
                                        </p:tgtEl>
                                        <p:attrNameLst>
                                          <p:attrName>style.color</p:attrName>
                                        </p:attrNameLst>
                                      </p:cBhvr>
                                      <p:by>
                                        <p:hsl h="7200000" s="0" l="0"/>
                                      </p:by>
                                    </p:animClr>
                                    <p:animClr clrSpc="hsl" dir="cw">
                                      <p:cBhvr>
                                        <p:cTn id="28" dur="500" fill="hold"/>
                                        <p:tgtEl>
                                          <p:spTgt spid="25"/>
                                        </p:tgtEl>
                                        <p:attrNameLst>
                                          <p:attrName>fillcolor</p:attrName>
                                        </p:attrNameLst>
                                      </p:cBhvr>
                                      <p:by>
                                        <p:hsl h="7200000" s="0" l="0"/>
                                      </p:by>
                                    </p:animClr>
                                    <p:animClr clrSpc="hsl" dir="cw">
                                      <p:cBhvr>
                                        <p:cTn id="29" dur="500" fill="hold"/>
                                        <p:tgtEl>
                                          <p:spTgt spid="25"/>
                                        </p:tgtEl>
                                        <p:attrNameLst>
                                          <p:attrName>stroke.color</p:attrName>
                                        </p:attrNameLst>
                                      </p:cBhvr>
                                      <p:by>
                                        <p:hsl h="7200000" s="0" l="0"/>
                                      </p:by>
                                    </p:animClr>
                                    <p:set>
                                      <p:cBhvr>
                                        <p:cTn id="3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71A33FE-30CF-43D2-B971-7348D4E17F59}"/>
              </a:ext>
            </a:extLst>
          </p:cNvPr>
          <p:cNvSpPr txBox="1"/>
          <p:nvPr/>
        </p:nvSpPr>
        <p:spPr>
          <a:xfrm>
            <a:off x="2152650" y="243841"/>
            <a:ext cx="7886700" cy="615553"/>
          </a:xfrm>
          <a:prstGeom prst="rect">
            <a:avLst/>
          </a:prstGeom>
          <a:noFill/>
        </p:spPr>
        <p:txBody>
          <a:bodyPr wrap="square" lIns="0" tIns="0" rIns="0" bIns="0" rtlCol="0">
            <a:spAutoFit/>
          </a:bodyPr>
          <a:lstStyle/>
          <a:p>
            <a:pPr algn="ctr">
              <a:defRPr/>
            </a:pPr>
            <a:r>
              <a:rPr lang="vi-VN" sz="4000" b="1" dirty="0">
                <a:solidFill>
                  <a:srgbClr val="0070C0"/>
                </a:solidFill>
                <a:latin typeface="Tahoma" pitchFamily="34" charset="0"/>
                <a:ea typeface="Tahoma" pitchFamily="34" charset="0"/>
                <a:cs typeface="Tahoma" pitchFamily="34" charset="0"/>
              </a:rPr>
              <a:t>BỐN  MÙA  TƯƠI  ĐẸP</a:t>
            </a:r>
            <a:endParaRPr lang="en-US" sz="4000" b="1" dirty="0">
              <a:solidFill>
                <a:srgbClr val="0070C0"/>
              </a:solidFill>
              <a:latin typeface="Tahoma" pitchFamily="34" charset="0"/>
              <a:ea typeface="Tahoma" pitchFamily="34" charset="0"/>
              <a:cs typeface="Tahoma" pitchFamily="34" charset="0"/>
            </a:endParaRPr>
          </a:p>
        </p:txBody>
      </p:sp>
      <p:pic>
        <p:nvPicPr>
          <p:cNvPr id="4" name="Hình ảnh 3">
            <a:extLst>
              <a:ext uri="{FF2B5EF4-FFF2-40B4-BE49-F238E27FC236}">
                <a16:creationId xmlns:a16="http://schemas.microsoft.com/office/drawing/2014/main" id="{23CA00C8-AB7F-4B9E-97DF-6E98142BE507}"/>
              </a:ext>
            </a:extLst>
          </p:cNvPr>
          <p:cNvPicPr>
            <a:picLocks noChangeAspect="1"/>
          </p:cNvPicPr>
          <p:nvPr/>
        </p:nvPicPr>
        <p:blipFill>
          <a:blip r:embed="rId2" cstate="print"/>
          <a:stretch>
            <a:fillRect/>
          </a:stretch>
        </p:blipFill>
        <p:spPr>
          <a:xfrm>
            <a:off x="6400802" y="1649895"/>
            <a:ext cx="5105398" cy="4625009"/>
          </a:xfrm>
          <a:prstGeom prst="rect">
            <a:avLst/>
          </a:prstGeom>
        </p:spPr>
      </p:pic>
      <p:pic>
        <p:nvPicPr>
          <p:cNvPr id="1026" name="Picture 2" descr="CHÚ TOTORO CHĂM CHỈ GIÚP BẠN KHỞI ĐỘNG NGÀY MỚI">
            <a:extLst>
              <a:ext uri="{FF2B5EF4-FFF2-40B4-BE49-F238E27FC236}">
                <a16:creationId xmlns:a16="http://schemas.microsoft.com/office/drawing/2014/main" id="{1C443924-0942-4ADF-A75C-E1E294E745D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43000"/>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808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a:spLocks noChangeArrowheads="1"/>
          </p:cNvSpPr>
          <p:nvPr/>
        </p:nvSpPr>
        <p:spPr bwMode="auto">
          <a:xfrm>
            <a:off x="400813" y="3280229"/>
            <a:ext cx="3406911" cy="2444515"/>
          </a:xfrm>
          <a:prstGeom prst="rect">
            <a:avLst/>
          </a:prstGeom>
          <a:solidFill>
            <a:schemeClr val="bg1"/>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30000"/>
              </a:lnSpc>
            </a:pPr>
            <a:r>
              <a:rPr lang="en-US" sz="3000" b="1" i="1">
                <a:solidFill>
                  <a:srgbClr val="0000FF"/>
                </a:solidFill>
              </a:rPr>
              <a:t>=&gt; Chế độ mưa và độ ẩm của trạm Hà Đông bằng mức trung bình cả nước.</a:t>
            </a:r>
          </a:p>
        </p:txBody>
      </p:sp>
      <p:pic>
        <p:nvPicPr>
          <p:cNvPr id="22" name="Picture 21" descr="C:\Users\Administrator\Desktop\Ảnh GA 8\blobid1-1678682530.png"/>
          <p:cNvPicPr/>
          <p:nvPr/>
        </p:nvPicPr>
        <p:blipFill>
          <a:blip r:embed="rId3"/>
          <a:srcRect/>
          <a:stretch>
            <a:fillRect/>
          </a:stretch>
        </p:blipFill>
        <p:spPr bwMode="auto">
          <a:xfrm>
            <a:off x="214363" y="-14514"/>
            <a:ext cx="6835099" cy="2707925"/>
          </a:xfrm>
          <a:prstGeom prst="rect">
            <a:avLst/>
          </a:prstGeom>
          <a:noFill/>
          <a:ln w="9525">
            <a:noFill/>
            <a:miter lim="800000"/>
            <a:headEnd/>
            <a:tailEnd/>
          </a:ln>
        </p:spPr>
      </p:pic>
      <p:graphicFrame>
        <p:nvGraphicFramePr>
          <p:cNvPr id="14" name="Table 13"/>
          <p:cNvGraphicFramePr>
            <a:graphicFrameLocks noGrp="1"/>
          </p:cNvGraphicFramePr>
          <p:nvPr/>
        </p:nvGraphicFramePr>
        <p:xfrm>
          <a:off x="4020457" y="2569030"/>
          <a:ext cx="8040917" cy="4024113"/>
        </p:xfrm>
        <a:graphic>
          <a:graphicData uri="http://schemas.openxmlformats.org/drawingml/2006/table">
            <a:tbl>
              <a:tblPr/>
              <a:tblGrid>
                <a:gridCol w="3217092">
                  <a:extLst>
                    <a:ext uri="{9D8B030D-6E8A-4147-A177-3AD203B41FA5}">
                      <a16:colId xmlns:a16="http://schemas.microsoft.com/office/drawing/2014/main" val="20000"/>
                    </a:ext>
                  </a:extLst>
                </a:gridCol>
                <a:gridCol w="4823825">
                  <a:extLst>
                    <a:ext uri="{9D8B030D-6E8A-4147-A177-3AD203B41FA5}">
                      <a16:colId xmlns:a16="http://schemas.microsoft.com/office/drawing/2014/main" val="20001"/>
                    </a:ext>
                  </a:extLst>
                </a:gridCol>
              </a:tblGrid>
              <a:tr h="420913">
                <a:tc>
                  <a:txBody>
                    <a:bodyPr/>
                    <a:lstStyle/>
                    <a:p>
                      <a:pPr algn="ctr">
                        <a:lnSpc>
                          <a:spcPct val="120000"/>
                        </a:lnSpc>
                        <a:spcBef>
                          <a:spcPts val="600"/>
                        </a:spcBef>
                        <a:spcAft>
                          <a:spcPts val="0"/>
                        </a:spcAft>
                      </a:pPr>
                      <a:r>
                        <a:rPr lang="en-US" sz="2800" b="1">
                          <a:solidFill>
                            <a:schemeClr val="bg1"/>
                          </a:solidFill>
                          <a:latin typeface="+mn-lt"/>
                          <a:ea typeface="Cambria"/>
                          <a:cs typeface="Times New Roman"/>
                        </a:rPr>
                        <a:t>Yếu tố</a:t>
                      </a:r>
                      <a:endParaRPr lang="en-US" sz="28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800" b="1">
                          <a:solidFill>
                            <a:schemeClr val="bg1"/>
                          </a:solidFill>
                          <a:latin typeface="+mn-lt"/>
                          <a:ea typeface="Cambria"/>
                          <a:cs typeface="Times New Roman"/>
                        </a:rPr>
                        <a:t>Lạng Sơn</a:t>
                      </a:r>
                      <a:endParaRPr lang="en-US" sz="28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508000">
                <a:tc>
                  <a:txBody>
                    <a:bodyPr/>
                    <a:lstStyle/>
                    <a:p>
                      <a:pPr algn="ctr">
                        <a:lnSpc>
                          <a:spcPct val="120000"/>
                        </a:lnSpc>
                        <a:spcBef>
                          <a:spcPts val="600"/>
                        </a:spcBef>
                        <a:spcAft>
                          <a:spcPts val="0"/>
                        </a:spcAft>
                      </a:pPr>
                      <a:r>
                        <a:rPr lang="en-US" sz="2800" b="1">
                          <a:solidFill>
                            <a:srgbClr val="0000FF"/>
                          </a:solidFill>
                          <a:latin typeface="+mn-lt"/>
                          <a:ea typeface="Calibri"/>
                          <a:cs typeface="Times New Roman"/>
                        </a:rPr>
                        <a:t>Tổng</a:t>
                      </a:r>
                      <a:r>
                        <a:rPr lang="en-US" sz="2800" b="1" baseline="0">
                          <a:solidFill>
                            <a:srgbClr val="0000FF"/>
                          </a:solidFill>
                          <a:latin typeface="+mn-lt"/>
                          <a:ea typeface="Calibri"/>
                          <a:cs typeface="Times New Roman"/>
                        </a:rPr>
                        <a:t> lượng mưa</a:t>
                      </a:r>
                      <a:endParaRPr lang="en-US" sz="28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8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51543">
                <a:tc>
                  <a:txBody>
                    <a:bodyPr/>
                    <a:lstStyle/>
                    <a:p>
                      <a:pPr algn="ctr">
                        <a:lnSpc>
                          <a:spcPct val="120000"/>
                        </a:lnSpc>
                        <a:spcBef>
                          <a:spcPts val="600"/>
                        </a:spcBef>
                        <a:spcAft>
                          <a:spcPts val="0"/>
                        </a:spcAft>
                      </a:pPr>
                      <a:r>
                        <a:rPr lang="en-US" sz="2800" b="1">
                          <a:solidFill>
                            <a:srgbClr val="0000FF"/>
                          </a:solidFill>
                          <a:latin typeface="+mn-lt"/>
                          <a:ea typeface="Calibri"/>
                          <a:cs typeface="Times New Roman"/>
                        </a:rPr>
                        <a:t>Lượng</a:t>
                      </a:r>
                      <a:r>
                        <a:rPr lang="en-US" sz="2800" b="1" baseline="0">
                          <a:solidFill>
                            <a:srgbClr val="0000FF"/>
                          </a:solidFill>
                          <a:latin typeface="+mn-lt"/>
                          <a:ea typeface="Calibri"/>
                          <a:cs typeface="Times New Roman"/>
                        </a:rPr>
                        <a:t> mưa TB năm</a:t>
                      </a:r>
                      <a:endParaRPr lang="en-US" sz="28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8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957943">
                <a:tc>
                  <a:txBody>
                    <a:bodyPr/>
                    <a:lstStyle/>
                    <a:p>
                      <a:pPr algn="ctr">
                        <a:lnSpc>
                          <a:spcPct val="120000"/>
                        </a:lnSpc>
                        <a:spcBef>
                          <a:spcPts val="600"/>
                        </a:spcBef>
                        <a:spcAft>
                          <a:spcPts val="0"/>
                        </a:spcAft>
                      </a:pPr>
                      <a:r>
                        <a:rPr lang="en-US" sz="2800" b="1">
                          <a:solidFill>
                            <a:srgbClr val="0000FF"/>
                          </a:solidFill>
                          <a:latin typeface="+mn-lt"/>
                          <a:ea typeface="Calibri"/>
                          <a:cs typeface="Times New Roman"/>
                        </a:rPr>
                        <a:t>Mùa</a:t>
                      </a:r>
                      <a:r>
                        <a:rPr lang="en-US" sz="2800" b="1" baseline="0">
                          <a:solidFill>
                            <a:srgbClr val="0000FF"/>
                          </a:solidFill>
                          <a:latin typeface="+mn-lt"/>
                          <a:ea typeface="Calibri"/>
                          <a:cs typeface="Times New Roman"/>
                        </a:rPr>
                        <a:t> mưa</a:t>
                      </a:r>
                      <a:endParaRPr lang="en-US" sz="28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8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943428">
                <a:tc>
                  <a:txBody>
                    <a:bodyPr/>
                    <a:lstStyle/>
                    <a:p>
                      <a:pPr algn="ctr">
                        <a:lnSpc>
                          <a:spcPct val="120000"/>
                        </a:lnSpc>
                        <a:spcBef>
                          <a:spcPts val="600"/>
                        </a:spcBef>
                        <a:spcAft>
                          <a:spcPts val="0"/>
                        </a:spcAft>
                      </a:pPr>
                      <a:r>
                        <a:rPr lang="en-US" sz="2800" b="1">
                          <a:solidFill>
                            <a:srgbClr val="0000FF"/>
                          </a:solidFill>
                          <a:latin typeface="+mn-lt"/>
                          <a:ea typeface="Calibri"/>
                          <a:cs typeface="Times New Roman"/>
                        </a:rPr>
                        <a:t>Mùa</a:t>
                      </a:r>
                      <a:r>
                        <a:rPr lang="en-US" sz="2800" b="1" baseline="0">
                          <a:solidFill>
                            <a:srgbClr val="0000FF"/>
                          </a:solidFill>
                          <a:latin typeface="+mn-lt"/>
                          <a:ea typeface="Calibri"/>
                          <a:cs typeface="Times New Roman"/>
                        </a:rPr>
                        <a:t> khô</a:t>
                      </a:r>
                      <a:endParaRPr lang="en-US" sz="28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8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r h="585298">
                <a:tc>
                  <a:txBody>
                    <a:bodyPr/>
                    <a:lstStyle/>
                    <a:p>
                      <a:pPr algn="ctr">
                        <a:lnSpc>
                          <a:spcPct val="120000"/>
                        </a:lnSpc>
                        <a:spcBef>
                          <a:spcPts val="600"/>
                        </a:spcBef>
                        <a:spcAft>
                          <a:spcPts val="0"/>
                        </a:spcAft>
                      </a:pPr>
                      <a:r>
                        <a:rPr lang="en-US" sz="2800" b="1">
                          <a:solidFill>
                            <a:srgbClr val="0000FF"/>
                          </a:solidFill>
                          <a:latin typeface="+mn-lt"/>
                          <a:ea typeface="Calibri"/>
                          <a:cs typeface="Times New Roman"/>
                        </a:rPr>
                        <a:t>Độ</a:t>
                      </a:r>
                      <a:r>
                        <a:rPr lang="en-US" sz="2800" b="1" baseline="0">
                          <a:solidFill>
                            <a:srgbClr val="0000FF"/>
                          </a:solidFill>
                          <a:latin typeface="+mn-lt"/>
                          <a:ea typeface="Calibri"/>
                          <a:cs typeface="Times New Roman"/>
                        </a:rPr>
                        <a:t> ẩm không khí</a:t>
                      </a:r>
                      <a:endParaRPr lang="en-US" sz="28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8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15" name="TextBox 14"/>
          <p:cNvSpPr txBox="1"/>
          <p:nvPr/>
        </p:nvSpPr>
        <p:spPr>
          <a:xfrm>
            <a:off x="7246962" y="3011188"/>
            <a:ext cx="4945038" cy="538609"/>
          </a:xfrm>
          <a:prstGeom prst="rect">
            <a:avLst/>
          </a:prstGeom>
          <a:noFill/>
        </p:spPr>
        <p:txBody>
          <a:bodyPr wrap="square" rtlCol="0">
            <a:spAutoFit/>
          </a:bodyPr>
          <a:lstStyle/>
          <a:p>
            <a:pPr algn="ctr"/>
            <a:r>
              <a:rPr lang="en-US" sz="2900" b="1">
                <a:solidFill>
                  <a:srgbClr val="0000FF"/>
                </a:solidFill>
                <a:ea typeface="Cambria"/>
                <a:cs typeface="Times New Roman"/>
              </a:rPr>
              <a:t>1724,2 mm</a:t>
            </a:r>
            <a:endParaRPr lang="en-US" sz="2900" b="1">
              <a:solidFill>
                <a:srgbClr val="0000FF"/>
              </a:solidFill>
              <a:ea typeface="Calibri"/>
              <a:cs typeface="Times New Roman"/>
            </a:endParaRPr>
          </a:p>
        </p:txBody>
      </p:sp>
      <p:sp>
        <p:nvSpPr>
          <p:cNvPr id="16" name="TextBox 15"/>
          <p:cNvSpPr txBox="1"/>
          <p:nvPr/>
        </p:nvSpPr>
        <p:spPr>
          <a:xfrm>
            <a:off x="7233312" y="3519422"/>
            <a:ext cx="4763069" cy="538609"/>
          </a:xfrm>
          <a:prstGeom prst="rect">
            <a:avLst/>
          </a:prstGeom>
          <a:noFill/>
        </p:spPr>
        <p:txBody>
          <a:bodyPr wrap="square" rtlCol="0">
            <a:spAutoFit/>
          </a:bodyPr>
          <a:lstStyle/>
          <a:p>
            <a:pPr algn="ctr">
              <a:spcBef>
                <a:spcPts val="600"/>
              </a:spcBef>
              <a:spcAft>
                <a:spcPts val="0"/>
              </a:spcAft>
            </a:pPr>
            <a:r>
              <a:rPr lang="en-US" sz="2900" b="1">
                <a:solidFill>
                  <a:srgbClr val="0000FF"/>
                </a:solidFill>
                <a:ea typeface="Calibri"/>
                <a:cs typeface="Times New Roman"/>
              </a:rPr>
              <a:t>143,7 mm</a:t>
            </a:r>
          </a:p>
        </p:txBody>
      </p:sp>
      <p:sp>
        <p:nvSpPr>
          <p:cNvPr id="17" name="TextBox 16"/>
          <p:cNvSpPr txBox="1"/>
          <p:nvPr/>
        </p:nvSpPr>
        <p:spPr>
          <a:xfrm>
            <a:off x="7253576" y="4057778"/>
            <a:ext cx="4742806" cy="1061829"/>
          </a:xfrm>
          <a:prstGeom prst="rect">
            <a:avLst/>
          </a:prstGeom>
          <a:noFill/>
        </p:spPr>
        <p:txBody>
          <a:bodyPr wrap="square" rtlCol="0">
            <a:spAutoFit/>
          </a:bodyPr>
          <a:lstStyle/>
          <a:p>
            <a:pPr algn="ctr">
              <a:spcBef>
                <a:spcPts val="600"/>
              </a:spcBef>
              <a:spcAft>
                <a:spcPts val="0"/>
              </a:spcAft>
            </a:pPr>
            <a:r>
              <a:rPr lang="en-US" sz="2900" b="1">
                <a:solidFill>
                  <a:srgbClr val="0000FF"/>
                </a:solidFill>
                <a:ea typeface="Calibri"/>
                <a:cs typeface="Times New Roman"/>
              </a:rPr>
              <a:t>Từ tháng 5 đến tháng 10</a:t>
            </a:r>
          </a:p>
          <a:p>
            <a:pPr algn="ctr">
              <a:spcBef>
                <a:spcPts val="600"/>
              </a:spcBef>
              <a:spcAft>
                <a:spcPts val="0"/>
              </a:spcAft>
            </a:pPr>
            <a:r>
              <a:rPr lang="en-US" sz="2900" b="1">
                <a:solidFill>
                  <a:srgbClr val="0000FF"/>
                </a:solidFill>
                <a:ea typeface="Calibri"/>
                <a:cs typeface="Times New Roman"/>
              </a:rPr>
              <a:t>1410,1 mm</a:t>
            </a:r>
          </a:p>
        </p:txBody>
      </p:sp>
      <p:sp>
        <p:nvSpPr>
          <p:cNvPr id="18" name="TextBox 17"/>
          <p:cNvSpPr txBox="1"/>
          <p:nvPr/>
        </p:nvSpPr>
        <p:spPr>
          <a:xfrm>
            <a:off x="7286185" y="5945526"/>
            <a:ext cx="4731643" cy="538609"/>
          </a:xfrm>
          <a:prstGeom prst="rect">
            <a:avLst/>
          </a:prstGeom>
          <a:noFill/>
        </p:spPr>
        <p:txBody>
          <a:bodyPr wrap="square" rtlCol="0">
            <a:spAutoFit/>
          </a:bodyPr>
          <a:lstStyle/>
          <a:p>
            <a:r>
              <a:rPr lang="en-US" sz="2900" b="1">
                <a:solidFill>
                  <a:srgbClr val="0000FF"/>
                </a:solidFill>
                <a:ea typeface="Calibri"/>
                <a:cs typeface="Times New Roman"/>
              </a:rPr>
              <a:t>Trên 80%, tháng 12 là 79,7%</a:t>
            </a:r>
          </a:p>
        </p:txBody>
      </p:sp>
      <p:sp>
        <p:nvSpPr>
          <p:cNvPr id="27" name="TextBox 26"/>
          <p:cNvSpPr txBox="1"/>
          <p:nvPr/>
        </p:nvSpPr>
        <p:spPr>
          <a:xfrm>
            <a:off x="7246961" y="5008448"/>
            <a:ext cx="4749421" cy="1061829"/>
          </a:xfrm>
          <a:prstGeom prst="rect">
            <a:avLst/>
          </a:prstGeom>
          <a:noFill/>
        </p:spPr>
        <p:txBody>
          <a:bodyPr wrap="square" rtlCol="0">
            <a:spAutoFit/>
          </a:bodyPr>
          <a:lstStyle/>
          <a:p>
            <a:pPr algn="ctr">
              <a:spcBef>
                <a:spcPts val="600"/>
              </a:spcBef>
              <a:spcAft>
                <a:spcPts val="0"/>
              </a:spcAft>
            </a:pPr>
            <a:r>
              <a:rPr lang="en-US" sz="2900" b="1">
                <a:solidFill>
                  <a:srgbClr val="0000FF"/>
                </a:solidFill>
                <a:ea typeface="Calibri"/>
                <a:cs typeface="Times New Roman"/>
              </a:rPr>
              <a:t>Từ tháng 11 đến tháng 4</a:t>
            </a:r>
          </a:p>
          <a:p>
            <a:pPr algn="ctr">
              <a:spcBef>
                <a:spcPts val="600"/>
              </a:spcBef>
              <a:spcAft>
                <a:spcPts val="0"/>
              </a:spcAft>
            </a:pPr>
            <a:r>
              <a:rPr lang="en-US" sz="2900" b="1">
                <a:solidFill>
                  <a:srgbClr val="0000FF"/>
                </a:solidFill>
                <a:ea typeface="Calibri"/>
                <a:cs typeface="Times New Roman"/>
              </a:rPr>
              <a:t>314,1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p:cTn id="37" dur="1000" fill="hold"/>
                                        <p:tgtEl>
                                          <p:spTgt spid="21">
                                            <p:txEl>
                                              <p:pRg st="0" end="0"/>
                                            </p:txEl>
                                          </p:spTgt>
                                        </p:tgtEl>
                                        <p:attrNameLst>
                                          <p:attrName>ppt_x</p:attrName>
                                        </p:attrNameLst>
                                      </p:cBhvr>
                                      <p:tavLst>
                                        <p:tav tm="0">
                                          <p:val>
                                            <p:strVal val="#ppt_x-.2"/>
                                          </p:val>
                                        </p:tav>
                                        <p:tav tm="100000">
                                          <p:val>
                                            <p:strVal val="#ppt_x"/>
                                          </p:val>
                                        </p:tav>
                                      </p:tavLst>
                                    </p:anim>
                                    <p:anim calcmode="lin" valueType="num">
                                      <p:cBhvr>
                                        <p:cTn id="38" dur="1000" fill="hold"/>
                                        <p:tgtEl>
                                          <p:spTgt spid="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465842" y="2643830"/>
            <a:ext cx="7116195" cy="223296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Dựa vào H.4.1 SGK cho biết, khí hậu nước ta được chia thành mấy mùa gió chính? Đó là những mùa gió nào?</a:t>
            </a:r>
            <a:endParaRPr lang="en-US" sz="3000" b="1" i="1" dirty="0">
              <a:solidFill>
                <a:srgbClr val="0000FF"/>
              </a:solidFill>
              <a:cs typeface="Arial" pitchFamily="34" charset="0"/>
            </a:endParaRPr>
          </a:p>
        </p:txBody>
      </p:sp>
      <p:sp>
        <p:nvSpPr>
          <p:cNvPr id="10" name="Rectangle 9"/>
          <p:cNvSpPr/>
          <p:nvPr/>
        </p:nvSpPr>
        <p:spPr>
          <a:xfrm>
            <a:off x="162526" y="679325"/>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gió</a:t>
            </a:r>
            <a:r>
              <a:rPr lang="en-US" sz="3000" b="1" i="1" dirty="0">
                <a:solidFill>
                  <a:srgbClr val="002060"/>
                </a:solidFill>
                <a:cs typeface="Arial" pitchFamily="34" charset="0"/>
              </a:rPr>
              <a:t> </a:t>
            </a:r>
            <a:r>
              <a:rPr lang="en-US" sz="3000" b="1" i="1" dirty="0" err="1">
                <a:solidFill>
                  <a:srgbClr val="002060"/>
                </a:solidFill>
                <a:cs typeface="Arial" pitchFamily="34" charset="0"/>
              </a:rPr>
              <a:t>mùa</a:t>
            </a:r>
            <a:endParaRPr lang="en-US" sz="3000" b="1" i="1" dirty="0">
              <a:solidFill>
                <a:srgbClr val="002060"/>
              </a:solidFill>
              <a:cs typeface="Arial" pitchFamily="34" charset="0"/>
            </a:endParaRPr>
          </a:p>
        </p:txBody>
      </p:sp>
      <p:pic>
        <p:nvPicPr>
          <p:cNvPr id="15"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
        <p:nvSpPr>
          <p:cNvPr id="25" name="AutoShape 17"/>
          <p:cNvSpPr>
            <a:spLocks noChangeArrowheads="1"/>
          </p:cNvSpPr>
          <p:nvPr/>
        </p:nvSpPr>
        <p:spPr bwMode="auto">
          <a:xfrm rot="19578596">
            <a:off x="8512738" y="2916361"/>
            <a:ext cx="762000" cy="215900"/>
          </a:xfrm>
          <a:prstGeom prst="rightArrow">
            <a:avLst>
              <a:gd name="adj1" fmla="val 50000"/>
              <a:gd name="adj2" fmla="val 88235"/>
            </a:avLst>
          </a:prstGeom>
          <a:solidFill>
            <a:srgbClr val="FF0000"/>
          </a:solidFill>
          <a:ln w="9525">
            <a:solidFill>
              <a:srgbClr val="FF0000"/>
            </a:solidFill>
            <a:miter lim="800000"/>
            <a:headEnd/>
            <a:tailEnd/>
          </a:ln>
          <a:effectLst/>
        </p:spPr>
        <p:txBody>
          <a:bodyPr wrap="none" anchor="ctr"/>
          <a:lstStyle/>
          <a:p>
            <a:endParaRPr lang="en-US" altLang="en-US"/>
          </a:p>
        </p:txBody>
      </p:sp>
      <p:sp>
        <p:nvSpPr>
          <p:cNvPr id="26" name="AutoShape 18"/>
          <p:cNvSpPr>
            <a:spLocks noChangeArrowheads="1"/>
          </p:cNvSpPr>
          <p:nvPr/>
        </p:nvSpPr>
        <p:spPr bwMode="auto">
          <a:xfrm rot="19508732">
            <a:off x="7792062" y="6232648"/>
            <a:ext cx="762000" cy="215900"/>
          </a:xfrm>
          <a:prstGeom prst="rightArrow">
            <a:avLst>
              <a:gd name="adj1" fmla="val 50000"/>
              <a:gd name="adj2" fmla="val 88235"/>
            </a:avLst>
          </a:prstGeom>
          <a:solidFill>
            <a:srgbClr val="FF0000"/>
          </a:solidFill>
          <a:ln w="9525">
            <a:solidFill>
              <a:srgbClr val="FF0000"/>
            </a:solidFill>
            <a:miter lim="800000"/>
            <a:headEnd/>
            <a:tailEnd/>
          </a:ln>
          <a:effectLst/>
        </p:spPr>
        <p:txBody>
          <a:bodyPr wrap="none" anchor="ctr"/>
          <a:lstStyle/>
          <a:p>
            <a:endParaRPr lang="en-US" altLang="en-US"/>
          </a:p>
        </p:txBody>
      </p:sp>
      <p:sp>
        <p:nvSpPr>
          <p:cNvPr id="27" name="AutoShape 19"/>
          <p:cNvSpPr>
            <a:spLocks noChangeArrowheads="1"/>
          </p:cNvSpPr>
          <p:nvPr/>
        </p:nvSpPr>
        <p:spPr bwMode="auto">
          <a:xfrm rot="19306997">
            <a:off x="8800124" y="4703885"/>
            <a:ext cx="762000" cy="215900"/>
          </a:xfrm>
          <a:prstGeom prst="rightArrow">
            <a:avLst>
              <a:gd name="adj1" fmla="val 50000"/>
              <a:gd name="adj2" fmla="val 88235"/>
            </a:avLst>
          </a:prstGeom>
          <a:solidFill>
            <a:srgbClr val="FF0000"/>
          </a:solidFill>
          <a:ln w="9525">
            <a:solidFill>
              <a:srgbClr val="FF0000"/>
            </a:solidFill>
            <a:miter lim="800000"/>
            <a:headEnd/>
            <a:tailEnd/>
          </a:ln>
          <a:effectLst/>
        </p:spPr>
        <p:txBody>
          <a:bodyPr wrap="none" anchor="ctr"/>
          <a:lstStyle/>
          <a:p>
            <a:endParaRPr lang="en-US" altLang="en-US"/>
          </a:p>
        </p:txBody>
      </p:sp>
      <p:sp>
        <p:nvSpPr>
          <p:cNvPr id="28" name="AutoShape 21"/>
          <p:cNvSpPr>
            <a:spLocks noChangeArrowheads="1"/>
          </p:cNvSpPr>
          <p:nvPr/>
        </p:nvSpPr>
        <p:spPr bwMode="auto">
          <a:xfrm rot="19642068">
            <a:off x="10457181" y="1557802"/>
            <a:ext cx="800100" cy="241300"/>
          </a:xfrm>
          <a:prstGeom prst="leftArrow">
            <a:avLst>
              <a:gd name="adj1" fmla="val 50000"/>
              <a:gd name="adj2" fmla="val 82895"/>
            </a:avLst>
          </a:prstGeom>
          <a:solidFill>
            <a:srgbClr val="0000FF"/>
          </a:solidFill>
          <a:ln w="9525">
            <a:solidFill>
              <a:srgbClr val="0000FF"/>
            </a:solidFill>
            <a:miter lim="800000"/>
            <a:headEnd/>
            <a:tailEnd/>
          </a:ln>
          <a:effectLst/>
        </p:spPr>
        <p:txBody>
          <a:bodyPr wrap="none" anchor="ctr"/>
          <a:lstStyle/>
          <a:p>
            <a:endParaRPr lang="en-US" altLang="en-US"/>
          </a:p>
        </p:txBody>
      </p:sp>
      <p:sp>
        <p:nvSpPr>
          <p:cNvPr id="29" name="AutoShape 22"/>
          <p:cNvSpPr>
            <a:spLocks noChangeArrowheads="1"/>
          </p:cNvSpPr>
          <p:nvPr/>
        </p:nvSpPr>
        <p:spPr bwMode="auto">
          <a:xfrm rot="19726436">
            <a:off x="9373212" y="557335"/>
            <a:ext cx="800100" cy="241300"/>
          </a:xfrm>
          <a:prstGeom prst="leftArrow">
            <a:avLst>
              <a:gd name="adj1" fmla="val 50000"/>
              <a:gd name="adj2" fmla="val 82895"/>
            </a:avLst>
          </a:prstGeom>
          <a:solidFill>
            <a:srgbClr val="0000FF"/>
          </a:solidFill>
          <a:ln w="9525">
            <a:solidFill>
              <a:srgbClr val="0000FF"/>
            </a:solidFill>
            <a:miter lim="800000"/>
            <a:headEnd/>
            <a:tailEnd/>
          </a:ln>
          <a:effectLst/>
        </p:spPr>
        <p:txBody>
          <a:bodyPr wrap="none" anchor="ctr"/>
          <a:lstStyle/>
          <a:p>
            <a:endParaRPr lang="en-US" altLang="en-US"/>
          </a:p>
        </p:txBody>
      </p:sp>
      <p:sp>
        <p:nvSpPr>
          <p:cNvPr id="30" name="AutoShape 27"/>
          <p:cNvSpPr>
            <a:spLocks noChangeArrowheads="1"/>
          </p:cNvSpPr>
          <p:nvPr/>
        </p:nvSpPr>
        <p:spPr bwMode="auto">
          <a:xfrm rot="19578596">
            <a:off x="7619732" y="1865948"/>
            <a:ext cx="762000" cy="215900"/>
          </a:xfrm>
          <a:prstGeom prst="rightArrow">
            <a:avLst>
              <a:gd name="adj1" fmla="val 50000"/>
              <a:gd name="adj2" fmla="val 88235"/>
            </a:avLst>
          </a:prstGeom>
          <a:solidFill>
            <a:srgbClr val="FF0000"/>
          </a:solidFill>
          <a:ln w="9525">
            <a:solidFill>
              <a:srgbClr val="FF0000"/>
            </a:solidFill>
            <a:miter lim="800000"/>
            <a:headEnd/>
            <a:tailEnd/>
          </a:ln>
          <a:effectLst/>
        </p:spPr>
        <p:txBody>
          <a:bodyPr wrap="none" anchor="ctr"/>
          <a:lstStyle/>
          <a:p>
            <a:endParaRPr lang="en-US" altLang="en-US"/>
          </a:p>
        </p:txBody>
      </p:sp>
      <p:sp>
        <p:nvSpPr>
          <p:cNvPr id="31" name="AutoShape 28"/>
          <p:cNvSpPr>
            <a:spLocks noChangeArrowheads="1"/>
          </p:cNvSpPr>
          <p:nvPr/>
        </p:nvSpPr>
        <p:spPr bwMode="auto">
          <a:xfrm rot="19726436">
            <a:off x="11119121" y="3520417"/>
            <a:ext cx="908050" cy="176212"/>
          </a:xfrm>
          <a:prstGeom prst="leftArrow">
            <a:avLst>
              <a:gd name="adj1" fmla="val 50000"/>
              <a:gd name="adj2" fmla="val 83095"/>
            </a:avLst>
          </a:prstGeom>
          <a:solidFill>
            <a:srgbClr val="0000FF"/>
          </a:solidFill>
          <a:ln w="9525">
            <a:solidFill>
              <a:srgbClr val="0000FF"/>
            </a:solidFill>
            <a:miter lim="800000"/>
            <a:headEnd/>
            <a:tailEnd/>
          </a:ln>
          <a:effectLst/>
        </p:spPr>
        <p:txBody>
          <a:bodyPr wrap="none" anchor="ctr"/>
          <a:lstStyle/>
          <a:p>
            <a:endParaRPr lang="en-US" altLang="en-US"/>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xit" presetSubtype="0" fill="hold" grpId="1" nodeType="withEffect">
                                  <p:stCondLst>
                                    <p:cond delay="0"/>
                                  </p:stCondLst>
                                  <p:childTnLst>
                                    <p:anim calcmode="lin" valueType="num">
                                      <p:cBhvr>
                                        <p:cTn id="11" dur="1000"/>
                                        <p:tgtEl>
                                          <p:spTgt spid="17"/>
                                        </p:tgtEl>
                                        <p:attrNameLst>
                                          <p:attrName>ppt_x</p:attrName>
                                        </p:attrNameLst>
                                      </p:cBhvr>
                                      <p:tavLst>
                                        <p:tav tm="0">
                                          <p:val>
                                            <p:strVal val="ppt_x"/>
                                          </p:val>
                                        </p:tav>
                                        <p:tav tm="100000">
                                          <p:val>
                                            <p:strVal val="ppt_x-.2"/>
                                          </p:val>
                                        </p:tav>
                                      </p:tavLst>
                                    </p:anim>
                                    <p:anim calcmode="lin" valueType="num">
                                      <p:cBhvr>
                                        <p:cTn id="12" dur="1000"/>
                                        <p:tgtEl>
                                          <p:spTgt spid="17"/>
                                        </p:tgtEl>
                                        <p:attrNameLst>
                                          <p:attrName>ppt_y</p:attrName>
                                        </p:attrNameLst>
                                      </p:cBhvr>
                                      <p:tavLst>
                                        <p:tav tm="0">
                                          <p:val>
                                            <p:strVal val="ppt_y"/>
                                          </p:val>
                                        </p:tav>
                                        <p:tav tm="100000">
                                          <p:val>
                                            <p:strVal val="ppt_y"/>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56" presetClass="path" presetSubtype="0" repeatCount="indefinite" accel="50000" decel="50000" fill="hold" grpId="1" nodeType="withEffect">
                                  <p:stCondLst>
                                    <p:cond delay="0"/>
                                  </p:stCondLst>
                                  <p:endCondLst>
                                    <p:cond evt="onNext" delay="0">
                                      <p:tgtEl>
                                        <p:sldTgt/>
                                      </p:tgtEl>
                                    </p:cond>
                                  </p:endCondLst>
                                  <p:childTnLst>
                                    <p:animMotion origin="layout" path="M -0.10834 0.08704 L 4.44444E-6 -7.40741E-7 " pathEditMode="relative" rAng="0" ptsTypes="AA">
                                      <p:cBhvr>
                                        <p:cTn id="24" dur="2000" fill="hold"/>
                                        <p:tgtEl>
                                          <p:spTgt spid="25"/>
                                        </p:tgtEl>
                                        <p:attrNameLst>
                                          <p:attrName>ppt_x</p:attrName>
                                          <p:attrName>ppt_y</p:attrName>
                                        </p:attrNameLst>
                                      </p:cBhvr>
                                      <p:rCtr x="5400" y="-4400"/>
                                    </p:animMotion>
                                  </p:childTnLst>
                                </p:cTn>
                              </p:par>
                              <p:par>
                                <p:cTn id="25" presetID="56" presetClass="path" presetSubtype="0" repeatCount="indefinite" accel="50000" decel="50000" fill="hold" grpId="1" nodeType="withEffect">
                                  <p:stCondLst>
                                    <p:cond delay="0"/>
                                  </p:stCondLst>
                                  <p:endCondLst>
                                    <p:cond evt="onNext" delay="0">
                                      <p:tgtEl>
                                        <p:sldTgt/>
                                      </p:tgtEl>
                                    </p:cond>
                                  </p:endCondLst>
                                  <p:childTnLst>
                                    <p:animMotion origin="layout" path="M -0.12222 0.0963 L 0.06667 -0.08518 " pathEditMode="relative" rAng="0" ptsTypes="AA">
                                      <p:cBhvr>
                                        <p:cTn id="26" dur="2000" fill="hold"/>
                                        <p:tgtEl>
                                          <p:spTgt spid="26"/>
                                        </p:tgtEl>
                                        <p:attrNameLst>
                                          <p:attrName>ppt_x</p:attrName>
                                          <p:attrName>ppt_y</p:attrName>
                                        </p:attrNameLst>
                                      </p:cBhvr>
                                      <p:rCtr x="9400" y="-9100"/>
                                    </p:animMotion>
                                  </p:childTnLst>
                                </p:cTn>
                              </p:par>
                              <p:par>
                                <p:cTn id="27" presetID="56" presetClass="path" presetSubtype="0" repeatCount="indefinite" accel="50000" decel="50000" fill="hold" grpId="1" nodeType="withEffect">
                                  <p:stCondLst>
                                    <p:cond delay="0"/>
                                  </p:stCondLst>
                                  <p:endCondLst>
                                    <p:cond evt="onNext" delay="0">
                                      <p:tgtEl>
                                        <p:sldTgt/>
                                      </p:tgtEl>
                                    </p:cond>
                                  </p:endCondLst>
                                  <p:childTnLst>
                                    <p:animMotion origin="layout" path="M -0.125 0.10833 L 0.07917 -0.09537 " pathEditMode="relative" rAng="0" ptsTypes="AA">
                                      <p:cBhvr>
                                        <p:cTn id="28" dur="2000" fill="hold"/>
                                        <p:tgtEl>
                                          <p:spTgt spid="27"/>
                                        </p:tgtEl>
                                        <p:attrNameLst>
                                          <p:attrName>ppt_x</p:attrName>
                                          <p:attrName>ppt_y</p:attrName>
                                        </p:attrNameLst>
                                      </p:cBhvr>
                                      <p:rCtr x="10200" y="-10200"/>
                                    </p:animMotion>
                                  </p:childTnLst>
                                </p:cTn>
                              </p:par>
                              <p:par>
                                <p:cTn id="29" presetID="56" presetClass="path" presetSubtype="0" repeatCount="indefinite" accel="50000" decel="50000" fill="hold" grpId="1" nodeType="withEffect">
                                  <p:stCondLst>
                                    <p:cond delay="0"/>
                                  </p:stCondLst>
                                  <p:endCondLst>
                                    <p:cond evt="onNext" delay="0">
                                      <p:tgtEl>
                                        <p:sldTgt/>
                                      </p:tgtEl>
                                    </p:cond>
                                  </p:endCondLst>
                                  <p:childTnLst>
                                    <p:animMotion origin="layout" path="M -0.06111 0.05 L -4.44444E-6 -2.96296E-6 " pathEditMode="relative" rAng="0" ptsTypes="AA">
                                      <p:cBhvr>
                                        <p:cTn id="30" dur="2000" fill="hold"/>
                                        <p:tgtEl>
                                          <p:spTgt spid="30"/>
                                        </p:tgtEl>
                                        <p:attrNameLst>
                                          <p:attrName>ppt_x</p:attrName>
                                          <p:attrName>ppt_y</p:attrName>
                                        </p:attrNameLst>
                                      </p:cBhvr>
                                      <p:rCtr x="3100" y="-2500"/>
                                    </p:animMotion>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35" presetClass="path" presetSubtype="0" repeatCount="indefinite" accel="50000" decel="50000" fill="hold" grpId="1" nodeType="withEffect">
                                  <p:stCondLst>
                                    <p:cond delay="0"/>
                                  </p:stCondLst>
                                  <p:endCondLst>
                                    <p:cond evt="onNext" delay="0">
                                      <p:tgtEl>
                                        <p:sldTgt/>
                                      </p:tgtEl>
                                    </p:cond>
                                  </p:endCondLst>
                                  <p:childTnLst>
                                    <p:animMotion origin="layout" path="M 2.22222E-6 -1.11111E-6 L -0.0875 0.06482 " pathEditMode="relative" rAng="0" ptsTypes="AA">
                                      <p:cBhvr>
                                        <p:cTn id="38" dur="2000" fill="hold"/>
                                        <p:tgtEl>
                                          <p:spTgt spid="29"/>
                                        </p:tgtEl>
                                        <p:attrNameLst>
                                          <p:attrName>ppt_x</p:attrName>
                                          <p:attrName>ppt_y</p:attrName>
                                        </p:attrNameLst>
                                      </p:cBhvr>
                                      <p:rCtr x="-4400" y="3200"/>
                                    </p:animMotion>
                                  </p:childTnLst>
                                </p:cTn>
                              </p:par>
                              <p:par>
                                <p:cTn id="39" presetID="35" presetClass="path" presetSubtype="0" repeatCount="indefinite" accel="50000" decel="50000" fill="hold" grpId="1" nodeType="withEffect">
                                  <p:stCondLst>
                                    <p:cond delay="0"/>
                                  </p:stCondLst>
                                  <p:endCondLst>
                                    <p:cond evt="onNext" delay="0">
                                      <p:tgtEl>
                                        <p:sldTgt/>
                                      </p:tgtEl>
                                    </p:cond>
                                  </p:endCondLst>
                                  <p:childTnLst>
                                    <p:animMotion origin="layout" path="M 0 -2.59259E-6 L -0.08333 0.06852 " pathEditMode="relative" rAng="0" ptsTypes="AA">
                                      <p:cBhvr>
                                        <p:cTn id="40" dur="2000" fill="hold"/>
                                        <p:tgtEl>
                                          <p:spTgt spid="28"/>
                                        </p:tgtEl>
                                        <p:attrNameLst>
                                          <p:attrName>ppt_x</p:attrName>
                                          <p:attrName>ppt_y</p:attrName>
                                        </p:attrNameLst>
                                      </p:cBhvr>
                                      <p:rCtr x="-4200" y="3400"/>
                                    </p:animMotion>
                                  </p:childTnLst>
                                </p:cTn>
                              </p:par>
                              <p:par>
                                <p:cTn id="41" presetID="35" presetClass="path" presetSubtype="0" repeatCount="indefinite" accel="50000" decel="50000" fill="hold" grpId="1" nodeType="withEffect">
                                  <p:stCondLst>
                                    <p:cond delay="0"/>
                                  </p:stCondLst>
                                  <p:endCondLst>
                                    <p:cond evt="onNext" delay="0">
                                      <p:tgtEl>
                                        <p:sldTgt/>
                                      </p:tgtEl>
                                    </p:cond>
                                  </p:endCondLst>
                                  <p:childTnLst>
                                    <p:animMotion origin="layout" path="M 0 3.7037E-6 L -0.175 0.1574 " pathEditMode="relative" rAng="0" ptsTypes="AA">
                                      <p:cBhvr>
                                        <p:cTn id="42" dur="2000" fill="hold"/>
                                        <p:tgtEl>
                                          <p:spTgt spid="31"/>
                                        </p:tgtEl>
                                        <p:attrNameLst>
                                          <p:attrName>ppt_x</p:attrName>
                                          <p:attrName>ppt_y</p:attrName>
                                        </p:attrNameLst>
                                      </p:cBhvr>
                                      <p:rCtr x="-8700" y="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 Trabajo Pareja El Amor Dia De San Valentin, De, Colega, Fácil PNG y PSD  para Descargar Gratis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18472" cy="141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8987" y="844059"/>
            <a:ext cx="10466364" cy="1125412"/>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a:solidFill>
                  <a:srgbClr val="0000FF"/>
                </a:solidFill>
                <a:cs typeface="Times New Roman" panose="02020603050405020304" pitchFamily="18" charset="0"/>
              </a:rPr>
              <a:t>Yêu cầu: </a:t>
            </a:r>
            <a:r>
              <a:rPr lang="vi-VN" sz="3000" b="1" i="1">
                <a:solidFill>
                  <a:srgbClr val="0000FF"/>
                </a:solidFill>
                <a:latin typeface="Calibri" pitchFamily="34" charset="0"/>
                <a:cs typeface="Calibri" pitchFamily="34" charset="0"/>
              </a:rPr>
              <a:t>Khai thác thông tin mục 1</a:t>
            </a:r>
            <a:r>
              <a:rPr lang="en-US" sz="3000" b="1" i="1">
                <a:solidFill>
                  <a:srgbClr val="0000FF"/>
                </a:solidFill>
                <a:latin typeface="Calibri" pitchFamily="34" charset="0"/>
                <a:cs typeface="Calibri" pitchFamily="34" charset="0"/>
              </a:rPr>
              <a:t>.c, </a:t>
            </a:r>
            <a:r>
              <a:rPr lang="vi-VN" sz="3000" b="1" i="1">
                <a:solidFill>
                  <a:srgbClr val="0000FF"/>
                </a:solidFill>
                <a:latin typeface="Calibri" pitchFamily="34" charset="0"/>
                <a:cs typeface="Calibri" pitchFamily="34" charset="0"/>
              </a:rPr>
              <a:t>quan sát </a:t>
            </a:r>
            <a:r>
              <a:rPr lang="en-US" sz="3000" b="1" i="1">
                <a:solidFill>
                  <a:srgbClr val="0000FF"/>
                </a:solidFill>
                <a:latin typeface="Calibri" pitchFamily="34" charset="0"/>
                <a:cs typeface="Calibri" pitchFamily="34" charset="0"/>
              </a:rPr>
              <a:t>H.4.1 </a:t>
            </a:r>
            <a:r>
              <a:rPr lang="vi-VN" sz="3000" b="1" i="1">
                <a:solidFill>
                  <a:srgbClr val="0000FF"/>
                </a:solidFill>
                <a:latin typeface="Calibri" pitchFamily="34" charset="0"/>
                <a:cs typeface="Calibri" pitchFamily="34" charset="0"/>
              </a:rPr>
              <a:t>SGK</a:t>
            </a:r>
            <a:r>
              <a:rPr lang="en-US" sz="3000" b="1" i="1">
                <a:solidFill>
                  <a:srgbClr val="0000FF"/>
                </a:solidFill>
                <a:latin typeface="Calibri" pitchFamily="34" charset="0"/>
                <a:cs typeface="Calibri" pitchFamily="34" charset="0"/>
              </a:rPr>
              <a:t> (hoặc Atlat Địa lí Việt Nam), </a:t>
            </a:r>
            <a:r>
              <a:rPr lang="vi-VN" sz="3000" b="1" i="1">
                <a:solidFill>
                  <a:srgbClr val="0000FF"/>
                </a:solidFill>
                <a:latin typeface="Calibri" pitchFamily="34" charset="0"/>
                <a:cs typeface="Calibri" pitchFamily="34" charset="0"/>
              </a:rPr>
              <a:t>các nhóm hoàn thiện bài tập sau: </a:t>
            </a:r>
            <a:endParaRPr lang="en-US" sz="3000" b="1" i="1" dirty="0">
              <a:solidFill>
                <a:srgbClr val="0000FF"/>
              </a:solidFill>
              <a:latin typeface="Calibri" pitchFamily="34" charset="0"/>
              <a:cs typeface="Calibri" pitchFamily="34" charset="0"/>
            </a:endParaRPr>
          </a:p>
        </p:txBody>
      </p:sp>
      <p:sp>
        <p:nvSpPr>
          <p:cNvPr id="4" name="Rectangle 3"/>
          <p:cNvSpPr/>
          <p:nvPr/>
        </p:nvSpPr>
        <p:spPr>
          <a:xfrm>
            <a:off x="267293" y="2389594"/>
            <a:ext cx="4642332" cy="553998"/>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3000" b="1">
                <a:solidFill>
                  <a:srgbClr val="FF0000"/>
                </a:solidFill>
                <a:cs typeface="Times New Roman" panose="02020603050405020304" pitchFamily="18" charset="0"/>
              </a:rPr>
              <a:t>+ Nhóm 1,3: Gió mùa đông.</a:t>
            </a:r>
            <a:endParaRPr lang="en-US" sz="3000" b="1" dirty="0">
              <a:solidFill>
                <a:srgbClr val="FF0000"/>
              </a:solidFill>
              <a:cs typeface="Times New Roman" panose="02020603050405020304" pitchFamily="18" charset="0"/>
            </a:endParaRPr>
          </a:p>
        </p:txBody>
      </p:sp>
      <p:sp>
        <p:nvSpPr>
          <p:cNvPr id="7" name="Rectangle 6"/>
          <p:cNvSpPr/>
          <p:nvPr/>
        </p:nvSpPr>
        <p:spPr>
          <a:xfrm>
            <a:off x="267293" y="3560837"/>
            <a:ext cx="4670467" cy="553998"/>
          </a:xfrm>
          <a:prstGeom prst="rect">
            <a:avLst/>
          </a:prstGeom>
          <a:solidFill>
            <a:srgbClr val="FFFF00"/>
          </a:solidFill>
          <a:ln/>
        </p:spPr>
        <p:style>
          <a:lnRef idx="0">
            <a:schemeClr val="accent5"/>
          </a:lnRef>
          <a:fillRef idx="3">
            <a:schemeClr val="accent5"/>
          </a:fillRef>
          <a:effectRef idx="3">
            <a:schemeClr val="accent5"/>
          </a:effectRef>
          <a:fontRef idx="minor">
            <a:schemeClr val="lt1"/>
          </a:fontRef>
        </p:style>
        <p:txBody>
          <a:bodyPr wrap="square">
            <a:spAutoFit/>
          </a:bodyPr>
          <a:lstStyle/>
          <a:p>
            <a:r>
              <a:rPr lang="en-US" sz="3000" b="1">
                <a:solidFill>
                  <a:srgbClr val="006666"/>
                </a:solidFill>
                <a:cs typeface="Times New Roman" panose="02020603050405020304" pitchFamily="18" charset="0"/>
              </a:rPr>
              <a:t>+ Nhóm 2,4: Gió mùa hạ</a:t>
            </a:r>
            <a:endParaRPr lang="en-US" sz="3000" b="1" dirty="0">
              <a:solidFill>
                <a:srgbClr val="006666"/>
              </a:solidFill>
              <a:cs typeface="Times New Roman" panose="02020603050405020304" pitchFamily="18" charset="0"/>
            </a:endParaRPr>
          </a:p>
        </p:txBody>
      </p:sp>
      <p:sp>
        <p:nvSpPr>
          <p:cNvPr id="30" name="WordArt 5"/>
          <p:cNvSpPr>
            <a:spLocks noChangeArrowheads="1" noChangeShapeType="1" noTextEdit="1"/>
          </p:cNvSpPr>
          <p:nvPr/>
        </p:nvSpPr>
        <p:spPr bwMode="auto">
          <a:xfrm>
            <a:off x="3586952" y="105617"/>
            <a:ext cx="3823855" cy="646177"/>
          </a:xfrm>
          <a:prstGeom prst="rect">
            <a:avLst/>
          </a:prstGeom>
          <a:solidFill>
            <a:schemeClr val="bg1"/>
          </a:solidFill>
        </p:spPr>
        <p:txBody>
          <a:bodyPr wrap="none" fromWordArt="1">
            <a:prstTxWarp prst="textPlain">
              <a:avLst>
                <a:gd name="adj" fmla="val 50000"/>
              </a:avLst>
            </a:prstTxWarp>
          </a:bodyPr>
          <a:lstStyle/>
          <a:p>
            <a:r>
              <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28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10" name="Table 9"/>
          <p:cNvGraphicFramePr>
            <a:graphicFrameLocks noGrp="1"/>
          </p:cNvGraphicFramePr>
          <p:nvPr/>
        </p:nvGraphicFramePr>
        <p:xfrm>
          <a:off x="5513696" y="2405575"/>
          <a:ext cx="6369255" cy="3366630"/>
        </p:xfrm>
        <a:graphic>
          <a:graphicData uri="http://schemas.openxmlformats.org/drawingml/2006/table">
            <a:tbl>
              <a:tblPr/>
              <a:tblGrid>
                <a:gridCol w="1951658">
                  <a:extLst>
                    <a:ext uri="{9D8B030D-6E8A-4147-A177-3AD203B41FA5}">
                      <a16:colId xmlns:a16="http://schemas.microsoft.com/office/drawing/2014/main" val="20000"/>
                    </a:ext>
                  </a:extLst>
                </a:gridCol>
                <a:gridCol w="2424275">
                  <a:extLst>
                    <a:ext uri="{9D8B030D-6E8A-4147-A177-3AD203B41FA5}">
                      <a16:colId xmlns:a16="http://schemas.microsoft.com/office/drawing/2014/main" val="20001"/>
                    </a:ext>
                  </a:extLst>
                </a:gridCol>
                <a:gridCol w="1993322">
                  <a:extLst>
                    <a:ext uri="{9D8B030D-6E8A-4147-A177-3AD203B41FA5}">
                      <a16:colId xmlns:a16="http://schemas.microsoft.com/office/drawing/2014/main" val="20002"/>
                    </a:ext>
                  </a:extLst>
                </a:gridCol>
              </a:tblGrid>
              <a:tr h="545184">
                <a:tc>
                  <a:txBody>
                    <a:bodyPr/>
                    <a:lstStyle/>
                    <a:p>
                      <a:pPr algn="ctr">
                        <a:lnSpc>
                          <a:spcPct val="120000"/>
                        </a:lnSpc>
                        <a:spcBef>
                          <a:spcPts val="600"/>
                        </a:spcBef>
                        <a:spcAft>
                          <a:spcPts val="0"/>
                        </a:spcAft>
                      </a:pPr>
                      <a:r>
                        <a:rPr lang="en-US" sz="2900" b="1">
                          <a:solidFill>
                            <a:schemeClr val="bg1"/>
                          </a:solidFill>
                          <a:latin typeface="+mn-lt"/>
                          <a:ea typeface="Cambria"/>
                          <a:cs typeface="Times New Roman"/>
                        </a:rPr>
                        <a:t>Yếu tố</a:t>
                      </a:r>
                      <a:endParaRPr lang="en-US" sz="29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900" b="1">
                          <a:solidFill>
                            <a:schemeClr val="bg1"/>
                          </a:solidFill>
                          <a:latin typeface="+mn-lt"/>
                          <a:ea typeface="Cambria"/>
                          <a:cs typeface="Times New Roman"/>
                        </a:rPr>
                        <a:t>Gió mùa đông</a:t>
                      </a:r>
                      <a:endParaRPr lang="en-US" sz="29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900" b="1">
                          <a:solidFill>
                            <a:schemeClr val="bg1"/>
                          </a:solidFill>
                          <a:latin typeface="+mn-lt"/>
                          <a:ea typeface="Cambria"/>
                          <a:cs typeface="Times New Roman"/>
                        </a:rPr>
                        <a:t>Gió mùa hạ</a:t>
                      </a:r>
                      <a:endParaRPr lang="en-US" sz="29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1090369">
                <a:tc>
                  <a:txBody>
                    <a:bodyPr/>
                    <a:lstStyle/>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Thời gian hoạt động</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tabLst>
                          <a:tab pos="180340" algn="l"/>
                          <a:tab pos="450215" algn="l"/>
                        </a:tabLst>
                      </a:pPr>
                      <a:endParaRPr lang="en-US" sz="2900" b="1">
                        <a:solidFill>
                          <a:srgbClr val="0000FF"/>
                        </a:solidFill>
                        <a:latin typeface="+mn-lt"/>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tabLst>
                          <a:tab pos="180340" algn="l"/>
                          <a:tab pos="450215" algn="l"/>
                        </a:tabLst>
                      </a:pPr>
                      <a:endParaRPr lang="en-US" sz="2900" b="1">
                        <a:solidFill>
                          <a:srgbClr val="0000FF"/>
                        </a:solidFill>
                        <a:latin typeface="+mn-lt"/>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640708">
                <a:tc>
                  <a:txBody>
                    <a:bodyPr/>
                    <a:lstStyle/>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Hướng gió</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090369">
                <a:tc>
                  <a:txBody>
                    <a:bodyPr/>
                    <a:lstStyle/>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Đặc điểm nổi bật</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68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ppt_x</p:attrName>
                                        </p:attrNameLst>
                                      </p:cBhvr>
                                      <p:tavLst>
                                        <p:tav tm="0">
                                          <p:val>
                                            <p:strVal val="#ppt_x-.2"/>
                                          </p:val>
                                        </p:tav>
                                        <p:tav tm="100000">
                                          <p:val>
                                            <p:strVal val="#ppt_x"/>
                                          </p:val>
                                        </p:tav>
                                      </p:tavLst>
                                    </p:anim>
                                    <p:anim calcmode="lin" valueType="num">
                                      <p:cBhvr>
                                        <p:cTn id="1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8"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2526" y="10573"/>
            <a:ext cx="5287597" cy="1015661"/>
          </a:xfrm>
          <a:prstGeom prst="rect">
            <a:avLst/>
          </a:prstGeom>
        </p:spPr>
        <p:txBody>
          <a:bodyPr wrap="none" lIns="91438" tIns="45719" rIns="91438" bIns="45719">
            <a:spAutoFit/>
          </a:bodyPr>
          <a:lstStyle/>
          <a:p>
            <a:pPr algn="just"/>
            <a:r>
              <a:rPr lang="en-US" sz="3000" b="1" dirty="0">
                <a:cs typeface="Arial" pitchFamily="34" charset="0"/>
              </a:rPr>
              <a:t>1. </a:t>
            </a:r>
            <a:r>
              <a:rPr lang="en-US" sz="3000" b="1" dirty="0" err="1">
                <a:cs typeface="Arial" pitchFamily="34" charset="0"/>
              </a:rPr>
              <a:t>Khí</a:t>
            </a:r>
            <a:r>
              <a:rPr lang="en-US" sz="3000" b="1" dirty="0">
                <a:cs typeface="Arial" pitchFamily="34" charset="0"/>
              </a:rPr>
              <a:t> </a:t>
            </a:r>
            <a:r>
              <a:rPr lang="en-US" sz="3000" b="1" dirty="0" err="1">
                <a:cs typeface="Arial" pitchFamily="34" charset="0"/>
              </a:rPr>
              <a:t>hậu</a:t>
            </a:r>
            <a:r>
              <a:rPr lang="en-US" sz="3000" b="1" dirty="0">
                <a:cs typeface="Arial" pitchFamily="34" charset="0"/>
              </a:rPr>
              <a:t> </a:t>
            </a:r>
            <a:r>
              <a:rPr lang="en-US" sz="3000" b="1" dirty="0" err="1">
                <a:cs typeface="Arial" pitchFamily="34" charset="0"/>
              </a:rPr>
              <a:t>nhiệt</a:t>
            </a:r>
            <a:r>
              <a:rPr lang="en-US" sz="3000" b="1" dirty="0">
                <a:cs typeface="Arial" pitchFamily="34" charset="0"/>
              </a:rPr>
              <a:t> </a:t>
            </a:r>
            <a:r>
              <a:rPr lang="en-US" sz="3000" b="1" dirty="0" err="1">
                <a:cs typeface="Arial" pitchFamily="34" charset="0"/>
              </a:rPr>
              <a:t>đới</a:t>
            </a:r>
            <a:r>
              <a:rPr lang="en-US" sz="3000" b="1" dirty="0">
                <a:cs typeface="Arial" pitchFamily="34" charset="0"/>
              </a:rPr>
              <a:t> </a:t>
            </a:r>
            <a:r>
              <a:rPr lang="en-US" sz="3000" b="1" dirty="0" err="1">
                <a:cs typeface="Arial" pitchFamily="34" charset="0"/>
              </a:rPr>
              <a:t>ẩm</a:t>
            </a:r>
            <a:r>
              <a:rPr lang="en-US" sz="3000" b="1" dirty="0">
                <a:cs typeface="Arial" pitchFamily="34" charset="0"/>
              </a:rPr>
              <a:t> </a:t>
            </a:r>
            <a:r>
              <a:rPr lang="en-US" sz="3000" b="1" dirty="0" err="1">
                <a:cs typeface="Arial" pitchFamily="34" charset="0"/>
              </a:rPr>
              <a:t>gió</a:t>
            </a:r>
            <a:r>
              <a:rPr lang="en-US" sz="3000" b="1" dirty="0">
                <a:cs typeface="Arial" pitchFamily="34" charset="0"/>
              </a:rPr>
              <a:t> </a:t>
            </a:r>
            <a:r>
              <a:rPr lang="en-US" sz="3000" b="1" dirty="0" err="1">
                <a:cs typeface="Arial" pitchFamily="34" charset="0"/>
              </a:rPr>
              <a:t>mùa</a:t>
            </a:r>
            <a:endParaRPr lang="en-US" sz="3000" b="1" dirty="0">
              <a:cs typeface="Arial" pitchFamily="34" charset="0"/>
            </a:endParaRPr>
          </a:p>
          <a:p>
            <a:pPr algn="just"/>
            <a:r>
              <a:rPr lang="en-US" sz="3000" b="1" i="1" dirty="0">
                <a:cs typeface="Arial" pitchFamily="34" charset="0"/>
              </a:rPr>
              <a:t>c. </a:t>
            </a:r>
            <a:r>
              <a:rPr lang="en-US" sz="3000" b="1" i="1" dirty="0" err="1">
                <a:cs typeface="Arial" pitchFamily="34" charset="0"/>
              </a:rPr>
              <a:t>Tính</a:t>
            </a:r>
            <a:r>
              <a:rPr lang="en-US" sz="3000" b="1" i="1" dirty="0">
                <a:cs typeface="Arial" pitchFamily="34" charset="0"/>
              </a:rPr>
              <a:t> </a:t>
            </a:r>
            <a:r>
              <a:rPr lang="en-US" sz="3000" b="1" i="1" dirty="0" err="1">
                <a:cs typeface="Arial" pitchFamily="34" charset="0"/>
              </a:rPr>
              <a:t>chất</a:t>
            </a:r>
            <a:r>
              <a:rPr lang="en-US" sz="3000" b="1" i="1" dirty="0">
                <a:cs typeface="Arial" pitchFamily="34" charset="0"/>
              </a:rPr>
              <a:t> </a:t>
            </a:r>
            <a:r>
              <a:rPr lang="en-US" sz="3000" b="1" i="1" dirty="0" err="1">
                <a:cs typeface="Arial" pitchFamily="34" charset="0"/>
              </a:rPr>
              <a:t>gió</a:t>
            </a:r>
            <a:r>
              <a:rPr lang="en-US" sz="3000" b="1" i="1" dirty="0">
                <a:cs typeface="Arial" pitchFamily="34" charset="0"/>
              </a:rPr>
              <a:t> </a:t>
            </a:r>
            <a:r>
              <a:rPr lang="en-US" sz="3000" b="1" i="1" dirty="0" err="1">
                <a:cs typeface="Arial" pitchFamily="34" charset="0"/>
              </a:rPr>
              <a:t>mùa</a:t>
            </a:r>
            <a:endParaRPr lang="en-US" sz="3000" b="1" i="1" dirty="0">
              <a:cs typeface="Arial" pitchFamily="34" charset="0"/>
            </a:endParaRPr>
          </a:p>
        </p:txBody>
      </p:sp>
      <p:graphicFrame>
        <p:nvGraphicFramePr>
          <p:cNvPr id="11" name="Table 10"/>
          <p:cNvGraphicFramePr>
            <a:graphicFrameLocks noGrp="1"/>
          </p:cNvGraphicFramePr>
          <p:nvPr/>
        </p:nvGraphicFramePr>
        <p:xfrm>
          <a:off x="239150" y="1113843"/>
          <a:ext cx="11320503" cy="4951261"/>
        </p:xfrm>
        <a:graphic>
          <a:graphicData uri="http://schemas.openxmlformats.org/drawingml/2006/table">
            <a:tbl>
              <a:tblPr/>
              <a:tblGrid>
                <a:gridCol w="2162856">
                  <a:extLst>
                    <a:ext uri="{9D8B030D-6E8A-4147-A177-3AD203B41FA5}">
                      <a16:colId xmlns:a16="http://schemas.microsoft.com/office/drawing/2014/main" val="20000"/>
                    </a:ext>
                  </a:extLst>
                </a:gridCol>
                <a:gridCol w="9157647">
                  <a:extLst>
                    <a:ext uri="{9D8B030D-6E8A-4147-A177-3AD203B41FA5}">
                      <a16:colId xmlns:a16="http://schemas.microsoft.com/office/drawing/2014/main" val="20001"/>
                    </a:ext>
                  </a:extLst>
                </a:gridCol>
              </a:tblGrid>
              <a:tr h="38100">
                <a:tc>
                  <a:txBody>
                    <a:bodyPr/>
                    <a:lstStyle/>
                    <a:p>
                      <a:pPr algn="ctr">
                        <a:lnSpc>
                          <a:spcPct val="120000"/>
                        </a:lnSpc>
                        <a:spcBef>
                          <a:spcPts val="600"/>
                        </a:spcBef>
                        <a:spcAft>
                          <a:spcPts val="0"/>
                        </a:spcAft>
                      </a:pPr>
                      <a:r>
                        <a:rPr lang="en-US" sz="2600" b="1">
                          <a:solidFill>
                            <a:schemeClr val="bg1"/>
                          </a:solidFill>
                          <a:latin typeface="+mn-lt"/>
                          <a:ea typeface="Cambria"/>
                          <a:cs typeface="Times New Roman"/>
                        </a:rPr>
                        <a:t>Yếu tố</a:t>
                      </a:r>
                      <a:endParaRPr lang="en-US" sz="26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600" b="1">
                          <a:solidFill>
                            <a:schemeClr val="bg1"/>
                          </a:solidFill>
                          <a:latin typeface="+mn-lt"/>
                          <a:ea typeface="Cambria"/>
                          <a:cs typeface="Times New Roman"/>
                        </a:rPr>
                        <a:t>Gió mùa đông</a:t>
                      </a:r>
                      <a:endParaRPr lang="en-US" sz="26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279400">
                <a:tc>
                  <a:txBody>
                    <a:bodyPr/>
                    <a:lstStyle/>
                    <a:p>
                      <a:pPr algn="ctr">
                        <a:lnSpc>
                          <a:spcPct val="100000"/>
                        </a:lnSpc>
                        <a:spcBef>
                          <a:spcPts val="600"/>
                        </a:spcBef>
                        <a:spcAft>
                          <a:spcPts val="0"/>
                        </a:spcAft>
                        <a:tabLst>
                          <a:tab pos="180340" algn="l"/>
                          <a:tab pos="450215" algn="l"/>
                        </a:tabLst>
                      </a:pPr>
                      <a:r>
                        <a:rPr lang="en-US" sz="2900" b="1">
                          <a:solidFill>
                            <a:srgbClr val="0000FF"/>
                          </a:solidFill>
                          <a:latin typeface="+mn-lt"/>
                          <a:ea typeface="Cambria"/>
                          <a:cs typeface="Times New Roman"/>
                        </a:rPr>
                        <a:t>Thời gian hoạt động</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90843">
                <a:tc>
                  <a:txBody>
                    <a:bodyPr/>
                    <a:lstStyle/>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Hướng gió</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79400">
                <a:tc>
                  <a:txBody>
                    <a:bodyPr/>
                    <a:lstStyle/>
                    <a:p>
                      <a:pPr algn="ctr">
                        <a:lnSpc>
                          <a:spcPct val="100000"/>
                        </a:lnSpc>
                        <a:spcBef>
                          <a:spcPts val="600"/>
                        </a:spcBef>
                        <a:spcAft>
                          <a:spcPts val="0"/>
                        </a:spcAft>
                        <a:tabLst>
                          <a:tab pos="180340" algn="l"/>
                          <a:tab pos="450215" algn="l"/>
                        </a:tabLst>
                      </a:pPr>
                      <a:r>
                        <a:rPr lang="en-US" sz="2900" b="1">
                          <a:solidFill>
                            <a:srgbClr val="0000FF"/>
                          </a:solidFill>
                          <a:latin typeface="+mn-lt"/>
                          <a:ea typeface="Cambria"/>
                          <a:cs typeface="Times New Roman"/>
                        </a:rPr>
                        <a:t>Đặc điểm</a:t>
                      </a:r>
                    </a:p>
                    <a:p>
                      <a:pPr algn="ctr">
                        <a:lnSpc>
                          <a:spcPct val="100000"/>
                        </a:lnSpc>
                        <a:spcBef>
                          <a:spcPts val="600"/>
                        </a:spcBef>
                        <a:spcAft>
                          <a:spcPts val="0"/>
                        </a:spcAft>
                        <a:tabLst>
                          <a:tab pos="180340" algn="l"/>
                          <a:tab pos="450215" algn="l"/>
                        </a:tabLst>
                      </a:pPr>
                      <a:r>
                        <a:rPr lang="en-US" sz="2900" b="1">
                          <a:solidFill>
                            <a:srgbClr val="0000FF"/>
                          </a:solidFill>
                          <a:latin typeface="+mn-lt"/>
                          <a:ea typeface="Cambria"/>
                          <a:cs typeface="Times New Roman"/>
                        </a:rPr>
                        <a:t>nổi bật</a:t>
                      </a:r>
                    </a:p>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2416909" y="1758877"/>
            <a:ext cx="9045569" cy="584775"/>
          </a:xfrm>
          <a:prstGeom prst="rect">
            <a:avLst/>
          </a:prstGeom>
          <a:noFill/>
        </p:spPr>
        <p:txBody>
          <a:bodyPr wrap="square" rtlCol="0">
            <a:spAutoFit/>
          </a:bodyPr>
          <a:lstStyle/>
          <a:p>
            <a:r>
              <a:rPr lang="en-US" sz="3200" b="1">
                <a:ea typeface="Cambria"/>
                <a:cs typeface="Times New Roman"/>
              </a:rPr>
              <a:t>Từ tháng 11 đến tháng 4 năm sau</a:t>
            </a:r>
            <a:endParaRPr lang="en-US" sz="3200" b="1">
              <a:ea typeface="Calibri"/>
              <a:cs typeface="Times New Roman"/>
            </a:endParaRPr>
          </a:p>
        </p:txBody>
      </p:sp>
      <p:sp>
        <p:nvSpPr>
          <p:cNvPr id="19" name="TextBox 18"/>
          <p:cNvSpPr txBox="1"/>
          <p:nvPr/>
        </p:nvSpPr>
        <p:spPr>
          <a:xfrm>
            <a:off x="2416917" y="2498996"/>
            <a:ext cx="5641056" cy="584775"/>
          </a:xfrm>
          <a:prstGeom prst="rect">
            <a:avLst/>
          </a:prstGeom>
          <a:noFill/>
        </p:spPr>
        <p:txBody>
          <a:bodyPr wrap="square" rtlCol="0">
            <a:spAutoFit/>
          </a:bodyPr>
          <a:lstStyle/>
          <a:p>
            <a:r>
              <a:rPr lang="en-US" sz="3200" b="1">
                <a:ea typeface="Calibri"/>
                <a:cs typeface="Times New Roman"/>
              </a:rPr>
              <a:t>Đông bắc</a:t>
            </a:r>
          </a:p>
        </p:txBody>
      </p:sp>
      <p:sp>
        <p:nvSpPr>
          <p:cNvPr id="20" name="TextBox 19"/>
          <p:cNvSpPr txBox="1"/>
          <p:nvPr/>
        </p:nvSpPr>
        <p:spPr>
          <a:xfrm>
            <a:off x="2445047" y="3089840"/>
            <a:ext cx="9592288" cy="3046988"/>
          </a:xfrm>
          <a:prstGeom prst="rect">
            <a:avLst/>
          </a:prstGeom>
          <a:noFill/>
        </p:spPr>
        <p:txBody>
          <a:bodyPr wrap="square" rtlCol="0">
            <a:spAutoFit/>
          </a:bodyPr>
          <a:lstStyle/>
          <a:p>
            <a:pPr algn="just">
              <a:lnSpc>
                <a:spcPct val="100000"/>
              </a:lnSpc>
              <a:spcAft>
                <a:spcPts val="0"/>
              </a:spcAft>
            </a:pPr>
            <a:r>
              <a:rPr lang="en-US" sz="3200" b="1">
                <a:ea typeface="Calibri"/>
                <a:cs typeface="Times New Roman"/>
              </a:rPr>
              <a:t>- Miền Bắc có mùa đông lạnh: </a:t>
            </a:r>
          </a:p>
          <a:p>
            <a:pPr algn="just">
              <a:lnSpc>
                <a:spcPct val="100000"/>
              </a:lnSpc>
              <a:spcAft>
                <a:spcPts val="0"/>
              </a:spcAft>
            </a:pPr>
            <a:r>
              <a:rPr lang="en-US" sz="3200" b="1">
                <a:ea typeface="Calibri"/>
                <a:cs typeface="Times New Roman"/>
              </a:rPr>
              <a:t>+ Nửa đầu mùa đông: lạnh, khô.</a:t>
            </a:r>
          </a:p>
          <a:p>
            <a:pPr algn="just">
              <a:lnSpc>
                <a:spcPct val="100000"/>
              </a:lnSpc>
              <a:spcAft>
                <a:spcPts val="0"/>
              </a:spcAft>
            </a:pPr>
            <a:r>
              <a:rPr lang="en-US" sz="3200" b="1">
                <a:ea typeface="Calibri"/>
                <a:cs typeface="Times New Roman"/>
              </a:rPr>
              <a:t>+ Nửa cuối mùa đông: lạnh, ẩm.</a:t>
            </a:r>
          </a:p>
          <a:p>
            <a:pPr algn="just">
              <a:lnSpc>
                <a:spcPct val="100000"/>
              </a:lnSpc>
              <a:spcAft>
                <a:spcPts val="0"/>
              </a:spcAft>
            </a:pPr>
            <a:r>
              <a:rPr lang="en-US" sz="3200" b="1">
                <a:ea typeface="Calibri"/>
                <a:cs typeface="Times New Roman"/>
              </a:rPr>
              <a:t>- Từ Bạch Mã trở vào: </a:t>
            </a:r>
          </a:p>
          <a:p>
            <a:pPr algn="just">
              <a:lnSpc>
                <a:spcPct val="100000"/>
              </a:lnSpc>
              <a:spcAft>
                <a:spcPts val="0"/>
              </a:spcAft>
            </a:pPr>
            <a:r>
              <a:rPr lang="en-US" sz="3200" b="1">
                <a:ea typeface="Calibri"/>
                <a:cs typeface="Times New Roman"/>
              </a:rPr>
              <a:t>+ Vùng biển Nam Trung Bộ: mưa lớn.</a:t>
            </a:r>
          </a:p>
          <a:p>
            <a:pPr algn="just">
              <a:lnSpc>
                <a:spcPct val="100000"/>
              </a:lnSpc>
              <a:spcAft>
                <a:spcPts val="0"/>
              </a:spcAft>
            </a:pPr>
            <a:r>
              <a:rPr lang="en-US" sz="3200" b="1">
                <a:ea typeface="Calibri"/>
                <a:cs typeface="Times New Roman"/>
              </a:rPr>
              <a:t>+ Tây Nguyên và Nam Bộ: nóng, khô.</a:t>
            </a:r>
            <a:endParaRPr lang="en-US" sz="3200"/>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ppt_x</p:attrName>
                                        </p:attrNameLst>
                                      </p:cBhvr>
                                      <p:tavLst>
                                        <p:tav tm="0">
                                          <p:val>
                                            <p:strVal val="#ppt_x-.2"/>
                                          </p:val>
                                        </p:tav>
                                        <p:tav tm="100000">
                                          <p:val>
                                            <p:strVal val="#ppt_x"/>
                                          </p:val>
                                        </p:tav>
                                      </p:tavLst>
                                    </p:anim>
                                    <p:anim calcmode="lin" valueType="num">
                                      <p:cBhvr>
                                        <p:cTn id="15"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 calcmode="lin" valueType="num">
                                      <p:cBhvr>
                                        <p:cTn id="21"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 calcmode="lin" valueType="num">
                                      <p:cBhvr>
                                        <p:cTn id="28" dur="1000" fill="hold"/>
                                        <p:tgtEl>
                                          <p:spTgt spid="20">
                                            <p:txEl>
                                              <p:pRg st="1" end="1"/>
                                            </p:txEl>
                                          </p:spTgt>
                                        </p:tgtEl>
                                        <p:attrNameLst>
                                          <p:attrName>ppt_x</p:attrName>
                                        </p:attrNameLst>
                                      </p:cBhvr>
                                      <p:tavLst>
                                        <p:tav tm="0">
                                          <p:val>
                                            <p:strVal val="#ppt_x-.2"/>
                                          </p:val>
                                        </p:tav>
                                        <p:tav tm="100000">
                                          <p:val>
                                            <p:strVal val="#ppt_x"/>
                                          </p:val>
                                        </p:tav>
                                      </p:tavLst>
                                    </p:anim>
                                    <p:anim calcmode="lin" valueType="num">
                                      <p:cBhvr>
                                        <p:cTn id="29" dur="1000" fill="hold"/>
                                        <p:tgtEl>
                                          <p:spTgt spid="2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 calcmode="lin" valueType="num">
                                      <p:cBhvr>
                                        <p:cTn id="35" dur="1000" fill="hold"/>
                                        <p:tgtEl>
                                          <p:spTgt spid="20">
                                            <p:txEl>
                                              <p:pRg st="2" end="2"/>
                                            </p:txEl>
                                          </p:spTgt>
                                        </p:tgtEl>
                                        <p:attrNameLst>
                                          <p:attrName>ppt_x</p:attrName>
                                        </p:attrNameLst>
                                      </p:cBhvr>
                                      <p:tavLst>
                                        <p:tav tm="0">
                                          <p:val>
                                            <p:strVal val="#ppt_x-.2"/>
                                          </p:val>
                                        </p:tav>
                                        <p:tav tm="100000">
                                          <p:val>
                                            <p:strVal val="#ppt_x"/>
                                          </p:val>
                                        </p:tav>
                                      </p:tavLst>
                                    </p:anim>
                                    <p:anim calcmode="lin" valueType="num">
                                      <p:cBhvr>
                                        <p:cTn id="36" dur="1000" fill="hold"/>
                                        <p:tgtEl>
                                          <p:spTgt spid="2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 calcmode="lin" valueType="num">
                                      <p:cBhvr>
                                        <p:cTn id="42" dur="1000" fill="hold"/>
                                        <p:tgtEl>
                                          <p:spTgt spid="20">
                                            <p:txEl>
                                              <p:pRg st="3" end="3"/>
                                            </p:txEl>
                                          </p:spTgt>
                                        </p:tgtEl>
                                        <p:attrNameLst>
                                          <p:attrName>ppt_x</p:attrName>
                                        </p:attrNameLst>
                                      </p:cBhvr>
                                      <p:tavLst>
                                        <p:tav tm="0">
                                          <p:val>
                                            <p:strVal val="#ppt_x-.2"/>
                                          </p:val>
                                        </p:tav>
                                        <p:tav tm="100000">
                                          <p:val>
                                            <p:strVal val="#ppt_x"/>
                                          </p:val>
                                        </p:tav>
                                      </p:tavLst>
                                    </p:anim>
                                    <p:anim calcmode="lin" valueType="num">
                                      <p:cBhvr>
                                        <p:cTn id="43" dur="1000" fill="hold"/>
                                        <p:tgtEl>
                                          <p:spTgt spid="2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 calcmode="lin" valueType="num">
                                      <p:cBhvr>
                                        <p:cTn id="49" dur="1000" fill="hold"/>
                                        <p:tgtEl>
                                          <p:spTgt spid="20">
                                            <p:txEl>
                                              <p:pRg st="4" end="4"/>
                                            </p:txEl>
                                          </p:spTgt>
                                        </p:tgtEl>
                                        <p:attrNameLst>
                                          <p:attrName>ppt_x</p:attrName>
                                        </p:attrNameLst>
                                      </p:cBhvr>
                                      <p:tavLst>
                                        <p:tav tm="0">
                                          <p:val>
                                            <p:strVal val="#ppt_x-.2"/>
                                          </p:val>
                                        </p:tav>
                                        <p:tav tm="100000">
                                          <p:val>
                                            <p:strVal val="#ppt_x"/>
                                          </p:val>
                                        </p:tav>
                                      </p:tavLst>
                                    </p:anim>
                                    <p:anim calcmode="lin" valueType="num">
                                      <p:cBhvr>
                                        <p:cTn id="50" dur="1000" fill="hold"/>
                                        <p:tgtEl>
                                          <p:spTgt spid="2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20">
                                            <p:txEl>
                                              <p:pRg st="5" end="5"/>
                                            </p:txEl>
                                          </p:spTgt>
                                        </p:tgtEl>
                                        <p:attrNameLst>
                                          <p:attrName>style.visibility</p:attrName>
                                        </p:attrNameLst>
                                      </p:cBhvr>
                                      <p:to>
                                        <p:strVal val="visible"/>
                                      </p:to>
                                    </p:set>
                                    <p:anim calcmode="lin" valueType="num">
                                      <p:cBhvr>
                                        <p:cTn id="56" dur="1000" fill="hold"/>
                                        <p:tgtEl>
                                          <p:spTgt spid="20">
                                            <p:txEl>
                                              <p:pRg st="5" end="5"/>
                                            </p:txEl>
                                          </p:spTgt>
                                        </p:tgtEl>
                                        <p:attrNameLst>
                                          <p:attrName>ppt_x</p:attrName>
                                        </p:attrNameLst>
                                      </p:cBhvr>
                                      <p:tavLst>
                                        <p:tav tm="0">
                                          <p:val>
                                            <p:strVal val="#ppt_x-.2"/>
                                          </p:val>
                                        </p:tav>
                                        <p:tav tm="100000">
                                          <p:val>
                                            <p:strVal val="#ppt_x"/>
                                          </p:val>
                                        </p:tav>
                                      </p:tavLst>
                                    </p:anim>
                                    <p:anim calcmode="lin" valueType="num">
                                      <p:cBhvr>
                                        <p:cTn id="57" dur="1000" fill="hold"/>
                                        <p:tgtEl>
                                          <p:spTgt spid="20">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SC_6077_ZDGQ"/>
          <p:cNvPicPr>
            <a:picLocks noChangeAspect="1" noChangeArrowheads="1"/>
          </p:cNvPicPr>
          <p:nvPr/>
        </p:nvPicPr>
        <p:blipFill>
          <a:blip r:embed="rId2"/>
          <a:srcRect/>
          <a:stretch>
            <a:fillRect/>
          </a:stretch>
        </p:blipFill>
        <p:spPr bwMode="auto">
          <a:xfrm>
            <a:off x="6096000" y="3505200"/>
            <a:ext cx="6096000" cy="3352800"/>
          </a:xfrm>
          <a:prstGeom prst="rect">
            <a:avLst/>
          </a:prstGeom>
          <a:noFill/>
          <a:ln w="9525">
            <a:noFill/>
            <a:miter lim="800000"/>
            <a:headEnd/>
            <a:tailEnd/>
          </a:ln>
        </p:spPr>
      </p:pic>
      <p:pic>
        <p:nvPicPr>
          <p:cNvPr id="4" name="Picture 7" descr="Sapa1-JPG-9681-1387170513"/>
          <p:cNvPicPr>
            <a:picLocks noChangeAspect="1" noChangeArrowheads="1"/>
          </p:cNvPicPr>
          <p:nvPr/>
        </p:nvPicPr>
        <p:blipFill>
          <a:blip r:embed="rId3"/>
          <a:srcRect/>
          <a:stretch>
            <a:fillRect/>
          </a:stretch>
        </p:blipFill>
        <p:spPr bwMode="auto">
          <a:xfrm>
            <a:off x="0" y="3505200"/>
            <a:ext cx="5994400" cy="3352800"/>
          </a:xfrm>
          <a:prstGeom prst="rect">
            <a:avLst/>
          </a:prstGeom>
          <a:noFill/>
          <a:ln w="9525">
            <a:noFill/>
            <a:miter lim="800000"/>
            <a:headEnd/>
            <a:tailEnd/>
          </a:ln>
        </p:spPr>
      </p:pic>
      <p:pic>
        <p:nvPicPr>
          <p:cNvPr id="5" name="Picture 8" descr="1-5dekhong-khi-lanh-1391434364668-crop1391484116794p"/>
          <p:cNvPicPr>
            <a:picLocks noChangeAspect="1" noChangeArrowheads="1"/>
          </p:cNvPicPr>
          <p:nvPr/>
        </p:nvPicPr>
        <p:blipFill>
          <a:blip r:embed="rId4"/>
          <a:srcRect/>
          <a:stretch>
            <a:fillRect/>
          </a:stretch>
        </p:blipFill>
        <p:spPr bwMode="auto">
          <a:xfrm>
            <a:off x="6096000" y="0"/>
            <a:ext cx="6096000" cy="3429000"/>
          </a:xfrm>
          <a:prstGeom prst="rect">
            <a:avLst/>
          </a:prstGeom>
          <a:noFill/>
          <a:ln w="9525">
            <a:noFill/>
            <a:miter lim="800000"/>
            <a:headEnd/>
            <a:tailEnd/>
          </a:ln>
        </p:spPr>
      </p:pic>
      <p:pic>
        <p:nvPicPr>
          <p:cNvPr id="6" name="Picture 13" descr="lanh-ba6d2-crop1385461222953p"/>
          <p:cNvPicPr>
            <a:picLocks noChangeAspect="1" noChangeArrowheads="1"/>
          </p:cNvPicPr>
          <p:nvPr/>
        </p:nvPicPr>
        <p:blipFill>
          <a:blip r:embed="rId5"/>
          <a:srcRect/>
          <a:stretch>
            <a:fillRect/>
          </a:stretch>
        </p:blipFill>
        <p:spPr bwMode="auto">
          <a:xfrm>
            <a:off x="0" y="0"/>
            <a:ext cx="5994400" cy="3429000"/>
          </a:xfrm>
          <a:prstGeom prst="rect">
            <a:avLst/>
          </a:prstGeom>
          <a:noFill/>
          <a:ln w="9525">
            <a:noFill/>
            <a:miter lim="800000"/>
            <a:headEnd/>
            <a:tailEnd/>
          </a:ln>
        </p:spPr>
      </p:pic>
      <p:sp>
        <p:nvSpPr>
          <p:cNvPr id="7" name="Text Box 18"/>
          <p:cNvSpPr txBox="1">
            <a:spLocks noChangeArrowheads="1"/>
          </p:cNvSpPr>
          <p:nvPr/>
        </p:nvSpPr>
        <p:spPr bwMode="auto">
          <a:xfrm>
            <a:off x="2743200" y="3157184"/>
            <a:ext cx="6127845" cy="461665"/>
          </a:xfrm>
          <a:prstGeom prst="rect">
            <a:avLst/>
          </a:prstGeom>
          <a:solidFill>
            <a:schemeClr val="bg1"/>
          </a:solidFill>
          <a:ln w="9525">
            <a:noFill/>
            <a:miter lim="800000"/>
            <a:headEnd/>
            <a:tailEnd/>
          </a:ln>
        </p:spPr>
        <p:txBody>
          <a:bodyPr wrap="square">
            <a:spAutoFit/>
          </a:bodyPr>
          <a:lstStyle/>
          <a:p>
            <a:pPr algn="ctr">
              <a:spcBef>
                <a:spcPct val="50000"/>
              </a:spcBef>
            </a:pPr>
            <a:r>
              <a:rPr lang="en-US" altLang="en-US" sz="2400" b="1">
                <a:solidFill>
                  <a:srgbClr val="000066"/>
                </a:solidFill>
              </a:rPr>
              <a:t>Thời kì gió mùa đông hoạt động ở Miền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10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1000"/>
                                        <p:tgtEl>
                                          <p:spTgt spid="4"/>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par>
                                <p:cTn id="19" presetID="4"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3" descr="ImageView"/>
          <p:cNvPicPr>
            <a:picLocks noChangeAspect="1" noChangeArrowheads="1"/>
          </p:cNvPicPr>
          <p:nvPr/>
        </p:nvPicPr>
        <p:blipFill>
          <a:blip r:embed="rId2"/>
          <a:srcRect/>
          <a:stretch>
            <a:fillRect/>
          </a:stretch>
        </p:blipFill>
        <p:spPr bwMode="auto">
          <a:xfrm>
            <a:off x="6282784" y="-2348"/>
            <a:ext cx="5892800" cy="3352800"/>
          </a:xfrm>
          <a:prstGeom prst="rect">
            <a:avLst/>
          </a:prstGeom>
          <a:noFill/>
          <a:ln w="9525">
            <a:noFill/>
            <a:miter lim="800000"/>
            <a:headEnd/>
            <a:tailEnd/>
          </a:ln>
        </p:spPr>
      </p:pic>
      <p:pic>
        <p:nvPicPr>
          <p:cNvPr id="20" name="Picture 26" descr="images1192897_Yasuy_bo_chan_lon_di_trong_cafe4_datviet"/>
          <p:cNvPicPr>
            <a:picLocks noChangeAspect="1" noChangeArrowheads="1"/>
          </p:cNvPicPr>
          <p:nvPr/>
        </p:nvPicPr>
        <p:blipFill>
          <a:blip r:embed="rId3"/>
          <a:srcRect/>
          <a:stretch>
            <a:fillRect/>
          </a:stretch>
        </p:blipFill>
        <p:spPr bwMode="auto">
          <a:xfrm>
            <a:off x="6282784" y="3426652"/>
            <a:ext cx="5892800" cy="3429000"/>
          </a:xfrm>
          <a:prstGeom prst="rect">
            <a:avLst/>
          </a:prstGeom>
          <a:noFill/>
          <a:ln w="9525">
            <a:noFill/>
            <a:miter lim="800000"/>
            <a:headEnd/>
            <a:tailEnd/>
          </a:ln>
        </p:spPr>
      </p:pic>
      <p:pic>
        <p:nvPicPr>
          <p:cNvPr id="21" name="Picture 28" descr="khohan2101"/>
          <p:cNvPicPr>
            <a:picLocks noChangeAspect="1" noChangeArrowheads="1"/>
          </p:cNvPicPr>
          <p:nvPr/>
        </p:nvPicPr>
        <p:blipFill>
          <a:blip r:embed="rId4"/>
          <a:srcRect/>
          <a:stretch>
            <a:fillRect/>
          </a:stretch>
        </p:blipFill>
        <p:spPr bwMode="auto">
          <a:xfrm>
            <a:off x="-16416" y="3426652"/>
            <a:ext cx="6197600" cy="3429000"/>
          </a:xfrm>
          <a:prstGeom prst="rect">
            <a:avLst/>
          </a:prstGeom>
          <a:noFill/>
          <a:ln w="9525">
            <a:noFill/>
            <a:miter lim="800000"/>
            <a:headEnd/>
            <a:tailEnd/>
          </a:ln>
        </p:spPr>
      </p:pic>
      <p:sp>
        <p:nvSpPr>
          <p:cNvPr id="22" name="Text Box 29"/>
          <p:cNvSpPr txBox="1">
            <a:spLocks noChangeArrowheads="1"/>
          </p:cNvSpPr>
          <p:nvPr/>
        </p:nvSpPr>
        <p:spPr bwMode="auto">
          <a:xfrm>
            <a:off x="4250784" y="6298812"/>
            <a:ext cx="3352800" cy="477054"/>
          </a:xfrm>
          <a:prstGeom prst="rect">
            <a:avLst/>
          </a:prstGeom>
          <a:solidFill>
            <a:schemeClr val="bg1"/>
          </a:solidFill>
          <a:ln w="9525">
            <a:noFill/>
            <a:miter lim="800000"/>
            <a:headEnd/>
            <a:tailEnd/>
          </a:ln>
        </p:spPr>
        <p:txBody>
          <a:bodyPr>
            <a:spAutoFit/>
          </a:bodyPr>
          <a:lstStyle/>
          <a:p>
            <a:pPr algn="ctr">
              <a:spcBef>
                <a:spcPct val="50000"/>
              </a:spcBef>
            </a:pPr>
            <a:r>
              <a:rPr lang="en-US" altLang="en-US" sz="2500" b="1">
                <a:solidFill>
                  <a:srgbClr val="FF0000"/>
                </a:solidFill>
              </a:rPr>
              <a:t>TÂY NGUYÊN, NAM BỘ</a:t>
            </a:r>
          </a:p>
        </p:txBody>
      </p:sp>
      <p:pic>
        <p:nvPicPr>
          <p:cNvPr id="23" name="Picture 32" descr="vung-dat-mua-noi-tieng"/>
          <p:cNvPicPr>
            <a:picLocks noChangeAspect="1" noChangeArrowheads="1"/>
          </p:cNvPicPr>
          <p:nvPr/>
        </p:nvPicPr>
        <p:blipFill>
          <a:blip r:embed="rId5"/>
          <a:srcRect/>
          <a:stretch>
            <a:fillRect/>
          </a:stretch>
        </p:blipFill>
        <p:spPr bwMode="auto">
          <a:xfrm>
            <a:off x="-16416" y="-2348"/>
            <a:ext cx="6197600" cy="3352800"/>
          </a:xfrm>
          <a:prstGeom prst="rect">
            <a:avLst/>
          </a:prstGeom>
          <a:noFill/>
          <a:ln w="9525">
            <a:noFill/>
            <a:miter lim="800000"/>
            <a:headEnd/>
            <a:tailEnd/>
          </a:ln>
        </p:spPr>
      </p:pic>
      <p:sp>
        <p:nvSpPr>
          <p:cNvPr id="24" name="Text Box 33"/>
          <p:cNvSpPr txBox="1">
            <a:spLocks noChangeArrowheads="1"/>
          </p:cNvSpPr>
          <p:nvPr/>
        </p:nvSpPr>
        <p:spPr bwMode="auto">
          <a:xfrm>
            <a:off x="4453984" y="41020"/>
            <a:ext cx="3352800" cy="477054"/>
          </a:xfrm>
          <a:prstGeom prst="rect">
            <a:avLst/>
          </a:prstGeom>
          <a:solidFill>
            <a:schemeClr val="bg1"/>
          </a:solidFill>
          <a:ln w="9525">
            <a:noFill/>
            <a:miter lim="800000"/>
            <a:headEnd/>
            <a:tailEnd/>
          </a:ln>
        </p:spPr>
        <p:txBody>
          <a:bodyPr>
            <a:spAutoFit/>
          </a:bodyPr>
          <a:lstStyle/>
          <a:p>
            <a:pPr algn="ctr">
              <a:spcBef>
                <a:spcPct val="50000"/>
              </a:spcBef>
            </a:pPr>
            <a:r>
              <a:rPr lang="en-US" altLang="en-US" sz="2500" b="1">
                <a:solidFill>
                  <a:srgbClr val="FF0000"/>
                </a:solidFill>
              </a:rPr>
              <a:t>DUYÊN HẢI TRUNG BỘ</a:t>
            </a:r>
          </a:p>
        </p:txBody>
      </p:sp>
      <p:sp>
        <p:nvSpPr>
          <p:cNvPr id="25" name="Text Box 18"/>
          <p:cNvSpPr txBox="1">
            <a:spLocks noChangeArrowheads="1"/>
          </p:cNvSpPr>
          <p:nvPr/>
        </p:nvSpPr>
        <p:spPr bwMode="auto">
          <a:xfrm>
            <a:off x="-16416" y="3045652"/>
            <a:ext cx="12192000" cy="461665"/>
          </a:xfrm>
          <a:prstGeom prst="rect">
            <a:avLst/>
          </a:prstGeom>
          <a:solidFill>
            <a:schemeClr val="bg1"/>
          </a:solidFill>
          <a:ln w="9525">
            <a:noFill/>
            <a:miter lim="800000"/>
            <a:headEnd/>
            <a:tailEnd/>
          </a:ln>
        </p:spPr>
        <p:txBody>
          <a:bodyPr>
            <a:spAutoFit/>
          </a:bodyPr>
          <a:lstStyle/>
          <a:p>
            <a:pPr algn="ctr">
              <a:spcBef>
                <a:spcPct val="50000"/>
              </a:spcBef>
            </a:pPr>
            <a:r>
              <a:rPr lang="en-US" altLang="en-US" sz="2400" b="1">
                <a:solidFill>
                  <a:srgbClr val="000066"/>
                </a:solidFill>
              </a:rPr>
              <a:t>Thời kì gió mùa đông hoạt động ở Miền Trung, Tây Nguyên và Nam Bộ</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par>
                                <p:cTn id="8" presetID="4"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500"/>
                                        <p:tgtEl>
                                          <p:spTgt spid="20"/>
                                        </p:tgtEl>
                                      </p:cBhvr>
                                    </p:animEffect>
                                  </p:childTnLst>
                                </p:cTn>
                              </p:par>
                              <p:par>
                                <p:cTn id="11" presetID="4"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in)">
                                      <p:cBhvr>
                                        <p:cTn id="16" dur="500"/>
                                        <p:tgtEl>
                                          <p:spTgt spid="22"/>
                                        </p:tgtEl>
                                      </p:cBhvr>
                                    </p:animEffect>
                                  </p:childTnLst>
                                </p:cTn>
                              </p:par>
                              <p:par>
                                <p:cTn id="17" presetID="4"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ox(i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6265" y="0"/>
            <a:ext cx="5287597"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gió</a:t>
            </a:r>
            <a:r>
              <a:rPr lang="en-US" sz="3000" b="1" i="1" dirty="0">
                <a:solidFill>
                  <a:srgbClr val="002060"/>
                </a:solidFill>
                <a:cs typeface="Arial" pitchFamily="34" charset="0"/>
              </a:rPr>
              <a:t> </a:t>
            </a:r>
            <a:r>
              <a:rPr lang="en-US" sz="3000" b="1" i="1" dirty="0" err="1">
                <a:solidFill>
                  <a:srgbClr val="002060"/>
                </a:solidFill>
                <a:cs typeface="Arial" pitchFamily="34" charset="0"/>
              </a:rPr>
              <a:t>mùa</a:t>
            </a:r>
            <a:endParaRPr lang="en-US" sz="3000" b="1" i="1" dirty="0">
              <a:solidFill>
                <a:srgbClr val="002060"/>
              </a:solidFill>
              <a:cs typeface="Arial" pitchFamily="34" charset="0"/>
            </a:endParaRPr>
          </a:p>
        </p:txBody>
      </p:sp>
      <p:graphicFrame>
        <p:nvGraphicFramePr>
          <p:cNvPr id="11" name="Table 10"/>
          <p:cNvGraphicFramePr>
            <a:graphicFrameLocks noGrp="1"/>
          </p:cNvGraphicFramePr>
          <p:nvPr/>
        </p:nvGraphicFramePr>
        <p:xfrm>
          <a:off x="239151" y="1094735"/>
          <a:ext cx="11429685" cy="5199317"/>
        </p:xfrm>
        <a:graphic>
          <a:graphicData uri="http://schemas.openxmlformats.org/drawingml/2006/table">
            <a:tbl>
              <a:tblPr/>
              <a:tblGrid>
                <a:gridCol w="1971786">
                  <a:extLst>
                    <a:ext uri="{9D8B030D-6E8A-4147-A177-3AD203B41FA5}">
                      <a16:colId xmlns:a16="http://schemas.microsoft.com/office/drawing/2014/main" val="20000"/>
                    </a:ext>
                  </a:extLst>
                </a:gridCol>
                <a:gridCol w="9457899">
                  <a:extLst>
                    <a:ext uri="{9D8B030D-6E8A-4147-A177-3AD203B41FA5}">
                      <a16:colId xmlns:a16="http://schemas.microsoft.com/office/drawing/2014/main" val="20001"/>
                    </a:ext>
                  </a:extLst>
                </a:gridCol>
              </a:tblGrid>
              <a:tr h="38100">
                <a:tc>
                  <a:txBody>
                    <a:bodyPr/>
                    <a:lstStyle/>
                    <a:p>
                      <a:pPr algn="ctr">
                        <a:lnSpc>
                          <a:spcPct val="120000"/>
                        </a:lnSpc>
                        <a:spcBef>
                          <a:spcPts val="600"/>
                        </a:spcBef>
                        <a:spcAft>
                          <a:spcPts val="0"/>
                        </a:spcAft>
                      </a:pPr>
                      <a:r>
                        <a:rPr lang="en-US" sz="2900" b="1">
                          <a:solidFill>
                            <a:schemeClr val="bg1"/>
                          </a:solidFill>
                          <a:latin typeface="+mn-lt"/>
                          <a:ea typeface="Cambria"/>
                          <a:cs typeface="Times New Roman"/>
                        </a:rPr>
                        <a:t>Yếu tố</a:t>
                      </a:r>
                      <a:endParaRPr lang="en-US" sz="29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900" b="1">
                          <a:solidFill>
                            <a:schemeClr val="bg1"/>
                          </a:solidFill>
                          <a:latin typeface="+mn-lt"/>
                          <a:ea typeface="Cambria"/>
                          <a:cs typeface="Times New Roman"/>
                        </a:rPr>
                        <a:t>Gió mùa hạ</a:t>
                      </a:r>
                      <a:endParaRPr lang="en-US" sz="2900" b="1">
                        <a:solidFill>
                          <a:schemeClr val="bg1"/>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666536">
                <a:tc>
                  <a:txBody>
                    <a:bodyPr/>
                    <a:lstStyle/>
                    <a:p>
                      <a:pPr algn="ctr">
                        <a:lnSpc>
                          <a:spcPct val="100000"/>
                        </a:lnSpc>
                        <a:spcBef>
                          <a:spcPts val="600"/>
                        </a:spcBef>
                        <a:spcAft>
                          <a:spcPts val="0"/>
                        </a:spcAft>
                        <a:tabLst>
                          <a:tab pos="180340" algn="l"/>
                          <a:tab pos="450215" algn="l"/>
                        </a:tabLst>
                      </a:pPr>
                      <a:r>
                        <a:rPr lang="en-US" sz="2900" b="1">
                          <a:solidFill>
                            <a:srgbClr val="0000FF"/>
                          </a:solidFill>
                          <a:latin typeface="+mn-lt"/>
                          <a:ea typeface="Cambria"/>
                          <a:cs typeface="Times New Roman"/>
                        </a:rPr>
                        <a:t>Thời gian hoạt động</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48640">
                <a:tc>
                  <a:txBody>
                    <a:bodyPr/>
                    <a:lstStyle/>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Hướng gió</a:t>
                      </a:r>
                      <a:endParaRPr lang="en-US" sz="29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79400">
                <a:tc>
                  <a:txBody>
                    <a:bodyPr/>
                    <a:lstStyle/>
                    <a:p>
                      <a:pPr algn="ctr">
                        <a:lnSpc>
                          <a:spcPct val="120000"/>
                        </a:lnSpc>
                        <a:spcBef>
                          <a:spcPts val="600"/>
                        </a:spcBef>
                        <a:spcAft>
                          <a:spcPts val="0"/>
                        </a:spcAft>
                        <a:tabLst>
                          <a:tab pos="180340" algn="l"/>
                          <a:tab pos="450215" algn="l"/>
                        </a:tabLst>
                      </a:pPr>
                      <a:endParaRPr lang="en-US" sz="2900" b="1">
                        <a:solidFill>
                          <a:srgbClr val="0000FF"/>
                        </a:solidFill>
                        <a:latin typeface="+mn-lt"/>
                        <a:ea typeface="Cambria"/>
                        <a:cs typeface="Times New Roman"/>
                      </a:endParaRPr>
                    </a:p>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Đặc điểm</a:t>
                      </a:r>
                    </a:p>
                    <a:p>
                      <a:pPr algn="ctr">
                        <a:lnSpc>
                          <a:spcPct val="120000"/>
                        </a:lnSpc>
                        <a:spcBef>
                          <a:spcPts val="600"/>
                        </a:spcBef>
                        <a:spcAft>
                          <a:spcPts val="0"/>
                        </a:spcAft>
                        <a:tabLst>
                          <a:tab pos="180340" algn="l"/>
                          <a:tab pos="450215" algn="l"/>
                        </a:tabLst>
                      </a:pPr>
                      <a:r>
                        <a:rPr lang="en-US" sz="2900" b="1">
                          <a:solidFill>
                            <a:srgbClr val="0000FF"/>
                          </a:solidFill>
                          <a:latin typeface="+mn-lt"/>
                          <a:ea typeface="Cambria"/>
                          <a:cs typeface="Times New Roman"/>
                        </a:rPr>
                        <a:t> nổi bật</a:t>
                      </a:r>
                    </a:p>
                    <a:p>
                      <a:pPr algn="ctr">
                        <a:lnSpc>
                          <a:spcPct val="12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p>
                      <a:pPr algn="ctr">
                        <a:lnSpc>
                          <a:spcPct val="120000"/>
                        </a:lnSpc>
                        <a:spcBef>
                          <a:spcPts val="600"/>
                        </a:spcBef>
                        <a:spcAft>
                          <a:spcPts val="0"/>
                        </a:spcAft>
                        <a:tabLst>
                          <a:tab pos="180340" algn="l"/>
                          <a:tab pos="450215" algn="l"/>
                        </a:tabLst>
                      </a:pPr>
                      <a:endParaRPr lang="en-US" sz="2900" b="1">
                        <a:solidFill>
                          <a:srgbClr val="0000FF"/>
                        </a:solidFill>
                        <a:latin typeface="+mn-lt"/>
                        <a:ea typeface="Calibri"/>
                        <a:cs typeface="Times New Roman"/>
                      </a:endParaRPr>
                    </a:p>
                    <a:p>
                      <a:pPr algn="ctr">
                        <a:lnSpc>
                          <a:spcPct val="120000"/>
                        </a:lnSpc>
                        <a:spcBef>
                          <a:spcPts val="600"/>
                        </a:spcBef>
                        <a:spcAft>
                          <a:spcPts val="0"/>
                        </a:spcAft>
                        <a:tabLst>
                          <a:tab pos="180340" algn="l"/>
                          <a:tab pos="450215" algn="l"/>
                        </a:tabLst>
                      </a:pPr>
                      <a:endParaRPr lang="en-US" sz="1400" b="1">
                        <a:solidFill>
                          <a:srgbClr val="0000FF"/>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en-US" sz="2900" b="1">
                        <a:solidFill>
                          <a:srgbClr val="0000FF"/>
                        </a:solidFill>
                        <a:latin typeface="+mn-lt"/>
                        <a:ea typeface="Calibri"/>
                        <a:cs typeface="Times New Roman"/>
                      </a:endParaRPr>
                    </a:p>
                    <a:p>
                      <a:pPr algn="just">
                        <a:lnSpc>
                          <a:spcPct val="120000"/>
                        </a:lnSpc>
                        <a:spcBef>
                          <a:spcPts val="600"/>
                        </a:spcBef>
                        <a:spcAft>
                          <a:spcPts val="0"/>
                        </a:spcAft>
                      </a:pPr>
                      <a:endParaRPr lang="en-US" sz="2900" b="1">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22" name="TextBox 21"/>
          <p:cNvSpPr txBox="1"/>
          <p:nvPr/>
        </p:nvSpPr>
        <p:spPr>
          <a:xfrm>
            <a:off x="2213033" y="1698829"/>
            <a:ext cx="8960254" cy="584775"/>
          </a:xfrm>
          <a:prstGeom prst="rect">
            <a:avLst/>
          </a:prstGeom>
          <a:noFill/>
        </p:spPr>
        <p:txBody>
          <a:bodyPr wrap="square" rtlCol="0">
            <a:spAutoFit/>
          </a:bodyPr>
          <a:lstStyle/>
          <a:p>
            <a:r>
              <a:rPr lang="en-US" sz="3200" b="1">
                <a:ea typeface="Cambria"/>
                <a:cs typeface="Times New Roman"/>
              </a:rPr>
              <a:t>Từ tháng 5 đến tháng 10</a:t>
            </a:r>
            <a:endParaRPr lang="en-US" sz="3200" b="1">
              <a:ea typeface="Calibri"/>
              <a:cs typeface="Times New Roman"/>
            </a:endParaRPr>
          </a:p>
        </p:txBody>
      </p:sp>
      <p:sp>
        <p:nvSpPr>
          <p:cNvPr id="24" name="TextBox 23"/>
          <p:cNvSpPr txBox="1"/>
          <p:nvPr/>
        </p:nvSpPr>
        <p:spPr>
          <a:xfrm>
            <a:off x="2184902" y="2521242"/>
            <a:ext cx="4386300" cy="584775"/>
          </a:xfrm>
          <a:prstGeom prst="rect">
            <a:avLst/>
          </a:prstGeom>
          <a:noFill/>
        </p:spPr>
        <p:txBody>
          <a:bodyPr wrap="square" rtlCol="0">
            <a:spAutoFit/>
          </a:bodyPr>
          <a:lstStyle/>
          <a:p>
            <a:r>
              <a:rPr lang="en-US" sz="3200" b="1">
                <a:ea typeface="Calibri"/>
                <a:cs typeface="Times New Roman"/>
              </a:rPr>
              <a:t>Tây nam</a:t>
            </a:r>
          </a:p>
        </p:txBody>
      </p:sp>
      <p:sp>
        <p:nvSpPr>
          <p:cNvPr id="25" name="TextBox 24"/>
          <p:cNvSpPr txBox="1"/>
          <p:nvPr/>
        </p:nvSpPr>
        <p:spPr>
          <a:xfrm>
            <a:off x="2227105" y="3096343"/>
            <a:ext cx="9455380" cy="3046988"/>
          </a:xfrm>
          <a:prstGeom prst="rect">
            <a:avLst/>
          </a:prstGeom>
          <a:noFill/>
        </p:spPr>
        <p:txBody>
          <a:bodyPr wrap="square" rtlCol="0">
            <a:spAutoFit/>
          </a:bodyPr>
          <a:lstStyle/>
          <a:p>
            <a:pPr algn="just">
              <a:spcAft>
                <a:spcPts val="0"/>
              </a:spcAft>
            </a:pPr>
            <a:r>
              <a:rPr lang="en-US" sz="3200" b="1">
                <a:ea typeface="Calibri"/>
                <a:cs typeface="Times New Roman"/>
              </a:rPr>
              <a:t>- Đầu mùa hạ: </a:t>
            </a:r>
          </a:p>
          <a:p>
            <a:pPr algn="just">
              <a:spcAft>
                <a:spcPts val="0"/>
              </a:spcAft>
            </a:pPr>
            <a:r>
              <a:rPr lang="en-US" sz="3200" b="1">
                <a:ea typeface="Calibri"/>
                <a:cs typeface="Times New Roman"/>
              </a:rPr>
              <a:t>+ Tây Nguyên và Nam Bộ: mưa lớn.</a:t>
            </a:r>
          </a:p>
          <a:p>
            <a:pPr algn="just">
              <a:spcAft>
                <a:spcPts val="0"/>
              </a:spcAft>
            </a:pPr>
            <a:r>
              <a:rPr lang="en-US" sz="3200" b="1">
                <a:ea typeface="Calibri"/>
                <a:cs typeface="Times New Roman"/>
              </a:rPr>
              <a:t>+ Đông Trường Sơn và nam Tây Bắc: nóng, khô.</a:t>
            </a:r>
          </a:p>
          <a:p>
            <a:pPr algn="just">
              <a:spcAft>
                <a:spcPts val="0"/>
              </a:spcAft>
            </a:pPr>
            <a:r>
              <a:rPr lang="en-US" sz="3200" b="1">
                <a:ea typeface="Calibri"/>
                <a:cs typeface="Times New Roman"/>
              </a:rPr>
              <a:t>- Giữa và cuối mùa hạ: nóng ẩm, mưa nhiều trên cả nước.</a:t>
            </a:r>
          </a:p>
          <a:p>
            <a:pPr algn="just">
              <a:spcAft>
                <a:spcPts val="0"/>
              </a:spcAft>
            </a:pPr>
            <a:r>
              <a:rPr lang="en-US" sz="3200" b="1">
                <a:ea typeface="Calibri"/>
                <a:cs typeface="Times New Roman"/>
              </a:rPr>
              <a:t>- Thời tiết cực đoan: bão kèm theo mưa lớn.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ppt_x</p:attrName>
                                        </p:attrNameLst>
                                      </p:cBhvr>
                                      <p:tavLst>
                                        <p:tav tm="0">
                                          <p:val>
                                            <p:strVal val="#ppt_x-.2"/>
                                          </p:val>
                                        </p:tav>
                                        <p:tav tm="100000">
                                          <p:val>
                                            <p:strVal val="#ppt_x"/>
                                          </p:val>
                                        </p:tav>
                                      </p:tavLst>
                                    </p:anim>
                                    <p:anim calcmode="lin" valueType="num">
                                      <p:cBhvr>
                                        <p:cTn id="1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p:cTn id="21"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 calcmode="lin" valueType="num">
                                      <p:cBhvr>
                                        <p:cTn id="28"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29"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 calcmode="lin" valueType="num">
                                      <p:cBhvr>
                                        <p:cTn id="35"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36"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5">
                                            <p:txEl>
                                              <p:pRg st="3" end="3"/>
                                            </p:txEl>
                                          </p:spTgt>
                                        </p:tgtEl>
                                        <p:attrNameLst>
                                          <p:attrName>style.visibility</p:attrName>
                                        </p:attrNameLst>
                                      </p:cBhvr>
                                      <p:to>
                                        <p:strVal val="visible"/>
                                      </p:to>
                                    </p:set>
                                    <p:anim calcmode="lin" valueType="num">
                                      <p:cBhvr>
                                        <p:cTn id="42" dur="1000" fill="hold"/>
                                        <p:tgtEl>
                                          <p:spTgt spid="25">
                                            <p:txEl>
                                              <p:pRg st="3" end="3"/>
                                            </p:txEl>
                                          </p:spTgt>
                                        </p:tgtEl>
                                        <p:attrNameLst>
                                          <p:attrName>ppt_x</p:attrName>
                                        </p:attrNameLst>
                                      </p:cBhvr>
                                      <p:tavLst>
                                        <p:tav tm="0">
                                          <p:val>
                                            <p:strVal val="#ppt_x-.2"/>
                                          </p:val>
                                        </p:tav>
                                        <p:tav tm="100000">
                                          <p:val>
                                            <p:strVal val="#ppt_x"/>
                                          </p:val>
                                        </p:tav>
                                      </p:tavLst>
                                    </p:anim>
                                    <p:anim calcmode="lin" valueType="num">
                                      <p:cBhvr>
                                        <p:cTn id="43" dur="1000" fill="hold"/>
                                        <p:tgtEl>
                                          <p:spTgt spid="2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 calcmode="lin" valueType="num">
                                      <p:cBhvr>
                                        <p:cTn id="49" dur="1000" fill="hold"/>
                                        <p:tgtEl>
                                          <p:spTgt spid="25">
                                            <p:txEl>
                                              <p:pRg st="4" end="4"/>
                                            </p:txEl>
                                          </p:spTgt>
                                        </p:tgtEl>
                                        <p:attrNameLst>
                                          <p:attrName>ppt_x</p:attrName>
                                        </p:attrNameLst>
                                      </p:cBhvr>
                                      <p:tavLst>
                                        <p:tav tm="0">
                                          <p:val>
                                            <p:strVal val="#ppt_x-.2"/>
                                          </p:val>
                                        </p:tav>
                                        <p:tav tm="100000">
                                          <p:val>
                                            <p:strVal val="#ppt_x"/>
                                          </p:val>
                                        </p:tav>
                                      </p:tavLst>
                                    </p:anim>
                                    <p:anim calcmode="lin" valueType="num">
                                      <p:cBhvr>
                                        <p:cTn id="50" dur="1000" fill="hold"/>
                                        <p:tgtEl>
                                          <p:spTgt spid="2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descr="mua"/>
          <p:cNvPicPr>
            <a:picLocks noChangeAspect="1" noChangeArrowheads="1"/>
          </p:cNvPicPr>
          <p:nvPr/>
        </p:nvPicPr>
        <p:blipFill>
          <a:blip r:embed="rId2"/>
          <a:srcRect/>
          <a:stretch>
            <a:fillRect/>
          </a:stretch>
        </p:blipFill>
        <p:spPr bwMode="auto">
          <a:xfrm>
            <a:off x="6096000" y="0"/>
            <a:ext cx="6096000" cy="3429000"/>
          </a:xfrm>
          <a:prstGeom prst="rect">
            <a:avLst/>
          </a:prstGeom>
          <a:noFill/>
          <a:ln w="9525">
            <a:noFill/>
            <a:miter lim="800000"/>
            <a:headEnd/>
            <a:tailEnd/>
          </a:ln>
        </p:spPr>
      </p:pic>
      <p:pic>
        <p:nvPicPr>
          <p:cNvPr id="73742" name="Picture 14" descr="a1_1"/>
          <p:cNvPicPr>
            <a:picLocks noChangeAspect="1" noChangeArrowheads="1"/>
          </p:cNvPicPr>
          <p:nvPr/>
        </p:nvPicPr>
        <p:blipFill>
          <a:blip r:embed="rId3"/>
          <a:srcRect/>
          <a:stretch>
            <a:fillRect/>
          </a:stretch>
        </p:blipFill>
        <p:spPr bwMode="auto">
          <a:xfrm>
            <a:off x="0" y="0"/>
            <a:ext cx="5994400" cy="3429000"/>
          </a:xfrm>
          <a:prstGeom prst="rect">
            <a:avLst/>
          </a:prstGeom>
          <a:noFill/>
          <a:ln w="9525">
            <a:noFill/>
            <a:miter lim="800000"/>
            <a:headEnd/>
            <a:tailEnd/>
          </a:ln>
        </p:spPr>
      </p:pic>
      <p:pic>
        <p:nvPicPr>
          <p:cNvPr id="73754" name="Picture 26" descr="Ngap-HN-1-1376017995_500x0"/>
          <p:cNvPicPr>
            <a:picLocks noChangeAspect="1" noChangeArrowheads="1"/>
          </p:cNvPicPr>
          <p:nvPr/>
        </p:nvPicPr>
        <p:blipFill>
          <a:blip r:embed="rId4"/>
          <a:srcRect/>
          <a:stretch>
            <a:fillRect/>
          </a:stretch>
        </p:blipFill>
        <p:spPr bwMode="auto">
          <a:xfrm>
            <a:off x="6096000" y="3505200"/>
            <a:ext cx="6096000" cy="3352800"/>
          </a:xfrm>
          <a:prstGeom prst="rect">
            <a:avLst/>
          </a:prstGeom>
          <a:noFill/>
          <a:ln w="9525">
            <a:noFill/>
            <a:miter lim="800000"/>
            <a:headEnd/>
            <a:tailEnd/>
          </a:ln>
        </p:spPr>
      </p:pic>
      <p:pic>
        <p:nvPicPr>
          <p:cNvPr id="73756" name="Picture 28" descr="901tien-yen_3"/>
          <p:cNvPicPr>
            <a:picLocks noChangeAspect="1" noChangeArrowheads="1"/>
          </p:cNvPicPr>
          <p:nvPr/>
        </p:nvPicPr>
        <p:blipFill>
          <a:blip r:embed="rId5"/>
          <a:srcRect/>
          <a:stretch>
            <a:fillRect/>
          </a:stretch>
        </p:blipFill>
        <p:spPr bwMode="auto">
          <a:xfrm>
            <a:off x="0" y="3505200"/>
            <a:ext cx="5994400" cy="3352800"/>
          </a:xfrm>
          <a:prstGeom prst="rect">
            <a:avLst/>
          </a:prstGeom>
          <a:noFill/>
          <a:ln w="9525">
            <a:noFill/>
            <a:miter lim="800000"/>
            <a:headEnd/>
            <a:tailEnd/>
          </a:ln>
        </p:spPr>
      </p:pic>
      <p:sp>
        <p:nvSpPr>
          <p:cNvPr id="73757" name="Rectangle 29"/>
          <p:cNvSpPr>
            <a:spLocks noChangeArrowheads="1"/>
          </p:cNvSpPr>
          <p:nvPr/>
        </p:nvSpPr>
        <p:spPr bwMode="auto">
          <a:xfrm>
            <a:off x="914400" y="3276600"/>
            <a:ext cx="8158837" cy="507831"/>
          </a:xfrm>
          <a:prstGeom prst="rect">
            <a:avLst/>
          </a:prstGeom>
          <a:solidFill>
            <a:schemeClr val="bg1"/>
          </a:solidFill>
          <a:ln w="9525">
            <a:noFill/>
            <a:miter lim="800000"/>
            <a:headEnd/>
            <a:tailEnd/>
          </a:ln>
        </p:spPr>
        <p:txBody>
          <a:bodyPr wrap="none">
            <a:spAutoFit/>
          </a:bodyPr>
          <a:lstStyle/>
          <a:p>
            <a:pPr algn="ctr"/>
            <a:r>
              <a:rPr lang="en-US" altLang="en-US" sz="2700" b="1">
                <a:solidFill>
                  <a:srgbClr val="000066"/>
                </a:solidFill>
              </a:rPr>
              <a:t>Lượng mưa rất lớn chiếm trên 80% lượng mưa cả năm.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3742"/>
                                        </p:tgtEl>
                                        <p:attrNameLst>
                                          <p:attrName>style.visibility</p:attrName>
                                        </p:attrNameLst>
                                      </p:cBhvr>
                                      <p:to>
                                        <p:strVal val="visible"/>
                                      </p:to>
                                    </p:set>
                                    <p:animEffect transition="in" filter="blinds(horizontal)">
                                      <p:cBhvr>
                                        <p:cTn id="7" dur="1000"/>
                                        <p:tgtEl>
                                          <p:spTgt spid="73742"/>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3757"/>
                                        </p:tgtEl>
                                        <p:attrNameLst>
                                          <p:attrName>style.visibility</p:attrName>
                                        </p:attrNameLst>
                                      </p:cBhvr>
                                      <p:to>
                                        <p:strVal val="visible"/>
                                      </p:to>
                                    </p:set>
                                    <p:animEffect transition="in" filter="blinds(horizontal)">
                                      <p:cBhvr>
                                        <p:cTn id="13" dur="1000"/>
                                        <p:tgtEl>
                                          <p:spTgt spid="73757"/>
                                        </p:tgtEl>
                                      </p:cBhvr>
                                    </p:animEffect>
                                  </p:childTnLst>
                                </p:cTn>
                              </p:par>
                              <p:par>
                                <p:cTn id="14" presetID="3" presetClass="entr" presetSubtype="10" fill="hold" nodeType="withEffect">
                                  <p:stCondLst>
                                    <p:cond delay="0"/>
                                  </p:stCondLst>
                                  <p:childTnLst>
                                    <p:set>
                                      <p:cBhvr>
                                        <p:cTn id="15" dur="1" fill="hold">
                                          <p:stCondLst>
                                            <p:cond delay="0"/>
                                          </p:stCondLst>
                                        </p:cTn>
                                        <p:tgtEl>
                                          <p:spTgt spid="73756"/>
                                        </p:tgtEl>
                                        <p:attrNameLst>
                                          <p:attrName>style.visibility</p:attrName>
                                        </p:attrNameLst>
                                      </p:cBhvr>
                                      <p:to>
                                        <p:strVal val="visible"/>
                                      </p:to>
                                    </p:set>
                                    <p:animEffect transition="in" filter="blinds(horizontal)">
                                      <p:cBhvr>
                                        <p:cTn id="16" dur="1000"/>
                                        <p:tgtEl>
                                          <p:spTgt spid="73756"/>
                                        </p:tgtEl>
                                      </p:cBhvr>
                                    </p:animEffect>
                                  </p:childTnLst>
                                </p:cTn>
                              </p:par>
                              <p:par>
                                <p:cTn id="17" presetID="3" presetClass="entr" presetSubtype="10" fill="hold" nodeType="withEffect">
                                  <p:stCondLst>
                                    <p:cond delay="0"/>
                                  </p:stCondLst>
                                  <p:childTnLst>
                                    <p:set>
                                      <p:cBhvr>
                                        <p:cTn id="18" dur="1" fill="hold">
                                          <p:stCondLst>
                                            <p:cond delay="0"/>
                                          </p:stCondLst>
                                        </p:cTn>
                                        <p:tgtEl>
                                          <p:spTgt spid="73754"/>
                                        </p:tgtEl>
                                        <p:attrNameLst>
                                          <p:attrName>style.visibility</p:attrName>
                                        </p:attrNameLst>
                                      </p:cBhvr>
                                      <p:to>
                                        <p:strVal val="visible"/>
                                      </p:to>
                                    </p:set>
                                    <p:animEffect transition="in" filter="blinds(horizontal)">
                                      <p:cBhvr>
                                        <p:cTn id="19" dur="1000"/>
                                        <p:tgtEl>
                                          <p:spTgt spid="73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8128000" y="1066801"/>
            <a:ext cx="2743200" cy="366713"/>
          </a:xfrm>
          <a:prstGeom prst="rect">
            <a:avLst/>
          </a:prstGeom>
          <a:noFill/>
          <a:ln w="9525">
            <a:noFill/>
            <a:miter lim="800000"/>
            <a:headEnd/>
            <a:tailEnd/>
          </a:ln>
        </p:spPr>
        <p:txBody>
          <a:bodyPr>
            <a:spAutoFit/>
          </a:bodyPr>
          <a:lstStyle/>
          <a:p>
            <a:pPr>
              <a:spcBef>
                <a:spcPct val="50000"/>
              </a:spcBef>
            </a:pPr>
            <a:endParaRPr lang="en-US" altLang="en-US"/>
          </a:p>
        </p:txBody>
      </p:sp>
      <p:sp>
        <p:nvSpPr>
          <p:cNvPr id="21507" name="Rectangle 11"/>
          <p:cNvSpPr>
            <a:spLocks noChangeArrowheads="1"/>
          </p:cNvSpPr>
          <p:nvPr/>
        </p:nvSpPr>
        <p:spPr bwMode="auto">
          <a:xfrm>
            <a:off x="0" y="6172200"/>
            <a:ext cx="9652000" cy="685800"/>
          </a:xfrm>
          <a:prstGeom prst="rect">
            <a:avLst/>
          </a:prstGeom>
          <a:noFill/>
          <a:ln w="9525">
            <a:noFill/>
            <a:miter lim="800000"/>
            <a:headEnd/>
            <a:tailEnd/>
          </a:ln>
        </p:spPr>
        <p:txBody>
          <a:bodyPr wrap="none" anchor="ctr"/>
          <a:lstStyle/>
          <a:p>
            <a:pPr algn="ctr"/>
            <a:endParaRPr lang="en-US" altLang="en-US" b="1">
              <a:solidFill>
                <a:srgbClr val="0000FF"/>
              </a:solidFill>
            </a:endParaRPr>
          </a:p>
        </p:txBody>
      </p:sp>
      <p:sp>
        <p:nvSpPr>
          <p:cNvPr id="21508" name="Text Box 9"/>
          <p:cNvSpPr txBox="1">
            <a:spLocks noChangeArrowheads="1"/>
          </p:cNvSpPr>
          <p:nvPr/>
        </p:nvSpPr>
        <p:spPr bwMode="auto">
          <a:xfrm>
            <a:off x="1117600" y="3733800"/>
            <a:ext cx="9448800" cy="366713"/>
          </a:xfrm>
          <a:prstGeom prst="rect">
            <a:avLst/>
          </a:prstGeom>
          <a:noFill/>
          <a:ln w="9525">
            <a:noFill/>
            <a:miter lim="800000"/>
            <a:headEnd/>
            <a:tailEnd/>
          </a:ln>
        </p:spPr>
        <p:txBody>
          <a:bodyPr>
            <a:spAutoFit/>
          </a:bodyPr>
          <a:lstStyle/>
          <a:p>
            <a:pPr>
              <a:spcBef>
                <a:spcPct val="50000"/>
              </a:spcBef>
            </a:pPr>
            <a:endParaRPr lang="en-US" altLang="en-US"/>
          </a:p>
        </p:txBody>
      </p:sp>
      <p:pic>
        <p:nvPicPr>
          <p:cNvPr id="82949" name="Picture 5" descr="13032013133907"/>
          <p:cNvPicPr>
            <a:picLocks noChangeAspect="1" noChangeArrowheads="1"/>
          </p:cNvPicPr>
          <p:nvPr/>
        </p:nvPicPr>
        <p:blipFill>
          <a:blip r:embed="rId2"/>
          <a:srcRect/>
          <a:stretch>
            <a:fillRect/>
          </a:stretch>
        </p:blipFill>
        <p:spPr bwMode="auto">
          <a:xfrm>
            <a:off x="0" y="3505200"/>
            <a:ext cx="5994400" cy="3352800"/>
          </a:xfrm>
          <a:prstGeom prst="rect">
            <a:avLst/>
          </a:prstGeom>
          <a:noFill/>
          <a:ln w="9525">
            <a:noFill/>
            <a:miter lim="800000"/>
            <a:headEnd/>
            <a:tailEnd/>
          </a:ln>
        </p:spPr>
      </p:pic>
      <p:pic>
        <p:nvPicPr>
          <p:cNvPr id="82951" name="Picture 7" descr="canh-bao-xau-ve-bien-doi-khi-hau-viet-nam-12_tinmoitruong"/>
          <p:cNvPicPr>
            <a:picLocks noChangeAspect="1" noChangeArrowheads="1"/>
          </p:cNvPicPr>
          <p:nvPr/>
        </p:nvPicPr>
        <p:blipFill>
          <a:blip r:embed="rId3"/>
          <a:srcRect/>
          <a:stretch>
            <a:fillRect/>
          </a:stretch>
        </p:blipFill>
        <p:spPr bwMode="auto">
          <a:xfrm>
            <a:off x="6096000" y="3505200"/>
            <a:ext cx="6096000" cy="3352800"/>
          </a:xfrm>
          <a:prstGeom prst="rect">
            <a:avLst/>
          </a:prstGeom>
          <a:noFill/>
          <a:ln w="9525">
            <a:noFill/>
            <a:miter lim="800000"/>
            <a:headEnd/>
            <a:tailEnd/>
          </a:ln>
        </p:spPr>
      </p:pic>
      <p:sp>
        <p:nvSpPr>
          <p:cNvPr id="82954" name="Text Box 10"/>
          <p:cNvSpPr txBox="1">
            <a:spLocks noChangeArrowheads="1"/>
          </p:cNvSpPr>
          <p:nvPr/>
        </p:nvSpPr>
        <p:spPr bwMode="auto">
          <a:xfrm>
            <a:off x="4148408" y="6258956"/>
            <a:ext cx="3860800" cy="461665"/>
          </a:xfrm>
          <a:prstGeom prst="rect">
            <a:avLst/>
          </a:prstGeom>
          <a:solidFill>
            <a:schemeClr val="bg1"/>
          </a:solidFill>
          <a:ln w="9525">
            <a:noFill/>
            <a:miter lim="800000"/>
            <a:headEnd/>
            <a:tailEnd/>
          </a:ln>
        </p:spPr>
        <p:txBody>
          <a:bodyPr>
            <a:spAutoFit/>
          </a:bodyPr>
          <a:lstStyle/>
          <a:p>
            <a:pPr algn="ctr">
              <a:spcBef>
                <a:spcPct val="50000"/>
              </a:spcBef>
            </a:pPr>
            <a:r>
              <a:rPr lang="en-US" altLang="en-US" sz="2400" b="1">
                <a:solidFill>
                  <a:srgbClr val="FF0000"/>
                </a:solidFill>
              </a:rPr>
              <a:t>MIỀN TRUNG VÀ TÂY BẮC</a:t>
            </a:r>
          </a:p>
        </p:txBody>
      </p:sp>
      <p:pic>
        <p:nvPicPr>
          <p:cNvPr id="82956" name="Picture 12" descr="dong_set_va_nhung_dieu_canh_bao"/>
          <p:cNvPicPr>
            <a:picLocks noChangeAspect="1" noChangeArrowheads="1"/>
          </p:cNvPicPr>
          <p:nvPr/>
        </p:nvPicPr>
        <p:blipFill>
          <a:blip r:embed="rId4"/>
          <a:srcRect/>
          <a:stretch>
            <a:fillRect/>
          </a:stretch>
        </p:blipFill>
        <p:spPr bwMode="auto">
          <a:xfrm>
            <a:off x="6096000" y="0"/>
            <a:ext cx="6096000" cy="3429000"/>
          </a:xfrm>
          <a:prstGeom prst="rect">
            <a:avLst/>
          </a:prstGeom>
          <a:noFill/>
          <a:ln w="9525">
            <a:noFill/>
            <a:miter lim="800000"/>
            <a:headEnd/>
            <a:tailEnd/>
          </a:ln>
        </p:spPr>
      </p:pic>
      <p:pic>
        <p:nvPicPr>
          <p:cNvPr id="16398" name="Picture 14" descr="1chain_171"/>
          <p:cNvPicPr>
            <a:picLocks noChangeAspect="1" noChangeArrowheads="1" noCrop="1"/>
          </p:cNvPicPr>
          <p:nvPr/>
        </p:nvPicPr>
        <p:blipFill>
          <a:blip r:embed="rId5"/>
          <a:srcRect/>
          <a:stretch>
            <a:fillRect/>
          </a:stretch>
        </p:blipFill>
        <p:spPr bwMode="auto">
          <a:xfrm>
            <a:off x="0" y="0"/>
            <a:ext cx="5994400" cy="3429000"/>
          </a:xfrm>
          <a:prstGeom prst="rect">
            <a:avLst/>
          </a:prstGeom>
          <a:noFill/>
          <a:ln w="9525">
            <a:noFill/>
            <a:miter lim="800000"/>
            <a:headEnd/>
            <a:tailEnd/>
          </a:ln>
        </p:spPr>
      </p:pic>
      <p:sp>
        <p:nvSpPr>
          <p:cNvPr id="82959" name="Text Box 15"/>
          <p:cNvSpPr txBox="1">
            <a:spLocks noChangeArrowheads="1"/>
          </p:cNvSpPr>
          <p:nvPr/>
        </p:nvSpPr>
        <p:spPr bwMode="auto">
          <a:xfrm>
            <a:off x="304800" y="3124201"/>
            <a:ext cx="11480800" cy="461665"/>
          </a:xfrm>
          <a:prstGeom prst="rect">
            <a:avLst/>
          </a:prstGeom>
          <a:solidFill>
            <a:schemeClr val="bg1"/>
          </a:solidFill>
          <a:ln w="9525">
            <a:noFill/>
            <a:miter lim="800000"/>
            <a:headEnd/>
            <a:tailEnd/>
          </a:ln>
        </p:spPr>
        <p:txBody>
          <a:bodyPr>
            <a:spAutoFit/>
          </a:bodyPr>
          <a:lstStyle/>
          <a:p>
            <a:pPr algn="ctr"/>
            <a:r>
              <a:rPr lang="en-US" altLang="en-US" sz="2400" b="1">
                <a:solidFill>
                  <a:srgbClr val="000066"/>
                </a:solidFill>
              </a:rPr>
              <a:t>Trời nhiều mây, có mưa rào và mưa dông, miền Trung và Tây Bắc thời tiết khô nóng.</a:t>
            </a:r>
            <a:endParaRPr lang="en-US" altLang="en-US" sz="2400"/>
          </a:p>
        </p:txBody>
      </p:sp>
      <p:sp>
        <p:nvSpPr>
          <p:cNvPr id="82958" name="Text Box 14"/>
          <p:cNvSpPr txBox="1">
            <a:spLocks noChangeArrowheads="1"/>
          </p:cNvSpPr>
          <p:nvPr/>
        </p:nvSpPr>
        <p:spPr bwMode="auto">
          <a:xfrm>
            <a:off x="4204680" y="100804"/>
            <a:ext cx="3352800" cy="461665"/>
          </a:xfrm>
          <a:prstGeom prst="rect">
            <a:avLst/>
          </a:prstGeom>
          <a:solidFill>
            <a:schemeClr val="bg1"/>
          </a:solidFill>
          <a:ln w="9525">
            <a:noFill/>
            <a:miter lim="800000"/>
            <a:headEnd/>
            <a:tailEnd/>
          </a:ln>
        </p:spPr>
        <p:txBody>
          <a:bodyPr>
            <a:spAutoFit/>
          </a:bodyPr>
          <a:lstStyle/>
          <a:p>
            <a:pPr algn="ctr">
              <a:spcBef>
                <a:spcPct val="50000"/>
              </a:spcBef>
            </a:pPr>
            <a:r>
              <a:rPr lang="en-US" altLang="en-US" sz="2400" b="1">
                <a:solidFill>
                  <a:srgbClr val="FF0000"/>
                </a:solidFill>
              </a:rPr>
              <a:t>MƯA RÀO, MƯA DÔNG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958"/>
                                        </p:tgtEl>
                                        <p:attrNameLst>
                                          <p:attrName>style.visibility</p:attrName>
                                        </p:attrNameLst>
                                      </p:cBhvr>
                                      <p:to>
                                        <p:strVal val="visible"/>
                                      </p:to>
                                    </p:set>
                                    <p:animEffect transition="in" filter="blinds(horizontal)">
                                      <p:cBhvr>
                                        <p:cTn id="7" dur="1000"/>
                                        <p:tgtEl>
                                          <p:spTgt spid="82958"/>
                                        </p:tgtEl>
                                      </p:cBhvr>
                                    </p:animEffect>
                                  </p:childTnLst>
                                </p:cTn>
                              </p:par>
                              <p:par>
                                <p:cTn id="8" presetID="3" presetClass="entr" presetSubtype="10" fill="hold" nodeType="withEffect">
                                  <p:stCondLst>
                                    <p:cond delay="0"/>
                                  </p:stCondLst>
                                  <p:childTnLst>
                                    <p:set>
                                      <p:cBhvr>
                                        <p:cTn id="9" dur="1" fill="hold">
                                          <p:stCondLst>
                                            <p:cond delay="0"/>
                                          </p:stCondLst>
                                        </p:cTn>
                                        <p:tgtEl>
                                          <p:spTgt spid="16398"/>
                                        </p:tgtEl>
                                        <p:attrNameLst>
                                          <p:attrName>style.visibility</p:attrName>
                                        </p:attrNameLst>
                                      </p:cBhvr>
                                      <p:to>
                                        <p:strVal val="visible"/>
                                      </p:to>
                                    </p:set>
                                    <p:animEffect transition="in" filter="blinds(horizontal)">
                                      <p:cBhvr>
                                        <p:cTn id="10" dur="1000"/>
                                        <p:tgtEl>
                                          <p:spTgt spid="16398"/>
                                        </p:tgtEl>
                                      </p:cBhvr>
                                    </p:animEffect>
                                  </p:childTnLst>
                                </p:cTn>
                              </p:par>
                              <p:par>
                                <p:cTn id="11" presetID="3" presetClass="entr" presetSubtype="10" fill="hold" nodeType="withEffect">
                                  <p:stCondLst>
                                    <p:cond delay="0"/>
                                  </p:stCondLst>
                                  <p:childTnLst>
                                    <p:set>
                                      <p:cBhvr>
                                        <p:cTn id="12" dur="1" fill="hold">
                                          <p:stCondLst>
                                            <p:cond delay="0"/>
                                          </p:stCondLst>
                                        </p:cTn>
                                        <p:tgtEl>
                                          <p:spTgt spid="82956"/>
                                        </p:tgtEl>
                                        <p:attrNameLst>
                                          <p:attrName>style.visibility</p:attrName>
                                        </p:attrNameLst>
                                      </p:cBhvr>
                                      <p:to>
                                        <p:strVal val="visible"/>
                                      </p:to>
                                    </p:set>
                                    <p:animEffect transition="in" filter="blinds(horizontal)">
                                      <p:cBhvr>
                                        <p:cTn id="13" dur="1000"/>
                                        <p:tgtEl>
                                          <p:spTgt spid="8295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2959"/>
                                        </p:tgtEl>
                                        <p:attrNameLst>
                                          <p:attrName>style.visibility</p:attrName>
                                        </p:attrNameLst>
                                      </p:cBhvr>
                                      <p:to>
                                        <p:strVal val="visible"/>
                                      </p:to>
                                    </p:set>
                                    <p:animEffect transition="in" filter="blinds(horizontal)">
                                      <p:cBhvr>
                                        <p:cTn id="16" dur="1000"/>
                                        <p:tgtEl>
                                          <p:spTgt spid="82959"/>
                                        </p:tgtEl>
                                      </p:cBhvr>
                                    </p:animEffect>
                                  </p:childTnLst>
                                </p:cTn>
                              </p:par>
                              <p:par>
                                <p:cTn id="17" presetID="3" presetClass="entr" presetSubtype="10" fill="hold" nodeType="withEffect">
                                  <p:stCondLst>
                                    <p:cond delay="0"/>
                                  </p:stCondLst>
                                  <p:childTnLst>
                                    <p:set>
                                      <p:cBhvr>
                                        <p:cTn id="18" dur="1" fill="hold">
                                          <p:stCondLst>
                                            <p:cond delay="0"/>
                                          </p:stCondLst>
                                        </p:cTn>
                                        <p:tgtEl>
                                          <p:spTgt spid="82949"/>
                                        </p:tgtEl>
                                        <p:attrNameLst>
                                          <p:attrName>style.visibility</p:attrName>
                                        </p:attrNameLst>
                                      </p:cBhvr>
                                      <p:to>
                                        <p:strVal val="visible"/>
                                      </p:to>
                                    </p:set>
                                    <p:animEffect transition="in" filter="blinds(horizontal)">
                                      <p:cBhvr>
                                        <p:cTn id="19" dur="1000"/>
                                        <p:tgtEl>
                                          <p:spTgt spid="82949"/>
                                        </p:tgtEl>
                                      </p:cBhvr>
                                    </p:animEffect>
                                  </p:childTnLst>
                                </p:cTn>
                              </p:par>
                              <p:par>
                                <p:cTn id="20" presetID="3" presetClass="entr" presetSubtype="10" fill="hold" nodeType="withEffect">
                                  <p:stCondLst>
                                    <p:cond delay="0"/>
                                  </p:stCondLst>
                                  <p:childTnLst>
                                    <p:set>
                                      <p:cBhvr>
                                        <p:cTn id="21" dur="1" fill="hold">
                                          <p:stCondLst>
                                            <p:cond delay="0"/>
                                          </p:stCondLst>
                                        </p:cTn>
                                        <p:tgtEl>
                                          <p:spTgt spid="82951"/>
                                        </p:tgtEl>
                                        <p:attrNameLst>
                                          <p:attrName>style.visibility</p:attrName>
                                        </p:attrNameLst>
                                      </p:cBhvr>
                                      <p:to>
                                        <p:strVal val="visible"/>
                                      </p:to>
                                    </p:set>
                                    <p:animEffect transition="in" filter="blinds(horizontal)">
                                      <p:cBhvr>
                                        <p:cTn id="22" dur="1000"/>
                                        <p:tgtEl>
                                          <p:spTgt spid="8295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2954"/>
                                        </p:tgtEl>
                                        <p:attrNameLst>
                                          <p:attrName>style.visibility</p:attrName>
                                        </p:attrNameLst>
                                      </p:cBhvr>
                                      <p:to>
                                        <p:strVal val="visible"/>
                                      </p:to>
                                    </p:set>
                                    <p:animEffect transition="in" filter="blinds(horizontal)">
                                      <p:cBhvr>
                                        <p:cTn id="25" dur="1000"/>
                                        <p:tgtEl>
                                          <p:spTgt spid="82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animBg="1"/>
      <p:bldP spid="82959" grpId="0" animBg="1"/>
      <p:bldP spid="829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6BBDB3-C1F7-4A42-848F-2DC887167FDE}"/>
              </a:ext>
            </a:extLst>
          </p:cNvPr>
          <p:cNvSpPr/>
          <p:nvPr/>
        </p:nvSpPr>
        <p:spPr>
          <a:xfrm>
            <a:off x="8458200" y="1324428"/>
            <a:ext cx="3657600" cy="5335884"/>
          </a:xfrm>
          <a:prstGeom prst="rect">
            <a:avLst/>
          </a:prstGeom>
          <a:solidFill>
            <a:schemeClr val="accent6">
              <a:lumMod val="20000"/>
              <a:lumOff val="80000"/>
            </a:schemeClr>
          </a:solidFill>
          <a:ln>
            <a:solidFill>
              <a:srgbClr val="002060"/>
            </a:solidFill>
          </a:ln>
        </p:spPr>
        <p:txBody>
          <a:bodyPr wrap="square">
            <a:spAutoFit/>
          </a:bodyPr>
          <a:lstStyle/>
          <a:p>
            <a:pPr marL="457200" indent="-457200" algn="just">
              <a:lnSpc>
                <a:spcPct val="150000"/>
              </a:lnSpc>
              <a:buFont typeface="Wingdings" panose="05000000000000000000" pitchFamily="2" charset="2"/>
              <a:buChar char="ü"/>
            </a:pPr>
            <a:r>
              <a:rPr lang="en-US" sz="2300" b="1" dirty="0">
                <a:latin typeface="Arial" panose="020B0604020202020204" pitchFamily="34" charset="0"/>
                <a:ea typeface="Tahoma" panose="020B0604030504040204" pitchFamily="34" charset="0"/>
                <a:cs typeface="Arial" panose="020B0604020202020204" pitchFamily="34" charset="0"/>
              </a:rPr>
              <a:t>Có </a:t>
            </a:r>
            <a:r>
              <a:rPr lang="en-US" sz="2300" b="1" dirty="0">
                <a:solidFill>
                  <a:srgbClr val="FF0000"/>
                </a:solidFill>
                <a:latin typeface="Arial" panose="020B0604020202020204" pitchFamily="34" charset="0"/>
                <a:ea typeface="Tahoma" panose="020B0604030504040204" pitchFamily="34" charset="0"/>
                <a:cs typeface="Arial" panose="020B0604020202020204" pitchFamily="34" charset="0"/>
              </a:rPr>
              <a:t>1 bức tranh</a:t>
            </a:r>
            <a:r>
              <a:rPr lang="en-US" sz="2300" b="1" dirty="0">
                <a:latin typeface="Arial" panose="020B0604020202020204" pitchFamily="34" charset="0"/>
                <a:ea typeface="Tahoma" panose="020B0604030504040204" pitchFamily="34" charset="0"/>
                <a:cs typeface="Arial" panose="020B0604020202020204" pitchFamily="34" charset="0"/>
              </a:rPr>
              <a:t> ẩn d</a:t>
            </a:r>
            <a:r>
              <a:rPr lang="vi-VN" sz="2300" b="1" dirty="0">
                <a:latin typeface="Arial" panose="020B0604020202020204" pitchFamily="34" charset="0"/>
                <a:ea typeface="Tahoma" panose="020B0604030504040204" pitchFamily="34" charset="0"/>
                <a:cs typeface="Arial" panose="020B0604020202020204" pitchFamily="34" charset="0"/>
              </a:rPr>
              <a:t>ưới </a:t>
            </a:r>
            <a:r>
              <a:rPr lang="vi-VN" sz="2300" b="1" dirty="0">
                <a:solidFill>
                  <a:srgbClr val="FF0000"/>
                </a:solidFill>
                <a:latin typeface="Arial" panose="020B0604020202020204" pitchFamily="34" charset="0"/>
                <a:ea typeface="Tahoma" panose="020B0604030504040204" pitchFamily="34" charset="0"/>
                <a:cs typeface="Arial" panose="020B0604020202020204" pitchFamily="34" charset="0"/>
              </a:rPr>
              <a:t>6</a:t>
            </a:r>
            <a:r>
              <a:rPr lang="vi-VN" sz="2300" b="1" dirty="0">
                <a:latin typeface="Arial" panose="020B0604020202020204" pitchFamily="34" charset="0"/>
                <a:ea typeface="Tahoma" panose="020B0604030504040204" pitchFamily="34" charset="0"/>
                <a:cs typeface="Arial" panose="020B0604020202020204" pitchFamily="34" charset="0"/>
              </a:rPr>
              <a:t> ô số bí mật</a:t>
            </a:r>
          </a:p>
          <a:p>
            <a:pPr marL="457200" indent="-457200" algn="just">
              <a:lnSpc>
                <a:spcPct val="150000"/>
              </a:lnSpc>
              <a:buFont typeface="Wingdings" panose="05000000000000000000" pitchFamily="2" charset="2"/>
              <a:buChar char="ü"/>
            </a:pPr>
            <a:r>
              <a:rPr lang="vi-VN" sz="2300" b="1" dirty="0">
                <a:latin typeface="Arial" panose="020B0604020202020204" pitchFamily="34" charset="0"/>
                <a:ea typeface="Tahoma" panose="020B0604030504040204" pitchFamily="34" charset="0"/>
                <a:cs typeface="Arial" panose="020B0604020202020204" pitchFamily="34" charset="0"/>
              </a:rPr>
              <a:t>Hãy trả lời các câu hỏi từ 1</a:t>
            </a:r>
            <a:r>
              <a:rPr lang="en-US" sz="2300" b="1" dirty="0">
                <a:latin typeface="Arial" panose="020B0604020202020204" pitchFamily="34" charset="0"/>
                <a:ea typeface="Tahoma" panose="020B0604030504040204" pitchFamily="34" charset="0"/>
                <a:cs typeface="Arial" panose="020B0604020202020204" pitchFamily="34" charset="0"/>
              </a:rPr>
              <a:t> </a:t>
            </a:r>
            <a:r>
              <a:rPr lang="vi-VN" sz="2300" b="1" dirty="0">
                <a:latin typeface="Arial" panose="020B0604020202020204" pitchFamily="34" charset="0"/>
                <a:ea typeface="Tahoma" panose="020B0604030504040204" pitchFamily="34" charset="0"/>
                <a:cs typeface="Arial" panose="020B0604020202020204" pitchFamily="34" charset="0"/>
              </a:rPr>
              <a:t>-</a:t>
            </a:r>
            <a:r>
              <a:rPr lang="en-US" sz="2300" b="1" dirty="0">
                <a:latin typeface="Arial" panose="020B0604020202020204" pitchFamily="34" charset="0"/>
                <a:ea typeface="Tahoma" panose="020B0604030504040204" pitchFamily="34" charset="0"/>
                <a:cs typeface="Arial" panose="020B0604020202020204" pitchFamily="34" charset="0"/>
              </a:rPr>
              <a:t> </a:t>
            </a:r>
            <a:r>
              <a:rPr lang="vi-VN" sz="2300" b="1" dirty="0">
                <a:latin typeface="Arial" panose="020B0604020202020204" pitchFamily="34" charset="0"/>
                <a:ea typeface="Tahoma" panose="020B0604030504040204" pitchFamily="34" charset="0"/>
                <a:cs typeface="Arial" panose="020B0604020202020204" pitchFamily="34" charset="0"/>
              </a:rPr>
              <a:t>6 để lật mở từng ô số nhằm </a:t>
            </a:r>
            <a:r>
              <a:rPr lang="vi-VN" sz="2300" b="1" dirty="0">
                <a:solidFill>
                  <a:srgbClr val="FF0000"/>
                </a:solidFill>
                <a:latin typeface="Arial" panose="020B0604020202020204" pitchFamily="34" charset="0"/>
                <a:ea typeface="Tahoma" panose="020B0604030504040204" pitchFamily="34" charset="0"/>
                <a:cs typeface="Arial" panose="020B0604020202020204" pitchFamily="34" charset="0"/>
              </a:rPr>
              <a:t>đoán được tên </a:t>
            </a:r>
            <a:r>
              <a:rPr lang="vi-VN" sz="2300" b="1" dirty="0">
                <a:latin typeface="Arial" panose="020B0604020202020204" pitchFamily="34" charset="0"/>
                <a:ea typeface="Tahoma" panose="020B0604030504040204" pitchFamily="34" charset="0"/>
                <a:cs typeface="Arial" panose="020B0604020202020204" pitchFamily="34" charset="0"/>
              </a:rPr>
              <a:t>bức tranh</a:t>
            </a:r>
          </a:p>
          <a:p>
            <a:pPr marL="457200" indent="-457200" algn="just">
              <a:lnSpc>
                <a:spcPct val="150000"/>
              </a:lnSpc>
              <a:buFont typeface="Wingdings" panose="05000000000000000000" pitchFamily="2" charset="2"/>
              <a:buChar char="ü"/>
            </a:pPr>
            <a:r>
              <a:rPr lang="vi-VN" sz="2300" b="1" dirty="0">
                <a:latin typeface="Arial" panose="020B0604020202020204" pitchFamily="34" charset="0"/>
                <a:ea typeface="Tahoma" panose="020B0604030504040204" pitchFamily="34" charset="0"/>
                <a:cs typeface="Arial" panose="020B0604020202020204" pitchFamily="34" charset="0"/>
              </a:rPr>
              <a:t>Bức tranh có </a:t>
            </a:r>
            <a:r>
              <a:rPr lang="en-US" sz="2300" b="1" dirty="0">
                <a:solidFill>
                  <a:srgbClr val="FF0000"/>
                </a:solidFill>
                <a:latin typeface="Arial" panose="020B0604020202020204" pitchFamily="34" charset="0"/>
                <a:ea typeface="Tahoma" panose="020B0604030504040204" pitchFamily="34" charset="0"/>
                <a:cs typeface="Arial" panose="020B0604020202020204" pitchFamily="34" charset="0"/>
              </a:rPr>
              <a:t>2 t</a:t>
            </a:r>
            <a:r>
              <a:rPr lang="vi-VN" sz="2300" b="1" dirty="0">
                <a:solidFill>
                  <a:srgbClr val="FF0000"/>
                </a:solidFill>
                <a:latin typeface="Arial" panose="020B0604020202020204" pitchFamily="34" charset="0"/>
                <a:ea typeface="Tahoma" panose="020B0604030504040204" pitchFamily="34" charset="0"/>
                <a:cs typeface="Arial" panose="020B0604020202020204" pitchFamily="34" charset="0"/>
              </a:rPr>
              <a:t>ừ </a:t>
            </a:r>
            <a:r>
              <a:rPr lang="vi-VN" sz="2300" b="1" dirty="0">
                <a:latin typeface="Arial" panose="020B0604020202020204" pitchFamily="34" charset="0"/>
                <a:ea typeface="Tahoma" panose="020B0604030504040204" pitchFamily="34" charset="0"/>
                <a:cs typeface="Arial" panose="020B0604020202020204" pitchFamily="34" charset="0"/>
              </a:rPr>
              <a:t>với </a:t>
            </a:r>
            <a:r>
              <a:rPr lang="en-US" sz="2300" b="1" dirty="0">
                <a:solidFill>
                  <a:srgbClr val="FF0000"/>
                </a:solidFill>
                <a:latin typeface="Arial" panose="020B0604020202020204" pitchFamily="34" charset="0"/>
                <a:ea typeface="Tahoma" panose="020B0604030504040204" pitchFamily="34" charset="0"/>
                <a:cs typeface="Arial" panose="020B0604020202020204" pitchFamily="34" charset="0"/>
              </a:rPr>
              <a:t>4</a:t>
            </a:r>
            <a:r>
              <a:rPr lang="vi-VN" sz="2300" b="1" dirty="0">
                <a:solidFill>
                  <a:srgbClr val="FF0000"/>
                </a:solidFill>
                <a:latin typeface="Arial" panose="020B0604020202020204" pitchFamily="34" charset="0"/>
                <a:ea typeface="Tahoma" panose="020B0604030504040204" pitchFamily="34" charset="0"/>
                <a:cs typeface="Arial" panose="020B0604020202020204" pitchFamily="34" charset="0"/>
              </a:rPr>
              <a:t> chữ cái</a:t>
            </a:r>
          </a:p>
          <a:p>
            <a:pPr marL="457200" indent="-457200" algn="just">
              <a:lnSpc>
                <a:spcPct val="150000"/>
              </a:lnSpc>
              <a:buFont typeface="Wingdings" panose="05000000000000000000" pitchFamily="2" charset="2"/>
              <a:buChar char="ü"/>
            </a:pPr>
            <a:r>
              <a:rPr lang="vi-VN" sz="2300" b="1" dirty="0">
                <a:latin typeface="Arial" panose="020B0604020202020204" pitchFamily="34" charset="0"/>
                <a:ea typeface="Tahoma" panose="020B0604030504040204" pitchFamily="34" charset="0"/>
                <a:cs typeface="Arial" panose="020B0604020202020204" pitchFamily="34" charset="0"/>
              </a:rPr>
              <a:t>Trả lời trên bảng nhóm</a:t>
            </a:r>
            <a:endParaRPr lang="vi-VN" sz="2300" b="1"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pic>
        <p:nvPicPr>
          <p:cNvPr id="20" name="Picture 2" descr="Kết quả hình ảnh cho mua dong o sapa vietnam"/>
          <p:cNvPicPr>
            <a:picLocks noChangeAspect="1" noChangeArrowheads="1"/>
          </p:cNvPicPr>
          <p:nvPr/>
        </p:nvPicPr>
        <p:blipFill>
          <a:blip r:embed="rId2"/>
          <a:srcRect/>
          <a:stretch>
            <a:fillRect/>
          </a:stretch>
        </p:blipFill>
        <p:spPr bwMode="auto">
          <a:xfrm>
            <a:off x="409135" y="1273125"/>
            <a:ext cx="7933007" cy="5345724"/>
          </a:xfrm>
          <a:prstGeom prst="rect">
            <a:avLst/>
          </a:prstGeom>
          <a:noFill/>
          <a:ln w="9525">
            <a:noFill/>
            <a:miter lim="800000"/>
            <a:headEnd/>
            <a:tailEnd/>
          </a:ln>
        </p:spPr>
      </p:pic>
      <p:sp>
        <p:nvSpPr>
          <p:cNvPr id="21" name="Title 1">
            <a:extLst>
              <a:ext uri="{FF2B5EF4-FFF2-40B4-BE49-F238E27FC236}">
                <a16:creationId xmlns:a16="http://schemas.microsoft.com/office/drawing/2014/main" id="{102A5A60-74FC-4BFB-8CA3-0DC6F0EE746F}"/>
              </a:ext>
            </a:extLst>
          </p:cNvPr>
          <p:cNvSpPr txBox="1">
            <a:spLocks/>
          </p:cNvSpPr>
          <p:nvPr/>
        </p:nvSpPr>
        <p:spPr>
          <a:xfrm>
            <a:off x="2117959" y="112488"/>
            <a:ext cx="7239000" cy="941439"/>
          </a:xfrm>
          <a:prstGeom prst="rect">
            <a:avLst/>
          </a:prstGeom>
          <a:solidFill>
            <a:srgbClr val="002060"/>
          </a:solid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FFFF00"/>
                </a:solidFill>
              </a:rPr>
              <a:t>MỞ TRANH</a:t>
            </a:r>
          </a:p>
        </p:txBody>
      </p:sp>
      <p:sp>
        <p:nvSpPr>
          <p:cNvPr id="22" name="Rectangle 21">
            <a:extLst>
              <a:ext uri="{FF2B5EF4-FFF2-40B4-BE49-F238E27FC236}">
                <a16:creationId xmlns:a16="http://schemas.microsoft.com/office/drawing/2014/main" id="{2277B71F-DAC5-4A68-8B3F-9729AA3E4A31}"/>
              </a:ext>
            </a:extLst>
          </p:cNvPr>
          <p:cNvSpPr/>
          <p:nvPr/>
        </p:nvSpPr>
        <p:spPr>
          <a:xfrm>
            <a:off x="380998" y="1295401"/>
            <a:ext cx="2743200" cy="2667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en-US" sz="2600" dirty="0">
                <a:latin typeface="Tahoma" pitchFamily="34" charset="0"/>
                <a:cs typeface="Tahoma" pitchFamily="34" charset="0"/>
              </a:rPr>
              <a:t>Từ bắc vào nam, nhiệt </a:t>
            </a:r>
            <a:r>
              <a:rPr lang="vi-VN" sz="2600" dirty="0">
                <a:latin typeface="Tahoma" pitchFamily="34" charset="0"/>
                <a:cs typeface="Tahoma" pitchFamily="34" charset="0"/>
              </a:rPr>
              <a:t>độ</a:t>
            </a:r>
            <a:r>
              <a:rPr lang="en-US" sz="2600" dirty="0">
                <a:latin typeface="Tahoma" pitchFamily="34" charset="0"/>
                <a:cs typeface="Tahoma" pitchFamily="34" charset="0"/>
              </a:rPr>
              <a:t> trung bình n</a:t>
            </a:r>
            <a:r>
              <a:rPr lang="vi-VN" sz="2600" dirty="0">
                <a:latin typeface="Tahoma" pitchFamily="34" charset="0"/>
                <a:cs typeface="Tahoma" pitchFamily="34" charset="0"/>
              </a:rPr>
              <a:t>ă</a:t>
            </a:r>
            <a:r>
              <a:rPr lang="en-US" sz="2600" dirty="0">
                <a:latin typeface="Tahoma" pitchFamily="34" charset="0"/>
                <a:cs typeface="Tahoma" pitchFamily="34" charset="0"/>
              </a:rPr>
              <a:t>m của n</a:t>
            </a:r>
            <a:r>
              <a:rPr lang="vi-VN" sz="2600" dirty="0">
                <a:latin typeface="Tahoma" pitchFamily="34" charset="0"/>
                <a:cs typeface="Tahoma" pitchFamily="34" charset="0"/>
              </a:rPr>
              <a:t>ướ</a:t>
            </a:r>
            <a:r>
              <a:rPr lang="en-US" sz="2600" dirty="0">
                <a:latin typeface="Tahoma" pitchFamily="34" charset="0"/>
                <a:cs typeface="Tahoma" pitchFamily="34" charset="0"/>
              </a:rPr>
              <a:t>c ta thay </a:t>
            </a:r>
            <a:r>
              <a:rPr lang="vi-VN" sz="2600" dirty="0">
                <a:latin typeface="Tahoma" pitchFamily="34" charset="0"/>
                <a:cs typeface="Tahoma" pitchFamily="34" charset="0"/>
              </a:rPr>
              <a:t>đổ</a:t>
            </a:r>
            <a:r>
              <a:rPr lang="en-US" sz="2600" dirty="0">
                <a:latin typeface="Tahoma" pitchFamily="34" charset="0"/>
                <a:cs typeface="Tahoma" pitchFamily="34" charset="0"/>
              </a:rPr>
              <a:t>i nh</a:t>
            </a:r>
            <a:r>
              <a:rPr lang="vi-VN" sz="2600" dirty="0">
                <a:latin typeface="Tahoma" pitchFamily="34" charset="0"/>
                <a:cs typeface="Tahoma" pitchFamily="34" charset="0"/>
              </a:rPr>
              <a:t>ư</a:t>
            </a:r>
            <a:r>
              <a:rPr lang="en-US" sz="2600" dirty="0">
                <a:latin typeface="Tahoma" pitchFamily="34" charset="0"/>
                <a:cs typeface="Tahoma" pitchFamily="34" charset="0"/>
              </a:rPr>
              <a:t> thế nào?</a:t>
            </a:r>
            <a:endParaRPr lang="vi-VN" sz="2600" dirty="0">
              <a:latin typeface="Tahoma" pitchFamily="34" charset="0"/>
              <a:cs typeface="Tahoma" pitchFamily="34" charset="0"/>
            </a:endParaRPr>
          </a:p>
        </p:txBody>
      </p:sp>
      <p:sp>
        <p:nvSpPr>
          <p:cNvPr id="23" name="Rectangle 22">
            <a:extLst>
              <a:ext uri="{FF2B5EF4-FFF2-40B4-BE49-F238E27FC236}">
                <a16:creationId xmlns:a16="http://schemas.microsoft.com/office/drawing/2014/main" id="{27D708E6-8BD1-4D34-945D-D843291A64E1}"/>
              </a:ext>
            </a:extLst>
          </p:cNvPr>
          <p:cNvSpPr/>
          <p:nvPr/>
        </p:nvSpPr>
        <p:spPr>
          <a:xfrm>
            <a:off x="3136719" y="1295400"/>
            <a:ext cx="2627243" cy="2667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dirty="0">
                <a:latin typeface="Tahoma" pitchFamily="34" charset="0"/>
                <a:cs typeface="Tahoma" pitchFamily="34" charset="0"/>
              </a:rPr>
              <a:t>Những n</a:t>
            </a:r>
            <a:r>
              <a:rPr lang="vi-VN" sz="2600" dirty="0">
                <a:latin typeface="Tahoma" pitchFamily="34" charset="0"/>
                <a:cs typeface="Tahoma" pitchFamily="34" charset="0"/>
              </a:rPr>
              <a:t>ơ</a:t>
            </a:r>
            <a:r>
              <a:rPr lang="en-US" sz="2600" dirty="0">
                <a:latin typeface="Tahoma" pitchFamily="34" charset="0"/>
                <a:cs typeface="Tahoma" pitchFamily="34" charset="0"/>
              </a:rPr>
              <a:t>i m</a:t>
            </a:r>
            <a:r>
              <a:rPr lang="vi-VN" sz="2600" dirty="0">
                <a:latin typeface="Tahoma" pitchFamily="34" charset="0"/>
                <a:cs typeface="Tahoma" pitchFamily="34" charset="0"/>
              </a:rPr>
              <a:t>ư</a:t>
            </a:r>
            <a:r>
              <a:rPr lang="en-US" sz="2600" dirty="0">
                <a:latin typeface="Tahoma" pitchFamily="34" charset="0"/>
                <a:cs typeface="Tahoma" pitchFamily="34" charset="0"/>
              </a:rPr>
              <a:t>a nhiều là những n</a:t>
            </a:r>
            <a:r>
              <a:rPr lang="vi-VN" sz="2600" dirty="0">
                <a:latin typeface="Tahoma" pitchFamily="34" charset="0"/>
                <a:cs typeface="Tahoma" pitchFamily="34" charset="0"/>
              </a:rPr>
              <a:t>ơ</a:t>
            </a:r>
            <a:r>
              <a:rPr lang="en-US" sz="2600" dirty="0">
                <a:latin typeface="Tahoma" pitchFamily="34" charset="0"/>
                <a:cs typeface="Tahoma" pitchFamily="34" charset="0"/>
              </a:rPr>
              <a:t>i có </a:t>
            </a:r>
            <a:r>
              <a:rPr lang="vi-VN" sz="2600" dirty="0">
                <a:latin typeface="Tahoma" pitchFamily="34" charset="0"/>
                <a:cs typeface="Tahoma" pitchFamily="34" charset="0"/>
              </a:rPr>
              <a:t>đị</a:t>
            </a:r>
            <a:r>
              <a:rPr lang="en-US" sz="2600" dirty="0">
                <a:latin typeface="Tahoma" pitchFamily="34" charset="0"/>
                <a:cs typeface="Tahoma" pitchFamily="34" charset="0"/>
              </a:rPr>
              <a:t>a hình nh</a:t>
            </a:r>
            <a:r>
              <a:rPr lang="vi-VN" sz="2600" dirty="0">
                <a:latin typeface="Tahoma" pitchFamily="34" charset="0"/>
                <a:cs typeface="Tahoma" pitchFamily="34" charset="0"/>
              </a:rPr>
              <a:t>ư</a:t>
            </a:r>
            <a:r>
              <a:rPr lang="en-US" sz="2600" dirty="0">
                <a:latin typeface="Tahoma" pitchFamily="34" charset="0"/>
                <a:cs typeface="Tahoma" pitchFamily="34" charset="0"/>
              </a:rPr>
              <a:t> thế nào</a:t>
            </a:r>
            <a:r>
              <a:rPr lang="vi-VN" sz="2600" dirty="0">
                <a:latin typeface="Tahoma" pitchFamily="34" charset="0"/>
                <a:cs typeface="Tahoma" pitchFamily="34" charset="0"/>
              </a:rPr>
              <a:t>?</a:t>
            </a:r>
          </a:p>
        </p:txBody>
      </p:sp>
      <p:sp>
        <p:nvSpPr>
          <p:cNvPr id="24" name="Rectangle 23">
            <a:extLst>
              <a:ext uri="{FF2B5EF4-FFF2-40B4-BE49-F238E27FC236}">
                <a16:creationId xmlns:a16="http://schemas.microsoft.com/office/drawing/2014/main" id="{B244F97D-4E0E-4993-ACA6-F2CCC404BFEF}"/>
              </a:ext>
            </a:extLst>
          </p:cNvPr>
          <p:cNvSpPr/>
          <p:nvPr/>
        </p:nvSpPr>
        <p:spPr>
          <a:xfrm>
            <a:off x="5749978" y="1295400"/>
            <a:ext cx="2627243" cy="2667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dirty="0">
                <a:latin typeface="Tahoma" pitchFamily="34" charset="0"/>
                <a:cs typeface="Tahoma" pitchFamily="34" charset="0"/>
              </a:rPr>
              <a:t>Vào mùa </a:t>
            </a:r>
            <a:r>
              <a:rPr lang="vi-VN" sz="2500" dirty="0">
                <a:latin typeface="Tahoma" pitchFamily="34" charset="0"/>
                <a:cs typeface="Tahoma" pitchFamily="34" charset="0"/>
              </a:rPr>
              <a:t>đô</a:t>
            </a:r>
            <a:r>
              <a:rPr lang="en-US" sz="2500" dirty="0">
                <a:latin typeface="Tahoma" pitchFamily="34" charset="0"/>
                <a:cs typeface="Tahoma" pitchFamily="34" charset="0"/>
              </a:rPr>
              <a:t>ng, thời tiết miền Bắc n</a:t>
            </a:r>
            <a:r>
              <a:rPr lang="vi-VN" sz="2500" dirty="0">
                <a:latin typeface="Tahoma" pitchFamily="34" charset="0"/>
                <a:cs typeface="Tahoma" pitchFamily="34" charset="0"/>
              </a:rPr>
              <a:t>ướ</a:t>
            </a:r>
            <a:r>
              <a:rPr lang="en-US" sz="2500" dirty="0">
                <a:latin typeface="Tahoma" pitchFamily="34" charset="0"/>
                <a:cs typeface="Tahoma" pitchFamily="34" charset="0"/>
              </a:rPr>
              <a:t>c ta có </a:t>
            </a:r>
            <a:r>
              <a:rPr lang="vi-VN" sz="2500" dirty="0">
                <a:latin typeface="Tahoma" pitchFamily="34" charset="0"/>
                <a:cs typeface="Tahoma" pitchFamily="34" charset="0"/>
              </a:rPr>
              <a:t>đặ</a:t>
            </a:r>
            <a:r>
              <a:rPr lang="en-US" sz="2500" dirty="0">
                <a:latin typeface="Tahoma" pitchFamily="34" charset="0"/>
                <a:cs typeface="Tahoma" pitchFamily="34" charset="0"/>
              </a:rPr>
              <a:t>c </a:t>
            </a:r>
            <a:r>
              <a:rPr lang="vi-VN" sz="2500" dirty="0">
                <a:latin typeface="Tahoma" pitchFamily="34" charset="0"/>
                <a:cs typeface="Tahoma" pitchFamily="34" charset="0"/>
              </a:rPr>
              <a:t>đ</a:t>
            </a:r>
            <a:r>
              <a:rPr lang="en-US" sz="2500" dirty="0">
                <a:latin typeface="Tahoma" pitchFamily="34" charset="0"/>
                <a:cs typeface="Tahoma" pitchFamily="34" charset="0"/>
              </a:rPr>
              <a:t>iểm gì?</a:t>
            </a:r>
            <a:endParaRPr lang="vi-VN" sz="2500" dirty="0">
              <a:latin typeface="Tahoma" pitchFamily="34" charset="0"/>
              <a:cs typeface="Tahoma" pitchFamily="34" charset="0"/>
            </a:endParaRPr>
          </a:p>
        </p:txBody>
      </p:sp>
      <p:sp>
        <p:nvSpPr>
          <p:cNvPr id="25" name="Rectangle 24">
            <a:extLst>
              <a:ext uri="{FF2B5EF4-FFF2-40B4-BE49-F238E27FC236}">
                <a16:creationId xmlns:a16="http://schemas.microsoft.com/office/drawing/2014/main" id="{52B9AAEA-FA2D-4EE4-BE10-2A163F953F6F}"/>
              </a:ext>
            </a:extLst>
          </p:cNvPr>
          <p:cNvSpPr/>
          <p:nvPr/>
        </p:nvSpPr>
        <p:spPr>
          <a:xfrm>
            <a:off x="392786" y="3962400"/>
            <a:ext cx="2743200" cy="2667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2500" dirty="0">
                <a:latin typeface="Tahoma" pitchFamily="34" charset="0"/>
                <a:cs typeface="Tahoma" pitchFamily="34" charset="0"/>
              </a:rPr>
              <a:t>Hà Nội, Huế và TP. HCM, </a:t>
            </a:r>
            <a:r>
              <a:rPr lang="vi-VN" sz="2500" dirty="0">
                <a:latin typeface="Tahoma" pitchFamily="34" charset="0"/>
                <a:cs typeface="Tahoma" pitchFamily="34" charset="0"/>
              </a:rPr>
              <a:t>đị</a:t>
            </a:r>
            <a:r>
              <a:rPr lang="en-US" sz="2500" dirty="0">
                <a:latin typeface="Tahoma" pitchFamily="34" charset="0"/>
                <a:cs typeface="Tahoma" pitchFamily="34" charset="0"/>
              </a:rPr>
              <a:t>a </a:t>
            </a:r>
            <a:r>
              <a:rPr lang="vi-VN" sz="2500" dirty="0">
                <a:latin typeface="Tahoma" pitchFamily="34" charset="0"/>
                <a:cs typeface="Tahoma" pitchFamily="34" charset="0"/>
              </a:rPr>
              <a:t>đ</a:t>
            </a:r>
            <a:r>
              <a:rPr lang="en-US" sz="2500" dirty="0">
                <a:latin typeface="Tahoma" pitchFamily="34" charset="0"/>
                <a:cs typeface="Tahoma" pitchFamily="34" charset="0"/>
              </a:rPr>
              <a:t>iểm nào có biên </a:t>
            </a:r>
            <a:r>
              <a:rPr lang="vi-VN" sz="2500" dirty="0">
                <a:latin typeface="Tahoma" pitchFamily="34" charset="0"/>
                <a:cs typeface="Tahoma" pitchFamily="34" charset="0"/>
              </a:rPr>
              <a:t>độ</a:t>
            </a:r>
            <a:r>
              <a:rPr lang="en-US" sz="2500" dirty="0">
                <a:latin typeface="Tahoma" pitchFamily="34" charset="0"/>
                <a:cs typeface="Tahoma" pitchFamily="34" charset="0"/>
              </a:rPr>
              <a:t> nhiệt nhỏ nhất</a:t>
            </a:r>
            <a:r>
              <a:rPr lang="vi-VN" sz="2500" dirty="0">
                <a:latin typeface="Tahoma" pitchFamily="34" charset="0"/>
                <a:cs typeface="Tahoma" pitchFamily="34" charset="0"/>
              </a:rPr>
              <a:t>?</a:t>
            </a:r>
          </a:p>
        </p:txBody>
      </p:sp>
      <p:sp>
        <p:nvSpPr>
          <p:cNvPr id="26" name="Rectangle 25">
            <a:extLst>
              <a:ext uri="{FF2B5EF4-FFF2-40B4-BE49-F238E27FC236}">
                <a16:creationId xmlns:a16="http://schemas.microsoft.com/office/drawing/2014/main" id="{BA806056-8DCA-4963-97AD-6F73FE0C1164}"/>
              </a:ext>
            </a:extLst>
          </p:cNvPr>
          <p:cNvSpPr/>
          <p:nvPr/>
        </p:nvSpPr>
        <p:spPr>
          <a:xfrm>
            <a:off x="3135986" y="3962400"/>
            <a:ext cx="2627243" cy="2667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Tahoma" pitchFamily="34" charset="0"/>
                <a:cs typeface="Tahoma" pitchFamily="34" charset="0"/>
              </a:rPr>
              <a:t>Số giờ nắng trong n</a:t>
            </a:r>
            <a:r>
              <a:rPr lang="vi-VN" sz="2600" dirty="0">
                <a:solidFill>
                  <a:schemeClr val="tx1"/>
                </a:solidFill>
                <a:latin typeface="Tahoma" pitchFamily="34" charset="0"/>
                <a:cs typeface="Tahoma" pitchFamily="34" charset="0"/>
              </a:rPr>
              <a:t>ă</a:t>
            </a:r>
            <a:r>
              <a:rPr lang="en-US" sz="2600" dirty="0">
                <a:solidFill>
                  <a:schemeClr val="tx1"/>
                </a:solidFill>
                <a:latin typeface="Tahoma" pitchFamily="34" charset="0"/>
                <a:cs typeface="Tahoma" pitchFamily="34" charset="0"/>
              </a:rPr>
              <a:t>m ở n</a:t>
            </a:r>
            <a:r>
              <a:rPr lang="vi-VN" sz="2600" dirty="0">
                <a:solidFill>
                  <a:schemeClr val="tx1"/>
                </a:solidFill>
                <a:latin typeface="Tahoma" pitchFamily="34" charset="0"/>
                <a:cs typeface="Tahoma" pitchFamily="34" charset="0"/>
              </a:rPr>
              <a:t>ướ</a:t>
            </a:r>
            <a:r>
              <a:rPr lang="en-US" sz="2600" dirty="0">
                <a:solidFill>
                  <a:schemeClr val="tx1"/>
                </a:solidFill>
                <a:latin typeface="Tahoma" pitchFamily="34" charset="0"/>
                <a:cs typeface="Tahoma" pitchFamily="34" charset="0"/>
              </a:rPr>
              <a:t>c ta là bao nhiêu?</a:t>
            </a:r>
            <a:endParaRPr lang="vi-VN" sz="2600" dirty="0">
              <a:solidFill>
                <a:schemeClr val="tx1"/>
              </a:solidFill>
              <a:latin typeface="Tahoma" pitchFamily="34" charset="0"/>
              <a:cs typeface="Tahoma" pitchFamily="34" charset="0"/>
            </a:endParaRPr>
          </a:p>
        </p:txBody>
      </p:sp>
      <p:sp>
        <p:nvSpPr>
          <p:cNvPr id="27" name="Rectangle 26">
            <a:extLst>
              <a:ext uri="{FF2B5EF4-FFF2-40B4-BE49-F238E27FC236}">
                <a16:creationId xmlns:a16="http://schemas.microsoft.com/office/drawing/2014/main" id="{5DE8D83F-C70E-4886-AC26-890295EE73C0}"/>
              </a:ext>
            </a:extLst>
          </p:cNvPr>
          <p:cNvSpPr/>
          <p:nvPr/>
        </p:nvSpPr>
        <p:spPr>
          <a:xfrm>
            <a:off x="5761764" y="3962400"/>
            <a:ext cx="2627243"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a:t>
            </a:r>
            <a:r>
              <a:rPr lang="vi-VN" sz="2800" dirty="0"/>
              <a:t>ượ</a:t>
            </a:r>
            <a:r>
              <a:rPr lang="en-US" sz="2800" dirty="0"/>
              <a:t>ng m</a:t>
            </a:r>
            <a:r>
              <a:rPr lang="vi-VN" sz="2800" dirty="0"/>
              <a:t>ư</a:t>
            </a:r>
            <a:r>
              <a:rPr lang="en-US" sz="2800" dirty="0"/>
              <a:t>a trung bình n</a:t>
            </a:r>
            <a:r>
              <a:rPr lang="vi-VN" sz="2800" dirty="0"/>
              <a:t>ă</a:t>
            </a:r>
            <a:r>
              <a:rPr lang="en-US" sz="2800" dirty="0"/>
              <a:t>m của n</a:t>
            </a:r>
            <a:r>
              <a:rPr lang="vi-VN" sz="2800" dirty="0"/>
              <a:t>ướ</a:t>
            </a:r>
            <a:r>
              <a:rPr lang="en-US" sz="2800" dirty="0"/>
              <a:t>c ta là bao nhiêu?</a:t>
            </a:r>
            <a:endParaRPr lang="vi-VN" sz="2800" dirty="0"/>
          </a:p>
        </p:txBody>
      </p:sp>
      <p:sp>
        <p:nvSpPr>
          <p:cNvPr id="28" name="Rectangle 27">
            <a:extLst>
              <a:ext uri="{FF2B5EF4-FFF2-40B4-BE49-F238E27FC236}">
                <a16:creationId xmlns:a16="http://schemas.microsoft.com/office/drawing/2014/main" id="{15AAF4DA-A7ED-4592-A030-093D63244FDC}"/>
              </a:ext>
            </a:extLst>
          </p:cNvPr>
          <p:cNvSpPr/>
          <p:nvPr/>
        </p:nvSpPr>
        <p:spPr>
          <a:xfrm>
            <a:off x="365768" y="1294256"/>
            <a:ext cx="2743200" cy="2667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13800" dirty="0"/>
              <a:t>1</a:t>
            </a:r>
          </a:p>
        </p:txBody>
      </p:sp>
      <p:sp>
        <p:nvSpPr>
          <p:cNvPr id="29" name="Rectangle 28">
            <a:extLst>
              <a:ext uri="{FF2B5EF4-FFF2-40B4-BE49-F238E27FC236}">
                <a16:creationId xmlns:a16="http://schemas.microsoft.com/office/drawing/2014/main" id="{6D058C8D-DAFB-4361-A53F-2C1BF7355E6D}"/>
              </a:ext>
            </a:extLst>
          </p:cNvPr>
          <p:cNvSpPr/>
          <p:nvPr/>
        </p:nvSpPr>
        <p:spPr>
          <a:xfrm>
            <a:off x="3110132" y="1281333"/>
            <a:ext cx="2627243" cy="2667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dirty="0"/>
              <a:t>2</a:t>
            </a:r>
          </a:p>
        </p:txBody>
      </p:sp>
      <p:sp>
        <p:nvSpPr>
          <p:cNvPr id="30" name="Rectangle 29">
            <a:extLst>
              <a:ext uri="{FF2B5EF4-FFF2-40B4-BE49-F238E27FC236}">
                <a16:creationId xmlns:a16="http://schemas.microsoft.com/office/drawing/2014/main" id="{D7D7ED87-F3CF-4F31-9C1E-F9D9649B5BC2}"/>
              </a:ext>
            </a:extLst>
          </p:cNvPr>
          <p:cNvSpPr/>
          <p:nvPr/>
        </p:nvSpPr>
        <p:spPr>
          <a:xfrm>
            <a:off x="5737459" y="1281333"/>
            <a:ext cx="2627243" cy="2667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dirty="0"/>
              <a:t>3</a:t>
            </a:r>
          </a:p>
        </p:txBody>
      </p:sp>
      <p:sp>
        <p:nvSpPr>
          <p:cNvPr id="31" name="Rectangle 30">
            <a:extLst>
              <a:ext uri="{FF2B5EF4-FFF2-40B4-BE49-F238E27FC236}">
                <a16:creationId xmlns:a16="http://schemas.microsoft.com/office/drawing/2014/main" id="{BE762681-2CC0-411D-B6D5-FDD6A8FF1051}"/>
              </a:ext>
            </a:extLst>
          </p:cNvPr>
          <p:cNvSpPr/>
          <p:nvPr/>
        </p:nvSpPr>
        <p:spPr>
          <a:xfrm>
            <a:off x="360223" y="3962399"/>
            <a:ext cx="2743200" cy="2667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dirty="0"/>
              <a:t>4</a:t>
            </a:r>
          </a:p>
        </p:txBody>
      </p:sp>
      <p:sp>
        <p:nvSpPr>
          <p:cNvPr id="32" name="Rectangle 31">
            <a:extLst>
              <a:ext uri="{FF2B5EF4-FFF2-40B4-BE49-F238E27FC236}">
                <a16:creationId xmlns:a16="http://schemas.microsoft.com/office/drawing/2014/main" id="{960789E7-EF9A-47A2-B42F-62DF6D6A06E7}"/>
              </a:ext>
            </a:extLst>
          </p:cNvPr>
          <p:cNvSpPr/>
          <p:nvPr/>
        </p:nvSpPr>
        <p:spPr>
          <a:xfrm>
            <a:off x="3137536" y="3962400"/>
            <a:ext cx="2627243" cy="2667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dirty="0"/>
              <a:t>5</a:t>
            </a:r>
          </a:p>
        </p:txBody>
      </p:sp>
      <p:sp>
        <p:nvSpPr>
          <p:cNvPr id="33" name="Rectangle 32">
            <a:extLst>
              <a:ext uri="{FF2B5EF4-FFF2-40B4-BE49-F238E27FC236}">
                <a16:creationId xmlns:a16="http://schemas.microsoft.com/office/drawing/2014/main" id="{C654EA46-45A8-42B5-87B6-E9C2703C275E}"/>
              </a:ext>
            </a:extLst>
          </p:cNvPr>
          <p:cNvSpPr/>
          <p:nvPr/>
        </p:nvSpPr>
        <p:spPr>
          <a:xfrm>
            <a:off x="5749245" y="3962399"/>
            <a:ext cx="2627243"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800" dirty="0"/>
              <a:t>6</a:t>
            </a:r>
          </a:p>
        </p:txBody>
      </p:sp>
      <p:sp>
        <p:nvSpPr>
          <p:cNvPr id="34" name="Rectangle 33">
            <a:extLst>
              <a:ext uri="{FF2B5EF4-FFF2-40B4-BE49-F238E27FC236}">
                <a16:creationId xmlns:a16="http://schemas.microsoft.com/office/drawing/2014/main" id="{7C2247FE-3C3A-4B2C-824D-4F14B4D66A7E}"/>
              </a:ext>
            </a:extLst>
          </p:cNvPr>
          <p:cNvSpPr/>
          <p:nvPr/>
        </p:nvSpPr>
        <p:spPr>
          <a:xfrm>
            <a:off x="3124526" y="3541122"/>
            <a:ext cx="2676054" cy="1107996"/>
          </a:xfrm>
          <a:prstGeom prst="rect">
            <a:avLst/>
          </a:prstGeom>
          <a:solidFill>
            <a:srgbClr val="FFFF00"/>
          </a:solidFill>
        </p:spPr>
        <p:txBody>
          <a:bodyPr wrap="none">
            <a:spAutoFit/>
          </a:bodyPr>
          <a:lstStyle/>
          <a:p>
            <a:r>
              <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anose="020B0604020202020204" pitchFamily="34" charset="0"/>
                <a:ea typeface="Tahoma" panose="020B0604030504040204" pitchFamily="34" charset="0"/>
                <a:cs typeface="Arial" panose="020B0604020202020204" pitchFamily="34" charset="0"/>
              </a:rPr>
              <a:t>SA PA</a:t>
            </a:r>
            <a:endParaRPr lang="vi-VN"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3182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0" nodeType="clickEffect">
                                  <p:stCondLst>
                                    <p:cond delay="0"/>
                                  </p:stCondLst>
                                  <p:childTnLst>
                                    <p:animEffect transition="out" filter="barn(inVertical)">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0" nodeType="clickEffect">
                                  <p:stCondLst>
                                    <p:cond delay="0"/>
                                  </p:stCondLst>
                                  <p:childTnLst>
                                    <p:animEffect transition="out" filter="barn(inVertical)">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arn(inVertical)">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D048FC98-2D1D-497B-B858-B148EA923365}"/>
              </a:ext>
            </a:extLst>
          </p:cNvPr>
          <p:cNvSpPr txBox="1"/>
          <p:nvPr/>
        </p:nvSpPr>
        <p:spPr>
          <a:xfrm>
            <a:off x="4606902" y="533400"/>
            <a:ext cx="724746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libri" pitchFamily="34" charset="0"/>
                <a:cs typeface="Calibri" pitchFamily="34" charset="0"/>
              </a:rPr>
              <a:t>Mùa gì phượng đỏ rực trời</a:t>
            </a:r>
            <a:endParaRPr kumimoji="0" lang="en-US" sz="3600" b="1" u="none" strike="noStrike" kern="1200" cap="none" spc="0" normalizeH="0" baseline="0" noProof="0" dirty="0">
              <a:ln>
                <a:noFill/>
              </a:ln>
              <a:solidFill>
                <a:srgbClr val="002060"/>
              </a:solidFill>
              <a:effectLst/>
              <a:uLnTx/>
              <a:uFillTx/>
              <a:latin typeface="Calibri" pitchFamily="34" charset="0"/>
              <a:cs typeface="Calibri" pitchFamily="34" charset="0"/>
            </a:endParaRPr>
          </a:p>
          <a:p>
            <a:pPr lvl="0" algn="ctr">
              <a:defRPr/>
            </a:pPr>
            <a:r>
              <a:rPr kumimoji="0" lang="vi-VN" sz="3600" b="1" u="none" strike="noStrike" kern="1200" cap="none" spc="0" normalizeH="0" baseline="0" noProof="0" dirty="0">
                <a:ln>
                  <a:noFill/>
                </a:ln>
                <a:solidFill>
                  <a:srgbClr val="002060"/>
                </a:solidFill>
                <a:effectLst/>
                <a:uLnTx/>
                <a:uFillTx/>
                <a:latin typeface="Calibri" pitchFamily="34" charset="0"/>
                <a:cs typeface="Calibri" pitchFamily="34" charset="0"/>
              </a:rPr>
              <a:t>Ve kêu ra rả </a:t>
            </a:r>
            <a:r>
              <a:rPr lang="vi-VN" sz="3600" b="1" dirty="0">
                <a:solidFill>
                  <a:srgbClr val="002060"/>
                </a:solidFill>
                <a:latin typeface="Calibri" pitchFamily="34" charset="0"/>
                <a:cs typeface="Calibri" pitchFamily="34" charset="0"/>
              </a:rPr>
              <a:t>khắp nơi rộn ràng?</a:t>
            </a:r>
            <a:endParaRPr kumimoji="0" lang="en-US" sz="3600" b="1"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5" name="Picture 2" descr="Phượng khoe sắc đỏ bên dòng sông Hương - VnExpress Du lịch">
            <a:extLst>
              <a:ext uri="{FF2B5EF4-FFF2-40B4-BE49-F238E27FC236}">
                <a16:creationId xmlns:a16="http://schemas.microsoft.com/office/drawing/2014/main" id="{81001FFE-D0EC-4DAB-B863-0C031DEA5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52" y="2273691"/>
            <a:ext cx="8466992" cy="390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9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57651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a.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bắc</a:t>
            </a:r>
            <a:r>
              <a:rPr lang="en-US" sz="3000" b="1" i="1" dirty="0">
                <a:solidFill>
                  <a:srgbClr val="002060"/>
                </a:solidFill>
                <a:cs typeface="Arial" pitchFamily="34" charset="0"/>
              </a:rPr>
              <a:t> - </a:t>
            </a:r>
            <a:r>
              <a:rPr lang="en-US" sz="3000" b="1" i="1" dirty="0" err="1">
                <a:solidFill>
                  <a:srgbClr val="002060"/>
                </a:solidFill>
                <a:cs typeface="Arial" pitchFamily="34" charset="0"/>
              </a:rPr>
              <a:t>nam</a:t>
            </a:r>
            <a:endParaRPr lang="en-US" sz="3000" b="1" i="1" dirty="0">
              <a:solidFill>
                <a:srgbClr val="002060"/>
              </a:solidFill>
              <a:cs typeface="Arial" pitchFamily="34" charset="0"/>
            </a:endParaRPr>
          </a:p>
        </p:txBody>
      </p:sp>
      <p:pic>
        <p:nvPicPr>
          <p:cNvPr id="8"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
        <p:nvSpPr>
          <p:cNvPr id="20" name="Freeform 19"/>
          <p:cNvSpPr/>
          <p:nvPr/>
        </p:nvSpPr>
        <p:spPr>
          <a:xfrm>
            <a:off x="9861452" y="3334043"/>
            <a:ext cx="436099" cy="23867"/>
          </a:xfrm>
          <a:custGeom>
            <a:avLst/>
            <a:gdLst>
              <a:gd name="connsiteX0" fmla="*/ 0 w 436099"/>
              <a:gd name="connsiteY0" fmla="*/ 0 h 23867"/>
              <a:gd name="connsiteX1" fmla="*/ 436099 w 436099"/>
              <a:gd name="connsiteY1" fmla="*/ 14068 h 23867"/>
            </a:gdLst>
            <a:ahLst/>
            <a:cxnLst>
              <a:cxn ang="0">
                <a:pos x="connsiteX0" y="connsiteY0"/>
              </a:cxn>
              <a:cxn ang="0">
                <a:pos x="connsiteX1" y="connsiteY1"/>
              </a:cxn>
            </a:cxnLst>
            <a:rect l="l" t="t" r="r" b="b"/>
            <a:pathLst>
              <a:path w="436099" h="23867">
                <a:moveTo>
                  <a:pt x="0" y="0"/>
                </a:moveTo>
                <a:cubicBezTo>
                  <a:pt x="238662" y="23867"/>
                  <a:pt x="93551" y="14068"/>
                  <a:pt x="436099" y="1406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930682" y="1882729"/>
            <a:ext cx="1903829" cy="830997"/>
          </a:xfrm>
          <a:prstGeom prst="rect">
            <a:avLst/>
          </a:prstGeom>
          <a:solidFill>
            <a:srgbClr val="008080"/>
          </a:solidFill>
        </p:spPr>
        <p:txBody>
          <a:bodyPr wrap="square" rtlCol="0">
            <a:spAutoFit/>
          </a:bodyPr>
          <a:lstStyle/>
          <a:p>
            <a:pPr algn="ctr"/>
            <a:r>
              <a:rPr lang="en-US" sz="2400" b="1">
                <a:solidFill>
                  <a:schemeClr val="bg1"/>
                </a:solidFill>
              </a:rPr>
              <a:t>Miền khí hậu phía Bắc</a:t>
            </a:r>
          </a:p>
        </p:txBody>
      </p:sp>
      <p:sp>
        <p:nvSpPr>
          <p:cNvPr id="22" name="TextBox 21"/>
          <p:cNvSpPr txBox="1"/>
          <p:nvPr/>
        </p:nvSpPr>
        <p:spPr>
          <a:xfrm>
            <a:off x="10107636" y="2696310"/>
            <a:ext cx="1903829" cy="461665"/>
          </a:xfrm>
          <a:prstGeom prst="rect">
            <a:avLst/>
          </a:prstGeom>
          <a:solidFill>
            <a:srgbClr val="0000FF"/>
          </a:solidFill>
          <a:ln>
            <a:solidFill>
              <a:srgbClr val="0000FF"/>
            </a:solidFill>
          </a:ln>
        </p:spPr>
        <p:txBody>
          <a:bodyPr wrap="square" rtlCol="0">
            <a:spAutoFit/>
          </a:bodyPr>
          <a:lstStyle/>
          <a:p>
            <a:pPr algn="ctr"/>
            <a:r>
              <a:rPr lang="en-US" sz="2300" b="1">
                <a:solidFill>
                  <a:schemeClr val="bg1"/>
                </a:solidFill>
              </a:rPr>
              <a:t>Dãy Bạch Mã</a:t>
            </a:r>
          </a:p>
        </p:txBody>
      </p:sp>
      <p:sp>
        <p:nvSpPr>
          <p:cNvPr id="23" name="TextBox 22"/>
          <p:cNvSpPr txBox="1"/>
          <p:nvPr/>
        </p:nvSpPr>
        <p:spPr>
          <a:xfrm>
            <a:off x="9697328" y="5704452"/>
            <a:ext cx="1903829" cy="830997"/>
          </a:xfrm>
          <a:prstGeom prst="rect">
            <a:avLst/>
          </a:prstGeom>
          <a:solidFill>
            <a:srgbClr val="FF0000"/>
          </a:solidFill>
        </p:spPr>
        <p:txBody>
          <a:bodyPr wrap="square" rtlCol="0">
            <a:spAutoFit/>
          </a:bodyPr>
          <a:lstStyle/>
          <a:p>
            <a:pPr algn="ctr"/>
            <a:r>
              <a:rPr lang="en-US" sz="2400" b="1">
                <a:solidFill>
                  <a:schemeClr val="bg1"/>
                </a:solidFill>
              </a:rPr>
              <a:t>Miền khí hậu phía Nam</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amond(in)">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amond(in)">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 Trabajo Pareja El Amor Dia De San Valentin, De, Colega, Fácil PNG y PSD  para Descargar Gratis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18472" cy="141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8987" y="844059"/>
            <a:ext cx="10466364" cy="1125412"/>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000" b="1" i="1">
                <a:solidFill>
                  <a:srgbClr val="0000FF"/>
                </a:solidFill>
                <a:cs typeface="Times New Roman" panose="02020603050405020304" pitchFamily="18" charset="0"/>
              </a:rPr>
              <a:t>Yêu cầu: </a:t>
            </a:r>
            <a:r>
              <a:rPr lang="vi-VN" sz="3000" b="1" i="1">
                <a:solidFill>
                  <a:srgbClr val="0000FF"/>
                </a:solidFill>
                <a:latin typeface="Calibri" pitchFamily="34" charset="0"/>
                <a:cs typeface="Calibri" pitchFamily="34" charset="0"/>
              </a:rPr>
              <a:t>Khai thác thông tin mục </a:t>
            </a:r>
            <a:r>
              <a:rPr lang="en-US" sz="3000" b="1" i="1">
                <a:solidFill>
                  <a:srgbClr val="0000FF"/>
                </a:solidFill>
                <a:latin typeface="Calibri" pitchFamily="34" charset="0"/>
                <a:cs typeface="Calibri" pitchFamily="34" charset="0"/>
              </a:rPr>
              <a:t>2.a, </a:t>
            </a:r>
            <a:r>
              <a:rPr lang="vi-VN" sz="3000" b="1" i="1">
                <a:solidFill>
                  <a:srgbClr val="0000FF"/>
                </a:solidFill>
                <a:latin typeface="Calibri" pitchFamily="34" charset="0"/>
                <a:cs typeface="Calibri" pitchFamily="34" charset="0"/>
              </a:rPr>
              <a:t>quan sát </a:t>
            </a:r>
            <a:r>
              <a:rPr lang="en-US" sz="3000" b="1" i="1">
                <a:solidFill>
                  <a:srgbClr val="0000FF"/>
                </a:solidFill>
                <a:latin typeface="Calibri" pitchFamily="34" charset="0"/>
                <a:cs typeface="Calibri" pitchFamily="34" charset="0"/>
              </a:rPr>
              <a:t>H.4.1 </a:t>
            </a:r>
            <a:r>
              <a:rPr lang="vi-VN" sz="3000" b="1" i="1">
                <a:solidFill>
                  <a:srgbClr val="0000FF"/>
                </a:solidFill>
                <a:latin typeface="Calibri" pitchFamily="34" charset="0"/>
                <a:cs typeface="Calibri" pitchFamily="34" charset="0"/>
              </a:rPr>
              <a:t>SGK</a:t>
            </a:r>
            <a:r>
              <a:rPr lang="en-US" sz="3000" b="1" i="1">
                <a:solidFill>
                  <a:srgbClr val="0000FF"/>
                </a:solidFill>
                <a:latin typeface="Calibri" pitchFamily="34" charset="0"/>
                <a:cs typeface="Calibri" pitchFamily="34" charset="0"/>
              </a:rPr>
              <a:t> (hoặc Atlat Địa lí Việt Nam), </a:t>
            </a:r>
            <a:r>
              <a:rPr lang="vi-VN" sz="3000" b="1" i="1">
                <a:solidFill>
                  <a:srgbClr val="0000FF"/>
                </a:solidFill>
                <a:latin typeface="Calibri" pitchFamily="34" charset="0"/>
                <a:cs typeface="Calibri" pitchFamily="34" charset="0"/>
              </a:rPr>
              <a:t>các nhóm hãy trao đổi để hoàn thiện bài tập sau: </a:t>
            </a:r>
            <a:endParaRPr lang="en-US" sz="3000" b="1" i="1" dirty="0">
              <a:solidFill>
                <a:srgbClr val="0000FF"/>
              </a:solidFill>
              <a:latin typeface="Calibri" pitchFamily="34" charset="0"/>
              <a:cs typeface="Calibri" pitchFamily="34" charset="0"/>
            </a:endParaRPr>
          </a:p>
        </p:txBody>
      </p:sp>
      <p:sp>
        <p:nvSpPr>
          <p:cNvPr id="4" name="Rectangle 3"/>
          <p:cNvSpPr/>
          <p:nvPr/>
        </p:nvSpPr>
        <p:spPr>
          <a:xfrm>
            <a:off x="267293" y="2389594"/>
            <a:ext cx="4023353" cy="10156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3000" b="1">
                <a:solidFill>
                  <a:srgbClr val="FF0000"/>
                </a:solidFill>
                <a:cs typeface="Times New Roman" panose="02020603050405020304" pitchFamily="18" charset="0"/>
              </a:rPr>
              <a:t>+ Nhóm 1,3: Miền khí hậu phía Bắc.</a:t>
            </a:r>
            <a:endParaRPr lang="en-US" sz="3000" b="1" dirty="0">
              <a:solidFill>
                <a:srgbClr val="FF0000"/>
              </a:solidFill>
              <a:cs typeface="Times New Roman" panose="02020603050405020304" pitchFamily="18" charset="0"/>
            </a:endParaRPr>
          </a:p>
        </p:txBody>
      </p:sp>
      <p:sp>
        <p:nvSpPr>
          <p:cNvPr id="7" name="Rectangle 6"/>
          <p:cNvSpPr/>
          <p:nvPr/>
        </p:nvSpPr>
        <p:spPr>
          <a:xfrm>
            <a:off x="281360" y="3954732"/>
            <a:ext cx="4023353" cy="1015663"/>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3000" b="1">
                <a:solidFill>
                  <a:srgbClr val="0000FF"/>
                </a:solidFill>
                <a:cs typeface="Times New Roman" panose="02020603050405020304" pitchFamily="18" charset="0"/>
              </a:rPr>
              <a:t>+ Nhóm 2,4: Miền khí hậu phía Nam</a:t>
            </a:r>
            <a:endParaRPr lang="en-US" sz="3000" b="1" dirty="0">
              <a:solidFill>
                <a:srgbClr val="0000FF"/>
              </a:solidFill>
              <a:cs typeface="Times New Roman" panose="02020603050405020304" pitchFamily="18" charset="0"/>
            </a:endParaRPr>
          </a:p>
        </p:txBody>
      </p:sp>
      <p:sp>
        <p:nvSpPr>
          <p:cNvPr id="30" name="WordArt 5"/>
          <p:cNvSpPr>
            <a:spLocks noChangeArrowheads="1" noChangeShapeType="1" noTextEdit="1"/>
          </p:cNvSpPr>
          <p:nvPr/>
        </p:nvSpPr>
        <p:spPr bwMode="auto">
          <a:xfrm>
            <a:off x="3586952" y="105617"/>
            <a:ext cx="3823855" cy="646177"/>
          </a:xfrm>
          <a:prstGeom prst="rect">
            <a:avLst/>
          </a:prstGeom>
          <a:solidFill>
            <a:schemeClr val="bg1"/>
          </a:solidFill>
        </p:spPr>
        <p:txBody>
          <a:bodyPr wrap="none" fromWordArt="1">
            <a:prstTxWarp prst="textPlain">
              <a:avLst>
                <a:gd name="adj" fmla="val 50000"/>
              </a:avLst>
            </a:prstTxWarp>
          </a:bodyPr>
          <a:lstStyle/>
          <a:p>
            <a:r>
              <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28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8" name="Table 7"/>
          <p:cNvGraphicFramePr>
            <a:graphicFrameLocks noGrp="1"/>
          </p:cNvGraphicFramePr>
          <p:nvPr/>
        </p:nvGraphicFramePr>
        <p:xfrm>
          <a:off x="4653887" y="2851357"/>
          <a:ext cx="7158281" cy="3182112"/>
        </p:xfrm>
        <a:graphic>
          <a:graphicData uri="http://schemas.openxmlformats.org/drawingml/2006/table">
            <a:tbl>
              <a:tblPr>
                <a:tableStyleId>{35758FB7-9AC5-4552-8A53-C91805E547FA}</a:tableStyleId>
              </a:tblPr>
              <a:tblGrid>
                <a:gridCol w="1835971">
                  <a:extLst>
                    <a:ext uri="{9D8B030D-6E8A-4147-A177-3AD203B41FA5}">
                      <a16:colId xmlns:a16="http://schemas.microsoft.com/office/drawing/2014/main" val="20000"/>
                    </a:ext>
                  </a:extLst>
                </a:gridCol>
                <a:gridCol w="2618518">
                  <a:extLst>
                    <a:ext uri="{9D8B030D-6E8A-4147-A177-3AD203B41FA5}">
                      <a16:colId xmlns:a16="http://schemas.microsoft.com/office/drawing/2014/main" val="20001"/>
                    </a:ext>
                  </a:extLst>
                </a:gridCol>
                <a:gridCol w="2703792">
                  <a:extLst>
                    <a:ext uri="{9D8B030D-6E8A-4147-A177-3AD203B41FA5}">
                      <a16:colId xmlns:a16="http://schemas.microsoft.com/office/drawing/2014/main" val="20002"/>
                    </a:ext>
                  </a:extLst>
                </a:gridCol>
              </a:tblGrid>
              <a:tr h="38100">
                <a:tc>
                  <a:txBody>
                    <a:bodyPr/>
                    <a:lstStyle/>
                    <a:p>
                      <a:pPr algn="ctr">
                        <a:lnSpc>
                          <a:spcPct val="120000"/>
                        </a:lnSpc>
                        <a:spcBef>
                          <a:spcPts val="600"/>
                        </a:spcBef>
                        <a:spcAft>
                          <a:spcPts val="0"/>
                        </a:spcAft>
                      </a:pPr>
                      <a:r>
                        <a:rPr lang="en-US" sz="3000" b="1">
                          <a:solidFill>
                            <a:schemeClr val="bg1"/>
                          </a:solidFill>
                        </a:rPr>
                        <a:t>Yếu tố</a:t>
                      </a:r>
                    </a:p>
                  </a:txBody>
                  <a:tcPr marL="68580" marR="68580" marT="0" marB="0" anchor="ctr">
                    <a:solidFill>
                      <a:srgbClr val="00B050"/>
                    </a:solidFill>
                  </a:tcPr>
                </a:tc>
                <a:tc>
                  <a:txBody>
                    <a:bodyPr/>
                    <a:lstStyle/>
                    <a:p>
                      <a:pPr algn="ctr">
                        <a:lnSpc>
                          <a:spcPct val="120000"/>
                        </a:lnSpc>
                        <a:spcBef>
                          <a:spcPts val="600"/>
                        </a:spcBef>
                        <a:spcAft>
                          <a:spcPts val="0"/>
                        </a:spcAft>
                      </a:pPr>
                      <a:r>
                        <a:rPr lang="en-US" sz="3000" b="1">
                          <a:solidFill>
                            <a:schemeClr val="bg1"/>
                          </a:solidFill>
                        </a:rPr>
                        <a:t>Miền khí hậu phía Bắc</a:t>
                      </a:r>
                    </a:p>
                  </a:txBody>
                  <a:tcPr marL="68580" marR="68580" marT="0" marB="0" anchor="ctr">
                    <a:solidFill>
                      <a:srgbClr val="00B050"/>
                    </a:solidFill>
                  </a:tcPr>
                </a:tc>
                <a:tc>
                  <a:txBody>
                    <a:bodyPr/>
                    <a:lstStyle/>
                    <a:p>
                      <a:pPr algn="ctr">
                        <a:lnSpc>
                          <a:spcPct val="120000"/>
                        </a:lnSpc>
                        <a:spcBef>
                          <a:spcPts val="600"/>
                        </a:spcBef>
                        <a:spcAft>
                          <a:spcPts val="0"/>
                        </a:spcAft>
                      </a:pPr>
                      <a:r>
                        <a:rPr lang="en-US" sz="3000" b="1">
                          <a:solidFill>
                            <a:schemeClr val="bg1"/>
                          </a:solidFill>
                        </a:rPr>
                        <a:t>Miền khí hậu phía Nam</a:t>
                      </a:r>
                    </a:p>
                  </a:txBody>
                  <a:tcPr marL="68580" marR="68580" marT="0" marB="0" anchor="ctr">
                    <a:solidFill>
                      <a:srgbClr val="00B050"/>
                    </a:solidFill>
                  </a:tcPr>
                </a:tc>
                <a:extLst>
                  <a:ext uri="{0D108BD9-81ED-4DB2-BD59-A6C34878D82A}">
                    <a16:rowId xmlns:a16="http://schemas.microsoft.com/office/drawing/2014/main" val="10000"/>
                  </a:ext>
                </a:extLst>
              </a:tr>
              <a:tr h="279400">
                <a:tc>
                  <a:txBody>
                    <a:bodyPr/>
                    <a:lstStyle/>
                    <a:p>
                      <a:pPr algn="ctr">
                        <a:lnSpc>
                          <a:spcPct val="120000"/>
                        </a:lnSpc>
                        <a:spcBef>
                          <a:spcPts val="600"/>
                        </a:spcBef>
                        <a:spcAft>
                          <a:spcPts val="0"/>
                        </a:spcAft>
                      </a:pPr>
                      <a:r>
                        <a:rPr lang="en-US" sz="3000" b="1">
                          <a:solidFill>
                            <a:srgbClr val="0000FF"/>
                          </a:solidFill>
                        </a:rPr>
                        <a:t>Phạm vi </a:t>
                      </a:r>
                    </a:p>
                  </a:txBody>
                  <a:tcPr marL="68580" marR="68580" marT="0" marB="0" anchor="ctr">
                    <a:solidFill>
                      <a:schemeClr val="accent4">
                        <a:lumMod val="20000"/>
                        <a:lumOff val="80000"/>
                      </a:schemeClr>
                    </a:solidFill>
                  </a:tcPr>
                </a:tc>
                <a:tc>
                  <a:txBody>
                    <a:bodyPr/>
                    <a:lstStyle/>
                    <a:p>
                      <a:pPr algn="ctr">
                        <a:lnSpc>
                          <a:spcPct val="120000"/>
                        </a:lnSpc>
                        <a:spcBef>
                          <a:spcPts val="600"/>
                        </a:spcBef>
                        <a:spcAft>
                          <a:spcPts val="0"/>
                        </a:spcAft>
                      </a:pPr>
                      <a:endParaRPr lang="en-US" sz="3000" b="1">
                        <a:solidFill>
                          <a:srgbClr val="0000FF"/>
                        </a:solidFill>
                      </a:endParaRPr>
                    </a:p>
                  </a:txBody>
                  <a:tcPr marL="68580" marR="68580" marT="0" marB="0">
                    <a:solidFill>
                      <a:schemeClr val="accent4">
                        <a:lumMod val="20000"/>
                        <a:lumOff val="80000"/>
                      </a:schemeClr>
                    </a:solidFill>
                  </a:tcPr>
                </a:tc>
                <a:tc>
                  <a:txBody>
                    <a:bodyPr/>
                    <a:lstStyle/>
                    <a:p>
                      <a:pPr algn="ctr">
                        <a:lnSpc>
                          <a:spcPct val="120000"/>
                        </a:lnSpc>
                        <a:spcBef>
                          <a:spcPts val="600"/>
                        </a:spcBef>
                        <a:spcAft>
                          <a:spcPts val="0"/>
                        </a:spcAft>
                      </a:pPr>
                      <a:endParaRPr lang="en-US" sz="3000" b="1">
                        <a:solidFill>
                          <a:srgbClr val="0000FF"/>
                        </a:solidFill>
                      </a:endParaRPr>
                    </a:p>
                  </a:txBody>
                  <a:tcPr marL="68580" marR="68580" marT="0" marB="0">
                    <a:solidFill>
                      <a:schemeClr val="accent4">
                        <a:lumMod val="20000"/>
                        <a:lumOff val="80000"/>
                      </a:schemeClr>
                    </a:solidFill>
                  </a:tcPr>
                </a:tc>
                <a:extLst>
                  <a:ext uri="{0D108BD9-81ED-4DB2-BD59-A6C34878D82A}">
                    <a16:rowId xmlns:a16="http://schemas.microsoft.com/office/drawing/2014/main" val="10001"/>
                  </a:ext>
                </a:extLst>
              </a:tr>
              <a:tr h="279400">
                <a:tc>
                  <a:txBody>
                    <a:bodyPr/>
                    <a:lstStyle/>
                    <a:p>
                      <a:pPr algn="ctr">
                        <a:lnSpc>
                          <a:spcPct val="120000"/>
                        </a:lnSpc>
                        <a:spcBef>
                          <a:spcPts val="600"/>
                        </a:spcBef>
                        <a:spcAft>
                          <a:spcPts val="0"/>
                        </a:spcAft>
                      </a:pPr>
                      <a:r>
                        <a:rPr lang="en-US" sz="3000" b="1">
                          <a:solidFill>
                            <a:srgbClr val="0000FF"/>
                          </a:solidFill>
                        </a:rPr>
                        <a:t>Đặc điểm thời tiết và khí hậu</a:t>
                      </a:r>
                    </a:p>
                  </a:txBody>
                  <a:tcPr marL="68580" marR="68580" marT="0" marB="0" anchor="ctr">
                    <a:solidFill>
                      <a:schemeClr val="accent4">
                        <a:lumMod val="20000"/>
                        <a:lumOff val="80000"/>
                      </a:schemeClr>
                    </a:solidFill>
                  </a:tcPr>
                </a:tc>
                <a:tc>
                  <a:txBody>
                    <a:bodyPr/>
                    <a:lstStyle/>
                    <a:p>
                      <a:pPr algn="just">
                        <a:lnSpc>
                          <a:spcPct val="120000"/>
                        </a:lnSpc>
                        <a:spcBef>
                          <a:spcPts val="600"/>
                        </a:spcBef>
                        <a:spcAft>
                          <a:spcPts val="0"/>
                        </a:spcAft>
                      </a:pPr>
                      <a:endParaRPr lang="en-US" sz="3000" b="1">
                        <a:solidFill>
                          <a:srgbClr val="0000FF"/>
                        </a:solidFill>
                      </a:endParaRPr>
                    </a:p>
                  </a:txBody>
                  <a:tcPr marL="68580" marR="68580" marT="0" marB="0">
                    <a:solidFill>
                      <a:schemeClr val="accent4">
                        <a:lumMod val="20000"/>
                        <a:lumOff val="80000"/>
                      </a:schemeClr>
                    </a:solidFill>
                  </a:tcPr>
                </a:tc>
                <a:tc>
                  <a:txBody>
                    <a:bodyPr/>
                    <a:lstStyle/>
                    <a:p>
                      <a:pPr algn="just">
                        <a:lnSpc>
                          <a:spcPct val="120000"/>
                        </a:lnSpc>
                        <a:spcBef>
                          <a:spcPts val="600"/>
                        </a:spcBef>
                        <a:spcAft>
                          <a:spcPts val="0"/>
                        </a:spcAft>
                      </a:pPr>
                      <a:endParaRPr lang="en-US" sz="3000" b="1">
                        <a:solidFill>
                          <a:srgbClr val="0000FF"/>
                        </a:solidFill>
                      </a:endParaRPr>
                    </a:p>
                  </a:txBody>
                  <a:tcPr marL="68580" marR="68580" marT="0" marB="0">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68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ppt_x</p:attrName>
                                        </p:attrNameLst>
                                      </p:cBhvr>
                                      <p:tavLst>
                                        <p:tav tm="0">
                                          <p:val>
                                            <p:strVal val="#ppt_x-.2"/>
                                          </p:val>
                                        </p:tav>
                                        <p:tav tm="100000">
                                          <p:val>
                                            <p:strVal val="#ppt_x"/>
                                          </p:val>
                                        </p:tav>
                                      </p:tavLst>
                                    </p:anim>
                                    <p:anim calcmode="lin" valueType="num">
                                      <p:cBhvr>
                                        <p:cTn id="1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a.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bắc</a:t>
            </a:r>
            <a:r>
              <a:rPr lang="en-US" sz="3000" b="1" i="1" dirty="0">
                <a:solidFill>
                  <a:srgbClr val="002060"/>
                </a:solidFill>
                <a:cs typeface="Arial" pitchFamily="34" charset="0"/>
              </a:rPr>
              <a:t> - </a:t>
            </a:r>
            <a:r>
              <a:rPr lang="en-US" sz="3000" b="1" i="1" dirty="0" err="1">
                <a:solidFill>
                  <a:srgbClr val="002060"/>
                </a:solidFill>
                <a:cs typeface="Arial" pitchFamily="34" charset="0"/>
              </a:rPr>
              <a:t>nam</a:t>
            </a:r>
            <a:endParaRPr lang="en-US" sz="3000" b="1" i="1" dirty="0">
              <a:solidFill>
                <a:srgbClr val="002060"/>
              </a:solidFill>
              <a:cs typeface="Arial" pitchFamily="34" charset="0"/>
            </a:endParaRPr>
          </a:p>
        </p:txBody>
      </p:sp>
      <p:sp>
        <p:nvSpPr>
          <p:cNvPr id="6" name="Rectangle 5"/>
          <p:cNvSpPr/>
          <p:nvPr/>
        </p:nvSpPr>
        <p:spPr>
          <a:xfrm>
            <a:off x="295429" y="1728413"/>
            <a:ext cx="6569605" cy="584775"/>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3200" b="1">
                <a:solidFill>
                  <a:srgbClr val="FF0000"/>
                </a:solidFill>
                <a:cs typeface="Times New Roman" panose="02020603050405020304" pitchFamily="18" charset="0"/>
              </a:rPr>
              <a:t>+ Nhóm 1,3: Miền khí hậu phía Bắc.</a:t>
            </a:r>
            <a:endParaRPr lang="en-US" sz="3200" b="1" dirty="0">
              <a:solidFill>
                <a:srgbClr val="FF0000"/>
              </a:solidFill>
              <a:cs typeface="Times New Roman" panose="02020603050405020304" pitchFamily="18" charset="0"/>
            </a:endParaRPr>
          </a:p>
        </p:txBody>
      </p:sp>
      <p:graphicFrame>
        <p:nvGraphicFramePr>
          <p:cNvPr id="7" name="Table 6"/>
          <p:cNvGraphicFramePr>
            <a:graphicFrameLocks noGrp="1"/>
          </p:cNvGraphicFramePr>
          <p:nvPr/>
        </p:nvGraphicFramePr>
        <p:xfrm>
          <a:off x="281352" y="2551117"/>
          <a:ext cx="11251006" cy="3799332"/>
        </p:xfrm>
        <a:graphic>
          <a:graphicData uri="http://schemas.openxmlformats.org/drawingml/2006/table">
            <a:tbl>
              <a:tblPr>
                <a:tableStyleId>{35758FB7-9AC5-4552-8A53-C91805E547FA}</a:tableStyleId>
              </a:tblPr>
              <a:tblGrid>
                <a:gridCol w="1738517">
                  <a:extLst>
                    <a:ext uri="{9D8B030D-6E8A-4147-A177-3AD203B41FA5}">
                      <a16:colId xmlns:a16="http://schemas.microsoft.com/office/drawing/2014/main" val="20000"/>
                    </a:ext>
                  </a:extLst>
                </a:gridCol>
                <a:gridCol w="9512489">
                  <a:extLst>
                    <a:ext uri="{9D8B030D-6E8A-4147-A177-3AD203B41FA5}">
                      <a16:colId xmlns:a16="http://schemas.microsoft.com/office/drawing/2014/main" val="20001"/>
                    </a:ext>
                  </a:extLst>
                </a:gridCol>
              </a:tblGrid>
              <a:tr h="431234">
                <a:tc>
                  <a:txBody>
                    <a:bodyPr/>
                    <a:lstStyle/>
                    <a:p>
                      <a:pPr algn="ctr">
                        <a:lnSpc>
                          <a:spcPct val="120000"/>
                        </a:lnSpc>
                        <a:spcBef>
                          <a:spcPts val="600"/>
                        </a:spcBef>
                        <a:spcAft>
                          <a:spcPts val="0"/>
                        </a:spcAft>
                      </a:pPr>
                      <a:r>
                        <a:rPr lang="en-US" sz="3000" b="1"/>
                        <a:t>Yếu tố</a:t>
                      </a:r>
                    </a:p>
                  </a:txBody>
                  <a:tcPr marL="68580" marR="68580" marT="0" marB="0" anchor="ctr">
                    <a:solidFill>
                      <a:schemeClr val="accent4">
                        <a:lumMod val="60000"/>
                        <a:lumOff val="40000"/>
                      </a:schemeClr>
                    </a:solidFill>
                  </a:tcPr>
                </a:tc>
                <a:tc>
                  <a:txBody>
                    <a:bodyPr/>
                    <a:lstStyle/>
                    <a:p>
                      <a:pPr algn="ctr">
                        <a:lnSpc>
                          <a:spcPct val="120000"/>
                        </a:lnSpc>
                        <a:spcBef>
                          <a:spcPts val="600"/>
                        </a:spcBef>
                        <a:spcAft>
                          <a:spcPts val="0"/>
                        </a:spcAft>
                      </a:pPr>
                      <a:r>
                        <a:rPr lang="en-US" sz="3000" b="1"/>
                        <a:t>Miền khí hậu phía Bắc</a:t>
                      </a:r>
                    </a:p>
                  </a:txBody>
                  <a:tcPr marL="68580" marR="68580" marT="0" marB="0" anchor="ctr">
                    <a:solidFill>
                      <a:schemeClr val="accent4">
                        <a:lumMod val="60000"/>
                        <a:lumOff val="40000"/>
                      </a:schemeClr>
                    </a:solidFill>
                  </a:tcPr>
                </a:tc>
                <a:extLst>
                  <a:ext uri="{0D108BD9-81ED-4DB2-BD59-A6C34878D82A}">
                    <a16:rowId xmlns:a16="http://schemas.microsoft.com/office/drawing/2014/main" val="10000"/>
                  </a:ext>
                </a:extLst>
              </a:tr>
              <a:tr h="279400">
                <a:tc>
                  <a:txBody>
                    <a:bodyPr/>
                    <a:lstStyle/>
                    <a:p>
                      <a:pPr algn="just">
                        <a:lnSpc>
                          <a:spcPct val="150000"/>
                        </a:lnSpc>
                        <a:spcBef>
                          <a:spcPts val="600"/>
                        </a:spcBef>
                        <a:spcAft>
                          <a:spcPts val="0"/>
                        </a:spcAft>
                      </a:pPr>
                      <a:r>
                        <a:rPr lang="en-US" sz="3000" b="1"/>
                        <a:t>Phạm vi </a:t>
                      </a:r>
                    </a:p>
                  </a:txBody>
                  <a:tcPr marL="68580" marR="68580" marT="0" marB="0" anchor="ctr">
                    <a:solidFill>
                      <a:srgbClr val="C7E6A4"/>
                    </a:solidFill>
                  </a:tcPr>
                </a:tc>
                <a:tc>
                  <a:txBody>
                    <a:bodyPr/>
                    <a:lstStyle/>
                    <a:p>
                      <a:pPr algn="just">
                        <a:lnSpc>
                          <a:spcPct val="120000"/>
                        </a:lnSpc>
                        <a:spcBef>
                          <a:spcPts val="600"/>
                        </a:spcBef>
                        <a:spcAft>
                          <a:spcPts val="0"/>
                        </a:spcAft>
                      </a:pPr>
                      <a:endParaRPr lang="en-US" sz="3000" b="1"/>
                    </a:p>
                  </a:txBody>
                  <a:tcPr marL="68580" marR="68580" marT="0" marB="0">
                    <a:solidFill>
                      <a:srgbClr val="C7E6A4"/>
                    </a:solidFill>
                  </a:tcPr>
                </a:tc>
                <a:extLst>
                  <a:ext uri="{0D108BD9-81ED-4DB2-BD59-A6C34878D82A}">
                    <a16:rowId xmlns:a16="http://schemas.microsoft.com/office/drawing/2014/main" val="10001"/>
                  </a:ext>
                </a:extLst>
              </a:tr>
              <a:tr h="279400">
                <a:tc>
                  <a:txBody>
                    <a:bodyPr/>
                    <a:lstStyle/>
                    <a:p>
                      <a:pPr algn="ctr">
                        <a:lnSpc>
                          <a:spcPct val="150000"/>
                        </a:lnSpc>
                        <a:spcBef>
                          <a:spcPts val="600"/>
                        </a:spcBef>
                        <a:spcAft>
                          <a:spcPts val="0"/>
                        </a:spcAft>
                      </a:pPr>
                      <a:r>
                        <a:rPr lang="en-US" sz="3000" b="1"/>
                        <a:t>Đặc điểm thời tiết và khí hậu</a:t>
                      </a:r>
                    </a:p>
                  </a:txBody>
                  <a:tcPr marL="68580" marR="68580" marT="0" marB="0" anchor="ctr">
                    <a:solidFill>
                      <a:srgbClr val="FFFF00"/>
                    </a:solidFill>
                  </a:tcPr>
                </a:tc>
                <a:tc>
                  <a:txBody>
                    <a:bodyPr/>
                    <a:lstStyle/>
                    <a:p>
                      <a:pPr algn="just">
                        <a:lnSpc>
                          <a:spcPct val="120000"/>
                        </a:lnSpc>
                        <a:spcBef>
                          <a:spcPts val="600"/>
                        </a:spcBef>
                        <a:spcAft>
                          <a:spcPts val="0"/>
                        </a:spcAft>
                      </a:pPr>
                      <a:endParaRPr lang="en-US" sz="3000" b="1"/>
                    </a:p>
                  </a:txBody>
                  <a:tcPr marL="68580" marR="68580" marT="0" marB="0">
                    <a:solidFill>
                      <a:srgbClr val="FFFF00"/>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995014" y="2996416"/>
            <a:ext cx="5714082" cy="584775"/>
          </a:xfrm>
          <a:prstGeom prst="rect">
            <a:avLst/>
          </a:prstGeom>
          <a:noFill/>
        </p:spPr>
        <p:txBody>
          <a:bodyPr wrap="square" rtlCol="0">
            <a:spAutoFit/>
          </a:bodyPr>
          <a:lstStyle/>
          <a:p>
            <a:r>
              <a:rPr lang="en-US" sz="3200" b="1">
                <a:solidFill>
                  <a:srgbClr val="000000"/>
                </a:solidFill>
                <a:ea typeface="Cambria"/>
                <a:cs typeface="Times New Roman"/>
              </a:rPr>
              <a:t>Từ Bạch Mã trở ra</a:t>
            </a:r>
            <a:endParaRPr lang="en-US" sz="3200" b="1">
              <a:solidFill>
                <a:srgbClr val="000000"/>
              </a:solidFill>
              <a:ea typeface="Calibri"/>
              <a:cs typeface="Times New Roman"/>
            </a:endParaRPr>
          </a:p>
        </p:txBody>
      </p:sp>
      <p:sp>
        <p:nvSpPr>
          <p:cNvPr id="14" name="TextBox 13"/>
          <p:cNvSpPr txBox="1"/>
          <p:nvPr/>
        </p:nvSpPr>
        <p:spPr>
          <a:xfrm>
            <a:off x="1965278" y="3793660"/>
            <a:ext cx="9580728" cy="2554545"/>
          </a:xfrm>
          <a:prstGeom prst="rect">
            <a:avLst/>
          </a:prstGeom>
          <a:noFill/>
        </p:spPr>
        <p:txBody>
          <a:bodyPr wrap="square" rtlCol="0">
            <a:spAutoFit/>
          </a:bodyPr>
          <a:lstStyle/>
          <a:p>
            <a:pPr algn="just"/>
            <a:r>
              <a:rPr lang="en-US" sz="3200" b="1"/>
              <a:t>- Nhiệt độ TB trên 20 độ C</a:t>
            </a:r>
          </a:p>
          <a:p>
            <a:pPr algn="just"/>
            <a:r>
              <a:rPr lang="en-US" sz="3200" b="1"/>
              <a:t>- Mùa đông: </a:t>
            </a:r>
          </a:p>
          <a:p>
            <a:pPr algn="just"/>
            <a:r>
              <a:rPr lang="en-US" sz="3200" b="1"/>
              <a:t>+ Có 2 đến 3 tháng nhiệt độ xuống dưới 20 độ C.</a:t>
            </a:r>
          </a:p>
          <a:p>
            <a:pPr algn="just"/>
            <a:r>
              <a:rPr lang="en-US" sz="3200" b="1"/>
              <a:t>+ Đầu đông tương đối khô; cuối đông ẩm ướt.</a:t>
            </a:r>
          </a:p>
          <a:p>
            <a:pPr algn="just"/>
            <a:r>
              <a:rPr lang="en-US" sz="3200" b="1"/>
              <a:t>- Mùa hạ: nóng, ẩm và mưa nhiều.</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 calcmode="lin" valueType="num">
                                      <p:cBhvr>
                                        <p:cTn id="21"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 calcmode="lin" valueType="num">
                                      <p:cBhvr>
                                        <p:cTn id="28" dur="1000" fill="hold"/>
                                        <p:tgtEl>
                                          <p:spTgt spid="14">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p:cTn id="35" dur="1000" fill="hold"/>
                                        <p:tgtEl>
                                          <p:spTgt spid="14">
                                            <p:txEl>
                                              <p:pRg st="3" end="3"/>
                                            </p:txEl>
                                          </p:spTgt>
                                        </p:tgtEl>
                                        <p:attrNameLst>
                                          <p:attrName>ppt_x</p:attrName>
                                        </p:attrNameLst>
                                      </p:cBhvr>
                                      <p:tavLst>
                                        <p:tav tm="0">
                                          <p:val>
                                            <p:strVal val="#ppt_x-.2"/>
                                          </p:val>
                                        </p:tav>
                                        <p:tav tm="100000">
                                          <p:val>
                                            <p:strVal val="#ppt_x"/>
                                          </p:val>
                                        </p:tav>
                                      </p:tavLst>
                                    </p:anim>
                                    <p:anim calcmode="lin" valueType="num">
                                      <p:cBhvr>
                                        <p:cTn id="36" dur="1000" fill="hold"/>
                                        <p:tgtEl>
                                          <p:spTgt spid="1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 calcmode="lin" valueType="num">
                                      <p:cBhvr>
                                        <p:cTn id="42" dur="1000" fill="hold"/>
                                        <p:tgtEl>
                                          <p:spTgt spid="14">
                                            <p:txEl>
                                              <p:pRg st="4" end="4"/>
                                            </p:txEl>
                                          </p:spTgt>
                                        </p:tgtEl>
                                        <p:attrNameLst>
                                          <p:attrName>ppt_x</p:attrName>
                                        </p:attrNameLst>
                                      </p:cBhvr>
                                      <p:tavLst>
                                        <p:tav tm="0">
                                          <p:val>
                                            <p:strVal val="#ppt_x-.2"/>
                                          </p:val>
                                        </p:tav>
                                        <p:tav tm="100000">
                                          <p:val>
                                            <p:strVal val="#ppt_x"/>
                                          </p:val>
                                        </p:tav>
                                      </p:tavLst>
                                    </p:anim>
                                    <p:anim calcmode="lin" valueType="num">
                                      <p:cBhvr>
                                        <p:cTn id="43" dur="1000" fill="hold"/>
                                        <p:tgtEl>
                                          <p:spTgt spid="1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a.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bắc</a:t>
            </a:r>
            <a:r>
              <a:rPr lang="en-US" sz="3000" b="1" i="1" dirty="0">
                <a:solidFill>
                  <a:srgbClr val="002060"/>
                </a:solidFill>
                <a:cs typeface="Arial" pitchFamily="34" charset="0"/>
              </a:rPr>
              <a:t> - </a:t>
            </a:r>
            <a:r>
              <a:rPr lang="en-US" sz="3000" b="1" i="1" dirty="0" err="1">
                <a:solidFill>
                  <a:srgbClr val="002060"/>
                </a:solidFill>
                <a:cs typeface="Arial" pitchFamily="34" charset="0"/>
              </a:rPr>
              <a:t>nam</a:t>
            </a:r>
            <a:endParaRPr lang="en-US" sz="3000" b="1" i="1" dirty="0">
              <a:solidFill>
                <a:srgbClr val="002060"/>
              </a:solidFill>
              <a:cs typeface="Arial" pitchFamily="34" charset="0"/>
            </a:endParaRPr>
          </a:p>
        </p:txBody>
      </p:sp>
      <p:sp>
        <p:nvSpPr>
          <p:cNvPr id="6" name="Rectangle 5"/>
          <p:cNvSpPr/>
          <p:nvPr/>
        </p:nvSpPr>
        <p:spPr>
          <a:xfrm>
            <a:off x="295429" y="1728413"/>
            <a:ext cx="6569605" cy="523220"/>
          </a:xfrm>
          <a:prstGeom prst="rect">
            <a:avLst/>
          </a:prstGeom>
          <a:ln>
            <a:solidFill>
              <a:srgbClr val="0000FF"/>
            </a:solidFill>
          </a:ln>
        </p:spPr>
        <p:txBody>
          <a:bodyPr wrap="square">
            <a:spAutoFit/>
          </a:bodyPr>
          <a:lstStyle/>
          <a:p>
            <a:pPr algn="just"/>
            <a:r>
              <a:rPr lang="en-US" sz="2800" b="1">
                <a:solidFill>
                  <a:srgbClr val="006666"/>
                </a:solidFill>
                <a:cs typeface="Times New Roman" panose="02020603050405020304" pitchFamily="18" charset="0"/>
              </a:rPr>
              <a:t>+ Nhóm 2,4: Miền khí hậu phía Nam</a:t>
            </a:r>
            <a:r>
              <a:rPr lang="en-US" sz="2800" b="1" dirty="0">
                <a:solidFill>
                  <a:srgbClr val="006666"/>
                </a:solidFill>
                <a:cs typeface="Times New Roman" panose="02020603050405020304" pitchFamily="18" charset="0"/>
              </a:rPr>
              <a:t>.</a:t>
            </a:r>
            <a:endParaRPr lang="en-US" sz="2800" b="1">
              <a:solidFill>
                <a:srgbClr val="006666"/>
              </a:solidFill>
              <a:cs typeface="Times New Roman" panose="02020603050405020304" pitchFamily="18" charset="0"/>
            </a:endParaRPr>
          </a:p>
        </p:txBody>
      </p:sp>
      <p:graphicFrame>
        <p:nvGraphicFramePr>
          <p:cNvPr id="7" name="Table 6"/>
          <p:cNvGraphicFramePr>
            <a:graphicFrameLocks noGrp="1"/>
          </p:cNvGraphicFramePr>
          <p:nvPr/>
        </p:nvGraphicFramePr>
        <p:xfrm>
          <a:off x="281352" y="2551117"/>
          <a:ext cx="11442075" cy="3799332"/>
        </p:xfrm>
        <a:graphic>
          <a:graphicData uri="http://schemas.openxmlformats.org/drawingml/2006/table">
            <a:tbl>
              <a:tblPr>
                <a:tableStyleId>{35758FB7-9AC5-4552-8A53-C91805E547FA}</a:tableStyleId>
              </a:tblPr>
              <a:tblGrid>
                <a:gridCol w="1629335">
                  <a:extLst>
                    <a:ext uri="{9D8B030D-6E8A-4147-A177-3AD203B41FA5}">
                      <a16:colId xmlns:a16="http://schemas.microsoft.com/office/drawing/2014/main" val="20000"/>
                    </a:ext>
                  </a:extLst>
                </a:gridCol>
                <a:gridCol w="9812740">
                  <a:extLst>
                    <a:ext uri="{9D8B030D-6E8A-4147-A177-3AD203B41FA5}">
                      <a16:colId xmlns:a16="http://schemas.microsoft.com/office/drawing/2014/main" val="20001"/>
                    </a:ext>
                  </a:extLst>
                </a:gridCol>
              </a:tblGrid>
              <a:tr h="431234">
                <a:tc>
                  <a:txBody>
                    <a:bodyPr/>
                    <a:lstStyle/>
                    <a:p>
                      <a:pPr algn="ctr">
                        <a:lnSpc>
                          <a:spcPct val="120000"/>
                        </a:lnSpc>
                        <a:spcBef>
                          <a:spcPts val="600"/>
                        </a:spcBef>
                        <a:spcAft>
                          <a:spcPts val="0"/>
                        </a:spcAft>
                      </a:pPr>
                      <a:r>
                        <a:rPr lang="en-US" sz="3000" b="1"/>
                        <a:t>Yếu tố</a:t>
                      </a:r>
                    </a:p>
                  </a:txBody>
                  <a:tcPr marL="68580" marR="68580" marT="0" marB="0" anchor="ctr">
                    <a:solidFill>
                      <a:schemeClr val="accent4">
                        <a:lumMod val="60000"/>
                        <a:lumOff val="40000"/>
                      </a:schemeClr>
                    </a:solidFill>
                  </a:tcPr>
                </a:tc>
                <a:tc>
                  <a:txBody>
                    <a:bodyPr/>
                    <a:lstStyle/>
                    <a:p>
                      <a:pPr algn="ctr">
                        <a:lnSpc>
                          <a:spcPct val="120000"/>
                        </a:lnSpc>
                        <a:spcBef>
                          <a:spcPts val="600"/>
                        </a:spcBef>
                        <a:spcAft>
                          <a:spcPts val="0"/>
                        </a:spcAft>
                      </a:pPr>
                      <a:r>
                        <a:rPr lang="en-US" sz="3000" b="1"/>
                        <a:t>Miền khí hậu phía Nam</a:t>
                      </a:r>
                    </a:p>
                  </a:txBody>
                  <a:tcPr marL="68580" marR="68580" marT="0" marB="0" anchor="ctr">
                    <a:solidFill>
                      <a:schemeClr val="accent4">
                        <a:lumMod val="60000"/>
                        <a:lumOff val="40000"/>
                      </a:schemeClr>
                    </a:solidFill>
                  </a:tcPr>
                </a:tc>
                <a:extLst>
                  <a:ext uri="{0D108BD9-81ED-4DB2-BD59-A6C34878D82A}">
                    <a16:rowId xmlns:a16="http://schemas.microsoft.com/office/drawing/2014/main" val="10000"/>
                  </a:ext>
                </a:extLst>
              </a:tr>
              <a:tr h="279400">
                <a:tc>
                  <a:txBody>
                    <a:bodyPr/>
                    <a:lstStyle/>
                    <a:p>
                      <a:pPr algn="just">
                        <a:lnSpc>
                          <a:spcPct val="150000"/>
                        </a:lnSpc>
                        <a:spcBef>
                          <a:spcPts val="600"/>
                        </a:spcBef>
                        <a:spcAft>
                          <a:spcPts val="0"/>
                        </a:spcAft>
                      </a:pPr>
                      <a:r>
                        <a:rPr lang="en-US" sz="3000" b="1"/>
                        <a:t>Phạm vi </a:t>
                      </a:r>
                    </a:p>
                  </a:txBody>
                  <a:tcPr marL="68580" marR="68580" marT="0" marB="0" anchor="ctr">
                    <a:solidFill>
                      <a:srgbClr val="C7E6A4"/>
                    </a:solidFill>
                  </a:tcPr>
                </a:tc>
                <a:tc>
                  <a:txBody>
                    <a:bodyPr/>
                    <a:lstStyle/>
                    <a:p>
                      <a:pPr algn="just">
                        <a:lnSpc>
                          <a:spcPct val="120000"/>
                        </a:lnSpc>
                        <a:spcBef>
                          <a:spcPts val="600"/>
                        </a:spcBef>
                        <a:spcAft>
                          <a:spcPts val="0"/>
                        </a:spcAft>
                      </a:pPr>
                      <a:endParaRPr lang="en-US" sz="3000" b="1"/>
                    </a:p>
                  </a:txBody>
                  <a:tcPr marL="68580" marR="68580" marT="0" marB="0">
                    <a:solidFill>
                      <a:srgbClr val="C7E6A4"/>
                    </a:solidFill>
                  </a:tcPr>
                </a:tc>
                <a:extLst>
                  <a:ext uri="{0D108BD9-81ED-4DB2-BD59-A6C34878D82A}">
                    <a16:rowId xmlns:a16="http://schemas.microsoft.com/office/drawing/2014/main" val="10001"/>
                  </a:ext>
                </a:extLst>
              </a:tr>
              <a:tr h="279400">
                <a:tc>
                  <a:txBody>
                    <a:bodyPr/>
                    <a:lstStyle/>
                    <a:p>
                      <a:pPr algn="ctr">
                        <a:lnSpc>
                          <a:spcPct val="150000"/>
                        </a:lnSpc>
                        <a:spcBef>
                          <a:spcPts val="600"/>
                        </a:spcBef>
                        <a:spcAft>
                          <a:spcPts val="0"/>
                        </a:spcAft>
                      </a:pPr>
                      <a:r>
                        <a:rPr lang="en-US" sz="3000" b="1"/>
                        <a:t>Đặc điểm thời tiết và khí hậu</a:t>
                      </a:r>
                    </a:p>
                  </a:txBody>
                  <a:tcPr marL="68580" marR="68580" marT="0" marB="0" anchor="ctr">
                    <a:solidFill>
                      <a:srgbClr val="FFFF00"/>
                    </a:solidFill>
                  </a:tcPr>
                </a:tc>
                <a:tc>
                  <a:txBody>
                    <a:bodyPr/>
                    <a:lstStyle/>
                    <a:p>
                      <a:pPr algn="just">
                        <a:lnSpc>
                          <a:spcPct val="120000"/>
                        </a:lnSpc>
                        <a:spcBef>
                          <a:spcPts val="600"/>
                        </a:spcBef>
                        <a:spcAft>
                          <a:spcPts val="0"/>
                        </a:spcAft>
                      </a:pPr>
                      <a:endParaRPr lang="en-US" sz="3000" b="1"/>
                    </a:p>
                  </a:txBody>
                  <a:tcPr marL="68580" marR="68580" marT="0" marB="0">
                    <a:solidFill>
                      <a:srgbClr val="FFFF00"/>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828800" y="3051008"/>
            <a:ext cx="5880295" cy="584775"/>
          </a:xfrm>
          <a:prstGeom prst="rect">
            <a:avLst/>
          </a:prstGeom>
          <a:noFill/>
        </p:spPr>
        <p:txBody>
          <a:bodyPr wrap="square" rtlCol="0">
            <a:spAutoFit/>
          </a:bodyPr>
          <a:lstStyle/>
          <a:p>
            <a:r>
              <a:rPr lang="en-US" sz="3200" b="1">
                <a:solidFill>
                  <a:srgbClr val="000000"/>
                </a:solidFill>
                <a:ea typeface="Cambria"/>
                <a:cs typeface="Times New Roman"/>
              </a:rPr>
              <a:t>Từ Bạch Mã trở vào</a:t>
            </a:r>
            <a:endParaRPr lang="en-US" sz="3200" b="1">
              <a:solidFill>
                <a:srgbClr val="000000"/>
              </a:solidFill>
              <a:ea typeface="Calibri"/>
              <a:cs typeface="Times New Roman"/>
            </a:endParaRPr>
          </a:p>
        </p:txBody>
      </p:sp>
      <p:sp>
        <p:nvSpPr>
          <p:cNvPr id="14" name="TextBox 13"/>
          <p:cNvSpPr txBox="1"/>
          <p:nvPr/>
        </p:nvSpPr>
        <p:spPr>
          <a:xfrm>
            <a:off x="1842447" y="3766364"/>
            <a:ext cx="9880979" cy="2012859"/>
          </a:xfrm>
          <a:prstGeom prst="rect">
            <a:avLst/>
          </a:prstGeom>
          <a:noFill/>
        </p:spPr>
        <p:txBody>
          <a:bodyPr wrap="square" rtlCol="0">
            <a:spAutoFit/>
          </a:bodyPr>
          <a:lstStyle/>
          <a:p>
            <a:pPr algn="just">
              <a:lnSpc>
                <a:spcPct val="130000"/>
              </a:lnSpc>
            </a:pPr>
            <a:r>
              <a:rPr lang="en-US" sz="3200" b="1"/>
              <a:t>- Nhiệt độ TB trên 25 độ C</a:t>
            </a:r>
          </a:p>
          <a:p>
            <a:pPr algn="just">
              <a:lnSpc>
                <a:spcPct val="130000"/>
              </a:lnSpc>
            </a:pPr>
            <a:r>
              <a:rPr lang="en-US" sz="3200" b="1"/>
              <a:t>- Biên độ nhiệt nhỏ, dưới 9 độ C.</a:t>
            </a:r>
          </a:p>
          <a:p>
            <a:pPr algn="just">
              <a:lnSpc>
                <a:spcPct val="130000"/>
              </a:lnSpc>
            </a:pPr>
            <a:r>
              <a:rPr lang="en-US" sz="3200" b="1"/>
              <a:t>- Khí hậu phân hóa thành mùa mưa và mùa khô rõ rệt.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 calcmode="lin" valueType="num">
                                      <p:cBhvr>
                                        <p:cTn id="21"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 calcmode="lin" valueType="num">
                                      <p:cBhvr>
                                        <p:cTn id="28" dur="1000" fill="hold"/>
                                        <p:tgtEl>
                                          <p:spTgt spid="14">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Ảnh GA 8\6j1a582712-6453-6257.jpg"/>
          <p:cNvPicPr>
            <a:picLocks noChangeAspect="1" noChangeArrowheads="1"/>
          </p:cNvPicPr>
          <p:nvPr/>
        </p:nvPicPr>
        <p:blipFill>
          <a:blip r:embed="rId2" cstate="print"/>
          <a:srcRect/>
          <a:stretch>
            <a:fillRect/>
          </a:stretch>
        </p:blipFill>
        <p:spPr bwMode="auto">
          <a:xfrm>
            <a:off x="-1" y="0"/>
            <a:ext cx="6755643" cy="3946000"/>
          </a:xfrm>
          <a:prstGeom prst="rect">
            <a:avLst/>
          </a:prstGeom>
          <a:ln>
            <a:noFill/>
          </a:ln>
          <a:effectLst>
            <a:outerShdw blurRad="190500" algn="tl" rotWithShape="0">
              <a:srgbClr val="000000">
                <a:alpha val="70000"/>
              </a:srgbClr>
            </a:outerShdw>
          </a:effectLst>
        </p:spPr>
      </p:pic>
      <p:pic>
        <p:nvPicPr>
          <p:cNvPr id="1027" name="Picture 3" descr="C:\Users\Administrator\Desktop\Ảnh GA 8\nhung-dia-diem-choi-tet-duong-lich-copy.jpg"/>
          <p:cNvPicPr>
            <a:picLocks noChangeAspect="1" noChangeArrowheads="1"/>
          </p:cNvPicPr>
          <p:nvPr/>
        </p:nvPicPr>
        <p:blipFill>
          <a:blip r:embed="rId3"/>
          <a:srcRect/>
          <a:stretch>
            <a:fillRect/>
          </a:stretch>
        </p:blipFill>
        <p:spPr bwMode="auto">
          <a:xfrm>
            <a:off x="5786651" y="3220873"/>
            <a:ext cx="6405349" cy="3637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287904" y="955343"/>
            <a:ext cx="2634018" cy="523220"/>
          </a:xfrm>
          <a:prstGeom prst="rect">
            <a:avLst/>
          </a:prstGeom>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a:solidFill>
                  <a:schemeClr val="bg1"/>
                </a:solidFill>
              </a:rPr>
              <a:t>Tết ở Miền Bắc</a:t>
            </a:r>
          </a:p>
        </p:txBody>
      </p:sp>
      <p:sp>
        <p:nvSpPr>
          <p:cNvPr id="6" name="TextBox 5"/>
          <p:cNvSpPr txBox="1"/>
          <p:nvPr/>
        </p:nvSpPr>
        <p:spPr>
          <a:xfrm>
            <a:off x="2565780" y="4901820"/>
            <a:ext cx="2895600" cy="523220"/>
          </a:xfrm>
          <a:prstGeom prst="rect">
            <a:avLst/>
          </a:prstGeom>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a:solidFill>
                  <a:schemeClr val="bg1"/>
                </a:solidFill>
              </a:rPr>
              <a:t>Tết ở Miền Nam</a:t>
            </a:r>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87089" y="669548"/>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b.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đông</a:t>
            </a:r>
            <a:r>
              <a:rPr lang="en-US" sz="3000" b="1" i="1" dirty="0">
                <a:solidFill>
                  <a:srgbClr val="002060"/>
                </a:solidFill>
                <a:cs typeface="Arial" pitchFamily="34" charset="0"/>
              </a:rPr>
              <a:t> - </a:t>
            </a:r>
            <a:r>
              <a:rPr lang="en-US" sz="3000" b="1" i="1" dirty="0" err="1">
                <a:solidFill>
                  <a:srgbClr val="002060"/>
                </a:solidFill>
                <a:cs typeface="Arial" pitchFamily="34" charset="0"/>
              </a:rPr>
              <a:t>tây</a:t>
            </a:r>
            <a:endParaRPr lang="en-US" sz="3000" b="1" i="1" dirty="0">
              <a:solidFill>
                <a:srgbClr val="002060"/>
              </a:solidFill>
              <a:cs typeface="Arial" pitchFamily="34" charset="0"/>
            </a:endParaRPr>
          </a:p>
        </p:txBody>
      </p:sp>
      <p:pic>
        <p:nvPicPr>
          <p:cNvPr id="8"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
        <p:nvSpPr>
          <p:cNvPr id="11" name="Rectangle: Rounded Corners 7">
            <a:extLst>
              <a:ext uri="{FF2B5EF4-FFF2-40B4-BE49-F238E27FC236}">
                <a16:creationId xmlns:a16="http://schemas.microsoft.com/office/drawing/2014/main" id="{83943E22-6FC5-4857-96F1-DB4BDF369685}"/>
              </a:ext>
            </a:extLst>
          </p:cNvPr>
          <p:cNvSpPr/>
          <p:nvPr/>
        </p:nvSpPr>
        <p:spPr>
          <a:xfrm>
            <a:off x="382138" y="2766646"/>
            <a:ext cx="7568390" cy="2569615"/>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a:t>
            </a:r>
            <a:r>
              <a:rPr lang="vi-VN" sz="3000" b="1" i="1">
                <a:solidFill>
                  <a:srgbClr val="0000FF"/>
                </a:solidFill>
                <a:latin typeface="Calibri" pitchFamily="34" charset="0"/>
                <a:cs typeface="Calibri" pitchFamily="34" charset="0"/>
              </a:rPr>
              <a:t>Khai thác thông tin mục </a:t>
            </a:r>
            <a:r>
              <a:rPr lang="en-US" sz="3000" b="1" i="1">
                <a:solidFill>
                  <a:srgbClr val="0000FF"/>
                </a:solidFill>
                <a:latin typeface="Calibri" pitchFamily="34" charset="0"/>
                <a:cs typeface="Calibri" pitchFamily="34" charset="0"/>
              </a:rPr>
              <a:t>2.b, </a:t>
            </a:r>
            <a:r>
              <a:rPr lang="vi-VN" sz="3000" b="1" i="1">
                <a:solidFill>
                  <a:srgbClr val="0000FF"/>
                </a:solidFill>
                <a:latin typeface="Calibri" pitchFamily="34" charset="0"/>
                <a:cs typeface="Calibri" pitchFamily="34" charset="0"/>
              </a:rPr>
              <a:t>quan sát </a:t>
            </a:r>
            <a:r>
              <a:rPr lang="en-US" sz="3000" b="1" i="1">
                <a:solidFill>
                  <a:srgbClr val="0000FF"/>
                </a:solidFill>
                <a:latin typeface="Calibri" pitchFamily="34" charset="0"/>
                <a:cs typeface="Calibri" pitchFamily="34" charset="0"/>
              </a:rPr>
              <a:t>H.4.1 </a:t>
            </a:r>
            <a:r>
              <a:rPr lang="vi-VN" sz="3000" b="1" i="1">
                <a:solidFill>
                  <a:srgbClr val="0000FF"/>
                </a:solidFill>
                <a:latin typeface="Calibri" pitchFamily="34" charset="0"/>
                <a:cs typeface="Calibri" pitchFamily="34" charset="0"/>
              </a:rPr>
              <a:t>SGK</a:t>
            </a:r>
            <a:r>
              <a:rPr lang="en-US" sz="3000" b="1" i="1">
                <a:solidFill>
                  <a:srgbClr val="0000FF"/>
                </a:solidFill>
                <a:latin typeface="Calibri" pitchFamily="34" charset="0"/>
                <a:cs typeface="Calibri" pitchFamily="34" charset="0"/>
              </a:rPr>
              <a:t> </a:t>
            </a:r>
            <a:r>
              <a:rPr lang="en-US" sz="3000" b="1" i="1">
                <a:solidFill>
                  <a:srgbClr val="0000FF"/>
                </a:solidFill>
                <a:cs typeface="Arial" pitchFamily="34" charset="0"/>
              </a:rPr>
              <a:t>(hoặc Atlat Địa lí Việt Nam), nhận xét sự phân hóa khí hậu theo chiều đông - tây ở nước ta. Cho ví dụ chứng minh.</a:t>
            </a:r>
            <a:endParaRPr lang="en-US" sz="3000" b="1" i="1" dirty="0">
              <a:solidFill>
                <a:srgbClr val="0000FF"/>
              </a:solidFill>
              <a:cs typeface="Arial" pitchFamily="34" charset="0"/>
            </a:endParaRPr>
          </a:p>
        </p:txBody>
      </p:sp>
      <p:sp>
        <p:nvSpPr>
          <p:cNvPr id="16" name="Rectangle: Rounded Corners 7">
            <a:extLst>
              <a:ext uri="{FF2B5EF4-FFF2-40B4-BE49-F238E27FC236}">
                <a16:creationId xmlns:a16="http://schemas.microsoft.com/office/drawing/2014/main" id="{83943E22-6FC5-4857-96F1-DB4BDF369685}"/>
              </a:ext>
            </a:extLst>
          </p:cNvPr>
          <p:cNvSpPr/>
          <p:nvPr/>
        </p:nvSpPr>
        <p:spPr>
          <a:xfrm>
            <a:off x="618242" y="2796231"/>
            <a:ext cx="7116195" cy="1218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Giải thích tại sao khí hậu nước ta lại có sự phân hóa theo chiều đông - tây?</a:t>
            </a:r>
            <a:endParaRPr lang="en-US" sz="3000" b="1" i="1" dirty="0">
              <a:solidFill>
                <a:srgbClr val="0000FF"/>
              </a:solidFill>
              <a:cs typeface="Arial" pitchFamily="34" charset="0"/>
            </a:endParaRPr>
          </a:p>
        </p:txBody>
      </p:sp>
      <p:sp>
        <p:nvSpPr>
          <p:cNvPr id="19" name="Rectangle 1"/>
          <p:cNvSpPr>
            <a:spLocks noChangeArrowheads="1"/>
          </p:cNvSpPr>
          <p:nvPr/>
        </p:nvSpPr>
        <p:spPr bwMode="auto">
          <a:xfrm>
            <a:off x="351358" y="1626912"/>
            <a:ext cx="9728354" cy="37093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3200" b="1" dirty="0"/>
              <a:t>- </a:t>
            </a:r>
            <a:r>
              <a:rPr lang="en-US" sz="3200" b="1" dirty="0" err="1"/>
              <a:t>Vùng</a:t>
            </a:r>
            <a:r>
              <a:rPr lang="en-US" sz="3200" b="1" dirty="0"/>
              <a:t> </a:t>
            </a:r>
            <a:r>
              <a:rPr lang="en-US" sz="3200" b="1" dirty="0" err="1"/>
              <a:t>biển</a:t>
            </a:r>
            <a:r>
              <a:rPr lang="en-US" sz="3200" b="1" dirty="0"/>
              <a:t>: </a:t>
            </a:r>
            <a:r>
              <a:rPr lang="en-US" sz="3200" b="1" dirty="0" err="1"/>
              <a:t>khí</a:t>
            </a:r>
            <a:r>
              <a:rPr lang="en-US" sz="3200" b="1" dirty="0"/>
              <a:t> </a:t>
            </a:r>
            <a:r>
              <a:rPr lang="en-US" sz="3200" b="1" dirty="0" err="1"/>
              <a:t>hậu</a:t>
            </a:r>
            <a:r>
              <a:rPr lang="en-US" sz="3200" b="1" dirty="0"/>
              <a:t> </a:t>
            </a:r>
            <a:r>
              <a:rPr lang="en-US" sz="3200" b="1" dirty="0" err="1"/>
              <a:t>ôn</a:t>
            </a:r>
            <a:r>
              <a:rPr lang="en-US" sz="3200" b="1" dirty="0"/>
              <a:t> </a:t>
            </a:r>
            <a:r>
              <a:rPr lang="en-US" sz="3200" b="1" dirty="0" err="1"/>
              <a:t>hoà</a:t>
            </a:r>
            <a:r>
              <a:rPr lang="en-US" sz="3200" b="1" dirty="0"/>
              <a:t> </a:t>
            </a:r>
            <a:r>
              <a:rPr lang="en-US" sz="3200" b="1" dirty="0" err="1"/>
              <a:t>hơn</a:t>
            </a:r>
            <a:r>
              <a:rPr lang="en-US" sz="3200" b="1" dirty="0"/>
              <a:t> </a:t>
            </a:r>
            <a:r>
              <a:rPr lang="en-US" sz="3200" b="1" dirty="0" err="1"/>
              <a:t>trong</a:t>
            </a:r>
            <a:r>
              <a:rPr lang="en-US" sz="3200" b="1" dirty="0"/>
              <a:t> </a:t>
            </a:r>
            <a:r>
              <a:rPr lang="en-US" sz="3200" b="1" dirty="0" err="1"/>
              <a:t>đất</a:t>
            </a:r>
            <a:r>
              <a:rPr lang="en-US" sz="3200" b="1" dirty="0"/>
              <a:t> </a:t>
            </a:r>
            <a:r>
              <a:rPr lang="en-US" sz="3200" b="1" dirty="0" err="1"/>
              <a:t>liền</a:t>
            </a:r>
            <a:r>
              <a:rPr lang="en-US" sz="3200" b="1" dirty="0"/>
              <a:t>.</a:t>
            </a:r>
          </a:p>
          <a:p>
            <a:pPr>
              <a:lnSpc>
                <a:spcPct val="150000"/>
              </a:lnSpc>
            </a:pPr>
            <a:r>
              <a:rPr lang="en-US" sz="3200" b="1" dirty="0"/>
              <a:t>- </a:t>
            </a:r>
            <a:r>
              <a:rPr lang="en-US" sz="3200" b="1" dirty="0" err="1"/>
              <a:t>Vùng</a:t>
            </a:r>
            <a:r>
              <a:rPr lang="en-US" sz="3200" b="1" dirty="0"/>
              <a:t> </a:t>
            </a:r>
            <a:r>
              <a:rPr lang="en-US" sz="3200" b="1" dirty="0" err="1"/>
              <a:t>đồng</a:t>
            </a:r>
            <a:r>
              <a:rPr lang="en-US" sz="3200" b="1" dirty="0"/>
              <a:t> </a:t>
            </a:r>
            <a:r>
              <a:rPr lang="en-US" sz="3200" b="1" dirty="0" err="1"/>
              <a:t>bằng</a:t>
            </a:r>
            <a:r>
              <a:rPr lang="en-US" sz="3200" b="1" dirty="0"/>
              <a:t> </a:t>
            </a:r>
            <a:r>
              <a:rPr lang="en-US" sz="3200" b="1" dirty="0" err="1"/>
              <a:t>ven</a:t>
            </a:r>
            <a:r>
              <a:rPr lang="en-US" sz="3200" b="1" dirty="0"/>
              <a:t> </a:t>
            </a:r>
            <a:r>
              <a:rPr lang="en-US" sz="3200" b="1" dirty="0" err="1"/>
              <a:t>biển</a:t>
            </a:r>
            <a:r>
              <a:rPr lang="en-US" sz="3200" b="1" dirty="0"/>
              <a:t>: </a:t>
            </a:r>
            <a:r>
              <a:rPr lang="en-US" sz="3200" b="1" dirty="0" err="1"/>
              <a:t>khí</a:t>
            </a:r>
            <a:r>
              <a:rPr lang="en-US" sz="3200" b="1" dirty="0"/>
              <a:t> </a:t>
            </a:r>
            <a:r>
              <a:rPr lang="en-US" sz="3200" b="1" dirty="0" err="1"/>
              <a:t>hậu</a:t>
            </a:r>
            <a:r>
              <a:rPr lang="en-US" sz="3200" b="1" dirty="0"/>
              <a:t> </a:t>
            </a:r>
            <a:r>
              <a:rPr lang="en-US" sz="3200" b="1" dirty="0" err="1"/>
              <a:t>nhiệt</a:t>
            </a:r>
            <a:r>
              <a:rPr lang="en-US" sz="3200" b="1" dirty="0"/>
              <a:t> </a:t>
            </a:r>
            <a:r>
              <a:rPr lang="en-US" sz="3200" b="1" dirty="0" err="1"/>
              <a:t>đới</a:t>
            </a:r>
            <a:r>
              <a:rPr lang="en-US" sz="3200" b="1" dirty="0"/>
              <a:t> </a:t>
            </a:r>
            <a:r>
              <a:rPr lang="en-US" sz="3200" b="1" dirty="0" err="1"/>
              <a:t>ẩm</a:t>
            </a:r>
            <a:r>
              <a:rPr lang="en-US" sz="3200" b="1" dirty="0"/>
              <a:t> </a:t>
            </a:r>
            <a:r>
              <a:rPr lang="en-US" sz="3200" b="1" dirty="0" err="1"/>
              <a:t>gió</a:t>
            </a:r>
            <a:r>
              <a:rPr lang="en-US" sz="3200" b="1" dirty="0"/>
              <a:t> </a:t>
            </a:r>
            <a:r>
              <a:rPr lang="en-US" sz="3200" b="1" dirty="0" err="1"/>
              <a:t>mùa</a:t>
            </a:r>
            <a:r>
              <a:rPr lang="en-US" sz="3200" b="1" dirty="0"/>
              <a:t>.</a:t>
            </a:r>
          </a:p>
          <a:p>
            <a:pPr algn="just">
              <a:lnSpc>
                <a:spcPct val="150000"/>
              </a:lnSpc>
            </a:pPr>
            <a:r>
              <a:rPr lang="en-US" sz="3200" b="1" dirty="0"/>
              <a:t>- </a:t>
            </a:r>
            <a:r>
              <a:rPr lang="en-US" sz="3200" b="1" dirty="0" err="1"/>
              <a:t>Vùng</a:t>
            </a:r>
            <a:r>
              <a:rPr lang="en-US" sz="3200" b="1" dirty="0"/>
              <a:t> </a:t>
            </a:r>
            <a:r>
              <a:rPr lang="en-US" sz="3200" b="1" dirty="0" err="1"/>
              <a:t>đồi</a:t>
            </a:r>
            <a:r>
              <a:rPr lang="en-US" sz="3200" b="1" dirty="0"/>
              <a:t> </a:t>
            </a:r>
            <a:r>
              <a:rPr lang="en-US" sz="3200" b="1" dirty="0" err="1"/>
              <a:t>núi</a:t>
            </a:r>
            <a:r>
              <a:rPr lang="en-US" sz="3200" b="1" dirty="0"/>
              <a:t> </a:t>
            </a:r>
            <a:r>
              <a:rPr lang="en-US" sz="3200" b="1" dirty="0" err="1"/>
              <a:t>phía</a:t>
            </a:r>
            <a:r>
              <a:rPr lang="en-US" sz="3200" b="1" dirty="0"/>
              <a:t> </a:t>
            </a:r>
            <a:r>
              <a:rPr lang="en-US" sz="3200" b="1" dirty="0" err="1"/>
              <a:t>tây</a:t>
            </a:r>
            <a:r>
              <a:rPr lang="en-US" sz="3200" b="1" dirty="0"/>
              <a:t> </a:t>
            </a:r>
            <a:r>
              <a:rPr lang="en-US" sz="3200" b="1" dirty="0" err="1"/>
              <a:t>khí</a:t>
            </a:r>
            <a:r>
              <a:rPr lang="en-US" sz="3200" b="1" dirty="0"/>
              <a:t> </a:t>
            </a:r>
            <a:r>
              <a:rPr lang="en-US" sz="3200" b="1" dirty="0" err="1"/>
              <a:t>hậu</a:t>
            </a:r>
            <a:r>
              <a:rPr lang="en-US" sz="3200" b="1" dirty="0"/>
              <a:t> </a:t>
            </a:r>
            <a:r>
              <a:rPr lang="en-US" sz="3200" b="1" dirty="0" err="1"/>
              <a:t>phân</a:t>
            </a:r>
            <a:r>
              <a:rPr lang="en-US" sz="3200" b="1" dirty="0"/>
              <a:t> </a:t>
            </a:r>
            <a:r>
              <a:rPr lang="en-US" sz="3200" b="1" dirty="0" err="1"/>
              <a:t>hóa</a:t>
            </a:r>
            <a:r>
              <a:rPr lang="en-US" sz="3200" b="1" dirty="0"/>
              <a:t> </a:t>
            </a:r>
            <a:r>
              <a:rPr lang="en-US" sz="3200" b="1" dirty="0" err="1"/>
              <a:t>phức</a:t>
            </a:r>
            <a:r>
              <a:rPr lang="en-US" sz="3200" b="1" dirty="0"/>
              <a:t> </a:t>
            </a:r>
            <a:r>
              <a:rPr lang="en-US" sz="3200" b="1" dirty="0" err="1"/>
              <a:t>tạp</a:t>
            </a:r>
            <a:r>
              <a:rPr lang="en-US" sz="3200" b="1" dirty="0"/>
              <a:t> do </a:t>
            </a:r>
            <a:r>
              <a:rPr lang="en-US" sz="3200" b="1" dirty="0" err="1"/>
              <a:t>tác</a:t>
            </a:r>
            <a:r>
              <a:rPr lang="en-US" sz="3200" b="1" dirty="0"/>
              <a:t> </a:t>
            </a:r>
            <a:r>
              <a:rPr lang="en-US" sz="3200" b="1" dirty="0" err="1"/>
              <a:t>động</a:t>
            </a:r>
            <a:r>
              <a:rPr lang="en-US" sz="3200" b="1" dirty="0"/>
              <a:t> </a:t>
            </a:r>
            <a:r>
              <a:rPr lang="en-US" sz="3200" b="1" dirty="0" err="1"/>
              <a:t>của</a:t>
            </a:r>
            <a:r>
              <a:rPr lang="en-US" sz="3200" b="1" dirty="0"/>
              <a:t> </a:t>
            </a:r>
            <a:r>
              <a:rPr lang="en-US" sz="3200" b="1" dirty="0" err="1"/>
              <a:t>gió</a:t>
            </a:r>
            <a:r>
              <a:rPr lang="en-US" sz="3200" b="1" dirty="0"/>
              <a:t> </a:t>
            </a:r>
            <a:r>
              <a:rPr lang="en-US" sz="3200" b="1" dirty="0" err="1"/>
              <a:t>mùa</a:t>
            </a:r>
            <a:r>
              <a:rPr lang="en-US" sz="3200" b="1" dirty="0"/>
              <a:t> </a:t>
            </a:r>
            <a:r>
              <a:rPr lang="en-US" sz="3200" b="1" dirty="0" err="1"/>
              <a:t>và</a:t>
            </a:r>
            <a:r>
              <a:rPr lang="en-US" sz="3200" b="1" dirty="0"/>
              <a:t> </a:t>
            </a:r>
            <a:r>
              <a:rPr lang="en-US" sz="3200" b="1" dirty="0" err="1"/>
              <a:t>hướng</a:t>
            </a:r>
            <a:r>
              <a:rPr lang="en-US" sz="3200" b="1" dirty="0"/>
              <a:t> </a:t>
            </a:r>
            <a:r>
              <a:rPr lang="en-US" sz="3200" b="1" dirty="0" err="1"/>
              <a:t>núi</a:t>
            </a:r>
            <a:r>
              <a:rPr lang="en-US" sz="3200" b="1" dirty="0"/>
              <a: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xit" presetSubtype="0" fill="hold" grpId="1" nodeType="withEffect">
                                  <p:stCondLst>
                                    <p:cond delay="0"/>
                                  </p:stCondLst>
                                  <p:childTnLst>
                                    <p:anim calcmode="lin" valueType="num">
                                      <p:cBhvr>
                                        <p:cTn id="11" dur="1000"/>
                                        <p:tgtEl>
                                          <p:spTgt spid="11"/>
                                        </p:tgtEl>
                                        <p:attrNameLst>
                                          <p:attrName>ppt_x</p:attrName>
                                        </p:attrNameLst>
                                      </p:cBhvr>
                                      <p:tavLst>
                                        <p:tav tm="0">
                                          <p:val>
                                            <p:strVal val="ppt_x"/>
                                          </p:val>
                                        </p:tav>
                                        <p:tav tm="100000">
                                          <p:val>
                                            <p:strVal val="ppt_x-.2"/>
                                          </p:val>
                                        </p:tav>
                                      </p:tavLst>
                                    </p:anim>
                                    <p:anim calcmode="lin" valueType="num">
                                      <p:cBhvr>
                                        <p:cTn id="12" dur="1000"/>
                                        <p:tgtEl>
                                          <p:spTgt spid="11"/>
                                        </p:tgtEl>
                                        <p:attrNameLst>
                                          <p:attrName>ppt_y</p:attrName>
                                        </p:attrNameLst>
                                      </p:cBhvr>
                                      <p:tavLst>
                                        <p:tav tm="0">
                                          <p:val>
                                            <p:strVal val="ppt_y"/>
                                          </p:val>
                                        </p:tav>
                                        <p:tav tm="100000">
                                          <p:val>
                                            <p:strVal val="ppt_y"/>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xit" presetSubtype="0" fill="hold" grpId="1" nodeType="withEffect">
                                  <p:stCondLst>
                                    <p:cond delay="0"/>
                                  </p:stCondLst>
                                  <p:childTnLst>
                                    <p:anim calcmode="lin" valueType="num">
                                      <p:cBhvr>
                                        <p:cTn id="21" dur="1000"/>
                                        <p:tgtEl>
                                          <p:spTgt spid="16"/>
                                        </p:tgtEl>
                                        <p:attrNameLst>
                                          <p:attrName>ppt_x</p:attrName>
                                        </p:attrNameLst>
                                      </p:cBhvr>
                                      <p:tavLst>
                                        <p:tav tm="0">
                                          <p:val>
                                            <p:strVal val="ppt_x"/>
                                          </p:val>
                                        </p:tav>
                                        <p:tav tm="100000">
                                          <p:val>
                                            <p:strVal val="ppt_x-.2"/>
                                          </p:val>
                                        </p:tav>
                                      </p:tavLst>
                                    </p:anim>
                                    <p:anim calcmode="lin" valueType="num">
                                      <p:cBhvr>
                                        <p:cTn id="22" dur="1000"/>
                                        <p:tgtEl>
                                          <p:spTgt spid="16"/>
                                        </p:tgtEl>
                                        <p:attrNameLst>
                                          <p:attrName>ppt_y</p:attrName>
                                        </p:attrNameLst>
                                      </p:cBhvr>
                                      <p:tavLst>
                                        <p:tav tm="0">
                                          <p:val>
                                            <p:strVal val="ppt_y"/>
                                          </p:val>
                                        </p:tav>
                                        <p:tav tm="100000">
                                          <p:val>
                                            <p:strVal val="ppt_y"/>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1000"/>
                                        <p:tgtEl>
                                          <p:spTgt spid="8"/>
                                        </p:tgtEl>
                                        <p:attrNameLst>
                                          <p:attrName>ppt_x</p:attrName>
                                        </p:attrNameLst>
                                      </p:cBhvr>
                                      <p:tavLst>
                                        <p:tav tm="0">
                                          <p:val>
                                            <p:strVal val="ppt_x"/>
                                          </p:val>
                                        </p:tav>
                                        <p:tav tm="100000">
                                          <p:val>
                                            <p:strVal val="1+ppt_w/2"/>
                                          </p:val>
                                        </p:tav>
                                      </p:tavLst>
                                    </p:anim>
                                    <p:anim calcmode="lin" valueType="num">
                                      <p:cBhvr additive="base">
                                        <p:cTn id="27" dur="1000"/>
                                        <p:tgtEl>
                                          <p:spTgt spid="8"/>
                                        </p:tgtEl>
                                        <p:attrNameLst>
                                          <p:attrName>ppt_y</p:attrName>
                                        </p:attrNameLst>
                                      </p:cBhvr>
                                      <p:tavLst>
                                        <p:tav tm="0">
                                          <p:val>
                                            <p:strVal val="ppt_y"/>
                                          </p:val>
                                        </p:tav>
                                        <p:tav tm="100000">
                                          <p:val>
                                            <p:strVal val="ppt_y"/>
                                          </p:val>
                                        </p:tav>
                                      </p:tavLst>
                                    </p:anim>
                                    <p:set>
                                      <p:cBhvr>
                                        <p:cTn id="28" dur="1" fill="hold">
                                          <p:stCondLst>
                                            <p:cond delay="9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 calcmode="lin" valueType="num">
                                      <p:cBhvr>
                                        <p:cTn id="33"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 calcmode="lin" valueType="num">
                                      <p:cBhvr>
                                        <p:cTn id="40" dur="1000" fill="hold"/>
                                        <p:tgtEl>
                                          <p:spTgt spid="19">
                                            <p:txEl>
                                              <p:pRg st="1" end="1"/>
                                            </p:txEl>
                                          </p:spTgt>
                                        </p:tgtEl>
                                        <p:attrNameLst>
                                          <p:attrName>ppt_x</p:attrName>
                                        </p:attrNameLst>
                                      </p:cBhvr>
                                      <p:tavLst>
                                        <p:tav tm="0">
                                          <p:val>
                                            <p:strVal val="#ppt_x-.2"/>
                                          </p:val>
                                        </p:tav>
                                        <p:tav tm="100000">
                                          <p:val>
                                            <p:strVal val="#ppt_x"/>
                                          </p:val>
                                        </p:tav>
                                      </p:tavLst>
                                    </p:anim>
                                    <p:anim calcmode="lin" valueType="num">
                                      <p:cBhvr>
                                        <p:cTn id="41" dur="1000" fill="hold"/>
                                        <p:tgtEl>
                                          <p:spTgt spid="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19">
                                            <p:txEl>
                                              <p:pRg st="2" end="2"/>
                                            </p:txEl>
                                          </p:spTgt>
                                        </p:tgtEl>
                                        <p:attrNameLst>
                                          <p:attrName>style.visibility</p:attrName>
                                        </p:attrNameLst>
                                      </p:cBhvr>
                                      <p:to>
                                        <p:strVal val="visible"/>
                                      </p:to>
                                    </p:set>
                                    <p:anim calcmode="lin" valueType="num">
                                      <p:cBhvr>
                                        <p:cTn id="47" dur="10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48" dur="10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228600" y="970873"/>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độ</a:t>
            </a:r>
            <a:r>
              <a:rPr lang="en-US" sz="3000" b="1" i="1" dirty="0">
                <a:solidFill>
                  <a:srgbClr val="002060"/>
                </a:solidFill>
                <a:cs typeface="Arial" pitchFamily="34" charset="0"/>
              </a:rPr>
              <a:t> </a:t>
            </a:r>
            <a:r>
              <a:rPr lang="en-US" sz="3000" b="1" i="1" dirty="0" err="1">
                <a:solidFill>
                  <a:srgbClr val="002060"/>
                </a:solidFill>
                <a:cs typeface="Arial" pitchFamily="34" charset="0"/>
              </a:rPr>
              <a:t>cao</a:t>
            </a:r>
            <a:endParaRPr lang="en-US" sz="3000" b="1" i="1" dirty="0">
              <a:solidFill>
                <a:srgbClr val="002060"/>
              </a:solidFill>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710D64-ED6F-49B7-BAC1-60306DB20C16}"/>
              </a:ext>
            </a:extLst>
          </p:cNvPr>
          <p:cNvSpPr txBox="1"/>
          <p:nvPr/>
        </p:nvSpPr>
        <p:spPr>
          <a:xfrm>
            <a:off x="34606" y="5133154"/>
            <a:ext cx="7744633" cy="954107"/>
          </a:xfrm>
          <a:prstGeom prst="rect">
            <a:avLst/>
          </a:prstGeom>
          <a:noFill/>
        </p:spPr>
        <p:txBody>
          <a:bodyPr wrap="square" rtlCol="0">
            <a:spAutoFit/>
          </a:bodyPr>
          <a:lstStyle/>
          <a:p>
            <a:pPr algn="ctr"/>
            <a:r>
              <a:rPr lang="en-US" sz="2800" b="1">
                <a:solidFill>
                  <a:srgbClr val="FF0000"/>
                </a:solidFill>
                <a:cs typeface="Times New Roman" panose="02020603050405020304" pitchFamily="18" charset="0"/>
              </a:rPr>
              <a:t>Em </a:t>
            </a:r>
            <a:r>
              <a:rPr lang="en-US" sz="2800" b="1" dirty="0" err="1">
                <a:solidFill>
                  <a:srgbClr val="FF0000"/>
                </a:solidFill>
                <a:cs typeface="Times New Roman" panose="02020603050405020304" pitchFamily="18" charset="0"/>
              </a:rPr>
              <a:t>hãy</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quan</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sát</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và</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rút</a:t>
            </a:r>
            <a:r>
              <a:rPr lang="en-US" sz="2800" b="1" dirty="0">
                <a:solidFill>
                  <a:srgbClr val="FF0000"/>
                </a:solidFill>
                <a:cs typeface="Times New Roman" panose="02020603050405020304" pitchFamily="18" charset="0"/>
              </a:rPr>
              <a:t> ra </a:t>
            </a:r>
            <a:r>
              <a:rPr lang="en-US" sz="2800" b="1" dirty="0" err="1">
                <a:solidFill>
                  <a:srgbClr val="FF0000"/>
                </a:solidFill>
                <a:cs typeface="Times New Roman" panose="02020603050405020304" pitchFamily="18" charset="0"/>
              </a:rPr>
              <a:t>nhận</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xét</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về</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sự</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thay</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đổi</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nhiệt</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độ</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theo</a:t>
            </a:r>
            <a:r>
              <a:rPr lang="en-US" sz="2800" b="1" dirty="0">
                <a:solidFill>
                  <a:srgbClr val="FF0000"/>
                </a:solidFill>
                <a:cs typeface="Times New Roman" panose="02020603050405020304" pitchFamily="18" charset="0"/>
              </a:rPr>
              <a:t> </a:t>
            </a:r>
            <a:r>
              <a:rPr lang="en-US" sz="2800" b="1" err="1">
                <a:solidFill>
                  <a:srgbClr val="FF0000"/>
                </a:solidFill>
                <a:cs typeface="Times New Roman" panose="02020603050405020304" pitchFamily="18" charset="0"/>
              </a:rPr>
              <a:t>độ</a:t>
            </a:r>
            <a:r>
              <a:rPr lang="en-US" sz="2800" b="1">
                <a:solidFill>
                  <a:srgbClr val="FF0000"/>
                </a:solidFill>
                <a:cs typeface="Times New Roman" panose="02020603050405020304" pitchFamily="18" charset="0"/>
              </a:rPr>
              <a:t> cao của các địa điểm trên. </a:t>
            </a:r>
            <a:endParaRPr lang="en-US" sz="2800" b="1" dirty="0">
              <a:solidFill>
                <a:srgbClr val="FF0000"/>
              </a:solidFill>
              <a:cs typeface="Times New Roman" panose="02020603050405020304" pitchFamily="18" charset="0"/>
            </a:endParaRPr>
          </a:p>
        </p:txBody>
      </p:sp>
      <p:sp>
        <p:nvSpPr>
          <p:cNvPr id="2" name="TextBox 1">
            <a:extLst>
              <a:ext uri="{FF2B5EF4-FFF2-40B4-BE49-F238E27FC236}">
                <a16:creationId xmlns:a16="http://schemas.microsoft.com/office/drawing/2014/main" id="{867462AB-FC05-4640-8412-175B74D7402A}"/>
              </a:ext>
            </a:extLst>
          </p:cNvPr>
          <p:cNvSpPr txBox="1"/>
          <p:nvPr/>
        </p:nvSpPr>
        <p:spPr>
          <a:xfrm>
            <a:off x="259307" y="5421966"/>
            <a:ext cx="7165075" cy="892552"/>
          </a:xfrm>
          <a:prstGeom prst="rect">
            <a:avLst/>
          </a:prstGeom>
          <a:noFill/>
        </p:spPr>
        <p:txBody>
          <a:bodyPr wrap="square" rtlCol="0">
            <a:spAutoFit/>
          </a:bodyPr>
          <a:lstStyle/>
          <a:p>
            <a:pPr algn="just"/>
            <a:r>
              <a:rPr lang="en-US" sz="2600" b="1">
                <a:solidFill>
                  <a:srgbClr val="0000CC"/>
                </a:solidFill>
                <a:cs typeface="Times New Roman" panose="02020603050405020304" pitchFamily="18" charset="0"/>
              </a:rPr>
              <a:t>Càng </a:t>
            </a:r>
            <a:r>
              <a:rPr lang="en-US" sz="2600" b="1" dirty="0" err="1">
                <a:solidFill>
                  <a:srgbClr val="0000CC"/>
                </a:solidFill>
                <a:cs typeface="Times New Roman" panose="02020603050405020304" pitchFamily="18" charset="0"/>
              </a:rPr>
              <a:t>lên</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cao</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nhiệt</a:t>
            </a:r>
            <a:r>
              <a:rPr lang="en-US" sz="2600" b="1" dirty="0">
                <a:solidFill>
                  <a:srgbClr val="0000CC"/>
                </a:solidFill>
                <a:cs typeface="Times New Roman" panose="02020603050405020304" pitchFamily="18" charset="0"/>
              </a:rPr>
              <a:t> </a:t>
            </a:r>
            <a:r>
              <a:rPr lang="en-US" sz="2600" b="1" err="1">
                <a:solidFill>
                  <a:srgbClr val="0000CC"/>
                </a:solidFill>
                <a:cs typeface="Times New Roman" panose="02020603050405020304" pitchFamily="18" charset="0"/>
              </a:rPr>
              <a:t>độ</a:t>
            </a:r>
            <a:r>
              <a:rPr lang="en-US" sz="2600" b="1">
                <a:solidFill>
                  <a:srgbClr val="0000CC"/>
                </a:solidFill>
                <a:cs typeface="Times New Roman" panose="02020603050405020304" pitchFamily="18" charset="0"/>
              </a:rPr>
              <a:t> không khí càng </a:t>
            </a:r>
            <a:r>
              <a:rPr lang="en-US" sz="2600" b="1" dirty="0" err="1">
                <a:solidFill>
                  <a:srgbClr val="0000CC"/>
                </a:solidFill>
                <a:cs typeface="Times New Roman" panose="02020603050405020304" pitchFamily="18" charset="0"/>
              </a:rPr>
              <a:t>giảm</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khí</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hậu</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càng</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mát</a:t>
            </a:r>
            <a:r>
              <a:rPr lang="en-US" sz="2600" b="1" dirty="0">
                <a:solidFill>
                  <a:srgbClr val="0000CC"/>
                </a:solidFill>
                <a:cs typeface="Times New Roman" panose="02020603050405020304" pitchFamily="18" charset="0"/>
              </a:rPr>
              <a:t> </a:t>
            </a:r>
            <a:r>
              <a:rPr lang="en-US" sz="2600" b="1" dirty="0" err="1">
                <a:solidFill>
                  <a:srgbClr val="0000CC"/>
                </a:solidFill>
                <a:cs typeface="Times New Roman" panose="02020603050405020304" pitchFamily="18" charset="0"/>
              </a:rPr>
              <a:t>mẻ</a:t>
            </a:r>
            <a:endParaRPr lang="en-US" sz="2600" b="1" dirty="0">
              <a:solidFill>
                <a:srgbClr val="0000CC"/>
              </a:solidFill>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3266178-1DF6-4360-ACA8-2C4142B417BA}"/>
              </a:ext>
            </a:extLst>
          </p:cNvPr>
          <p:cNvGraphicFramePr>
            <a:graphicFrameLocks noGrp="1"/>
          </p:cNvGraphicFramePr>
          <p:nvPr>
            <p:extLst>
              <p:ext uri="{D42A27DB-BD31-4B8C-83A1-F6EECF244321}">
                <p14:modId xmlns:p14="http://schemas.microsoft.com/office/powerpoint/2010/main" val="2322084776"/>
              </p:ext>
            </p:extLst>
          </p:nvPr>
        </p:nvGraphicFramePr>
        <p:xfrm>
          <a:off x="217608" y="2037496"/>
          <a:ext cx="6647216" cy="2795623"/>
        </p:xfrm>
        <a:graphic>
          <a:graphicData uri="http://schemas.openxmlformats.org/drawingml/2006/table">
            <a:tbl>
              <a:tblPr firstRow="1" bandRow="1">
                <a:tableStyleId>{5C22544A-7EE6-4342-B048-85BDC9FD1C3A}</a:tableStyleId>
              </a:tblPr>
              <a:tblGrid>
                <a:gridCol w="1606532">
                  <a:extLst>
                    <a:ext uri="{9D8B030D-6E8A-4147-A177-3AD203B41FA5}">
                      <a16:colId xmlns:a16="http://schemas.microsoft.com/office/drawing/2014/main" val="1934647149"/>
                    </a:ext>
                  </a:extLst>
                </a:gridCol>
                <a:gridCol w="2038614">
                  <a:extLst>
                    <a:ext uri="{9D8B030D-6E8A-4147-A177-3AD203B41FA5}">
                      <a16:colId xmlns:a16="http://schemas.microsoft.com/office/drawing/2014/main" val="2868950743"/>
                    </a:ext>
                  </a:extLst>
                </a:gridCol>
                <a:gridCol w="3002070">
                  <a:extLst>
                    <a:ext uri="{9D8B030D-6E8A-4147-A177-3AD203B41FA5}">
                      <a16:colId xmlns:a16="http://schemas.microsoft.com/office/drawing/2014/main" val="3031447163"/>
                    </a:ext>
                  </a:extLst>
                </a:gridCol>
              </a:tblGrid>
              <a:tr h="844903">
                <a:tc>
                  <a:txBody>
                    <a:bodyPr/>
                    <a:lstStyle/>
                    <a:p>
                      <a:pPr algn="ctr"/>
                      <a:r>
                        <a:rPr lang="en-US" sz="2600" b="1">
                          <a:latin typeface="+mn-lt"/>
                          <a:cs typeface="Times New Roman" panose="02020603050405020304" pitchFamily="18" charset="0"/>
                        </a:rPr>
                        <a:t>Địa điểm</a:t>
                      </a:r>
                    </a:p>
                  </a:txBody>
                  <a:tcPr anchor="ctr"/>
                </a:tc>
                <a:tc>
                  <a:txBody>
                    <a:bodyPr/>
                    <a:lstStyle/>
                    <a:p>
                      <a:pPr algn="ctr"/>
                      <a:r>
                        <a:rPr lang="en-US" sz="2600" b="1">
                          <a:latin typeface="+mn-lt"/>
                          <a:cs typeface="Times New Roman" panose="02020603050405020304" pitchFamily="18" charset="0"/>
                        </a:rPr>
                        <a:t>Độ cao (m)</a:t>
                      </a:r>
                    </a:p>
                  </a:txBody>
                  <a:tcPr anchor="ctr"/>
                </a:tc>
                <a:tc>
                  <a:txBody>
                    <a:bodyPr/>
                    <a:lstStyle/>
                    <a:p>
                      <a:pPr algn="ctr"/>
                      <a:r>
                        <a:rPr lang="en-US" sz="2600" b="1">
                          <a:latin typeface="+mn-lt"/>
                          <a:cs typeface="Times New Roman" panose="02020603050405020304" pitchFamily="18" charset="0"/>
                        </a:rPr>
                        <a:t>Nhiệt độTB năm</a:t>
                      </a:r>
                      <a:r>
                        <a:rPr lang="en-US" sz="2600" b="1" baseline="0">
                          <a:latin typeface="+mn-lt"/>
                          <a:cs typeface="Times New Roman" panose="02020603050405020304" pitchFamily="18" charset="0"/>
                        </a:rPr>
                        <a:t> (</a:t>
                      </a:r>
                      <a:r>
                        <a:rPr lang="en-US" sz="2600" b="1" baseline="30000">
                          <a:latin typeface="+mn-lt"/>
                          <a:cs typeface="Times New Roman" panose="02020603050405020304" pitchFamily="18" charset="0"/>
                        </a:rPr>
                        <a:t>0</a:t>
                      </a:r>
                      <a:r>
                        <a:rPr lang="en-US" sz="2600" b="1" baseline="0">
                          <a:latin typeface="+mn-lt"/>
                          <a:cs typeface="Times New Roman" panose="02020603050405020304" pitchFamily="18" charset="0"/>
                        </a:rPr>
                        <a:t>C)</a:t>
                      </a:r>
                      <a:endParaRPr lang="en-US" sz="2600" b="1">
                        <a:latin typeface="+mn-lt"/>
                        <a:cs typeface="Times New Roman" panose="02020603050405020304" pitchFamily="18" charset="0"/>
                      </a:endParaRPr>
                    </a:p>
                  </a:txBody>
                  <a:tcPr anchor="ctr"/>
                </a:tc>
                <a:extLst>
                  <a:ext uri="{0D108BD9-81ED-4DB2-BD59-A6C34878D82A}">
                    <a16:rowId xmlns:a16="http://schemas.microsoft.com/office/drawing/2014/main" val="957144555"/>
                  </a:ext>
                </a:extLst>
              </a:tr>
              <a:tr h="469391">
                <a:tc>
                  <a:txBody>
                    <a:bodyPr/>
                    <a:lstStyle/>
                    <a:p>
                      <a:pPr algn="ctr"/>
                      <a:r>
                        <a:rPr lang="en-US" sz="2600" b="1">
                          <a:latin typeface="+mn-lt"/>
                          <a:cs typeface="Times New Roman" panose="02020603050405020304" pitchFamily="18" charset="0"/>
                        </a:rPr>
                        <a:t>Tam Đảo</a:t>
                      </a:r>
                    </a:p>
                  </a:txBody>
                  <a:tcPr anchor="ctr">
                    <a:solidFill>
                      <a:schemeClr val="accent5">
                        <a:lumMod val="20000"/>
                        <a:lumOff val="80000"/>
                      </a:schemeClr>
                    </a:solidFill>
                  </a:tcPr>
                </a:tc>
                <a:tc>
                  <a:txBody>
                    <a:bodyPr/>
                    <a:lstStyle/>
                    <a:p>
                      <a:pPr algn="ctr"/>
                      <a:r>
                        <a:rPr lang="en-US" sz="2600" b="1">
                          <a:latin typeface="+mn-lt"/>
                          <a:cs typeface="Times New Roman" panose="02020603050405020304" pitchFamily="18" charset="0"/>
                        </a:rPr>
                        <a:t>897</a:t>
                      </a:r>
                    </a:p>
                  </a:txBody>
                  <a:tcPr anchor="ctr">
                    <a:solidFill>
                      <a:schemeClr val="accent5">
                        <a:lumMod val="20000"/>
                        <a:lumOff val="80000"/>
                      </a:schemeClr>
                    </a:solidFill>
                  </a:tcPr>
                </a:tc>
                <a:tc>
                  <a:txBody>
                    <a:bodyPr/>
                    <a:lstStyle/>
                    <a:p>
                      <a:pPr algn="ctr"/>
                      <a:r>
                        <a:rPr lang="en-US" sz="2600" b="1">
                          <a:latin typeface="+mn-lt"/>
                          <a:cs typeface="Times New Roman" panose="02020603050405020304" pitchFamily="18" charset="0"/>
                        </a:rPr>
                        <a:t>18,0</a:t>
                      </a:r>
                    </a:p>
                  </a:txBody>
                  <a:tcPr anchor="ctr">
                    <a:solidFill>
                      <a:schemeClr val="accent5">
                        <a:lumMod val="20000"/>
                        <a:lumOff val="80000"/>
                      </a:schemeClr>
                    </a:solidFill>
                  </a:tcPr>
                </a:tc>
                <a:extLst>
                  <a:ext uri="{0D108BD9-81ED-4DB2-BD59-A6C34878D82A}">
                    <a16:rowId xmlns:a16="http://schemas.microsoft.com/office/drawing/2014/main" val="2457597119"/>
                  </a:ext>
                </a:extLst>
              </a:tr>
              <a:tr h="469391">
                <a:tc>
                  <a:txBody>
                    <a:bodyPr/>
                    <a:lstStyle/>
                    <a:p>
                      <a:pPr algn="ctr"/>
                      <a:r>
                        <a:rPr lang="en-US" sz="2600" b="1">
                          <a:latin typeface="+mn-lt"/>
                          <a:cs typeface="Times New Roman" panose="02020603050405020304" pitchFamily="18" charset="0"/>
                        </a:rPr>
                        <a:t>Sa Pa</a:t>
                      </a:r>
                    </a:p>
                  </a:txBody>
                  <a:tcPr anchor="ctr">
                    <a:solidFill>
                      <a:schemeClr val="accent2">
                        <a:lumMod val="20000"/>
                        <a:lumOff val="80000"/>
                      </a:schemeClr>
                    </a:solidFill>
                  </a:tcPr>
                </a:tc>
                <a:tc>
                  <a:txBody>
                    <a:bodyPr/>
                    <a:lstStyle/>
                    <a:p>
                      <a:pPr algn="ctr"/>
                      <a:r>
                        <a:rPr lang="en-US" sz="2600" b="1">
                          <a:latin typeface="+mn-lt"/>
                          <a:cs typeface="Times New Roman" panose="02020603050405020304" pitchFamily="18" charset="0"/>
                        </a:rPr>
                        <a:t>1570</a:t>
                      </a:r>
                    </a:p>
                  </a:txBody>
                  <a:tcPr anchor="ctr">
                    <a:solidFill>
                      <a:schemeClr val="accent2">
                        <a:lumMod val="20000"/>
                        <a:lumOff val="80000"/>
                      </a:schemeClr>
                    </a:solidFill>
                  </a:tcPr>
                </a:tc>
                <a:tc>
                  <a:txBody>
                    <a:bodyPr/>
                    <a:lstStyle/>
                    <a:p>
                      <a:pPr algn="ctr"/>
                      <a:r>
                        <a:rPr lang="en-US" sz="2600" b="1">
                          <a:latin typeface="+mn-lt"/>
                          <a:cs typeface="Times New Roman" panose="02020603050405020304" pitchFamily="18" charset="0"/>
                        </a:rPr>
                        <a:t>15,2</a:t>
                      </a:r>
                    </a:p>
                  </a:txBody>
                  <a:tcPr anchor="ctr">
                    <a:solidFill>
                      <a:schemeClr val="accent2">
                        <a:lumMod val="20000"/>
                        <a:lumOff val="80000"/>
                      </a:schemeClr>
                    </a:solidFill>
                  </a:tcPr>
                </a:tc>
                <a:extLst>
                  <a:ext uri="{0D108BD9-81ED-4DB2-BD59-A6C34878D82A}">
                    <a16:rowId xmlns:a16="http://schemas.microsoft.com/office/drawing/2014/main" val="3000668012"/>
                  </a:ext>
                </a:extLst>
              </a:tr>
              <a:tr h="469391">
                <a:tc>
                  <a:txBody>
                    <a:bodyPr/>
                    <a:lstStyle/>
                    <a:p>
                      <a:pPr algn="ctr"/>
                      <a:r>
                        <a:rPr lang="en-US" sz="2600" b="1">
                          <a:latin typeface="+mn-lt"/>
                          <a:cs typeface="Times New Roman" panose="02020603050405020304" pitchFamily="18" charset="0"/>
                        </a:rPr>
                        <a:t>Bảo Lộc</a:t>
                      </a:r>
                    </a:p>
                  </a:txBody>
                  <a:tcPr anchor="ctr">
                    <a:solidFill>
                      <a:schemeClr val="accent5">
                        <a:lumMod val="20000"/>
                        <a:lumOff val="80000"/>
                      </a:schemeClr>
                    </a:solidFill>
                  </a:tcPr>
                </a:tc>
                <a:tc>
                  <a:txBody>
                    <a:bodyPr/>
                    <a:lstStyle/>
                    <a:p>
                      <a:pPr algn="ctr"/>
                      <a:r>
                        <a:rPr lang="en-US" sz="2600" b="1">
                          <a:latin typeface="+mn-lt"/>
                          <a:cs typeface="Times New Roman" panose="02020603050405020304" pitchFamily="18" charset="0"/>
                        </a:rPr>
                        <a:t>850</a:t>
                      </a:r>
                    </a:p>
                  </a:txBody>
                  <a:tcPr anchor="ctr">
                    <a:solidFill>
                      <a:schemeClr val="accent5">
                        <a:lumMod val="20000"/>
                        <a:lumOff val="80000"/>
                      </a:schemeClr>
                    </a:solidFill>
                  </a:tcPr>
                </a:tc>
                <a:tc>
                  <a:txBody>
                    <a:bodyPr/>
                    <a:lstStyle/>
                    <a:p>
                      <a:pPr algn="ctr"/>
                      <a:r>
                        <a:rPr lang="en-US" sz="2600" b="1">
                          <a:latin typeface="+mn-lt"/>
                          <a:cs typeface="Times New Roman" panose="02020603050405020304" pitchFamily="18" charset="0"/>
                        </a:rPr>
                        <a:t>21,5</a:t>
                      </a:r>
                    </a:p>
                  </a:txBody>
                  <a:tcPr anchor="ctr">
                    <a:solidFill>
                      <a:schemeClr val="accent5">
                        <a:lumMod val="20000"/>
                        <a:lumOff val="80000"/>
                      </a:schemeClr>
                    </a:solidFill>
                  </a:tcPr>
                </a:tc>
                <a:extLst>
                  <a:ext uri="{0D108BD9-81ED-4DB2-BD59-A6C34878D82A}">
                    <a16:rowId xmlns:a16="http://schemas.microsoft.com/office/drawing/2014/main" val="553693879"/>
                  </a:ext>
                </a:extLst>
              </a:tr>
              <a:tr h="469391">
                <a:tc>
                  <a:txBody>
                    <a:bodyPr/>
                    <a:lstStyle/>
                    <a:p>
                      <a:pPr algn="ctr"/>
                      <a:r>
                        <a:rPr lang="en-US" sz="2600" b="1">
                          <a:latin typeface="+mn-lt"/>
                          <a:cs typeface="Times New Roman" panose="02020603050405020304" pitchFamily="18" charset="0"/>
                        </a:rPr>
                        <a:t>Đà Lạt</a:t>
                      </a:r>
                    </a:p>
                  </a:txBody>
                  <a:tcPr anchor="ctr">
                    <a:solidFill>
                      <a:schemeClr val="accent2">
                        <a:lumMod val="20000"/>
                        <a:lumOff val="80000"/>
                      </a:schemeClr>
                    </a:solidFill>
                  </a:tcPr>
                </a:tc>
                <a:tc>
                  <a:txBody>
                    <a:bodyPr/>
                    <a:lstStyle/>
                    <a:p>
                      <a:pPr algn="ctr"/>
                      <a:r>
                        <a:rPr lang="en-US" sz="2600" b="1">
                          <a:latin typeface="+mn-lt"/>
                          <a:cs typeface="Times New Roman" panose="02020603050405020304" pitchFamily="18" charset="0"/>
                        </a:rPr>
                        <a:t>1513</a:t>
                      </a:r>
                    </a:p>
                  </a:txBody>
                  <a:tcPr anchor="ctr">
                    <a:solidFill>
                      <a:schemeClr val="accent2">
                        <a:lumMod val="20000"/>
                        <a:lumOff val="80000"/>
                      </a:schemeClr>
                    </a:solidFill>
                  </a:tcPr>
                </a:tc>
                <a:tc>
                  <a:txBody>
                    <a:bodyPr/>
                    <a:lstStyle/>
                    <a:p>
                      <a:pPr algn="ctr"/>
                      <a:r>
                        <a:rPr lang="en-US" sz="2600" b="1">
                          <a:latin typeface="+mn-lt"/>
                          <a:cs typeface="Times New Roman" panose="02020603050405020304" pitchFamily="18" charset="0"/>
                        </a:rPr>
                        <a:t>18,3</a:t>
                      </a:r>
                    </a:p>
                  </a:txBody>
                  <a:tcPr anchor="ctr">
                    <a:solidFill>
                      <a:schemeClr val="accent2">
                        <a:lumMod val="20000"/>
                        <a:lumOff val="80000"/>
                      </a:schemeClr>
                    </a:solidFill>
                  </a:tcPr>
                </a:tc>
                <a:extLst>
                  <a:ext uri="{0D108BD9-81ED-4DB2-BD59-A6C34878D82A}">
                    <a16:rowId xmlns:a16="http://schemas.microsoft.com/office/drawing/2014/main" val="254305803"/>
                  </a:ext>
                </a:extLst>
              </a:tr>
            </a:tbl>
          </a:graphicData>
        </a:graphic>
      </p:graphicFrame>
      <p:sp>
        <p:nvSpPr>
          <p:cNvPr id="10" name="TextBox 9">
            <a:extLst>
              <a:ext uri="{FF2B5EF4-FFF2-40B4-BE49-F238E27FC236}">
                <a16:creationId xmlns:a16="http://schemas.microsoft.com/office/drawing/2014/main" id="{677267C4-BE49-42AD-A686-EA1665B80D19}"/>
              </a:ext>
            </a:extLst>
          </p:cNvPr>
          <p:cNvSpPr txBox="1"/>
          <p:nvPr/>
        </p:nvSpPr>
        <p:spPr>
          <a:xfrm>
            <a:off x="313900" y="1467331"/>
            <a:ext cx="7260608" cy="492443"/>
          </a:xfrm>
          <a:prstGeom prst="rect">
            <a:avLst/>
          </a:prstGeom>
          <a:noFill/>
        </p:spPr>
        <p:txBody>
          <a:bodyPr wrap="square" rtlCol="0">
            <a:spAutoFit/>
          </a:bodyPr>
          <a:lstStyle/>
          <a:p>
            <a:pPr algn="ctr"/>
            <a:r>
              <a:rPr lang="en-US" sz="2600" b="1">
                <a:solidFill>
                  <a:srgbClr val="0000FF"/>
                </a:solidFill>
                <a:cs typeface="Times New Roman" panose="02020603050405020304" pitchFamily="18" charset="0"/>
              </a:rPr>
              <a:t>NHIỆT ĐỘ TRUNG BÌNH NĂM Ở MỘT SỐ ĐỊA ĐIỂM</a:t>
            </a:r>
          </a:p>
        </p:txBody>
      </p:sp>
      <p:pic>
        <p:nvPicPr>
          <p:cNvPr id="15" name="Picture 1" descr="C:\Users\Administrator\Desktop\Ảnh GA 8\screenshot_97_33.png"/>
          <p:cNvPicPr>
            <a:picLocks noChangeAspect="1" noChangeArrowheads="1"/>
          </p:cNvPicPr>
          <p:nvPr/>
        </p:nvPicPr>
        <p:blipFill>
          <a:blip r:embed="rId2"/>
          <a:srcRect/>
          <a:stretch>
            <a:fillRect/>
          </a:stretch>
        </p:blipFill>
        <p:spPr bwMode="auto">
          <a:xfrm>
            <a:off x="7697337" y="102103"/>
            <a:ext cx="4494663" cy="6755897"/>
          </a:xfrm>
          <a:prstGeom prst="rect">
            <a:avLst/>
          </a:prstGeom>
          <a:noFill/>
        </p:spPr>
      </p:pic>
      <p:sp>
        <p:nvSpPr>
          <p:cNvPr id="16" name="Oval 15"/>
          <p:cNvSpPr/>
          <p:nvPr/>
        </p:nvSpPr>
        <p:spPr>
          <a:xfrm>
            <a:off x="9055707" y="857078"/>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xtBox 17"/>
          <p:cNvSpPr txBox="1"/>
          <p:nvPr/>
        </p:nvSpPr>
        <p:spPr>
          <a:xfrm>
            <a:off x="9393754" y="1018753"/>
            <a:ext cx="1195754" cy="400110"/>
          </a:xfrm>
          <a:prstGeom prst="rect">
            <a:avLst/>
          </a:prstGeom>
          <a:solidFill>
            <a:srgbClr val="00B050"/>
          </a:solidFill>
        </p:spPr>
        <p:txBody>
          <a:bodyPr wrap="square" rtlCol="0">
            <a:spAutoFit/>
          </a:bodyPr>
          <a:lstStyle/>
          <a:p>
            <a:pPr algn="ctr"/>
            <a:r>
              <a:rPr lang="en-US" sz="2000" b="1">
                <a:solidFill>
                  <a:schemeClr val="bg1"/>
                </a:solidFill>
              </a:rPr>
              <a:t>Tam Đảo</a:t>
            </a:r>
          </a:p>
        </p:txBody>
      </p:sp>
      <p:sp>
        <p:nvSpPr>
          <p:cNvPr id="19" name="Oval 18"/>
          <p:cNvSpPr/>
          <p:nvPr/>
        </p:nvSpPr>
        <p:spPr>
          <a:xfrm>
            <a:off x="8389241" y="613692"/>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p:cNvSpPr txBox="1"/>
          <p:nvPr/>
        </p:nvSpPr>
        <p:spPr>
          <a:xfrm>
            <a:off x="8645401" y="324991"/>
            <a:ext cx="1195754" cy="400110"/>
          </a:xfrm>
          <a:prstGeom prst="rect">
            <a:avLst/>
          </a:prstGeom>
          <a:solidFill>
            <a:srgbClr val="00B050"/>
          </a:solidFill>
        </p:spPr>
        <p:txBody>
          <a:bodyPr wrap="square" rtlCol="0">
            <a:spAutoFit/>
          </a:bodyPr>
          <a:lstStyle/>
          <a:p>
            <a:pPr algn="ctr"/>
            <a:r>
              <a:rPr lang="en-US" sz="2000" b="1">
                <a:solidFill>
                  <a:schemeClr val="bg1"/>
                </a:solidFill>
              </a:rPr>
              <a:t>Sa Pa</a:t>
            </a:r>
          </a:p>
        </p:txBody>
      </p:sp>
      <p:sp>
        <p:nvSpPr>
          <p:cNvPr id="21" name="Oval 20"/>
          <p:cNvSpPr/>
          <p:nvPr/>
        </p:nvSpPr>
        <p:spPr>
          <a:xfrm>
            <a:off x="9783588" y="4696647"/>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TextBox 21"/>
          <p:cNvSpPr txBox="1"/>
          <p:nvPr/>
        </p:nvSpPr>
        <p:spPr>
          <a:xfrm>
            <a:off x="10176226" y="5022096"/>
            <a:ext cx="1195754" cy="400110"/>
          </a:xfrm>
          <a:prstGeom prst="rect">
            <a:avLst/>
          </a:prstGeom>
          <a:solidFill>
            <a:srgbClr val="00B050"/>
          </a:solidFill>
        </p:spPr>
        <p:txBody>
          <a:bodyPr wrap="square" rtlCol="0">
            <a:spAutoFit/>
          </a:bodyPr>
          <a:lstStyle/>
          <a:p>
            <a:pPr algn="ctr"/>
            <a:r>
              <a:rPr lang="en-US" sz="2000" b="1">
                <a:solidFill>
                  <a:schemeClr val="bg1"/>
                </a:solidFill>
              </a:rPr>
              <a:t>Bảo Lộc</a:t>
            </a:r>
          </a:p>
        </p:txBody>
      </p:sp>
      <p:sp>
        <p:nvSpPr>
          <p:cNvPr id="23" name="Oval 22"/>
          <p:cNvSpPr/>
          <p:nvPr/>
        </p:nvSpPr>
        <p:spPr>
          <a:xfrm>
            <a:off x="9935988" y="4425966"/>
            <a:ext cx="253216" cy="235226"/>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p:cNvSpPr txBox="1"/>
          <p:nvPr/>
        </p:nvSpPr>
        <p:spPr>
          <a:xfrm>
            <a:off x="10287683" y="4355630"/>
            <a:ext cx="1195754" cy="400110"/>
          </a:xfrm>
          <a:prstGeom prst="rect">
            <a:avLst/>
          </a:prstGeom>
          <a:solidFill>
            <a:srgbClr val="00B050"/>
          </a:solidFill>
        </p:spPr>
        <p:txBody>
          <a:bodyPr wrap="square" rtlCol="0">
            <a:spAutoFit/>
          </a:bodyPr>
          <a:lstStyle/>
          <a:p>
            <a:pPr algn="ctr"/>
            <a:r>
              <a:rPr lang="en-US" sz="2000" b="1">
                <a:solidFill>
                  <a:schemeClr val="bg1"/>
                </a:solidFill>
              </a:rPr>
              <a:t>Đà Lạt</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mph" presetSubtype="0" repeatCount="indefinite" fill="hold" nodeType="withEffect">
                                  <p:stCondLst>
                                    <p:cond delay="0"/>
                                  </p:stCondLst>
                                  <p:childTnLst>
                                    <p:animClr clrSpc="hsl" dir="cw">
                                      <p:cBhvr override="childStyle">
                                        <p:cTn id="12" dur="500" fill="hold"/>
                                        <p:tgtEl>
                                          <p:spTgt spid="16"/>
                                        </p:tgtEl>
                                        <p:attrNameLst>
                                          <p:attrName>style.color</p:attrName>
                                        </p:attrNameLst>
                                      </p:cBhvr>
                                      <p:by>
                                        <p:hsl h="7200000" s="0" l="0"/>
                                      </p:by>
                                    </p:animClr>
                                    <p:animClr clrSpc="hsl" dir="cw">
                                      <p:cBhvr>
                                        <p:cTn id="13" dur="500" fill="hold"/>
                                        <p:tgtEl>
                                          <p:spTgt spid="16"/>
                                        </p:tgtEl>
                                        <p:attrNameLst>
                                          <p:attrName>fillcolor</p:attrName>
                                        </p:attrNameLst>
                                      </p:cBhvr>
                                      <p:by>
                                        <p:hsl h="7200000" s="0" l="0"/>
                                      </p:by>
                                    </p:animClr>
                                    <p:animClr clrSpc="hsl" dir="cw">
                                      <p:cBhvr>
                                        <p:cTn id="14" dur="500" fill="hold"/>
                                        <p:tgtEl>
                                          <p:spTgt spid="16"/>
                                        </p:tgtEl>
                                        <p:attrNameLst>
                                          <p:attrName>stroke.color</p:attrName>
                                        </p:attrNameLst>
                                      </p:cBhvr>
                                      <p:by>
                                        <p:hsl h="7200000" s="0" l="0"/>
                                      </p:by>
                                    </p:animClr>
                                    <p:set>
                                      <p:cBhvr>
                                        <p:cTn id="15" dur="500" fill="hold"/>
                                        <p:tgtEl>
                                          <p:spTgt spid="1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1000"/>
                                        <p:tgtEl>
                                          <p:spTgt spid="2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1)">
                                      <p:cBhvr>
                                        <p:cTn id="23" dur="2000"/>
                                        <p:tgtEl>
                                          <p:spTgt spid="19"/>
                                        </p:tgtEl>
                                      </p:cBhvr>
                                    </p:animEffect>
                                  </p:childTnLst>
                                </p:cTn>
                              </p:par>
                              <p:par>
                                <p:cTn id="24" presetID="21" presetClass="emph" presetSubtype="0" repeatCount="indefinite" fill="hold" nodeType="withEffect">
                                  <p:stCondLst>
                                    <p:cond delay="0"/>
                                  </p:stCondLst>
                                  <p:childTnLst>
                                    <p:animClr clrSpc="hsl" dir="cw">
                                      <p:cBhvr override="childStyle">
                                        <p:cTn id="25" dur="500" fill="hold"/>
                                        <p:tgtEl>
                                          <p:spTgt spid="19"/>
                                        </p:tgtEl>
                                        <p:attrNameLst>
                                          <p:attrName>style.color</p:attrName>
                                        </p:attrNameLst>
                                      </p:cBhvr>
                                      <p:by>
                                        <p:hsl h="7200000" s="0" l="0"/>
                                      </p:by>
                                    </p:animClr>
                                    <p:animClr clrSpc="hsl" dir="cw">
                                      <p:cBhvr>
                                        <p:cTn id="26" dur="500" fill="hold"/>
                                        <p:tgtEl>
                                          <p:spTgt spid="19"/>
                                        </p:tgtEl>
                                        <p:attrNameLst>
                                          <p:attrName>fillcolor</p:attrName>
                                        </p:attrNameLst>
                                      </p:cBhvr>
                                      <p:by>
                                        <p:hsl h="7200000" s="0" l="0"/>
                                      </p:by>
                                    </p:animClr>
                                    <p:animClr clrSpc="hsl" dir="cw">
                                      <p:cBhvr>
                                        <p:cTn id="27" dur="500" fill="hold"/>
                                        <p:tgtEl>
                                          <p:spTgt spid="19"/>
                                        </p:tgtEl>
                                        <p:attrNameLst>
                                          <p:attrName>stroke.color</p:attrName>
                                        </p:attrNameLst>
                                      </p:cBhvr>
                                      <p:by>
                                        <p:hsl h="7200000" s="0" l="0"/>
                                      </p:by>
                                    </p:animClr>
                                    <p:set>
                                      <p:cBhvr>
                                        <p:cTn id="28" dur="500" fill="hold"/>
                                        <p:tgtEl>
                                          <p:spTgt spid="19"/>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ox(in)">
                                      <p:cBhvr>
                                        <p:cTn id="33" dur="1000"/>
                                        <p:tgtEl>
                                          <p:spTgt spid="2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2000"/>
                                        <p:tgtEl>
                                          <p:spTgt spid="21"/>
                                        </p:tgtEl>
                                      </p:cBhvr>
                                    </p:animEffect>
                                  </p:childTnLst>
                                </p:cTn>
                              </p:par>
                              <p:par>
                                <p:cTn id="37" presetID="21" presetClass="emph" presetSubtype="0" repeatCount="indefinite" fill="hold" nodeType="withEffect">
                                  <p:stCondLst>
                                    <p:cond delay="0"/>
                                  </p:stCondLst>
                                  <p:childTnLst>
                                    <p:animClr clrSpc="hsl" dir="cw">
                                      <p:cBhvr override="childStyle">
                                        <p:cTn id="38" dur="500" fill="hold"/>
                                        <p:tgtEl>
                                          <p:spTgt spid="21"/>
                                        </p:tgtEl>
                                        <p:attrNameLst>
                                          <p:attrName>style.color</p:attrName>
                                        </p:attrNameLst>
                                      </p:cBhvr>
                                      <p:by>
                                        <p:hsl h="7200000" s="0" l="0"/>
                                      </p:by>
                                    </p:animClr>
                                    <p:animClr clrSpc="hsl" dir="cw">
                                      <p:cBhvr>
                                        <p:cTn id="39" dur="500" fill="hold"/>
                                        <p:tgtEl>
                                          <p:spTgt spid="21"/>
                                        </p:tgtEl>
                                        <p:attrNameLst>
                                          <p:attrName>fillcolor</p:attrName>
                                        </p:attrNameLst>
                                      </p:cBhvr>
                                      <p:by>
                                        <p:hsl h="7200000" s="0" l="0"/>
                                      </p:by>
                                    </p:animClr>
                                    <p:animClr clrSpc="hsl" dir="cw">
                                      <p:cBhvr>
                                        <p:cTn id="40" dur="500" fill="hold"/>
                                        <p:tgtEl>
                                          <p:spTgt spid="21"/>
                                        </p:tgtEl>
                                        <p:attrNameLst>
                                          <p:attrName>stroke.color</p:attrName>
                                        </p:attrNameLst>
                                      </p:cBhvr>
                                      <p:by>
                                        <p:hsl h="7200000" s="0" l="0"/>
                                      </p:by>
                                    </p:animClr>
                                    <p:set>
                                      <p:cBhvr>
                                        <p:cTn id="41" dur="500" fill="hold"/>
                                        <p:tgtEl>
                                          <p:spTgt spid="21"/>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ox(in)">
                                      <p:cBhvr>
                                        <p:cTn id="46" dur="1000"/>
                                        <p:tgtEl>
                                          <p:spTgt spid="24"/>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heel(1)">
                                      <p:cBhvr>
                                        <p:cTn id="49" dur="2000"/>
                                        <p:tgtEl>
                                          <p:spTgt spid="23"/>
                                        </p:tgtEl>
                                      </p:cBhvr>
                                    </p:animEffect>
                                  </p:childTnLst>
                                </p:cTn>
                              </p:par>
                              <p:par>
                                <p:cTn id="50" presetID="21" presetClass="emph" presetSubtype="0" repeatCount="indefinite" fill="hold" nodeType="withEffect">
                                  <p:stCondLst>
                                    <p:cond delay="0"/>
                                  </p:stCondLst>
                                  <p:childTnLst>
                                    <p:animClr clrSpc="hsl" dir="cw">
                                      <p:cBhvr override="childStyle">
                                        <p:cTn id="51" dur="500" fill="hold"/>
                                        <p:tgtEl>
                                          <p:spTgt spid="23"/>
                                        </p:tgtEl>
                                        <p:attrNameLst>
                                          <p:attrName>style.color</p:attrName>
                                        </p:attrNameLst>
                                      </p:cBhvr>
                                      <p:by>
                                        <p:hsl h="7200000" s="0" l="0"/>
                                      </p:by>
                                    </p:animClr>
                                    <p:animClr clrSpc="hsl" dir="cw">
                                      <p:cBhvr>
                                        <p:cTn id="52" dur="500" fill="hold"/>
                                        <p:tgtEl>
                                          <p:spTgt spid="23"/>
                                        </p:tgtEl>
                                        <p:attrNameLst>
                                          <p:attrName>fillcolor</p:attrName>
                                        </p:attrNameLst>
                                      </p:cBhvr>
                                      <p:by>
                                        <p:hsl h="7200000" s="0" l="0"/>
                                      </p:by>
                                    </p:animClr>
                                    <p:animClr clrSpc="hsl" dir="cw">
                                      <p:cBhvr>
                                        <p:cTn id="53" dur="500" fill="hold"/>
                                        <p:tgtEl>
                                          <p:spTgt spid="23"/>
                                        </p:tgtEl>
                                        <p:attrNameLst>
                                          <p:attrName>stroke.color</p:attrName>
                                        </p:attrNameLst>
                                      </p:cBhvr>
                                      <p:by>
                                        <p:hsl h="7200000" s="0" l="0"/>
                                      </p:by>
                                    </p:animClr>
                                    <p:set>
                                      <p:cBhvr>
                                        <p:cTn id="54" dur="500" fill="hold"/>
                                        <p:tgtEl>
                                          <p:spTgt spid="23"/>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8" presetClass="exit" presetSubtype="12" fill="hold" grpId="1" nodeType="clickEffect">
                                  <p:stCondLst>
                                    <p:cond delay="0"/>
                                  </p:stCondLst>
                                  <p:childTnLst>
                                    <p:animEffect transition="out" filter="strips(downLeft)">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arn(inVertical)">
                                      <p:cBhvr>
                                        <p:cTn id="6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 grpId="0"/>
      <p:bldP spid="16" grpId="0" animBg="1"/>
      <p:bldP spid="18" grpId="0" animBg="1"/>
      <p:bldP spid="19" grpId="0" animBg="1"/>
      <p:bldP spid="20"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57667" y="191066"/>
            <a:ext cx="10642930" cy="941697"/>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900" b="1" i="1" u="sng">
                <a:solidFill>
                  <a:srgbClr val="FF0000"/>
                </a:solidFill>
                <a:cs typeface="Times New Roman" panose="02020603050405020304" pitchFamily="18" charset="0"/>
              </a:rPr>
              <a:t>Bài tập nhỏ:</a:t>
            </a:r>
            <a:r>
              <a:rPr lang="en-US" sz="2900" b="1" i="1">
                <a:solidFill>
                  <a:srgbClr val="FF0000"/>
                </a:solidFill>
                <a:cs typeface="Times New Roman" panose="02020603050405020304" pitchFamily="18" charset="0"/>
              </a:rPr>
              <a:t> </a:t>
            </a:r>
            <a:r>
              <a:rPr lang="vi-VN" sz="2900" b="1" i="1">
                <a:solidFill>
                  <a:srgbClr val="0000FF"/>
                </a:solidFill>
                <a:latin typeface="Calibri" pitchFamily="34" charset="0"/>
                <a:cs typeface="Calibri" pitchFamily="34" charset="0"/>
              </a:rPr>
              <a:t>Khai thác thông tin mục </a:t>
            </a:r>
            <a:r>
              <a:rPr lang="en-US" sz="2900" b="1" i="1">
                <a:solidFill>
                  <a:srgbClr val="0000FF"/>
                </a:solidFill>
                <a:latin typeface="Calibri" pitchFamily="34" charset="0"/>
                <a:cs typeface="Calibri" pitchFamily="34" charset="0"/>
              </a:rPr>
              <a:t>2.c, </a:t>
            </a:r>
            <a:r>
              <a:rPr lang="vi-VN" sz="2900" b="1" i="1">
                <a:solidFill>
                  <a:srgbClr val="0000FF"/>
                </a:solidFill>
                <a:latin typeface="Calibri" pitchFamily="34" charset="0"/>
                <a:cs typeface="Calibri" pitchFamily="34" charset="0"/>
              </a:rPr>
              <a:t>quan sát </a:t>
            </a:r>
            <a:r>
              <a:rPr lang="en-US" sz="2900" b="1" i="1">
                <a:solidFill>
                  <a:srgbClr val="0000FF"/>
                </a:solidFill>
                <a:latin typeface="Calibri" pitchFamily="34" charset="0"/>
                <a:cs typeface="Calibri" pitchFamily="34" charset="0"/>
              </a:rPr>
              <a:t>H.4.1 </a:t>
            </a:r>
            <a:r>
              <a:rPr lang="vi-VN" sz="2900" b="1" i="1">
                <a:solidFill>
                  <a:srgbClr val="0000FF"/>
                </a:solidFill>
                <a:latin typeface="Calibri" pitchFamily="34" charset="0"/>
                <a:cs typeface="Calibri" pitchFamily="34" charset="0"/>
              </a:rPr>
              <a:t>SGK</a:t>
            </a:r>
            <a:r>
              <a:rPr lang="en-US" sz="2900" b="1" i="1">
                <a:solidFill>
                  <a:srgbClr val="0000FF"/>
                </a:solidFill>
                <a:latin typeface="Calibri" pitchFamily="34" charset="0"/>
                <a:cs typeface="Calibri" pitchFamily="34" charset="0"/>
              </a:rPr>
              <a:t> (</a:t>
            </a:r>
            <a:r>
              <a:rPr lang="en-US" sz="2900" b="1" i="1">
                <a:solidFill>
                  <a:srgbClr val="0000FF"/>
                </a:solidFill>
                <a:cs typeface="Times New Roman" panose="02020603050405020304" pitchFamily="18" charset="0"/>
              </a:rPr>
              <a:t>hoặc Atlat Địa lí Việt Nam), hoàn thành bài tập sau:</a:t>
            </a:r>
            <a:endParaRPr lang="en-US" sz="2900" b="1" i="1" dirty="0">
              <a:solidFill>
                <a:srgbClr val="0000FF"/>
              </a:solidFill>
              <a:cs typeface="Times New Roman" panose="02020603050405020304" pitchFamily="18" charset="0"/>
            </a:endParaRPr>
          </a:p>
        </p:txBody>
      </p:sp>
      <p:sp>
        <p:nvSpPr>
          <p:cNvPr id="14" name="TextBox 13"/>
          <p:cNvSpPr txBox="1"/>
          <p:nvPr/>
        </p:nvSpPr>
        <p:spPr>
          <a:xfrm>
            <a:off x="327546" y="1337469"/>
            <a:ext cx="11546006" cy="5170646"/>
          </a:xfrm>
          <a:prstGeom prst="rect">
            <a:avLst/>
          </a:prstGeom>
          <a:solidFill>
            <a:srgbClr val="FFFF00"/>
          </a:solidFill>
          <a:ln>
            <a:solidFill>
              <a:srgbClr val="0000FF"/>
            </a:solidFill>
          </a:ln>
        </p:spPr>
        <p:txBody>
          <a:bodyPr wrap="square" rtlCol="0">
            <a:spAutoFit/>
          </a:bodyPr>
          <a:lstStyle/>
          <a:p>
            <a:pPr algn="just">
              <a:lnSpc>
                <a:spcPct val="150000"/>
              </a:lnSpc>
              <a:spcBef>
                <a:spcPts val="600"/>
              </a:spcBef>
              <a:spcAft>
                <a:spcPts val="0"/>
              </a:spcAft>
            </a:pPr>
            <a:r>
              <a:rPr lang="en-US" sz="3000" b="1">
                <a:solidFill>
                  <a:srgbClr val="000000"/>
                </a:solidFill>
                <a:ea typeface="Calibri"/>
                <a:cs typeface="Times New Roman"/>
              </a:rPr>
              <a:t>- Ở dưới thấp: khí hậu </a:t>
            </a:r>
            <a:r>
              <a:rPr lang="en-US" sz="3000" b="1">
                <a:solidFill>
                  <a:srgbClr val="FF0000"/>
                </a:solidFill>
                <a:ea typeface="Calibri"/>
                <a:cs typeface="Times New Roman"/>
              </a:rPr>
              <a:t>nhiệt đới gió mùa</a:t>
            </a:r>
            <a:r>
              <a:rPr lang="en-US" sz="3000" b="1">
                <a:solidFill>
                  <a:srgbClr val="000000"/>
                </a:solidFill>
                <a:ea typeface="Calibri"/>
                <a:cs typeface="Times New Roman"/>
              </a:rPr>
              <a:t>; mùa hạ </a:t>
            </a:r>
            <a:r>
              <a:rPr lang="en-US" sz="3000" b="1">
                <a:solidFill>
                  <a:srgbClr val="FF0000"/>
                </a:solidFill>
                <a:ea typeface="Calibri"/>
                <a:cs typeface="Times New Roman"/>
              </a:rPr>
              <a:t>nóng</a:t>
            </a:r>
            <a:r>
              <a:rPr lang="en-US" sz="3000" b="1">
                <a:solidFill>
                  <a:srgbClr val="000000"/>
                </a:solidFill>
                <a:ea typeface="Calibri"/>
                <a:cs typeface="Times New Roman"/>
              </a:rPr>
              <a:t>, nhiệt độ trên </a:t>
            </a:r>
            <a:r>
              <a:rPr lang="en-US" sz="3000" b="1">
                <a:solidFill>
                  <a:srgbClr val="FF0000"/>
                </a:solidFill>
                <a:ea typeface="Calibri"/>
                <a:cs typeface="Times New Roman"/>
              </a:rPr>
              <a:t>25</a:t>
            </a:r>
            <a:r>
              <a:rPr lang="en-US" sz="3000" b="1" baseline="30000">
                <a:solidFill>
                  <a:srgbClr val="FF0000"/>
                </a:solidFill>
                <a:ea typeface="Calibri"/>
                <a:cs typeface="Times New Roman"/>
              </a:rPr>
              <a:t>0</a:t>
            </a:r>
            <a:r>
              <a:rPr lang="en-US" sz="3000" b="1">
                <a:solidFill>
                  <a:srgbClr val="FF0000"/>
                </a:solidFill>
                <a:ea typeface="Calibri"/>
                <a:cs typeface="Times New Roman"/>
              </a:rPr>
              <a:t>C</a:t>
            </a:r>
            <a:r>
              <a:rPr lang="en-US" sz="3000" b="1">
                <a:solidFill>
                  <a:srgbClr val="000000"/>
                </a:solidFill>
                <a:ea typeface="Calibri"/>
                <a:cs typeface="Times New Roman"/>
              </a:rPr>
              <a:t>, độ ẩm và lượng mưa thay đổi tùy nơi.</a:t>
            </a:r>
          </a:p>
          <a:p>
            <a:pPr algn="just">
              <a:lnSpc>
                <a:spcPct val="150000"/>
              </a:lnSpc>
              <a:spcBef>
                <a:spcPts val="600"/>
              </a:spcBef>
              <a:spcAft>
                <a:spcPts val="0"/>
              </a:spcAft>
            </a:pPr>
            <a:r>
              <a:rPr lang="en-US" sz="3000" b="1">
                <a:solidFill>
                  <a:srgbClr val="000000"/>
                </a:solidFill>
                <a:ea typeface="Calibri"/>
                <a:cs typeface="Times New Roman"/>
              </a:rPr>
              <a:t>- Lên cao đến 2600m: khí hậu </a:t>
            </a:r>
            <a:r>
              <a:rPr lang="en-US" sz="3000" b="1">
                <a:solidFill>
                  <a:srgbClr val="FF0000"/>
                </a:solidFill>
                <a:ea typeface="Calibri"/>
                <a:cs typeface="Times New Roman"/>
              </a:rPr>
              <a:t>cận nhiệt đới gió mùa trên núi</a:t>
            </a:r>
            <a:r>
              <a:rPr lang="en-US" sz="3000" b="1">
                <a:solidFill>
                  <a:srgbClr val="000000"/>
                </a:solidFill>
                <a:ea typeface="Calibri"/>
                <a:cs typeface="Times New Roman"/>
              </a:rPr>
              <a:t>; nhiệt độ trung bình </a:t>
            </a:r>
            <a:r>
              <a:rPr lang="en-US" sz="3000" b="1">
                <a:solidFill>
                  <a:srgbClr val="FF0000"/>
                </a:solidFill>
                <a:ea typeface="Calibri"/>
                <a:cs typeface="Times New Roman"/>
              </a:rPr>
              <a:t>dưới 25</a:t>
            </a:r>
            <a:r>
              <a:rPr lang="en-US" sz="3000" b="1" baseline="30000">
                <a:solidFill>
                  <a:srgbClr val="FF0000"/>
                </a:solidFill>
                <a:ea typeface="Calibri"/>
                <a:cs typeface="Times New Roman"/>
              </a:rPr>
              <a:t>0</a:t>
            </a:r>
            <a:r>
              <a:rPr lang="en-US" sz="3000" b="1">
                <a:solidFill>
                  <a:srgbClr val="FF0000"/>
                </a:solidFill>
                <a:ea typeface="Calibri"/>
                <a:cs typeface="Times New Roman"/>
              </a:rPr>
              <a:t>C</a:t>
            </a:r>
            <a:r>
              <a:rPr lang="en-US" sz="3000" b="1">
                <a:solidFill>
                  <a:srgbClr val="000000"/>
                </a:solidFill>
                <a:ea typeface="Calibri"/>
                <a:cs typeface="Times New Roman"/>
              </a:rPr>
              <a:t>; </a:t>
            </a:r>
            <a:r>
              <a:rPr lang="en-US" sz="3000" b="1">
                <a:solidFill>
                  <a:srgbClr val="FF0000"/>
                </a:solidFill>
                <a:ea typeface="Calibri"/>
                <a:cs typeface="Times New Roman"/>
              </a:rPr>
              <a:t>lượng mưa và độ ẩm </a:t>
            </a:r>
            <a:r>
              <a:rPr lang="en-US" sz="3000" b="1">
                <a:solidFill>
                  <a:srgbClr val="000000"/>
                </a:solidFill>
                <a:ea typeface="Calibri"/>
                <a:cs typeface="Times New Roman"/>
              </a:rPr>
              <a:t>tăng lên.</a:t>
            </a:r>
          </a:p>
          <a:p>
            <a:pPr algn="just">
              <a:lnSpc>
                <a:spcPct val="150000"/>
              </a:lnSpc>
              <a:spcBef>
                <a:spcPts val="600"/>
              </a:spcBef>
              <a:spcAft>
                <a:spcPts val="0"/>
              </a:spcAft>
            </a:pPr>
            <a:r>
              <a:rPr lang="en-US" sz="3000" b="1">
                <a:solidFill>
                  <a:srgbClr val="000000"/>
                </a:solidFill>
                <a:ea typeface="Calibri"/>
                <a:cs typeface="Times New Roman"/>
              </a:rPr>
              <a:t>- Từ độ cao 2600m trở lên: khí hậu </a:t>
            </a:r>
            <a:r>
              <a:rPr lang="en-US" sz="3000" b="1">
                <a:solidFill>
                  <a:srgbClr val="FF0000"/>
                </a:solidFill>
                <a:ea typeface="Calibri"/>
                <a:cs typeface="Times New Roman"/>
              </a:rPr>
              <a:t>ôn đới gió mùa trên núi</a:t>
            </a:r>
            <a:r>
              <a:rPr lang="en-US" sz="3000" b="1">
                <a:solidFill>
                  <a:srgbClr val="000000"/>
                </a:solidFill>
                <a:ea typeface="Calibri"/>
                <a:cs typeface="Times New Roman"/>
              </a:rPr>
              <a:t>; nhiệt độ luôn </a:t>
            </a:r>
            <a:r>
              <a:rPr lang="en-US" sz="3000" b="1">
                <a:solidFill>
                  <a:srgbClr val="FF0000"/>
                </a:solidFill>
                <a:ea typeface="Calibri"/>
                <a:cs typeface="Times New Roman"/>
              </a:rPr>
              <a:t>dưới 15</a:t>
            </a:r>
            <a:r>
              <a:rPr lang="en-US" sz="3000" b="1" baseline="30000">
                <a:solidFill>
                  <a:srgbClr val="FF0000"/>
                </a:solidFill>
                <a:ea typeface="Calibri"/>
                <a:cs typeface="Times New Roman"/>
              </a:rPr>
              <a:t>0</a:t>
            </a:r>
            <a:r>
              <a:rPr lang="en-US" sz="3000" b="1">
                <a:solidFill>
                  <a:srgbClr val="FF0000"/>
                </a:solidFill>
                <a:ea typeface="Calibri"/>
                <a:cs typeface="Times New Roman"/>
              </a:rPr>
              <a:t>C</a:t>
            </a:r>
            <a:r>
              <a:rPr lang="en-US" sz="3000" b="1">
                <a:solidFill>
                  <a:srgbClr val="000000"/>
                </a:solidFill>
                <a:ea typeface="Calibri"/>
                <a:cs typeface="Times New Roman"/>
              </a:rPr>
              <a:t>.</a:t>
            </a:r>
          </a:p>
          <a:p>
            <a:pPr algn="just">
              <a:lnSpc>
                <a:spcPct val="150000"/>
              </a:lnSpc>
              <a:spcBef>
                <a:spcPts val="600"/>
              </a:spcBef>
              <a:spcAft>
                <a:spcPts val="0"/>
              </a:spcAft>
            </a:pPr>
            <a:endParaRPr lang="en-US" sz="3000" b="1">
              <a:solidFill>
                <a:srgbClr val="000000"/>
              </a:solidFill>
              <a:ea typeface="Calibri"/>
              <a:cs typeface="Times New Roman"/>
            </a:endParaRPr>
          </a:p>
        </p:txBody>
      </p:sp>
      <p:sp>
        <p:nvSpPr>
          <p:cNvPr id="16" name="TextBox 15"/>
          <p:cNvSpPr txBox="1"/>
          <p:nvPr/>
        </p:nvSpPr>
        <p:spPr>
          <a:xfrm>
            <a:off x="4147427" y="1447151"/>
            <a:ext cx="2935761"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17" name="TextBox 16"/>
          <p:cNvSpPr txBox="1"/>
          <p:nvPr/>
        </p:nvSpPr>
        <p:spPr>
          <a:xfrm>
            <a:off x="8066607" y="1435776"/>
            <a:ext cx="1350348"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18" name="TextBox 17"/>
          <p:cNvSpPr txBox="1"/>
          <p:nvPr/>
        </p:nvSpPr>
        <p:spPr>
          <a:xfrm>
            <a:off x="371543" y="2147731"/>
            <a:ext cx="761221"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19" name="TextBox 18"/>
          <p:cNvSpPr txBox="1"/>
          <p:nvPr/>
        </p:nvSpPr>
        <p:spPr>
          <a:xfrm>
            <a:off x="5177835" y="2927934"/>
            <a:ext cx="5057986"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20" name="TextBox 19"/>
          <p:cNvSpPr txBox="1"/>
          <p:nvPr/>
        </p:nvSpPr>
        <p:spPr>
          <a:xfrm>
            <a:off x="2109374" y="3585301"/>
            <a:ext cx="1643759"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21" name="TextBox 20"/>
          <p:cNvSpPr txBox="1"/>
          <p:nvPr/>
        </p:nvSpPr>
        <p:spPr>
          <a:xfrm>
            <a:off x="3926800" y="3614872"/>
            <a:ext cx="3361104"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22" name="TextBox 21"/>
          <p:cNvSpPr txBox="1"/>
          <p:nvPr/>
        </p:nvSpPr>
        <p:spPr>
          <a:xfrm>
            <a:off x="6208237" y="4340477"/>
            <a:ext cx="3986641" cy="553998"/>
          </a:xfrm>
          <a:prstGeom prst="rect">
            <a:avLst/>
          </a:prstGeom>
          <a:solidFill>
            <a:srgbClr val="FFFF00"/>
          </a:solidFill>
        </p:spPr>
        <p:txBody>
          <a:bodyPr wrap="square" rtlCol="0">
            <a:spAutoFit/>
          </a:bodyPr>
          <a:lstStyle/>
          <a:p>
            <a:pPr algn="just"/>
            <a:r>
              <a:rPr lang="en-US" sz="3000">
                <a:solidFill>
                  <a:srgbClr val="FF0000"/>
                </a:solidFill>
              </a:rPr>
              <a:t>…………………………………….</a:t>
            </a:r>
          </a:p>
        </p:txBody>
      </p:sp>
      <p:sp>
        <p:nvSpPr>
          <p:cNvPr id="23" name="TextBox 22"/>
          <p:cNvSpPr txBox="1"/>
          <p:nvPr/>
        </p:nvSpPr>
        <p:spPr>
          <a:xfrm>
            <a:off x="1201790" y="5025142"/>
            <a:ext cx="1609663" cy="553998"/>
          </a:xfrm>
          <a:prstGeom prst="rect">
            <a:avLst/>
          </a:prstGeom>
          <a:solidFill>
            <a:srgbClr val="FFFF00"/>
          </a:solidFill>
        </p:spPr>
        <p:txBody>
          <a:bodyPr wrap="square" rtlCol="0">
            <a:spAutoFit/>
          </a:bodyPr>
          <a:lstStyle/>
          <a:p>
            <a:pPr algn="just"/>
            <a:r>
              <a:rPr lang="en-US" sz="3000">
                <a:solidFill>
                  <a:srgbClr val="FF0000"/>
                </a:solidFill>
              </a:rPr>
              <a: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0"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0" nodeType="clickEffect">
                                  <p:stCondLst>
                                    <p:cond delay="0"/>
                                  </p:stCondLst>
                                  <p:childTnLst>
                                    <p:animEffect transition="out" filter="diamond(i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0" nodeType="clickEffect">
                                  <p:stCondLst>
                                    <p:cond delay="0"/>
                                  </p:stCondLst>
                                  <p:childTnLst>
                                    <p:animEffect transition="out" filter="diamond(in)">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xit" presetSubtype="16" fill="hold" grpId="0" nodeType="clickEffect">
                                  <p:stCondLst>
                                    <p:cond delay="0"/>
                                  </p:stCondLst>
                                  <p:childTnLst>
                                    <p:animEffect transition="out" filter="diamond(in)">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0" nodeType="clickEffect">
                                  <p:stCondLst>
                                    <p:cond delay="0"/>
                                  </p:stCondLst>
                                  <p:childTnLst>
                                    <p:animEffect transition="out" filter="diamond(in)">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0" nodeType="clickEffect">
                                  <p:stCondLst>
                                    <p:cond delay="0"/>
                                  </p:stCondLst>
                                  <p:childTnLst>
                                    <p:animEffect transition="out" filter="diamond(in)">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16" fill="hold" grpId="0" nodeType="clickEffect">
                                  <p:stCondLst>
                                    <p:cond delay="0"/>
                                  </p:stCondLst>
                                  <p:childTnLst>
                                    <p:animEffect transition="out" filter="diamond(in)">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độ</a:t>
            </a:r>
            <a:r>
              <a:rPr lang="en-US" sz="3000" b="1" i="1" dirty="0">
                <a:solidFill>
                  <a:srgbClr val="002060"/>
                </a:solidFill>
                <a:cs typeface="Arial" pitchFamily="34" charset="0"/>
              </a:rPr>
              <a:t> </a:t>
            </a:r>
            <a:r>
              <a:rPr lang="en-US" sz="3000" b="1" i="1" dirty="0" err="1">
                <a:solidFill>
                  <a:srgbClr val="002060"/>
                </a:solidFill>
                <a:cs typeface="Arial" pitchFamily="34" charset="0"/>
              </a:rPr>
              <a:t>cao</a:t>
            </a:r>
            <a:endParaRPr lang="en-US" sz="3000" b="1" i="1" dirty="0">
              <a:solidFill>
                <a:srgbClr val="002060"/>
              </a:solidFill>
              <a:cs typeface="Arial" pitchFamily="34" charset="0"/>
            </a:endParaRPr>
          </a:p>
        </p:txBody>
      </p:sp>
      <p:pic>
        <p:nvPicPr>
          <p:cNvPr id="8"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
        <p:nvSpPr>
          <p:cNvPr id="11" name="Rectangle: Rounded Corners 7">
            <a:extLst>
              <a:ext uri="{FF2B5EF4-FFF2-40B4-BE49-F238E27FC236}">
                <a16:creationId xmlns:a16="http://schemas.microsoft.com/office/drawing/2014/main" id="{83943E22-6FC5-4857-96F1-DB4BDF369685}"/>
              </a:ext>
            </a:extLst>
          </p:cNvPr>
          <p:cNvSpPr/>
          <p:nvPr/>
        </p:nvSpPr>
        <p:spPr>
          <a:xfrm>
            <a:off x="547728" y="2302637"/>
            <a:ext cx="7272439" cy="127307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Giải thích tại sao khí hậu nước ta lại có sự phân hóa theo độ cao?</a:t>
            </a:r>
            <a:endParaRPr lang="en-US" sz="3000" b="1" i="1" dirty="0">
              <a:solidFill>
                <a:srgbClr val="0000FF"/>
              </a:solidFill>
              <a:cs typeface="Arial" pitchFamily="34" charset="0"/>
            </a:endParaRPr>
          </a:p>
        </p:txBody>
      </p:sp>
      <p:sp>
        <p:nvSpPr>
          <p:cNvPr id="12" name="Rectangle 11"/>
          <p:cNvSpPr/>
          <p:nvPr/>
        </p:nvSpPr>
        <p:spPr>
          <a:xfrm>
            <a:off x="534584" y="2361060"/>
            <a:ext cx="7572184" cy="1437209"/>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u="sng">
                <a:solidFill>
                  <a:srgbClr val="FF0000"/>
                </a:solidFill>
                <a:cs typeface="Times New Roman" panose="02020603050405020304" pitchFamily="18" charset="0"/>
              </a:rPr>
              <a:t>Em có biết: </a:t>
            </a:r>
            <a:r>
              <a:rPr lang="en-US" sz="3000" b="1" i="1">
                <a:solidFill>
                  <a:srgbClr val="0000FF"/>
                </a:solidFill>
                <a:cs typeface="Times New Roman" panose="02020603050405020304" pitchFamily="18" charset="0"/>
              </a:rPr>
              <a:t>Vì sao cùng ở đai khí hậu nhiệt đới gió mùa, nhưng miền Nam có độ cao lớn hơn miền Bắc?</a:t>
            </a:r>
            <a:r>
              <a:rPr lang="vi-VN" sz="3000" b="1" i="1">
                <a:solidFill>
                  <a:srgbClr val="0000FF"/>
                </a:solidFill>
                <a:cs typeface="Times New Roman" panose="02020603050405020304" pitchFamily="18" charset="0"/>
              </a:rPr>
              <a:t> </a:t>
            </a:r>
            <a:endParaRPr lang="en-US" sz="3000" b="1" i="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xit" presetSubtype="0" fill="hold" grpId="1" nodeType="withEffect">
                                  <p:stCondLst>
                                    <p:cond delay="0"/>
                                  </p:stCondLst>
                                  <p:childTnLst>
                                    <p:anim calcmode="lin" valueType="num">
                                      <p:cBhvr>
                                        <p:cTn id="11" dur="1000"/>
                                        <p:tgtEl>
                                          <p:spTgt spid="11"/>
                                        </p:tgtEl>
                                        <p:attrNameLst>
                                          <p:attrName>ppt_x</p:attrName>
                                        </p:attrNameLst>
                                      </p:cBhvr>
                                      <p:tavLst>
                                        <p:tav tm="0">
                                          <p:val>
                                            <p:strVal val="ppt_x"/>
                                          </p:val>
                                        </p:tav>
                                        <p:tav tm="100000">
                                          <p:val>
                                            <p:strVal val="ppt_x-.2"/>
                                          </p:val>
                                        </p:tav>
                                      </p:tavLst>
                                    </p:anim>
                                    <p:anim calcmode="lin" valueType="num">
                                      <p:cBhvr>
                                        <p:cTn id="12" dur="1000"/>
                                        <p:tgtEl>
                                          <p:spTgt spid="11"/>
                                        </p:tgtEl>
                                        <p:attrNameLst>
                                          <p:attrName>ppt_y</p:attrName>
                                        </p:attrNameLst>
                                      </p:cBhvr>
                                      <p:tavLst>
                                        <p:tav tm="0">
                                          <p:val>
                                            <p:strVal val="ppt_y"/>
                                          </p:val>
                                        </p:tav>
                                        <p:tav tm="100000">
                                          <p:val>
                                            <p:strVal val="ppt_y"/>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ppt_x</p:attrName>
                                        </p:attrNameLst>
                                      </p:cBhvr>
                                      <p:tavLst>
                                        <p:tav tm="0">
                                          <p:val>
                                            <p:strVal val="#ppt_x-.2"/>
                                          </p:val>
                                        </p:tav>
                                        <p:tav tm="100000">
                                          <p:val>
                                            <p:strVal val="#ppt_x"/>
                                          </p:val>
                                        </p:tav>
                                      </p:tavLst>
                                    </p:anim>
                                    <p:anim calcmode="lin" valueType="num">
                                      <p:cBhvr>
                                        <p:cTn id="2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A8521F2-2E25-4739-9318-A5E41A6B0A86}"/>
              </a:ext>
            </a:extLst>
          </p:cNvPr>
          <p:cNvSpPr txBox="1"/>
          <p:nvPr/>
        </p:nvSpPr>
        <p:spPr>
          <a:xfrm>
            <a:off x="2293034" y="790135"/>
            <a:ext cx="8271803" cy="2862322"/>
          </a:xfrm>
          <a:prstGeom prst="rect">
            <a:avLst/>
          </a:prstGeom>
          <a:noFill/>
        </p:spPr>
        <p:txBody>
          <a:bodyPr wrap="square">
            <a:spAutoFit/>
          </a:bodyPr>
          <a:lstStyle/>
          <a:p>
            <a:pPr lvl="0" algn="ctr">
              <a:lnSpc>
                <a:spcPct val="150000"/>
              </a:lnSpc>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cối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vui cười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lvl="0" algn="ctr">
              <a:lnSpc>
                <a:spcPct val="150000"/>
              </a:lnSpc>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Mai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khoe</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sắc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đào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tươi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thắm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mùa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D2BFAEE3-943F-438B-A82F-8D276D0358C9}"/>
              </a:ext>
            </a:extLst>
          </p:cNvPr>
          <p:cNvPicPr>
            <a:picLocks noChangeAspect="1"/>
          </p:cNvPicPr>
          <p:nvPr/>
        </p:nvPicPr>
        <p:blipFill rotWithShape="1">
          <a:blip r:embed="rId2"/>
          <a:srcRect l="13084" t="29185" r="46250" b="27259"/>
          <a:stretch/>
        </p:blipFill>
        <p:spPr>
          <a:xfrm>
            <a:off x="274417" y="4217785"/>
            <a:ext cx="6512560" cy="2377796"/>
          </a:xfrm>
          <a:prstGeom prst="rect">
            <a:avLst/>
          </a:prstGeom>
        </p:spPr>
      </p:pic>
    </p:spTree>
    <p:extLst>
      <p:ext uri="{BB962C8B-B14F-4D97-AF65-F5344CB8AC3E}">
        <p14:creationId xmlns:p14="http://schemas.microsoft.com/office/powerpoint/2010/main" val="3231240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độ</a:t>
            </a:r>
            <a:r>
              <a:rPr lang="en-US" sz="3000" b="1" i="1" dirty="0">
                <a:solidFill>
                  <a:srgbClr val="002060"/>
                </a:solidFill>
                <a:cs typeface="Arial" pitchFamily="34" charset="0"/>
              </a:rPr>
              <a:t> </a:t>
            </a:r>
            <a:r>
              <a:rPr lang="en-US" sz="3000" b="1" i="1" dirty="0" err="1">
                <a:solidFill>
                  <a:srgbClr val="002060"/>
                </a:solidFill>
                <a:cs typeface="Arial" pitchFamily="34" charset="0"/>
              </a:rPr>
              <a:t>cao</a:t>
            </a:r>
            <a:endParaRPr lang="en-US" sz="3000" b="1" i="1" dirty="0">
              <a:solidFill>
                <a:srgbClr val="002060"/>
              </a:solidFill>
              <a:cs typeface="Arial" pitchFamily="34" charset="0"/>
            </a:endParaRPr>
          </a:p>
        </p:txBody>
      </p:sp>
      <p:sp>
        <p:nvSpPr>
          <p:cNvPr id="12" name="Rectangle 1"/>
          <p:cNvSpPr>
            <a:spLocks noChangeArrowheads="1"/>
          </p:cNvSpPr>
          <p:nvPr/>
        </p:nvSpPr>
        <p:spPr bwMode="auto">
          <a:xfrm>
            <a:off x="225088" y="1683719"/>
            <a:ext cx="11760586" cy="44480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a:t>- Ở dưới thấp: khí hậu nhiệt đới gió mùa; mùa hạ nóng, nhiệt độ trên 25</a:t>
            </a:r>
            <a:r>
              <a:rPr lang="en-US" sz="3200" b="1" baseline="30000"/>
              <a:t>0</a:t>
            </a:r>
            <a:r>
              <a:rPr lang="en-US" sz="3200" b="1"/>
              <a:t>C, độ ẩm và lượng mưa thay đổi tùy nơi.</a:t>
            </a:r>
          </a:p>
          <a:p>
            <a:pPr algn="just">
              <a:lnSpc>
                <a:spcPct val="150000"/>
              </a:lnSpc>
            </a:pPr>
            <a:r>
              <a:rPr lang="en-US" sz="3200" b="1"/>
              <a:t>- Lên cao đến 2600m: khí hậu cận nhiệt đới gió mùa trên núi; nhiệt độ trung bình dưới 25</a:t>
            </a:r>
            <a:r>
              <a:rPr lang="en-US" sz="3200" b="1" baseline="30000"/>
              <a:t>0</a:t>
            </a:r>
            <a:r>
              <a:rPr lang="en-US" sz="3200" b="1"/>
              <a:t>C; lượng mưa và độ ẩm tăng lên.</a:t>
            </a:r>
          </a:p>
          <a:p>
            <a:pPr algn="just">
              <a:lnSpc>
                <a:spcPct val="150000"/>
              </a:lnSpc>
            </a:pPr>
            <a:r>
              <a:rPr lang="en-US" sz="3200" b="1"/>
              <a:t>- Từ độ cao 2600m trở lên: khí hậu ôn đới gió mùa trên núi; nhiệt độ luôn dưới 15</a:t>
            </a:r>
            <a:r>
              <a:rPr lang="en-US" sz="3200" b="1" baseline="30000"/>
              <a:t>0</a:t>
            </a:r>
            <a:r>
              <a:rPr lang="en-US" sz="3200" b="1"/>
              <a:t>C.</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p:cTn id="21" dur="1000" fill="hold"/>
                                        <p:tgtEl>
                                          <p:spTgt spid="1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0" name="Rectangle 9"/>
          <p:cNvSpPr/>
          <p:nvPr/>
        </p:nvSpPr>
        <p:spPr>
          <a:xfrm>
            <a:off x="162526" y="679325"/>
            <a:ext cx="7430813" cy="1015661"/>
          </a:xfrm>
          <a:prstGeom prst="rect">
            <a:avLst/>
          </a:prstGeom>
        </p:spPr>
        <p:txBody>
          <a:bodyPr wrap="none" lIns="91438" tIns="45719" rIns="91438" bIns="45719">
            <a:spAutoFit/>
          </a:bodyPr>
          <a:lstStyle/>
          <a:p>
            <a:pPr algn="just"/>
            <a:r>
              <a:rPr lang="en-US" sz="3000" b="1" dirty="0">
                <a:solidFill>
                  <a:srgbClr val="002060"/>
                </a:solidFill>
                <a:cs typeface="Arial" pitchFamily="34" charset="0"/>
              </a:rPr>
              <a:t>2. </a:t>
            </a:r>
            <a:r>
              <a:rPr lang="en-US" sz="3000" b="1" dirty="0" err="1">
                <a:solidFill>
                  <a:srgbClr val="002060"/>
                </a:solidFill>
                <a:cs typeface="Arial" pitchFamily="34" charset="0"/>
              </a:rPr>
              <a:t>Sự</a:t>
            </a:r>
            <a:r>
              <a:rPr lang="en-US" sz="3000" b="1" dirty="0">
                <a:solidFill>
                  <a:srgbClr val="002060"/>
                </a:solidFill>
                <a:cs typeface="Arial" pitchFamily="34" charset="0"/>
              </a:rPr>
              <a:t> </a:t>
            </a:r>
            <a:r>
              <a:rPr lang="en-US" sz="3000" b="1" dirty="0" err="1">
                <a:solidFill>
                  <a:srgbClr val="002060"/>
                </a:solidFill>
                <a:cs typeface="Arial" pitchFamily="34" charset="0"/>
              </a:rPr>
              <a:t>phân</a:t>
            </a:r>
            <a:r>
              <a:rPr lang="en-US" sz="3000" b="1" dirty="0">
                <a:solidFill>
                  <a:srgbClr val="002060"/>
                </a:solidFill>
                <a:cs typeface="Arial" pitchFamily="34" charset="0"/>
              </a:rPr>
              <a:t> </a:t>
            </a:r>
            <a:r>
              <a:rPr lang="en-US" sz="3000" b="1" dirty="0" err="1">
                <a:solidFill>
                  <a:srgbClr val="002060"/>
                </a:solidFill>
                <a:cs typeface="Arial" pitchFamily="34" charset="0"/>
              </a:rPr>
              <a:t>hóa</a:t>
            </a:r>
            <a:r>
              <a:rPr lang="en-US" sz="3000" b="1" dirty="0">
                <a:solidFill>
                  <a:srgbClr val="002060"/>
                </a:solidFill>
                <a:cs typeface="Arial" pitchFamily="34" charset="0"/>
              </a:rPr>
              <a:t> </a:t>
            </a:r>
            <a:r>
              <a:rPr lang="en-US" sz="3000" b="1" dirty="0" err="1">
                <a:solidFill>
                  <a:srgbClr val="002060"/>
                </a:solidFill>
                <a:cs typeface="Arial" pitchFamily="34" charset="0"/>
              </a:rPr>
              <a:t>đa</a:t>
            </a:r>
            <a:r>
              <a:rPr lang="en-US" sz="3000" b="1" dirty="0">
                <a:solidFill>
                  <a:srgbClr val="002060"/>
                </a:solidFill>
                <a:cs typeface="Arial" pitchFamily="34" charset="0"/>
              </a:rPr>
              <a:t> </a:t>
            </a:r>
            <a:r>
              <a:rPr lang="en-US" sz="3000" b="1" dirty="0" err="1">
                <a:solidFill>
                  <a:srgbClr val="002060"/>
                </a:solidFill>
                <a:cs typeface="Arial" pitchFamily="34" charset="0"/>
              </a:rPr>
              <a:t>dạng</a:t>
            </a:r>
            <a:r>
              <a:rPr lang="en-US" sz="3000" b="1" dirty="0">
                <a:solidFill>
                  <a:srgbClr val="002060"/>
                </a:solidFill>
                <a:cs typeface="Arial" pitchFamily="34" charset="0"/>
              </a:rPr>
              <a:t> </a:t>
            </a:r>
            <a:r>
              <a:rPr lang="en-US" sz="3000" b="1" dirty="0" err="1">
                <a:solidFill>
                  <a:srgbClr val="002060"/>
                </a:solidFill>
                <a:cs typeface="Arial" pitchFamily="34" charset="0"/>
              </a:rPr>
              <a:t>của</a:t>
            </a:r>
            <a:r>
              <a:rPr lang="en-US" sz="3000" b="1" dirty="0">
                <a:solidFill>
                  <a:srgbClr val="002060"/>
                </a:solidFill>
                <a:cs typeface="Arial" pitchFamily="34" charset="0"/>
              </a:rPr>
              <a:t>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Việt</a:t>
            </a:r>
            <a:r>
              <a:rPr lang="en-US" sz="3000" b="1" dirty="0">
                <a:solidFill>
                  <a:srgbClr val="002060"/>
                </a:solidFill>
                <a:cs typeface="Arial" pitchFamily="34" charset="0"/>
              </a:rPr>
              <a:t> Nam</a:t>
            </a:r>
          </a:p>
          <a:p>
            <a:pPr algn="just"/>
            <a:r>
              <a:rPr lang="en-US" sz="3000" b="1" i="1" dirty="0">
                <a:solidFill>
                  <a:srgbClr val="002060"/>
                </a:solidFill>
                <a:cs typeface="Arial" pitchFamily="34" charset="0"/>
              </a:rPr>
              <a:t>c. </a:t>
            </a:r>
            <a:r>
              <a:rPr lang="en-US" sz="3000" b="1" i="1" dirty="0" err="1">
                <a:solidFill>
                  <a:srgbClr val="002060"/>
                </a:solidFill>
                <a:cs typeface="Arial" pitchFamily="34" charset="0"/>
              </a:rPr>
              <a:t>Phân</a:t>
            </a:r>
            <a:r>
              <a:rPr lang="en-US" sz="3000" b="1" i="1" dirty="0">
                <a:solidFill>
                  <a:srgbClr val="002060"/>
                </a:solidFill>
                <a:cs typeface="Arial" pitchFamily="34" charset="0"/>
              </a:rPr>
              <a:t> </a:t>
            </a:r>
            <a:r>
              <a:rPr lang="en-US" sz="3000" b="1" i="1" dirty="0" err="1">
                <a:solidFill>
                  <a:srgbClr val="002060"/>
                </a:solidFill>
                <a:cs typeface="Arial" pitchFamily="34" charset="0"/>
              </a:rPr>
              <a:t>hóa</a:t>
            </a:r>
            <a:r>
              <a:rPr lang="en-US" sz="3000" b="1" i="1" dirty="0">
                <a:solidFill>
                  <a:srgbClr val="002060"/>
                </a:solidFill>
                <a:cs typeface="Arial" pitchFamily="34" charset="0"/>
              </a:rPr>
              <a:t> </a:t>
            </a:r>
            <a:r>
              <a:rPr lang="en-US" sz="3000" b="1" i="1" dirty="0" err="1">
                <a:solidFill>
                  <a:srgbClr val="002060"/>
                </a:solidFill>
                <a:cs typeface="Arial" pitchFamily="34" charset="0"/>
              </a:rPr>
              <a:t>theo</a:t>
            </a:r>
            <a:r>
              <a:rPr lang="en-US" sz="3000" b="1" i="1" dirty="0">
                <a:solidFill>
                  <a:srgbClr val="002060"/>
                </a:solidFill>
                <a:cs typeface="Arial" pitchFamily="34" charset="0"/>
              </a:rPr>
              <a:t> </a:t>
            </a:r>
            <a:r>
              <a:rPr lang="en-US" sz="3000" b="1" i="1" dirty="0" err="1">
                <a:solidFill>
                  <a:srgbClr val="002060"/>
                </a:solidFill>
                <a:cs typeface="Arial" pitchFamily="34" charset="0"/>
              </a:rPr>
              <a:t>chiều</a:t>
            </a:r>
            <a:r>
              <a:rPr lang="en-US" sz="3000" b="1" i="1" dirty="0">
                <a:solidFill>
                  <a:srgbClr val="002060"/>
                </a:solidFill>
                <a:cs typeface="Arial" pitchFamily="34" charset="0"/>
              </a:rPr>
              <a:t> </a:t>
            </a:r>
            <a:r>
              <a:rPr lang="en-US" sz="3000" b="1" i="1" dirty="0" err="1">
                <a:solidFill>
                  <a:srgbClr val="002060"/>
                </a:solidFill>
                <a:cs typeface="Arial" pitchFamily="34" charset="0"/>
              </a:rPr>
              <a:t>độ</a:t>
            </a:r>
            <a:r>
              <a:rPr lang="en-US" sz="3000" b="1" i="1" dirty="0">
                <a:solidFill>
                  <a:srgbClr val="002060"/>
                </a:solidFill>
                <a:cs typeface="Arial" pitchFamily="34" charset="0"/>
              </a:rPr>
              <a:t> </a:t>
            </a:r>
            <a:r>
              <a:rPr lang="en-US" sz="3000" b="1" i="1" dirty="0" err="1">
                <a:solidFill>
                  <a:srgbClr val="002060"/>
                </a:solidFill>
                <a:cs typeface="Arial" pitchFamily="34" charset="0"/>
              </a:rPr>
              <a:t>cao</a:t>
            </a:r>
            <a:endParaRPr lang="en-US" sz="3000" b="1" i="1" dirty="0">
              <a:solidFill>
                <a:srgbClr val="002060"/>
              </a:solidFill>
              <a:cs typeface="Arial" pitchFamily="34" charset="0"/>
            </a:endParaRPr>
          </a:p>
        </p:txBody>
      </p:sp>
      <p:pic>
        <p:nvPicPr>
          <p:cNvPr id="8" name="Picture 1" descr="C:\Users\Administrator\Desktop\Ảnh GA 8\screenshot_97_33.png"/>
          <p:cNvPicPr>
            <a:picLocks noChangeAspect="1" noChangeArrowheads="1"/>
          </p:cNvPicPr>
          <p:nvPr/>
        </p:nvPicPr>
        <p:blipFill>
          <a:blip r:embed="rId3"/>
          <a:srcRect/>
          <a:stretch>
            <a:fillRect/>
          </a:stretch>
        </p:blipFill>
        <p:spPr bwMode="auto">
          <a:xfrm>
            <a:off x="8074855" y="669548"/>
            <a:ext cx="4117145" cy="6188452"/>
          </a:xfrm>
          <a:prstGeom prst="rect">
            <a:avLst/>
          </a:prstGeom>
          <a:noFill/>
        </p:spPr>
      </p:pic>
      <p:sp>
        <p:nvSpPr>
          <p:cNvPr id="11" name="Rectangle: Rounded Corners 7">
            <a:extLst>
              <a:ext uri="{FF2B5EF4-FFF2-40B4-BE49-F238E27FC236}">
                <a16:creationId xmlns:a16="http://schemas.microsoft.com/office/drawing/2014/main" id="{83943E22-6FC5-4857-96F1-DB4BDF369685}"/>
              </a:ext>
            </a:extLst>
          </p:cNvPr>
          <p:cNvSpPr/>
          <p:nvPr/>
        </p:nvSpPr>
        <p:spPr>
          <a:xfrm>
            <a:off x="465842" y="2643831"/>
            <a:ext cx="7116195" cy="121848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dirty="0">
                <a:solidFill>
                  <a:srgbClr val="0000FF"/>
                </a:solidFill>
                <a:cs typeface="Arial" pitchFamily="34" charset="0"/>
              </a:rPr>
              <a:t>? </a:t>
            </a:r>
            <a:r>
              <a:rPr lang="en-US" sz="3000" b="1" i="1" dirty="0" err="1">
                <a:solidFill>
                  <a:srgbClr val="0000FF"/>
                </a:solidFill>
                <a:cs typeface="Arial" pitchFamily="34" charset="0"/>
              </a:rPr>
              <a:t>Giải</a:t>
            </a:r>
            <a:r>
              <a:rPr lang="en-US" sz="3000" b="1" i="1" dirty="0">
                <a:solidFill>
                  <a:srgbClr val="0000FF"/>
                </a:solidFill>
                <a:cs typeface="Arial" pitchFamily="34" charset="0"/>
              </a:rPr>
              <a:t> </a:t>
            </a:r>
            <a:r>
              <a:rPr lang="en-US" sz="3000" b="1" i="1" dirty="0" err="1">
                <a:solidFill>
                  <a:srgbClr val="0000FF"/>
                </a:solidFill>
                <a:cs typeface="Arial" pitchFamily="34" charset="0"/>
              </a:rPr>
              <a:t>thích</a:t>
            </a:r>
            <a:r>
              <a:rPr lang="en-US" sz="3000" b="1" i="1" dirty="0">
                <a:solidFill>
                  <a:srgbClr val="0000FF"/>
                </a:solidFill>
                <a:cs typeface="Arial" pitchFamily="34" charset="0"/>
              </a:rPr>
              <a:t> </a:t>
            </a:r>
            <a:r>
              <a:rPr lang="en-US" sz="3000" b="1" i="1" dirty="0" err="1">
                <a:solidFill>
                  <a:srgbClr val="0000FF"/>
                </a:solidFill>
                <a:cs typeface="Arial" pitchFamily="34" charset="0"/>
              </a:rPr>
              <a:t>tại</a:t>
            </a:r>
            <a:r>
              <a:rPr lang="en-US" sz="3000" b="1" i="1" dirty="0">
                <a:solidFill>
                  <a:srgbClr val="0000FF"/>
                </a:solidFill>
                <a:cs typeface="Arial" pitchFamily="34" charset="0"/>
              </a:rPr>
              <a:t> </a:t>
            </a:r>
            <a:r>
              <a:rPr lang="en-US" sz="3000" b="1" i="1" dirty="0" err="1">
                <a:solidFill>
                  <a:srgbClr val="0000FF"/>
                </a:solidFill>
                <a:cs typeface="Arial" pitchFamily="34" charset="0"/>
              </a:rPr>
              <a:t>sao</a:t>
            </a:r>
            <a:r>
              <a:rPr lang="en-US" sz="3000" b="1" i="1" dirty="0">
                <a:solidFill>
                  <a:srgbClr val="0000FF"/>
                </a:solidFill>
                <a:cs typeface="Arial" pitchFamily="34" charset="0"/>
              </a:rPr>
              <a:t> </a:t>
            </a:r>
            <a:r>
              <a:rPr lang="en-US" sz="3000" b="1" i="1" dirty="0" err="1">
                <a:solidFill>
                  <a:srgbClr val="0000FF"/>
                </a:solidFill>
                <a:cs typeface="Arial" pitchFamily="34" charset="0"/>
              </a:rPr>
              <a:t>khí</a:t>
            </a:r>
            <a:r>
              <a:rPr lang="en-US" sz="3000" b="1" i="1" dirty="0">
                <a:solidFill>
                  <a:srgbClr val="0000FF"/>
                </a:solidFill>
                <a:cs typeface="Arial" pitchFamily="34" charset="0"/>
              </a:rPr>
              <a:t> </a:t>
            </a:r>
            <a:r>
              <a:rPr lang="en-US" sz="3000" b="1" i="1" dirty="0" err="1">
                <a:solidFill>
                  <a:srgbClr val="0000FF"/>
                </a:solidFill>
                <a:cs typeface="Arial" pitchFamily="34" charset="0"/>
              </a:rPr>
              <a:t>hậu</a:t>
            </a:r>
            <a:r>
              <a:rPr lang="en-US" sz="3000" b="1" i="1" dirty="0">
                <a:solidFill>
                  <a:srgbClr val="0000FF"/>
                </a:solidFill>
                <a:cs typeface="Arial" pitchFamily="34" charset="0"/>
              </a:rPr>
              <a:t> </a:t>
            </a:r>
            <a:r>
              <a:rPr lang="en-US" sz="3000" b="1" i="1" dirty="0" err="1">
                <a:solidFill>
                  <a:srgbClr val="0000FF"/>
                </a:solidFill>
                <a:cs typeface="Arial" pitchFamily="34" charset="0"/>
              </a:rPr>
              <a:t>nước</a:t>
            </a:r>
            <a:r>
              <a:rPr lang="en-US" sz="3000" b="1" i="1" dirty="0">
                <a:solidFill>
                  <a:srgbClr val="0000FF"/>
                </a:solidFill>
                <a:cs typeface="Arial" pitchFamily="34" charset="0"/>
              </a:rPr>
              <a:t> ta </a:t>
            </a:r>
            <a:r>
              <a:rPr lang="en-US" sz="3000" b="1" i="1" dirty="0" err="1">
                <a:solidFill>
                  <a:srgbClr val="0000FF"/>
                </a:solidFill>
                <a:cs typeface="Arial" pitchFamily="34" charset="0"/>
              </a:rPr>
              <a:t>lại</a:t>
            </a:r>
            <a:r>
              <a:rPr lang="en-US" sz="3000" b="1" i="1" dirty="0">
                <a:solidFill>
                  <a:srgbClr val="0000FF"/>
                </a:solidFill>
                <a:cs typeface="Arial" pitchFamily="34" charset="0"/>
              </a:rPr>
              <a:t> </a:t>
            </a:r>
            <a:r>
              <a:rPr lang="en-US" sz="3000" b="1" i="1" dirty="0" err="1">
                <a:solidFill>
                  <a:srgbClr val="0000FF"/>
                </a:solidFill>
                <a:cs typeface="Arial" pitchFamily="34" charset="0"/>
              </a:rPr>
              <a:t>có</a:t>
            </a:r>
            <a:r>
              <a:rPr lang="en-US" sz="3000" b="1" i="1" dirty="0">
                <a:solidFill>
                  <a:srgbClr val="0000FF"/>
                </a:solidFill>
                <a:cs typeface="Arial" pitchFamily="34" charset="0"/>
              </a:rPr>
              <a:t> </a:t>
            </a:r>
            <a:r>
              <a:rPr lang="en-US" sz="3000" b="1" i="1" dirty="0" err="1">
                <a:solidFill>
                  <a:srgbClr val="0000FF"/>
                </a:solidFill>
                <a:cs typeface="Arial" pitchFamily="34" charset="0"/>
              </a:rPr>
              <a:t>sự</a:t>
            </a:r>
            <a:r>
              <a:rPr lang="en-US" sz="3000" b="1" i="1" dirty="0">
                <a:solidFill>
                  <a:srgbClr val="0000FF"/>
                </a:solidFill>
                <a:cs typeface="Arial" pitchFamily="34" charset="0"/>
              </a:rPr>
              <a:t> </a:t>
            </a:r>
            <a:r>
              <a:rPr lang="en-US" sz="3000" b="1" i="1" dirty="0" err="1">
                <a:solidFill>
                  <a:srgbClr val="0000FF"/>
                </a:solidFill>
                <a:cs typeface="Arial" pitchFamily="34" charset="0"/>
              </a:rPr>
              <a:t>phân</a:t>
            </a:r>
            <a:r>
              <a:rPr lang="en-US" sz="3000" b="1" i="1" dirty="0">
                <a:solidFill>
                  <a:srgbClr val="0000FF"/>
                </a:solidFill>
                <a:cs typeface="Arial" pitchFamily="34" charset="0"/>
              </a:rPr>
              <a:t> </a:t>
            </a:r>
            <a:r>
              <a:rPr lang="en-US" sz="3000" b="1" i="1" dirty="0" err="1">
                <a:solidFill>
                  <a:srgbClr val="0000FF"/>
                </a:solidFill>
                <a:cs typeface="Arial" pitchFamily="34" charset="0"/>
              </a:rPr>
              <a:t>hóa</a:t>
            </a:r>
            <a:r>
              <a:rPr lang="en-US" sz="3000" b="1" i="1" dirty="0">
                <a:solidFill>
                  <a:srgbClr val="0000FF"/>
                </a:solidFill>
                <a:cs typeface="Arial" pitchFamily="34" charset="0"/>
              </a:rPr>
              <a:t> </a:t>
            </a:r>
            <a:r>
              <a:rPr lang="en-US" sz="3000" b="1" i="1" dirty="0" err="1">
                <a:solidFill>
                  <a:srgbClr val="0000FF"/>
                </a:solidFill>
                <a:cs typeface="Arial" pitchFamily="34" charset="0"/>
              </a:rPr>
              <a:t>theo</a:t>
            </a:r>
            <a:r>
              <a:rPr lang="en-US" sz="3000" b="1" i="1" dirty="0">
                <a:solidFill>
                  <a:srgbClr val="0000FF"/>
                </a:solidFill>
                <a:cs typeface="Arial" pitchFamily="34" charset="0"/>
              </a:rPr>
              <a:t> </a:t>
            </a:r>
            <a:r>
              <a:rPr lang="en-US" sz="3000" b="1" i="1" dirty="0" err="1">
                <a:solidFill>
                  <a:srgbClr val="0000FF"/>
                </a:solidFill>
                <a:cs typeface="Arial" pitchFamily="34" charset="0"/>
              </a:rPr>
              <a:t>chiều</a:t>
            </a:r>
            <a:r>
              <a:rPr lang="en-US" sz="3000" b="1" i="1" dirty="0">
                <a:solidFill>
                  <a:srgbClr val="0000FF"/>
                </a:solidFill>
                <a:cs typeface="Arial" pitchFamily="34" charset="0"/>
              </a:rPr>
              <a:t> </a:t>
            </a:r>
            <a:r>
              <a:rPr lang="en-US" sz="3000" b="1" i="1" dirty="0" err="1">
                <a:solidFill>
                  <a:srgbClr val="0000FF"/>
                </a:solidFill>
                <a:cs typeface="Arial" pitchFamily="34" charset="0"/>
              </a:rPr>
              <a:t>đông</a:t>
            </a:r>
            <a:r>
              <a:rPr lang="en-US" sz="3000" b="1" i="1" dirty="0">
                <a:solidFill>
                  <a:srgbClr val="0000FF"/>
                </a:solidFill>
                <a:cs typeface="Arial" pitchFamily="34" charset="0"/>
              </a:rPr>
              <a:t> - </a:t>
            </a:r>
            <a:r>
              <a:rPr lang="en-US" sz="3000" b="1" i="1" dirty="0" err="1">
                <a:solidFill>
                  <a:srgbClr val="0000FF"/>
                </a:solidFill>
                <a:cs typeface="Arial" pitchFamily="34" charset="0"/>
              </a:rPr>
              <a:t>tây</a:t>
            </a:r>
            <a:r>
              <a:rPr lang="en-US" sz="3000" b="1" i="1" dirty="0">
                <a:solidFill>
                  <a:srgbClr val="0000FF"/>
                </a:solidFill>
                <a:cs typeface="Arial" pitchFamily="34" charset="0"/>
              </a:rPr>
              <a: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xit" presetSubtype="0" fill="hold" grpId="1" nodeType="withEffect">
                                  <p:stCondLst>
                                    <p:cond delay="0"/>
                                  </p:stCondLst>
                                  <p:childTnLst>
                                    <p:anim calcmode="lin" valueType="num">
                                      <p:cBhvr>
                                        <p:cTn id="11" dur="1000"/>
                                        <p:tgtEl>
                                          <p:spTgt spid="11"/>
                                        </p:tgtEl>
                                        <p:attrNameLst>
                                          <p:attrName>ppt_x</p:attrName>
                                        </p:attrNameLst>
                                      </p:cBhvr>
                                      <p:tavLst>
                                        <p:tav tm="0">
                                          <p:val>
                                            <p:strVal val="ppt_x"/>
                                          </p:val>
                                        </p:tav>
                                        <p:tav tm="100000">
                                          <p:val>
                                            <p:strVal val="ppt_x-.2"/>
                                          </p:val>
                                        </p:tav>
                                      </p:tavLst>
                                    </p:anim>
                                    <p:anim calcmode="lin" valueType="num">
                                      <p:cBhvr>
                                        <p:cTn id="12" dur="1000"/>
                                        <p:tgtEl>
                                          <p:spTgt spid="11"/>
                                        </p:tgtEl>
                                        <p:attrNameLst>
                                          <p:attrName>ppt_y</p:attrName>
                                        </p:attrNameLst>
                                      </p:cBhvr>
                                      <p:tavLst>
                                        <p:tav tm="0">
                                          <p:val>
                                            <p:strVal val="ppt_y"/>
                                          </p:val>
                                        </p:tav>
                                        <p:tav tm="100000">
                                          <p:val>
                                            <p:strVal val="ppt_y"/>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679204" y="229589"/>
            <a:ext cx="11210300" cy="225430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nSpc>
                <a:spcPct val="130000"/>
              </a:lnSpc>
            </a:pPr>
            <a:r>
              <a:rPr lang="en-US" sz="3000" b="1" i="1">
                <a:solidFill>
                  <a:srgbClr val="0000FF"/>
                </a:solidFill>
                <a:cs typeface="Arial" panose="020B0604020202020204" pitchFamily="34" charset="0"/>
              </a:rPr>
              <a:t>* Bài tập: Dựa vào thông tin mục 2 và H.4.2 hãy:</a:t>
            </a:r>
          </a:p>
          <a:p>
            <a:pPr>
              <a:lnSpc>
                <a:spcPct val="130000"/>
              </a:lnSpc>
            </a:pPr>
            <a:r>
              <a:rPr lang="en-US" sz="3000" b="1" i="1">
                <a:solidFill>
                  <a:srgbClr val="0000FF"/>
                </a:solidFill>
                <a:cs typeface="Arial" panose="020B0604020202020204" pitchFamily="34" charset="0"/>
              </a:rPr>
              <a:t>1. Nhận xét nhiệt độ và lượng mưa của trạm Sa Pa và Lào Cai.</a:t>
            </a:r>
          </a:p>
          <a:p>
            <a:pPr>
              <a:lnSpc>
                <a:spcPct val="130000"/>
              </a:lnSpc>
            </a:pPr>
            <a:r>
              <a:rPr lang="en-US" sz="3000" b="1" i="1">
                <a:solidFill>
                  <a:srgbClr val="0000FF"/>
                </a:solidFill>
                <a:cs typeface="Arial" panose="020B0604020202020204" pitchFamily="34" charset="0"/>
              </a:rPr>
              <a:t>2. Cho biết khí hậu của hai trạm khí tượng này phân hóa theo chiều bắc - nam; đông - tây hay độ cao? Vì sao?</a:t>
            </a:r>
          </a:p>
        </p:txBody>
      </p:sp>
      <p:pic>
        <p:nvPicPr>
          <p:cNvPr id="4" name="Picture 3"/>
          <p:cNvPicPr/>
          <p:nvPr/>
        </p:nvPicPr>
        <p:blipFill>
          <a:blip r:embed="rId2">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30795" y="2660175"/>
            <a:ext cx="5640206" cy="391804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0371" y="286558"/>
          <a:ext cx="11618590" cy="5507736"/>
        </p:xfrm>
        <a:graphic>
          <a:graphicData uri="http://schemas.openxmlformats.org/drawingml/2006/table">
            <a:tbl>
              <a:tblPr/>
              <a:tblGrid>
                <a:gridCol w="1452474">
                  <a:extLst>
                    <a:ext uri="{9D8B030D-6E8A-4147-A177-3AD203B41FA5}">
                      <a16:colId xmlns:a16="http://schemas.microsoft.com/office/drawing/2014/main" val="20000"/>
                    </a:ext>
                  </a:extLst>
                </a:gridCol>
                <a:gridCol w="5008572">
                  <a:extLst>
                    <a:ext uri="{9D8B030D-6E8A-4147-A177-3AD203B41FA5}">
                      <a16:colId xmlns:a16="http://schemas.microsoft.com/office/drawing/2014/main" val="20001"/>
                    </a:ext>
                  </a:extLst>
                </a:gridCol>
                <a:gridCol w="5157544">
                  <a:extLst>
                    <a:ext uri="{9D8B030D-6E8A-4147-A177-3AD203B41FA5}">
                      <a16:colId xmlns:a16="http://schemas.microsoft.com/office/drawing/2014/main" val="20002"/>
                    </a:ext>
                  </a:extLst>
                </a:gridCol>
              </a:tblGrid>
              <a:tr h="312142">
                <a:tc>
                  <a:txBody>
                    <a:bodyPr/>
                    <a:lstStyle/>
                    <a:p>
                      <a:pPr algn="ctr">
                        <a:lnSpc>
                          <a:spcPct val="150000"/>
                        </a:lnSpc>
                        <a:spcBef>
                          <a:spcPts val="600"/>
                        </a:spcBef>
                        <a:spcAft>
                          <a:spcPts val="0"/>
                        </a:spcAft>
                      </a:pPr>
                      <a:r>
                        <a:rPr lang="en-US" sz="3000" b="1">
                          <a:solidFill>
                            <a:srgbClr val="000000"/>
                          </a:solidFill>
                          <a:latin typeface="+mn-lt"/>
                          <a:ea typeface="Cambria"/>
                          <a:cs typeface="Times New Roman"/>
                        </a:rPr>
                        <a:t>Yếu tố</a:t>
                      </a:r>
                      <a:endParaRPr lang="en-US" sz="3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3000" b="1">
                          <a:solidFill>
                            <a:srgbClr val="000000"/>
                          </a:solidFill>
                          <a:latin typeface="+mn-lt"/>
                          <a:ea typeface="Cambria"/>
                          <a:cs typeface="Times New Roman"/>
                        </a:rPr>
                        <a:t>Trạm Lào Cai</a:t>
                      </a:r>
                      <a:endParaRPr lang="en-US" sz="3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3000" b="1">
                          <a:solidFill>
                            <a:srgbClr val="000000"/>
                          </a:solidFill>
                          <a:latin typeface="+mn-lt"/>
                          <a:ea typeface="Cambria"/>
                          <a:cs typeface="Times New Roman"/>
                        </a:rPr>
                        <a:t>Trạm Sa Pa</a:t>
                      </a:r>
                      <a:endParaRPr lang="en-US" sz="3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448660">
                <a:tc>
                  <a:txBody>
                    <a:bodyPr/>
                    <a:lstStyle/>
                    <a:p>
                      <a:pPr algn="ctr">
                        <a:lnSpc>
                          <a:spcPct val="150000"/>
                        </a:lnSpc>
                        <a:spcBef>
                          <a:spcPts val="600"/>
                        </a:spcBef>
                        <a:spcAft>
                          <a:spcPts val="0"/>
                        </a:spcAft>
                      </a:pPr>
                      <a:r>
                        <a:rPr lang="en-US" sz="3000" b="1">
                          <a:solidFill>
                            <a:srgbClr val="000000"/>
                          </a:solidFill>
                          <a:latin typeface="+mn-lt"/>
                          <a:ea typeface="Cambria"/>
                          <a:cs typeface="Times New Roman"/>
                        </a:rPr>
                        <a:t>Nhiệt độ</a:t>
                      </a:r>
                      <a:endParaRPr lang="en-US" sz="3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50000"/>
                        </a:lnSpc>
                        <a:spcBef>
                          <a:spcPts val="600"/>
                        </a:spcBef>
                        <a:spcAft>
                          <a:spcPts val="0"/>
                        </a:spcAft>
                      </a:pPr>
                      <a:r>
                        <a:rPr lang="en-US" sz="3000" b="1">
                          <a:solidFill>
                            <a:srgbClr val="000000"/>
                          </a:solidFill>
                          <a:latin typeface="+mn-lt"/>
                          <a:ea typeface="Cambria"/>
                          <a:cs typeface="Times New Roman"/>
                        </a:rPr>
                        <a:t>+ Tháng 6 cao nhất: 28</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Tháng 1 thấp nhất: 15</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Nhiệt độ TB năm: 22,4</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50000"/>
                        </a:lnSpc>
                        <a:spcBef>
                          <a:spcPts val="600"/>
                        </a:spcBef>
                        <a:spcAft>
                          <a:spcPts val="0"/>
                        </a:spcAft>
                      </a:pPr>
                      <a:r>
                        <a:rPr lang="en-US" sz="3000" b="1">
                          <a:solidFill>
                            <a:srgbClr val="000000"/>
                          </a:solidFill>
                          <a:latin typeface="+mn-lt"/>
                          <a:ea typeface="Cambria"/>
                          <a:cs typeface="Times New Roman"/>
                        </a:rPr>
                        <a:t>+ Tháng 6 cao nhất: 20</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Tháng 1 thấp nhất: 8</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Nhiệt độ TBnăm: 15,5</a:t>
                      </a:r>
                      <a:r>
                        <a:rPr lang="en-US" sz="3000" b="1" baseline="30000">
                          <a:solidFill>
                            <a:srgbClr val="000000"/>
                          </a:solidFill>
                          <a:latin typeface="+mn-lt"/>
                          <a:ea typeface="Cambria"/>
                          <a:cs typeface="Times New Roman"/>
                        </a:rPr>
                        <a:t>0</a:t>
                      </a:r>
                      <a:r>
                        <a:rPr lang="en-US" sz="3000" b="1">
                          <a:solidFill>
                            <a:srgbClr val="000000"/>
                          </a:solidFill>
                          <a:latin typeface="+mn-lt"/>
                          <a:ea typeface="Cambria"/>
                          <a:cs typeface="Times New Roman"/>
                        </a:rPr>
                        <a:t>C.</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448660">
                <a:tc>
                  <a:txBody>
                    <a:bodyPr/>
                    <a:lstStyle/>
                    <a:p>
                      <a:pPr algn="ctr">
                        <a:lnSpc>
                          <a:spcPct val="150000"/>
                        </a:lnSpc>
                        <a:spcBef>
                          <a:spcPts val="600"/>
                        </a:spcBef>
                        <a:spcAft>
                          <a:spcPts val="0"/>
                        </a:spcAft>
                      </a:pPr>
                      <a:r>
                        <a:rPr lang="en-US" sz="3000" b="1">
                          <a:solidFill>
                            <a:srgbClr val="000000"/>
                          </a:solidFill>
                          <a:latin typeface="+mn-lt"/>
                          <a:ea typeface="Cambria"/>
                          <a:cs typeface="Times New Roman"/>
                        </a:rPr>
                        <a:t>Lượng mưa</a:t>
                      </a:r>
                      <a:endParaRPr lang="en-US" sz="3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50000"/>
                        </a:lnSpc>
                        <a:spcBef>
                          <a:spcPts val="600"/>
                        </a:spcBef>
                        <a:spcAft>
                          <a:spcPts val="0"/>
                        </a:spcAft>
                      </a:pPr>
                      <a:r>
                        <a:rPr lang="en-US" sz="3000" b="1">
                          <a:solidFill>
                            <a:srgbClr val="000000"/>
                          </a:solidFill>
                          <a:latin typeface="+mn-lt"/>
                          <a:ea typeface="Cambria"/>
                          <a:cs typeface="Times New Roman"/>
                        </a:rPr>
                        <a:t>+ Tháng 8 lớn nhất: 350mm.</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Tháng 1 thấp nhất: 35mm.</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Tổng lượng mưa: 1765mm.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50000"/>
                        </a:lnSpc>
                        <a:spcBef>
                          <a:spcPts val="600"/>
                        </a:spcBef>
                        <a:spcAft>
                          <a:spcPts val="0"/>
                        </a:spcAft>
                      </a:pPr>
                      <a:r>
                        <a:rPr lang="en-US" sz="3000" b="1">
                          <a:solidFill>
                            <a:srgbClr val="000000"/>
                          </a:solidFill>
                          <a:latin typeface="+mn-lt"/>
                          <a:ea typeface="Cambria"/>
                          <a:cs typeface="Times New Roman"/>
                        </a:rPr>
                        <a:t>+ Tháng 7, 8 lớn nhất: 500mm.</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Tháng 2 thấp nhất: 80mm.</a:t>
                      </a:r>
                      <a:endParaRPr lang="en-US" sz="3000" b="1">
                        <a:solidFill>
                          <a:srgbClr val="000000"/>
                        </a:solidFill>
                        <a:latin typeface="+mn-lt"/>
                        <a:ea typeface="Calibri"/>
                        <a:cs typeface="Times New Roman"/>
                      </a:endParaRPr>
                    </a:p>
                    <a:p>
                      <a:pPr algn="just">
                        <a:lnSpc>
                          <a:spcPct val="150000"/>
                        </a:lnSpc>
                        <a:spcBef>
                          <a:spcPts val="600"/>
                        </a:spcBef>
                        <a:spcAft>
                          <a:spcPts val="0"/>
                        </a:spcAft>
                      </a:pPr>
                      <a:r>
                        <a:rPr lang="en-US" sz="3000" b="1">
                          <a:solidFill>
                            <a:srgbClr val="000000"/>
                          </a:solidFill>
                          <a:latin typeface="+mn-lt"/>
                          <a:ea typeface="Cambria"/>
                          <a:cs typeface="Times New Roman"/>
                        </a:rPr>
                        <a:t>+ Tổng lượng mưa: 2674mm</a:t>
                      </a:r>
                      <a:endParaRPr lang="en-US" sz="3000" b="1">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2"/>
                  </a:ext>
                </a:extLst>
              </a:tr>
              <a:tr h="366834">
                <a:tc>
                  <a:txBody>
                    <a:bodyPr/>
                    <a:lstStyle/>
                    <a:p>
                      <a:pPr algn="ctr">
                        <a:lnSpc>
                          <a:spcPct val="150000"/>
                        </a:lnSpc>
                        <a:spcBef>
                          <a:spcPts val="600"/>
                        </a:spcBef>
                        <a:spcAft>
                          <a:spcPts val="0"/>
                        </a:spcAft>
                      </a:pPr>
                      <a:r>
                        <a:rPr lang="en-US" sz="3000" b="1" i="1">
                          <a:solidFill>
                            <a:srgbClr val="FF0000"/>
                          </a:solidFill>
                          <a:latin typeface="+mn-lt"/>
                          <a:ea typeface="Cambria"/>
                          <a:cs typeface="Times New Roman"/>
                        </a:rPr>
                        <a:t>Kết luận</a:t>
                      </a:r>
                      <a:endParaRPr lang="en-US" sz="3000" b="1">
                        <a:solidFill>
                          <a:srgbClr val="FF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gridSpan="2">
                  <a:txBody>
                    <a:bodyPr/>
                    <a:lstStyle/>
                    <a:p>
                      <a:pPr algn="just">
                        <a:lnSpc>
                          <a:spcPct val="150000"/>
                        </a:lnSpc>
                        <a:spcBef>
                          <a:spcPts val="600"/>
                        </a:spcBef>
                        <a:spcAft>
                          <a:spcPts val="0"/>
                        </a:spcAft>
                      </a:pPr>
                      <a:r>
                        <a:rPr lang="en-US" sz="3000" b="1" i="1">
                          <a:solidFill>
                            <a:srgbClr val="FF0000"/>
                          </a:solidFill>
                          <a:latin typeface="+mn-lt"/>
                          <a:ea typeface="Cambria"/>
                          <a:cs typeface="Times New Roman"/>
                        </a:rPr>
                        <a:t>Sự phân hóa khí hậu theo chiều đông - tây và theo độ cao</a:t>
                      </a:r>
                      <a:endParaRPr lang="en-US" sz="3000" b="1">
                        <a:solidFill>
                          <a:srgbClr val="FF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70022" y="2058393"/>
            <a:ext cx="11210300" cy="297674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3000" b="1" i="1" dirty="0">
                <a:solidFill>
                  <a:srgbClr val="0000FF"/>
                </a:solidFill>
                <a:cs typeface="Arial" panose="020B0604020202020204" pitchFamily="34" charset="0"/>
              </a:rPr>
              <a:t>1. </a:t>
            </a:r>
            <a:r>
              <a:rPr lang="en-US" sz="3000" b="1" i="1" dirty="0" err="1">
                <a:solidFill>
                  <a:srgbClr val="0000FF"/>
                </a:solidFill>
                <a:cs typeface="Arial" panose="020B0604020202020204" pitchFamily="34" charset="0"/>
              </a:rPr>
              <a:t>Sưu</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tầm</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những</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câu</a:t>
            </a:r>
            <a:r>
              <a:rPr lang="en-US" sz="3000" b="1" i="1" dirty="0">
                <a:solidFill>
                  <a:srgbClr val="0000FF"/>
                </a:solidFill>
                <a:cs typeface="Arial" panose="020B0604020202020204" pitchFamily="34" charset="0"/>
              </a:rPr>
              <a:t> ca </a:t>
            </a:r>
            <a:r>
              <a:rPr lang="en-US" sz="3000" b="1" i="1" dirty="0" err="1">
                <a:solidFill>
                  <a:srgbClr val="0000FF"/>
                </a:solidFill>
                <a:cs typeface="Arial" panose="020B0604020202020204" pitchFamily="34" charset="0"/>
              </a:rPr>
              <a:t>dao</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tục</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ngữ</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về</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thời</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tiết</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khí</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hậu</a:t>
            </a:r>
            <a:r>
              <a:rPr lang="en-US" sz="3000" b="1" i="1" dirty="0">
                <a:solidFill>
                  <a:srgbClr val="0000FF"/>
                </a:solidFill>
                <a:cs typeface="Arial" panose="020B0604020202020204" pitchFamily="34" charset="0"/>
              </a:rPr>
              <a:t>.</a:t>
            </a:r>
          </a:p>
          <a:p>
            <a:pPr algn="just">
              <a:lnSpc>
                <a:spcPct val="150000"/>
              </a:lnSpc>
            </a:pPr>
            <a:r>
              <a:rPr lang="en-US" sz="3000" b="1" i="1" dirty="0">
                <a:solidFill>
                  <a:srgbClr val="0000FF"/>
                </a:solidFill>
                <a:cs typeface="Arial" panose="020B0604020202020204" pitchFamily="34" charset="0"/>
              </a:rPr>
              <a:t>2. </a:t>
            </a:r>
            <a:r>
              <a:rPr lang="en-US" sz="3000" b="1" i="1" dirty="0" err="1">
                <a:solidFill>
                  <a:srgbClr val="0000FF"/>
                </a:solidFill>
                <a:cs typeface="Arial" panose="020B0604020202020204" pitchFamily="34" charset="0"/>
              </a:rPr>
              <a:t>Giả</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sử</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không</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có</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mùa</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đông</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thì</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thiên</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nhiên</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nước</a:t>
            </a:r>
            <a:r>
              <a:rPr lang="en-US" sz="3000" b="1" i="1" dirty="0">
                <a:solidFill>
                  <a:srgbClr val="0000FF"/>
                </a:solidFill>
                <a:cs typeface="Arial" panose="020B0604020202020204" pitchFamily="34" charset="0"/>
              </a:rPr>
              <a:t> ta </a:t>
            </a:r>
            <a:r>
              <a:rPr lang="en-US" sz="3000" b="1" i="1" dirty="0" err="1">
                <a:solidFill>
                  <a:srgbClr val="0000FF"/>
                </a:solidFill>
                <a:cs typeface="Arial" panose="020B0604020202020204" pitchFamily="34" charset="0"/>
              </a:rPr>
              <a:t>sẽ</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thay</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đổi</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như</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thế</a:t>
            </a:r>
            <a:r>
              <a:rPr lang="en-US" sz="3000" b="1" i="1" dirty="0">
                <a:solidFill>
                  <a:srgbClr val="0000FF"/>
                </a:solidFill>
                <a:cs typeface="Arial" panose="020B0604020202020204" pitchFamily="34" charset="0"/>
              </a:rPr>
              <a:t> </a:t>
            </a:r>
            <a:r>
              <a:rPr lang="en-US" sz="3000" b="1" i="1" dirty="0" err="1">
                <a:solidFill>
                  <a:srgbClr val="0000FF"/>
                </a:solidFill>
                <a:cs typeface="Arial" panose="020B0604020202020204" pitchFamily="34" charset="0"/>
              </a:rPr>
              <a:t>nào</a:t>
            </a:r>
            <a:r>
              <a:rPr lang="en-US" sz="3000" b="1" i="1" dirty="0">
                <a:solidFill>
                  <a:srgbClr val="0000FF"/>
                </a:solidFill>
                <a:cs typeface="Arial" panose="020B0604020202020204" pitchFamily="34" charset="0"/>
              </a:rPr>
              <a:t>? </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0" y="982639"/>
            <a:ext cx="1675732" cy="1522661"/>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624457" y="4886717"/>
            <a:ext cx="1250868" cy="1971283"/>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dirty="0" err="1">
                <a:ln w="11430"/>
                <a:solidFill>
                  <a:schemeClr val="accent4">
                    <a:lumMod val="50000"/>
                  </a:schemeClr>
                </a:solidFill>
                <a:latin typeface="Arial" pitchFamily="34" charset="0"/>
                <a:cs typeface="Arial" pitchFamily="34" charset="0"/>
              </a:rPr>
              <a:t>Vận</a:t>
            </a:r>
            <a:r>
              <a:rPr lang="en-US" sz="4700" b="1" u="sng" dirty="0">
                <a:ln w="11430"/>
                <a:solidFill>
                  <a:schemeClr val="accent4">
                    <a:lumMod val="50000"/>
                  </a:schemeClr>
                </a:solidFill>
                <a:latin typeface="Arial" pitchFamily="34" charset="0"/>
                <a:cs typeface="Arial" pitchFamily="34" charset="0"/>
              </a:rPr>
              <a:t> </a:t>
            </a:r>
            <a:r>
              <a:rPr lang="en-US" sz="4700" b="1" u="sng" dirty="0" err="1">
                <a:ln w="11430"/>
                <a:solidFill>
                  <a:schemeClr val="accent4">
                    <a:lumMod val="50000"/>
                  </a:schemeClr>
                </a:solidFill>
                <a:latin typeface="Arial" pitchFamily="34" charset="0"/>
                <a:cs typeface="Arial" pitchFamily="34" charset="0"/>
              </a:rPr>
              <a:t>dụng</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6" name="直接连接符 5">
            <a:extLst>
              <a:ext uri="{FF2B5EF4-FFF2-40B4-BE49-F238E27FC236}">
                <a16:creationId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1" y="5165463"/>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8" y="4807861"/>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1000"/>
                                        <p:tgtEl>
                                          <p:spTgt spid="2"/>
                                        </p:tgtEl>
                                      </p:cBhvr>
                                    </p:animEffect>
                                  </p:childTnLst>
                                </p:cTn>
                              </p:par>
                              <p:par>
                                <p:cTn id="28" presetID="42"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000"/>
                                        <p:tgtEl>
                                          <p:spTgt spid="55"/>
                                        </p:tgtEl>
                                      </p:cBhvr>
                                    </p:animEffect>
                                    <p:anim calcmode="lin" valueType="num">
                                      <p:cBhvr>
                                        <p:cTn id="31" dur="1000" fill="hold"/>
                                        <p:tgtEl>
                                          <p:spTgt spid="55"/>
                                        </p:tgtEl>
                                        <p:attrNameLst>
                                          <p:attrName>ppt_x</p:attrName>
                                        </p:attrNameLst>
                                      </p:cBhvr>
                                      <p:tavLst>
                                        <p:tav tm="0">
                                          <p:val>
                                            <p:strVal val="#ppt_x"/>
                                          </p:val>
                                        </p:tav>
                                        <p:tav tm="100000">
                                          <p:val>
                                            <p:strVal val="#ppt_x"/>
                                          </p:val>
                                        </p:tav>
                                      </p:tavLst>
                                    </p:anim>
                                    <p:anim calcmode="lin" valueType="num">
                                      <p:cBhvr>
                                        <p:cTn id="32" dur="1000" fill="hold"/>
                                        <p:tgtEl>
                                          <p:spTgt spid="55"/>
                                        </p:tgtEl>
                                        <p:attrNameLst>
                                          <p:attrName>ppt_y</p:attrName>
                                        </p:attrNameLst>
                                      </p:cBhvr>
                                      <p:tavLst>
                                        <p:tav tm="0">
                                          <p:val>
                                            <p:strVal val="#ppt_y+.1"/>
                                          </p:val>
                                        </p:tav>
                                        <p:tav tm="100000">
                                          <p:val>
                                            <p:strVal val="#ppt_y"/>
                                          </p:val>
                                        </p:tav>
                                      </p:tavLst>
                                    </p:anim>
                                  </p:childTnLst>
                                </p:cTn>
                              </p:par>
                              <p:par>
                                <p:cTn id="33" presetID="15"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1000" fill="hold"/>
                                        <p:tgtEl>
                                          <p:spTgt spid="56"/>
                                        </p:tgtEl>
                                        <p:attrNameLst>
                                          <p:attrName>ppt_w</p:attrName>
                                        </p:attrNameLst>
                                      </p:cBhvr>
                                      <p:tavLst>
                                        <p:tav tm="0">
                                          <p:val>
                                            <p:fltVal val="0"/>
                                          </p:val>
                                        </p:tav>
                                        <p:tav tm="100000">
                                          <p:val>
                                            <p:strVal val="#ppt_w"/>
                                          </p:val>
                                        </p:tav>
                                      </p:tavLst>
                                    </p:anim>
                                    <p:anim calcmode="lin" valueType="num">
                                      <p:cBhvr>
                                        <p:cTn id="36" dur="1000" fill="hold"/>
                                        <p:tgtEl>
                                          <p:spTgt spid="56"/>
                                        </p:tgtEl>
                                        <p:attrNameLst>
                                          <p:attrName>ppt_h</p:attrName>
                                        </p:attrNameLst>
                                      </p:cBhvr>
                                      <p:tavLst>
                                        <p:tav tm="0">
                                          <p:val>
                                            <p:fltVal val="0"/>
                                          </p:val>
                                        </p:tav>
                                        <p:tav tm="100000">
                                          <p:val>
                                            <p:strVal val="#ppt_h"/>
                                          </p:val>
                                        </p:tav>
                                      </p:tavLst>
                                    </p:anim>
                                    <p:anim calcmode="lin" valueType="num">
                                      <p:cBhvr>
                                        <p:cTn id="37"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6"/>
                                        </p:tgtEl>
                                        <p:attrNameLst>
                                          <p:attrName>ppt_y</p:attrName>
                                        </p:attrNameLst>
                                      </p:cBhvr>
                                      <p:tavLst>
                                        <p:tav tm="0" fmla="#ppt_y+(sin(-2*pi*(1-$))*-#ppt_x+cos(-2*pi*(1-$))*(1-#ppt_y))*(1-$)">
                                          <p:val>
                                            <p:fltVal val="0"/>
                                          </p:val>
                                        </p:tav>
                                        <p:tav tm="100000">
                                          <p:val>
                                            <p:fltVal val="1"/>
                                          </p:val>
                                        </p:tav>
                                      </p:tavLst>
                                    </p:anim>
                                  </p:childTnLst>
                                </p:cTn>
                              </p:par>
                              <p:par>
                                <p:cTn id="39" presetID="32" presetClass="emph" presetSubtype="0" repeatCount="3000" fill="hold" nodeType="withEffect">
                                  <p:stCondLst>
                                    <p:cond delay="0"/>
                                  </p:stCondLst>
                                  <p:childTnLst>
                                    <p:animRot by="120000">
                                      <p:cBhvr>
                                        <p:cTn id="40" dur="100" fill="hold">
                                          <p:stCondLst>
                                            <p:cond delay="0"/>
                                          </p:stCondLst>
                                        </p:cTn>
                                        <p:tgtEl>
                                          <p:spTgt spid="56"/>
                                        </p:tgtEl>
                                        <p:attrNameLst>
                                          <p:attrName>r</p:attrName>
                                        </p:attrNameLst>
                                      </p:cBhvr>
                                    </p:animRot>
                                    <p:animRot by="-240000">
                                      <p:cBhvr>
                                        <p:cTn id="41" dur="200" fill="hold">
                                          <p:stCondLst>
                                            <p:cond delay="200"/>
                                          </p:stCondLst>
                                        </p:cTn>
                                        <p:tgtEl>
                                          <p:spTgt spid="56"/>
                                        </p:tgtEl>
                                        <p:attrNameLst>
                                          <p:attrName>r</p:attrName>
                                        </p:attrNameLst>
                                      </p:cBhvr>
                                    </p:animRot>
                                    <p:animRot by="240000">
                                      <p:cBhvr>
                                        <p:cTn id="42" dur="200" fill="hold">
                                          <p:stCondLst>
                                            <p:cond delay="400"/>
                                          </p:stCondLst>
                                        </p:cTn>
                                        <p:tgtEl>
                                          <p:spTgt spid="56"/>
                                        </p:tgtEl>
                                        <p:attrNameLst>
                                          <p:attrName>r</p:attrName>
                                        </p:attrNameLst>
                                      </p:cBhvr>
                                    </p:animRot>
                                    <p:animRot by="-240000">
                                      <p:cBhvr>
                                        <p:cTn id="43" dur="200" fill="hold">
                                          <p:stCondLst>
                                            <p:cond delay="600"/>
                                          </p:stCondLst>
                                        </p:cTn>
                                        <p:tgtEl>
                                          <p:spTgt spid="56"/>
                                        </p:tgtEl>
                                        <p:attrNameLst>
                                          <p:attrName>r</p:attrName>
                                        </p:attrNameLst>
                                      </p:cBhvr>
                                    </p:animRot>
                                    <p:animRot by="120000">
                                      <p:cBhvr>
                                        <p:cTn id="44"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a:extLst>
              <a:ext uri="{FF2B5EF4-FFF2-40B4-BE49-F238E27FC236}">
                <a16:creationId xmlns:a16="http://schemas.microsoft.com/office/drawing/2014/main" id="{B4BAE317-108A-42F2-AC9A-D27C004F5D3D}"/>
              </a:ext>
            </a:extLst>
          </p:cNvPr>
          <p:cNvPicPr>
            <a:picLocks noChangeAspect="1"/>
          </p:cNvPicPr>
          <p:nvPr/>
        </p:nvPicPr>
        <p:blipFill rotWithShape="1">
          <a:blip r:embed="rId2" cstate="print"/>
          <a:srcRect t="20228"/>
          <a:stretch/>
        </p:blipFill>
        <p:spPr>
          <a:xfrm>
            <a:off x="20" y="1282"/>
            <a:ext cx="12191980" cy="6856718"/>
          </a:xfrm>
          <a:prstGeom prst="rect">
            <a:avLst/>
          </a:prstGeom>
        </p:spPr>
      </p:pic>
      <p:sp>
        <p:nvSpPr>
          <p:cNvPr id="5" name="Hộp Văn bản 4">
            <a:extLst>
              <a:ext uri="{FF2B5EF4-FFF2-40B4-BE49-F238E27FC236}">
                <a16:creationId xmlns:a16="http://schemas.microsoft.com/office/drawing/2014/main" id="{7BEDDC1C-AEF3-484A-96E1-83C3F34293AA}"/>
              </a:ext>
            </a:extLst>
          </p:cNvPr>
          <p:cNvSpPr txBox="1"/>
          <p:nvPr/>
        </p:nvSpPr>
        <p:spPr>
          <a:xfrm>
            <a:off x="2133600" y="1447800"/>
            <a:ext cx="8009206" cy="1200329"/>
          </a:xfrm>
          <a:prstGeom prst="rect">
            <a:avLst/>
          </a:prstGeom>
          <a:noFill/>
        </p:spPr>
        <p:txBody>
          <a:bodyPr wrap="square">
            <a:spAutoFit/>
          </a:bodyPr>
          <a:lstStyle/>
          <a:p>
            <a:pPr algn="ctr"/>
            <a:r>
              <a:rPr lang="en-US" sz="3600" b="1">
                <a:solidFill>
                  <a:srgbClr val="0000FF"/>
                </a:solidFill>
              </a:rPr>
              <a:t>Mùa gì gió rét căm căm</a:t>
            </a:r>
            <a:br>
              <a:rPr lang="en-US" sz="3600" b="1">
                <a:solidFill>
                  <a:srgbClr val="0000FF"/>
                </a:solidFill>
              </a:rPr>
            </a:br>
            <a:r>
              <a:rPr lang="en-US" sz="3600" b="1">
                <a:solidFill>
                  <a:srgbClr val="0000FF"/>
                </a:solidFill>
              </a:rPr>
              <a:t>Đi học em phải quàng khăn, đi giày?</a:t>
            </a:r>
          </a:p>
        </p:txBody>
      </p:sp>
    </p:spTree>
    <p:extLst>
      <p:ext uri="{BB962C8B-B14F-4D97-AF65-F5344CB8AC3E}">
        <p14:creationId xmlns:p14="http://schemas.microsoft.com/office/powerpoint/2010/main" val="668121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Hộp Văn bản 9">
            <a:extLst>
              <a:ext uri="{FF2B5EF4-FFF2-40B4-BE49-F238E27FC236}">
                <a16:creationId xmlns:a16="http://schemas.microsoft.com/office/drawing/2014/main" id="{026A528D-0867-4EDF-9D13-032184D941D2}"/>
              </a:ext>
            </a:extLst>
          </p:cNvPr>
          <p:cNvSpPr txBox="1"/>
          <p:nvPr/>
        </p:nvSpPr>
        <p:spPr>
          <a:xfrm>
            <a:off x="3311769" y="123268"/>
            <a:ext cx="8153400" cy="1685077"/>
          </a:xfrm>
          <a:prstGeom prst="rect">
            <a:avLst/>
          </a:prstGeom>
          <a:noFill/>
        </p:spPr>
        <p:txBody>
          <a:bodyPr wrap="square">
            <a:spAutoFit/>
          </a:bodyPr>
          <a:lstStyle/>
          <a:p>
            <a:pPr algn="ctr">
              <a:lnSpc>
                <a:spcPct val="150000"/>
              </a:lnSpc>
            </a:pPr>
            <a:r>
              <a:rPr lang="vi-VN" sz="3600" b="1" dirty="0">
                <a:solidFill>
                  <a:srgbClr val="0000FF"/>
                </a:solidFill>
                <a:latin typeface="Calibri" pitchFamily="34" charset="0"/>
                <a:cs typeface="Calibri" pitchFamily="34" charset="0"/>
              </a:rPr>
              <a:t>Mùa gì </a:t>
            </a:r>
            <a:r>
              <a:rPr lang="en-US" sz="3600" b="1" dirty="0" err="1">
                <a:solidFill>
                  <a:srgbClr val="0000FF"/>
                </a:solidFill>
                <a:latin typeface="Calibri" pitchFamily="34" charset="0"/>
                <a:cs typeface="Calibri" pitchFamily="34" charset="0"/>
              </a:rPr>
              <a:t>em</a:t>
            </a:r>
            <a:r>
              <a:rPr lang="vi-VN" sz="3600" b="1" dirty="0">
                <a:solidFill>
                  <a:srgbClr val="0000FF"/>
                </a:solidFill>
                <a:latin typeface="Calibri" pitchFamily="34" charset="0"/>
                <a:cs typeface="Calibri" pitchFamily="34" charset="0"/>
              </a:rPr>
              <a:t> đón trăng rằm</a:t>
            </a:r>
            <a:br>
              <a:rPr lang="vi-VN" sz="3600" b="1" dirty="0">
                <a:solidFill>
                  <a:srgbClr val="0000FF"/>
                </a:solidFill>
                <a:latin typeface="Calibri" pitchFamily="34" charset="0"/>
                <a:cs typeface="Calibri" pitchFamily="34" charset="0"/>
              </a:rPr>
            </a:br>
            <a:r>
              <a:rPr lang="vi-VN" sz="3600" b="1" dirty="0">
                <a:solidFill>
                  <a:srgbClr val="0000FF"/>
                </a:solidFill>
                <a:latin typeface="Calibri" pitchFamily="34" charset="0"/>
                <a:cs typeface="Calibri" pitchFamily="34" charset="0"/>
              </a:rPr>
              <a:t>Rước đèn phá cỗ, chị Hằng cùng vui?</a:t>
            </a:r>
            <a:endParaRPr lang="en-US" sz="3600" b="1" dirty="0">
              <a:solidFill>
                <a:srgbClr val="0000FF"/>
              </a:solidFill>
              <a:latin typeface="Calibri" pitchFamily="34" charset="0"/>
              <a:cs typeface="Calibri" pitchFamily="34" charset="0"/>
            </a:endParaRPr>
          </a:p>
        </p:txBody>
      </p:sp>
      <p:pic>
        <p:nvPicPr>
          <p:cNvPr id="1028" name="Picture 4" descr="Tranh đá quý phong cảnh mùa thu vàng T270">
            <a:extLst>
              <a:ext uri="{FF2B5EF4-FFF2-40B4-BE49-F238E27FC236}">
                <a16:creationId xmlns:a16="http://schemas.microsoft.com/office/drawing/2014/main" id="{17AB7DB0-3DB7-49C8-AF2E-AAEA8D2E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01" y="1867486"/>
            <a:ext cx="7192694" cy="486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481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0" y="1281"/>
            <a:ext cx="12191980" cy="6856719"/>
          </a:xfrm>
          <a:prstGeom prst="rect">
            <a:avLst/>
          </a:prstGeom>
        </p:spPr>
      </p:pic>
      <p:sp>
        <p:nvSpPr>
          <p:cNvPr id="9" name="TextBox 8"/>
          <p:cNvSpPr txBox="1"/>
          <p:nvPr/>
        </p:nvSpPr>
        <p:spPr>
          <a:xfrm>
            <a:off x="1069145" y="1161765"/>
            <a:ext cx="10072467" cy="1477325"/>
          </a:xfrm>
          <a:prstGeom prst="rect">
            <a:avLst/>
          </a:prstGeom>
          <a:noFill/>
        </p:spPr>
        <p:txBody>
          <a:bodyPr wrap="square" lIns="91438" tIns="45719" rIns="91438" bIns="45719" rtlCol="0">
            <a:spAutoFit/>
          </a:bodyPr>
          <a:lstStyle/>
          <a:p>
            <a:pPr algn="ctr"/>
            <a:r>
              <a:rPr lang="en-US" sz="4500" b="1" dirty="0">
                <a:solidFill>
                  <a:schemeClr val="bg1"/>
                </a:solidFill>
              </a:rPr>
              <a:t>CHƯƠNG 2. </a:t>
            </a:r>
          </a:p>
          <a:p>
            <a:pPr algn="ctr"/>
            <a:r>
              <a:rPr lang="en-US" sz="4500" b="1" dirty="0">
                <a:solidFill>
                  <a:schemeClr val="bg1"/>
                </a:solidFill>
              </a:rPr>
              <a:t>KHÍ HẬU VÀ THỦY VĂN VIỆT NAM</a:t>
            </a:r>
          </a:p>
        </p:txBody>
      </p:sp>
      <p:sp>
        <p:nvSpPr>
          <p:cNvPr id="10" name="TextBox 9"/>
          <p:cNvSpPr txBox="1"/>
          <p:nvPr/>
        </p:nvSpPr>
        <p:spPr>
          <a:xfrm>
            <a:off x="1293443" y="2736124"/>
            <a:ext cx="9707880" cy="861772"/>
          </a:xfrm>
          <a:prstGeom prst="rect">
            <a:avLst/>
          </a:prstGeom>
          <a:noFill/>
        </p:spPr>
        <p:txBody>
          <a:bodyPr wrap="square" lIns="91438" tIns="45719" rIns="91438" bIns="45719" rtlCol="0">
            <a:spAutoFit/>
          </a:bodyPr>
          <a:lstStyle/>
          <a:p>
            <a:pPr algn="ctr"/>
            <a:r>
              <a:rPr lang="en-US" sz="5000" b="1">
                <a:solidFill>
                  <a:srgbClr val="FFFF00"/>
                </a:solidFill>
                <a:effectLst>
                  <a:outerShdw blurRad="38100" dist="38100" dir="2700000" algn="tl">
                    <a:srgbClr val="000000">
                      <a:alpha val="43137"/>
                    </a:srgbClr>
                  </a:outerShdw>
                </a:effectLst>
              </a:rPr>
              <a:t>Bài 4. Khí hậu Việt Nam</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6341"/>
            <a:ext cx="11719560" cy="707884"/>
          </a:xfrm>
          <a:prstGeom prst="rect">
            <a:avLst/>
          </a:prstGeom>
          <a:noFill/>
        </p:spPr>
        <p:txBody>
          <a:bodyPr wrap="square" lIns="91438" tIns="45719" rIns="91438" bIns="45719" rtlCol="0">
            <a:spAutoFit/>
          </a:bodyPr>
          <a:lstStyle/>
          <a:p>
            <a:pPr algn="ctr"/>
            <a:r>
              <a:rPr lang="en-US" sz="4000" b="1">
                <a:solidFill>
                  <a:srgbClr val="007A37"/>
                </a:solidFill>
                <a:cs typeface="Arial" pitchFamily="34" charset="0"/>
              </a:rPr>
              <a:t>Bài 4. KHÍ HẬU VIỆT NAM</a:t>
            </a:r>
          </a:p>
        </p:txBody>
      </p:sp>
      <p:sp>
        <p:nvSpPr>
          <p:cNvPr id="15" name="Rectangle 14"/>
          <p:cNvSpPr/>
          <p:nvPr/>
        </p:nvSpPr>
        <p:spPr>
          <a:xfrm>
            <a:off x="162526" y="679325"/>
            <a:ext cx="5287597" cy="1015661"/>
          </a:xfrm>
          <a:prstGeom prst="rect">
            <a:avLst/>
          </a:prstGeom>
        </p:spPr>
        <p:txBody>
          <a:bodyPr wrap="none" lIns="91438" tIns="45719" rIns="91438" bIns="45719">
            <a:spAutoFit/>
          </a:bodyPr>
          <a:lstStyle/>
          <a:p>
            <a:pPr marL="514350" indent="-514350" algn="just"/>
            <a:r>
              <a:rPr lang="en-US" sz="3000" b="1" dirty="0">
                <a:solidFill>
                  <a:srgbClr val="002060"/>
                </a:solidFill>
                <a:cs typeface="Arial" pitchFamily="34" charset="0"/>
              </a:rPr>
              <a:t>1. </a:t>
            </a:r>
            <a:r>
              <a:rPr lang="en-US" sz="3000" b="1" dirty="0" err="1">
                <a:solidFill>
                  <a:srgbClr val="002060"/>
                </a:solidFill>
                <a:cs typeface="Arial" pitchFamily="34" charset="0"/>
              </a:rPr>
              <a:t>Khí</a:t>
            </a:r>
            <a:r>
              <a:rPr lang="en-US" sz="3000" b="1" dirty="0">
                <a:solidFill>
                  <a:srgbClr val="002060"/>
                </a:solidFill>
                <a:cs typeface="Arial" pitchFamily="34" charset="0"/>
              </a:rPr>
              <a:t> </a:t>
            </a:r>
            <a:r>
              <a:rPr lang="en-US" sz="3000" b="1" dirty="0" err="1">
                <a:solidFill>
                  <a:srgbClr val="002060"/>
                </a:solidFill>
                <a:cs typeface="Arial" pitchFamily="34" charset="0"/>
              </a:rPr>
              <a:t>hậu</a:t>
            </a:r>
            <a:r>
              <a:rPr lang="en-US" sz="3000" b="1" dirty="0">
                <a:solidFill>
                  <a:srgbClr val="002060"/>
                </a:solidFill>
                <a:cs typeface="Arial" pitchFamily="34" charset="0"/>
              </a:rPr>
              <a:t> </a:t>
            </a:r>
            <a:r>
              <a:rPr lang="en-US" sz="3000" b="1" dirty="0" err="1">
                <a:solidFill>
                  <a:srgbClr val="002060"/>
                </a:solidFill>
                <a:cs typeface="Arial" pitchFamily="34" charset="0"/>
              </a:rPr>
              <a:t>nhiệt</a:t>
            </a:r>
            <a:r>
              <a:rPr lang="en-US" sz="3000" b="1" dirty="0">
                <a:solidFill>
                  <a:srgbClr val="002060"/>
                </a:solidFill>
                <a:cs typeface="Arial" pitchFamily="34" charset="0"/>
              </a:rPr>
              <a:t> </a:t>
            </a:r>
            <a:r>
              <a:rPr lang="en-US" sz="3000" b="1" dirty="0" err="1">
                <a:solidFill>
                  <a:srgbClr val="002060"/>
                </a:solidFill>
                <a:cs typeface="Arial" pitchFamily="34" charset="0"/>
              </a:rPr>
              <a:t>đới</a:t>
            </a:r>
            <a:r>
              <a:rPr lang="en-US" sz="3000" b="1" dirty="0">
                <a:solidFill>
                  <a:srgbClr val="002060"/>
                </a:solidFill>
                <a:cs typeface="Arial" pitchFamily="34" charset="0"/>
              </a:rPr>
              <a:t> </a:t>
            </a:r>
            <a:r>
              <a:rPr lang="en-US" sz="3000" b="1" dirty="0" err="1">
                <a:solidFill>
                  <a:srgbClr val="002060"/>
                </a:solidFill>
                <a:cs typeface="Arial" pitchFamily="34" charset="0"/>
              </a:rPr>
              <a:t>ẩm</a:t>
            </a:r>
            <a:r>
              <a:rPr lang="en-US" sz="3000" b="1" dirty="0">
                <a:solidFill>
                  <a:srgbClr val="002060"/>
                </a:solidFill>
                <a:cs typeface="Arial" pitchFamily="34" charset="0"/>
              </a:rPr>
              <a:t> </a:t>
            </a:r>
            <a:r>
              <a:rPr lang="en-US" sz="3000" b="1" dirty="0" err="1">
                <a:solidFill>
                  <a:srgbClr val="002060"/>
                </a:solidFill>
                <a:cs typeface="Arial" pitchFamily="34" charset="0"/>
              </a:rPr>
              <a:t>gió</a:t>
            </a:r>
            <a:r>
              <a:rPr lang="en-US" sz="3000" b="1" dirty="0">
                <a:solidFill>
                  <a:srgbClr val="002060"/>
                </a:solidFill>
                <a:cs typeface="Arial" pitchFamily="34" charset="0"/>
              </a:rPr>
              <a:t> </a:t>
            </a:r>
            <a:r>
              <a:rPr lang="en-US" sz="3000" b="1" dirty="0" err="1">
                <a:solidFill>
                  <a:srgbClr val="002060"/>
                </a:solidFill>
                <a:cs typeface="Arial" pitchFamily="34" charset="0"/>
              </a:rPr>
              <a:t>mùa</a:t>
            </a:r>
            <a:endParaRPr lang="en-US" sz="3000" b="1" dirty="0">
              <a:solidFill>
                <a:srgbClr val="002060"/>
              </a:solidFill>
              <a:cs typeface="Arial" pitchFamily="34" charset="0"/>
            </a:endParaRPr>
          </a:p>
          <a:p>
            <a:pPr marL="514350" indent="-514350" algn="just"/>
            <a:r>
              <a:rPr lang="en-US" sz="3000" b="1" i="1" dirty="0">
                <a:solidFill>
                  <a:srgbClr val="002060"/>
                </a:solidFill>
                <a:cs typeface="Arial" pitchFamily="34" charset="0"/>
              </a:rPr>
              <a:t>a. </a:t>
            </a:r>
            <a:r>
              <a:rPr lang="en-US" sz="3000" b="1" i="1" dirty="0" err="1">
                <a:solidFill>
                  <a:srgbClr val="002060"/>
                </a:solidFill>
                <a:cs typeface="Arial" pitchFamily="34" charset="0"/>
              </a:rPr>
              <a:t>Tính</a:t>
            </a:r>
            <a:r>
              <a:rPr lang="en-US" sz="3000" b="1" i="1" dirty="0">
                <a:solidFill>
                  <a:srgbClr val="002060"/>
                </a:solidFill>
                <a:cs typeface="Arial" pitchFamily="34" charset="0"/>
              </a:rPr>
              <a:t> </a:t>
            </a:r>
            <a:r>
              <a:rPr lang="en-US" sz="3000" b="1" i="1" dirty="0" err="1">
                <a:solidFill>
                  <a:srgbClr val="002060"/>
                </a:solidFill>
                <a:cs typeface="Arial" pitchFamily="34" charset="0"/>
              </a:rPr>
              <a:t>chất</a:t>
            </a:r>
            <a:r>
              <a:rPr lang="en-US" sz="3000" b="1" i="1" dirty="0">
                <a:solidFill>
                  <a:srgbClr val="002060"/>
                </a:solidFill>
                <a:cs typeface="Arial" pitchFamily="34" charset="0"/>
              </a:rPr>
              <a:t> </a:t>
            </a:r>
            <a:r>
              <a:rPr lang="en-US" sz="3000" b="1" i="1" dirty="0" err="1">
                <a:solidFill>
                  <a:srgbClr val="002060"/>
                </a:solidFill>
                <a:cs typeface="Arial" pitchFamily="34" charset="0"/>
              </a:rPr>
              <a:t>nhiệt</a:t>
            </a:r>
            <a:r>
              <a:rPr lang="en-US" sz="3000" b="1" i="1" dirty="0">
                <a:solidFill>
                  <a:srgbClr val="002060"/>
                </a:solidFill>
                <a:cs typeface="Arial" pitchFamily="34" charset="0"/>
              </a:rPr>
              <a:t> </a:t>
            </a:r>
            <a:r>
              <a:rPr lang="en-US" sz="3000" b="1" i="1" dirty="0" err="1">
                <a:solidFill>
                  <a:srgbClr val="002060"/>
                </a:solidFill>
                <a:cs typeface="Arial" pitchFamily="34" charset="0"/>
              </a:rPr>
              <a:t>đới</a:t>
            </a:r>
            <a:endParaRPr lang="en-US" sz="3000" b="1" i="1" dirty="0">
              <a:solidFill>
                <a:srgbClr val="002060"/>
              </a:solidFill>
              <a:cs typeface="Arial" pitchFamily="34" charset="0"/>
            </a:endParaRPr>
          </a:p>
        </p:txBody>
      </p:sp>
      <p:sp>
        <p:nvSpPr>
          <p:cNvPr id="17" name="Rectangle: Rounded Corners 7">
            <a:extLst>
              <a:ext uri="{FF2B5EF4-FFF2-40B4-BE49-F238E27FC236}">
                <a16:creationId xmlns:a16="http://schemas.microsoft.com/office/drawing/2014/main" id="{83943E22-6FC5-4857-96F1-DB4BDF369685}"/>
              </a:ext>
            </a:extLst>
          </p:cNvPr>
          <p:cNvSpPr/>
          <p:nvPr/>
        </p:nvSpPr>
        <p:spPr>
          <a:xfrm>
            <a:off x="367366" y="2475013"/>
            <a:ext cx="5428075" cy="247681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Dựa vào Atlat Địa lí Việt Nam, cho biết phần lớn nước ta nằm trong thang nhiệt độ trung bình năm là bao nhiêu?</a:t>
            </a:r>
            <a:endParaRPr lang="en-US" sz="3000" b="1" i="1" dirty="0">
              <a:solidFill>
                <a:srgbClr val="0000FF"/>
              </a:solidFill>
              <a:cs typeface="Arial" pitchFamily="34" charset="0"/>
            </a:endParaRPr>
          </a:p>
        </p:txBody>
      </p:sp>
      <p:pic>
        <p:nvPicPr>
          <p:cNvPr id="16" name="Picture 15">
            <a:extLst>
              <a:ext uri="{FF2B5EF4-FFF2-40B4-BE49-F238E27FC236}">
                <a16:creationId xmlns:a16="http://schemas.microsoft.com/office/drawing/2014/main" id="{652FC8A7-024D-4584-9199-0A11B9D76B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07481" y="2819400"/>
            <a:ext cx="6064463" cy="3960853"/>
          </a:xfrm>
          <a:prstGeom prst="rect">
            <a:avLst/>
          </a:prstGeom>
        </p:spPr>
      </p:pic>
      <p:sp>
        <p:nvSpPr>
          <p:cNvPr id="19" name="Rectangle 1"/>
          <p:cNvSpPr>
            <a:spLocks noChangeArrowheads="1"/>
          </p:cNvSpPr>
          <p:nvPr/>
        </p:nvSpPr>
        <p:spPr bwMode="auto">
          <a:xfrm>
            <a:off x="225088" y="1603723"/>
            <a:ext cx="7037103" cy="7546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dirty="0"/>
              <a:t>- </a:t>
            </a:r>
            <a:r>
              <a:rPr lang="en-US" sz="3200" dirty="0" err="1"/>
              <a:t>Nhiệt</a:t>
            </a:r>
            <a:r>
              <a:rPr lang="en-US" sz="3200" dirty="0"/>
              <a:t> </a:t>
            </a:r>
            <a:r>
              <a:rPr lang="en-US" sz="3200" dirty="0" err="1"/>
              <a:t>độ</a:t>
            </a:r>
            <a:r>
              <a:rPr lang="en-US" sz="3200" dirty="0"/>
              <a:t> </a:t>
            </a:r>
            <a:r>
              <a:rPr lang="en-US" sz="3200" dirty="0" err="1"/>
              <a:t>trung</a:t>
            </a:r>
            <a:r>
              <a:rPr lang="en-US" sz="3200" dirty="0"/>
              <a:t> </a:t>
            </a:r>
            <a:r>
              <a:rPr lang="en-US" sz="3200" dirty="0" err="1"/>
              <a:t>bình</a:t>
            </a:r>
            <a:r>
              <a:rPr lang="en-US" sz="3200" dirty="0"/>
              <a:t> </a:t>
            </a:r>
            <a:r>
              <a:rPr lang="en-US" sz="3200" dirty="0" err="1"/>
              <a:t>năm</a:t>
            </a:r>
            <a:r>
              <a:rPr lang="en-US" sz="3200" dirty="0"/>
              <a:t> </a:t>
            </a:r>
            <a:r>
              <a:rPr lang="en-US" sz="3200" dirty="0" err="1"/>
              <a:t>trên</a:t>
            </a:r>
            <a:r>
              <a:rPr lang="en-US" sz="3200" dirty="0"/>
              <a:t> 20</a:t>
            </a:r>
            <a:r>
              <a:rPr lang="en-US" sz="3200" baseline="30000" dirty="0"/>
              <a:t>0</a:t>
            </a:r>
            <a:r>
              <a:rPr lang="en-US" sz="3200" dirty="0"/>
              <a:t>C</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29" presetClass="exit" presetSubtype="0" fill="hold" grpId="1" nodeType="withEffect">
                                  <p:stCondLst>
                                    <p:cond delay="0"/>
                                  </p:stCondLst>
                                  <p:childTnLst>
                                    <p:anim calcmode="lin" valueType="num">
                                      <p:cBhvr>
                                        <p:cTn id="16" dur="1000"/>
                                        <p:tgtEl>
                                          <p:spTgt spid="17"/>
                                        </p:tgtEl>
                                        <p:attrNameLst>
                                          <p:attrName>ppt_x</p:attrName>
                                        </p:attrNameLst>
                                      </p:cBhvr>
                                      <p:tavLst>
                                        <p:tav tm="0">
                                          <p:val>
                                            <p:strVal val="ppt_x"/>
                                          </p:val>
                                        </p:tav>
                                        <p:tav tm="100000">
                                          <p:val>
                                            <p:strVal val="ppt_x-.2"/>
                                          </p:val>
                                        </p:tav>
                                      </p:tavLst>
                                    </p:anim>
                                    <p:anim calcmode="lin" valueType="num">
                                      <p:cBhvr>
                                        <p:cTn id="17" dur="1000"/>
                                        <p:tgtEl>
                                          <p:spTgt spid="17"/>
                                        </p:tgtEl>
                                        <p:attrNameLst>
                                          <p:attrName>ppt_y</p:attrName>
                                        </p:attrNameLst>
                                      </p:cBhvr>
                                      <p:tavLst>
                                        <p:tav tm="0">
                                          <p:val>
                                            <p:strVal val="ppt_y"/>
                                          </p:val>
                                        </p:tav>
                                        <p:tav tm="100000">
                                          <p:val>
                                            <p:strVal val="ppt_y"/>
                                          </p:val>
                                        </p:tav>
                                      </p:tavLst>
                                    </p:anim>
                                    <p:animEffect transition="out" filter="fad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 calcmode="lin" valueType="num">
                                      <p:cBhvr>
                                        <p:cTn id="24"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2">
            <a:extLst>
              <a:ext uri="{FF2B5EF4-FFF2-40B4-BE49-F238E27FC236}">
                <a16:creationId xmlns:a16="http://schemas.microsoft.com/office/drawing/2014/main" id="{BDFCE6BA-C07E-48F6-A676-528646207E2F}"/>
              </a:ext>
            </a:extLst>
          </p:cNvPr>
          <p:cNvGraphicFramePr>
            <a:graphicFrameLocks/>
          </p:cNvGraphicFramePr>
          <p:nvPr>
            <p:extLst>
              <p:ext uri="{D42A27DB-BD31-4B8C-83A1-F6EECF244321}">
                <p14:modId xmlns:p14="http://schemas.microsoft.com/office/powerpoint/2010/main" val="400586633"/>
              </p:ext>
            </p:extLst>
          </p:nvPr>
        </p:nvGraphicFramePr>
        <p:xfrm>
          <a:off x="1028135" y="2905911"/>
          <a:ext cx="6625378" cy="3736034"/>
        </p:xfrm>
        <a:graphic>
          <a:graphicData uri="http://schemas.openxmlformats.org/drawingml/2006/table">
            <a:tbl>
              <a:tblPr>
                <a:tableStyleId>{ED083AE6-46FA-4A59-8FB0-9F97EB10719F}</a:tableStyleId>
              </a:tblPr>
              <a:tblGrid>
                <a:gridCol w="2832311">
                  <a:extLst>
                    <a:ext uri="{9D8B030D-6E8A-4147-A177-3AD203B41FA5}">
                      <a16:colId xmlns:a16="http://schemas.microsoft.com/office/drawing/2014/main" val="20000"/>
                    </a:ext>
                  </a:extLst>
                </a:gridCol>
                <a:gridCol w="3793067">
                  <a:extLst>
                    <a:ext uri="{9D8B030D-6E8A-4147-A177-3AD203B41FA5}">
                      <a16:colId xmlns:a16="http://schemas.microsoft.com/office/drawing/2014/main" val="20001"/>
                    </a:ext>
                  </a:extLst>
                </a:gridCol>
              </a:tblGrid>
              <a:tr h="515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chemeClr val="bg1"/>
                          </a:solidFill>
                          <a:effectLst/>
                          <a:latin typeface="+mn-lt"/>
                          <a:ea typeface="#9Slide03 Roboto Medium" panose="02000000000000000000" pitchFamily="2" charset="0"/>
                          <a:cs typeface="Arial" pitchFamily="34" charset="0"/>
                        </a:rPr>
                        <a:t>Địa</a:t>
                      </a:r>
                      <a:r>
                        <a:rPr kumimoji="0" lang="en-US" sz="2800" b="1" u="none" strike="noStrike" cap="none" normalizeH="0" baseline="0" dirty="0">
                          <a:ln>
                            <a:noFill/>
                          </a:ln>
                          <a:solidFill>
                            <a:schemeClr val="bg1"/>
                          </a:solidFill>
                          <a:effectLst/>
                          <a:latin typeface="+mn-lt"/>
                          <a:ea typeface="#9Slide03 Roboto Medium" panose="02000000000000000000" pitchFamily="2" charset="0"/>
                          <a:cs typeface="Arial" pitchFamily="34" charset="0"/>
                        </a:rPr>
                        <a:t> </a:t>
                      </a:r>
                      <a:r>
                        <a:rPr kumimoji="0" lang="en-US" sz="2800" b="1" u="none" strike="noStrike" cap="none" normalizeH="0" baseline="0" dirty="0" err="1">
                          <a:ln>
                            <a:noFill/>
                          </a:ln>
                          <a:solidFill>
                            <a:schemeClr val="bg1"/>
                          </a:solidFill>
                          <a:effectLst/>
                          <a:latin typeface="+mn-lt"/>
                          <a:ea typeface="#9Slide03 Roboto Medium" panose="02000000000000000000" pitchFamily="2" charset="0"/>
                          <a:cs typeface="Arial" pitchFamily="34" charset="0"/>
                        </a:rPr>
                        <a:t>điểm</a:t>
                      </a:r>
                      <a:endParaRPr kumimoji="0" lang="en-US" sz="2800" b="1" i="0" u="none" strike="noStrike" cap="none" normalizeH="0" baseline="0" dirty="0">
                        <a:ln>
                          <a:noFill/>
                        </a:ln>
                        <a:solidFill>
                          <a:schemeClr val="bg1"/>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err="1">
                          <a:ln>
                            <a:noFill/>
                          </a:ln>
                          <a:solidFill>
                            <a:schemeClr val="bg1"/>
                          </a:solidFill>
                          <a:effectLst/>
                          <a:latin typeface="+mn-lt"/>
                          <a:ea typeface="#9Slide03 Roboto Medium" panose="02000000000000000000" pitchFamily="2" charset="0"/>
                          <a:cs typeface="Arial" pitchFamily="34" charset="0"/>
                        </a:rPr>
                        <a:t>Nhiệt</a:t>
                      </a:r>
                      <a:r>
                        <a:rPr kumimoji="0" lang="en-US" sz="2800" b="1" u="none" strike="noStrike" cap="none" normalizeH="0" baseline="0">
                          <a:ln>
                            <a:noFill/>
                          </a:ln>
                          <a:solidFill>
                            <a:schemeClr val="bg1"/>
                          </a:solidFill>
                          <a:effectLst/>
                          <a:latin typeface="+mn-lt"/>
                          <a:ea typeface="#9Slide03 Roboto Medium" panose="02000000000000000000" pitchFamily="2" charset="0"/>
                          <a:cs typeface="Arial" pitchFamily="34" charset="0"/>
                        </a:rPr>
                        <a:t> độ TB năm</a:t>
                      </a:r>
                      <a:endParaRPr kumimoji="0" lang="en-US" sz="2800" b="1" i="0" u="none" strike="noStrike" cap="none" normalizeH="0" baseline="0" dirty="0">
                        <a:ln>
                          <a:noFill/>
                        </a:ln>
                        <a:solidFill>
                          <a:schemeClr val="bg1"/>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4816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Lạng</a:t>
                      </a: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 </a:t>
                      </a: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Sơn</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21,2 </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endParaRPr kumimoji="0" lang="en-US" sz="2800" b="1" i="0" u="none" strike="noStrike" cap="none" normalizeH="0" baseline="0">
                        <a:ln>
                          <a:noFill/>
                        </a:ln>
                        <a:solidFill>
                          <a:srgbClr val="0000FF"/>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4816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Hà</a:t>
                      </a: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 </a:t>
                      </a: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Nội</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23,5</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4816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Vinh</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23,9</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4816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Huế</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25,1</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4816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Quy</a:t>
                      </a: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 </a:t>
                      </a: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Nhơn</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26,8</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62707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TP </a:t>
                      </a: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Hồ</a:t>
                      </a: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 </a:t>
                      </a:r>
                      <a:r>
                        <a:rPr kumimoji="0" lang="en-US" sz="2800" b="1" u="none" strike="noStrike" cap="none" normalizeH="0" baseline="0" dirty="0" err="1">
                          <a:ln>
                            <a:noFill/>
                          </a:ln>
                          <a:solidFill>
                            <a:srgbClr val="0000FF"/>
                          </a:solidFill>
                          <a:effectLst/>
                          <a:latin typeface="+mn-lt"/>
                          <a:ea typeface="#9Slide03 Roboto Medium" panose="02000000000000000000" pitchFamily="2" charset="0"/>
                          <a:cs typeface="Arial" pitchFamily="34" charset="0"/>
                        </a:rPr>
                        <a:t>Chí</a:t>
                      </a:r>
                      <a:r>
                        <a:rPr kumimoji="0" lang="en-US" sz="2800" b="1" u="none" strike="noStrike" cap="none" normalizeH="0" baseline="0" dirty="0">
                          <a:ln>
                            <a:noFill/>
                          </a:ln>
                          <a:solidFill>
                            <a:srgbClr val="0000FF"/>
                          </a:solidFill>
                          <a:effectLst/>
                          <a:latin typeface="+mn-lt"/>
                          <a:ea typeface="#9Slide03 Roboto Medium" panose="02000000000000000000" pitchFamily="2" charset="0"/>
                          <a:cs typeface="Arial" pitchFamily="34" charset="0"/>
                        </a:rPr>
                        <a:t> Minh</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27,1</a:t>
                      </a:r>
                      <a:r>
                        <a:rPr kumimoji="0" lang="en-US" sz="2800" b="1" u="none" strike="noStrike" cap="none" normalizeH="0" baseline="30000">
                          <a:ln>
                            <a:noFill/>
                          </a:ln>
                          <a:solidFill>
                            <a:srgbClr val="0000FF"/>
                          </a:solidFill>
                          <a:effectLst/>
                          <a:latin typeface="+mn-lt"/>
                          <a:ea typeface="#9Slide03 Roboto Medium" panose="02000000000000000000" pitchFamily="2" charset="0"/>
                          <a:cs typeface="Arial" pitchFamily="34" charset="0"/>
                        </a:rPr>
                        <a:t>0</a:t>
                      </a:r>
                      <a:r>
                        <a:rPr kumimoji="0" lang="en-US" sz="2800" b="1" u="none" strike="noStrike" cap="none" normalizeH="0" baseline="0">
                          <a:ln>
                            <a:noFill/>
                          </a:ln>
                          <a:solidFill>
                            <a:srgbClr val="0000FF"/>
                          </a:solidFill>
                          <a:effectLst/>
                          <a:latin typeface="+mn-lt"/>
                          <a:ea typeface="#9Slide03 Roboto Medium" panose="02000000000000000000" pitchFamily="2" charset="0"/>
                          <a:cs typeface="Arial" pitchFamily="34" charset="0"/>
                        </a:rPr>
                        <a:t>C</a:t>
                      </a:r>
                      <a:endParaRPr kumimoji="0" lang="en-US" sz="2800" b="1" i="0" u="none" strike="noStrike" cap="none" normalizeH="0" baseline="0" dirty="0">
                        <a:ln>
                          <a:noFill/>
                        </a:ln>
                        <a:solidFill>
                          <a:srgbClr val="0000FF"/>
                        </a:solidFill>
                        <a:effectLst/>
                        <a:latin typeface="+mn-lt"/>
                        <a:ea typeface="#9Slide03 Roboto Medium" panose="02000000000000000000" pitchFamily="2"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4" name="Rectangle 53">
            <a:extLst>
              <a:ext uri="{FF2B5EF4-FFF2-40B4-BE49-F238E27FC236}">
                <a16:creationId xmlns:a16="http://schemas.microsoft.com/office/drawing/2014/main" id="{241343F7-1AF6-42AD-91C7-B2A90D1D0261}"/>
              </a:ext>
            </a:extLst>
          </p:cNvPr>
          <p:cNvSpPr>
            <a:spLocks noChangeArrowheads="1"/>
          </p:cNvSpPr>
          <p:nvPr/>
        </p:nvSpPr>
        <p:spPr bwMode="gray">
          <a:xfrm>
            <a:off x="632424" y="2104062"/>
            <a:ext cx="7416800" cy="762000"/>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Nhiệt</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độ</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trung</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bình</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năm</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của</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một</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số</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địa</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r>
              <a:rPr kumimoji="0" lang="en-US" sz="2500" b="1" i="0" u="none" strike="noStrike" kern="1200" cap="none" spc="0" normalizeH="0" baseline="0" noProof="0" dirty="0" err="1">
                <a:ln>
                  <a:noFill/>
                </a:ln>
                <a:solidFill>
                  <a:srgbClr val="0000FF"/>
                </a:solidFill>
                <a:effectLst/>
                <a:uLnTx/>
                <a:uFillTx/>
                <a:ea typeface="#9Slide03 Roboto" panose="02000000000000000000" pitchFamily="2" charset="0"/>
                <a:cs typeface="Arial" pitchFamily="34" charset="0"/>
              </a:rPr>
              <a:t>điểm</a:t>
            </a:r>
            <a:r>
              <a:rPr kumimoji="0" lang="en-US" sz="2500" b="1" i="0" u="none" strike="noStrike" kern="1200" cap="none" spc="0" normalizeH="0" baseline="0" noProof="0" dirty="0">
                <a:ln>
                  <a:noFill/>
                </a:ln>
                <a:solidFill>
                  <a:srgbClr val="0000FF"/>
                </a:solidFill>
                <a:effectLst/>
                <a:uLnTx/>
                <a:uFillTx/>
                <a:ea typeface="#9Slide03 Roboto" panose="02000000000000000000" pitchFamily="2" charset="0"/>
                <a:cs typeface="Arial" pitchFamily="34" charset="0"/>
              </a:rPr>
              <a:t> </a:t>
            </a:r>
          </a:p>
        </p:txBody>
      </p:sp>
      <p:pic>
        <p:nvPicPr>
          <p:cNvPr id="14" name="Picture 13">
            <a:extLst>
              <a:ext uri="{FF2B5EF4-FFF2-40B4-BE49-F238E27FC236}">
                <a16:creationId xmlns:a16="http://schemas.microsoft.com/office/drawing/2014/main" id="{76EA543D-D7A7-440B-85E9-57D194511F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622723" y="1"/>
            <a:ext cx="3569277" cy="6858000"/>
          </a:xfrm>
          <a:prstGeom prst="rect">
            <a:avLst/>
          </a:prstGeom>
        </p:spPr>
      </p:pic>
      <p:sp>
        <p:nvSpPr>
          <p:cNvPr id="5" name="Rectangle: Rounded Corners 7">
            <a:extLst>
              <a:ext uri="{FF2B5EF4-FFF2-40B4-BE49-F238E27FC236}">
                <a16:creationId xmlns:a16="http://schemas.microsoft.com/office/drawing/2014/main" id="{83943E22-6FC5-4857-96F1-DB4BDF369685}"/>
              </a:ext>
            </a:extLst>
          </p:cNvPr>
          <p:cNvSpPr/>
          <p:nvPr/>
        </p:nvSpPr>
        <p:spPr>
          <a:xfrm>
            <a:off x="477561" y="713173"/>
            <a:ext cx="7892716" cy="147046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cs typeface="Arial" pitchFamily="34" charset="0"/>
              </a:rPr>
              <a:t>       Nhận xét sự thay đổi nhiệt độ trong bảng sau đây. Rút ra kết luận về sự thay đổi nhiệt độ từ bắc vào nam.</a:t>
            </a:r>
            <a:endParaRPr lang="en-US" sz="3000" b="1" i="1" dirty="0">
              <a:solidFill>
                <a:srgbClr val="0000FF"/>
              </a:solidFill>
              <a:cs typeface="Arial" pitchFamily="34" charset="0"/>
            </a:endParaRP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4943" y="0"/>
            <a:ext cx="1000545" cy="1086608"/>
          </a:xfrm>
          <a:prstGeom prst="rect">
            <a:avLst/>
          </a:prstGeom>
        </p:spPr>
      </p:pic>
    </p:spTree>
    <p:extLst>
      <p:ext uri="{BB962C8B-B14F-4D97-AF65-F5344CB8AC3E}">
        <p14:creationId xmlns:p14="http://schemas.microsoft.com/office/powerpoint/2010/main" val="3861101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ppt_x</p:attrName>
                                        </p:attrNameLst>
                                      </p:cBhvr>
                                      <p:tavLst>
                                        <p:tav tm="0">
                                          <p:val>
                                            <p:strVal val="#ppt_x-.2"/>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6"/>
                                        </p:tgtEl>
                                        <p:attrNameLst>
                                          <p:attrName>ppt_x</p:attrName>
                                        </p:attrNameLst>
                                      </p:cBhvr>
                                      <p:tavLst>
                                        <p:tav tm="0">
                                          <p:val>
                                            <p:strVal val="ppt_x"/>
                                          </p:val>
                                        </p:tav>
                                        <p:tav tm="100000">
                                          <p:val>
                                            <p:strVal val="ppt_x-.2"/>
                                          </p:val>
                                        </p:tav>
                                      </p:tavLst>
                                    </p:anim>
                                    <p:anim calcmode="lin" valueType="num">
                                      <p:cBhvr>
                                        <p:cTn id="31" dur="1000"/>
                                        <p:tgtEl>
                                          <p:spTgt spid="6"/>
                                        </p:tgtEl>
                                        <p:attrNameLst>
                                          <p:attrName>ppt_y</p:attrName>
                                        </p:attrNameLst>
                                      </p:cBhvr>
                                      <p:tavLst>
                                        <p:tav tm="0">
                                          <p:val>
                                            <p:strVal val="ppt_y"/>
                                          </p:val>
                                        </p:tav>
                                        <p:tav tm="100000">
                                          <p:val>
                                            <p:strVal val="ppt_y"/>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29" presetClass="exit" presetSubtype="0" fill="hold" grpId="1" nodeType="withEffect">
                                  <p:stCondLst>
                                    <p:cond delay="0"/>
                                  </p:stCondLst>
                                  <p:childTnLst>
                                    <p:anim calcmode="lin" valueType="num">
                                      <p:cBhvr>
                                        <p:cTn id="35" dur="1000"/>
                                        <p:tgtEl>
                                          <p:spTgt spid="5"/>
                                        </p:tgtEl>
                                        <p:attrNameLst>
                                          <p:attrName>ppt_x</p:attrName>
                                        </p:attrNameLst>
                                      </p:cBhvr>
                                      <p:tavLst>
                                        <p:tav tm="0">
                                          <p:val>
                                            <p:strVal val="ppt_x"/>
                                          </p:val>
                                        </p:tav>
                                        <p:tav tm="100000">
                                          <p:val>
                                            <p:strVal val="ppt_x-.2"/>
                                          </p:val>
                                        </p:tav>
                                      </p:tavLst>
                                    </p:anim>
                                    <p:anim calcmode="lin" valueType="num">
                                      <p:cBhvr>
                                        <p:cTn id="36" dur="1000"/>
                                        <p:tgtEl>
                                          <p:spTgt spid="5"/>
                                        </p:tgtEl>
                                        <p:attrNameLst>
                                          <p:attrName>ppt_y</p:attrName>
                                        </p:attrNameLst>
                                      </p:cBhvr>
                                      <p:tavLst>
                                        <p:tav tm="0">
                                          <p:val>
                                            <p:strVal val="ppt_y"/>
                                          </p:val>
                                        </p:tav>
                                        <p:tav tm="100000">
                                          <p:val>
                                            <p:strVal val="ppt_y"/>
                                          </p:val>
                                        </p:tav>
                                      </p:tavLst>
                                    </p:anim>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2254</TotalTime>
  <Words>2728</Words>
  <Application>Microsoft Office PowerPoint</Application>
  <PresentationFormat>Widescreen</PresentationFormat>
  <Paragraphs>352</Paragraphs>
  <Slides>47</Slides>
  <Notes>24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等线</vt:lpstr>
      <vt:lpstr>宋体</vt:lpstr>
      <vt:lpstr>#9Slide03 Bebas Neue Bold</vt:lpstr>
      <vt:lpstr>#9Slide03 Roboto</vt:lpstr>
      <vt:lpstr>#9Slide03 Roboto Medium</vt:lpstr>
      <vt:lpstr>#9Slide04 Abraham Lincoln</vt:lpstr>
      <vt:lpstr>Arial</vt:lpstr>
      <vt:lpstr>Calibri</vt:lpstr>
      <vt:lpstr>Calibri Light</vt:lpstr>
      <vt:lpstr>Cambria</vt:lpstr>
      <vt:lpstr>Impact MT Std</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Vinh Hoang</dc:creator>
  <cp:lastModifiedBy>Administrator</cp:lastModifiedBy>
  <cp:revision>252</cp:revision>
  <dcterms:created xsi:type="dcterms:W3CDTF">2020-04-06T08:00:15Z</dcterms:created>
  <dcterms:modified xsi:type="dcterms:W3CDTF">2026-01-04T07:21:21Z</dcterms:modified>
</cp:coreProperties>
</file>