
<file path=[Content_Types].xml><?xml version="1.0" encoding="utf-8"?>
<Types xmlns="http://schemas.openxmlformats.org/package/2006/content-types">
  <Default Extension="png" ContentType="image/png"/>
  <Default Extension="webm" ContentType="video/unknown"/>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998" r:id="rId2"/>
    <p:sldId id="992" r:id="rId3"/>
    <p:sldId id="409" r:id="rId4"/>
    <p:sldId id="993" r:id="rId5"/>
    <p:sldId id="994" r:id="rId6"/>
    <p:sldId id="995" r:id="rId7"/>
    <p:sldId id="996" r:id="rId8"/>
    <p:sldId id="990" r:id="rId9"/>
    <p:sldId id="406" r:id="rId10"/>
    <p:sldId id="997" r:id="rId11"/>
    <p:sldId id="781" r:id="rId12"/>
    <p:sldId id="988" r:id="rId13"/>
    <p:sldId id="784" r:id="rId14"/>
    <p:sldId id="983" r:id="rId15"/>
    <p:sldId id="979" r:id="rId16"/>
    <p:sldId id="980" r:id="rId17"/>
    <p:sldId id="346" r:id="rId18"/>
    <p:sldId id="263" r:id="rId19"/>
    <p:sldId id="264" r:id="rId20"/>
    <p:sldId id="987" r:id="rId21"/>
    <p:sldId id="916" r:id="rId22"/>
    <p:sldId id="9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9" autoAdjust="0"/>
    <p:restoredTop sz="94660"/>
  </p:normalViewPr>
  <p:slideViewPr>
    <p:cSldViewPr snapToGrid="0">
      <p:cViewPr>
        <p:scale>
          <a:sx n="68" d="100"/>
          <a:sy n="68" d="100"/>
        </p:scale>
        <p:origin x="80" y="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56536-826A-4430-B5B9-A75BABB9DD8D}" type="datetimeFigureOut">
              <a:rPr lang="en-US" smtClean="0"/>
              <a:t>9/17/2023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D62BC-D504-4474-8679-3AAFF83136E9}" type="slidenum">
              <a:rPr lang="en-US" smtClean="0"/>
              <a:t>‹#›</a:t>
            </a:fld>
            <a:endParaRPr lang="en-US"/>
          </a:p>
        </p:txBody>
      </p:sp>
    </p:spTree>
    <p:extLst>
      <p:ext uri="{BB962C8B-B14F-4D97-AF65-F5344CB8AC3E}">
        <p14:creationId xmlns:p14="http://schemas.microsoft.com/office/powerpoint/2010/main" val="167226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9CF51F82-ED0F-4BA9-A816-6BB34E15B3E7}" type="slidenum">
              <a:rPr lang="zh-CN" altLang="en-US" smtClean="0">
                <a:solidFill>
                  <a:prstClr val="black"/>
                </a:solidFill>
                <a:latin typeface="DengXian" panose="020F0502020204030204"/>
              </a:rPr>
              <a:pPr defTabSz="914400">
                <a:defRPr/>
              </a:pPr>
              <a:t>2</a:t>
            </a:fld>
            <a:endParaRPr lang="zh-CN" altLang="en-US">
              <a:solidFill>
                <a:prstClr val="black"/>
              </a:solidFill>
              <a:latin typeface="DengXian" panose="020F0502020204030204"/>
            </a:endParaRPr>
          </a:p>
        </p:txBody>
      </p:sp>
    </p:spTree>
    <p:extLst>
      <p:ext uri="{BB962C8B-B14F-4D97-AF65-F5344CB8AC3E}">
        <p14:creationId xmlns:p14="http://schemas.microsoft.com/office/powerpoint/2010/main" val="422221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B30074-00EB-413A-8D9A-4B300B150465}" type="slidenum">
              <a:rPr lang="zh-CN" altLang="en-US" smtClean="0">
                <a:solidFill>
                  <a:prstClr val="black"/>
                </a:solidFill>
                <a:ea typeface="宋体"/>
              </a:rPr>
              <a:pPr/>
              <a:t>10</a:t>
            </a:fld>
            <a:endParaRPr lang="zh-CN" altLang="en-US">
              <a:solidFill>
                <a:prstClr val="black"/>
              </a:solidFill>
              <a:ea typeface="宋体"/>
            </a:endParaRPr>
          </a:p>
        </p:txBody>
      </p:sp>
    </p:spTree>
    <p:extLst>
      <p:ext uri="{BB962C8B-B14F-4D97-AF65-F5344CB8AC3E}">
        <p14:creationId xmlns:p14="http://schemas.microsoft.com/office/powerpoint/2010/main" val="69352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tx1"/>
                </a:solidFill>
              </a:rPr>
              <a:t>Trương Thị Hằng. Dự án giáo án Ngữ văn 7. Ngôi nhà chung. Tháng 6/2022.</a:t>
            </a:r>
            <a:endParaRPr lang="en-US" sz="1200" dirty="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17</a:t>
            </a:fld>
            <a:endParaRPr lang="en-US"/>
          </a:p>
        </p:txBody>
      </p:sp>
    </p:spTree>
    <p:extLst>
      <p:ext uri="{BB962C8B-B14F-4D97-AF65-F5344CB8AC3E}">
        <p14:creationId xmlns:p14="http://schemas.microsoft.com/office/powerpoint/2010/main" val="133634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sz="1200" dirty="0">
                <a:solidFill>
                  <a:schemeClr val="tx1"/>
                </a:solidFill>
              </a:rPr>
              <a:t>Trương Thị Hằng. Dự án giáo án Ngữ văn 7. Ngôi nhà chung. Tháng 6/2022.</a:t>
            </a:r>
            <a:endParaRPr lang="en-US" sz="1200" dirty="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21</a:t>
            </a:fld>
            <a:endParaRPr lang="en-US"/>
          </a:p>
        </p:txBody>
      </p:sp>
    </p:spTree>
    <p:extLst>
      <p:ext uri="{BB962C8B-B14F-4D97-AF65-F5344CB8AC3E}">
        <p14:creationId xmlns:p14="http://schemas.microsoft.com/office/powerpoint/2010/main" val="133439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tx1"/>
                </a:solidFill>
              </a:rPr>
              <a:t>Trương Thị Hằng. Dự án giáo án Ngữ văn 7. Ngôi nhà chung. Tháng 6/2022.</a:t>
            </a:r>
            <a:endParaRPr lang="en-US" sz="1200" dirty="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22</a:t>
            </a:fld>
            <a:endParaRPr lang="en-BZ"/>
          </a:p>
        </p:txBody>
      </p:sp>
    </p:spTree>
    <p:extLst>
      <p:ext uri="{BB962C8B-B14F-4D97-AF65-F5344CB8AC3E}">
        <p14:creationId xmlns:p14="http://schemas.microsoft.com/office/powerpoint/2010/main" val="359328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CD49B9-F0AE-46F4-B013-8221A3D26470}"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42571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D49B9-F0AE-46F4-B013-8221A3D26470}"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705923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D49B9-F0AE-46F4-B013-8221A3D26470}"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236200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2" name="Picture 1" descr="A logo with a book and leaves&#10;&#10;Description automatically generated">
            <a:extLst>
              <a:ext uri="{FF2B5EF4-FFF2-40B4-BE49-F238E27FC236}">
                <a16:creationId xmlns="" xmlns:a16="http://schemas.microsoft.com/office/drawing/2014/main" id="{00F55F92-8535-BE93-AD6A-FA90D0D530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2003" y="-389503"/>
            <a:ext cx="2554239" cy="2554239"/>
          </a:xfrm>
          <a:prstGeom prst="rect">
            <a:avLst/>
          </a:prstGeom>
        </p:spPr>
      </p:pic>
    </p:spTree>
    <p:extLst>
      <p:ext uri="{BB962C8B-B14F-4D97-AF65-F5344CB8AC3E}">
        <p14:creationId xmlns:p14="http://schemas.microsoft.com/office/powerpoint/2010/main" val="125978848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327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072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803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3382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79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D49B9-F0AE-46F4-B013-8221A3D26470}"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pic>
        <p:nvPicPr>
          <p:cNvPr id="7" name="Picture 6">
            <a:extLst>
              <a:ext uri="{FF2B5EF4-FFF2-40B4-BE49-F238E27FC236}">
                <a16:creationId xmlns:a16="http://schemas.microsoft.com/office/drawing/2014/main" xmlns="" id="{B7D8668C-BA8C-C114-563B-DD3BA62A0BFA}"/>
              </a:ext>
            </a:extLst>
          </p:cNvPr>
          <p:cNvPicPr>
            <a:picLocks noChangeAspect="1"/>
          </p:cNvPicPr>
          <p:nvPr userDrawn="1"/>
        </p:nvPicPr>
        <p:blipFill>
          <a:blip r:embed="rId2"/>
          <a:stretch>
            <a:fillRect/>
          </a:stretch>
        </p:blipFill>
        <p:spPr>
          <a:xfrm>
            <a:off x="-136065" y="-38686"/>
            <a:ext cx="12328065" cy="6986633"/>
          </a:xfrm>
          <a:prstGeom prst="rect">
            <a:avLst/>
          </a:prstGeom>
        </p:spPr>
      </p:pic>
    </p:spTree>
    <p:extLst>
      <p:ext uri="{BB962C8B-B14F-4D97-AF65-F5344CB8AC3E}">
        <p14:creationId xmlns:p14="http://schemas.microsoft.com/office/powerpoint/2010/main" val="1194276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CD49B9-F0AE-46F4-B013-8221A3D26470}"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79076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CD49B9-F0AE-46F4-B013-8221A3D26470}"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90609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CD49B9-F0AE-46F4-B013-8221A3D26470}" type="datetimeFigureOut">
              <a:rPr lang="en-US" smtClean="0"/>
              <a:t>9/17/2023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418947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CD49B9-F0AE-46F4-B013-8221A3D26470}" type="datetimeFigureOut">
              <a:rPr lang="en-US" smtClean="0"/>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013157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D49B9-F0AE-46F4-B013-8221A3D26470}" type="datetimeFigureOut">
              <a:rPr lang="en-US" smtClean="0"/>
              <a:t>9/17/2023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56613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CD49B9-F0AE-46F4-B013-8221A3D26470}"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268750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CD49B9-F0AE-46F4-B013-8221A3D26470}"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214089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D49B9-F0AE-46F4-B013-8221A3D26470}" type="datetimeFigureOut">
              <a:rPr lang="en-US" smtClean="0"/>
              <a:t>9/17/2023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33B6-8DAB-4318-8C7E-637DFED4530B}" type="slidenum">
              <a:rPr lang="en-US" smtClean="0"/>
              <a:t>‹#›</a:t>
            </a:fld>
            <a:endParaRPr lang="en-US"/>
          </a:p>
        </p:txBody>
      </p:sp>
      <p:sp>
        <p:nvSpPr>
          <p:cNvPr id="7" name="Rectangle 10">
            <a:extLst>
              <a:ext uri="{FF2B5EF4-FFF2-40B4-BE49-F238E27FC236}">
                <a16:creationId xmlns:a16="http://schemas.microsoft.com/office/drawing/2014/main" xmlns="" id="{8F041A0C-0653-E4D5-6431-7A273F46EA9F}"/>
              </a:ext>
            </a:extLst>
          </p:cNvPr>
          <p:cNvSpPr>
            <a:spLocks noChangeArrowheads="1"/>
          </p:cNvSpPr>
          <p:nvPr userDrawn="1"/>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marL="0" marR="0" lvl="0" indent="0" algn="l" defTabSz="1219170" rtl="0" eaLnBrk="1" fontAlgn="base" latinLnBrk="0" hangingPunct="1">
              <a:lnSpc>
                <a:spcPct val="100000"/>
              </a:lnSpc>
              <a:spcBef>
                <a:spcPct val="0"/>
              </a:spcBef>
              <a:spcAft>
                <a:spcPct val="0"/>
              </a:spcAft>
              <a:buClr>
                <a:srgbClr val="000000"/>
              </a:buClr>
              <a:buSzTx/>
              <a:buFontTx/>
              <a:buNone/>
              <a:tabLst/>
              <a:defRPr/>
            </a:pPr>
            <a:endParaRPr kumimoji="0" lang="en-US" sz="22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a:sym typeface="Arial"/>
            </a:endParaRPr>
          </a:p>
        </p:txBody>
      </p:sp>
    </p:spTree>
    <p:extLst>
      <p:ext uri="{BB962C8B-B14F-4D97-AF65-F5344CB8AC3E}">
        <p14:creationId xmlns:p14="http://schemas.microsoft.com/office/powerpoint/2010/main" val="38931260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662" r:id="rId15"/>
    <p:sldLayoutId id="2147483663"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Ể GIÓ CUỐN ĐI ( TRỊNH CÔNG SƠN) - THUỲ CHI.web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1968" y="74646"/>
            <a:ext cx="12400383" cy="6783354"/>
          </a:xfrm>
        </p:spPr>
      </p:pic>
    </p:spTree>
    <p:extLst>
      <p:ext uri="{BB962C8B-B14F-4D97-AF65-F5344CB8AC3E}">
        <p14:creationId xmlns:p14="http://schemas.microsoft.com/office/powerpoint/2010/main" val="1988689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5823AFD-A71B-6017-E433-A25A1C05F571}"/>
              </a:ext>
            </a:extLst>
          </p:cNvPr>
          <p:cNvGrpSpPr/>
          <p:nvPr/>
        </p:nvGrpSpPr>
        <p:grpSpPr>
          <a:xfrm>
            <a:off x="2438400" y="576664"/>
            <a:ext cx="7315200" cy="891124"/>
            <a:chOff x="2438400" y="576664"/>
            <a:chExt cx="7315200" cy="891124"/>
          </a:xfrm>
        </p:grpSpPr>
        <p:sp>
          <p:nvSpPr>
            <p:cNvPr id="3" name="Freeform 27">
              <a:extLst>
                <a:ext uri="{FF2B5EF4-FFF2-40B4-BE49-F238E27FC236}">
                  <a16:creationId xmlns="" xmlns:a16="http://schemas.microsoft.com/office/drawing/2014/main" id="{BFF67DC8-ABB7-5F22-285A-AEA5872972A6}"/>
                </a:ext>
              </a:extLst>
            </p:cNvPr>
            <p:cNvSpPr/>
            <p:nvPr/>
          </p:nvSpPr>
          <p:spPr>
            <a:xfrm>
              <a:off x="2438400" y="576664"/>
              <a:ext cx="7315200" cy="891124"/>
            </a:xfrm>
            <a:custGeom>
              <a:avLst/>
              <a:gdLst/>
              <a:ahLst/>
              <a:cxnLst/>
              <a:rect l="l" t="t" r="r" b="b"/>
              <a:pathLst>
                <a:path w="7315200" h="891124">
                  <a:moveTo>
                    <a:pt x="0" y="0"/>
                  </a:moveTo>
                  <a:lnTo>
                    <a:pt x="7315200" y="0"/>
                  </a:lnTo>
                  <a:lnTo>
                    <a:pt x="7315200" y="891124"/>
                  </a:lnTo>
                  <a:lnTo>
                    <a:pt x="0" y="8911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5">
              <a:extLst>
                <a:ext uri="{FF2B5EF4-FFF2-40B4-BE49-F238E27FC236}">
                  <a16:creationId xmlns="" xmlns:a16="http://schemas.microsoft.com/office/drawing/2014/main" id="{C9BC31C0-CDA1-8EF0-74A6-3FFCB6F81079}"/>
                </a:ext>
              </a:extLst>
            </p:cNvPr>
            <p:cNvSpPr txBox="1"/>
            <p:nvPr/>
          </p:nvSpPr>
          <p:spPr>
            <a:xfrm>
              <a:off x="2711245" y="699061"/>
              <a:ext cx="6169742" cy="646331"/>
            </a:xfrm>
            <a:prstGeom prst="rect">
              <a:avLst/>
            </a:prstGeom>
            <a:noFill/>
          </p:spPr>
          <p:txBody>
            <a:bodyPr wrap="square">
              <a:spAutoFit/>
            </a:bodyPr>
            <a:lstStyle/>
            <a:p>
              <a:pPr algn="ctr" defTabSz="457200">
                <a:spcAft>
                  <a:spcPts val="800"/>
                </a:spcAft>
              </a:pPr>
              <a:r>
                <a:rPr lang="en-US" sz="3600" b="1">
                  <a:solidFill>
                    <a:srgbClr val="C00000"/>
                  </a:solidFill>
                  <a:latin typeface="Calibri Light"/>
                  <a:ea typeface="Calibri" panose="020F0502020204030204" pitchFamily="34" charset="0"/>
                  <a:cs typeface="Times New Roman" panose="02020603050405020304" pitchFamily="18" charset="0"/>
                </a:rPr>
                <a:t>2. Nhân vật Sơn và Lan</a:t>
              </a:r>
            </a:p>
          </p:txBody>
        </p:sp>
      </p:grpSp>
      <p:sp>
        <p:nvSpPr>
          <p:cNvPr id="27" name="Rectangle: Rounded Corners 26">
            <a:extLst>
              <a:ext uri="{FF2B5EF4-FFF2-40B4-BE49-F238E27FC236}">
                <a16:creationId xmlns="" xmlns:a16="http://schemas.microsoft.com/office/drawing/2014/main" id="{3CA349B1-A34A-4A12-E81C-672FA83349F9}"/>
              </a:ext>
            </a:extLst>
          </p:cNvPr>
          <p:cNvSpPr/>
          <p:nvPr/>
        </p:nvSpPr>
        <p:spPr>
          <a:xfrm>
            <a:off x="432622" y="1838871"/>
            <a:ext cx="3991897" cy="717519"/>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white"/>
                </a:solidFill>
              </a:rPr>
              <a:t>a. Hoàn cảnh gia đình</a:t>
            </a:r>
          </a:p>
        </p:txBody>
      </p:sp>
      <p:sp>
        <p:nvSpPr>
          <p:cNvPr id="32" name="TextBox 31">
            <a:extLst>
              <a:ext uri="{FF2B5EF4-FFF2-40B4-BE49-F238E27FC236}">
                <a16:creationId xmlns="" xmlns:a16="http://schemas.microsoft.com/office/drawing/2014/main" id="{D99DD369-FA8A-8D5C-D7F6-5438228C6DE0}"/>
              </a:ext>
            </a:extLst>
          </p:cNvPr>
          <p:cNvSpPr txBox="1"/>
          <p:nvPr/>
        </p:nvSpPr>
        <p:spPr>
          <a:xfrm>
            <a:off x="432620" y="2556389"/>
            <a:ext cx="8066221" cy="1959511"/>
          </a:xfrm>
          <a:prstGeom prst="rect">
            <a:avLst/>
          </a:prstGeom>
          <a:noFill/>
        </p:spPr>
        <p:txBody>
          <a:bodyPr wrap="square">
            <a:spAutoFit/>
          </a:bodyPr>
          <a:lstStyle/>
          <a:p>
            <a:pPr algn="just" defTabSz="457200">
              <a:lnSpc>
                <a:spcPct val="150000"/>
              </a:lnSpc>
              <a:spcAft>
                <a:spcPts val="800"/>
              </a:spcAft>
            </a:pPr>
            <a:r>
              <a:rPr lang="en-US" sz="2400" dirty="0">
                <a:solidFill>
                  <a:prstClr val="black"/>
                </a:solidFill>
                <a:ea typeface="Calibri" panose="020F0502020204030204" pitchFamily="34" charset="0"/>
                <a:cs typeface="Calibri" panose="020F0502020204030204" pitchFamily="34" charset="0"/>
              </a:rPr>
              <a:t>+ </a:t>
            </a:r>
            <a:r>
              <a:rPr lang="en-US" sz="2400" dirty="0" smtClean="0">
                <a:solidFill>
                  <a:prstClr val="black"/>
                </a:solidFill>
                <a:ea typeface="Calibri" panose="020F0502020204030204" pitchFamily="34" charset="0"/>
                <a:cs typeface="Calibri" panose="020F0502020204030204" pitchFamily="34" charset="0"/>
              </a:rPr>
              <a:t>Gia đình trung lưu</a:t>
            </a:r>
            <a:endParaRPr lang="en-US" sz="2400" dirty="0">
              <a:solidFill>
                <a:prstClr val="black"/>
              </a:solidFill>
              <a:ea typeface="Calibri" panose="020F0502020204030204" pitchFamily="34" charset="0"/>
              <a:cs typeface="Calibri" panose="020F0502020204030204" pitchFamily="34" charset="0"/>
            </a:endParaRPr>
          </a:p>
          <a:p>
            <a:pPr lvl="0" algn="just" defTabSz="457200">
              <a:lnSpc>
                <a:spcPct val="150000"/>
              </a:lnSpc>
              <a:spcAft>
                <a:spcPts val="800"/>
              </a:spcAft>
            </a:pPr>
            <a:r>
              <a:rPr lang="vi-VN"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Thường cho những người nghèo khổ trong xóm vay mượn</a:t>
            </a:r>
            <a:r>
              <a:rPr lang="vi-VN" sz="2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sz="2400" dirty="0" smtClean="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defTabSz="457200">
              <a:lnSpc>
                <a:spcPct val="150000"/>
              </a:lnSpc>
              <a:spcAft>
                <a:spcPts val="800"/>
              </a:spcAft>
            </a:pPr>
            <a:r>
              <a:rPr lang="en-US" sz="2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Nói chuyện về em Duyên rơm rớm nước mắt</a:t>
            </a:r>
          </a:p>
        </p:txBody>
      </p:sp>
      <p:sp>
        <p:nvSpPr>
          <p:cNvPr id="11" name="TextBox 10">
            <a:extLst>
              <a:ext uri="{FF2B5EF4-FFF2-40B4-BE49-F238E27FC236}">
                <a16:creationId xmlns:a16="http://schemas.microsoft.com/office/drawing/2014/main" xmlns="" id="{E24D6C4C-FE07-E806-6985-B70650A19715}"/>
              </a:ext>
            </a:extLst>
          </p:cNvPr>
          <p:cNvSpPr txBox="1"/>
          <p:nvPr/>
        </p:nvSpPr>
        <p:spPr>
          <a:xfrm>
            <a:off x="450813" y="4594462"/>
            <a:ext cx="6666531" cy="646331"/>
          </a:xfrm>
          <a:prstGeom prst="rect">
            <a:avLst/>
          </a:prstGeom>
          <a:noFill/>
        </p:spPr>
        <p:txBody>
          <a:bodyPr wrap="square" rtlCol="0">
            <a:spAutoFit/>
          </a:bodyPr>
          <a:lstStyle/>
          <a:p>
            <a:pPr algn="just" defTabSz="457200">
              <a:lnSpc>
                <a:spcPct val="150000"/>
              </a:lnSpc>
              <a:spcAft>
                <a:spcPts val="800"/>
              </a:spcAft>
            </a:pPr>
            <a:r>
              <a:rPr lang="vi-VN" sz="2400" b="1" dirty="0">
                <a:solidFill>
                  <a:srgbClr val="C00000"/>
                </a:solidFill>
                <a:latin typeface="Calibri" panose="020F0502020204030204" pitchFamily="34" charset="0"/>
                <a:ea typeface="Calibri" panose="020F0502020204030204" pitchFamily="34" charset="0"/>
                <a:cs typeface="Calibri" panose="020F0502020204030204" pitchFamily="34" charset="0"/>
              </a:rPr>
              <a:t>→ Gia đình sung túc, giàu tình cảm, lòng trắc ẩn.</a:t>
            </a:r>
            <a:endParaRPr lang="vi-VN"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3072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0AB6AE69-3821-7A9E-F695-A643778144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990" y="606489"/>
            <a:ext cx="12073812" cy="6111552"/>
          </a:xfrm>
          <a:prstGeom prst="rect">
            <a:avLst/>
          </a:prstGeom>
          <a:ln w="88900" cap="sq" cmpd="thickThin">
            <a:solidFill>
              <a:srgbClr val="000000"/>
            </a:solidFill>
            <a:prstDash val="solid"/>
            <a:miter lim="800000"/>
          </a:ln>
          <a:effectLst>
            <a:innerShdw blurRad="76200">
              <a:srgbClr val="000000"/>
            </a:innerShdw>
          </a:effectLst>
        </p:spPr>
      </p:pic>
      <p:sp>
        <p:nvSpPr>
          <p:cNvPr id="3" name="Chỗ dành sẵn cho Nội dung 2">
            <a:extLst>
              <a:ext uri="{FF2B5EF4-FFF2-40B4-BE49-F238E27FC236}">
                <a16:creationId xmlns:a16="http://schemas.microsoft.com/office/drawing/2014/main" xmlns="" id="{B3387045-69F3-CF55-BD85-C51DD07770AE}"/>
              </a:ext>
            </a:extLst>
          </p:cNvPr>
          <p:cNvSpPr txBox="1">
            <a:spLocks/>
          </p:cNvSpPr>
          <p:nvPr/>
        </p:nvSpPr>
        <p:spPr>
          <a:xfrm>
            <a:off x="1306289" y="-32656"/>
            <a:ext cx="9405257" cy="80094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HĐ </a:t>
            </a:r>
            <a:r>
              <a:rPr lang="en-US" sz="44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nhóm</a:t>
            </a:r>
            <a:r>
              <a:rPr lang="en-US" sz="44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a:t>
            </a:r>
            <a:r>
              <a:rPr lang="en-US" sz="36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(7 </a:t>
            </a:r>
            <a:r>
              <a:rPr lang="en-US" sz="36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phút</a:t>
            </a:r>
            <a:r>
              <a:rPr lang="en-US" sz="36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1974846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4191E62A-12D6-CBFA-B873-D4293D5B4170}"/>
              </a:ext>
            </a:extLst>
          </p:cNvPr>
          <p:cNvGraphicFramePr>
            <a:graphicFrameLocks noGrp="1"/>
          </p:cNvGraphicFramePr>
          <p:nvPr>
            <p:extLst>
              <p:ext uri="{D42A27DB-BD31-4B8C-83A1-F6EECF244321}">
                <p14:modId xmlns:p14="http://schemas.microsoft.com/office/powerpoint/2010/main" val="2723695275"/>
              </p:ext>
            </p:extLst>
          </p:nvPr>
        </p:nvGraphicFramePr>
        <p:xfrm>
          <a:off x="208562" y="152400"/>
          <a:ext cx="11831041" cy="6583680"/>
        </p:xfrm>
        <a:graphic>
          <a:graphicData uri="http://schemas.openxmlformats.org/drawingml/2006/table">
            <a:tbl>
              <a:tblPr firstRow="1" firstCol="1" bandRow="1">
                <a:tableStyleId>{5C22544A-7EE6-4342-B048-85BDC9FD1C3A}</a:tableStyleId>
              </a:tblPr>
              <a:tblGrid>
                <a:gridCol w="3991965">
                  <a:extLst>
                    <a:ext uri="{9D8B030D-6E8A-4147-A177-3AD203B41FA5}">
                      <a16:colId xmlns:a16="http://schemas.microsoft.com/office/drawing/2014/main" xmlns="" val="2974316149"/>
                    </a:ext>
                  </a:extLst>
                </a:gridCol>
                <a:gridCol w="5114925">
                  <a:extLst>
                    <a:ext uri="{9D8B030D-6E8A-4147-A177-3AD203B41FA5}">
                      <a16:colId xmlns:a16="http://schemas.microsoft.com/office/drawing/2014/main" xmlns="" val="1583726306"/>
                    </a:ext>
                  </a:extLst>
                </a:gridCol>
                <a:gridCol w="2724151">
                  <a:extLst>
                    <a:ext uri="{9D8B030D-6E8A-4147-A177-3AD203B41FA5}">
                      <a16:colId xmlns:a16="http://schemas.microsoft.com/office/drawing/2014/main" xmlns="" val="3092231715"/>
                    </a:ext>
                  </a:extLst>
                </a:gridCol>
              </a:tblGrid>
              <a:tr h="395576">
                <a:tc gridSpan="2">
                  <a:txBody>
                    <a:bodyPr/>
                    <a:lstStyle/>
                    <a:p>
                      <a:pPr algn="ctr"/>
                      <a:r>
                        <a:rPr lang="en-US" sz="2400" dirty="0" err="1">
                          <a:solidFill>
                            <a:srgbClr val="002060"/>
                          </a:solidFill>
                          <a:effectLst/>
                          <a:latin typeface="Times New Roman" panose="02020603050405020304" pitchFamily="18" charset="0"/>
                          <a:cs typeface="Times New Roman" panose="02020603050405020304" pitchFamily="18" charset="0"/>
                        </a:rPr>
                        <a:t>Thái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tình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cảm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Sơn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ngoài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xóm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chợ</a:t>
                      </a:r>
                      <a:endParaRPr lang="en-US" sz="2400" dirty="0">
                        <a:solidFill>
                          <a:srgbClr val="002060"/>
                        </a:solidFill>
                        <a:effectLst/>
                        <a:latin typeface="Times New Roman" panose="02020603050405020304" pitchFamily="18" charset="0"/>
                        <a:cs typeface="Times New Roman" panose="02020603050405020304" pitchFamily="18" charset="0"/>
                      </a:endParaRPr>
                    </a:p>
                    <a:p>
                      <a:pPr algn="ct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algn="ctr"/>
                      <a:r>
                        <a:rPr lang="en-US" sz="20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và</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Sơn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nhà</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95269437"/>
                  </a:ext>
                </a:extLst>
              </a:tr>
              <a:tr h="197788">
                <a:tc>
                  <a:txBody>
                    <a:bodyPr/>
                    <a:lstStyle/>
                    <a:p>
                      <a:pPr algn="ct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xmlns="" val="326473617"/>
                  </a:ext>
                </a:extLst>
              </a:tr>
              <a:tr h="1977881">
                <a:tc>
                  <a:txBody>
                    <a:bodyPr/>
                    <a:lstStyle/>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62687271"/>
                  </a:ext>
                </a:extLst>
              </a:tr>
              <a:tr h="1780093">
                <a:tc gridSpan="3">
                  <a:txBody>
                    <a:bodyPr/>
                    <a:lstStyle/>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16185847"/>
                  </a:ext>
                </a:extLst>
              </a:tr>
            </a:tbl>
          </a:graphicData>
        </a:graphic>
      </p:graphicFrame>
      <p:sp>
        <p:nvSpPr>
          <p:cNvPr id="2" name="TextBox 1">
            <a:extLst>
              <a:ext uri="{FF2B5EF4-FFF2-40B4-BE49-F238E27FC236}">
                <a16:creationId xmlns:a16="http://schemas.microsoft.com/office/drawing/2014/main" xmlns="" id="{6414CA56-B4AA-2873-ED7A-20CED7B52BA2}"/>
              </a:ext>
            </a:extLst>
          </p:cNvPr>
          <p:cNvSpPr txBox="1"/>
          <p:nvPr/>
        </p:nvSpPr>
        <p:spPr>
          <a:xfrm>
            <a:off x="645460" y="735110"/>
            <a:ext cx="2617695" cy="461665"/>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bạn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EF663143-981F-454E-B50D-F3F858234F48}"/>
              </a:ext>
            </a:extLst>
          </p:cNvPr>
          <p:cNvSpPr txBox="1"/>
          <p:nvPr/>
        </p:nvSpPr>
        <p:spPr>
          <a:xfrm>
            <a:off x="5109883" y="735109"/>
            <a:ext cx="2617695" cy="461665"/>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Hiên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7337CC63-21FE-676D-BFC3-07128624788E}"/>
              </a:ext>
            </a:extLst>
          </p:cNvPr>
          <p:cNvSpPr txBox="1"/>
          <p:nvPr/>
        </p:nvSpPr>
        <p:spPr>
          <a:xfrm>
            <a:off x="295835" y="1176210"/>
            <a:ext cx="3558991" cy="2677656"/>
          </a:xfrm>
          <a:prstGeom prst="rect">
            <a:avLst/>
          </a:prstGeom>
          <a:noFill/>
        </p:spPr>
        <p:txBody>
          <a:bodyPr wrap="square">
            <a:spAutoFit/>
          </a:bodyPr>
          <a:lstStyle/>
          <a:p>
            <a:pPr algn="just"/>
            <a:r>
              <a:rPr lang="en-US" sz="2400" dirty="0">
                <a:solidFill>
                  <a:srgbClr val="002060"/>
                </a:solidFill>
                <a:effectLst/>
                <a:latin typeface="Times New Roman" panose="02020603050405020304" pitchFamily="18" charset="0"/>
                <a:cs typeface="Times New Roman" panose="02020603050405020304" pitchFamily="18" charset="0"/>
              </a:rPr>
              <a:t>Quan </a:t>
            </a:r>
            <a:r>
              <a:rPr lang="en-US" sz="2400" dirty="0" err="1">
                <a:solidFill>
                  <a:srgbClr val="002060"/>
                </a:solidFill>
                <a:effectLst/>
                <a:latin typeface="Times New Roman" panose="02020603050405020304" pitchFamily="18" charset="0"/>
                <a:cs typeface="Times New Roman" panose="02020603050405020304" pitchFamily="18" charset="0"/>
              </a:rPr>
              <a:t>sát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bạn</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 ………………………..</a:t>
            </a:r>
          </a:p>
          <a:p>
            <a:pPr algn="just"/>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Thái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 …………………………</a:t>
            </a:r>
          </a:p>
          <a:p>
            <a:pPr algn="just"/>
            <a:r>
              <a:rPr lang="en-US" sz="2400" dirty="0">
                <a:solidFill>
                  <a:srgbClr val="002060"/>
                </a:solidFill>
                <a:effectLst/>
                <a:latin typeface="Times New Roman" panose="02020603050405020304" pitchFamily="18" charset="0"/>
                <a:cs typeface="Times New Roman" panose="02020603050405020304" pitchFamily="18" charset="0"/>
              </a:rPr>
              <a:t>………………………….</a:t>
            </a:r>
            <a:endParaRPr lang="en-US" sz="2400" dirty="0"/>
          </a:p>
        </p:txBody>
      </p:sp>
      <p:sp>
        <p:nvSpPr>
          <p:cNvPr id="8" name="TextBox 7">
            <a:extLst>
              <a:ext uri="{FF2B5EF4-FFF2-40B4-BE49-F238E27FC236}">
                <a16:creationId xmlns:a16="http://schemas.microsoft.com/office/drawing/2014/main" xmlns="" id="{AB7D2C57-A904-2E5E-84AB-A8F381903A98}"/>
              </a:ext>
            </a:extLst>
          </p:cNvPr>
          <p:cNvSpPr txBox="1"/>
          <p:nvPr/>
        </p:nvSpPr>
        <p:spPr>
          <a:xfrm>
            <a:off x="4204273" y="1196773"/>
            <a:ext cx="4858871" cy="2954655"/>
          </a:xfrm>
          <a:prstGeom prst="rect">
            <a:avLst/>
          </a:prstGeom>
          <a:noFill/>
        </p:spPr>
        <p:txBody>
          <a:bodyPr wrap="square">
            <a:spAutoFit/>
          </a:bodyPr>
          <a:lstStyle/>
          <a:p>
            <a:pPr algn="just"/>
            <a:r>
              <a:rPr lang="en-US" sz="2400" dirty="0">
                <a:solidFill>
                  <a:srgbClr val="002060"/>
                </a:solidFill>
                <a:effectLst/>
                <a:latin typeface="Times New Roman" panose="02020603050405020304" pitchFamily="18" charset="0"/>
                <a:cs typeface="Times New Roman" panose="02020603050405020304" pitchFamily="18" charset="0"/>
              </a:rPr>
              <a:t>Quan </a:t>
            </a:r>
            <a:r>
              <a:rPr lang="en-US" sz="2400" dirty="0" err="1">
                <a:solidFill>
                  <a:srgbClr val="002060"/>
                </a:solidFill>
                <a:effectLst/>
                <a:latin typeface="Times New Roman" panose="02020603050405020304" pitchFamily="18" charset="0"/>
                <a:cs typeface="Times New Roman" panose="02020603050405020304" pitchFamily="18" charset="0"/>
              </a:rPr>
              <a:t>sát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Hiên</a:t>
            </a:r>
            <a:r>
              <a:rPr lang="en-US"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cs typeface="Times New Roman" panose="02020603050405020304" pitchFamily="18" charset="0"/>
            </a:endParaRP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Ý </a:t>
            </a:r>
            <a:r>
              <a:rPr lang="en-US" sz="2400" dirty="0" err="1">
                <a:solidFill>
                  <a:srgbClr val="002060"/>
                </a:solidFill>
                <a:effectLst/>
                <a:latin typeface="Times New Roman" panose="02020603050405020304" pitchFamily="18" charset="0"/>
                <a:cs typeface="Times New Roman" panose="02020603050405020304" pitchFamily="18" charset="0"/>
              </a:rPr>
              <a:t>nghĩ</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Lời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nói</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 …………………………………………………</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Tâm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trạng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đợi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chị</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lấy</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áo</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endParaRPr lang="en-US" dirty="0"/>
          </a:p>
        </p:txBody>
      </p:sp>
      <p:sp>
        <p:nvSpPr>
          <p:cNvPr id="9" name="TextBox 8">
            <a:extLst>
              <a:ext uri="{FF2B5EF4-FFF2-40B4-BE49-F238E27FC236}">
                <a16:creationId xmlns:a16="http://schemas.microsoft.com/office/drawing/2014/main" xmlns="" id="{78264D82-6959-686E-5C23-A23B22BD8269}"/>
              </a:ext>
            </a:extLst>
          </p:cNvPr>
          <p:cNvSpPr txBox="1"/>
          <p:nvPr/>
        </p:nvSpPr>
        <p:spPr>
          <a:xfrm>
            <a:off x="9347993" y="1268541"/>
            <a:ext cx="2866335" cy="2492990"/>
          </a:xfrm>
          <a:prstGeom prst="rect">
            <a:avLst/>
          </a:prstGeom>
          <a:noFill/>
        </p:spPr>
        <p:txBody>
          <a:bodyPr wrap="square">
            <a:spAutoFit/>
          </a:bodyPr>
          <a:lstStyle/>
          <a:p>
            <a:pPr algn="just"/>
            <a:r>
              <a:rPr lang="en-US" sz="2400" dirty="0" err="1">
                <a:solidFill>
                  <a:srgbClr val="002060"/>
                </a:solidFill>
                <a:effectLst/>
                <a:latin typeface="Times New Roman" panose="02020603050405020304" pitchFamily="18" charset="0"/>
                <a:cs typeface="Times New Roman" panose="02020603050405020304" pitchFamily="18" charset="0"/>
              </a:rPr>
              <a:t>Tâm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trạng</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endParaRPr lang="en-US" dirty="0"/>
          </a:p>
        </p:txBody>
      </p:sp>
      <p:sp>
        <p:nvSpPr>
          <p:cNvPr id="10" name="TextBox 9">
            <a:extLst>
              <a:ext uri="{FF2B5EF4-FFF2-40B4-BE49-F238E27FC236}">
                <a16:creationId xmlns:a16="http://schemas.microsoft.com/office/drawing/2014/main" xmlns="" id="{5E81FBC3-6A57-A46C-5D9C-9C34C890609D}"/>
              </a:ext>
            </a:extLst>
          </p:cNvPr>
          <p:cNvSpPr txBox="1"/>
          <p:nvPr/>
        </p:nvSpPr>
        <p:spPr>
          <a:xfrm>
            <a:off x="302863" y="4230670"/>
            <a:ext cx="11586277" cy="2308324"/>
          </a:xfrm>
          <a:prstGeom prst="rect">
            <a:avLst/>
          </a:prstGeom>
          <a:noFill/>
        </p:spPr>
        <p:txBody>
          <a:bodyPr wrap="square">
            <a:spAutoFit/>
          </a:bodyPr>
          <a:lstStyle/>
          <a:p>
            <a:pPr algn="just"/>
            <a:r>
              <a:rPr lang="en-US" sz="2400" b="1" dirty="0" err="1">
                <a:solidFill>
                  <a:srgbClr val="002060"/>
                </a:solidFill>
                <a:effectLst/>
                <a:latin typeface="Times New Roman" panose="02020603050405020304" pitchFamily="18" charset="0"/>
                <a:cs typeface="Times New Roman" panose="02020603050405020304" pitchFamily="18" charset="0"/>
              </a:rPr>
              <a:t>Nhận</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xét</a:t>
            </a:r>
            <a:r>
              <a:rPr lang="en-US" sz="2400" b="1"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Sơn</a:t>
            </a:r>
            <a:endParaRPr lang="en-US" sz="2400" dirty="0">
              <a:solidFill>
                <a:srgbClr val="002060"/>
              </a:solidFill>
              <a:effectLst/>
              <a:latin typeface="Times New Roman" panose="02020603050405020304" pitchFamily="18" charset="0"/>
              <a:cs typeface="Times New Roman" panose="02020603050405020304" pitchFamily="18" charset="0"/>
            </a:endParaRP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endParaRPr lang="en-US" sz="1800" dirty="0">
              <a:solidFill>
                <a:srgbClr val="002060"/>
              </a:solidFill>
              <a:effectLst/>
              <a:latin typeface="Times New Roman" panose="02020603050405020304" pitchFamily="18" charset="0"/>
              <a:cs typeface="Times New Roman" panose="02020603050405020304" pitchFamily="18" charset="0"/>
            </a:endParaRPr>
          </a:p>
          <a:p>
            <a:pPr algn="just"/>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đặc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Sơn</a:t>
            </a:r>
            <a:endParaRPr lang="en-US" sz="2400" dirty="0">
              <a:solidFill>
                <a:srgbClr val="002060"/>
              </a:solidFill>
              <a:effectLst/>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60582009-8D7A-E5FD-2239-9C3979354AB2}"/>
              </a:ext>
            </a:extLst>
          </p:cNvPr>
          <p:cNvSpPr txBox="1"/>
          <p:nvPr/>
        </p:nvSpPr>
        <p:spPr>
          <a:xfrm>
            <a:off x="249273" y="1184542"/>
            <a:ext cx="4041899" cy="1477328"/>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Quan </a:t>
            </a:r>
            <a:r>
              <a:rPr lang="en-US" b="1" dirty="0" err="1">
                <a:latin typeface="Times New Roman" panose="02020603050405020304" pitchFamily="18" charset="0"/>
                <a:cs typeface="Times New Roman" panose="02020603050405020304" pitchFamily="18" charset="0"/>
              </a:rPr>
              <a:t>sát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bạn</a:t>
            </a:r>
            <a:r>
              <a:rPr lang="en-US" b="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Các bạn mặc không khác gì mọi ngày, </a:t>
            </a:r>
            <a:r>
              <a:rPr lang="en-US" i="1" dirty="0" smtClean="0">
                <a:latin typeface="Times New Roman" panose="02020603050405020304" pitchFamily="18" charset="0"/>
                <a:cs typeface="Times New Roman" panose="02020603050405020304" pitchFamily="18" charset="0"/>
              </a:rPr>
              <a:t>môi tím </a:t>
            </a:r>
            <a:r>
              <a:rPr lang="en-US" i="1" dirty="0">
                <a:latin typeface="Times New Roman" panose="02020603050405020304" pitchFamily="18" charset="0"/>
                <a:cs typeface="Times New Roman" panose="02020603050405020304" pitchFamily="18" charset="0"/>
              </a:rPr>
              <a:t>tái, da thịt thâm đi, người run lên, hàm răng va đập vào nhau; </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i="1" dirty="0" smtClean="0">
                <a:latin typeface="Times New Roman" panose="02020603050405020304" pitchFamily="18" charset="0"/>
                <a:cs typeface="Times New Roman" panose="02020603050405020304" pitchFamily="18" charset="0"/>
              </a:rPr>
              <a:t>ui </a:t>
            </a:r>
            <a:r>
              <a:rPr lang="en-US" i="1" dirty="0">
                <a:latin typeface="Times New Roman" panose="02020603050405020304" pitchFamily="18" charset="0"/>
                <a:cs typeface="Times New Roman" panose="02020603050405020304" pitchFamily="18" charset="0"/>
              </a:rPr>
              <a:t>mừng khi thấy chị em </a:t>
            </a:r>
            <a:r>
              <a:rPr lang="en-US" i="1" dirty="0" smtClean="0">
                <a:latin typeface="Times New Roman" panose="02020603050405020304" pitchFamily="18" charset="0"/>
                <a:cs typeface="Times New Roman" panose="02020603050405020304" pitchFamily="18" charset="0"/>
              </a:rPr>
              <a:t>Sơn.</a:t>
            </a: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4598F582-7D4C-F29E-9DB8-C10BED1EF95C}"/>
              </a:ext>
            </a:extLst>
          </p:cNvPr>
          <p:cNvSpPr txBox="1"/>
          <p:nvPr/>
        </p:nvSpPr>
        <p:spPr>
          <a:xfrm>
            <a:off x="249273" y="3085053"/>
            <a:ext cx="4041899" cy="646331"/>
          </a:xfrm>
          <a:prstGeom prst="rect">
            <a:avLst/>
          </a:prstGeom>
          <a:noFill/>
        </p:spPr>
        <p:txBody>
          <a:bodyPr wrap="square">
            <a:spAutoFit/>
          </a:bodyPr>
          <a:lstStyle/>
          <a:p>
            <a:pPr algn="just"/>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Sơn và chị vẫn thân mật chơi </a:t>
            </a:r>
            <a:r>
              <a:rPr lang="en-US" sz="1800" i="1" dirty="0" smtClean="0">
                <a:effectLst/>
                <a:latin typeface="Times New Roman" panose="02020603050405020304" pitchFamily="18" charset="0"/>
                <a:ea typeface="Times New Roman" panose="02020603050405020304" pitchFamily="18" charset="0"/>
                <a:cs typeface="Times New Roman" panose="02020603050405020304" pitchFamily="18" charset="0"/>
              </a:rPr>
              <a:t>đùa</a:t>
            </a:r>
            <a:endParaRPr lang="en-US" sz="1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49535D5-0D58-5A5E-EF48-F8F965647370}"/>
              </a:ext>
            </a:extLst>
          </p:cNvPr>
          <p:cNvSpPr txBox="1"/>
          <p:nvPr/>
        </p:nvSpPr>
        <p:spPr>
          <a:xfrm>
            <a:off x="4204272" y="1231294"/>
            <a:ext cx="5344571" cy="2585323"/>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Quan </a:t>
            </a:r>
            <a:r>
              <a:rPr lang="en-US" b="1" dirty="0" err="1">
                <a:latin typeface="Times New Roman" panose="02020603050405020304" pitchFamily="18" charset="0"/>
                <a:cs typeface="Times New Roman" panose="02020603050405020304" pitchFamily="18" charset="0"/>
              </a:rPr>
              <a:t>sát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Hiên</a:t>
            </a:r>
            <a:r>
              <a:rPr lang="en-US" b="1" dirty="0">
                <a:latin typeface="Times New Roman" panose="02020603050405020304" pitchFamily="18" charset="0"/>
                <a:cs typeface="Times New Roman" panose="02020603050405020304" pitchFamily="18" charset="0"/>
              </a:rPr>
              <a:t>:</a:t>
            </a:r>
          </a:p>
          <a:p>
            <a:r>
              <a:rPr lang="en-US" i="1" dirty="0" err="1">
                <a:latin typeface="Times New Roman" panose="02020603050405020304" pitchFamily="18" charset="0"/>
                <a:cs typeface="Times New Roman" panose="02020603050405020304" pitchFamily="18" charset="0"/>
              </a:rPr>
              <a:t>Hiên</a:t>
            </a:r>
            <a:r>
              <a:rPr lang="en-US" i="1" dirty="0">
                <a:latin typeface="Times New Roman" panose="02020603050405020304" pitchFamily="18" charset="0"/>
                <a:cs typeface="Times New Roman" panose="02020603050405020304" pitchFamily="18" charset="0"/>
              </a:rPr>
              <a:t> co </a:t>
            </a:r>
            <a:r>
              <a:rPr lang="en-US" i="1" dirty="0" err="1">
                <a:latin typeface="Times New Roman" panose="02020603050405020304" pitchFamily="18" charset="0"/>
                <a:cs typeface="Times New Roman" panose="02020603050405020304" pitchFamily="18" charset="0"/>
              </a:rPr>
              <a:t>ro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đứng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cột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chỉ</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mặc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rách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hở</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lưng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tay</a:t>
            </a:r>
            <a:r>
              <a:rPr lang="en-US"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Ý </a:t>
            </a:r>
            <a:r>
              <a:rPr lang="en-US" b="1" dirty="0" err="1">
                <a:latin typeface="Times New Roman" panose="02020603050405020304" pitchFamily="18" charset="0"/>
                <a:cs typeface="Times New Roman" panose="02020603050405020304" pitchFamily="18" charset="0"/>
              </a:rPr>
              <a:t>nghĩ</a:t>
            </a:r>
            <a:r>
              <a:rPr lang="en-US" b="1" dirty="0">
                <a:latin typeface="Times New Roman" panose="02020603050405020304" pitchFamily="18" charset="0"/>
                <a:cs typeface="Times New Roman" panose="02020603050405020304" pitchFamily="18" charset="0"/>
              </a:rPr>
              <a:t>:</a:t>
            </a:r>
          </a:p>
          <a:p>
            <a:r>
              <a:rPr lang="en-US" i="1" dirty="0" smtClean="0">
                <a:latin typeface="Times New Roman" panose="02020603050405020304" pitchFamily="18" charset="0"/>
                <a:cs typeface="Times New Roman" panose="02020603050405020304" pitchFamily="18" charset="0"/>
              </a:rPr>
              <a:t>- Cho Hiên chiếc áo của em Duyên </a:t>
            </a:r>
            <a:endParaRPr lang="en-US"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Lời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nói</a:t>
            </a:r>
            <a:r>
              <a:rPr lang="en-US" b="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 “Hay </a:t>
            </a:r>
            <a:r>
              <a:rPr lang="en-US" i="1" dirty="0" err="1">
                <a:latin typeface="Times New Roman" panose="02020603050405020304" pitchFamily="18" charset="0"/>
                <a:cs typeface="Times New Roman" panose="02020603050405020304" pitchFamily="18" charset="0"/>
              </a:rPr>
              <a:t>là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chúng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đem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chị</a:t>
            </a:r>
            <a:r>
              <a:rPr lang="en-US" i="1" dirty="0">
                <a:latin typeface="Times New Roman" panose="02020603050405020304" pitchFamily="18" charset="0"/>
                <a:cs typeface="Times New Roman" panose="02020603050405020304" pitchFamily="18" charset="0"/>
              </a:rPr>
              <a:t> ạ.”</a:t>
            </a:r>
            <a:endParaRPr lang="en-US"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Tâm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áo</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r>
              <a:rPr lang="en-US" i="1" dirty="0" err="1">
                <a:latin typeface="Times New Roman" panose="02020603050405020304" pitchFamily="18" charset="0"/>
                <a:cs typeface="Times New Roman" panose="02020603050405020304" pitchFamily="18" charset="0"/>
              </a:rPr>
              <a:t>Lòng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thấy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ấm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vui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vui</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9E5F4961-F38E-C85E-D528-70EEC75B440E}"/>
              </a:ext>
            </a:extLst>
          </p:cNvPr>
          <p:cNvSpPr txBox="1"/>
          <p:nvPr/>
        </p:nvSpPr>
        <p:spPr>
          <a:xfrm>
            <a:off x="9368031" y="1337908"/>
            <a:ext cx="2550044" cy="1477328"/>
          </a:xfrm>
          <a:prstGeom prst="rect">
            <a:avLst/>
          </a:prstGeom>
          <a:noFill/>
        </p:spPr>
        <p:txBody>
          <a:bodyPr wrap="square">
            <a:spAutoFit/>
          </a:bodyPr>
          <a:lstStyle/>
          <a:p>
            <a:r>
              <a:rPr lang="en-US" b="1" dirty="0" err="1">
                <a:latin typeface="Times New Roman" panose="02020603050405020304" pitchFamily="18" charset="0"/>
                <a:cs typeface="Times New Roman" panose="02020603050405020304" pitchFamily="18" charset="0"/>
              </a:rPr>
              <a:t>Tâm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trạng</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Lo </a:t>
            </a:r>
            <a:r>
              <a:rPr lang="en-US" i="1" dirty="0" err="1">
                <a:latin typeface="Times New Roman" panose="02020603050405020304" pitchFamily="18" charset="0"/>
                <a:cs typeface="Times New Roman" panose="02020603050405020304" pitchFamily="18" charset="0"/>
              </a:rPr>
              <a:t>sợ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bị</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mẹ</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mắng</a:t>
            </a:r>
            <a:endParaRPr lang="en-US"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Vội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tìm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đòi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chiếc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BC100DC9-E406-E2A9-FA3F-B7698B27A3BA}"/>
              </a:ext>
            </a:extLst>
          </p:cNvPr>
          <p:cNvSpPr txBox="1"/>
          <p:nvPr/>
        </p:nvSpPr>
        <p:spPr>
          <a:xfrm>
            <a:off x="295836" y="4265191"/>
            <a:ext cx="11586277" cy="1754326"/>
          </a:xfrm>
          <a:prstGeom prst="rect">
            <a:avLst/>
          </a:prstGeom>
          <a:noFill/>
        </p:spPr>
        <p:txBody>
          <a:bodyPr wrap="square">
            <a:spAutoFit/>
          </a:bodyPr>
          <a:lstStyle/>
          <a:p>
            <a:r>
              <a:rPr lang="en-US" b="1" dirty="0" err="1">
                <a:latin typeface="Times New Roman" panose="02020603050405020304" pitchFamily="18" charset="0"/>
                <a:cs typeface="Times New Roman" panose="02020603050405020304" pitchFamily="18" charset="0"/>
              </a:rPr>
              <a:t>Nhận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xét</a:t>
            </a:r>
            <a:r>
              <a:rPr lang="en-US"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Sơn</a:t>
            </a:r>
            <a:r>
              <a:rPr lang="en-US"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Nhân vật Sơn được xây dựng qua nhiều phương diện như hành động, lời nói nhưng chủ yếu qua từng cảm xúc, tâm trạng </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Về đặc điểm tính cách nhân vật Sơn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bè</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456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barn(inVertical)">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barn(inVertical)">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barn(inVertical)">
                                      <p:cBhvr>
                                        <p:cTn id="40" dur="500"/>
                                        <p:tgtEl>
                                          <p:spTgt spid="1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Effect transition="in" filter="barn(inVertical)">
                                      <p:cBhvr>
                                        <p:cTn id="45" dur="500"/>
                                        <p:tgtEl>
                                          <p:spTgt spid="1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Effect transition="in" filter="barn(inVertical)">
                                      <p:cBhvr>
                                        <p:cTn id="50" dur="500"/>
                                        <p:tgtEl>
                                          <p:spTgt spid="1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animEffect transition="in" filter="barn(inVertical)">
                                      <p:cBhvr>
                                        <p:cTn id="55" dur="500"/>
                                        <p:tgtEl>
                                          <p:spTgt spid="18">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8">
                                            <p:txEl>
                                              <p:pRg st="4" end="4"/>
                                            </p:txEl>
                                          </p:spTgt>
                                        </p:tgtEl>
                                        <p:attrNameLst>
                                          <p:attrName>style.visibility</p:attrName>
                                        </p:attrNameLst>
                                      </p:cBhvr>
                                      <p:to>
                                        <p:strVal val="visible"/>
                                      </p:to>
                                    </p:set>
                                    <p:animEffect transition="in" filter="barn(inVertical)">
                                      <p:cBhvr>
                                        <p:cTn id="60" dur="500"/>
                                        <p:tgtEl>
                                          <p:spTgt spid="18">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8">
                                            <p:txEl>
                                              <p:pRg st="5" end="5"/>
                                            </p:txEl>
                                          </p:spTgt>
                                        </p:tgtEl>
                                        <p:attrNameLst>
                                          <p:attrName>style.visibility</p:attrName>
                                        </p:attrNameLst>
                                      </p:cBhvr>
                                      <p:to>
                                        <p:strVal val="visible"/>
                                      </p:to>
                                    </p:set>
                                    <p:animEffect transition="in" filter="barn(inVertical)">
                                      <p:cBhvr>
                                        <p:cTn id="65" dur="500"/>
                                        <p:tgtEl>
                                          <p:spTgt spid="18">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8">
                                            <p:txEl>
                                              <p:pRg st="6" end="6"/>
                                            </p:txEl>
                                          </p:spTgt>
                                        </p:tgtEl>
                                        <p:attrNameLst>
                                          <p:attrName>style.visibility</p:attrName>
                                        </p:attrNameLst>
                                      </p:cBhvr>
                                      <p:to>
                                        <p:strVal val="visible"/>
                                      </p:to>
                                    </p:set>
                                    <p:animEffect transition="in" filter="barn(inVertical)">
                                      <p:cBhvr>
                                        <p:cTn id="70" dur="500"/>
                                        <p:tgtEl>
                                          <p:spTgt spid="18">
                                            <p:txEl>
                                              <p:pRg st="6" end="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xEl>
                                              <p:pRg st="7" end="7"/>
                                            </p:txEl>
                                          </p:spTgt>
                                        </p:tgtEl>
                                        <p:attrNameLst>
                                          <p:attrName>style.visibility</p:attrName>
                                        </p:attrNameLst>
                                      </p:cBhvr>
                                      <p:to>
                                        <p:strVal val="visible"/>
                                      </p:to>
                                    </p:set>
                                    <p:animEffect transition="in" filter="barn(inVertical)">
                                      <p:cBhvr>
                                        <p:cTn id="75" dur="500"/>
                                        <p:tgtEl>
                                          <p:spTgt spid="18">
                                            <p:txEl>
                                              <p:pRg st="7" end="7"/>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6" presetClass="entr" presetSubtype="21" fill="hold" nodeType="withEffect">
                                  <p:stCondLst>
                                    <p:cond delay="0"/>
                                  </p:stCondLst>
                                  <p:childTnLst>
                                    <p:set>
                                      <p:cBhvr>
                                        <p:cTn id="82" dur="1" fill="hold">
                                          <p:stCondLst>
                                            <p:cond delay="0"/>
                                          </p:stCondLst>
                                        </p:cTn>
                                        <p:tgtEl>
                                          <p:spTgt spid="19">
                                            <p:txEl>
                                              <p:pRg st="0" end="0"/>
                                            </p:txEl>
                                          </p:spTgt>
                                        </p:tgtEl>
                                        <p:attrNameLst>
                                          <p:attrName>style.visibility</p:attrName>
                                        </p:attrNameLst>
                                      </p:cBhvr>
                                      <p:to>
                                        <p:strVal val="visible"/>
                                      </p:to>
                                    </p:set>
                                    <p:animEffect transition="in" filter="barn(inVertical)">
                                      <p:cBhvr>
                                        <p:cTn id="83" dur="500"/>
                                        <p:tgtEl>
                                          <p:spTgt spid="19">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9">
                                            <p:txEl>
                                              <p:pRg st="1" end="1"/>
                                            </p:txEl>
                                          </p:spTgt>
                                        </p:tgtEl>
                                        <p:attrNameLst>
                                          <p:attrName>style.visibility</p:attrName>
                                        </p:attrNameLst>
                                      </p:cBhvr>
                                      <p:to>
                                        <p:strVal val="visible"/>
                                      </p:to>
                                    </p:set>
                                    <p:animEffect transition="in" filter="barn(inVertical)">
                                      <p:cBhvr>
                                        <p:cTn id="88" dur="500"/>
                                        <p:tgtEl>
                                          <p:spTgt spid="19">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9">
                                            <p:txEl>
                                              <p:pRg st="2" end="2"/>
                                            </p:txEl>
                                          </p:spTgt>
                                        </p:tgtEl>
                                        <p:attrNameLst>
                                          <p:attrName>style.visibility</p:attrName>
                                        </p:attrNameLst>
                                      </p:cBhvr>
                                      <p:to>
                                        <p:strVal val="visible"/>
                                      </p:to>
                                    </p:set>
                                    <p:animEffect transition="in" filter="barn(inVertical)">
                                      <p:cBhvr>
                                        <p:cTn id="93" dur="500"/>
                                        <p:tgtEl>
                                          <p:spTgt spid="19">
                                            <p:txEl>
                                              <p:pRg st="2" end="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xEl>
                                              <p:pRg st="3" end="3"/>
                                            </p:txEl>
                                          </p:spTgt>
                                        </p:tgtEl>
                                        <p:attrNameLst>
                                          <p:attrName>style.visibility</p:attrName>
                                        </p:attrNameLst>
                                      </p:cBhvr>
                                      <p:to>
                                        <p:strVal val="visible"/>
                                      </p:to>
                                    </p:set>
                                    <p:animEffect transition="in" filter="barn(inVertical)">
                                      <p:cBhvr>
                                        <p:cTn id="98" dur="500"/>
                                        <p:tgtEl>
                                          <p:spTgt spid="19">
                                            <p:txEl>
                                              <p:pRg st="3" end="3"/>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6" presetClass="entr" presetSubtype="21" fill="hold" nodeType="withEffect">
                                  <p:stCondLst>
                                    <p:cond delay="0"/>
                                  </p:stCondLst>
                                  <p:childTnLst>
                                    <p:set>
                                      <p:cBhvr>
                                        <p:cTn id="105" dur="1" fill="hold">
                                          <p:stCondLst>
                                            <p:cond delay="0"/>
                                          </p:stCondLst>
                                        </p:cTn>
                                        <p:tgtEl>
                                          <p:spTgt spid="20">
                                            <p:txEl>
                                              <p:pRg st="0" end="0"/>
                                            </p:txEl>
                                          </p:spTgt>
                                        </p:tgtEl>
                                        <p:attrNameLst>
                                          <p:attrName>style.visibility</p:attrName>
                                        </p:attrNameLst>
                                      </p:cBhvr>
                                      <p:to>
                                        <p:strVal val="visible"/>
                                      </p:to>
                                    </p:set>
                                    <p:animEffect transition="in" filter="barn(inVertical)">
                                      <p:cBhvr>
                                        <p:cTn id="106" dur="500"/>
                                        <p:tgtEl>
                                          <p:spTgt spid="2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20">
                                            <p:txEl>
                                              <p:pRg st="1" end="1"/>
                                            </p:txEl>
                                          </p:spTgt>
                                        </p:tgtEl>
                                        <p:attrNameLst>
                                          <p:attrName>style.visibility</p:attrName>
                                        </p:attrNameLst>
                                      </p:cBhvr>
                                      <p:to>
                                        <p:strVal val="visible"/>
                                      </p:to>
                                    </p:set>
                                    <p:animEffect transition="in" filter="barn(inVertical)">
                                      <p:cBhvr>
                                        <p:cTn id="111" dur="500"/>
                                        <p:tgtEl>
                                          <p:spTgt spid="20">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20">
                                            <p:txEl>
                                              <p:pRg st="2" end="2"/>
                                            </p:txEl>
                                          </p:spTgt>
                                        </p:tgtEl>
                                        <p:attrNameLst>
                                          <p:attrName>style.visibility</p:attrName>
                                        </p:attrNameLst>
                                      </p:cBhvr>
                                      <p:to>
                                        <p:strVal val="visible"/>
                                      </p:to>
                                    </p:set>
                                    <p:animEffect transition="in" filter="barn(inVertical)">
                                      <p:cBhvr>
                                        <p:cTn id="116" dur="500"/>
                                        <p:tgtEl>
                                          <p:spTgt spid="20">
                                            <p:txEl>
                                              <p:pRg st="2" end="2"/>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20">
                                            <p:txEl>
                                              <p:pRg st="3" end="3"/>
                                            </p:txEl>
                                          </p:spTgt>
                                        </p:tgtEl>
                                        <p:attrNameLst>
                                          <p:attrName>style.visibility</p:attrName>
                                        </p:attrNameLst>
                                      </p:cBhvr>
                                      <p:to>
                                        <p:strVal val="visible"/>
                                      </p:to>
                                    </p:set>
                                    <p:animEffect transition="in" filter="barn(inVertical)">
                                      <p:cBhvr>
                                        <p:cTn id="121" dur="500"/>
                                        <p:tgtEl>
                                          <p:spTgt spid="20">
                                            <p:txEl>
                                              <p:pRg st="3" end="3"/>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20">
                                            <p:txEl>
                                              <p:pRg st="4" end="4"/>
                                            </p:txEl>
                                          </p:spTgt>
                                        </p:tgtEl>
                                        <p:attrNameLst>
                                          <p:attrName>style.visibility</p:attrName>
                                        </p:attrNameLst>
                                      </p:cBhvr>
                                      <p:to>
                                        <p:strVal val="visible"/>
                                      </p:to>
                                    </p:set>
                                    <p:animEffect transition="in" filter="barn(inVertical)">
                                      <p:cBhvr>
                                        <p:cTn id="12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6DE4CAF-2719-9F42-AAEA-9B474890AEEE}"/>
              </a:ext>
            </a:extLst>
          </p:cNvPr>
          <p:cNvSpPr txBox="1"/>
          <p:nvPr/>
        </p:nvSpPr>
        <p:spPr>
          <a:xfrm>
            <a:off x="5715720" y="3070187"/>
            <a:ext cx="6248539" cy="1692771"/>
          </a:xfrm>
          <a:prstGeom prst="rect">
            <a:avLst/>
          </a:prstGeom>
          <a:noFill/>
        </p:spPr>
        <p:txBody>
          <a:bodyPr wrap="square">
            <a:spAutoFit/>
          </a:bodyPr>
          <a:lstStyle/>
          <a:p>
            <a:pPr algn="just"/>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Mang</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trả</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Sơn</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chiếc</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áo</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bông</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sym typeface="Wingdings" panose="05000000000000000000" pitchFamily="2" charset="2"/>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đói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rách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i="1" dirty="0">
              <a:solidFill>
                <a:srgbClr val="7030A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45F3B217-E174-B5B2-1349-28676B4CC664}"/>
              </a:ext>
            </a:extLst>
          </p:cNvPr>
          <p:cNvSpPr/>
          <p:nvPr/>
        </p:nvSpPr>
        <p:spPr>
          <a:xfrm>
            <a:off x="2943225" y="298708"/>
            <a:ext cx="6883400" cy="774700"/>
          </a:xfrm>
          <a:prstGeom prst="roundRect">
            <a:avLst>
              <a:gd name="adj" fmla="val 21585"/>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7030A0"/>
                </a:solidFill>
                <a:latin typeface="Times New Roman" panose="02020603050405020304" pitchFamily="18" charset="0"/>
                <a:cs typeface="Times New Roman" panose="02020603050405020304" pitchFamily="18" charset="0"/>
              </a:rPr>
              <a:t>3. </a:t>
            </a:r>
            <a:r>
              <a:rPr lang="en-US" sz="2800" b="1" dirty="0" smtClean="0">
                <a:solidFill>
                  <a:srgbClr val="7030A0"/>
                </a:solidFill>
                <a:latin typeface="Times New Roman" panose="02020603050405020304" pitchFamily="18" charset="0"/>
                <a:cs typeface="Times New Roman" panose="02020603050405020304" pitchFamily="18" charset="0"/>
              </a:rPr>
              <a:t>Những </a:t>
            </a:r>
            <a:r>
              <a:rPr lang="en-US" sz="2800" b="1" dirty="0">
                <a:solidFill>
                  <a:srgbClr val="7030A0"/>
                </a:solidFill>
                <a:latin typeface="Times New Roman" panose="02020603050405020304" pitchFamily="18" charset="0"/>
                <a:cs typeface="Times New Roman" panose="02020603050405020304" pitchFamily="18" charset="0"/>
              </a:rPr>
              <a:t>người mẹ trong gió lạnh đầu mùa</a:t>
            </a:r>
          </a:p>
        </p:txBody>
      </p:sp>
      <p:pic>
        <p:nvPicPr>
          <p:cNvPr id="6" name="Picture 5">
            <a:extLst>
              <a:ext uri="{FF2B5EF4-FFF2-40B4-BE49-F238E27FC236}">
                <a16:creationId xmlns:a16="http://schemas.microsoft.com/office/drawing/2014/main" xmlns="" id="{D03BBFA3-7DC5-D73E-E567-88F69DA343AF}"/>
              </a:ext>
            </a:extLst>
          </p:cNvPr>
          <p:cNvPicPr>
            <a:picLocks noChangeAspect="1"/>
          </p:cNvPicPr>
          <p:nvPr/>
        </p:nvPicPr>
        <p:blipFill rotWithShape="1">
          <a:blip r:embed="rId2"/>
          <a:srcRect l="10997" r="17429"/>
          <a:stretch/>
        </p:blipFill>
        <p:spPr>
          <a:xfrm flipH="1">
            <a:off x="127906" y="2045069"/>
            <a:ext cx="5402329" cy="3586178"/>
          </a:xfrm>
          <a:prstGeom prst="rect">
            <a:avLst/>
          </a:prstGeom>
        </p:spPr>
      </p:pic>
      <p:sp>
        <p:nvSpPr>
          <p:cNvPr id="7" name="TextBox 6">
            <a:extLst>
              <a:ext uri="{FF2B5EF4-FFF2-40B4-BE49-F238E27FC236}">
                <a16:creationId xmlns:a16="http://schemas.microsoft.com/office/drawing/2014/main" xmlns="" id="{5A085EEB-17F7-B50A-B2FA-9F6B0A79F80C}"/>
              </a:ext>
            </a:extLst>
          </p:cNvPr>
          <p:cNvSpPr txBox="1"/>
          <p:nvPr/>
        </p:nvSpPr>
        <p:spPr>
          <a:xfrm>
            <a:off x="5715720" y="3070185"/>
            <a:ext cx="6063053" cy="892552"/>
          </a:xfrm>
          <a:prstGeom prst="rect">
            <a:avLst/>
          </a:prstGeom>
          <a:noFill/>
        </p:spPr>
        <p:txBody>
          <a:bodyPr wrap="square">
            <a:spAutoFit/>
          </a:bodyPr>
          <a:lstStyle/>
          <a:p>
            <a:pPr algn="just"/>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Hiên</a:t>
            </a:r>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E9728351-93A8-84A1-70AC-858E85BD8A2A}"/>
              </a:ext>
            </a:extLst>
          </p:cNvPr>
          <p:cNvPicPr>
            <a:picLocks noChangeAspect="1"/>
          </p:cNvPicPr>
          <p:nvPr/>
        </p:nvPicPr>
        <p:blipFill rotWithShape="1">
          <a:blip r:embed="rId3">
            <a:extLst>
              <a:ext uri="{28A0092B-C50C-407E-A947-70E740481C1C}">
                <a14:useLocalDpi xmlns:a14="http://schemas.microsoft.com/office/drawing/2010/main" val="0"/>
              </a:ext>
            </a:extLst>
          </a:blip>
          <a:srcRect b="49550"/>
          <a:stretch/>
        </p:blipFill>
        <p:spPr>
          <a:xfrm>
            <a:off x="1351434" y="1295548"/>
            <a:ext cx="4762500" cy="2402692"/>
          </a:xfrm>
          <a:prstGeom prst="rect">
            <a:avLst/>
          </a:prstGeom>
        </p:spPr>
      </p:pic>
      <p:pic>
        <p:nvPicPr>
          <p:cNvPr id="11" name="Picture 10">
            <a:extLst>
              <a:ext uri="{FF2B5EF4-FFF2-40B4-BE49-F238E27FC236}">
                <a16:creationId xmlns:a16="http://schemas.microsoft.com/office/drawing/2014/main" xmlns="" id="{35862BC2-766D-3955-B3A5-421461D72318}"/>
              </a:ext>
            </a:extLst>
          </p:cNvPr>
          <p:cNvPicPr>
            <a:picLocks noChangeAspect="1"/>
          </p:cNvPicPr>
          <p:nvPr/>
        </p:nvPicPr>
        <p:blipFill rotWithShape="1">
          <a:blip r:embed="rId3">
            <a:extLst>
              <a:ext uri="{28A0092B-C50C-407E-A947-70E740481C1C}">
                <a14:useLocalDpi xmlns:a14="http://schemas.microsoft.com/office/drawing/2010/main" val="0"/>
              </a:ext>
            </a:extLst>
          </a:blip>
          <a:srcRect t="49764" r="18237"/>
          <a:stretch/>
        </p:blipFill>
        <p:spPr>
          <a:xfrm>
            <a:off x="-455797" y="3962741"/>
            <a:ext cx="3893988" cy="2392465"/>
          </a:xfrm>
          <a:prstGeom prst="rect">
            <a:avLst/>
          </a:prstGeom>
        </p:spPr>
      </p:pic>
    </p:spTree>
    <p:extLst>
      <p:ext uri="{BB962C8B-B14F-4D97-AF65-F5344CB8AC3E}">
        <p14:creationId xmlns:p14="http://schemas.microsoft.com/office/powerpoint/2010/main" val="30793383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5F3B217-E174-B5B2-1349-28676B4CC664}"/>
              </a:ext>
            </a:extLst>
          </p:cNvPr>
          <p:cNvSpPr/>
          <p:nvPr/>
        </p:nvSpPr>
        <p:spPr>
          <a:xfrm>
            <a:off x="3041196" y="168080"/>
            <a:ext cx="6883400" cy="774700"/>
          </a:xfrm>
          <a:prstGeom prst="roundRect">
            <a:avLst>
              <a:gd name="adj" fmla="val 21585"/>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7030A0"/>
                </a:solidFill>
                <a:latin typeface="Times New Roman" panose="02020603050405020304" pitchFamily="18" charset="0"/>
                <a:cs typeface="Times New Roman" panose="02020603050405020304" pitchFamily="18" charset="0"/>
              </a:rPr>
              <a:t>3. Những </a:t>
            </a:r>
            <a:r>
              <a:rPr lang="en-US" sz="2800" b="1" dirty="0">
                <a:solidFill>
                  <a:srgbClr val="7030A0"/>
                </a:solidFill>
                <a:latin typeface="Times New Roman" panose="02020603050405020304" pitchFamily="18" charset="0"/>
                <a:cs typeface="Times New Roman" panose="02020603050405020304" pitchFamily="18" charset="0"/>
              </a:rPr>
              <a:t>người mẹ trong gió lạnh đầu mùa</a:t>
            </a:r>
          </a:p>
        </p:txBody>
      </p:sp>
      <p:pic>
        <p:nvPicPr>
          <p:cNvPr id="8" name="Picture 7">
            <a:extLst>
              <a:ext uri="{FF2B5EF4-FFF2-40B4-BE49-F238E27FC236}">
                <a16:creationId xmlns:a16="http://schemas.microsoft.com/office/drawing/2014/main" xmlns="" id="{E8BABDF1-1792-0AE3-743B-C04DE61AD1D9}"/>
              </a:ext>
            </a:extLst>
          </p:cNvPr>
          <p:cNvPicPr>
            <a:picLocks noChangeAspect="1"/>
          </p:cNvPicPr>
          <p:nvPr/>
        </p:nvPicPr>
        <p:blipFill>
          <a:blip r:embed="rId2"/>
          <a:stretch>
            <a:fillRect/>
          </a:stretch>
        </p:blipFill>
        <p:spPr>
          <a:xfrm>
            <a:off x="2" y="2198177"/>
            <a:ext cx="3399121" cy="2846102"/>
          </a:xfrm>
          <a:prstGeom prst="rect">
            <a:avLst/>
          </a:prstGeom>
        </p:spPr>
      </p:pic>
      <p:sp>
        <p:nvSpPr>
          <p:cNvPr id="9" name="TextBox 8">
            <a:extLst>
              <a:ext uri="{FF2B5EF4-FFF2-40B4-BE49-F238E27FC236}">
                <a16:creationId xmlns:a16="http://schemas.microsoft.com/office/drawing/2014/main" xmlns="" id="{539F919E-494A-A45E-7C25-D930A52119BA}"/>
              </a:ext>
            </a:extLst>
          </p:cNvPr>
          <p:cNvSpPr txBox="1"/>
          <p:nvPr/>
        </p:nvSpPr>
        <p:spPr>
          <a:xfrm>
            <a:off x="3745916" y="1883033"/>
            <a:ext cx="8261029" cy="3693319"/>
          </a:xfrm>
          <a:prstGeom prst="rect">
            <a:avLst/>
          </a:prstGeom>
          <a:noFill/>
          <a:ln>
            <a:noFill/>
          </a:ln>
        </p:spPr>
        <p:txBody>
          <a:bodyPr wrap="square">
            <a:spAutoFit/>
          </a:bodyPr>
          <a:lstStyle/>
          <a:p>
            <a:pPr algn="just"/>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7030A0"/>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may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 con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dám</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ư?"</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ột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i="1" dirty="0">
              <a:solidFill>
                <a:srgbClr val="7030A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5F7304C-A3E7-CAF9-89D4-CDD7C7F594A0}"/>
              </a:ext>
            </a:extLst>
          </p:cNvPr>
          <p:cNvPicPr>
            <a:picLocks noChangeAspect="1"/>
          </p:cNvPicPr>
          <p:nvPr/>
        </p:nvPicPr>
        <p:blipFill rotWithShape="1">
          <a:blip r:embed="rId3">
            <a:extLst>
              <a:ext uri="{28A0092B-C50C-407E-A947-70E740481C1C}">
                <a14:useLocalDpi xmlns:a14="http://schemas.microsoft.com/office/drawing/2010/main" val="0"/>
              </a:ext>
            </a:extLst>
          </a:blip>
          <a:srcRect b="49550"/>
          <a:stretch/>
        </p:blipFill>
        <p:spPr>
          <a:xfrm>
            <a:off x="-781049" y="1527051"/>
            <a:ext cx="4762500" cy="2402692"/>
          </a:xfrm>
          <a:prstGeom prst="rect">
            <a:avLst/>
          </a:prstGeom>
        </p:spPr>
      </p:pic>
      <p:pic>
        <p:nvPicPr>
          <p:cNvPr id="10" name="Picture 9">
            <a:extLst>
              <a:ext uri="{FF2B5EF4-FFF2-40B4-BE49-F238E27FC236}">
                <a16:creationId xmlns:a16="http://schemas.microsoft.com/office/drawing/2014/main" xmlns="" id="{2DEB2F02-775C-AA3C-D108-6EB0436D248D}"/>
              </a:ext>
            </a:extLst>
          </p:cNvPr>
          <p:cNvPicPr>
            <a:picLocks noChangeAspect="1"/>
          </p:cNvPicPr>
          <p:nvPr/>
        </p:nvPicPr>
        <p:blipFill rotWithShape="1">
          <a:blip r:embed="rId3">
            <a:extLst>
              <a:ext uri="{28A0092B-C50C-407E-A947-70E740481C1C}">
                <a14:useLocalDpi xmlns:a14="http://schemas.microsoft.com/office/drawing/2010/main" val="0"/>
              </a:ext>
            </a:extLst>
          </a:blip>
          <a:srcRect t="49764" r="18237"/>
          <a:stretch/>
        </p:blipFill>
        <p:spPr>
          <a:xfrm>
            <a:off x="-346793" y="3404640"/>
            <a:ext cx="3893988" cy="2392465"/>
          </a:xfrm>
          <a:prstGeom prst="rect">
            <a:avLst/>
          </a:prstGeom>
        </p:spPr>
      </p:pic>
    </p:spTree>
    <p:extLst>
      <p:ext uri="{BB962C8B-B14F-4D97-AF65-F5344CB8AC3E}">
        <p14:creationId xmlns:p14="http://schemas.microsoft.com/office/powerpoint/2010/main" val="17784566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barn(inVertic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barn(inVertic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barn(inVertical)">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barn(inVertical)">
                                      <p:cBhvr>
                                        <p:cTn id="3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a:extLst>
              <a:ext uri="{FF2B5EF4-FFF2-40B4-BE49-F238E27FC236}">
                <a16:creationId xmlns:a16="http://schemas.microsoft.com/office/drawing/2014/main" xmlns="" id="{69ADC2F0-BD2B-8D28-7B3A-27CCB976C993}"/>
              </a:ext>
            </a:extLst>
          </p:cNvPr>
          <p:cNvGrpSpPr/>
          <p:nvPr/>
        </p:nvGrpSpPr>
        <p:grpSpPr>
          <a:xfrm>
            <a:off x="4913006" y="1207110"/>
            <a:ext cx="1053545" cy="1119809"/>
            <a:chOff x="5758072" y="954157"/>
            <a:chExt cx="1053545" cy="1119809"/>
          </a:xfrm>
          <a:solidFill>
            <a:schemeClr val="accent4">
              <a:lumMod val="60000"/>
              <a:lumOff val="40000"/>
            </a:schemeClr>
          </a:solidFill>
        </p:grpSpPr>
        <p:sp>
          <p:nvSpPr>
            <p:cNvPr id="5" name="菱形 7">
              <a:extLst>
                <a:ext uri="{FF2B5EF4-FFF2-40B4-BE49-F238E27FC236}">
                  <a16:creationId xmlns:a16="http://schemas.microsoft.com/office/drawing/2014/main" xmlns="" id="{1E851091-EEF5-408D-293A-6299976C87A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6" name="菱形 8">
              <a:extLst>
                <a:ext uri="{FF2B5EF4-FFF2-40B4-BE49-F238E27FC236}">
                  <a16:creationId xmlns:a16="http://schemas.microsoft.com/office/drawing/2014/main" xmlns="" id="{FE8EFA67-079B-2C1C-CB2E-7A3A40615373}"/>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7" name="图片 28">
            <a:extLst>
              <a:ext uri="{FF2B5EF4-FFF2-40B4-BE49-F238E27FC236}">
                <a16:creationId xmlns:a16="http://schemas.microsoft.com/office/drawing/2014/main" xmlns="" id="{D0C5B73F-BDB0-7593-D32C-C53AE1623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9016" y="1366248"/>
            <a:ext cx="824731" cy="728638"/>
          </a:xfrm>
          <a:prstGeom prst="rect">
            <a:avLst/>
          </a:prstGeom>
        </p:spPr>
      </p:pic>
      <p:grpSp>
        <p:nvGrpSpPr>
          <p:cNvPr id="8" name="组合 10">
            <a:extLst>
              <a:ext uri="{FF2B5EF4-FFF2-40B4-BE49-F238E27FC236}">
                <a16:creationId xmlns:a16="http://schemas.microsoft.com/office/drawing/2014/main" xmlns="" id="{B3719788-ACAD-CD96-9443-C9CE48137007}"/>
              </a:ext>
            </a:extLst>
          </p:cNvPr>
          <p:cNvGrpSpPr/>
          <p:nvPr/>
        </p:nvGrpSpPr>
        <p:grpSpPr>
          <a:xfrm>
            <a:off x="4889654" y="2906358"/>
            <a:ext cx="1053545" cy="1147423"/>
            <a:chOff x="5758072" y="954157"/>
            <a:chExt cx="1053545" cy="1119809"/>
          </a:xfrm>
          <a:solidFill>
            <a:schemeClr val="accent2">
              <a:lumMod val="60000"/>
              <a:lumOff val="40000"/>
            </a:schemeClr>
          </a:solidFill>
        </p:grpSpPr>
        <p:sp>
          <p:nvSpPr>
            <p:cNvPr id="9" name="菱形 11">
              <a:extLst>
                <a:ext uri="{FF2B5EF4-FFF2-40B4-BE49-F238E27FC236}">
                  <a16:creationId xmlns:a16="http://schemas.microsoft.com/office/drawing/2014/main" xmlns="" id="{8A4BBC80-604F-95A5-8EA0-6C4B9698A23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12">
              <a:extLst>
                <a:ext uri="{FF2B5EF4-FFF2-40B4-BE49-F238E27FC236}">
                  <a16:creationId xmlns:a16="http://schemas.microsoft.com/office/drawing/2014/main" xmlns="" id="{13B7BE18-C26C-2DDF-3DCF-15F627402A4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1" name="图片 29">
            <a:extLst>
              <a:ext uri="{FF2B5EF4-FFF2-40B4-BE49-F238E27FC236}">
                <a16:creationId xmlns:a16="http://schemas.microsoft.com/office/drawing/2014/main" xmlns="" id="{6937D24A-06F3-FC43-3032-610E80056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2221" y="3089189"/>
            <a:ext cx="824731" cy="728638"/>
          </a:xfrm>
          <a:prstGeom prst="rect">
            <a:avLst/>
          </a:prstGeom>
        </p:spPr>
      </p:pic>
      <p:grpSp>
        <p:nvGrpSpPr>
          <p:cNvPr id="12" name="组合 6">
            <a:extLst>
              <a:ext uri="{FF2B5EF4-FFF2-40B4-BE49-F238E27FC236}">
                <a16:creationId xmlns:a16="http://schemas.microsoft.com/office/drawing/2014/main" xmlns="" id="{F2BE27E8-7BA6-105E-F187-AE0E658911A2}"/>
              </a:ext>
            </a:extLst>
          </p:cNvPr>
          <p:cNvGrpSpPr/>
          <p:nvPr/>
        </p:nvGrpSpPr>
        <p:grpSpPr>
          <a:xfrm>
            <a:off x="4858970" y="4718994"/>
            <a:ext cx="1053545" cy="1119809"/>
            <a:chOff x="5758072" y="954157"/>
            <a:chExt cx="1053545" cy="1119809"/>
          </a:xfrm>
          <a:solidFill>
            <a:schemeClr val="accent2"/>
          </a:solidFill>
        </p:grpSpPr>
        <p:sp>
          <p:nvSpPr>
            <p:cNvPr id="13" name="菱形 7">
              <a:extLst>
                <a:ext uri="{FF2B5EF4-FFF2-40B4-BE49-F238E27FC236}">
                  <a16:creationId xmlns:a16="http://schemas.microsoft.com/office/drawing/2014/main" xmlns="" id="{35EAEE56-3A8D-6E1A-9699-F60CBF4AD3B0}"/>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4" name="菱形 8">
              <a:extLst>
                <a:ext uri="{FF2B5EF4-FFF2-40B4-BE49-F238E27FC236}">
                  <a16:creationId xmlns:a16="http://schemas.microsoft.com/office/drawing/2014/main" xmlns="" id="{39E9BCF0-C576-297A-D5F2-689A8982A295}"/>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5" name="图片 28">
            <a:extLst>
              <a:ext uri="{FF2B5EF4-FFF2-40B4-BE49-F238E27FC236}">
                <a16:creationId xmlns:a16="http://schemas.microsoft.com/office/drawing/2014/main" xmlns="" id="{BBA2620D-6621-6EB7-7C0C-9514A9165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9828" y="4878131"/>
            <a:ext cx="824731" cy="728638"/>
          </a:xfrm>
          <a:prstGeom prst="rect">
            <a:avLst/>
          </a:prstGeom>
        </p:spPr>
      </p:pic>
      <p:pic>
        <p:nvPicPr>
          <p:cNvPr id="1026" name="Picture 2" descr="Gió Lạnh Đầu Mùa - Thạch Lam">
            <a:extLst>
              <a:ext uri="{FF2B5EF4-FFF2-40B4-BE49-F238E27FC236}">
                <a16:creationId xmlns:a16="http://schemas.microsoft.com/office/drawing/2014/main" xmlns="" id="{64DBEC55-50C8-A4D8-DDE9-C906CDCA6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21" y="1953970"/>
            <a:ext cx="4639737" cy="34849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xmlns="" id="{597E4814-1DC4-C9A8-F386-DE4D8D5C7475}"/>
              </a:ext>
            </a:extLst>
          </p:cNvPr>
          <p:cNvSpPr/>
          <p:nvPr/>
        </p:nvSpPr>
        <p:spPr>
          <a:xfrm>
            <a:off x="3883325" y="119743"/>
            <a:ext cx="4828875" cy="794657"/>
          </a:xfrm>
          <a:prstGeom prst="roundRect">
            <a:avLst>
              <a:gd name="adj" fmla="val 15755"/>
            </a:avLst>
          </a:prstGeom>
          <a:solidFill>
            <a:schemeClr val="bg1"/>
          </a:solidFill>
          <a:ln>
            <a:solidFill>
              <a:srgbClr val="00206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TỔNG KẾT</a:t>
            </a:r>
          </a:p>
          <a:p>
            <a:pPr algn="ct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829947A0-A559-3C30-10C7-8A82EE8BD4ED}"/>
              </a:ext>
            </a:extLst>
          </p:cNvPr>
          <p:cNvSpPr txBox="1"/>
          <p:nvPr/>
        </p:nvSpPr>
        <p:spPr>
          <a:xfrm>
            <a:off x="1558229" y="1279997"/>
            <a:ext cx="21844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436D5E62-124E-F4E7-B161-785198DD578D}"/>
              </a:ext>
            </a:extLst>
          </p:cNvPr>
          <p:cNvSpPr txBox="1"/>
          <p:nvPr/>
        </p:nvSpPr>
        <p:spPr>
          <a:xfrm>
            <a:off x="6096002" y="1361725"/>
            <a:ext cx="5819801" cy="954107"/>
          </a:xfrm>
          <a:prstGeom prst="rect">
            <a:avLst/>
          </a:prstGeom>
          <a:noFill/>
        </p:spPr>
        <p:txBody>
          <a:bodyPr wrap="square">
            <a:spAutoFit/>
          </a:bodyPr>
          <a:lstStyle/>
          <a:p>
            <a:pPr marL="30480" marR="3048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C0CB4553-CA4C-2629-447D-D504C6C20AFA}"/>
              </a:ext>
            </a:extLst>
          </p:cNvPr>
          <p:cNvSpPr txBox="1"/>
          <p:nvPr/>
        </p:nvSpPr>
        <p:spPr>
          <a:xfrm>
            <a:off x="5967323" y="3099677"/>
            <a:ext cx="5651903" cy="954107"/>
          </a:xfrm>
          <a:prstGeom prst="rect">
            <a:avLst/>
          </a:prstGeom>
          <a:noFill/>
        </p:spPr>
        <p:txBody>
          <a:bodyPr wrap="square">
            <a:spAutoFit/>
          </a:bodyPr>
          <a:lstStyle/>
          <a:p>
            <a:pPr marL="30480" marR="30480"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CB2296A8-BB2E-5D8B-9EE1-4C0A8DDCADE4}"/>
              </a:ext>
            </a:extLst>
          </p:cNvPr>
          <p:cNvSpPr txBox="1"/>
          <p:nvPr/>
        </p:nvSpPr>
        <p:spPr>
          <a:xfrm>
            <a:off x="6030447" y="4641059"/>
            <a:ext cx="5925677" cy="1815882"/>
          </a:xfrm>
          <a:prstGeom prst="rect">
            <a:avLst/>
          </a:prstGeom>
          <a:noFill/>
        </p:spPr>
        <p:txBody>
          <a:bodyPr wrap="square">
            <a:spAutoFit/>
          </a:bodyPr>
          <a:lstStyle/>
          <a:p>
            <a:pPr marL="30480" marR="3048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56198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a:extLst>
              <a:ext uri="{FF2B5EF4-FFF2-40B4-BE49-F238E27FC236}">
                <a16:creationId xmlns:a16="http://schemas.microsoft.com/office/drawing/2014/main" xmlns="" id="{69ADC2F0-BD2B-8D28-7B3A-27CCB976C993}"/>
              </a:ext>
            </a:extLst>
          </p:cNvPr>
          <p:cNvGrpSpPr/>
          <p:nvPr/>
        </p:nvGrpSpPr>
        <p:grpSpPr>
          <a:xfrm>
            <a:off x="4858970" y="1359508"/>
            <a:ext cx="1053545" cy="1119809"/>
            <a:chOff x="5758072" y="954157"/>
            <a:chExt cx="1053545" cy="1119809"/>
          </a:xfrm>
          <a:solidFill>
            <a:schemeClr val="accent4">
              <a:lumMod val="60000"/>
              <a:lumOff val="40000"/>
            </a:schemeClr>
          </a:solidFill>
        </p:grpSpPr>
        <p:sp>
          <p:nvSpPr>
            <p:cNvPr id="5" name="菱形 7">
              <a:extLst>
                <a:ext uri="{FF2B5EF4-FFF2-40B4-BE49-F238E27FC236}">
                  <a16:creationId xmlns:a16="http://schemas.microsoft.com/office/drawing/2014/main" xmlns="" id="{1E851091-EEF5-408D-293A-6299976C87A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6" name="菱形 8">
              <a:extLst>
                <a:ext uri="{FF2B5EF4-FFF2-40B4-BE49-F238E27FC236}">
                  <a16:creationId xmlns:a16="http://schemas.microsoft.com/office/drawing/2014/main" xmlns="" id="{FE8EFA67-079B-2C1C-CB2E-7A3A40615373}"/>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7" name="图片 28">
            <a:extLst>
              <a:ext uri="{FF2B5EF4-FFF2-40B4-BE49-F238E27FC236}">
                <a16:creationId xmlns:a16="http://schemas.microsoft.com/office/drawing/2014/main" xmlns="" id="{D0C5B73F-BDB0-7593-D32C-C53AE1623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981" y="1518648"/>
            <a:ext cx="824731" cy="728638"/>
          </a:xfrm>
          <a:prstGeom prst="rect">
            <a:avLst/>
          </a:prstGeom>
        </p:spPr>
      </p:pic>
      <p:grpSp>
        <p:nvGrpSpPr>
          <p:cNvPr id="8" name="组合 10">
            <a:extLst>
              <a:ext uri="{FF2B5EF4-FFF2-40B4-BE49-F238E27FC236}">
                <a16:creationId xmlns:a16="http://schemas.microsoft.com/office/drawing/2014/main" xmlns="" id="{B3719788-ACAD-CD96-9443-C9CE48137007}"/>
              </a:ext>
            </a:extLst>
          </p:cNvPr>
          <p:cNvGrpSpPr/>
          <p:nvPr/>
        </p:nvGrpSpPr>
        <p:grpSpPr>
          <a:xfrm>
            <a:off x="4830334" y="3559655"/>
            <a:ext cx="1053545" cy="1147423"/>
            <a:chOff x="5758072" y="954157"/>
            <a:chExt cx="1053545" cy="1119809"/>
          </a:xfrm>
          <a:solidFill>
            <a:schemeClr val="accent2">
              <a:lumMod val="60000"/>
              <a:lumOff val="40000"/>
            </a:schemeClr>
          </a:solidFill>
        </p:grpSpPr>
        <p:sp>
          <p:nvSpPr>
            <p:cNvPr id="9" name="菱形 11">
              <a:extLst>
                <a:ext uri="{FF2B5EF4-FFF2-40B4-BE49-F238E27FC236}">
                  <a16:creationId xmlns:a16="http://schemas.microsoft.com/office/drawing/2014/main" xmlns="" id="{8A4BBC80-604F-95A5-8EA0-6C4B9698A23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12">
              <a:extLst>
                <a:ext uri="{FF2B5EF4-FFF2-40B4-BE49-F238E27FC236}">
                  <a16:creationId xmlns:a16="http://schemas.microsoft.com/office/drawing/2014/main" xmlns="" id="{13B7BE18-C26C-2DDF-3DCF-15F627402A4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1" name="图片 29">
            <a:extLst>
              <a:ext uri="{FF2B5EF4-FFF2-40B4-BE49-F238E27FC236}">
                <a16:creationId xmlns:a16="http://schemas.microsoft.com/office/drawing/2014/main" xmlns="" id="{6937D24A-06F3-FC43-3032-610E80056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901" y="3742483"/>
            <a:ext cx="824731" cy="728638"/>
          </a:xfrm>
          <a:prstGeom prst="rect">
            <a:avLst/>
          </a:prstGeom>
        </p:spPr>
      </p:pic>
      <p:grpSp>
        <p:nvGrpSpPr>
          <p:cNvPr id="12" name="组合 6">
            <a:extLst>
              <a:ext uri="{FF2B5EF4-FFF2-40B4-BE49-F238E27FC236}">
                <a16:creationId xmlns:a16="http://schemas.microsoft.com/office/drawing/2014/main" xmlns="" id="{F2BE27E8-7BA6-105E-F187-AE0E658911A2}"/>
              </a:ext>
            </a:extLst>
          </p:cNvPr>
          <p:cNvGrpSpPr/>
          <p:nvPr/>
        </p:nvGrpSpPr>
        <p:grpSpPr>
          <a:xfrm>
            <a:off x="4760202" y="5129786"/>
            <a:ext cx="1053545" cy="1119809"/>
            <a:chOff x="5758072" y="954157"/>
            <a:chExt cx="1053545" cy="1119809"/>
          </a:xfrm>
          <a:solidFill>
            <a:schemeClr val="accent2"/>
          </a:solidFill>
        </p:grpSpPr>
        <p:sp>
          <p:nvSpPr>
            <p:cNvPr id="13" name="菱形 7">
              <a:extLst>
                <a:ext uri="{FF2B5EF4-FFF2-40B4-BE49-F238E27FC236}">
                  <a16:creationId xmlns:a16="http://schemas.microsoft.com/office/drawing/2014/main" xmlns="" id="{35EAEE56-3A8D-6E1A-9699-F60CBF4AD3B0}"/>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4" name="菱形 8">
              <a:extLst>
                <a:ext uri="{FF2B5EF4-FFF2-40B4-BE49-F238E27FC236}">
                  <a16:creationId xmlns:a16="http://schemas.microsoft.com/office/drawing/2014/main" xmlns="" id="{39E9BCF0-C576-297A-D5F2-689A8982A295}"/>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5" name="图片 28">
            <a:extLst>
              <a:ext uri="{FF2B5EF4-FFF2-40B4-BE49-F238E27FC236}">
                <a16:creationId xmlns:a16="http://schemas.microsoft.com/office/drawing/2014/main" xmlns="" id="{BBA2620D-6621-6EB7-7C0C-9514A9165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1060" y="5288923"/>
            <a:ext cx="824731" cy="728638"/>
          </a:xfrm>
          <a:prstGeom prst="rect">
            <a:avLst/>
          </a:prstGeom>
        </p:spPr>
      </p:pic>
      <p:pic>
        <p:nvPicPr>
          <p:cNvPr id="1026" name="Picture 2" descr="Gió Lạnh Đầu Mùa - Thạch Lam">
            <a:extLst>
              <a:ext uri="{FF2B5EF4-FFF2-40B4-BE49-F238E27FC236}">
                <a16:creationId xmlns:a16="http://schemas.microsoft.com/office/drawing/2014/main" xmlns="" id="{64DBEC55-50C8-A4D8-DDE9-C906CDCA6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21" y="2000012"/>
            <a:ext cx="4639737" cy="34849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829947A0-A559-3C30-10C7-8A82EE8BD4ED}"/>
              </a:ext>
            </a:extLst>
          </p:cNvPr>
          <p:cNvSpPr txBox="1"/>
          <p:nvPr/>
        </p:nvSpPr>
        <p:spPr>
          <a:xfrm>
            <a:off x="692463" y="1308265"/>
            <a:ext cx="3623248"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3CDACE2-73B2-CE48-EAAB-134055CDA922}"/>
              </a:ext>
            </a:extLst>
          </p:cNvPr>
          <p:cNvSpPr txBox="1"/>
          <p:nvPr/>
        </p:nvSpPr>
        <p:spPr>
          <a:xfrm>
            <a:off x="5986199" y="1194078"/>
            <a:ext cx="5580660" cy="2246769"/>
          </a:xfrm>
          <a:prstGeom prst="rect">
            <a:avLst/>
          </a:prstGeom>
          <a:noFill/>
        </p:spPr>
        <p:txBody>
          <a:bodyPr wrap="square">
            <a:spAutoFit/>
          </a:bodyPr>
          <a:lstStyle/>
          <a:p>
            <a:pPr algn="just"/>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Truyện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kể</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xóm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gió</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đầu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mùa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Qua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Lam ca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ngợi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yêu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thương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chia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sẻ</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ấm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áp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trẻo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458F66A1-E6D9-9FCB-ABB2-AD7EC14C0281}"/>
              </a:ext>
            </a:extLst>
          </p:cNvPr>
          <p:cNvSpPr txBox="1"/>
          <p:nvPr/>
        </p:nvSpPr>
        <p:spPr>
          <a:xfrm>
            <a:off x="5986197" y="3618970"/>
            <a:ext cx="5470859"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7E9DABD5-3A01-1700-FC31-BD517BF10DDB}"/>
              </a:ext>
            </a:extLst>
          </p:cNvPr>
          <p:cNvSpPr txBox="1"/>
          <p:nvPr/>
        </p:nvSpPr>
        <p:spPr>
          <a:xfrm>
            <a:off x="5960087" y="4971430"/>
            <a:ext cx="5632884" cy="1384995"/>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nhở</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xmlns="" id="{823EED93-0C90-3749-D04F-D4AFB902B444}"/>
              </a:ext>
            </a:extLst>
          </p:cNvPr>
          <p:cNvSpPr/>
          <p:nvPr/>
        </p:nvSpPr>
        <p:spPr>
          <a:xfrm>
            <a:off x="3883325" y="119743"/>
            <a:ext cx="4828875" cy="794657"/>
          </a:xfrm>
          <a:prstGeom prst="roundRect">
            <a:avLst>
              <a:gd name="adj" fmla="val 15755"/>
            </a:avLst>
          </a:prstGeom>
          <a:solidFill>
            <a:schemeClr val="bg1"/>
          </a:solidFill>
          <a:ln>
            <a:solidFill>
              <a:srgbClr val="00206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TỔNG KẾT</a:t>
            </a:r>
          </a:p>
          <a:p>
            <a:pPr algn="ct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8127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2" y="473002"/>
            <a:ext cx="5912003" cy="59120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xmlns="" id="{7F3DD0D7-5DBC-413A-B5EB-208BB59613BB}"/>
              </a:ext>
            </a:extLst>
          </p:cNvPr>
          <p:cNvSpPr txBox="1"/>
          <p:nvPr/>
        </p:nvSpPr>
        <p:spPr>
          <a:xfrm>
            <a:off x="1203651" y="2097867"/>
            <a:ext cx="5477068" cy="2662267"/>
          </a:xfrm>
          <a:prstGeom prst="rect">
            <a:avLst/>
          </a:prstGeom>
          <a:noFill/>
        </p:spPr>
        <p:txBody>
          <a:bodyPr wrap="square" rtlCol="0">
            <a:spAutoFit/>
          </a:bodyPr>
          <a:lstStyle/>
          <a:p>
            <a:r>
              <a:rPr lang="en-SG" sz="16700" dirty="0">
                <a:latin typeface="#9Slide03 Arima Madurai Black" panose="00000A00000000000000" pitchFamily="2" charset="0"/>
                <a:cs typeface="#9Slide03 Arima Madurai Black" panose="00000A00000000000000" pitchFamily="2" charset="0"/>
              </a:rPr>
              <a:t>III. </a:t>
            </a:r>
          </a:p>
        </p:txBody>
      </p:sp>
      <p:sp>
        <p:nvSpPr>
          <p:cNvPr id="5" name="TextBox 4">
            <a:extLst>
              <a:ext uri="{FF2B5EF4-FFF2-40B4-BE49-F238E27FC236}">
                <a16:creationId xmlns:a16="http://schemas.microsoft.com/office/drawing/2014/main" xmlns="" id="{E488BBF0-DC65-4B8A-8D16-12B2ABDE111D}"/>
              </a:ext>
            </a:extLst>
          </p:cNvPr>
          <p:cNvSpPr txBox="1"/>
          <p:nvPr/>
        </p:nvSpPr>
        <p:spPr>
          <a:xfrm>
            <a:off x="5159831" y="2490283"/>
            <a:ext cx="7257391" cy="3662541"/>
          </a:xfrm>
          <a:prstGeom prst="rect">
            <a:avLst/>
          </a:prstGeom>
          <a:noFill/>
        </p:spPr>
        <p:txBody>
          <a:bodyPr wrap="square" rtlCol="0">
            <a:spAutoFit/>
          </a:bodyPr>
          <a:lstStyle/>
          <a:p>
            <a:pPr algn="ctr"/>
            <a:r>
              <a:rPr lang="en-SG" sz="11600" dirty="0" err="1">
                <a:latin typeface="#9Slide03 Arima Madurai Black" panose="00000A00000000000000" pitchFamily="2" charset="0"/>
                <a:cs typeface="#9Slide03 Arima Madurai Black" panose="00000A00000000000000" pitchFamily="2" charset="0"/>
              </a:rPr>
              <a:t>Luyện</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tập</a:t>
            </a:r>
            <a:endParaRPr lang="en-SG" sz="11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9106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xmlns="" id="{FA5863CC-93E5-0C91-63BC-61E0B197E55D}"/>
              </a:ext>
            </a:extLst>
          </p:cNvPr>
          <p:cNvGraphicFramePr>
            <a:graphicFrameLocks noGrp="1"/>
          </p:cNvGraphicFramePr>
          <p:nvPr>
            <p:extLst>
              <p:ext uri="{D42A27DB-BD31-4B8C-83A1-F6EECF244321}">
                <p14:modId xmlns:p14="http://schemas.microsoft.com/office/powerpoint/2010/main" val="2701636997"/>
              </p:ext>
            </p:extLst>
          </p:nvPr>
        </p:nvGraphicFramePr>
        <p:xfrm>
          <a:off x="301812" y="1098236"/>
          <a:ext cx="11640785" cy="5577840"/>
        </p:xfrm>
        <a:graphic>
          <a:graphicData uri="http://schemas.openxmlformats.org/drawingml/2006/table">
            <a:tbl>
              <a:tblPr firstRow="1" bandRow="1">
                <a:tableStyleId>{5C22544A-7EE6-4342-B048-85BDC9FD1C3A}</a:tableStyleId>
              </a:tblPr>
              <a:tblGrid>
                <a:gridCol w="1903375">
                  <a:extLst>
                    <a:ext uri="{9D8B030D-6E8A-4147-A177-3AD203B41FA5}">
                      <a16:colId xmlns:a16="http://schemas.microsoft.com/office/drawing/2014/main" xmlns="" val="3623802786"/>
                    </a:ext>
                  </a:extLst>
                </a:gridCol>
                <a:gridCol w="6151527">
                  <a:extLst>
                    <a:ext uri="{9D8B030D-6E8A-4147-A177-3AD203B41FA5}">
                      <a16:colId xmlns:a16="http://schemas.microsoft.com/office/drawing/2014/main" xmlns="" val="874186555"/>
                    </a:ext>
                  </a:extLst>
                </a:gridCol>
                <a:gridCol w="3585883">
                  <a:extLst>
                    <a:ext uri="{9D8B030D-6E8A-4147-A177-3AD203B41FA5}">
                      <a16:colId xmlns:a16="http://schemas.microsoft.com/office/drawing/2014/main" xmlns="" val="1098885456"/>
                    </a:ext>
                  </a:extLst>
                </a:gridCol>
              </a:tblGrid>
              <a:tr h="72943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diêm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diêm</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An-</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đec</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50978954"/>
                  </a:ext>
                </a:extLst>
              </a:tr>
              <a:tr h="390921">
                <a:tc>
                  <a:txBody>
                    <a:bodyPr/>
                    <a:lstStyle/>
                    <a:p>
                      <a:pPr algn="l"/>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300" b="1" dirty="0" err="1">
                          <a:latin typeface="Times New Roman" panose="02020603050405020304" pitchFamily="18" charset="0"/>
                          <a:cs typeface="Times New Roman" panose="02020603050405020304" pitchFamily="18" charset="0"/>
                        </a:rPr>
                        <a:t>Cô</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bé</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bán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diêm</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Cô</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bé</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bán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diêm</a:t>
                      </a:r>
                      <a:r>
                        <a:rPr lang="en-US" sz="2300" b="1" dirty="0">
                          <a:latin typeface="Times New Roman" panose="02020603050405020304" pitchFamily="18" charset="0"/>
                          <a:cs typeface="Times New Roman" panose="02020603050405020304" pitchFamily="18" charset="0"/>
                        </a:rPr>
                        <a:t> – An-</a:t>
                      </a:r>
                      <a:r>
                        <a:rPr lang="en-US" sz="2300" b="1" dirty="0" err="1">
                          <a:latin typeface="Times New Roman" panose="02020603050405020304" pitchFamily="18" charset="0"/>
                          <a:cs typeface="Times New Roman" panose="02020603050405020304" pitchFamily="18" charset="0"/>
                        </a:rPr>
                        <a:t>đec</a:t>
                      </a:r>
                      <a:r>
                        <a:rPr lang="en-US" sz="2300" b="1" dirty="0">
                          <a:latin typeface="Times New Roman" panose="02020603050405020304" pitchFamily="18" charset="0"/>
                          <a:cs typeface="Times New Roman" panose="02020603050405020304" pitchFamily="18" charset="0"/>
                        </a:rPr>
                        <a:t>-xen)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1" dirty="0" err="1">
                          <a:latin typeface="Times New Roman" panose="02020603050405020304" pitchFamily="18" charset="0"/>
                          <a:cs typeface="Times New Roman" panose="02020603050405020304" pitchFamily="18" charset="0"/>
                        </a:rPr>
                        <a:t>Hiên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Gió</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lạnh</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đầu</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mùa</a:t>
                      </a:r>
                      <a:r>
                        <a:rPr lang="en-US" sz="2300" b="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38458147"/>
                  </a:ext>
                </a:extLst>
              </a:tr>
              <a:tr h="390921">
                <a:tc>
                  <a:txBody>
                    <a:bodyPr/>
                    <a:lstStyle/>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29180346"/>
                  </a:ext>
                </a:extLst>
              </a:tr>
              <a:tr h="390921">
                <a:tc>
                  <a:txBody>
                    <a:bodyPr/>
                    <a:lstStyle/>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18185804"/>
                  </a:ext>
                </a:extLst>
              </a:tr>
            </a:tbl>
          </a:graphicData>
        </a:graphic>
      </p:graphicFrame>
      <p:sp>
        <p:nvSpPr>
          <p:cNvPr id="7" name="TextBox 6">
            <a:extLst>
              <a:ext uri="{FF2B5EF4-FFF2-40B4-BE49-F238E27FC236}">
                <a16:creationId xmlns:a16="http://schemas.microsoft.com/office/drawing/2014/main" xmlns="" id="{658E7C9F-8B1F-EE4C-8296-9BC2CEBF0F81}"/>
              </a:ext>
            </a:extLst>
          </p:cNvPr>
          <p:cNvSpPr txBox="1"/>
          <p:nvPr/>
        </p:nvSpPr>
        <p:spPr>
          <a:xfrm>
            <a:off x="68884" y="486408"/>
            <a:ext cx="11681013" cy="461665"/>
          </a:xfrm>
          <a:prstGeom prst="rect">
            <a:avLst/>
          </a:prstGeom>
          <a:noFill/>
        </p:spPr>
        <p:txBody>
          <a:bodyPr wrap="square">
            <a:spAutoFit/>
          </a:bodyPr>
          <a:lstStyle/>
          <a:p>
            <a:pPr algn="just"/>
            <a:endParaRPr lang="en-US" sz="2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2D0C7532-F9E5-5256-0AEF-D93DE2BA977F}"/>
              </a:ext>
            </a:extLst>
          </p:cNvPr>
          <p:cNvSpPr txBox="1"/>
          <p:nvPr/>
        </p:nvSpPr>
        <p:spPr>
          <a:xfrm>
            <a:off x="2240451" y="2794555"/>
            <a:ext cx="8843132" cy="830997"/>
          </a:xfrm>
          <a:prstGeom prst="rect">
            <a:avLst/>
          </a:prstGeom>
          <a:noFill/>
        </p:spPr>
        <p:txBody>
          <a:bodyPr wrap="square">
            <a:spAutoFit/>
          </a:bodyPr>
          <a:lstStyle/>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nghèo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cơm</a:t>
            </a:r>
            <a:r>
              <a:rPr lang="en-US" sz="2400" dirty="0">
                <a:solidFill>
                  <a:srgbClr val="000000"/>
                </a:solidFill>
                <a:effectLst/>
                <a:latin typeface="Times New Roman" panose="02020603050405020304" pitchFamily="18" charset="0"/>
                <a:ea typeface="Times New Roman" panose="02020603050405020304" pitchFamily="18" charset="0"/>
              </a:rPr>
              <a:t> no </a:t>
            </a:r>
            <a:r>
              <a:rPr lang="en-US" sz="2400" dirty="0" err="1">
                <a:solidFill>
                  <a:srgbClr val="000000"/>
                </a:solidFill>
                <a:effectLst/>
                <a:latin typeface="Times New Roman" panose="02020603050405020304" pitchFamily="18" charset="0"/>
                <a:ea typeface="Times New Roman" panose="02020603050405020304" pitchFamily="18" charset="0"/>
              </a:rPr>
              <a:t>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ấm</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xmlns="" id="{19AEB162-5834-D8E5-DCA6-9A621477BEF3}"/>
              </a:ext>
            </a:extLst>
          </p:cNvPr>
          <p:cNvSpPr txBox="1"/>
          <p:nvPr/>
        </p:nvSpPr>
        <p:spPr>
          <a:xfrm>
            <a:off x="2222552" y="3810000"/>
            <a:ext cx="5940061" cy="2677656"/>
          </a:xfrm>
          <a:prstGeom prst="rect">
            <a:avLst/>
          </a:prstGeom>
          <a:noFill/>
        </p:spPr>
        <p:txBody>
          <a:bodyPr wrap="square">
            <a:spAutoFit/>
          </a:bodyPr>
          <a:lstStyle/>
          <a:p>
            <a:pPr algn="just"/>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A32AE1E2-2817-2D5D-734C-CBCF898EE096}"/>
              </a:ext>
            </a:extLst>
          </p:cNvPr>
          <p:cNvSpPr txBox="1"/>
          <p:nvPr/>
        </p:nvSpPr>
        <p:spPr>
          <a:xfrm>
            <a:off x="8347040" y="3861218"/>
            <a:ext cx="3528429" cy="2308324"/>
          </a:xfrm>
          <a:prstGeom prst="rect">
            <a:avLst/>
          </a:prstGeom>
          <a:noFill/>
        </p:spPr>
        <p:txBody>
          <a:bodyPr wrap="square">
            <a:spAutoFit/>
          </a:bodyPr>
          <a:lstStyle/>
          <a:p>
            <a:pPr algn="just"/>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71045E9D-AD6A-1C57-3988-DC69B984BDD2}"/>
              </a:ext>
            </a:extLst>
          </p:cNvPr>
          <p:cNvCxnSpPr>
            <a:cxnSpLocks/>
          </p:cNvCxnSpPr>
          <p:nvPr/>
        </p:nvCxnSpPr>
        <p:spPr>
          <a:xfrm>
            <a:off x="345844" y="2288806"/>
            <a:ext cx="1787237" cy="432512"/>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xmlns="" id="{9CE9CF88-7FF8-263D-D4F3-E30843D0973C}"/>
              </a:ext>
            </a:extLst>
          </p:cNvPr>
          <p:cNvSpPr txBox="1"/>
          <p:nvPr/>
        </p:nvSpPr>
        <p:spPr>
          <a:xfrm>
            <a:off x="774491" y="2197771"/>
            <a:ext cx="1793399" cy="400110"/>
          </a:xfrm>
          <a:prstGeom prst="rect">
            <a:avLst/>
          </a:prstGeom>
          <a:noFill/>
        </p:spPr>
        <p:txBody>
          <a:bodyPr wrap="square">
            <a:spAutoFit/>
          </a:bodyPr>
          <a:lstStyle/>
          <a:p>
            <a:pPr algn="just"/>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a:solidFill>
                  <a:srgbClr val="000000"/>
                </a:solidFill>
                <a:effectLst/>
                <a:latin typeface="Times New Roman" panose="02020603050405020304" pitchFamily="18" charset="0"/>
                <a:ea typeface="Times New Roman" panose="02020603050405020304" pitchFamily="18" charset="0"/>
              </a:rPr>
              <a:t>Nhân </a:t>
            </a:r>
            <a:r>
              <a:rPr lang="en-US" sz="2000" b="1" dirty="0" err="1">
                <a:solidFill>
                  <a:srgbClr val="000000"/>
                </a:solidFill>
                <a:effectLst/>
                <a:latin typeface="Times New Roman" panose="02020603050405020304" pitchFamily="18" charset="0"/>
                <a:ea typeface="Times New Roman" panose="02020603050405020304" pitchFamily="18" charset="0"/>
              </a:rPr>
              <a:t>vật</a:t>
            </a:r>
            <a:endParaRPr lang="en-US" sz="2000" b="1"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xmlns="" id="{75E9D218-D413-0627-039A-409B404F381E}"/>
              </a:ext>
            </a:extLst>
          </p:cNvPr>
          <p:cNvSpPr txBox="1"/>
          <p:nvPr/>
        </p:nvSpPr>
        <p:spPr>
          <a:xfrm>
            <a:off x="68885" y="2412243"/>
            <a:ext cx="1793399" cy="400110"/>
          </a:xfrm>
          <a:prstGeom prst="rect">
            <a:avLst/>
          </a:prstGeom>
          <a:noFill/>
        </p:spPr>
        <p:txBody>
          <a:bodyPr wrap="square">
            <a:spAutoFit/>
          </a:bodyPr>
          <a:lstStyle/>
          <a:p>
            <a:pPr algn="just"/>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a:solidFill>
                  <a:srgbClr val="000000"/>
                </a:solidFill>
                <a:effectLst/>
                <a:latin typeface="Times New Roman" panose="02020603050405020304" pitchFamily="18" charset="0"/>
                <a:ea typeface="Times New Roman" panose="02020603050405020304" pitchFamily="18" charset="0"/>
              </a:rPr>
              <a:t>So </a:t>
            </a:r>
            <a:r>
              <a:rPr lang="en-US" sz="2000" b="1" dirty="0" err="1">
                <a:solidFill>
                  <a:srgbClr val="000000"/>
                </a:solidFill>
                <a:effectLst/>
                <a:latin typeface="Times New Roman" panose="02020603050405020304" pitchFamily="18" charset="0"/>
                <a:ea typeface="Times New Roman" panose="02020603050405020304" pitchFamily="18" charset="0"/>
              </a:rPr>
              <a:t>sánh</a:t>
            </a:r>
            <a:endParaRPr lang="en-US" sz="2000" b="1"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xmlns="" id="{6C83592F-2603-146E-8C7A-2833D5516D23}"/>
              </a:ext>
            </a:extLst>
          </p:cNvPr>
          <p:cNvSpPr txBox="1"/>
          <p:nvPr/>
        </p:nvSpPr>
        <p:spPr>
          <a:xfrm>
            <a:off x="116706" y="2952154"/>
            <a:ext cx="2016377" cy="430887"/>
          </a:xfrm>
          <a:prstGeom prst="rect">
            <a:avLst/>
          </a:prstGeom>
          <a:noFill/>
        </p:spPr>
        <p:txBody>
          <a:bodyPr wrap="square">
            <a:spAutoFit/>
          </a:bodyPr>
          <a:lstStyle/>
          <a:p>
            <a:pPr algn="just"/>
            <a:r>
              <a:rPr lang="en-US" sz="2200" b="1" dirty="0">
                <a:solidFill>
                  <a:srgbClr val="000000"/>
                </a:solidFill>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Giống</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nhau</a:t>
            </a:r>
            <a:endParaRPr lang="en-US" sz="2200" b="1" dirty="0">
              <a:effectLst/>
              <a:latin typeface="Times New Roman" panose="02020603050405020304" pitchFamily="18" charset="0"/>
              <a:ea typeface="Times New Roman" panose="02020603050405020304" pitchFamily="18" charset="0"/>
            </a:endParaRPr>
          </a:p>
        </p:txBody>
      </p:sp>
      <p:sp>
        <p:nvSpPr>
          <p:cNvPr id="2" name="Chỗ dành sẵn cho Nội dung 2">
            <a:extLst>
              <a:ext uri="{FF2B5EF4-FFF2-40B4-BE49-F238E27FC236}">
                <a16:creationId xmlns:a16="http://schemas.microsoft.com/office/drawing/2014/main" xmlns="" id="{FC542A7F-70B9-3C19-9415-191207D5FD16}"/>
              </a:ext>
            </a:extLst>
          </p:cNvPr>
          <p:cNvSpPr txBox="1">
            <a:spLocks/>
          </p:cNvSpPr>
          <p:nvPr/>
        </p:nvSpPr>
        <p:spPr>
          <a:xfrm>
            <a:off x="3731642" y="-161051"/>
            <a:ext cx="5223505" cy="177753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HĐ </a:t>
            </a:r>
            <a:r>
              <a:rPr lang="en-US" sz="40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cặp</a:t>
            </a:r>
            <a:r>
              <a:rPr lang="en-US" sz="40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a:t>
            </a:r>
            <a:r>
              <a:rPr lang="en-US" sz="40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đôi</a:t>
            </a:r>
            <a:r>
              <a:rPr lang="en-US" sz="40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2 </a:t>
            </a:r>
            <a:r>
              <a:rPr lang="en-US" sz="40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phút</a:t>
            </a:r>
            <a:endParaRPr lang="en-US" sz="32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pic>
        <p:nvPicPr>
          <p:cNvPr id="3" name="Đồng hồ đếm ngược 2 phút có tiếng">
            <a:hlinkClick r:id="" action="ppaction://media"/>
            <a:extLst>
              <a:ext uri="{FF2B5EF4-FFF2-40B4-BE49-F238E27FC236}">
                <a16:creationId xmlns:a16="http://schemas.microsoft.com/office/drawing/2014/main" xmlns="" id="{C68432E2-7EAD-D26B-5517-54ABBB3D4F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55146" y="138305"/>
            <a:ext cx="1612079" cy="906794"/>
          </a:xfrm>
          <a:prstGeom prst="rect">
            <a:avLst/>
          </a:prstGeom>
        </p:spPr>
      </p:pic>
    </p:spTree>
    <p:extLst>
      <p:ext uri="{BB962C8B-B14F-4D97-AF65-F5344CB8AC3E}">
        <p14:creationId xmlns:p14="http://schemas.microsoft.com/office/powerpoint/2010/main" val="8759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barn(inVertical)">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barn(inVertical)">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0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P spid="15" grpId="0"/>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9752F2C-BA42-6C09-D90D-DC6143EE2127}"/>
              </a:ext>
            </a:extLst>
          </p:cNvPr>
          <p:cNvSpPr txBox="1"/>
          <p:nvPr/>
        </p:nvSpPr>
        <p:spPr>
          <a:xfrm>
            <a:off x="93305" y="1244772"/>
            <a:ext cx="515049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III. LUYỆN TẬP</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58E7C9F-8B1F-EE4C-8296-9BC2CEBF0F81}"/>
              </a:ext>
            </a:extLst>
          </p:cNvPr>
          <p:cNvSpPr txBox="1"/>
          <p:nvPr/>
        </p:nvSpPr>
        <p:spPr>
          <a:xfrm>
            <a:off x="3404819" y="1709748"/>
            <a:ext cx="8128677" cy="954107"/>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tập</a:t>
            </a:r>
            <a:r>
              <a:rPr lang="en-US" sz="2800" b="1" dirty="0">
                <a:solidFill>
                  <a:srgbClr val="000000"/>
                </a:solidFill>
                <a:effectLst/>
                <a:latin typeface="Times New Roman" panose="02020603050405020304" pitchFamily="18" charset="0"/>
                <a:ea typeface="Times New Roman" panose="02020603050405020304" pitchFamily="18" charset="0"/>
              </a:rPr>
              <a:t> 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rPr>
              <a:t>dao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2E9871C3-B789-A6C5-7FE3-C193E3CF0329}"/>
              </a:ext>
            </a:extLst>
          </p:cNvPr>
          <p:cNvSpPr txBox="1"/>
          <p:nvPr/>
        </p:nvSpPr>
        <p:spPr>
          <a:xfrm>
            <a:off x="3404819" y="2768369"/>
            <a:ext cx="6186196" cy="523220"/>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thân</a:t>
            </a:r>
            <a:endParaRPr lang="en-US" sz="2800" i="1" dirty="0"/>
          </a:p>
        </p:txBody>
      </p:sp>
      <p:sp>
        <p:nvSpPr>
          <p:cNvPr id="9" name="TextBox 8">
            <a:extLst>
              <a:ext uri="{FF2B5EF4-FFF2-40B4-BE49-F238E27FC236}">
                <a16:creationId xmlns:a16="http://schemas.microsoft.com/office/drawing/2014/main" xmlns="" id="{D495F93E-3DFD-94AB-0C57-D295353FB31D}"/>
              </a:ext>
            </a:extLst>
          </p:cNvPr>
          <p:cNvSpPr txBox="1"/>
          <p:nvPr/>
        </p:nvSpPr>
        <p:spPr>
          <a:xfrm>
            <a:off x="3404819" y="3291587"/>
            <a:ext cx="6186196" cy="523220"/>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đùm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rách</a:t>
            </a:r>
            <a:endParaRPr lang="en-US" sz="2800" i="1" dirty="0"/>
          </a:p>
        </p:txBody>
      </p:sp>
      <p:sp>
        <p:nvSpPr>
          <p:cNvPr id="10" name="TextBox 9">
            <a:extLst>
              <a:ext uri="{FF2B5EF4-FFF2-40B4-BE49-F238E27FC236}">
                <a16:creationId xmlns:a16="http://schemas.microsoft.com/office/drawing/2014/main" xmlns="" id="{62D012B7-0925-F74F-8F3A-B8C0A7C707D4}"/>
              </a:ext>
            </a:extLst>
          </p:cNvPr>
          <p:cNvSpPr txBox="1"/>
          <p:nvPr/>
        </p:nvSpPr>
        <p:spPr>
          <a:xfrm>
            <a:off x="3404817" y="3814811"/>
            <a:ext cx="7263883" cy="954107"/>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lấy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bí</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endParaRPr lang="en-US" sz="2800" i="1" dirty="0">
              <a:solidFill>
                <a:srgbClr val="000000"/>
              </a:solidFill>
              <a:latin typeface="Times New Roman" panose="02020603050405020304" pitchFamily="18" charset="0"/>
              <a:ea typeface="Times New Roman" panose="02020603050405020304" pitchFamily="18" charset="0"/>
            </a:endParaRPr>
          </a:p>
          <a:p>
            <a:r>
              <a:rPr lang="en-US" sz="2800" i="1" dirty="0" err="1">
                <a:solidFill>
                  <a:srgbClr val="000000"/>
                </a:solidFill>
                <a:effectLst/>
                <a:latin typeface="Times New Roman" panose="02020603050405020304" pitchFamily="18" charset="0"/>
                <a:ea typeface="Times New Roman" panose="02020603050405020304" pitchFamily="18" charset="0"/>
              </a:rPr>
              <a:t>Tuy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rằng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i="1" dirty="0"/>
          </a:p>
        </p:txBody>
      </p:sp>
      <p:pic>
        <p:nvPicPr>
          <p:cNvPr id="3" name="Picture 2">
            <a:extLst>
              <a:ext uri="{FF2B5EF4-FFF2-40B4-BE49-F238E27FC236}">
                <a16:creationId xmlns:a16="http://schemas.microsoft.com/office/drawing/2014/main" xmlns="" id="{61C98686-530D-F07E-172D-C538797CF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83" y="60266"/>
            <a:ext cx="4782251" cy="6858000"/>
          </a:xfrm>
          <a:prstGeom prst="rect">
            <a:avLst/>
          </a:prstGeom>
        </p:spPr>
      </p:pic>
      <p:sp>
        <p:nvSpPr>
          <p:cNvPr id="5" name="TextBox 4">
            <a:extLst>
              <a:ext uri="{FF2B5EF4-FFF2-40B4-BE49-F238E27FC236}">
                <a16:creationId xmlns:a16="http://schemas.microsoft.com/office/drawing/2014/main" xmlns="" id="{BFE906FD-1C9B-FF04-1260-0CA453C8D002}"/>
              </a:ext>
            </a:extLst>
          </p:cNvPr>
          <p:cNvSpPr txBox="1"/>
          <p:nvPr/>
        </p:nvSpPr>
        <p:spPr>
          <a:xfrm>
            <a:off x="3660552" y="320076"/>
            <a:ext cx="6659105" cy="707886"/>
          </a:xfrm>
          <a:prstGeom prst="rect">
            <a:avLst/>
          </a:prstGeom>
          <a:noFill/>
        </p:spPr>
        <p:txBody>
          <a:bodyPr wrap="square" rtlCol="0">
            <a:spAutoFit/>
          </a:bodyPr>
          <a:lstStyle/>
          <a:p>
            <a:r>
              <a:rPr lang="en-SG" sz="4000" b="1" dirty="0" smtClean="0">
                <a:latin typeface="#9Slide03 Arima Madurai Black" panose="00000A00000000000000" pitchFamily="2" charset="0"/>
                <a:cs typeface="#9Slide03 Arima Madurai Black" panose="00000A00000000000000" pitchFamily="2" charset="0"/>
              </a:rPr>
              <a:t>III.LUYỆN TẬP </a:t>
            </a:r>
            <a:endParaRPr lang="en-SG" sz="4000" b="1"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9931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816" y="0"/>
            <a:ext cx="7187184" cy="6858000"/>
          </a:xfrm>
          <a:prstGeom prst="rect">
            <a:avLst/>
          </a:prstGeom>
        </p:spPr>
      </p:pic>
      <p:sp>
        <p:nvSpPr>
          <p:cNvPr id="10" name="Freeform 2">
            <a:extLst>
              <a:ext uri="{FF2B5EF4-FFF2-40B4-BE49-F238E27FC236}">
                <a16:creationId xmlns="" xmlns:a16="http://schemas.microsoft.com/office/drawing/2014/main" id="{EB4903BE-8A94-0A81-E037-809E97D7B904}"/>
              </a:ext>
            </a:extLst>
          </p:cNvPr>
          <p:cNvSpPr/>
          <p:nvPr/>
        </p:nvSpPr>
        <p:spPr>
          <a:xfrm>
            <a:off x="-547342" y="-725214"/>
            <a:ext cx="7396611" cy="5548414"/>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5"/>
            <a:stretch>
              <a:fillRect/>
            </a:stretch>
          </a:blipFill>
        </p:spPr>
      </p:sp>
      <p:pic>
        <p:nvPicPr>
          <p:cNvPr id="13" name="Picture 12">
            <a:extLst>
              <a:ext uri="{FF2B5EF4-FFF2-40B4-BE49-F238E27FC236}">
                <a16:creationId xmlns="" xmlns:a16="http://schemas.microsoft.com/office/drawing/2014/main" id="{C10FE826-32D0-8AB2-1701-D1246BF42965}"/>
              </a:ext>
            </a:extLst>
          </p:cNvPr>
          <p:cNvPicPr>
            <a:picLocks noChangeAspect="1"/>
          </p:cNvPicPr>
          <p:nvPr/>
        </p:nvPicPr>
        <p:blipFill>
          <a:blip r:embed="rId6"/>
          <a:stretch>
            <a:fillRect/>
          </a:stretch>
        </p:blipFill>
        <p:spPr>
          <a:xfrm>
            <a:off x="7583730" y="2941368"/>
            <a:ext cx="3584759" cy="1182727"/>
          </a:xfrm>
          <a:prstGeom prst="rect">
            <a:avLst/>
          </a:prstGeom>
        </p:spPr>
      </p:pic>
      <p:sp>
        <p:nvSpPr>
          <p:cNvPr id="16" name="Freeform 2">
            <a:extLst>
              <a:ext uri="{FF2B5EF4-FFF2-40B4-BE49-F238E27FC236}">
                <a16:creationId xmlns="" xmlns:a16="http://schemas.microsoft.com/office/drawing/2014/main" id="{BC872161-FE1A-F802-43C0-21697E2FBBE8}"/>
              </a:ext>
            </a:extLst>
          </p:cNvPr>
          <p:cNvSpPr/>
          <p:nvPr/>
        </p:nvSpPr>
        <p:spPr>
          <a:xfrm>
            <a:off x="350648" y="1976771"/>
            <a:ext cx="7396611" cy="5548414"/>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5"/>
            <a:stretch>
              <a:fillRect/>
            </a:stretch>
          </a:blipFill>
        </p:spPr>
      </p:sp>
      <p:pic>
        <p:nvPicPr>
          <p:cNvPr id="12" name="Picture 11">
            <a:extLst>
              <a:ext uri="{FF2B5EF4-FFF2-40B4-BE49-F238E27FC236}">
                <a16:creationId xmlns="" xmlns:a16="http://schemas.microsoft.com/office/drawing/2014/main" id="{77CE533E-BC2B-ED4E-6D83-20D2AF8BFF60}"/>
              </a:ext>
            </a:extLst>
          </p:cNvPr>
          <p:cNvPicPr>
            <a:picLocks noChangeAspect="1"/>
          </p:cNvPicPr>
          <p:nvPr/>
        </p:nvPicPr>
        <p:blipFill>
          <a:blip r:embed="rId7"/>
          <a:stretch>
            <a:fillRect/>
          </a:stretch>
        </p:blipFill>
        <p:spPr>
          <a:xfrm>
            <a:off x="-3239436" y="-127634"/>
            <a:ext cx="10986693" cy="9573493"/>
          </a:xfrm>
          <a:prstGeom prst="rect">
            <a:avLst/>
          </a:prstGeom>
        </p:spPr>
      </p:pic>
      <p:pic>
        <p:nvPicPr>
          <p:cNvPr id="11" name="Picture 10">
            <a:extLst>
              <a:ext uri="{FF2B5EF4-FFF2-40B4-BE49-F238E27FC236}">
                <a16:creationId xmlns="" xmlns:a16="http://schemas.microsoft.com/office/drawing/2014/main" id="{0B8AC8D2-5A6C-DED5-EC99-AE76ECF53F43}"/>
              </a:ext>
            </a:extLst>
          </p:cNvPr>
          <p:cNvPicPr>
            <a:picLocks noChangeAspect="1"/>
          </p:cNvPicPr>
          <p:nvPr/>
        </p:nvPicPr>
        <p:blipFill>
          <a:blip r:embed="rId8"/>
          <a:stretch>
            <a:fillRect/>
          </a:stretch>
        </p:blipFill>
        <p:spPr>
          <a:xfrm>
            <a:off x="-378617" y="1034670"/>
            <a:ext cx="12089589" cy="2970921"/>
          </a:xfrm>
          <a:prstGeom prst="rect">
            <a:avLst/>
          </a:prstGeom>
        </p:spPr>
      </p:pic>
      <p:pic>
        <p:nvPicPr>
          <p:cNvPr id="5" name="Picture 4" descr="A cartoon of a child and child&#10;&#10;Description automatically generated">
            <a:extLst>
              <a:ext uri="{FF2B5EF4-FFF2-40B4-BE49-F238E27FC236}">
                <a16:creationId xmlns="" xmlns:a16="http://schemas.microsoft.com/office/drawing/2014/main" id="{C86950D4-0BA0-0377-5BFA-A112C5BD033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53800" y1="51550" x2="52350" y2="84600"/>
                        <a14:backgroundMark x1="23300" y1="86350" x2="41550" y2="85700"/>
                        <a14:backgroundMark x1="20250" y1="70400" x2="14900" y2="88300"/>
                        <a14:backgroundMark x1="64100" y1="87350" x2="79900" y2="77650"/>
                        <a14:backgroundMark x1="30950" y1="69350" x2="30250" y2="75850"/>
                      </a14:backgroundRemoval>
                    </a14:imgEffect>
                  </a14:imgLayer>
                </a14:imgProps>
              </a:ext>
              <a:ext uri="{28A0092B-C50C-407E-A947-70E740481C1C}">
                <a14:useLocalDpi xmlns:a14="http://schemas.microsoft.com/office/drawing/2010/main" val="0"/>
              </a:ext>
            </a:extLst>
          </a:blip>
          <a:stretch>
            <a:fillRect/>
          </a:stretch>
        </p:blipFill>
        <p:spPr>
          <a:xfrm flipH="1">
            <a:off x="2035347" y="3179908"/>
            <a:ext cx="4593135" cy="4593135"/>
          </a:xfrm>
          <a:prstGeom prst="rect">
            <a:avLst/>
          </a:prstGeom>
        </p:spPr>
      </p:pic>
      <p:pic>
        <p:nvPicPr>
          <p:cNvPr id="9" name="Picture 8" descr="A cartoon of a child and child&#10;&#10;Description automatically generated">
            <a:extLst>
              <a:ext uri="{FF2B5EF4-FFF2-40B4-BE49-F238E27FC236}">
                <a16:creationId xmlns="" xmlns:a16="http://schemas.microsoft.com/office/drawing/2014/main" id="{8D54A906-9BAB-940B-F8F7-FC69CCA10A9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backgroundMark x1="25350" y1="9100" x2="37650" y2="82050"/>
                        <a14:backgroundMark x1="44050" y1="22250" x2="38150" y2="81400"/>
                        <a14:backgroundMark x1="20300" y1="41450" x2="28550" y2="77700"/>
                        <a14:backgroundMark x1="39500" y1="46150" x2="45900" y2="90650"/>
                        <a14:backgroundMark x1="49950" y1="44800" x2="50450" y2="70250"/>
                        <a14:backgroundMark x1="61250" y1="69400" x2="55150" y2="74150"/>
                        <a14:backgroundMark x1="74900" y1="71450" x2="80950" y2="85450"/>
                        <a14:backgroundMark x1="55150" y1="87100" x2="80450" y2="79700"/>
                        <a14:backgroundMark x1="80450" y1="79700" x2="80450" y2="79700"/>
                        <a14:backgroundMark x1="77750" y1="60850" x2="80300" y2="56600"/>
                      </a14:backgroundRemoval>
                    </a14:imgEffect>
                  </a14:imgLayer>
                </a14:imgProps>
              </a:ext>
              <a:ext uri="{28A0092B-C50C-407E-A947-70E740481C1C}">
                <a14:useLocalDpi xmlns:a14="http://schemas.microsoft.com/office/drawing/2010/main" val="0"/>
              </a:ext>
            </a:extLst>
          </a:blip>
          <a:stretch>
            <a:fillRect/>
          </a:stretch>
        </p:blipFill>
        <p:spPr>
          <a:xfrm flipH="1">
            <a:off x="2185598" y="3088356"/>
            <a:ext cx="4729985" cy="4729985"/>
          </a:xfrm>
          <a:prstGeom prst="rect">
            <a:avLst/>
          </a:prstGeom>
        </p:spPr>
      </p:pic>
      <p:pic>
        <p:nvPicPr>
          <p:cNvPr id="19" name="Picture 18" descr="A cartoon of a child sitting&#10;&#10;Description automatically generated">
            <a:extLst>
              <a:ext uri="{FF2B5EF4-FFF2-40B4-BE49-F238E27FC236}">
                <a16:creationId xmlns="" xmlns:a16="http://schemas.microsoft.com/office/drawing/2014/main" id="{2FBA5FCB-5F86-F414-9470-11248B3A66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96612" y="4356590"/>
            <a:ext cx="2114917" cy="2114917"/>
          </a:xfrm>
          <a:prstGeom prst="rect">
            <a:avLst/>
          </a:prstGeom>
        </p:spPr>
      </p:pic>
      <p:pic>
        <p:nvPicPr>
          <p:cNvPr id="22" name="Picture 21" descr="A logo with a book and leaves&#10;&#10;Description automatically generated">
            <a:extLst>
              <a:ext uri="{FF2B5EF4-FFF2-40B4-BE49-F238E27FC236}">
                <a16:creationId xmlns="" xmlns:a16="http://schemas.microsoft.com/office/drawing/2014/main" id="{97943FB7-8AC3-5A56-0A0E-8CCAE5FA352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35353" y="-84703"/>
            <a:ext cx="2554239" cy="2554239"/>
          </a:xfrm>
          <a:prstGeom prst="rect">
            <a:avLst/>
          </a:prstGeom>
        </p:spPr>
      </p:pic>
    </p:spTree>
    <p:extLst>
      <p:ext uri="{BB962C8B-B14F-4D97-AF65-F5344CB8AC3E}">
        <p14:creationId xmlns:p14="http://schemas.microsoft.com/office/powerpoint/2010/main" val="2413911404"/>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9752F2C-BA42-6C09-D90D-DC6143EE2127}"/>
              </a:ext>
            </a:extLst>
          </p:cNvPr>
          <p:cNvSpPr txBox="1"/>
          <p:nvPr/>
        </p:nvSpPr>
        <p:spPr>
          <a:xfrm>
            <a:off x="93305" y="1244772"/>
            <a:ext cx="515049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III. LUYỆN TẬP</a:t>
            </a:r>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1C98686-530D-F07E-172D-C538797CF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83" y="60266"/>
            <a:ext cx="4782251" cy="6858000"/>
          </a:xfrm>
          <a:prstGeom prst="rect">
            <a:avLst/>
          </a:prstGeom>
        </p:spPr>
      </p:pic>
      <p:sp>
        <p:nvSpPr>
          <p:cNvPr id="5" name="TextBox 4">
            <a:extLst>
              <a:ext uri="{FF2B5EF4-FFF2-40B4-BE49-F238E27FC236}">
                <a16:creationId xmlns:a16="http://schemas.microsoft.com/office/drawing/2014/main" xmlns="" id="{BFE906FD-1C9B-FF04-1260-0CA453C8D002}"/>
              </a:ext>
            </a:extLst>
          </p:cNvPr>
          <p:cNvSpPr txBox="1"/>
          <p:nvPr/>
        </p:nvSpPr>
        <p:spPr>
          <a:xfrm>
            <a:off x="3041780" y="320075"/>
            <a:ext cx="8497077" cy="707886"/>
          </a:xfrm>
          <a:prstGeom prst="rect">
            <a:avLst/>
          </a:prstGeom>
          <a:noFill/>
        </p:spPr>
        <p:txBody>
          <a:bodyPr wrap="square" rtlCol="0">
            <a:spAutoFit/>
          </a:bodyPr>
          <a:lstStyle/>
          <a:p>
            <a:r>
              <a:rPr lang="en-SG" sz="4000" b="1" dirty="0" smtClean="0">
                <a:latin typeface="#9Slide03 Arima Madurai Black" panose="00000A00000000000000" pitchFamily="2" charset="0"/>
                <a:cs typeface="#9Slide03 Arima Madurai Black" panose="00000A00000000000000" pitchFamily="2" charset="0"/>
              </a:rPr>
              <a:t>III.Luyện tập </a:t>
            </a:r>
            <a:endParaRPr lang="en-SG" sz="4000" b="1" dirty="0">
              <a:latin typeface="#9Slide03 Arima Madurai Black" panose="00000A00000000000000" pitchFamily="2" charset="0"/>
              <a:cs typeface="#9Slide03 Arima Madurai Black" panose="00000A00000000000000" pitchFamily="2" charset="0"/>
            </a:endParaRPr>
          </a:p>
        </p:txBody>
      </p:sp>
      <p:sp>
        <p:nvSpPr>
          <p:cNvPr id="2" name="TextBox 1">
            <a:extLst>
              <a:ext uri="{FF2B5EF4-FFF2-40B4-BE49-F238E27FC236}">
                <a16:creationId xmlns:a16="http://schemas.microsoft.com/office/drawing/2014/main" xmlns="" id="{C506EF9B-888E-FAFA-B573-9D32C7294D83}"/>
              </a:ext>
            </a:extLst>
          </p:cNvPr>
          <p:cNvSpPr txBox="1"/>
          <p:nvPr/>
        </p:nvSpPr>
        <p:spPr>
          <a:xfrm>
            <a:off x="3508154" y="2017088"/>
            <a:ext cx="8030705" cy="954107"/>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tập</a:t>
            </a:r>
            <a:r>
              <a:rPr lang="en-US" sz="2800" b="1" dirty="0">
                <a:solidFill>
                  <a:srgbClr val="000000"/>
                </a:solidFill>
                <a:effectLst/>
                <a:latin typeface="Times New Roman" panose="02020603050405020304" pitchFamily="18" charset="0"/>
                <a:ea typeface="Times New Roman" panose="02020603050405020304" pitchFamily="18" charset="0"/>
              </a:rPr>
              <a:t> 3</a:t>
            </a:r>
            <a:r>
              <a:rPr lang="en-US" sz="2800" dirty="0">
                <a:solidFill>
                  <a:srgbClr val="000000"/>
                </a:solidFill>
                <a:effectLst/>
                <a:latin typeface="Times New Roman" panose="02020603050405020304" pitchFamily="18" charset="0"/>
                <a:ea typeface="Times New Roman" panose="02020603050405020304" pitchFamily="18" charset="0"/>
              </a:rPr>
              <a:t>. Theo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xmlns="" id="{E557CAF5-CFD6-DE0B-08AE-312D288BBED2}"/>
              </a:ext>
            </a:extLst>
          </p:cNvPr>
          <p:cNvSpPr txBox="1"/>
          <p:nvPr/>
        </p:nvSpPr>
        <p:spPr>
          <a:xfrm>
            <a:off x="3508153" y="2971191"/>
            <a:ext cx="7954355"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Khi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nguyện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Khi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tỏa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3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420F52-44FF-43CA-A9E6-9D1E9CBC6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10243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5"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3" y="3352804"/>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7"/>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1"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41" y="3444879"/>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4" y="292103"/>
            <a:ext cx="4413251"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5"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9" y="525467"/>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dirty="0">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7" y="415927"/>
            <a:ext cx="4322763"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49" y="1897063"/>
            <a:ext cx="4413251" cy="3073400"/>
          </a:xfrm>
          <a:prstGeom prst="rect">
            <a:avLst/>
          </a:prstGeom>
          <a:noFill/>
          <a:ln w="9525">
            <a:noFill/>
            <a:miter lim="800000"/>
            <a:headEnd/>
            <a:tailEnd/>
          </a:ln>
        </p:spPr>
      </p:pic>
      <p:sp>
        <p:nvSpPr>
          <p:cNvPr id="29713" name="文本框 930"/>
          <p:cNvSpPr txBox="1">
            <a:spLocks noChangeArrowheads="1"/>
          </p:cNvSpPr>
          <p:nvPr/>
        </p:nvSpPr>
        <p:spPr bwMode="auto">
          <a:xfrm>
            <a:off x="3549651" y="2468546"/>
            <a:ext cx="4718639" cy="193899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vi-VN" altLang="zh-CN" sz="6000" dirty="0">
                <a:solidFill>
                  <a:srgbClr val="413B17"/>
                </a:solidFill>
                <a:latin typeface="#9Slide03 AmpleSoft" panose="02000000000000000000" pitchFamily="2" charset="0"/>
              </a:rPr>
              <a:t>Chúc các em học tốt</a:t>
            </a:r>
            <a:r>
              <a:rPr lang="en-SG" altLang="zh-CN" sz="6000" dirty="0">
                <a:solidFill>
                  <a:srgbClr val="413B17"/>
                </a:solidFill>
                <a:latin typeface="#9Slide03 AmpleSoft" panose="02000000000000000000" pitchFamily="2" charset="0"/>
              </a:rPr>
              <a:t>!</a:t>
            </a:r>
            <a:endParaRPr lang="zh-CN" altLang="en-US" sz="6000" dirty="0">
              <a:solidFill>
                <a:srgbClr val="413B17"/>
              </a:solidFill>
              <a:latin typeface="#9Slide03 AmpleSoft" panose="02000000000000000000" pitchFamily="2" charset="0"/>
            </a:endParaRPr>
          </a:p>
        </p:txBody>
      </p:sp>
      <p:pic>
        <p:nvPicPr>
          <p:cNvPr id="29709" name="图片 944"/>
          <p:cNvPicPr>
            <a:picLocks noChangeAspect="1" noChangeArrowheads="1"/>
          </p:cNvPicPr>
          <p:nvPr/>
        </p:nvPicPr>
        <p:blipFill>
          <a:blip r:embed="rId4"/>
          <a:srcRect b="-464"/>
          <a:stretch>
            <a:fillRect/>
          </a:stretch>
        </p:blipFill>
        <p:spPr bwMode="auto">
          <a:xfrm rot="21246328" flipH="1">
            <a:off x="8078789" y="2138367"/>
            <a:ext cx="2138363" cy="1724025"/>
          </a:xfrm>
          <a:prstGeom prst="rect">
            <a:avLst/>
          </a:prstGeom>
          <a:noFill/>
          <a:ln w="9525">
            <a:noFill/>
            <a:miter lim="800000"/>
            <a:headEnd/>
            <a:tailEnd/>
          </a:ln>
        </p:spPr>
      </p:pic>
    </p:spTree>
    <p:extLst>
      <p:ext uri="{BB962C8B-B14F-4D97-AF65-F5344CB8AC3E}">
        <p14:creationId xmlns:p14="http://schemas.microsoft.com/office/powerpoint/2010/main" val="927482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AC886D-1934-4936-876F-EB40811190BD}"/>
              </a:ext>
            </a:extLst>
          </p:cNvPr>
          <p:cNvSpPr txBox="1"/>
          <p:nvPr/>
        </p:nvSpPr>
        <p:spPr>
          <a:xfrm>
            <a:off x="173805" y="1192203"/>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a:t>
            </a:r>
            <a:r>
              <a:rPr lang="en-US" sz="2800" b="1" dirty="0" smtClean="0">
                <a:latin typeface="Times New Roman" panose="02020603050405020304" pitchFamily="18" charset="0"/>
                <a:cs typeface="Times New Roman" panose="02020603050405020304" pitchFamily="18" charset="0"/>
              </a:rPr>
              <a:t>ĐỌC - </a:t>
            </a:r>
            <a:r>
              <a:rPr lang="en-US" sz="2800" b="1" dirty="0" smtClean="0">
                <a:latin typeface="Times New Roman" panose="02020603050405020304" pitchFamily="18" charset="0"/>
                <a:cs typeface="Times New Roman" panose="02020603050405020304" pitchFamily="18" charset="0"/>
              </a:rPr>
              <a:t>TÌM </a:t>
            </a:r>
            <a:r>
              <a:rPr lang="en-US" sz="2800" b="1" dirty="0">
                <a:latin typeface="Times New Roman" panose="02020603050405020304" pitchFamily="18" charset="0"/>
                <a:cs typeface="Times New Roman" panose="02020603050405020304" pitchFamily="18" charset="0"/>
              </a:rPr>
              <a:t>HIỂU CHUNG</a:t>
            </a:r>
          </a:p>
        </p:txBody>
      </p:sp>
      <p:sp>
        <p:nvSpPr>
          <p:cNvPr id="4" name="TextBox 3">
            <a:extLst>
              <a:ext uri="{FF2B5EF4-FFF2-40B4-BE49-F238E27FC236}">
                <a16:creationId xmlns:a16="http://schemas.microsoft.com/office/drawing/2014/main" xmlns="" id="{6671849D-BA73-27FA-7192-4E16696A4222}"/>
              </a:ext>
            </a:extLst>
          </p:cNvPr>
          <p:cNvSpPr txBox="1"/>
          <p:nvPr/>
        </p:nvSpPr>
        <p:spPr>
          <a:xfrm>
            <a:off x="173805" y="168982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2" name="文本框 109">
            <a:extLst>
              <a:ext uri="{FF2B5EF4-FFF2-40B4-BE49-F238E27FC236}">
                <a16:creationId xmlns:a16="http://schemas.microsoft.com/office/drawing/2014/main" xmlns="" id="{BF36D73D-4132-4F13-8B48-AE518D44BC9E}"/>
              </a:ext>
            </a:extLst>
          </p:cNvPr>
          <p:cNvSpPr txBox="1"/>
          <p:nvPr/>
        </p:nvSpPr>
        <p:spPr>
          <a:xfrm>
            <a:off x="1737022" y="176542"/>
            <a:ext cx="9415393" cy="1015663"/>
          </a:xfrm>
          <a:prstGeom prst="rect">
            <a:avLst/>
          </a:prstGeom>
          <a:noFill/>
        </p:spPr>
        <p:txBody>
          <a:bodyPr wrap="square" rtlCol="0">
            <a:spAutoFit/>
          </a:bodyPr>
          <a:lstStyle/>
          <a:p>
            <a:pPr algn="ctr"/>
            <a:r>
              <a:rPr lang="en-US" altLang="zh-CN" sz="3600" dirty="0" smtClean="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TIẾT 7,8: GIÓ </a:t>
            </a:r>
            <a:r>
              <a:rPr lang="en-US" altLang="zh-CN" sz="36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LẠNH ĐẦU MÙA</a:t>
            </a:r>
            <a:endParaRPr lang="en-US" altLang="zh-CN" sz="28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4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Thạch</a:t>
            </a:r>
            <a:r>
              <a:rPr lang="en-US" altLang="zh-CN"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Lam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687182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TextBox 12">
            <a:extLst>
              <a:ext uri="{FF2B5EF4-FFF2-40B4-BE49-F238E27FC236}">
                <a16:creationId xmlns="" xmlns:a16="http://schemas.microsoft.com/office/drawing/2014/main" id="{42BFEBB0-3B52-EE9D-8B69-F27FC038CA42}"/>
              </a:ext>
            </a:extLst>
          </p:cNvPr>
          <p:cNvSpPr txBox="1"/>
          <p:nvPr/>
        </p:nvSpPr>
        <p:spPr>
          <a:xfrm>
            <a:off x="24013" y="848888"/>
            <a:ext cx="7851024" cy="1015663"/>
          </a:xfrm>
          <a:prstGeom prst="rect">
            <a:avLst/>
          </a:prstGeom>
          <a:noFill/>
        </p:spPr>
        <p:txBody>
          <a:bodyPr wrap="square">
            <a:spAutoFit/>
          </a:bodyPr>
          <a:lstStyle/>
          <a:p>
            <a:pPr algn="just" defTabSz="457200">
              <a:lnSpc>
                <a:spcPct val="150000"/>
              </a:lnSpc>
              <a:spcAft>
                <a:spcPts val="800"/>
              </a:spcAft>
            </a:pPr>
            <a:r>
              <a:rPr lang="en-US" sz="4000" b="1" dirty="0">
                <a:solidFill>
                  <a:prstClr val="black"/>
                </a:solidFill>
                <a:latin typeface="#9Slide03 FS Neusa Regular" panose="00000500000000000000" pitchFamily="2" charset="0"/>
                <a:ea typeface="Calibri" panose="020F0502020204030204" pitchFamily="34" charset="0"/>
                <a:cs typeface="Times New Roman" panose="02020603050405020304" pitchFamily="18" charset="0"/>
              </a:rPr>
              <a:t>1. Tác giả: </a:t>
            </a:r>
            <a:r>
              <a:rPr lang="en-US" sz="4000" b="1" dirty="0">
                <a:solidFill>
                  <a:srgbClr val="C00000"/>
                </a:solidFill>
                <a:latin typeface="#9Slide03 FS Neusa Regular" panose="00000500000000000000" pitchFamily="2" charset="0"/>
                <a:ea typeface="Calibri" panose="020F0502020204030204" pitchFamily="34" charset="0"/>
                <a:cs typeface="Times New Roman" panose="02020603050405020304" pitchFamily="18" charset="0"/>
              </a:rPr>
              <a:t>Thạch Lam</a:t>
            </a:r>
            <a:endParaRPr lang="en-US" sz="4000" dirty="0">
              <a:solidFill>
                <a:srgbClr val="C00000"/>
              </a:solidFill>
              <a:latin typeface="#9Slide03 FS Neusa Regular" panose="00000500000000000000" pitchFamily="2"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D01E2C81-9F06-0331-F7DE-81EBDC38818D}"/>
              </a:ext>
            </a:extLst>
          </p:cNvPr>
          <p:cNvPicPr>
            <a:picLocks noChangeAspect="1"/>
          </p:cNvPicPr>
          <p:nvPr/>
        </p:nvPicPr>
        <p:blipFill rotWithShape="1">
          <a:blip r:embed="rId2"/>
          <a:srcRect r="50000"/>
          <a:stretch/>
        </p:blipFill>
        <p:spPr>
          <a:xfrm>
            <a:off x="7697700" y="1014099"/>
            <a:ext cx="3849584" cy="48298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6" name="TextBox 15">
            <a:extLst>
              <a:ext uri="{FF2B5EF4-FFF2-40B4-BE49-F238E27FC236}">
                <a16:creationId xmlns="" xmlns:a16="http://schemas.microsoft.com/office/drawing/2014/main" id="{941F5BDB-8630-E7AB-E8E8-DBAABF31D852}"/>
              </a:ext>
            </a:extLst>
          </p:cNvPr>
          <p:cNvSpPr txBox="1"/>
          <p:nvPr/>
        </p:nvSpPr>
        <p:spPr>
          <a:xfrm>
            <a:off x="209871" y="1753943"/>
            <a:ext cx="7301975" cy="4555093"/>
          </a:xfrm>
          <a:prstGeom prst="rect">
            <a:avLst/>
          </a:prstGeom>
          <a:noFill/>
        </p:spPr>
        <p:txBody>
          <a:bodyPr wrap="square">
            <a:spAutoFit/>
          </a:bodyPr>
          <a:lstStyle/>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Tên khai sinh là Nguyễn Tường Vinh;</a:t>
            </a:r>
          </a:p>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 Năm sinh – năm mất: 1910 – 1942;</a:t>
            </a:r>
          </a:p>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 Quê quán: sinh ra ở Hà Nội, lúc nhỏ sống ở quê ngoại – phố huyện Cẩm Giàng, tỉnh Hải Dương.</a:t>
            </a:r>
          </a:p>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 Sáng tác ở nhiều thể loại (tiểu thuyết, truyện ngắn, tùy bút,...) song thành công nhất vẫn là truyện ngắn.Truyện ngắn của Thạch Lam giàu cảm xúc, lời văn bình dị và đậm chất thơ. Nhân vật chính thường là những con người bé nhỏ, cuộc sống nhiều vất vả, cơ cực mà tâm hồn vẫn tinh tế, đôn hậu. Tác phẩm của Thạch Lam ẩn chứa niềm yêu thương, trân trọng đối với thiên nhiên, con người, cuộc sống.</a:t>
            </a:r>
          </a:p>
        </p:txBody>
      </p:sp>
    </p:spTree>
    <p:extLst>
      <p:ext uri="{BB962C8B-B14F-4D97-AF65-F5344CB8AC3E}">
        <p14:creationId xmlns:p14="http://schemas.microsoft.com/office/powerpoint/2010/main" val="2231806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TextBox 12">
            <a:extLst>
              <a:ext uri="{FF2B5EF4-FFF2-40B4-BE49-F238E27FC236}">
                <a16:creationId xmlns="" xmlns:a16="http://schemas.microsoft.com/office/drawing/2014/main" id="{42BFEBB0-3B52-EE9D-8B69-F27FC038CA42}"/>
              </a:ext>
            </a:extLst>
          </p:cNvPr>
          <p:cNvSpPr txBox="1"/>
          <p:nvPr/>
        </p:nvSpPr>
        <p:spPr>
          <a:xfrm>
            <a:off x="24015" y="848889"/>
            <a:ext cx="6169743" cy="1015663"/>
          </a:xfrm>
          <a:prstGeom prst="rect">
            <a:avLst/>
          </a:prstGeom>
          <a:noFill/>
        </p:spPr>
        <p:txBody>
          <a:bodyPr wrap="square">
            <a:spAutoFit/>
          </a:bodyPr>
          <a:lstStyle/>
          <a:p>
            <a:pPr algn="just" defTabSz="457200">
              <a:lnSpc>
                <a:spcPct val="150000"/>
              </a:lnSpc>
              <a:spcAft>
                <a:spcPts val="800"/>
              </a:spcAft>
            </a:pPr>
            <a:r>
              <a:rPr lang="en-US" sz="4000" b="1">
                <a:solidFill>
                  <a:prstClr val="black"/>
                </a:solidFill>
                <a:latin typeface="#9Slide03 FS Neusa Regular" panose="00000500000000000000" pitchFamily="2" charset="0"/>
                <a:ea typeface="Calibri" panose="020F0502020204030204" pitchFamily="34" charset="0"/>
                <a:cs typeface="Times New Roman" panose="02020603050405020304" pitchFamily="18" charset="0"/>
              </a:rPr>
              <a:t>2. Tác phẩm</a:t>
            </a:r>
          </a:p>
        </p:txBody>
      </p:sp>
      <p:sp>
        <p:nvSpPr>
          <p:cNvPr id="3" name="TextBox 2">
            <a:extLst>
              <a:ext uri="{FF2B5EF4-FFF2-40B4-BE49-F238E27FC236}">
                <a16:creationId xmlns="" xmlns:a16="http://schemas.microsoft.com/office/drawing/2014/main" id="{D1CED99B-D946-A987-EDE9-ADD441A6D326}"/>
              </a:ext>
            </a:extLst>
          </p:cNvPr>
          <p:cNvSpPr txBox="1"/>
          <p:nvPr/>
        </p:nvSpPr>
        <p:spPr>
          <a:xfrm>
            <a:off x="206477" y="1753944"/>
            <a:ext cx="6194323" cy="4072910"/>
          </a:xfrm>
          <a:prstGeom prst="rect">
            <a:avLst/>
          </a:prstGeom>
          <a:noFill/>
        </p:spPr>
        <p:txBody>
          <a:bodyPr wrap="square">
            <a:spAutoFit/>
          </a:bodyPr>
          <a:lstStyle/>
          <a:p>
            <a:pPr algn="just" defTabSz="457200">
              <a:lnSpc>
                <a:spcPct val="150000"/>
              </a:lnSpc>
              <a:spcAft>
                <a:spcPts val="800"/>
              </a:spcAft>
            </a:pPr>
            <a:r>
              <a:rPr lang="en-US" sz="2800" dirty="0">
                <a:solidFill>
                  <a:prstClr val="black"/>
                </a:solidFill>
                <a:latin typeface="Calibri Light"/>
                <a:ea typeface="Calibri" panose="020F0502020204030204" pitchFamily="34" charset="0"/>
                <a:cs typeface="Times New Roman" panose="02020603050405020304" pitchFamily="18" charset="0"/>
              </a:rPr>
              <a:t>- Các truyện ngắn tiêu biểu của Thạch Lam: </a:t>
            </a:r>
            <a:r>
              <a:rPr lang="en-US" sz="2800" i="1" dirty="0">
                <a:solidFill>
                  <a:prstClr val="black"/>
                </a:solidFill>
                <a:latin typeface="Calibri Light"/>
                <a:ea typeface="Calibri" panose="020F0502020204030204" pitchFamily="34" charset="0"/>
                <a:cs typeface="Times New Roman" panose="02020603050405020304" pitchFamily="18" charset="0"/>
              </a:rPr>
              <a:t>Gió đầu mùa</a:t>
            </a:r>
            <a:r>
              <a:rPr lang="en-US" sz="2800" dirty="0">
                <a:solidFill>
                  <a:prstClr val="black"/>
                </a:solidFill>
                <a:latin typeface="Calibri Light"/>
                <a:ea typeface="Calibri" panose="020F0502020204030204" pitchFamily="34" charset="0"/>
                <a:cs typeface="Times New Roman" panose="02020603050405020304" pitchFamily="18" charset="0"/>
              </a:rPr>
              <a:t>, </a:t>
            </a:r>
            <a:r>
              <a:rPr lang="en-US" sz="2800" i="1" dirty="0">
                <a:solidFill>
                  <a:prstClr val="black"/>
                </a:solidFill>
                <a:latin typeface="Calibri Light"/>
                <a:ea typeface="Calibri" panose="020F0502020204030204" pitchFamily="34" charset="0"/>
                <a:cs typeface="Times New Roman" panose="02020603050405020304" pitchFamily="18" charset="0"/>
              </a:rPr>
              <a:t>Nắng trong vườn</a:t>
            </a:r>
            <a:r>
              <a:rPr lang="en-US" sz="2800" dirty="0">
                <a:solidFill>
                  <a:prstClr val="black"/>
                </a:solidFill>
                <a:latin typeface="Calibri Light"/>
                <a:ea typeface="Calibri" panose="020F0502020204030204" pitchFamily="34" charset="0"/>
                <a:cs typeface="Times New Roman" panose="02020603050405020304" pitchFamily="18" charset="0"/>
              </a:rPr>
              <a:t>, </a:t>
            </a:r>
            <a:r>
              <a:rPr lang="en-US" sz="2800" i="1" dirty="0">
                <a:solidFill>
                  <a:prstClr val="black"/>
                </a:solidFill>
                <a:latin typeface="Calibri Light"/>
                <a:ea typeface="Calibri" panose="020F0502020204030204" pitchFamily="34" charset="0"/>
                <a:cs typeface="Times New Roman" panose="02020603050405020304" pitchFamily="18" charset="0"/>
              </a:rPr>
              <a:t>Sợi tóc</a:t>
            </a:r>
            <a:r>
              <a:rPr lang="en-US" sz="2800" dirty="0">
                <a:solidFill>
                  <a:prstClr val="black"/>
                </a:solidFill>
                <a:latin typeface="Calibri Light"/>
                <a:ea typeface="Calibri" panose="020F0502020204030204" pitchFamily="34" charset="0"/>
                <a:cs typeface="Times New Roman" panose="02020603050405020304" pitchFamily="18" charset="0"/>
              </a:rPr>
              <a:t>,...</a:t>
            </a:r>
          </a:p>
          <a:p>
            <a:pPr algn="just" defTabSz="457200">
              <a:lnSpc>
                <a:spcPct val="150000"/>
              </a:lnSpc>
              <a:spcAft>
                <a:spcPts val="800"/>
              </a:spcAft>
            </a:pPr>
            <a:r>
              <a:rPr lang="en-US" sz="2800" dirty="0">
                <a:solidFill>
                  <a:prstClr val="black"/>
                </a:solidFill>
                <a:latin typeface="Calibri Light"/>
                <a:ea typeface="Calibri" panose="020F0502020204030204" pitchFamily="34" charset="0"/>
                <a:cs typeface="Times New Roman" panose="02020603050405020304" pitchFamily="18" charset="0"/>
              </a:rPr>
              <a:t>- </a:t>
            </a:r>
            <a:r>
              <a:rPr lang="en-US" sz="2800" i="1" dirty="0">
                <a:solidFill>
                  <a:prstClr val="black"/>
                </a:solidFill>
                <a:latin typeface="Calibri Light"/>
                <a:ea typeface="Calibri" panose="020F0502020204030204" pitchFamily="34" charset="0"/>
                <a:cs typeface="Times New Roman" panose="02020603050405020304" pitchFamily="18" charset="0"/>
              </a:rPr>
              <a:t>Gió lạnh đầu mùa</a:t>
            </a:r>
            <a:r>
              <a:rPr lang="en-US" sz="2800" dirty="0">
                <a:solidFill>
                  <a:prstClr val="black"/>
                </a:solidFill>
                <a:latin typeface="Calibri Light"/>
                <a:ea typeface="Calibri" panose="020F0502020204030204" pitchFamily="34" charset="0"/>
                <a:cs typeface="Times New Roman" panose="02020603050405020304" pitchFamily="18" charset="0"/>
              </a:rPr>
              <a:t> là </a:t>
            </a:r>
            <a:r>
              <a:rPr lang="en-US" sz="2800" b="1" i="1" dirty="0">
                <a:solidFill>
                  <a:prstClr val="black"/>
                </a:solidFill>
                <a:latin typeface="Calibri Light"/>
                <a:ea typeface="Calibri" panose="020F0502020204030204" pitchFamily="34" charset="0"/>
                <a:cs typeface="Times New Roman" panose="02020603050405020304" pitchFamily="18" charset="0"/>
              </a:rPr>
              <a:t>một trong những truyện ngắn xuất sắc viết về đề tài trẻ em của Thạch Lam.</a:t>
            </a:r>
          </a:p>
        </p:txBody>
      </p:sp>
      <p:pic>
        <p:nvPicPr>
          <p:cNvPr id="4" name="Picture 3">
            <a:extLst>
              <a:ext uri="{FF2B5EF4-FFF2-40B4-BE49-F238E27FC236}">
                <a16:creationId xmlns="" xmlns:a16="http://schemas.microsoft.com/office/drawing/2014/main" id="{A8AD7B77-37E7-C500-69A8-5392533B6ADF}"/>
              </a:ext>
            </a:extLst>
          </p:cNvPr>
          <p:cNvPicPr>
            <a:picLocks noChangeAspect="1"/>
          </p:cNvPicPr>
          <p:nvPr/>
        </p:nvPicPr>
        <p:blipFill rotWithShape="1">
          <a:blip r:embed="rId2"/>
          <a:srcRect l="53564"/>
          <a:stretch/>
        </p:blipFill>
        <p:spPr>
          <a:xfrm>
            <a:off x="7187751" y="947826"/>
            <a:ext cx="3801687" cy="513573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23012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nvGrpSpPr>
          <p:cNvPr id="11" name="Group 10">
            <a:extLst>
              <a:ext uri="{FF2B5EF4-FFF2-40B4-BE49-F238E27FC236}">
                <a16:creationId xmlns="" xmlns:a16="http://schemas.microsoft.com/office/drawing/2014/main" id="{67B6D464-D292-AA59-A00D-6C4284DDF0F0}"/>
              </a:ext>
            </a:extLst>
          </p:cNvPr>
          <p:cNvGrpSpPr/>
          <p:nvPr/>
        </p:nvGrpSpPr>
        <p:grpSpPr>
          <a:xfrm>
            <a:off x="892909" y="2010695"/>
            <a:ext cx="2573488" cy="3428545"/>
            <a:chOff x="892909" y="2010693"/>
            <a:chExt cx="2573488" cy="3428545"/>
          </a:xfrm>
        </p:grpSpPr>
        <p:grpSp>
          <p:nvGrpSpPr>
            <p:cNvPr id="2" name="组合 8">
              <a:extLst>
                <a:ext uri="{FF2B5EF4-FFF2-40B4-BE49-F238E27FC236}">
                  <a16:creationId xmlns="" xmlns:a16="http://schemas.microsoft.com/office/drawing/2014/main" id="{A9A0DDE5-858F-C540-B23F-824B5BE68886}"/>
                </a:ext>
              </a:extLst>
            </p:cNvPr>
            <p:cNvGrpSpPr/>
            <p:nvPr/>
          </p:nvGrpSpPr>
          <p:grpSpPr>
            <a:xfrm>
              <a:off x="892909" y="2010693"/>
              <a:ext cx="2573488" cy="3428545"/>
              <a:chOff x="696362" y="1397196"/>
              <a:chExt cx="3388046" cy="4513745"/>
            </a:xfrm>
          </p:grpSpPr>
          <p:sp>
            <p:nvSpPr>
              <p:cNvPr id="5" name="Rectangle 4">
                <a:extLst>
                  <a:ext uri="{FF2B5EF4-FFF2-40B4-BE49-F238E27FC236}">
                    <a16:creationId xmlns="" xmlns:a16="http://schemas.microsoft.com/office/drawing/2014/main" id="{8C412CE7-60B1-562E-DDDF-656A9B9306DC}"/>
                  </a:ext>
                </a:extLst>
              </p:cNvPr>
              <p:cNvSpPr/>
              <p:nvPr/>
            </p:nvSpPr>
            <p:spPr>
              <a:xfrm>
                <a:off x="696362" y="1397196"/>
                <a:ext cx="3388046" cy="4513745"/>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矩形 11">
                <a:extLst>
                  <a:ext uri="{FF2B5EF4-FFF2-40B4-BE49-F238E27FC236}">
                    <a16:creationId xmlns="" xmlns:a16="http://schemas.microsoft.com/office/drawing/2014/main" id="{4E71598F-CF8C-F159-8972-7754097135A3}"/>
                  </a:ext>
                </a:extLst>
              </p:cNvPr>
              <p:cNvSpPr/>
              <p:nvPr/>
            </p:nvSpPr>
            <p:spPr>
              <a:xfrm>
                <a:off x="901017" y="1734650"/>
                <a:ext cx="2974297" cy="3726154"/>
              </a:xfrm>
              <a:prstGeom prst="rect">
                <a:avLst/>
              </a:prstGeom>
              <a:noFill/>
              <a:ln>
                <a:solidFill>
                  <a:srgbClr val="24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9" name="TextBox 8">
              <a:extLst>
                <a:ext uri="{FF2B5EF4-FFF2-40B4-BE49-F238E27FC236}">
                  <a16:creationId xmlns="" xmlns:a16="http://schemas.microsoft.com/office/drawing/2014/main" id="{40CFA73A-FD68-7D92-8C0B-ABACD48AA72A}"/>
                </a:ext>
              </a:extLst>
            </p:cNvPr>
            <p:cNvSpPr txBox="1"/>
            <p:nvPr/>
          </p:nvSpPr>
          <p:spPr>
            <a:xfrm>
              <a:off x="892909" y="2867931"/>
              <a:ext cx="2497395" cy="2308324"/>
            </a:xfrm>
            <a:prstGeom prst="rect">
              <a:avLst/>
            </a:prstGeom>
            <a:noFill/>
          </p:spPr>
          <p:txBody>
            <a:bodyPr wrap="square">
              <a:spAutoFit/>
            </a:bodyPr>
            <a:lstStyle/>
            <a:p>
              <a:pPr algn="ctr" defTabSz="457200">
                <a:lnSpc>
                  <a:spcPct val="150000"/>
                </a:lnSpc>
              </a:pPr>
              <a:r>
                <a:rPr lang="en-US" sz="3200" b="1">
                  <a:solidFill>
                    <a:prstClr val="black"/>
                  </a:solidFill>
                  <a:ea typeface="Calibri" panose="020F0502020204030204" pitchFamily="34" charset="0"/>
                </a:rPr>
                <a:t>Người kể chuyện: </a:t>
              </a:r>
            </a:p>
            <a:p>
              <a:pPr algn="ctr" defTabSz="457200">
                <a:lnSpc>
                  <a:spcPct val="150000"/>
                </a:lnSpc>
              </a:pPr>
              <a:r>
                <a:rPr lang="en-US" sz="3200">
                  <a:solidFill>
                    <a:prstClr val="black"/>
                  </a:solidFill>
                  <a:ea typeface="Calibri" panose="020F0502020204030204" pitchFamily="34" charset="0"/>
                </a:rPr>
                <a:t>ngôi thứ ba</a:t>
              </a:r>
              <a:endParaRPr lang="en-US" sz="3200">
                <a:solidFill>
                  <a:prstClr val="black"/>
                </a:solidFill>
              </a:endParaRPr>
            </a:p>
          </p:txBody>
        </p:sp>
        <p:sp>
          <p:nvSpPr>
            <p:cNvPr id="10" name="Freeform 21">
              <a:extLst>
                <a:ext uri="{FF2B5EF4-FFF2-40B4-BE49-F238E27FC236}">
                  <a16:creationId xmlns="" xmlns:a16="http://schemas.microsoft.com/office/drawing/2014/main" id="{0BCEE14F-17CA-0236-5D33-F76EC1A16C67}"/>
                </a:ext>
              </a:extLst>
            </p:cNvPr>
            <p:cNvSpPr/>
            <p:nvPr/>
          </p:nvSpPr>
          <p:spPr>
            <a:xfrm>
              <a:off x="1839219" y="2354857"/>
              <a:ext cx="703096" cy="732472"/>
            </a:xfrm>
            <a:custGeom>
              <a:avLst/>
              <a:gdLst/>
              <a:ahLst/>
              <a:cxnLst/>
              <a:rect l="l" t="t" r="r" b="b"/>
              <a:pathLst>
                <a:path w="1267706" h="1267706">
                  <a:moveTo>
                    <a:pt x="0" y="0"/>
                  </a:moveTo>
                  <a:lnTo>
                    <a:pt x="1267706" y="0"/>
                  </a:lnTo>
                  <a:lnTo>
                    <a:pt x="1267706" y="1267706"/>
                  </a:lnTo>
                  <a:lnTo>
                    <a:pt x="0" y="12677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22" name="Group 21">
            <a:extLst>
              <a:ext uri="{FF2B5EF4-FFF2-40B4-BE49-F238E27FC236}">
                <a16:creationId xmlns="" xmlns:a16="http://schemas.microsoft.com/office/drawing/2014/main" id="{CE7B690C-28C5-7D0F-E178-DB4A543FD10B}"/>
              </a:ext>
            </a:extLst>
          </p:cNvPr>
          <p:cNvGrpSpPr/>
          <p:nvPr/>
        </p:nvGrpSpPr>
        <p:grpSpPr>
          <a:xfrm>
            <a:off x="4907011" y="1373060"/>
            <a:ext cx="2573488" cy="3428545"/>
            <a:chOff x="4907011" y="1373056"/>
            <a:chExt cx="2573488" cy="3428545"/>
          </a:xfrm>
        </p:grpSpPr>
        <p:grpSp>
          <p:nvGrpSpPr>
            <p:cNvPr id="12" name="Group 11">
              <a:extLst>
                <a:ext uri="{FF2B5EF4-FFF2-40B4-BE49-F238E27FC236}">
                  <a16:creationId xmlns="" xmlns:a16="http://schemas.microsoft.com/office/drawing/2014/main" id="{6937E0FC-C26A-848B-4FB7-346DE83DC29F}"/>
                </a:ext>
              </a:extLst>
            </p:cNvPr>
            <p:cNvGrpSpPr/>
            <p:nvPr/>
          </p:nvGrpSpPr>
          <p:grpSpPr>
            <a:xfrm>
              <a:off x="4907011" y="1373056"/>
              <a:ext cx="2573488" cy="3428545"/>
              <a:chOff x="892909" y="2010693"/>
              <a:chExt cx="2573488" cy="3428545"/>
            </a:xfrm>
          </p:grpSpPr>
          <p:grpSp>
            <p:nvGrpSpPr>
              <p:cNvPr id="14" name="组合 8">
                <a:extLst>
                  <a:ext uri="{FF2B5EF4-FFF2-40B4-BE49-F238E27FC236}">
                    <a16:creationId xmlns="" xmlns:a16="http://schemas.microsoft.com/office/drawing/2014/main" id="{EAA7B4CC-4DA7-F83C-C672-6D1D8B77173A}"/>
                  </a:ext>
                </a:extLst>
              </p:cNvPr>
              <p:cNvGrpSpPr/>
              <p:nvPr/>
            </p:nvGrpSpPr>
            <p:grpSpPr>
              <a:xfrm>
                <a:off x="892909" y="2010693"/>
                <a:ext cx="2573488" cy="3428545"/>
                <a:chOff x="696362" y="1397196"/>
                <a:chExt cx="3388046" cy="4513745"/>
              </a:xfrm>
            </p:grpSpPr>
            <p:sp>
              <p:nvSpPr>
                <p:cNvPr id="17" name="Rectangle 16">
                  <a:extLst>
                    <a:ext uri="{FF2B5EF4-FFF2-40B4-BE49-F238E27FC236}">
                      <a16:creationId xmlns="" xmlns:a16="http://schemas.microsoft.com/office/drawing/2014/main" id="{1AF8E1E1-1D3E-0EA7-4148-B580C0365791}"/>
                    </a:ext>
                  </a:extLst>
                </p:cNvPr>
                <p:cNvSpPr/>
                <p:nvPr/>
              </p:nvSpPr>
              <p:spPr>
                <a:xfrm>
                  <a:off x="696362" y="1397196"/>
                  <a:ext cx="3388046" cy="4513745"/>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矩形 11">
                  <a:extLst>
                    <a:ext uri="{FF2B5EF4-FFF2-40B4-BE49-F238E27FC236}">
                      <a16:creationId xmlns="" xmlns:a16="http://schemas.microsoft.com/office/drawing/2014/main" id="{7607152B-604C-7FC0-DBDD-1DF2AEAC6524}"/>
                    </a:ext>
                  </a:extLst>
                </p:cNvPr>
                <p:cNvSpPr/>
                <p:nvPr/>
              </p:nvSpPr>
              <p:spPr>
                <a:xfrm>
                  <a:off x="901017" y="1734650"/>
                  <a:ext cx="2974297" cy="3726154"/>
                </a:xfrm>
                <a:prstGeom prst="rect">
                  <a:avLst/>
                </a:prstGeom>
                <a:noFill/>
                <a:ln>
                  <a:solidFill>
                    <a:srgbClr val="24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5" name="TextBox 14">
                <a:extLst>
                  <a:ext uri="{FF2B5EF4-FFF2-40B4-BE49-F238E27FC236}">
                    <a16:creationId xmlns="" xmlns:a16="http://schemas.microsoft.com/office/drawing/2014/main" id="{9013E4AC-3A6F-7016-587C-271C70DFA6CA}"/>
                  </a:ext>
                </a:extLst>
              </p:cNvPr>
              <p:cNvSpPr txBox="1"/>
              <p:nvPr/>
            </p:nvSpPr>
            <p:spPr>
              <a:xfrm>
                <a:off x="892909" y="2867931"/>
                <a:ext cx="2497395" cy="830997"/>
              </a:xfrm>
              <a:prstGeom prst="rect">
                <a:avLst/>
              </a:prstGeom>
              <a:noFill/>
            </p:spPr>
            <p:txBody>
              <a:bodyPr wrap="square">
                <a:spAutoFit/>
              </a:bodyPr>
              <a:lstStyle/>
              <a:p>
                <a:pPr algn="ctr" defTabSz="457200">
                  <a:lnSpc>
                    <a:spcPct val="150000"/>
                  </a:lnSpc>
                </a:pPr>
                <a:endParaRPr lang="en-US" sz="3200">
                  <a:solidFill>
                    <a:prstClr val="black"/>
                  </a:solidFill>
                </a:endParaRPr>
              </a:p>
            </p:txBody>
          </p:sp>
        </p:grpSp>
        <p:sp>
          <p:nvSpPr>
            <p:cNvPr id="20" name="TextBox 19">
              <a:extLst>
                <a:ext uri="{FF2B5EF4-FFF2-40B4-BE49-F238E27FC236}">
                  <a16:creationId xmlns="" xmlns:a16="http://schemas.microsoft.com/office/drawing/2014/main" id="{B8CB24A9-8C3B-5211-251C-CE0E03DCF20F}"/>
                </a:ext>
              </a:extLst>
            </p:cNvPr>
            <p:cNvSpPr txBox="1"/>
            <p:nvPr/>
          </p:nvSpPr>
          <p:spPr>
            <a:xfrm>
              <a:off x="5154907" y="2643805"/>
              <a:ext cx="2166769" cy="1815882"/>
            </a:xfrm>
            <a:prstGeom prst="rect">
              <a:avLst/>
            </a:prstGeom>
            <a:noFill/>
          </p:spPr>
          <p:txBody>
            <a:bodyPr wrap="square">
              <a:spAutoFit/>
            </a:bodyPr>
            <a:lstStyle/>
            <a:p>
              <a:pPr algn="ctr" defTabSz="457200"/>
              <a:r>
                <a:rPr lang="vi-VN" sz="2800" b="1">
                  <a:solidFill>
                    <a:prstClr val="black"/>
                  </a:solidFill>
                  <a:latin typeface="Calibri" panose="020F0502020204030204" pitchFamily="34" charset="0"/>
                  <a:ea typeface="Calibri" panose="020F0502020204030204" pitchFamily="34" charset="0"/>
                  <a:cs typeface="Calibri" panose="020F0502020204030204" pitchFamily="34" charset="0"/>
                </a:rPr>
                <a:t>Phương thức biểu đạt: </a:t>
              </a:r>
              <a:endParaRPr lang="en-US" sz="2800" b="1">
                <a:solidFill>
                  <a:prstClr val="black"/>
                </a:solidFill>
                <a:ea typeface="Calibri" panose="020F0502020204030204" pitchFamily="34" charset="0"/>
                <a:cs typeface="Calibri" panose="020F0502020204030204" pitchFamily="34" charset="0"/>
              </a:endParaRPr>
            </a:p>
            <a:p>
              <a:pPr algn="ctr" defTabSz="457200"/>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tự sự kết hợp miêu tả</a:t>
              </a:r>
              <a:endParaRPr lang="en-US" sz="2800">
                <a:solidFill>
                  <a:prstClr val="black"/>
                </a:solidFill>
                <a:ea typeface="Calibri" panose="020F0502020204030204" pitchFamily="34" charset="0"/>
                <a:cs typeface="Calibri" panose="020F0502020204030204" pitchFamily="34" charset="0"/>
              </a:endParaRPr>
            </a:p>
          </p:txBody>
        </p:sp>
        <p:sp>
          <p:nvSpPr>
            <p:cNvPr id="21" name="Freeform 23">
              <a:extLst>
                <a:ext uri="{FF2B5EF4-FFF2-40B4-BE49-F238E27FC236}">
                  <a16:creationId xmlns="" xmlns:a16="http://schemas.microsoft.com/office/drawing/2014/main" id="{4CB64C9E-12A3-ADD4-E134-4875F71BD9AC}"/>
                </a:ext>
              </a:extLst>
            </p:cNvPr>
            <p:cNvSpPr/>
            <p:nvPr/>
          </p:nvSpPr>
          <p:spPr>
            <a:xfrm>
              <a:off x="5774629" y="1837839"/>
              <a:ext cx="834879" cy="754695"/>
            </a:xfrm>
            <a:custGeom>
              <a:avLst/>
              <a:gdLst/>
              <a:ahLst/>
              <a:cxnLst/>
              <a:rect l="l" t="t" r="r" b="b"/>
              <a:pathLst>
                <a:path w="1396032" h="1396032">
                  <a:moveTo>
                    <a:pt x="0" y="0"/>
                  </a:moveTo>
                  <a:lnTo>
                    <a:pt x="1396031" y="0"/>
                  </a:lnTo>
                  <a:lnTo>
                    <a:pt x="1396031" y="1396031"/>
                  </a:lnTo>
                  <a:lnTo>
                    <a:pt x="0" y="139603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34" name="Group 33">
            <a:extLst>
              <a:ext uri="{FF2B5EF4-FFF2-40B4-BE49-F238E27FC236}">
                <a16:creationId xmlns="" xmlns:a16="http://schemas.microsoft.com/office/drawing/2014/main" id="{4C79E5CB-B9BD-F460-3A87-7CE6F82F1D51}"/>
              </a:ext>
            </a:extLst>
          </p:cNvPr>
          <p:cNvGrpSpPr/>
          <p:nvPr/>
        </p:nvGrpSpPr>
        <p:grpSpPr>
          <a:xfrm>
            <a:off x="8570151" y="1967899"/>
            <a:ext cx="2573488" cy="3428545"/>
            <a:chOff x="8570151" y="1967897"/>
            <a:chExt cx="2573488" cy="3428545"/>
          </a:xfrm>
        </p:grpSpPr>
        <p:grpSp>
          <p:nvGrpSpPr>
            <p:cNvPr id="27" name="组合 8">
              <a:extLst>
                <a:ext uri="{FF2B5EF4-FFF2-40B4-BE49-F238E27FC236}">
                  <a16:creationId xmlns="" xmlns:a16="http://schemas.microsoft.com/office/drawing/2014/main" id="{BB0BAAE8-F9F0-4D4F-F0C2-2AEF0017DEEC}"/>
                </a:ext>
              </a:extLst>
            </p:cNvPr>
            <p:cNvGrpSpPr/>
            <p:nvPr/>
          </p:nvGrpSpPr>
          <p:grpSpPr>
            <a:xfrm>
              <a:off x="8570151" y="1967897"/>
              <a:ext cx="2573488" cy="3428545"/>
              <a:chOff x="696362" y="1397196"/>
              <a:chExt cx="3388046" cy="4513745"/>
            </a:xfrm>
          </p:grpSpPr>
          <p:sp>
            <p:nvSpPr>
              <p:cNvPr id="29" name="Rectangle 28">
                <a:extLst>
                  <a:ext uri="{FF2B5EF4-FFF2-40B4-BE49-F238E27FC236}">
                    <a16:creationId xmlns="" xmlns:a16="http://schemas.microsoft.com/office/drawing/2014/main" id="{13493A2C-B4F1-8D17-2D6A-92E9AF772DCB}"/>
                  </a:ext>
                </a:extLst>
              </p:cNvPr>
              <p:cNvSpPr/>
              <p:nvPr/>
            </p:nvSpPr>
            <p:spPr>
              <a:xfrm>
                <a:off x="696362" y="1397196"/>
                <a:ext cx="3388046" cy="4513745"/>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矩形 11">
                <a:extLst>
                  <a:ext uri="{FF2B5EF4-FFF2-40B4-BE49-F238E27FC236}">
                    <a16:creationId xmlns="" xmlns:a16="http://schemas.microsoft.com/office/drawing/2014/main" id="{9B597AF5-7128-9458-3477-6F78EF2D643E}"/>
                  </a:ext>
                </a:extLst>
              </p:cNvPr>
              <p:cNvSpPr/>
              <p:nvPr/>
            </p:nvSpPr>
            <p:spPr>
              <a:xfrm>
                <a:off x="901017" y="1734650"/>
                <a:ext cx="2974297" cy="3726154"/>
              </a:xfrm>
              <a:prstGeom prst="rect">
                <a:avLst/>
              </a:prstGeom>
              <a:noFill/>
              <a:ln>
                <a:solidFill>
                  <a:srgbClr val="24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2" name="TextBox 31">
              <a:extLst>
                <a:ext uri="{FF2B5EF4-FFF2-40B4-BE49-F238E27FC236}">
                  <a16:creationId xmlns="" xmlns:a16="http://schemas.microsoft.com/office/drawing/2014/main" id="{C5DC1723-7F65-892A-B46A-77E368C0D211}"/>
                </a:ext>
              </a:extLst>
            </p:cNvPr>
            <p:cNvSpPr txBox="1"/>
            <p:nvPr/>
          </p:nvSpPr>
          <p:spPr>
            <a:xfrm>
              <a:off x="9069491" y="3443698"/>
              <a:ext cx="1571433" cy="1384995"/>
            </a:xfrm>
            <a:prstGeom prst="rect">
              <a:avLst/>
            </a:prstGeom>
            <a:noFill/>
          </p:spPr>
          <p:txBody>
            <a:bodyPr wrap="square">
              <a:spAutoFit/>
            </a:bodyPr>
            <a:lstStyle/>
            <a:p>
              <a:pPr algn="ctr" defTabSz="457200"/>
              <a:r>
                <a:rPr lang="en-US" sz="2800" b="1">
                  <a:solidFill>
                    <a:prstClr val="black"/>
                  </a:solidFill>
                  <a:ea typeface="Calibri" panose="020F0502020204030204" pitchFamily="34" charset="0"/>
                </a:rPr>
                <a:t>Thể loại: </a:t>
              </a:r>
              <a:r>
                <a:rPr lang="en-US" sz="2800">
                  <a:solidFill>
                    <a:prstClr val="black"/>
                  </a:solidFill>
                  <a:ea typeface="Calibri" panose="020F0502020204030204" pitchFamily="34" charset="0"/>
                </a:rPr>
                <a:t>truyện ngắn.</a:t>
              </a:r>
              <a:endParaRPr lang="en-US" sz="3600">
                <a:solidFill>
                  <a:prstClr val="black"/>
                </a:solidFill>
              </a:endParaRPr>
            </a:p>
          </p:txBody>
        </p:sp>
        <p:sp>
          <p:nvSpPr>
            <p:cNvPr id="33" name="Freeform 20">
              <a:extLst>
                <a:ext uri="{FF2B5EF4-FFF2-40B4-BE49-F238E27FC236}">
                  <a16:creationId xmlns="" xmlns:a16="http://schemas.microsoft.com/office/drawing/2014/main" id="{01F2E625-C3A4-2E31-BAE0-416927F2295B}"/>
                </a:ext>
              </a:extLst>
            </p:cNvPr>
            <p:cNvSpPr/>
            <p:nvPr/>
          </p:nvSpPr>
          <p:spPr>
            <a:xfrm>
              <a:off x="9376199" y="2438399"/>
              <a:ext cx="976582" cy="877137"/>
            </a:xfrm>
            <a:custGeom>
              <a:avLst/>
              <a:gdLst/>
              <a:ahLst/>
              <a:cxnLst/>
              <a:rect l="l" t="t" r="r" b="b"/>
              <a:pathLst>
                <a:path w="1387367" h="1267706">
                  <a:moveTo>
                    <a:pt x="0" y="0"/>
                  </a:moveTo>
                  <a:lnTo>
                    <a:pt x="1387367" y="0"/>
                  </a:lnTo>
                  <a:lnTo>
                    <a:pt x="1387367" y="1267706"/>
                  </a:lnTo>
                  <a:lnTo>
                    <a:pt x="0" y="12677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Tree>
    <p:extLst>
      <p:ext uri="{BB962C8B-B14F-4D97-AF65-F5344CB8AC3E}">
        <p14:creationId xmlns:p14="http://schemas.microsoft.com/office/powerpoint/2010/main" val="2200651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TextBox 12">
            <a:extLst>
              <a:ext uri="{FF2B5EF4-FFF2-40B4-BE49-F238E27FC236}">
                <a16:creationId xmlns="" xmlns:a16="http://schemas.microsoft.com/office/drawing/2014/main" id="{42BFEBB0-3B52-EE9D-8B69-F27FC038CA42}"/>
              </a:ext>
            </a:extLst>
          </p:cNvPr>
          <p:cNvSpPr txBox="1"/>
          <p:nvPr/>
        </p:nvSpPr>
        <p:spPr>
          <a:xfrm>
            <a:off x="1095002" y="476436"/>
            <a:ext cx="6169743" cy="923330"/>
          </a:xfrm>
          <a:prstGeom prst="rect">
            <a:avLst/>
          </a:prstGeom>
          <a:noFill/>
        </p:spPr>
        <p:txBody>
          <a:bodyPr wrap="square">
            <a:spAutoFit/>
          </a:bodyPr>
          <a:lstStyle/>
          <a:p>
            <a:pPr algn="ctr" defTabSz="457200">
              <a:lnSpc>
                <a:spcPct val="150000"/>
              </a:lnSpc>
              <a:spcAft>
                <a:spcPts val="800"/>
              </a:spcAft>
            </a:pPr>
            <a:r>
              <a:rPr lang="en-US" sz="3600" b="1" dirty="0" smtClean="0">
                <a:solidFill>
                  <a:prstClr val="black"/>
                </a:solidFill>
                <a:latin typeface="#9Slide03 FS Neusa Regular" panose="00000500000000000000" pitchFamily="2" charset="0"/>
                <a:ea typeface="Calibri" panose="020F0502020204030204" pitchFamily="34" charset="0"/>
                <a:cs typeface="Times New Roman" panose="02020603050405020304" pitchFamily="18" charset="0"/>
              </a:rPr>
              <a:t>* BỐ CỤC</a:t>
            </a:r>
            <a:endParaRPr lang="en-US" sz="3600" b="1" dirty="0">
              <a:solidFill>
                <a:prstClr val="black"/>
              </a:solidFill>
              <a:latin typeface="#9Slide03 FS Neusa Regular" panose="00000500000000000000" pitchFamily="2" charset="0"/>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67B6D464-D292-AA59-A00D-6C4284DDF0F0}"/>
              </a:ext>
            </a:extLst>
          </p:cNvPr>
          <p:cNvGrpSpPr/>
          <p:nvPr/>
        </p:nvGrpSpPr>
        <p:grpSpPr>
          <a:xfrm>
            <a:off x="-3082083" y="1967899"/>
            <a:ext cx="2573488" cy="3428545"/>
            <a:chOff x="892909" y="2010693"/>
            <a:chExt cx="2573488" cy="3428545"/>
          </a:xfrm>
        </p:grpSpPr>
        <p:grpSp>
          <p:nvGrpSpPr>
            <p:cNvPr id="2" name="组合 8">
              <a:extLst>
                <a:ext uri="{FF2B5EF4-FFF2-40B4-BE49-F238E27FC236}">
                  <a16:creationId xmlns="" xmlns:a16="http://schemas.microsoft.com/office/drawing/2014/main" id="{A9A0DDE5-858F-C540-B23F-824B5BE68886}"/>
                </a:ext>
              </a:extLst>
            </p:cNvPr>
            <p:cNvGrpSpPr/>
            <p:nvPr/>
          </p:nvGrpSpPr>
          <p:grpSpPr>
            <a:xfrm>
              <a:off x="892909" y="2010693"/>
              <a:ext cx="2573488" cy="3428545"/>
              <a:chOff x="696362" y="1397196"/>
              <a:chExt cx="3388046" cy="4513745"/>
            </a:xfrm>
          </p:grpSpPr>
          <p:sp>
            <p:nvSpPr>
              <p:cNvPr id="5" name="Rectangle 4">
                <a:extLst>
                  <a:ext uri="{FF2B5EF4-FFF2-40B4-BE49-F238E27FC236}">
                    <a16:creationId xmlns="" xmlns:a16="http://schemas.microsoft.com/office/drawing/2014/main" id="{8C412CE7-60B1-562E-DDDF-656A9B9306DC}"/>
                  </a:ext>
                </a:extLst>
              </p:cNvPr>
              <p:cNvSpPr/>
              <p:nvPr/>
            </p:nvSpPr>
            <p:spPr>
              <a:xfrm>
                <a:off x="696362" y="1397196"/>
                <a:ext cx="3388046" cy="4513745"/>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矩形 11">
                <a:extLst>
                  <a:ext uri="{FF2B5EF4-FFF2-40B4-BE49-F238E27FC236}">
                    <a16:creationId xmlns="" xmlns:a16="http://schemas.microsoft.com/office/drawing/2014/main" id="{4E71598F-CF8C-F159-8972-7754097135A3}"/>
                  </a:ext>
                </a:extLst>
              </p:cNvPr>
              <p:cNvSpPr/>
              <p:nvPr/>
            </p:nvSpPr>
            <p:spPr>
              <a:xfrm>
                <a:off x="901017" y="1734650"/>
                <a:ext cx="2974297" cy="3726154"/>
              </a:xfrm>
              <a:prstGeom prst="rect">
                <a:avLst/>
              </a:prstGeom>
              <a:noFill/>
              <a:ln>
                <a:solidFill>
                  <a:srgbClr val="24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9" name="TextBox 8">
              <a:extLst>
                <a:ext uri="{FF2B5EF4-FFF2-40B4-BE49-F238E27FC236}">
                  <a16:creationId xmlns="" xmlns:a16="http://schemas.microsoft.com/office/drawing/2014/main" id="{40CFA73A-FD68-7D92-8C0B-ABACD48AA72A}"/>
                </a:ext>
              </a:extLst>
            </p:cNvPr>
            <p:cNvSpPr txBox="1"/>
            <p:nvPr/>
          </p:nvSpPr>
          <p:spPr>
            <a:xfrm>
              <a:off x="892909" y="2867931"/>
              <a:ext cx="2497395" cy="2308324"/>
            </a:xfrm>
            <a:prstGeom prst="rect">
              <a:avLst/>
            </a:prstGeom>
            <a:noFill/>
          </p:spPr>
          <p:txBody>
            <a:bodyPr wrap="square">
              <a:spAutoFit/>
            </a:bodyPr>
            <a:lstStyle/>
            <a:p>
              <a:pPr algn="ctr" defTabSz="457200">
                <a:lnSpc>
                  <a:spcPct val="150000"/>
                </a:lnSpc>
              </a:pPr>
              <a:r>
                <a:rPr lang="en-US" sz="3200" b="1">
                  <a:solidFill>
                    <a:prstClr val="black"/>
                  </a:solidFill>
                  <a:ea typeface="Calibri" panose="020F0502020204030204" pitchFamily="34" charset="0"/>
                </a:rPr>
                <a:t>Người kể chuyện: </a:t>
              </a:r>
            </a:p>
            <a:p>
              <a:pPr algn="ctr" defTabSz="457200">
                <a:lnSpc>
                  <a:spcPct val="150000"/>
                </a:lnSpc>
              </a:pPr>
              <a:r>
                <a:rPr lang="en-US" sz="3200">
                  <a:solidFill>
                    <a:prstClr val="black"/>
                  </a:solidFill>
                  <a:ea typeface="Calibri" panose="020F0502020204030204" pitchFamily="34" charset="0"/>
                </a:rPr>
                <a:t>ngôi thứ ba</a:t>
              </a:r>
              <a:endParaRPr lang="en-US" sz="3200">
                <a:solidFill>
                  <a:prstClr val="black"/>
                </a:solidFill>
              </a:endParaRPr>
            </a:p>
          </p:txBody>
        </p:sp>
        <p:sp>
          <p:nvSpPr>
            <p:cNvPr id="10" name="Freeform 21">
              <a:extLst>
                <a:ext uri="{FF2B5EF4-FFF2-40B4-BE49-F238E27FC236}">
                  <a16:creationId xmlns="" xmlns:a16="http://schemas.microsoft.com/office/drawing/2014/main" id="{0BCEE14F-17CA-0236-5D33-F76EC1A16C67}"/>
                </a:ext>
              </a:extLst>
            </p:cNvPr>
            <p:cNvSpPr/>
            <p:nvPr/>
          </p:nvSpPr>
          <p:spPr>
            <a:xfrm>
              <a:off x="1839219" y="2354857"/>
              <a:ext cx="703096" cy="732472"/>
            </a:xfrm>
            <a:custGeom>
              <a:avLst/>
              <a:gdLst/>
              <a:ahLst/>
              <a:cxnLst/>
              <a:rect l="l" t="t" r="r" b="b"/>
              <a:pathLst>
                <a:path w="1267706" h="1267706">
                  <a:moveTo>
                    <a:pt x="0" y="0"/>
                  </a:moveTo>
                  <a:lnTo>
                    <a:pt x="1267706" y="0"/>
                  </a:lnTo>
                  <a:lnTo>
                    <a:pt x="1267706" y="1267706"/>
                  </a:lnTo>
                  <a:lnTo>
                    <a:pt x="0" y="12677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22" name="Group 21">
            <a:extLst>
              <a:ext uri="{FF2B5EF4-FFF2-40B4-BE49-F238E27FC236}">
                <a16:creationId xmlns="" xmlns:a16="http://schemas.microsoft.com/office/drawing/2014/main" id="{CE7B690C-28C5-7D0F-E178-DB4A543FD10B}"/>
              </a:ext>
            </a:extLst>
          </p:cNvPr>
          <p:cNvGrpSpPr/>
          <p:nvPr/>
        </p:nvGrpSpPr>
        <p:grpSpPr>
          <a:xfrm>
            <a:off x="4691255" y="7044395"/>
            <a:ext cx="2573488" cy="3428545"/>
            <a:chOff x="4907011" y="1373056"/>
            <a:chExt cx="2573488" cy="3428545"/>
          </a:xfrm>
        </p:grpSpPr>
        <p:grpSp>
          <p:nvGrpSpPr>
            <p:cNvPr id="12" name="Group 11">
              <a:extLst>
                <a:ext uri="{FF2B5EF4-FFF2-40B4-BE49-F238E27FC236}">
                  <a16:creationId xmlns="" xmlns:a16="http://schemas.microsoft.com/office/drawing/2014/main" id="{6937E0FC-C26A-848B-4FB7-346DE83DC29F}"/>
                </a:ext>
              </a:extLst>
            </p:cNvPr>
            <p:cNvGrpSpPr/>
            <p:nvPr/>
          </p:nvGrpSpPr>
          <p:grpSpPr>
            <a:xfrm>
              <a:off x="4907011" y="1373056"/>
              <a:ext cx="2573488" cy="3428545"/>
              <a:chOff x="892909" y="2010693"/>
              <a:chExt cx="2573488" cy="3428545"/>
            </a:xfrm>
          </p:grpSpPr>
          <p:grpSp>
            <p:nvGrpSpPr>
              <p:cNvPr id="14" name="组合 8">
                <a:extLst>
                  <a:ext uri="{FF2B5EF4-FFF2-40B4-BE49-F238E27FC236}">
                    <a16:creationId xmlns="" xmlns:a16="http://schemas.microsoft.com/office/drawing/2014/main" id="{EAA7B4CC-4DA7-F83C-C672-6D1D8B77173A}"/>
                  </a:ext>
                </a:extLst>
              </p:cNvPr>
              <p:cNvGrpSpPr/>
              <p:nvPr/>
            </p:nvGrpSpPr>
            <p:grpSpPr>
              <a:xfrm>
                <a:off x="892909" y="2010693"/>
                <a:ext cx="2573488" cy="3428545"/>
                <a:chOff x="696362" y="1397196"/>
                <a:chExt cx="3388046" cy="4513745"/>
              </a:xfrm>
            </p:grpSpPr>
            <p:sp>
              <p:nvSpPr>
                <p:cNvPr id="17" name="Rectangle 16">
                  <a:extLst>
                    <a:ext uri="{FF2B5EF4-FFF2-40B4-BE49-F238E27FC236}">
                      <a16:creationId xmlns="" xmlns:a16="http://schemas.microsoft.com/office/drawing/2014/main" id="{1AF8E1E1-1D3E-0EA7-4148-B580C0365791}"/>
                    </a:ext>
                  </a:extLst>
                </p:cNvPr>
                <p:cNvSpPr/>
                <p:nvPr/>
              </p:nvSpPr>
              <p:spPr>
                <a:xfrm>
                  <a:off x="696362" y="1397196"/>
                  <a:ext cx="3388046" cy="4513745"/>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矩形 11">
                  <a:extLst>
                    <a:ext uri="{FF2B5EF4-FFF2-40B4-BE49-F238E27FC236}">
                      <a16:creationId xmlns="" xmlns:a16="http://schemas.microsoft.com/office/drawing/2014/main" id="{7607152B-604C-7FC0-DBDD-1DF2AEAC6524}"/>
                    </a:ext>
                  </a:extLst>
                </p:cNvPr>
                <p:cNvSpPr/>
                <p:nvPr/>
              </p:nvSpPr>
              <p:spPr>
                <a:xfrm>
                  <a:off x="901017" y="1734650"/>
                  <a:ext cx="2974297" cy="3726154"/>
                </a:xfrm>
                <a:prstGeom prst="rect">
                  <a:avLst/>
                </a:prstGeom>
                <a:noFill/>
                <a:ln>
                  <a:solidFill>
                    <a:srgbClr val="24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5" name="TextBox 14">
                <a:extLst>
                  <a:ext uri="{FF2B5EF4-FFF2-40B4-BE49-F238E27FC236}">
                    <a16:creationId xmlns="" xmlns:a16="http://schemas.microsoft.com/office/drawing/2014/main" id="{9013E4AC-3A6F-7016-587C-271C70DFA6CA}"/>
                  </a:ext>
                </a:extLst>
              </p:cNvPr>
              <p:cNvSpPr txBox="1"/>
              <p:nvPr/>
            </p:nvSpPr>
            <p:spPr>
              <a:xfrm>
                <a:off x="892909" y="2867931"/>
                <a:ext cx="2497395" cy="830997"/>
              </a:xfrm>
              <a:prstGeom prst="rect">
                <a:avLst/>
              </a:prstGeom>
              <a:noFill/>
            </p:spPr>
            <p:txBody>
              <a:bodyPr wrap="square">
                <a:spAutoFit/>
              </a:bodyPr>
              <a:lstStyle/>
              <a:p>
                <a:pPr algn="ctr" defTabSz="457200">
                  <a:lnSpc>
                    <a:spcPct val="150000"/>
                  </a:lnSpc>
                </a:pPr>
                <a:endParaRPr lang="en-US" sz="3200">
                  <a:solidFill>
                    <a:prstClr val="black"/>
                  </a:solidFill>
                </a:endParaRPr>
              </a:p>
            </p:txBody>
          </p:sp>
        </p:grpSp>
        <p:sp>
          <p:nvSpPr>
            <p:cNvPr id="20" name="TextBox 19">
              <a:extLst>
                <a:ext uri="{FF2B5EF4-FFF2-40B4-BE49-F238E27FC236}">
                  <a16:creationId xmlns="" xmlns:a16="http://schemas.microsoft.com/office/drawing/2014/main" id="{B8CB24A9-8C3B-5211-251C-CE0E03DCF20F}"/>
                </a:ext>
              </a:extLst>
            </p:cNvPr>
            <p:cNvSpPr txBox="1"/>
            <p:nvPr/>
          </p:nvSpPr>
          <p:spPr>
            <a:xfrm>
              <a:off x="5154907" y="2643805"/>
              <a:ext cx="2166769" cy="1815882"/>
            </a:xfrm>
            <a:prstGeom prst="rect">
              <a:avLst/>
            </a:prstGeom>
            <a:noFill/>
          </p:spPr>
          <p:txBody>
            <a:bodyPr wrap="square">
              <a:spAutoFit/>
            </a:bodyPr>
            <a:lstStyle/>
            <a:p>
              <a:pPr algn="ctr" defTabSz="457200"/>
              <a:r>
                <a:rPr lang="vi-VN" sz="2800" b="1">
                  <a:solidFill>
                    <a:prstClr val="black"/>
                  </a:solidFill>
                  <a:latin typeface="Calibri" panose="020F0502020204030204" pitchFamily="34" charset="0"/>
                  <a:ea typeface="Calibri" panose="020F0502020204030204" pitchFamily="34" charset="0"/>
                  <a:cs typeface="Calibri" panose="020F0502020204030204" pitchFamily="34" charset="0"/>
                </a:rPr>
                <a:t>Phương thức biểu đạt: </a:t>
              </a:r>
              <a:endParaRPr lang="en-US" sz="2800" b="1">
                <a:solidFill>
                  <a:prstClr val="black"/>
                </a:solidFill>
                <a:ea typeface="Calibri" panose="020F0502020204030204" pitchFamily="34" charset="0"/>
                <a:cs typeface="Calibri" panose="020F0502020204030204" pitchFamily="34" charset="0"/>
              </a:endParaRPr>
            </a:p>
            <a:p>
              <a:pPr algn="ctr" defTabSz="457200"/>
              <a:r>
                <a:rPr lang="vi-VN" sz="2800">
                  <a:solidFill>
                    <a:prstClr val="black"/>
                  </a:solidFill>
                  <a:latin typeface="Calibri" panose="020F0502020204030204" pitchFamily="34" charset="0"/>
                  <a:ea typeface="Calibri" panose="020F0502020204030204" pitchFamily="34" charset="0"/>
                  <a:cs typeface="Calibri" panose="020F0502020204030204" pitchFamily="34" charset="0"/>
                </a:rPr>
                <a:t>tự sự kết hợp miêu tả</a:t>
              </a:r>
              <a:endParaRPr lang="en-US" sz="2800">
                <a:solidFill>
                  <a:prstClr val="black"/>
                </a:solidFill>
                <a:ea typeface="Calibri" panose="020F0502020204030204" pitchFamily="34" charset="0"/>
                <a:cs typeface="Calibri" panose="020F0502020204030204" pitchFamily="34" charset="0"/>
              </a:endParaRPr>
            </a:p>
          </p:txBody>
        </p:sp>
        <p:sp>
          <p:nvSpPr>
            <p:cNvPr id="21" name="Freeform 23">
              <a:extLst>
                <a:ext uri="{FF2B5EF4-FFF2-40B4-BE49-F238E27FC236}">
                  <a16:creationId xmlns="" xmlns:a16="http://schemas.microsoft.com/office/drawing/2014/main" id="{4CB64C9E-12A3-ADD4-E134-4875F71BD9AC}"/>
                </a:ext>
              </a:extLst>
            </p:cNvPr>
            <p:cNvSpPr/>
            <p:nvPr/>
          </p:nvSpPr>
          <p:spPr>
            <a:xfrm>
              <a:off x="5774629" y="1837839"/>
              <a:ext cx="834879" cy="754695"/>
            </a:xfrm>
            <a:custGeom>
              <a:avLst/>
              <a:gdLst/>
              <a:ahLst/>
              <a:cxnLst/>
              <a:rect l="l" t="t" r="r" b="b"/>
              <a:pathLst>
                <a:path w="1396032" h="1396032">
                  <a:moveTo>
                    <a:pt x="0" y="0"/>
                  </a:moveTo>
                  <a:lnTo>
                    <a:pt x="1396031" y="0"/>
                  </a:lnTo>
                  <a:lnTo>
                    <a:pt x="1396031" y="1396031"/>
                  </a:lnTo>
                  <a:lnTo>
                    <a:pt x="0" y="139603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34" name="Group 33">
            <a:extLst>
              <a:ext uri="{FF2B5EF4-FFF2-40B4-BE49-F238E27FC236}">
                <a16:creationId xmlns="" xmlns:a16="http://schemas.microsoft.com/office/drawing/2014/main" id="{4C79E5CB-B9BD-F460-3A87-7CE6F82F1D51}"/>
              </a:ext>
            </a:extLst>
          </p:cNvPr>
          <p:cNvGrpSpPr/>
          <p:nvPr/>
        </p:nvGrpSpPr>
        <p:grpSpPr>
          <a:xfrm>
            <a:off x="12615348" y="-412859"/>
            <a:ext cx="2573488" cy="3428545"/>
            <a:chOff x="8570151" y="1967897"/>
            <a:chExt cx="2573488" cy="3428545"/>
          </a:xfrm>
        </p:grpSpPr>
        <p:grpSp>
          <p:nvGrpSpPr>
            <p:cNvPr id="27" name="组合 8">
              <a:extLst>
                <a:ext uri="{FF2B5EF4-FFF2-40B4-BE49-F238E27FC236}">
                  <a16:creationId xmlns="" xmlns:a16="http://schemas.microsoft.com/office/drawing/2014/main" id="{BB0BAAE8-F9F0-4D4F-F0C2-2AEF0017DEEC}"/>
                </a:ext>
              </a:extLst>
            </p:cNvPr>
            <p:cNvGrpSpPr/>
            <p:nvPr/>
          </p:nvGrpSpPr>
          <p:grpSpPr>
            <a:xfrm>
              <a:off x="8570151" y="1967897"/>
              <a:ext cx="2573488" cy="3428545"/>
              <a:chOff x="696362" y="1397196"/>
              <a:chExt cx="3388046" cy="4513745"/>
            </a:xfrm>
          </p:grpSpPr>
          <p:sp>
            <p:nvSpPr>
              <p:cNvPr id="29" name="Rectangle 28">
                <a:extLst>
                  <a:ext uri="{FF2B5EF4-FFF2-40B4-BE49-F238E27FC236}">
                    <a16:creationId xmlns="" xmlns:a16="http://schemas.microsoft.com/office/drawing/2014/main" id="{13493A2C-B4F1-8D17-2D6A-92E9AF772DCB}"/>
                  </a:ext>
                </a:extLst>
              </p:cNvPr>
              <p:cNvSpPr/>
              <p:nvPr/>
            </p:nvSpPr>
            <p:spPr>
              <a:xfrm>
                <a:off x="696362" y="1397196"/>
                <a:ext cx="3388046" cy="4513745"/>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矩形 11">
                <a:extLst>
                  <a:ext uri="{FF2B5EF4-FFF2-40B4-BE49-F238E27FC236}">
                    <a16:creationId xmlns="" xmlns:a16="http://schemas.microsoft.com/office/drawing/2014/main" id="{9B597AF5-7128-9458-3477-6F78EF2D643E}"/>
                  </a:ext>
                </a:extLst>
              </p:cNvPr>
              <p:cNvSpPr/>
              <p:nvPr/>
            </p:nvSpPr>
            <p:spPr>
              <a:xfrm>
                <a:off x="901017" y="1734650"/>
                <a:ext cx="2974297" cy="3726154"/>
              </a:xfrm>
              <a:prstGeom prst="rect">
                <a:avLst/>
              </a:prstGeom>
              <a:noFill/>
              <a:ln>
                <a:solidFill>
                  <a:srgbClr val="242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2" name="TextBox 31">
              <a:extLst>
                <a:ext uri="{FF2B5EF4-FFF2-40B4-BE49-F238E27FC236}">
                  <a16:creationId xmlns="" xmlns:a16="http://schemas.microsoft.com/office/drawing/2014/main" id="{C5DC1723-7F65-892A-B46A-77E368C0D211}"/>
                </a:ext>
              </a:extLst>
            </p:cNvPr>
            <p:cNvSpPr txBox="1"/>
            <p:nvPr/>
          </p:nvSpPr>
          <p:spPr>
            <a:xfrm>
              <a:off x="9069491" y="3443698"/>
              <a:ext cx="1571433" cy="1384995"/>
            </a:xfrm>
            <a:prstGeom prst="rect">
              <a:avLst/>
            </a:prstGeom>
            <a:noFill/>
          </p:spPr>
          <p:txBody>
            <a:bodyPr wrap="square">
              <a:spAutoFit/>
            </a:bodyPr>
            <a:lstStyle/>
            <a:p>
              <a:pPr algn="ctr" defTabSz="457200"/>
              <a:r>
                <a:rPr lang="en-US" sz="2800" b="1">
                  <a:solidFill>
                    <a:prstClr val="black"/>
                  </a:solidFill>
                  <a:ea typeface="Calibri" panose="020F0502020204030204" pitchFamily="34" charset="0"/>
                </a:rPr>
                <a:t>Thể loại: </a:t>
              </a:r>
              <a:r>
                <a:rPr lang="en-US" sz="2800">
                  <a:solidFill>
                    <a:prstClr val="black"/>
                  </a:solidFill>
                  <a:ea typeface="Calibri" panose="020F0502020204030204" pitchFamily="34" charset="0"/>
                </a:rPr>
                <a:t>truyện ngắn.</a:t>
              </a:r>
              <a:endParaRPr lang="en-US" sz="3600">
                <a:solidFill>
                  <a:prstClr val="black"/>
                </a:solidFill>
              </a:endParaRPr>
            </a:p>
          </p:txBody>
        </p:sp>
        <p:sp>
          <p:nvSpPr>
            <p:cNvPr id="33" name="Freeform 20">
              <a:extLst>
                <a:ext uri="{FF2B5EF4-FFF2-40B4-BE49-F238E27FC236}">
                  <a16:creationId xmlns="" xmlns:a16="http://schemas.microsoft.com/office/drawing/2014/main" id="{01F2E625-C3A4-2E31-BAE0-416927F2295B}"/>
                </a:ext>
              </a:extLst>
            </p:cNvPr>
            <p:cNvSpPr/>
            <p:nvPr/>
          </p:nvSpPr>
          <p:spPr>
            <a:xfrm>
              <a:off x="9376199" y="2438399"/>
              <a:ext cx="976582" cy="877137"/>
            </a:xfrm>
            <a:custGeom>
              <a:avLst/>
              <a:gdLst/>
              <a:ahLst/>
              <a:cxnLst/>
              <a:rect l="l" t="t" r="r" b="b"/>
              <a:pathLst>
                <a:path w="1387367" h="1267706">
                  <a:moveTo>
                    <a:pt x="0" y="0"/>
                  </a:moveTo>
                  <a:lnTo>
                    <a:pt x="1387367" y="0"/>
                  </a:lnTo>
                  <a:lnTo>
                    <a:pt x="1387367" y="1267706"/>
                  </a:lnTo>
                  <a:lnTo>
                    <a:pt x="0" y="12677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
        <p:nvSpPr>
          <p:cNvPr id="4" name="TextBox 3">
            <a:extLst>
              <a:ext uri="{FF2B5EF4-FFF2-40B4-BE49-F238E27FC236}">
                <a16:creationId xmlns="" xmlns:a16="http://schemas.microsoft.com/office/drawing/2014/main" id="{9EB71CA1-75C8-8C87-241B-50DC21C6ACD0}"/>
              </a:ext>
            </a:extLst>
          </p:cNvPr>
          <p:cNvSpPr txBox="1"/>
          <p:nvPr/>
        </p:nvSpPr>
        <p:spPr>
          <a:xfrm>
            <a:off x="24015" y="1556968"/>
            <a:ext cx="11940189" cy="4439677"/>
          </a:xfrm>
          <a:prstGeom prst="rect">
            <a:avLst/>
          </a:prstGeom>
          <a:noFill/>
        </p:spPr>
        <p:txBody>
          <a:bodyPr wrap="square">
            <a:spAutoFit/>
          </a:bodyPr>
          <a:lstStyle/>
          <a:p>
            <a:pPr algn="just" defTabSz="457200">
              <a:lnSpc>
                <a:spcPct val="150000"/>
              </a:lnSpc>
              <a:spcAft>
                <a:spcPts val="800"/>
              </a:spcAft>
            </a:pPr>
            <a:r>
              <a:rPr lang="en-US" sz="2500" b="1" dirty="0">
                <a:solidFill>
                  <a:prstClr val="black"/>
                </a:solidFill>
                <a:ea typeface="Calibri" panose="020F0502020204030204" pitchFamily="34" charset="0"/>
                <a:cs typeface="Calibri" panose="020F0502020204030204" pitchFamily="34" charset="0"/>
              </a:rPr>
              <a:t>Bố cục: 3 phần</a:t>
            </a:r>
          </a:p>
          <a:p>
            <a:pPr algn="just" defTabSz="457200">
              <a:lnSpc>
                <a:spcPct val="150000"/>
              </a:lnSpc>
              <a:spcAft>
                <a:spcPts val="800"/>
              </a:spcAft>
            </a:pPr>
            <a:r>
              <a:rPr lang="en-US" sz="2500" b="1" dirty="0">
                <a:solidFill>
                  <a:prstClr val="black"/>
                </a:solidFill>
                <a:ea typeface="Calibri" panose="020F0502020204030204" pitchFamily="34" charset="0"/>
                <a:cs typeface="Calibri" panose="020F0502020204030204" pitchFamily="34" charset="0"/>
              </a:rPr>
              <a:t>+ Phần 1: </a:t>
            </a:r>
            <a:r>
              <a:rPr lang="en-US" sz="2500" dirty="0">
                <a:solidFill>
                  <a:prstClr val="black"/>
                </a:solidFill>
                <a:ea typeface="Calibri" panose="020F0502020204030204" pitchFamily="34" charset="0"/>
                <a:cs typeface="Calibri" panose="020F0502020204030204" pitchFamily="34" charset="0"/>
              </a:rPr>
              <a:t>Từ đầu... </a:t>
            </a:r>
            <a:r>
              <a:rPr lang="en-US" sz="2500" i="1" dirty="0">
                <a:solidFill>
                  <a:prstClr val="black"/>
                </a:solidFill>
                <a:ea typeface="Calibri" panose="020F0502020204030204" pitchFamily="34" charset="0"/>
                <a:cs typeface="Calibri" panose="020F0502020204030204" pitchFamily="34" charset="0"/>
              </a:rPr>
              <a:t>thôi, con đi chơi:</a:t>
            </a:r>
            <a:r>
              <a:rPr lang="en-US" sz="2500" dirty="0">
                <a:solidFill>
                  <a:prstClr val="black"/>
                </a:solidFill>
                <a:ea typeface="Calibri" panose="020F0502020204030204" pitchFamily="34" charset="0"/>
                <a:cs typeface="Calibri" panose="020F0502020204030204" pitchFamily="34" charset="0"/>
              </a:rPr>
              <a:t> Sự thay đổi của cảnh vật và con người khi thời tiết chuyển lạnh;</a:t>
            </a:r>
          </a:p>
          <a:p>
            <a:pPr algn="just" defTabSz="457200">
              <a:lnSpc>
                <a:spcPct val="150000"/>
              </a:lnSpc>
              <a:spcAft>
                <a:spcPts val="800"/>
              </a:spcAft>
            </a:pPr>
            <a:r>
              <a:rPr lang="en-US" sz="2500" b="1" dirty="0">
                <a:solidFill>
                  <a:prstClr val="black"/>
                </a:solidFill>
                <a:ea typeface="Calibri" panose="020F0502020204030204" pitchFamily="34" charset="0"/>
                <a:cs typeface="Calibri" panose="020F0502020204030204" pitchFamily="34" charset="0"/>
              </a:rPr>
              <a:t>+ Phần 2: </a:t>
            </a:r>
            <a:r>
              <a:rPr lang="en-US" sz="2500" dirty="0">
                <a:solidFill>
                  <a:prstClr val="black"/>
                </a:solidFill>
                <a:ea typeface="Calibri" panose="020F0502020204030204" pitchFamily="34" charset="0"/>
                <a:cs typeface="Calibri" panose="020F0502020204030204" pitchFamily="34" charset="0"/>
              </a:rPr>
              <a:t>Tiếp theo đến...</a:t>
            </a:r>
            <a:r>
              <a:rPr lang="en-US" sz="2500" i="1" dirty="0">
                <a:solidFill>
                  <a:prstClr val="black"/>
                </a:solidFill>
                <a:ea typeface="Calibri" panose="020F0502020204030204" pitchFamily="34" charset="0"/>
                <a:cs typeface="Calibri" panose="020F0502020204030204" pitchFamily="34" charset="0"/>
              </a:rPr>
              <a:t>trong lòng tự nhiên thấy ấm áp vui vui</a:t>
            </a:r>
            <a:r>
              <a:rPr lang="en-US" sz="2500" dirty="0">
                <a:solidFill>
                  <a:prstClr val="black"/>
                </a:solidFill>
                <a:ea typeface="Calibri" panose="020F0502020204030204" pitchFamily="34" charset="0"/>
                <a:cs typeface="Calibri" panose="020F0502020204030204" pitchFamily="34" charset="0"/>
              </a:rPr>
              <a:t>: Sơn và Lan ra ngoài chơi với các bạn nhỏ ngoài chợ và quyết định cho bé Hiên chiếc áo;</a:t>
            </a:r>
          </a:p>
          <a:p>
            <a:pPr algn="just" defTabSz="457200">
              <a:lnSpc>
                <a:spcPct val="150000"/>
              </a:lnSpc>
              <a:spcAft>
                <a:spcPts val="800"/>
              </a:spcAft>
            </a:pPr>
            <a:r>
              <a:rPr lang="en-US" sz="2500" b="1" dirty="0">
                <a:solidFill>
                  <a:prstClr val="black"/>
                </a:solidFill>
                <a:ea typeface="Calibri" panose="020F0502020204030204" pitchFamily="34" charset="0"/>
                <a:cs typeface="Calibri" panose="020F0502020204030204" pitchFamily="34" charset="0"/>
              </a:rPr>
              <a:t>+ Phần 3: </a:t>
            </a:r>
            <a:r>
              <a:rPr lang="en-US" sz="2500" dirty="0">
                <a:solidFill>
                  <a:prstClr val="black"/>
                </a:solidFill>
                <a:ea typeface="Calibri" panose="020F0502020204030204" pitchFamily="34" charset="0"/>
                <a:cs typeface="Calibri" panose="020F0502020204030204" pitchFamily="34" charset="0"/>
              </a:rPr>
              <a:t>Đoạn còn lại: Thái độ và cách ứng xử của mọi người khi phát hiện hành động cho áo của Sơn.</a:t>
            </a:r>
          </a:p>
        </p:txBody>
      </p:sp>
    </p:spTree>
    <p:extLst>
      <p:ext uri="{BB962C8B-B14F-4D97-AF65-F5344CB8AC3E}">
        <p14:creationId xmlns:p14="http://schemas.microsoft.com/office/powerpoint/2010/main" val="33775775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AC886D-1934-4936-876F-EB40811190BD}"/>
              </a:ext>
            </a:extLst>
          </p:cNvPr>
          <p:cNvSpPr txBox="1"/>
          <p:nvPr/>
        </p:nvSpPr>
        <p:spPr>
          <a:xfrm>
            <a:off x="173805" y="1192203"/>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a:t>
            </a:r>
            <a:r>
              <a:rPr lang="en-US" sz="2800" b="1" dirty="0" smtClean="0">
                <a:latin typeface="Times New Roman" panose="02020603050405020304" pitchFamily="18" charset="0"/>
                <a:cs typeface="Times New Roman" panose="02020603050405020304" pitchFamily="18" charset="0"/>
              </a:rPr>
              <a:t>ĐOC - </a:t>
            </a:r>
            <a:r>
              <a:rPr lang="en-US" sz="2800" b="1" dirty="0" smtClean="0">
                <a:latin typeface="Times New Roman" panose="02020603050405020304" pitchFamily="18" charset="0"/>
                <a:cs typeface="Times New Roman" panose="02020603050405020304" pitchFamily="18" charset="0"/>
              </a:rPr>
              <a:t>TÌM </a:t>
            </a:r>
            <a:r>
              <a:rPr lang="en-US" sz="2800" b="1" dirty="0">
                <a:latin typeface="Times New Roman" panose="02020603050405020304" pitchFamily="18" charset="0"/>
                <a:cs typeface="Times New Roman" panose="02020603050405020304" pitchFamily="18" charset="0"/>
              </a:rPr>
              <a:t>HIỂU CHUNG</a:t>
            </a:r>
          </a:p>
        </p:txBody>
      </p:sp>
      <p:pic>
        <p:nvPicPr>
          <p:cNvPr id="9" name="Picture 8">
            <a:extLst>
              <a:ext uri="{FF2B5EF4-FFF2-40B4-BE49-F238E27FC236}">
                <a16:creationId xmlns:a16="http://schemas.microsoft.com/office/drawing/2014/main" xmlns="" id="{312CC51C-76DC-6652-B985-ACF881ADD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200917">
            <a:off x="9303843" y="-578780"/>
            <a:ext cx="3925740" cy="2944305"/>
          </a:xfrm>
          <a:prstGeom prst="rect">
            <a:avLst/>
          </a:prstGeom>
        </p:spPr>
      </p:pic>
      <p:sp>
        <p:nvSpPr>
          <p:cNvPr id="10" name="文本框 109">
            <a:extLst>
              <a:ext uri="{FF2B5EF4-FFF2-40B4-BE49-F238E27FC236}">
                <a16:creationId xmlns:a16="http://schemas.microsoft.com/office/drawing/2014/main" xmlns="" id="{FCEC1AA2-E5AD-A40B-7431-15660748989C}"/>
              </a:ext>
            </a:extLst>
          </p:cNvPr>
          <p:cNvSpPr txBox="1"/>
          <p:nvPr/>
        </p:nvSpPr>
        <p:spPr>
          <a:xfrm>
            <a:off x="1737022" y="176542"/>
            <a:ext cx="9415393" cy="1015663"/>
          </a:xfrm>
          <a:prstGeom prst="rect">
            <a:avLst/>
          </a:prstGeom>
          <a:noFill/>
        </p:spPr>
        <p:txBody>
          <a:bodyPr wrap="square" rtlCol="0">
            <a:spAutoFit/>
          </a:bodyPr>
          <a:lstStyle/>
          <a:p>
            <a:pPr algn="ctr"/>
            <a:r>
              <a:rPr lang="en-US" altLang="zh-CN" sz="36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GIÓ LẠNH ĐẦU MÙA</a:t>
            </a:r>
            <a:endParaRPr lang="en-US" altLang="zh-CN" sz="28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4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Thạch</a:t>
            </a:r>
            <a:r>
              <a:rPr lang="en-US" altLang="zh-CN"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Lam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
        <p:nvSpPr>
          <p:cNvPr id="11" name="TextBox 10">
            <a:extLst>
              <a:ext uri="{FF2B5EF4-FFF2-40B4-BE49-F238E27FC236}">
                <a16:creationId xmlns:a16="http://schemas.microsoft.com/office/drawing/2014/main" xmlns="" id="{B2FB9774-439B-360B-D6E4-52573FED1852}"/>
              </a:ext>
            </a:extLst>
          </p:cNvPr>
          <p:cNvSpPr txBox="1"/>
          <p:nvPr/>
        </p:nvSpPr>
        <p:spPr>
          <a:xfrm>
            <a:off x="173804" y="1715422"/>
            <a:ext cx="515049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 </a:t>
            </a:r>
            <a:r>
              <a:rPr lang="en-US" sz="2400" b="1" dirty="0" smtClean="0">
                <a:latin typeface="Times New Roman" panose="02020603050405020304" pitchFamily="18" charset="0"/>
                <a:cs typeface="Times New Roman" panose="02020603050405020304" pitchFamily="18" charset="0"/>
              </a:rPr>
              <a:t>ĐỌC – HIỂU VĂN BẢN</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E817641F-6939-BE71-AF33-D66C0F133314}"/>
              </a:ext>
            </a:extLst>
          </p:cNvPr>
          <p:cNvSpPr txBox="1"/>
          <p:nvPr/>
        </p:nvSpPr>
        <p:spPr>
          <a:xfrm>
            <a:off x="173804" y="2174934"/>
            <a:ext cx="675536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Bối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endParaRPr lang="en-US" sz="2400" dirty="0">
              <a:latin typeface="Times New Roman" panose="02020603050405020304" pitchFamily="18" charset="0"/>
              <a:cs typeface="Times New Roman" panose="02020603050405020304" pitchFamily="18" charset="0"/>
            </a:endParaRPr>
          </a:p>
        </p:txBody>
      </p:sp>
      <p:graphicFrame>
        <p:nvGraphicFramePr>
          <p:cNvPr id="6" name="Table 28">
            <a:extLst>
              <a:ext uri="{FF2B5EF4-FFF2-40B4-BE49-F238E27FC236}">
                <a16:creationId xmlns:a16="http://schemas.microsoft.com/office/drawing/2014/main" xmlns="" id="{0A2AEA49-67A1-FE92-45B7-7361E06F51E9}"/>
              </a:ext>
            </a:extLst>
          </p:cNvPr>
          <p:cNvGraphicFramePr>
            <a:graphicFrameLocks noGrp="1"/>
          </p:cNvGraphicFramePr>
          <p:nvPr>
            <p:extLst>
              <p:ext uri="{D42A27DB-BD31-4B8C-83A1-F6EECF244321}">
                <p14:modId xmlns:p14="http://schemas.microsoft.com/office/powerpoint/2010/main" val="1796192242"/>
              </p:ext>
            </p:extLst>
          </p:nvPr>
        </p:nvGraphicFramePr>
        <p:xfrm>
          <a:off x="354564" y="2845837"/>
          <a:ext cx="11485984" cy="3685592"/>
        </p:xfrm>
        <a:graphic>
          <a:graphicData uri="http://schemas.openxmlformats.org/drawingml/2006/table">
            <a:tbl>
              <a:tblPr firstRow="1" bandRow="1">
                <a:tableStyleId>{5C22544A-7EE6-4342-B048-85BDC9FD1C3A}</a:tableStyleId>
              </a:tblPr>
              <a:tblGrid>
                <a:gridCol w="3876619">
                  <a:extLst>
                    <a:ext uri="{9D8B030D-6E8A-4147-A177-3AD203B41FA5}">
                      <a16:colId xmlns:a16="http://schemas.microsoft.com/office/drawing/2014/main" xmlns="" val="1797870253"/>
                    </a:ext>
                  </a:extLst>
                </a:gridCol>
                <a:gridCol w="3943545">
                  <a:extLst>
                    <a:ext uri="{9D8B030D-6E8A-4147-A177-3AD203B41FA5}">
                      <a16:colId xmlns:a16="http://schemas.microsoft.com/office/drawing/2014/main" xmlns="" val="516761882"/>
                    </a:ext>
                  </a:extLst>
                </a:gridCol>
                <a:gridCol w="3665820">
                  <a:extLst>
                    <a:ext uri="{9D8B030D-6E8A-4147-A177-3AD203B41FA5}">
                      <a16:colId xmlns:a16="http://schemas.microsoft.com/office/drawing/2014/main" xmlns="" val="3921013875"/>
                    </a:ext>
                  </a:extLst>
                </a:gridCol>
              </a:tblGrid>
              <a:tr h="789693">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gian</a:t>
                      </a:r>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002060"/>
                          </a:solidFill>
                          <a:latin typeface="Times New Roman" panose="02020603050405020304" pitchFamily="18" charset="0"/>
                          <a:cs typeface="Times New Roman" panose="02020603050405020304" pitchFamily="18" charset="0"/>
                        </a:rPr>
                        <a:t>Cảnh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hMerge="1">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xmlns="" val="3272526353"/>
                  </a:ext>
                </a:extLst>
              </a:tr>
              <a:tr h="370840">
                <a:tc vMerge="1">
                  <a:txBody>
                    <a:bodyPr/>
                    <a:lstStyle/>
                    <a:p>
                      <a:pPr algn="ctr"/>
                      <a:endParaRPr lang="en-US"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pPr algn="ctr"/>
                      <a:r>
                        <a:rPr lang="en-US" b="1" i="1" dirty="0" err="1">
                          <a:solidFill>
                            <a:srgbClr val="002060"/>
                          </a:solidFill>
                          <a:latin typeface="Times New Roman" panose="02020603050405020304" pitchFamily="18" charset="0"/>
                          <a:cs typeface="Times New Roman" panose="02020603050405020304" pitchFamily="18" charset="0"/>
                        </a:rPr>
                        <a:t>Hôm</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trước</a:t>
                      </a:r>
                      <a:endParaRPr lang="en-US"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pPr algn="ctr"/>
                      <a:r>
                        <a:rPr lang="en-US" b="1" i="1" dirty="0" err="1">
                          <a:solidFill>
                            <a:srgbClr val="002060"/>
                          </a:solidFill>
                          <a:latin typeface="Times New Roman" panose="02020603050405020304" pitchFamily="18" charset="0"/>
                          <a:cs typeface="Times New Roman" panose="02020603050405020304" pitchFamily="18" charset="0"/>
                        </a:rPr>
                        <a:t>Hôm</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sau</a:t>
                      </a:r>
                      <a:endParaRPr lang="en-US"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xmlns="" val="2288929378"/>
                  </a:ext>
                </a:extLst>
              </a:tr>
              <a:tr h="520171">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xmlns="" val="306969418"/>
                  </a:ext>
                </a:extLst>
              </a:tr>
              <a:tr h="787699">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xmlns="" val="317627061"/>
                  </a:ext>
                </a:extLst>
              </a:tr>
            </a:tbl>
          </a:graphicData>
        </a:graphic>
      </p:graphicFrame>
    </p:spTree>
    <p:extLst>
      <p:ext uri="{BB962C8B-B14F-4D97-AF65-F5344CB8AC3E}">
        <p14:creationId xmlns:p14="http://schemas.microsoft.com/office/powerpoint/2010/main" val="3311317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8">
            <a:extLst>
              <a:ext uri="{FF2B5EF4-FFF2-40B4-BE49-F238E27FC236}">
                <a16:creationId xmlns:a16="http://schemas.microsoft.com/office/drawing/2014/main" xmlns="" id="{A33B3957-CC28-16C9-C5CC-4D3FF0622752}"/>
              </a:ext>
            </a:extLst>
          </p:cNvPr>
          <p:cNvGraphicFramePr>
            <a:graphicFrameLocks noGrp="1"/>
          </p:cNvGraphicFramePr>
          <p:nvPr>
            <p:extLst>
              <p:ext uri="{D42A27DB-BD31-4B8C-83A1-F6EECF244321}">
                <p14:modId xmlns:p14="http://schemas.microsoft.com/office/powerpoint/2010/main" val="4000596049"/>
              </p:ext>
            </p:extLst>
          </p:nvPr>
        </p:nvGraphicFramePr>
        <p:xfrm>
          <a:off x="478061" y="662474"/>
          <a:ext cx="11295096" cy="5977126"/>
        </p:xfrm>
        <a:graphic>
          <a:graphicData uri="http://schemas.openxmlformats.org/drawingml/2006/table">
            <a:tbl>
              <a:tblPr firstRow="1" bandRow="1">
                <a:tableStyleId>{5C22544A-7EE6-4342-B048-85BDC9FD1C3A}</a:tableStyleId>
              </a:tblPr>
              <a:tblGrid>
                <a:gridCol w="2541864">
                  <a:extLst>
                    <a:ext uri="{9D8B030D-6E8A-4147-A177-3AD203B41FA5}">
                      <a16:colId xmlns:a16="http://schemas.microsoft.com/office/drawing/2014/main" xmlns="" val="3851815521"/>
                    </a:ext>
                  </a:extLst>
                </a:gridCol>
                <a:gridCol w="3455519">
                  <a:extLst>
                    <a:ext uri="{9D8B030D-6E8A-4147-A177-3AD203B41FA5}">
                      <a16:colId xmlns:a16="http://schemas.microsoft.com/office/drawing/2014/main" xmlns="" val="516761882"/>
                    </a:ext>
                  </a:extLst>
                </a:gridCol>
                <a:gridCol w="5297713">
                  <a:extLst>
                    <a:ext uri="{9D8B030D-6E8A-4147-A177-3AD203B41FA5}">
                      <a16:colId xmlns:a16="http://schemas.microsoft.com/office/drawing/2014/main" xmlns="" val="3921013875"/>
                    </a:ext>
                  </a:extLst>
                </a:gridCol>
              </a:tblGrid>
              <a:tr h="438538">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gian</a:t>
                      </a: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Times New Roman" panose="02020603050405020304" pitchFamily="18" charset="0"/>
                          <a:cs typeface="Times New Roman" panose="02020603050405020304" pitchFamily="18" charset="0"/>
                        </a:rPr>
                        <a:t>Cảnh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endParaRPr lang="en-US" sz="2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hMerge="1">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xmlns="" val="3272526353"/>
                  </a:ext>
                </a:extLst>
              </a:tr>
              <a:tr h="590827">
                <a:tc vMerge="1">
                  <a:txBody>
                    <a:bodyPr/>
                    <a:lstStyle/>
                    <a:p>
                      <a:pPr algn="ctr"/>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pPr algn="ctr"/>
                      <a:r>
                        <a:rPr lang="en-US" sz="2400" b="1" i="1" dirty="0" err="1">
                          <a:solidFill>
                            <a:srgbClr val="002060"/>
                          </a:solidFill>
                          <a:latin typeface="Times New Roman" panose="02020603050405020304" pitchFamily="18" charset="0"/>
                          <a:cs typeface="Times New Roman" panose="02020603050405020304" pitchFamily="18" charset="0"/>
                        </a:rPr>
                        <a:t>Hôm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trước</a:t>
                      </a:r>
                      <a:endParaRPr lang="en-US" sz="2400"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pPr algn="ctr"/>
                      <a:r>
                        <a:rPr lang="en-US" sz="2400" b="1" i="1" dirty="0" err="1">
                          <a:solidFill>
                            <a:srgbClr val="002060"/>
                          </a:solidFill>
                          <a:latin typeface="Times New Roman" panose="02020603050405020304" pitchFamily="18" charset="0"/>
                          <a:cs typeface="Times New Roman" panose="02020603050405020304" pitchFamily="18" charset="0"/>
                        </a:rPr>
                        <a:t>Hôm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sau</a:t>
                      </a:r>
                      <a:endParaRPr lang="en-US" sz="2400" b="1"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xmlns="" val="2288929378"/>
                  </a:ext>
                </a:extLst>
              </a:tr>
              <a:tr h="3740379">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xmlns="" val="306969418"/>
                  </a:ext>
                </a:extLst>
              </a:tr>
              <a:tr h="566440">
                <a:tc gridSpan="3">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hMerge="1">
                  <a:txBody>
                    <a:bodyPr/>
                    <a:lstStyle/>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tc hMerge="1">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accent2">
                          <a:lumMod val="50000"/>
                        </a:schemeClr>
                      </a:solidFill>
                      <a:prstDash val="sysDashDotDot"/>
                      <a:round/>
                      <a:headEnd type="none" w="med" len="med"/>
                      <a:tailEnd type="none" w="med" len="med"/>
                    </a:lnL>
                    <a:lnR w="12700" cap="flat" cmpd="sng" algn="ctr">
                      <a:solidFill>
                        <a:schemeClr val="accent2">
                          <a:lumMod val="50000"/>
                        </a:schemeClr>
                      </a:solidFill>
                      <a:prstDash val="sysDashDotDot"/>
                      <a:round/>
                      <a:headEnd type="none" w="med" len="med"/>
                      <a:tailEnd type="none" w="med" len="med"/>
                    </a:lnR>
                    <a:lnT w="12700" cap="flat" cmpd="sng" algn="ctr">
                      <a:solidFill>
                        <a:schemeClr val="accent2">
                          <a:lumMod val="50000"/>
                        </a:schemeClr>
                      </a:solidFill>
                      <a:prstDash val="sysDashDotDot"/>
                      <a:round/>
                      <a:headEnd type="none" w="med" len="med"/>
                      <a:tailEnd type="none" w="med" len="med"/>
                    </a:lnT>
                    <a:lnB w="12700" cap="flat" cmpd="sng" algn="ctr">
                      <a:solidFill>
                        <a:schemeClr val="accent2">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xmlns="" val="317627061"/>
                  </a:ext>
                </a:extLst>
              </a:tr>
            </a:tbl>
          </a:graphicData>
        </a:graphic>
      </p:graphicFrame>
      <p:sp>
        <p:nvSpPr>
          <p:cNvPr id="3" name="TextBox 2">
            <a:extLst>
              <a:ext uri="{FF2B5EF4-FFF2-40B4-BE49-F238E27FC236}">
                <a16:creationId xmlns:a16="http://schemas.microsoft.com/office/drawing/2014/main" xmlns="" id="{ABAC4E58-318D-2088-FFFF-94F74D2589F5}"/>
              </a:ext>
            </a:extLst>
          </p:cNvPr>
          <p:cNvSpPr txBox="1"/>
          <p:nvPr/>
        </p:nvSpPr>
        <p:spPr>
          <a:xfrm>
            <a:off x="573671" y="2267844"/>
            <a:ext cx="250420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DF39CF96-F95D-F871-10C5-79F9209034B5}"/>
              </a:ext>
            </a:extLst>
          </p:cNvPr>
          <p:cNvSpPr txBox="1"/>
          <p:nvPr/>
        </p:nvSpPr>
        <p:spPr>
          <a:xfrm>
            <a:off x="3068343" y="1982102"/>
            <a:ext cx="2116961"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10CD472E-7AAE-E11B-688A-FD04D22F76B1}"/>
              </a:ext>
            </a:extLst>
          </p:cNvPr>
          <p:cNvSpPr txBox="1"/>
          <p:nvPr/>
        </p:nvSpPr>
        <p:spPr>
          <a:xfrm>
            <a:off x="3109561" y="3510268"/>
            <a:ext cx="2116961"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Con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74C82949-25FE-C850-4D24-AC084946F552}"/>
              </a:ext>
            </a:extLst>
          </p:cNvPr>
          <p:cNvSpPr txBox="1"/>
          <p:nvPr/>
        </p:nvSpPr>
        <p:spPr>
          <a:xfrm>
            <a:off x="3122116" y="2376663"/>
            <a:ext cx="33509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hanh</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47C5B9B-D766-1118-4E88-EAB134758814}"/>
              </a:ext>
            </a:extLst>
          </p:cNvPr>
          <p:cNvSpPr txBox="1"/>
          <p:nvPr/>
        </p:nvSpPr>
        <p:spPr>
          <a:xfrm>
            <a:off x="3136207" y="2771223"/>
            <a:ext cx="3336876"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rơi</a:t>
            </a:r>
            <a:r>
              <a:rPr lang="en-US" sz="2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401F2CC2-3F47-504B-DCA9-C954DCE07AC0}"/>
              </a:ext>
            </a:extLst>
          </p:cNvPr>
          <p:cNvSpPr txBox="1"/>
          <p:nvPr/>
        </p:nvSpPr>
        <p:spPr>
          <a:xfrm>
            <a:off x="2992270" y="3526292"/>
            <a:ext cx="3593793"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hôi</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983592DE-6E66-4788-5748-1D276476138D}"/>
              </a:ext>
            </a:extLst>
          </p:cNvPr>
          <p:cNvSpPr txBox="1"/>
          <p:nvPr/>
        </p:nvSpPr>
        <p:spPr>
          <a:xfrm>
            <a:off x="6939893" y="1751268"/>
            <a:ext cx="2116961"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0657468A-1226-AE95-DBD3-AEC4F678FF30}"/>
              </a:ext>
            </a:extLst>
          </p:cNvPr>
          <p:cNvSpPr txBox="1"/>
          <p:nvPr/>
        </p:nvSpPr>
        <p:spPr>
          <a:xfrm>
            <a:off x="6921646" y="3538359"/>
            <a:ext cx="2116961"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Con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B487884E-2076-0764-240E-B34876C5B1DA}"/>
              </a:ext>
            </a:extLst>
          </p:cNvPr>
          <p:cNvSpPr txBox="1"/>
          <p:nvPr/>
        </p:nvSpPr>
        <p:spPr>
          <a:xfrm>
            <a:off x="6947915" y="2145830"/>
            <a:ext cx="33509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Đ</a:t>
            </a:r>
            <a:r>
              <a:rPr lang="en-US" sz="2400" dirty="0" smtClean="0">
                <a:latin typeface="Times New Roman" panose="02020603050405020304" pitchFamily="18" charset="0"/>
                <a:cs typeface="Times New Roman" panose="02020603050405020304" pitchFamily="18" charset="0"/>
              </a:rPr>
              <a:t>ất </a:t>
            </a:r>
            <a:r>
              <a:rPr lang="en-US" sz="2400" dirty="0">
                <a:latin typeface="Times New Roman" panose="02020603050405020304" pitchFamily="18" charset="0"/>
                <a:cs typeface="Times New Roman" panose="02020603050405020304" pitchFamily="18" charset="0"/>
              </a:rPr>
              <a:t>khô trắng</a:t>
            </a:r>
          </a:p>
        </p:txBody>
      </p:sp>
      <p:sp>
        <p:nvSpPr>
          <p:cNvPr id="12" name="TextBox 11">
            <a:extLst>
              <a:ext uri="{FF2B5EF4-FFF2-40B4-BE49-F238E27FC236}">
                <a16:creationId xmlns:a16="http://schemas.microsoft.com/office/drawing/2014/main" xmlns="" id="{79ACA12B-8642-C10B-EBAB-4BEF8EDA38A3}"/>
              </a:ext>
            </a:extLst>
          </p:cNvPr>
          <p:cNvSpPr txBox="1"/>
          <p:nvPr/>
        </p:nvSpPr>
        <p:spPr>
          <a:xfrm>
            <a:off x="6910220" y="2540390"/>
            <a:ext cx="512323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a:t>
            </a:r>
            <a:r>
              <a:rPr lang="en-US" sz="2400" dirty="0" smtClean="0">
                <a:latin typeface="Times New Roman" panose="02020603050405020304" pitchFamily="18" charset="0"/>
                <a:cs typeface="Times New Roman" panose="02020603050405020304" pitchFamily="18" charset="0"/>
              </a:rPr>
              <a:t>ió </a:t>
            </a:r>
            <a:r>
              <a:rPr lang="en-US" sz="2400" dirty="0">
                <a:latin typeface="Times New Roman" panose="02020603050405020304" pitchFamily="18" charset="0"/>
                <a:cs typeface="Times New Roman" panose="02020603050405020304" pitchFamily="18" charset="0"/>
              </a:rPr>
              <a:t>vi vu… bốc lên những làn bụi</a:t>
            </a:r>
          </a:p>
        </p:txBody>
      </p:sp>
      <p:sp>
        <p:nvSpPr>
          <p:cNvPr id="13" name="TextBox 12">
            <a:extLst>
              <a:ext uri="{FF2B5EF4-FFF2-40B4-BE49-F238E27FC236}">
                <a16:creationId xmlns:a16="http://schemas.microsoft.com/office/drawing/2014/main" xmlns="" id="{6558FFE1-FF06-C1E4-ACAF-D20DD065E0D6}"/>
              </a:ext>
            </a:extLst>
          </p:cNvPr>
          <p:cNvSpPr txBox="1"/>
          <p:nvPr/>
        </p:nvSpPr>
        <p:spPr>
          <a:xfrm>
            <a:off x="6939889" y="3824280"/>
            <a:ext cx="477945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endParaRPr lang="en-US"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53E57B05-DA6A-4F14-2787-CDF40E918611}"/>
              </a:ext>
            </a:extLst>
          </p:cNvPr>
          <p:cNvSpPr txBox="1"/>
          <p:nvPr/>
        </p:nvSpPr>
        <p:spPr>
          <a:xfrm>
            <a:off x="6992196" y="2910103"/>
            <a:ext cx="4615493"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a:t>
            </a:r>
            <a:r>
              <a:rPr lang="en-US" sz="2400" dirty="0" smtClean="0">
                <a:latin typeface="Times New Roman" panose="02020603050405020304" pitchFamily="18" charset="0"/>
                <a:cs typeface="Times New Roman" panose="02020603050405020304" pitchFamily="18" charset="0"/>
              </a:rPr>
              <a:t>rời </a:t>
            </a:r>
            <a:r>
              <a:rPr lang="en-US" sz="2400" dirty="0">
                <a:latin typeface="Times New Roman" panose="02020603050405020304" pitchFamily="18" charset="0"/>
                <a:cs typeface="Times New Roman" panose="02020603050405020304" pitchFamily="18" charset="0"/>
              </a:rPr>
              <a:t>không u ám, toàn một màu trắng đục</a:t>
            </a:r>
          </a:p>
        </p:txBody>
      </p:sp>
      <p:sp>
        <p:nvSpPr>
          <p:cNvPr id="16" name="TextBox 15">
            <a:extLst>
              <a:ext uri="{FF2B5EF4-FFF2-40B4-BE49-F238E27FC236}">
                <a16:creationId xmlns:a16="http://schemas.microsoft.com/office/drawing/2014/main" xmlns="" id="{6386BBA7-6D89-67A4-F4EC-82E689C5C531}"/>
              </a:ext>
            </a:extLst>
          </p:cNvPr>
          <p:cNvSpPr txBox="1"/>
          <p:nvPr/>
        </p:nvSpPr>
        <p:spPr>
          <a:xfrm>
            <a:off x="6921643" y="4121121"/>
            <a:ext cx="419587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rét</a:t>
            </a:r>
            <a:endParaRPr lang="en-US" sz="24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64A8F7A4-F937-4388-FC37-BC4116959515}"/>
              </a:ext>
            </a:extLst>
          </p:cNvPr>
          <p:cNvPicPr>
            <a:picLocks noChangeAspect="1"/>
          </p:cNvPicPr>
          <p:nvPr/>
        </p:nvPicPr>
        <p:blipFill>
          <a:blip r:embed="rId2"/>
          <a:stretch>
            <a:fillRect/>
          </a:stretch>
        </p:blipFill>
        <p:spPr>
          <a:xfrm>
            <a:off x="450813" y="3257437"/>
            <a:ext cx="2661768" cy="1528718"/>
          </a:xfrm>
          <a:prstGeom prst="rect">
            <a:avLst/>
          </a:prstGeom>
          <a:ln>
            <a:noFill/>
          </a:ln>
          <a:effectLst>
            <a:softEdge rad="112500"/>
          </a:effectLst>
        </p:spPr>
      </p:pic>
      <p:sp>
        <p:nvSpPr>
          <p:cNvPr id="23" name="TextBox 22">
            <a:extLst>
              <a:ext uri="{FF2B5EF4-FFF2-40B4-BE49-F238E27FC236}">
                <a16:creationId xmlns:a16="http://schemas.microsoft.com/office/drawing/2014/main" xmlns="" id="{AF8A64EC-512C-B411-78FE-DA5B811D2FD6}"/>
              </a:ext>
            </a:extLst>
          </p:cNvPr>
          <p:cNvSpPr txBox="1"/>
          <p:nvPr/>
        </p:nvSpPr>
        <p:spPr>
          <a:xfrm>
            <a:off x="4245843" y="215240"/>
            <a:ext cx="4680439" cy="461665"/>
          </a:xfrm>
          <a:prstGeom prst="rect">
            <a:avLst/>
          </a:prstGeom>
          <a:solidFill>
            <a:schemeClr val="bg1"/>
          </a:solid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Bối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endParaRPr lang="en-US" sz="24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E24D6C4C-FE07-E806-6985-B70650A19715}"/>
              </a:ext>
            </a:extLst>
          </p:cNvPr>
          <p:cNvSpPr txBox="1"/>
          <p:nvPr/>
        </p:nvSpPr>
        <p:spPr>
          <a:xfrm>
            <a:off x="450813" y="5518194"/>
            <a:ext cx="666653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sym typeface="Wingdings" panose="05000000000000000000" pitchFamily="2" charset="2"/>
              </a:rPr>
              <a:t> NT: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kê</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7FA8D4C7-62A8-4252-E951-8441F4A4A605}"/>
              </a:ext>
            </a:extLst>
          </p:cNvPr>
          <p:cNvSpPr txBox="1"/>
          <p:nvPr/>
        </p:nvSpPr>
        <p:spPr>
          <a:xfrm>
            <a:off x="478063" y="5989620"/>
            <a:ext cx="11468359" cy="461665"/>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giá</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lạnh</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khắc</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nghiệt</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đông</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chợt</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áp</a:t>
            </a:r>
            <a:r>
              <a:rPr lang="en-US" sz="2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87865EA8-5D42-21B0-7005-DD96D5E68E9E}"/>
              </a:ext>
            </a:extLst>
          </p:cNvPr>
          <p:cNvSpPr txBox="1"/>
          <p:nvPr/>
        </p:nvSpPr>
        <p:spPr>
          <a:xfrm>
            <a:off x="6473084" y="4502529"/>
            <a:ext cx="5306507" cy="1015663"/>
          </a:xfrm>
          <a:prstGeom prst="rect">
            <a:avLst/>
          </a:prstGeom>
          <a:noFill/>
        </p:spPr>
        <p:txBody>
          <a:bodyPr wrap="square">
            <a:spAutoFit/>
          </a:bodyPr>
          <a:lstStyle/>
          <a:p>
            <a:pPr algn="just" defTabSz="457200">
              <a:lnSpc>
                <a:spcPct val="150000"/>
              </a:lnSpc>
              <a:spcAft>
                <a:spcPts val="80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Yên ả, vắng lặng </a:t>
            </a:r>
            <a:r>
              <a:rPr lang="en-US"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 nghèo</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lại thêm mùa đông càng khắc họa sâu về tình cảnh khốn khó.</a:t>
            </a:r>
          </a:p>
        </p:txBody>
      </p:sp>
    </p:spTree>
    <p:extLst>
      <p:ext uri="{BB962C8B-B14F-4D97-AF65-F5344CB8AC3E}">
        <p14:creationId xmlns:p14="http://schemas.microsoft.com/office/powerpoint/2010/main" val="15955433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barn(inVertical)">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6" grpId="0"/>
      <p:bldP spid="24" grpId="0"/>
      <p:bldP spid="25"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446</TotalTime>
  <Words>1630</Words>
  <Application>Microsoft Office PowerPoint</Application>
  <PresentationFormat>Custom</PresentationFormat>
  <Paragraphs>229</Paragraphs>
  <Slides>22</Slides>
  <Notes>5</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Admin</cp:lastModifiedBy>
  <cp:revision>30</cp:revision>
  <dcterms:created xsi:type="dcterms:W3CDTF">2022-11-04T03:21:00Z</dcterms:created>
  <dcterms:modified xsi:type="dcterms:W3CDTF">2023-09-17T09:39:48Z</dcterms:modified>
</cp:coreProperties>
</file>