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1.wav" ContentType="audio/wav"/>
  <Override PartName="/ppt/media/audio2.wav" ContentType="audio/wav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09" r:id="rId2"/>
    <p:sldId id="312" r:id="rId3"/>
    <p:sldId id="332" r:id="rId4"/>
    <p:sldId id="311" r:id="rId5"/>
    <p:sldId id="297" r:id="rId6"/>
    <p:sldId id="260" r:id="rId7"/>
    <p:sldId id="315" r:id="rId8"/>
    <p:sldId id="305" r:id="rId9"/>
    <p:sldId id="261" r:id="rId10"/>
    <p:sldId id="306" r:id="rId11"/>
    <p:sldId id="294" r:id="rId12"/>
    <p:sldId id="307" r:id="rId13"/>
    <p:sldId id="308" r:id="rId14"/>
    <p:sldId id="262" r:id="rId15"/>
    <p:sldId id="295" r:id="rId16"/>
    <p:sldId id="318" r:id="rId17"/>
    <p:sldId id="319" r:id="rId18"/>
    <p:sldId id="325" r:id="rId19"/>
    <p:sldId id="324" r:id="rId20"/>
    <p:sldId id="320" r:id="rId21"/>
    <p:sldId id="321" r:id="rId22"/>
    <p:sldId id="322" r:id="rId23"/>
    <p:sldId id="323" r:id="rId24"/>
    <p:sldId id="326" r:id="rId25"/>
    <p:sldId id="327" r:id="rId26"/>
    <p:sldId id="330" r:id="rId27"/>
    <p:sldId id="33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2027"/>
    <a:srgbClr val="61D6FF"/>
    <a:srgbClr val="0066FF"/>
    <a:srgbClr val="CC0099"/>
    <a:srgbClr val="F16649"/>
    <a:srgbClr val="D2DEEF"/>
    <a:srgbClr val="FFFFFF"/>
    <a:srgbClr val="62C8CE"/>
    <a:srgbClr val="C0E6EA"/>
    <a:srgbClr val="97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368" y="66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19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F35C74C-074D-43A2-B9E0-340937F5F8FE}" type="slidenum">
              <a:rPr lang="vi-VN" smtClean="0"/>
              <a:pPr eaLnBrk="1" hangingPunct="1"/>
              <a:t>25</a:t>
            </a:fld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20.xml"/><Relationship Id="rId7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11" Type="http://schemas.openxmlformats.org/officeDocument/2006/relationships/slide" Target="slide24.xml"/><Relationship Id="rId5" Type="http://schemas.openxmlformats.org/officeDocument/2006/relationships/slide" Target="slide22.xml"/><Relationship Id="rId10" Type="http://schemas.openxmlformats.org/officeDocument/2006/relationships/audio" Target="../media/audio1.wav"/><Relationship Id="rId4" Type="http://schemas.openxmlformats.org/officeDocument/2006/relationships/slide" Target="slide17.xml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9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9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858000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6200" y="144462"/>
            <a:ext cx="5943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VNI-Ariston" pitchFamily="2" charset="0"/>
              </a:rPr>
              <a:t>Welcome to our class</a:t>
            </a:r>
          </a:p>
        </p:txBody>
      </p:sp>
    </p:spTree>
    <p:extLst>
      <p:ext uri="{BB962C8B-B14F-4D97-AF65-F5344CB8AC3E}">
        <p14:creationId xmlns:p14="http://schemas.microsoft.com/office/powerpoint/2010/main" val="303130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80915" y="769261"/>
            <a:ext cx="241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* Conversation </a:t>
            </a:r>
            <a:r>
              <a:rPr lang="en-US" sz="2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4066" y="1293884"/>
            <a:ext cx="6070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 smtClean="0"/>
              <a:t>_______  </a:t>
            </a:r>
            <a:r>
              <a:rPr lang="en-US" sz="2400" b="1" i="1" dirty="0" smtClean="0"/>
              <a:t>   </a:t>
            </a:r>
            <a:r>
              <a:rPr lang="en-US" sz="2400" dirty="0" smtClean="0"/>
              <a:t>do </a:t>
            </a:r>
            <a:r>
              <a:rPr lang="en-US" sz="2400" dirty="0"/>
              <a:t>you watch TV</a:t>
            </a:r>
            <a:r>
              <a:rPr lang="en-US" sz="2400" dirty="0" smtClean="0"/>
              <a:t>?</a:t>
            </a:r>
            <a:endParaRPr lang="en-US" sz="2400" b="1" i="1" dirty="0"/>
          </a:p>
          <a:p>
            <a:r>
              <a:rPr lang="en-US" sz="2400" b="1" i="1" dirty="0"/>
              <a:t>B:  </a:t>
            </a:r>
            <a:r>
              <a:rPr lang="en-US" sz="2400" dirty="0"/>
              <a:t>Not very often. Two or three times a week.</a:t>
            </a:r>
          </a:p>
          <a:p>
            <a:r>
              <a:rPr lang="en-US" sz="2400" b="1" i="1" dirty="0"/>
              <a:t>A: </a:t>
            </a:r>
            <a:r>
              <a:rPr lang="en-US" sz="2400" dirty="0"/>
              <a:t>_______</a:t>
            </a:r>
            <a:r>
              <a:rPr lang="en-US" sz="2400" dirty="0" smtClean="0"/>
              <a:t>  do </a:t>
            </a:r>
            <a:r>
              <a:rPr lang="en-US" sz="2400" dirty="0"/>
              <a:t>you watch TV</a:t>
            </a:r>
            <a:r>
              <a:rPr lang="en-US" sz="2400" dirty="0" smtClean="0"/>
              <a:t>?</a:t>
            </a:r>
            <a:endParaRPr lang="en-US" sz="2400" b="1" i="1" dirty="0"/>
          </a:p>
          <a:p>
            <a:r>
              <a:rPr lang="en-US" sz="2400" b="1" i="1" dirty="0"/>
              <a:t>B:  </a:t>
            </a:r>
            <a:r>
              <a:rPr lang="en-US" sz="2400" dirty="0"/>
              <a:t>It depends. But I like talent shows the most.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62" y="3905495"/>
            <a:ext cx="2557373" cy="31683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0287" y="3067407"/>
            <a:ext cx="230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* Conversation </a:t>
            </a:r>
            <a:r>
              <a:rPr lang="en-US" sz="2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8812" y="3529072"/>
            <a:ext cx="6400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</a:t>
            </a:r>
            <a:endParaRPr lang="en-US" sz="2400" dirty="0"/>
          </a:p>
          <a:p>
            <a:r>
              <a:rPr lang="pt-BR" sz="2400" b="1" i="1" dirty="0"/>
              <a:t>B: </a:t>
            </a:r>
            <a:r>
              <a:rPr lang="pt-BR" sz="2400" dirty="0"/>
              <a:t>Nobita. He’s so funny.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90287" y="4572034"/>
            <a:ext cx="2309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* Conversation </a:t>
            </a:r>
            <a:r>
              <a:rPr lang="en-US" sz="2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8812" y="5033699"/>
            <a:ext cx="6400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 </a:t>
            </a:r>
          </a:p>
          <a:p>
            <a:r>
              <a:rPr lang="en-US" sz="2400" b="1" i="1" dirty="0"/>
              <a:t>B:  </a:t>
            </a:r>
            <a:r>
              <a:rPr lang="en-US" sz="2400" dirty="0"/>
              <a:t>Usually on Saturday or Sunday.</a:t>
            </a:r>
          </a:p>
          <a:p>
            <a:r>
              <a:rPr lang="en-US" sz="2400" b="1" i="1" dirty="0"/>
              <a:t>A:</a:t>
            </a:r>
            <a:endParaRPr lang="en-US" sz="2400" dirty="0"/>
          </a:p>
          <a:p>
            <a:r>
              <a:rPr lang="en-US" sz="2400" b="1" i="1" dirty="0"/>
              <a:t>B: </a:t>
            </a:r>
            <a:r>
              <a:rPr lang="en-US" sz="2400" dirty="0"/>
              <a:t>In the yard.</a:t>
            </a:r>
          </a:p>
        </p:txBody>
      </p:sp>
      <p:pic>
        <p:nvPicPr>
          <p:cNvPr id="2" name="B2_04">
            <a:hlinkClick r:id="" action="ppaction://media"/>
            <a:extLst>
              <a:ext uri="{FF2B5EF4-FFF2-40B4-BE49-F238E27FC236}">
                <a16:creationId xmlns:a16="http://schemas.microsoft.com/office/drawing/2014/main" id="{DEA42756-5B9F-44D1-917C-E9ECE7EF25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70666" y="611711"/>
            <a:ext cx="487363" cy="48736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613245E-97A3-4662-BE74-7698BB64E35B}"/>
              </a:ext>
            </a:extLst>
          </p:cNvPr>
          <p:cNvSpPr txBox="1"/>
          <p:nvPr/>
        </p:nvSpPr>
        <p:spPr>
          <a:xfrm>
            <a:off x="862768" y="3527023"/>
            <a:ext cx="5777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like the most in </a:t>
            </a:r>
            <a:r>
              <a:rPr lang="en-US" sz="2400" i="1" dirty="0"/>
              <a:t>Doraemon</a:t>
            </a:r>
            <a:r>
              <a:rPr lang="en-US" sz="2400" dirty="0"/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E8BB039-CC42-4073-B6CE-1224ED3B7004}"/>
              </a:ext>
            </a:extLst>
          </p:cNvPr>
          <p:cNvSpPr txBox="1"/>
          <p:nvPr/>
        </p:nvSpPr>
        <p:spPr>
          <a:xfrm>
            <a:off x="848454" y="5043717"/>
            <a:ext cx="4950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play football?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7498EA-7CC8-4BAD-A0F8-89E30419ADBB}"/>
              </a:ext>
            </a:extLst>
          </p:cNvPr>
          <p:cNvSpPr txBox="1"/>
          <p:nvPr/>
        </p:nvSpPr>
        <p:spPr>
          <a:xfrm>
            <a:off x="882497" y="5775541"/>
            <a:ext cx="3172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play?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21247" y="150047"/>
            <a:ext cx="1786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How often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10100" y="154948"/>
            <a:ext cx="15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Where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1559" y="159850"/>
            <a:ext cx="1268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7204" y="150046"/>
            <a:ext cx="15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What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1841" y="150047"/>
            <a:ext cx="12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When</a:t>
            </a:r>
          </a:p>
        </p:txBody>
      </p:sp>
    </p:spTree>
    <p:extLst>
      <p:ext uri="{BB962C8B-B14F-4D97-AF65-F5344CB8AC3E}">
        <p14:creationId xmlns:p14="http://schemas.microsoft.com/office/powerpoint/2010/main" val="317964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32948E-6 L -0.63959 0.16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8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32948E-6 L -0.08889 0.264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13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8728E-6 L -0.29514 0.482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7" y="24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17919E-6 L 0.04913 0.698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34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9711E-6 L -0.43819 0.810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10" y="4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" grpId="0"/>
      <p:bldP spid="35" grpId="0"/>
      <p:bldP spid="38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714" y="201217"/>
            <a:ext cx="2384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FB7BD"/>
                </a:solidFill>
              </a:rPr>
              <a:t>Gra</a:t>
            </a:r>
            <a:r>
              <a:rPr lang="en-US" sz="3000" b="1" i="1" dirty="0" smtClean="0">
                <a:solidFill>
                  <a:srgbClr val="0FB7BD"/>
                </a:solidFill>
              </a:rPr>
              <a:t>m</a:t>
            </a:r>
            <a:r>
              <a:rPr lang="en-US" sz="3000" b="1" dirty="0" smtClean="0">
                <a:solidFill>
                  <a:srgbClr val="0FB7BD"/>
                </a:solidFill>
              </a:rPr>
              <a:t>mar 2:</a:t>
            </a:r>
            <a:endParaRPr lang="en-US" sz="3000" b="1" dirty="0">
              <a:solidFill>
                <a:srgbClr val="0FB7B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2990" y="182329"/>
            <a:ext cx="6521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Conjunctions in compound sentences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68" y="919642"/>
            <a:ext cx="6215275" cy="1391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27" y="2311217"/>
            <a:ext cx="3703791" cy="7367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6714" y="3084840"/>
            <a:ext cx="8495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4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use conjunctions to combine two clauses into a compound sentence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like watching cartoons,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my brother likes watching sports.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enjoy sports,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 spend a lot of time outdoors.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I’m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helping decorate the house,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my brother is busy cooking.</a:t>
            </a:r>
          </a:p>
        </p:txBody>
      </p:sp>
    </p:spTree>
    <p:extLst>
      <p:ext uri="{BB962C8B-B14F-4D97-AF65-F5344CB8AC3E}">
        <p14:creationId xmlns:p14="http://schemas.microsoft.com/office/powerpoint/2010/main" val="26854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227" y="205525"/>
            <a:ext cx="2324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FB7BD"/>
                </a:solidFill>
              </a:rPr>
              <a:t>* Grammar 2</a:t>
            </a:r>
            <a:endParaRPr lang="en-US" sz="3000" b="1" dirty="0">
              <a:solidFill>
                <a:srgbClr val="0FB7B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5754" y="263581"/>
            <a:ext cx="5729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Conjunctions in compound sentences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8" y="759523"/>
            <a:ext cx="3703791" cy="9477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32856" y="1811723"/>
            <a:ext cx="59000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“and”: is used for addition.</a:t>
            </a:r>
            <a:endParaRPr lang="en-GB" sz="28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- “but” is used for the contrast.</a:t>
            </a:r>
            <a:endParaRPr lang="en-GB" sz="28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- “so” is used for the 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  <a:endParaRPr lang="en-GB" sz="28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8575" y="4488320"/>
            <a:ext cx="6891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7030A0"/>
                </a:solidFill>
              </a:rPr>
              <a:t>+ It is still painful, so I go to see a doctor.</a:t>
            </a:r>
            <a:endParaRPr lang="en-GB" sz="2400" b="1" i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7030A0"/>
                </a:solidFill>
              </a:rPr>
              <a:t>+ She is tall, but her sister is short.</a:t>
            </a:r>
            <a:endParaRPr lang="en-GB" sz="2400" b="1" i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7030A0"/>
                </a:solidFill>
              </a:rPr>
              <a:t>+I like music, and I like watching TV, too.</a:t>
            </a:r>
            <a:endParaRPr lang="en-GB" sz="2400" b="1" i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4921" y="3947664"/>
            <a:ext cx="8478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</a:rPr>
              <a:t>+ Make </a:t>
            </a:r>
            <a:r>
              <a:rPr lang="en-US" sz="2400" b="1" dirty="0">
                <a:solidFill>
                  <a:srgbClr val="FF0000"/>
                </a:solidFill>
              </a:rPr>
              <a:t>3 compound sentences using three target conjunctions.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4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beginnings with the endings.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0487C95-6A5F-455B-B38A-FDE7013DD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556179"/>
              </p:ext>
            </p:extLst>
          </p:nvPr>
        </p:nvGraphicFramePr>
        <p:xfrm>
          <a:off x="275422" y="1061598"/>
          <a:ext cx="8593156" cy="4645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6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Beginnings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Endings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 dirty="0"/>
                        <a:t>I like animal </a:t>
                      </a:r>
                      <a:r>
                        <a:rPr lang="en-US" sz="2400" dirty="0" err="1"/>
                        <a:t>programmes</a:t>
                      </a:r>
                      <a:r>
                        <a:rPr lang="en-US" sz="2400" dirty="0"/>
                        <a:t>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a. </a:t>
                      </a:r>
                      <a:r>
                        <a:rPr lang="en-US" sz="2400" b="1"/>
                        <a:t>so</a:t>
                      </a:r>
                      <a:r>
                        <a:rPr lang="en-US" sz="2400"/>
                        <a:t> I can</a:t>
                      </a:r>
                      <a:r>
                        <a:rPr lang="en-US" sz="2400" baseline="0"/>
                        <a:t> be at the stadium on time.</a:t>
                      </a:r>
                      <a:endParaRPr lang="en-US" sz="24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en-US" sz="2400" dirty="0"/>
                        <a:t> I’ll get up early tomorrow,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b. </a:t>
                      </a:r>
                      <a:r>
                        <a:rPr lang="en-US" sz="2400" b="1"/>
                        <a:t>but</a:t>
                      </a:r>
                      <a:r>
                        <a:rPr lang="en-US" sz="2400"/>
                        <a:t> he can’t draw.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en-US" sz="2400" dirty="0"/>
                        <a:t> Sometimes we read books,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c. </a:t>
                      </a:r>
                      <a:r>
                        <a:rPr lang="en-US" sz="2400" b="1" dirty="0"/>
                        <a:t>and </a:t>
                      </a:r>
                      <a:r>
                        <a:rPr lang="en-US" sz="2400" dirty="0"/>
                        <a:t>my brother likes them, too.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 dirty="0"/>
                        <a:t> My little brother can </a:t>
                      </a:r>
                      <a:r>
                        <a:rPr lang="en-US" sz="2400" dirty="0" err="1"/>
                        <a:t>colour</a:t>
                      </a:r>
                      <a:r>
                        <a:rPr lang="en-US" sz="2400" dirty="0"/>
                        <a:t> pictures,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d. </a:t>
                      </a:r>
                      <a:r>
                        <a:rPr lang="en-US" sz="2400" b="1"/>
                        <a:t>so</a:t>
                      </a:r>
                      <a:r>
                        <a:rPr lang="en-US" sz="2400"/>
                        <a:t> we spend every Saturday playing sports.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400"/>
                        <a:t> We love outdoor activities,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e. </a:t>
                      </a:r>
                      <a:r>
                        <a:rPr lang="en-US" sz="2400" b="1" dirty="0"/>
                        <a:t>and</a:t>
                      </a:r>
                      <a:r>
                        <a:rPr lang="en-US" sz="2400" dirty="0"/>
                        <a:t> sometimes we play sports.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5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beginnings with the endings.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B4BF23F-1FA3-4B1C-88E8-860488C38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351704"/>
              </p:ext>
            </p:extLst>
          </p:nvPr>
        </p:nvGraphicFramePr>
        <p:xfrm>
          <a:off x="274786" y="901937"/>
          <a:ext cx="8593037" cy="46677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96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6459">
                  <a:extLst>
                    <a:ext uri="{9D8B030D-6E8A-4147-A177-3AD203B41FA5}">
                      <a16:colId xmlns:a16="http://schemas.microsoft.com/office/drawing/2014/main" val="2540266442"/>
                    </a:ext>
                  </a:extLst>
                </a:gridCol>
              </a:tblGrid>
              <a:tr h="552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Beginnings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Endings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1.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dirty="0"/>
                        <a:t>I like animal </a:t>
                      </a:r>
                      <a:r>
                        <a:rPr lang="en-US" sz="2400" dirty="0" err="1"/>
                        <a:t>programmes</a:t>
                      </a:r>
                      <a:r>
                        <a:rPr lang="en-US" sz="2400" dirty="0"/>
                        <a:t>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c. </a:t>
                      </a:r>
                      <a:r>
                        <a:rPr lang="en-US" sz="2400" b="1" dirty="0"/>
                        <a:t>and</a:t>
                      </a:r>
                      <a:r>
                        <a:rPr lang="en-US" sz="2400" dirty="0"/>
                        <a:t> my brother likes them, too.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.</a:t>
                      </a:r>
                      <a:r>
                        <a:rPr lang="en-US" sz="2400" dirty="0"/>
                        <a:t> I’ll get up early tomorrow,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a. </a:t>
                      </a:r>
                      <a:r>
                        <a:rPr lang="en-US" sz="2400" b="1" dirty="0"/>
                        <a:t>so</a:t>
                      </a:r>
                      <a:r>
                        <a:rPr lang="en-US" sz="2400" dirty="0"/>
                        <a:t> I can be at the stadium on time.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3.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/>
                        <a:t>Sometimes we read books,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e. </a:t>
                      </a:r>
                      <a:r>
                        <a:rPr lang="en-US" sz="2400" b="1" dirty="0"/>
                        <a:t>and </a:t>
                      </a:r>
                      <a:r>
                        <a:rPr lang="en-US" sz="2400" dirty="0"/>
                        <a:t>sometimes we play sports.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.</a:t>
                      </a:r>
                      <a:r>
                        <a:rPr lang="en-US" sz="2400" dirty="0"/>
                        <a:t> My little brother can </a:t>
                      </a:r>
                      <a:r>
                        <a:rPr lang="en-US" sz="2400" dirty="0" err="1"/>
                        <a:t>colour</a:t>
                      </a:r>
                      <a:r>
                        <a:rPr lang="en-US" sz="2400" dirty="0"/>
                        <a:t> pictures,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en-US" sz="2400" b="1" dirty="0"/>
                        <a:t>but</a:t>
                      </a:r>
                      <a:r>
                        <a:rPr lang="en-US" sz="2400" dirty="0"/>
                        <a:t> he can’t draw.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.</a:t>
                      </a:r>
                      <a:r>
                        <a:rPr lang="en-US" sz="2400" dirty="0"/>
                        <a:t> We love outdoor activities,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en-US" sz="2400" b="1" dirty="0"/>
                        <a:t>so</a:t>
                      </a:r>
                      <a:r>
                        <a:rPr lang="en-US" sz="2400" dirty="0"/>
                        <a:t> we spend every Saturday playing sports.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977" y="1085884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807" y="1079407"/>
            <a:ext cx="220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I’m tired,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977" y="1869560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769" y="2715386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599" y="2706733"/>
            <a:ext cx="411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We trained hard,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977" y="3547896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805" y="3539243"/>
            <a:ext cx="522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interesting,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977" y="4372273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5.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807" y="4372273"/>
            <a:ext cx="8218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I’ll write him some instructions, _______ I hope he’ll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follow them.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1807" y="1878213"/>
            <a:ext cx="522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My sister is good at school,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74201A-2EDD-489A-81B5-5FE312BCFE86}"/>
              </a:ext>
            </a:extLst>
          </p:cNvPr>
          <p:cNvSpPr txBox="1"/>
          <p:nvPr/>
        </p:nvSpPr>
        <p:spPr>
          <a:xfrm>
            <a:off x="2142318" y="10794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I’ll go to bed early.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8A60DD-65A6-443A-9C4D-A5D44878A007}"/>
              </a:ext>
            </a:extLst>
          </p:cNvPr>
          <p:cNvSpPr txBox="1"/>
          <p:nvPr/>
        </p:nvSpPr>
        <p:spPr>
          <a:xfrm>
            <a:off x="4779586" y="1928853"/>
            <a:ext cx="3406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I’m not.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416BEF-AD9C-43C6-ADD8-C5090AA29A9D}"/>
              </a:ext>
            </a:extLst>
          </p:cNvPr>
          <p:cNvSpPr txBox="1"/>
          <p:nvPr/>
        </p:nvSpPr>
        <p:spPr>
          <a:xfrm>
            <a:off x="3215932" y="2705885"/>
            <a:ext cx="5225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we won the game.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C9FA60-3A34-4098-980E-70F8C6806855}"/>
              </a:ext>
            </a:extLst>
          </p:cNvPr>
          <p:cNvSpPr txBox="1"/>
          <p:nvPr/>
        </p:nvSpPr>
        <p:spPr>
          <a:xfrm>
            <a:off x="5032014" y="3551567"/>
            <a:ext cx="46234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it’s too long.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CF68DA-A574-404D-985B-56DC12A6C20E}"/>
              </a:ext>
            </a:extLst>
          </p:cNvPr>
          <p:cNvSpPr txBox="1"/>
          <p:nvPr/>
        </p:nvSpPr>
        <p:spPr>
          <a:xfrm>
            <a:off x="6714318" y="5754603"/>
            <a:ext cx="54901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34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24200" y="3276600"/>
            <a:ext cx="91440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45436" name="AutoShape 2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14800" y="3276600"/>
            <a:ext cx="91440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145437" name="AutoShape 2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09800" y="3276600"/>
            <a:ext cx="83820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5438" name="AutoShape 3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9800" y="3276600"/>
            <a:ext cx="83820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45439" name="AutoShape 3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05400" y="3276600"/>
            <a:ext cx="83820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145441" name="AutoShape 3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95400" y="3276600"/>
            <a:ext cx="83185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45442" name="Text Box 34"/>
          <p:cNvSpPr txBox="1">
            <a:spLocks noChangeArrowheads="1"/>
          </p:cNvSpPr>
          <p:nvPr/>
        </p:nvSpPr>
        <p:spPr bwMode="auto">
          <a:xfrm>
            <a:off x="366713" y="990600"/>
            <a:ext cx="8305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80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L</a:t>
            </a:r>
            <a:r>
              <a:rPr lang="en-US" sz="80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u</a:t>
            </a:r>
            <a:r>
              <a:rPr lang="en-US" sz="80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c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k</a:t>
            </a:r>
            <a:r>
              <a:rPr lang="en-US" sz="80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y</a:t>
            </a:r>
            <a:r>
              <a:rPr lang="en-US" sz="8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8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N</a:t>
            </a:r>
            <a:r>
              <a:rPr lang="en-US" sz="8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u</a:t>
            </a:r>
            <a:r>
              <a:rPr lang="en-US" sz="8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m</a:t>
            </a:r>
            <a:r>
              <a:rPr lang="en-US" sz="8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b</a:t>
            </a:r>
            <a:r>
              <a:rPr lang="en-US" sz="8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e</a:t>
            </a:r>
            <a:r>
              <a:rPr lang="en-US" sz="8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r</a:t>
            </a:r>
            <a:r>
              <a:rPr lang="en-US" sz="8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s</a:t>
            </a:r>
            <a:endParaRPr lang="en-US" sz="80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  <a:cs typeface="Times New Roman" pitchFamily="18" charset="0"/>
            </a:endParaRPr>
          </a:p>
        </p:txBody>
      </p:sp>
      <p:sp>
        <p:nvSpPr>
          <p:cNvPr id="145443" name="AutoShape 3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34200" y="3276600"/>
            <a:ext cx="779463" cy="8461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7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8045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4" name="TextBox 43"/>
          <p:cNvSpPr txBox="1"/>
          <p:nvPr/>
        </p:nvSpPr>
        <p:spPr>
          <a:xfrm>
            <a:off x="807403" y="143369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814162" y="4340961"/>
            <a:ext cx="1524000" cy="50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0066"/>
                </a:solidFill>
              </a:rPr>
              <a:t>Team A</a:t>
            </a: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6797692" y="4358424"/>
            <a:ext cx="1752600" cy="50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FF0066"/>
                </a:solidFill>
              </a:rPr>
              <a:t>Team  B</a:t>
            </a:r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1037726" y="5021742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1004210" y="50217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49" name="Oval 26"/>
          <p:cNvSpPr>
            <a:spLocks noChangeArrowheads="1"/>
          </p:cNvSpPr>
          <p:nvPr/>
        </p:nvSpPr>
        <p:spPr bwMode="auto">
          <a:xfrm>
            <a:off x="1037726" y="507264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50" name="_s3086"/>
          <p:cNvSpPr>
            <a:spLocks noChangeArrowheads="1"/>
          </p:cNvSpPr>
          <p:nvPr/>
        </p:nvSpPr>
        <p:spPr bwMode="auto">
          <a:xfrm>
            <a:off x="1037726" y="4963261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51" name="Oval 28"/>
          <p:cNvSpPr>
            <a:spLocks noChangeArrowheads="1"/>
          </p:cNvSpPr>
          <p:nvPr/>
        </p:nvSpPr>
        <p:spPr bwMode="auto">
          <a:xfrm>
            <a:off x="7132651" y="4963261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52" name="Oval 29"/>
          <p:cNvSpPr>
            <a:spLocks noChangeArrowheads="1"/>
          </p:cNvSpPr>
          <p:nvPr/>
        </p:nvSpPr>
        <p:spPr bwMode="auto">
          <a:xfrm>
            <a:off x="7183450" y="5006123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53" name="_s3086"/>
          <p:cNvSpPr>
            <a:spLocks noChangeArrowheads="1"/>
          </p:cNvSpPr>
          <p:nvPr/>
        </p:nvSpPr>
        <p:spPr bwMode="auto">
          <a:xfrm>
            <a:off x="7188519" y="4977240"/>
            <a:ext cx="960437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54" name="Oval 32">
            <a:hlinkClick r:id="" action="ppaction://noaction" highlightClick="1">
              <a:snd r:embed="rId10" name="click.wav"/>
            </a:hlinkClick>
          </p:cNvPr>
          <p:cNvSpPr>
            <a:spLocks noChangeArrowheads="1"/>
          </p:cNvSpPr>
          <p:nvPr/>
        </p:nvSpPr>
        <p:spPr bwMode="auto">
          <a:xfrm>
            <a:off x="1069681" y="504115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 smtClean="0"/>
              <a:t>10</a:t>
            </a:r>
            <a:endParaRPr lang="en-US" altLang="en-US" sz="5000" dirty="0"/>
          </a:p>
        </p:txBody>
      </p:sp>
      <p:sp>
        <p:nvSpPr>
          <p:cNvPr id="55" name="Oval 34">
            <a:hlinkClick r:id="" action="ppaction://noaction" highlightClick="1">
              <a:snd r:embed="rId10" name="click.wav"/>
            </a:hlinkClick>
          </p:cNvPr>
          <p:cNvSpPr>
            <a:spLocks noChangeArrowheads="1"/>
          </p:cNvSpPr>
          <p:nvPr/>
        </p:nvSpPr>
        <p:spPr bwMode="auto">
          <a:xfrm>
            <a:off x="7188519" y="4977240"/>
            <a:ext cx="960437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 smtClean="0"/>
              <a:t>10</a:t>
            </a:r>
            <a:endParaRPr lang="en-US" altLang="en-US" sz="5000" dirty="0"/>
          </a:p>
        </p:txBody>
      </p:sp>
      <p:sp>
        <p:nvSpPr>
          <p:cNvPr id="56" name="Oval 35">
            <a:hlinkClick r:id="" action="ppaction://noaction" highlightClick="1">
              <a:snd r:embed="rId10" name="click.wav"/>
            </a:hlinkClick>
          </p:cNvPr>
          <p:cNvSpPr>
            <a:spLocks noChangeArrowheads="1"/>
          </p:cNvSpPr>
          <p:nvPr/>
        </p:nvSpPr>
        <p:spPr bwMode="auto">
          <a:xfrm>
            <a:off x="7183451" y="5006123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2" name="Right Arrow 1">
            <a:hlinkClick r:id="rId11" action="ppaction://hlinksldjump"/>
          </p:cNvPr>
          <p:cNvSpPr/>
          <p:nvPr/>
        </p:nvSpPr>
        <p:spPr>
          <a:xfrm>
            <a:off x="4038600" y="6400800"/>
            <a:ext cx="795104" cy="457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3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5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45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5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45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3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5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45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3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5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45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3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5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5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3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5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45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5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5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145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4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45438" grpId="0" animBg="1"/>
      <p:bldP spid="145441" grpId="0" animBg="1"/>
      <p:bldP spid="145443" grpId="0" animBg="1"/>
      <p:bldP spid="145443" grpId="1" animBg="1"/>
      <p:bldP spid="45" grpId="0" animBg="1"/>
      <p:bldP spid="46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4" grpId="0" animBg="1"/>
      <p:bldP spid="55" grpId="0" animBg="1"/>
      <p:bldP spid="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153" y="1079407"/>
            <a:ext cx="220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I’m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tired,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74201A-2EDD-489A-81B5-5FE312BCFE86}"/>
              </a:ext>
            </a:extLst>
          </p:cNvPr>
          <p:cNvSpPr txBox="1"/>
          <p:nvPr/>
        </p:nvSpPr>
        <p:spPr>
          <a:xfrm>
            <a:off x="2200374" y="10794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I’ll go to bed early.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3F5F37-7BA9-4D7A-A4A5-18C59447A4F5}"/>
              </a:ext>
            </a:extLst>
          </p:cNvPr>
          <p:cNvSpPr txBox="1"/>
          <p:nvPr/>
        </p:nvSpPr>
        <p:spPr>
          <a:xfrm>
            <a:off x="2735979" y="1062992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80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431800" y="2590800"/>
            <a:ext cx="83216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L</a:t>
            </a:r>
            <a:r>
              <a:rPr lang="en-US" sz="88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u</a:t>
            </a:r>
            <a:r>
              <a:rPr lang="en-US" sz="8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c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k</a:t>
            </a:r>
            <a:r>
              <a:rPr lang="en-US" sz="8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y</a:t>
            </a:r>
            <a:r>
              <a:rPr lang="en-US" sz="8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88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N</a:t>
            </a:r>
            <a:r>
              <a:rPr lang="en-US" sz="8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u</a:t>
            </a:r>
            <a:r>
              <a:rPr lang="en-US" sz="8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m</a:t>
            </a:r>
            <a:r>
              <a:rPr lang="en-US" sz="88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b</a:t>
            </a:r>
            <a:r>
              <a:rPr lang="en-US" sz="8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e</a:t>
            </a:r>
            <a:r>
              <a:rPr lang="en-US" sz="8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r</a:t>
            </a:r>
            <a:endParaRPr lang="en-US" sz="88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  <a:cs typeface="Times New Roman" pitchFamily="18" charset="0"/>
            </a:endParaRPr>
          </a:p>
        </p:txBody>
      </p:sp>
      <p:pic>
        <p:nvPicPr>
          <p:cNvPr id="28682" name="Picture 11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6224"/>
            <a:ext cx="10096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4" descr="asan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99" y="456293"/>
            <a:ext cx="10572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5" descr="asan7x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300662"/>
            <a:ext cx="990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6" descr="asanta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276224"/>
            <a:ext cx="1524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7" descr="clown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99" y="5131935"/>
            <a:ext cx="16668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8" descr="ag00629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339216"/>
            <a:ext cx="1209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tion Button: Home 8">
            <a:hlinkClick r:id="rId9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60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431800" y="2590800"/>
            <a:ext cx="83216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L</a:t>
            </a:r>
            <a:r>
              <a:rPr lang="en-US" sz="88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u</a:t>
            </a:r>
            <a:r>
              <a:rPr lang="en-US" sz="8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c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k</a:t>
            </a:r>
            <a:r>
              <a:rPr lang="en-US" sz="8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y</a:t>
            </a:r>
            <a:r>
              <a:rPr lang="en-US" sz="8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88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N</a:t>
            </a:r>
            <a:r>
              <a:rPr lang="en-US" sz="8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u</a:t>
            </a:r>
            <a:r>
              <a:rPr lang="en-US" sz="8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m</a:t>
            </a:r>
            <a:r>
              <a:rPr lang="en-US" sz="88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b</a:t>
            </a:r>
            <a:r>
              <a:rPr lang="en-US" sz="8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e</a:t>
            </a:r>
            <a:r>
              <a:rPr lang="en-US" sz="8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r</a:t>
            </a:r>
            <a:endParaRPr lang="en-US" sz="88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  <a:cs typeface="Times New Roman" pitchFamily="18" charset="0"/>
            </a:endParaRPr>
          </a:p>
        </p:txBody>
      </p:sp>
      <p:pic>
        <p:nvPicPr>
          <p:cNvPr id="28682" name="Picture 11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6224"/>
            <a:ext cx="10096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4" descr="asan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99" y="456293"/>
            <a:ext cx="10572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5" descr="asan7x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300662"/>
            <a:ext cx="990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6" descr="asanta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276224"/>
            <a:ext cx="1524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7" descr="clown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99" y="5131935"/>
            <a:ext cx="16668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8" descr="ag00629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339216"/>
            <a:ext cx="1209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ction Button: Home 18">
            <a:hlinkClick r:id="rId9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7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8572" y="202846"/>
            <a:ext cx="558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  <a:latin typeface=".VnBodoni" pitchFamily="34" charset="0"/>
              </a:rPr>
              <a:t>Listen  an  English  Song.</a:t>
            </a:r>
            <a:endParaRPr lang="en-GB" sz="2800" b="1" i="1" dirty="0">
              <a:solidFill>
                <a:srgbClr val="7030A0"/>
              </a:solidFill>
              <a:latin typeface=".VnBodoni" pitchFamily="34" charset="0"/>
            </a:endParaRPr>
          </a:p>
        </p:txBody>
      </p:sp>
      <p:pic>
        <p:nvPicPr>
          <p:cNvPr id="5" name="Who What Where When Why How- - Rockin' English Questions So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7370" y="943429"/>
            <a:ext cx="8490859" cy="500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2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977" y="1332542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807" y="1341195"/>
            <a:ext cx="522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My sister is good at school,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A60DD-65A6-443A-9C4D-A5D44878A007}"/>
              </a:ext>
            </a:extLst>
          </p:cNvPr>
          <p:cNvSpPr txBox="1"/>
          <p:nvPr/>
        </p:nvSpPr>
        <p:spPr>
          <a:xfrm>
            <a:off x="4779586" y="1391835"/>
            <a:ext cx="3406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I’m not.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F767A2-4778-403A-932A-C1C1732D4533}"/>
              </a:ext>
            </a:extLst>
          </p:cNvPr>
          <p:cNvSpPr txBox="1"/>
          <p:nvPr/>
        </p:nvSpPr>
        <p:spPr>
          <a:xfrm>
            <a:off x="5028090" y="1318742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5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769" y="1307528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599" y="1298875"/>
            <a:ext cx="411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We trained hard,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416BEF-AD9C-43C6-ADD8-C5090AA29A9D}"/>
              </a:ext>
            </a:extLst>
          </p:cNvPr>
          <p:cNvSpPr txBox="1"/>
          <p:nvPr/>
        </p:nvSpPr>
        <p:spPr>
          <a:xfrm>
            <a:off x="3215932" y="1298027"/>
            <a:ext cx="5225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we won the game.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D136F2-D0CD-4EBD-8962-E3E9F1A5E75A}"/>
              </a:ext>
            </a:extLst>
          </p:cNvPr>
          <p:cNvSpPr txBox="1"/>
          <p:nvPr/>
        </p:nvSpPr>
        <p:spPr>
          <a:xfrm>
            <a:off x="3538280" y="1298027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977" y="1138572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805" y="1129919"/>
            <a:ext cx="522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interesting,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C9FA60-3A34-4098-980E-70F8C6806855}"/>
              </a:ext>
            </a:extLst>
          </p:cNvPr>
          <p:cNvSpPr txBox="1"/>
          <p:nvPr/>
        </p:nvSpPr>
        <p:spPr>
          <a:xfrm>
            <a:off x="5032014" y="1142243"/>
            <a:ext cx="46234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it’s too long.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C95B5C-619C-4003-9065-C92CB5F0E090}"/>
              </a:ext>
            </a:extLst>
          </p:cNvPr>
          <p:cNvSpPr txBox="1"/>
          <p:nvPr/>
        </p:nvSpPr>
        <p:spPr>
          <a:xfrm>
            <a:off x="5274976" y="1004850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69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977" y="1019539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807" y="1019539"/>
            <a:ext cx="8218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I’ll write him some instructions, _______ I hope he’ll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follow them.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540262-6249-47AE-8E50-004233731C84}"/>
              </a:ext>
            </a:extLst>
          </p:cNvPr>
          <p:cNvSpPr txBox="1"/>
          <p:nvPr/>
        </p:nvSpPr>
        <p:spPr>
          <a:xfrm>
            <a:off x="5672681" y="1019539"/>
            <a:ext cx="854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8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977" y="1085884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807" y="1079407"/>
            <a:ext cx="220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I’m tired,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977" y="1869560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769" y="2715386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599" y="2706733"/>
            <a:ext cx="411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We trained hard,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977" y="3547896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805" y="3539243"/>
            <a:ext cx="522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interesting,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977" y="4372273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5.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807" y="4372273"/>
            <a:ext cx="8218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I’ll write him some instructions, _______ I hope he’ll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follow them.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1807" y="1878213"/>
            <a:ext cx="522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My sister is good at school,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74201A-2EDD-489A-81B5-5FE312BCFE86}"/>
              </a:ext>
            </a:extLst>
          </p:cNvPr>
          <p:cNvSpPr txBox="1"/>
          <p:nvPr/>
        </p:nvSpPr>
        <p:spPr>
          <a:xfrm>
            <a:off x="2142318" y="10794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I’ll go to bed early.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F5F37-7BA9-4D7A-A4A5-18C59447A4F5}"/>
              </a:ext>
            </a:extLst>
          </p:cNvPr>
          <p:cNvSpPr txBox="1"/>
          <p:nvPr/>
        </p:nvSpPr>
        <p:spPr>
          <a:xfrm>
            <a:off x="2402157" y="1154599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8A60DD-65A6-443A-9C4D-A5D44878A007}"/>
              </a:ext>
            </a:extLst>
          </p:cNvPr>
          <p:cNvSpPr txBox="1"/>
          <p:nvPr/>
        </p:nvSpPr>
        <p:spPr>
          <a:xfrm>
            <a:off x="4779586" y="1928853"/>
            <a:ext cx="3406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I’m not.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F767A2-4778-403A-932A-C1C1732D4533}"/>
              </a:ext>
            </a:extLst>
          </p:cNvPr>
          <p:cNvSpPr txBox="1"/>
          <p:nvPr/>
        </p:nvSpPr>
        <p:spPr>
          <a:xfrm>
            <a:off x="5028090" y="1947367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416BEF-AD9C-43C6-ADD8-C5090AA29A9D}"/>
              </a:ext>
            </a:extLst>
          </p:cNvPr>
          <p:cNvSpPr txBox="1"/>
          <p:nvPr/>
        </p:nvSpPr>
        <p:spPr>
          <a:xfrm>
            <a:off x="3215932" y="2705885"/>
            <a:ext cx="5225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we won the game.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D136F2-D0CD-4EBD-8962-E3E9F1A5E75A}"/>
              </a:ext>
            </a:extLst>
          </p:cNvPr>
          <p:cNvSpPr txBox="1"/>
          <p:nvPr/>
        </p:nvSpPr>
        <p:spPr>
          <a:xfrm>
            <a:off x="3615695" y="2763083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C9FA60-3A34-4098-980E-70F8C6806855}"/>
              </a:ext>
            </a:extLst>
          </p:cNvPr>
          <p:cNvSpPr txBox="1"/>
          <p:nvPr/>
        </p:nvSpPr>
        <p:spPr>
          <a:xfrm>
            <a:off x="5032014" y="3551567"/>
            <a:ext cx="46234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it’s too long.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C95B5C-619C-4003-9065-C92CB5F0E090}"/>
              </a:ext>
            </a:extLst>
          </p:cNvPr>
          <p:cNvSpPr txBox="1"/>
          <p:nvPr/>
        </p:nvSpPr>
        <p:spPr>
          <a:xfrm>
            <a:off x="5274976" y="3505781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CF68DA-A574-404D-985B-56DC12A6C20E}"/>
              </a:ext>
            </a:extLst>
          </p:cNvPr>
          <p:cNvSpPr txBox="1"/>
          <p:nvPr/>
        </p:nvSpPr>
        <p:spPr>
          <a:xfrm>
            <a:off x="6714318" y="5754603"/>
            <a:ext cx="54901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540262-6249-47AE-8E50-004233731C84}"/>
              </a:ext>
            </a:extLst>
          </p:cNvPr>
          <p:cNvSpPr txBox="1"/>
          <p:nvPr/>
        </p:nvSpPr>
        <p:spPr>
          <a:xfrm>
            <a:off x="5672681" y="4372273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70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1"/>
          <p:cNvSpPr txBox="1">
            <a:spLocks noChangeArrowheads="1"/>
          </p:cNvSpPr>
          <p:nvPr/>
        </p:nvSpPr>
        <p:spPr bwMode="auto">
          <a:xfrm>
            <a:off x="357187" y="893875"/>
            <a:ext cx="2714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 Consolidation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357563" y="1334639"/>
            <a:ext cx="2786062" cy="1013505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closer look 2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11919" y="4772648"/>
            <a:ext cx="4750594" cy="101566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Some question words: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What / Where/ When/ Who/ Why/ How/ How long/ How many/ How often... 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954021" y="2715250"/>
            <a:ext cx="2600392" cy="5847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Wh-questions</a:t>
            </a:r>
            <a:endParaRPr lang="vi-VN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150075" y="2799453"/>
            <a:ext cx="3366976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Conjunctions</a:t>
            </a:r>
            <a:endParaRPr lang="vi-VN" sz="2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90513" y="3639692"/>
            <a:ext cx="4572000" cy="769441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Each question word is used for a specific piece of information.</a:t>
            </a:r>
            <a:endParaRPr lang="vi-VN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5033962" y="3714586"/>
            <a:ext cx="1205592" cy="161582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and” </a:t>
            </a:r>
            <a:r>
              <a:rPr lang="en-US" sz="2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is used for </a:t>
            </a:r>
            <a:r>
              <a:rPr lang="en-US" sz="2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addition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7619997" y="3750737"/>
            <a:ext cx="1175660" cy="15696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“so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is used for the result.</a:t>
            </a:r>
            <a:endParaRPr lang="vi-VN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15"/>
          <p:cNvSpPr>
            <a:spLocks noChangeArrowheads="1"/>
          </p:cNvSpPr>
          <p:nvPr/>
        </p:nvSpPr>
        <p:spPr bwMode="auto">
          <a:xfrm>
            <a:off x="6312124" y="3699015"/>
            <a:ext cx="1191761" cy="150810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“but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is used for the contrast</a:t>
            </a:r>
            <a:endParaRPr lang="vi-VN" sz="22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2" name="Title 1"/>
          <p:cNvSpPr>
            <a:spLocks noGrp="1"/>
          </p:cNvSpPr>
          <p:nvPr>
            <p:ph type="title"/>
          </p:nvPr>
        </p:nvSpPr>
        <p:spPr>
          <a:xfrm>
            <a:off x="357188" y="77107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400" b="1" dirty="0" smtClean="0">
                <a:solidFill>
                  <a:srgbClr val="FF0000"/>
                </a:solidFill>
                <a:latin typeface=".VnBodoni" pitchFamily="34" charset="0"/>
              </a:rPr>
              <a:t>Unit 7 : TELEVISION</a:t>
            </a:r>
            <a:br>
              <a:rPr lang="en-US" sz="2400" b="1" dirty="0" smtClean="0">
                <a:solidFill>
                  <a:srgbClr val="FF0000"/>
                </a:solidFill>
                <a:latin typeface=".VnBodoni" pitchFamily="34" charset="0"/>
              </a:rPr>
            </a:b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</a:rPr>
              <a:t>Lesson 3: A closer look 2</a:t>
            </a:r>
            <a:r>
              <a:rPr lang="en-US" sz="2400" b="1" i="1" dirty="0" smtClean="0">
                <a:solidFill>
                  <a:srgbClr val="C00000"/>
                </a:solidFill>
                <a:latin typeface=".VnAristote" pitchFamily="34" charset="0"/>
              </a:rPr>
              <a:t/>
            </a:r>
            <a:br>
              <a:rPr lang="en-US" sz="2400" b="1" i="1" dirty="0" smtClean="0">
                <a:solidFill>
                  <a:srgbClr val="C00000"/>
                </a:solidFill>
                <a:latin typeface=".VnAristote" pitchFamily="34" charset="0"/>
              </a:rPr>
            </a:br>
            <a:endParaRPr lang="en-US" sz="2400" b="1" dirty="0" smtClean="0">
              <a:solidFill>
                <a:srgbClr val="C0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487216" y="2351888"/>
            <a:ext cx="2256235" cy="319820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0" idx="2"/>
          </p:cNvCxnSpPr>
          <p:nvPr/>
        </p:nvCxnSpPr>
        <p:spPr>
          <a:xfrm>
            <a:off x="2254217" y="3300025"/>
            <a:ext cx="7904" cy="36205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9" idx="4"/>
            <a:endCxn id="51" idx="0"/>
          </p:cNvCxnSpPr>
          <p:nvPr/>
        </p:nvCxnSpPr>
        <p:spPr>
          <a:xfrm>
            <a:off x="4750594" y="2348144"/>
            <a:ext cx="2082969" cy="451309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282601" y="4384583"/>
            <a:ext cx="7904" cy="36205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607504" y="3322673"/>
            <a:ext cx="7904" cy="36205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869147" y="3327554"/>
            <a:ext cx="7904" cy="36205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138694" y="3370221"/>
            <a:ext cx="7904" cy="36205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93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40" grpId="0" animBg="1"/>
      <p:bldP spid="51" grpId="0" animBg="1"/>
      <p:bldP spid="31" grpId="0" animBg="1"/>
      <p:bldP spid="47" grpId="0" animBg="1"/>
      <p:bldP spid="52" grpId="0" animBg="1"/>
      <p:bldP spid="5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g00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458" y="3730172"/>
            <a:ext cx="3069770" cy="227874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16068" y="218849"/>
            <a:ext cx="517000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  <a:latin typeface=".VnBahamasBH" pitchFamily="34" charset="0"/>
                <a:cs typeface="Times New Roman" pitchFamily="18" charset="0"/>
              </a:rPr>
              <a:t>* Homework</a:t>
            </a:r>
            <a:endParaRPr lang="en-US" sz="6000" b="1" dirty="0">
              <a:solidFill>
                <a:srgbClr val="7030A0"/>
              </a:solidFill>
              <a:latin typeface=".VnBahamasBH" pitchFamily="34" charset="0"/>
              <a:cs typeface="Times New Roman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1219192" y="1617662"/>
            <a:ext cx="820057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Study </a:t>
            </a:r>
            <a:r>
              <a:rPr lang="nl-NL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grammar</a:t>
            </a:r>
            <a:r>
              <a:rPr lang="nl-NL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nl-NL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Make </a:t>
            </a:r>
            <a:r>
              <a:rPr lang="nl-NL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more examples.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Prepare : </a:t>
            </a:r>
            <a:r>
              <a:rPr lang="nl-NL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Lesson 4: Communication.</a:t>
            </a:r>
            <a:endParaRPr lang="vi-VN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546" y="4875439"/>
            <a:ext cx="9271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09821" y="5549899"/>
            <a:ext cx="933450" cy="22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819650"/>
            <a:ext cx="9271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" y="5349875"/>
            <a:ext cx="933450" cy="22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17306"/>
            <a:ext cx="971168" cy="237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234" y="369662"/>
            <a:ext cx="933450" cy="22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-247869"/>
            <a:ext cx="9271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56310" y="426591"/>
            <a:ext cx="933450" cy="22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74827" y="6200711"/>
            <a:ext cx="265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0070C0"/>
                </a:solidFill>
              </a:rPr>
              <a:t>Liên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hệ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u="sng" dirty="0" err="1" smtClean="0">
                <a:solidFill>
                  <a:srgbClr val="CB2027"/>
                </a:solidFill>
              </a:rPr>
              <a:t>Côi</a:t>
            </a:r>
            <a:r>
              <a:rPr lang="en-GB" b="1" u="sng" dirty="0" smtClean="0">
                <a:solidFill>
                  <a:srgbClr val="CB2027"/>
                </a:solidFill>
              </a:rPr>
              <a:t> </a:t>
            </a:r>
            <a:r>
              <a:rPr lang="en-GB" b="1" u="sng" dirty="0" err="1" smtClean="0">
                <a:solidFill>
                  <a:srgbClr val="CB2027"/>
                </a:solidFill>
              </a:rPr>
              <a:t>Nguyễn</a:t>
            </a:r>
            <a:r>
              <a:rPr lang="en-GB" b="1" u="sng" dirty="0" smtClean="0">
                <a:solidFill>
                  <a:srgbClr val="CB2027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nhé</a:t>
            </a:r>
            <a:r>
              <a:rPr lang="en-GB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thank you Äáº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1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353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6744" y="94344"/>
            <a:ext cx="1625600" cy="7488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GAME: </a:t>
            </a:r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9807" y="73747"/>
            <a:ext cx="2941794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dirty="0"/>
              <a:t>- </a:t>
            </a:r>
            <a:r>
              <a:rPr lang="en-US" sz="4400" b="1" dirty="0" smtClean="0"/>
              <a:t>Network</a:t>
            </a:r>
            <a:endParaRPr lang="en-GB" sz="4400" b="1" dirty="0"/>
          </a:p>
        </p:txBody>
      </p:sp>
      <p:sp>
        <p:nvSpPr>
          <p:cNvPr id="6" name="Explosion 2 5"/>
          <p:cNvSpPr/>
          <p:nvPr/>
        </p:nvSpPr>
        <p:spPr>
          <a:xfrm>
            <a:off x="2844801" y="1349830"/>
            <a:ext cx="4151086" cy="3062513"/>
          </a:xfrm>
          <a:prstGeom prst="irregularSeal2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 words </a:t>
            </a:r>
          </a:p>
        </p:txBody>
      </p:sp>
      <p:sp>
        <p:nvSpPr>
          <p:cNvPr id="7" name="Rectangle 6"/>
          <p:cNvSpPr/>
          <p:nvPr/>
        </p:nvSpPr>
        <p:spPr>
          <a:xfrm>
            <a:off x="5624916" y="988146"/>
            <a:ext cx="1002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66FF"/>
                </a:solidFill>
              </a:rPr>
              <a:t>What</a:t>
            </a:r>
            <a:endParaRPr lang="en-GB" sz="2800" dirty="0">
              <a:solidFill>
                <a:srgbClr val="0066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7713" y="3894801"/>
            <a:ext cx="2054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66FF"/>
                </a:solidFill>
              </a:rPr>
              <a:t>How  often</a:t>
            </a:r>
            <a:endParaRPr lang="en-GB" sz="3200" b="1" dirty="0">
              <a:solidFill>
                <a:srgbClr val="0066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98795" y="1092594"/>
            <a:ext cx="989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Who</a:t>
            </a:r>
            <a:endParaRPr lang="en-GB" sz="3200" b="1" dirty="0">
              <a:solidFill>
                <a:srgbClr val="0066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61375" y="1426255"/>
            <a:ext cx="113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</a:t>
            </a:r>
            <a:r>
              <a:rPr lang="en-US" sz="3200" b="1" i="1" dirty="0" smtClean="0">
                <a:solidFill>
                  <a:srgbClr val="0066FF"/>
                </a:solidFill>
              </a:rPr>
              <a:t>hat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1645155" y="2176809"/>
            <a:ext cx="1321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</a:t>
            </a:r>
            <a:r>
              <a:rPr lang="en-US" sz="3200" b="1" i="1" dirty="0" smtClean="0">
                <a:solidFill>
                  <a:srgbClr val="0066FF"/>
                </a:solidFill>
              </a:rPr>
              <a:t>here</a:t>
            </a:r>
            <a:endParaRPr lang="en-GB" sz="3200" dirty="0"/>
          </a:p>
        </p:txBody>
      </p:sp>
      <p:sp>
        <p:nvSpPr>
          <p:cNvPr id="12" name="Rectangle 11"/>
          <p:cNvSpPr/>
          <p:nvPr/>
        </p:nvSpPr>
        <p:spPr>
          <a:xfrm>
            <a:off x="2648699" y="4592844"/>
            <a:ext cx="1191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</a:t>
            </a:r>
            <a:r>
              <a:rPr lang="en-US" sz="3200" b="1" i="1" dirty="0" smtClean="0">
                <a:solidFill>
                  <a:srgbClr val="0066FF"/>
                </a:solidFill>
              </a:rPr>
              <a:t>hen</a:t>
            </a:r>
            <a:endParaRPr lang="en-GB" sz="3200" dirty="0"/>
          </a:p>
        </p:txBody>
      </p:sp>
      <p:sp>
        <p:nvSpPr>
          <p:cNvPr id="13" name="Rectangle 12"/>
          <p:cNvSpPr/>
          <p:nvPr/>
        </p:nvSpPr>
        <p:spPr>
          <a:xfrm>
            <a:off x="6995887" y="1891846"/>
            <a:ext cx="958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</a:t>
            </a:r>
            <a:r>
              <a:rPr lang="en-US" sz="3200" b="1" i="1" dirty="0" smtClean="0">
                <a:solidFill>
                  <a:srgbClr val="0066FF"/>
                </a:solidFill>
              </a:rPr>
              <a:t>hy</a:t>
            </a:r>
            <a:endParaRPr lang="en-GB" sz="3200" dirty="0"/>
          </a:p>
        </p:txBody>
      </p:sp>
      <p:sp>
        <p:nvSpPr>
          <p:cNvPr id="14" name="Rectangle 13"/>
          <p:cNvSpPr/>
          <p:nvPr/>
        </p:nvSpPr>
        <p:spPr>
          <a:xfrm>
            <a:off x="6444419" y="3224481"/>
            <a:ext cx="1192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which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5705130" y="3894801"/>
            <a:ext cx="965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66FF"/>
                </a:solidFill>
              </a:rPr>
              <a:t>How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641611" y="2932093"/>
            <a:ext cx="2007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66FF"/>
                </a:solidFill>
              </a:rPr>
              <a:t>How many</a:t>
            </a:r>
            <a:endParaRPr lang="en-GB" sz="3200" b="1" dirty="0">
              <a:solidFill>
                <a:srgbClr val="0066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37776" y="4410058"/>
            <a:ext cx="2000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66FF"/>
                </a:solidFill>
              </a:rPr>
              <a:t>What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73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s://encrypted-tbn2.gstatic.com/images?q=tbn:ANd9GcQHK6aRroNz6H9yQH5dm3rrvZEAwtckM6kZy9kwziZdpAS5PDWB6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660"/>
            <a:ext cx="9069698" cy="679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"/>
          <p:cNvSpPr txBox="1">
            <a:spLocks noChangeArrowheads="1" noChangeShapeType="1" noTextEdit="1"/>
          </p:cNvSpPr>
          <p:nvPr/>
        </p:nvSpPr>
        <p:spPr bwMode="auto">
          <a:xfrm>
            <a:off x="560921" y="597355"/>
            <a:ext cx="7896372" cy="1083846"/>
          </a:xfrm>
          <a:prstGeom prst="rect">
            <a:avLst/>
          </a:prstGeom>
        </p:spPr>
        <p:txBody>
          <a:bodyPr vert="horz" wrap="none" lIns="91440" tIns="45720" rIns="91440" bIns="45720" numCol="1" rtlCol="0" fromWordArt="1" anchor="ctr">
            <a:prstTxWarp prst="textPlain">
              <a:avLst>
                <a:gd name="adj" fmla="val 50000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Unit 7. </a:t>
            </a:r>
            <a:r>
              <a:rPr lang="en-GB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TELEVISION</a:t>
            </a:r>
            <a:endParaRPr lang="en-GB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3188" y="2299024"/>
            <a:ext cx="255481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  <a:latin typeface=".VnBodoni" pitchFamily="34" charset="0"/>
              </a:rPr>
              <a:t>LESSON </a:t>
            </a:r>
            <a:r>
              <a:rPr lang="en-US" sz="3200" dirty="0">
                <a:solidFill>
                  <a:srgbClr val="0033CC"/>
                </a:solidFill>
                <a:latin typeface=".VnBodoni" pitchFamily="34" charset="0"/>
              </a:rPr>
              <a:t>3</a:t>
            </a:r>
            <a:r>
              <a:rPr lang="en-US" sz="3200" dirty="0" smtClean="0">
                <a:solidFill>
                  <a:srgbClr val="0033CC"/>
                </a:solidFill>
                <a:latin typeface=".VnBodoni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93" y="3342437"/>
            <a:ext cx="4176100" cy="720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78" y="3333102"/>
            <a:ext cx="961782" cy="7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756997"/>
            <a:ext cx="656258" cy="610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1103331" y="698941"/>
            <a:ext cx="7403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and underline the question words.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8" y="1609532"/>
            <a:ext cx="2377843" cy="2827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64" y="3840362"/>
            <a:ext cx="2662447" cy="320632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588019" y="1491694"/>
            <a:ext cx="5509379" cy="1531687"/>
            <a:chOff x="1982091" y="1303012"/>
            <a:chExt cx="5509379" cy="153168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2091" y="1303012"/>
              <a:ext cx="5078776" cy="153168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183874" y="1420851"/>
              <a:ext cx="43075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Hi, </a:t>
              </a:r>
              <a:r>
                <a:rPr lang="en-US" sz="2800" i="1" dirty="0" err="1"/>
                <a:t>Phong</a:t>
              </a:r>
              <a:r>
                <a:rPr lang="en-US" sz="2800" i="1" dirty="0"/>
                <a:t>. What are you doing tomorrow?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27408" y="2794776"/>
            <a:ext cx="3681519" cy="1149642"/>
            <a:chOff x="3111322" y="1560507"/>
            <a:chExt cx="3681519" cy="114964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322" y="1560507"/>
              <a:ext cx="3681519" cy="114964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558447" y="1577789"/>
              <a:ext cx="27872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/>
                <a:t>I’m going to a book exhibition.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31721" y="3047566"/>
            <a:ext cx="3095686" cy="1149642"/>
            <a:chOff x="3172981" y="1498171"/>
            <a:chExt cx="3095686" cy="114964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981" y="1498171"/>
              <a:ext cx="2797864" cy="114964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481399" y="1984398"/>
              <a:ext cx="2787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/>
                <a:t>Where is it?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28703" y="4131210"/>
            <a:ext cx="3681519" cy="1061293"/>
            <a:chOff x="3111322" y="1604681"/>
            <a:chExt cx="3681519" cy="106129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322" y="1604681"/>
              <a:ext cx="3681519" cy="106129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334885" y="1817945"/>
              <a:ext cx="3234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/>
                <a:t>It’s in Van Ho street.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0084" y="4106279"/>
            <a:ext cx="3366155" cy="1610506"/>
            <a:chOff x="3203123" y="870655"/>
            <a:chExt cx="3366155" cy="161050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123" y="870655"/>
              <a:ext cx="3230569" cy="161050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334885" y="1817945"/>
              <a:ext cx="3234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/>
                <a:t>How long is it on?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88116" y="5536231"/>
            <a:ext cx="3822853" cy="1391962"/>
            <a:chOff x="3249993" y="1274013"/>
            <a:chExt cx="3822853" cy="139196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993" y="1274013"/>
              <a:ext cx="3822853" cy="139196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714142" y="1627554"/>
              <a:ext cx="32343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/>
                <a:t>From the 4th to the 7th January.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967FBE-2407-41F6-A63D-98AF20D2451B}"/>
              </a:ext>
            </a:extLst>
          </p:cNvPr>
          <p:cNvCxnSpPr/>
          <p:nvPr/>
        </p:nvCxnSpPr>
        <p:spPr>
          <a:xfrm>
            <a:off x="5446137" y="2076289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B9EEDF-4F48-476D-B353-5181F9E5060B}"/>
              </a:ext>
            </a:extLst>
          </p:cNvPr>
          <p:cNvCxnSpPr/>
          <p:nvPr/>
        </p:nvCxnSpPr>
        <p:spPr>
          <a:xfrm>
            <a:off x="593088" y="5541195"/>
            <a:ext cx="1463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3050990-1725-4A94-AC4D-BC2C7C93D17D}"/>
              </a:ext>
            </a:extLst>
          </p:cNvPr>
          <p:cNvCxnSpPr/>
          <p:nvPr/>
        </p:nvCxnSpPr>
        <p:spPr>
          <a:xfrm>
            <a:off x="2918871" y="3944928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0951" y="4087"/>
            <a:ext cx="3309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FB7BD"/>
                </a:solidFill>
              </a:rPr>
              <a:t>* Grammar 1:</a:t>
            </a:r>
            <a:endParaRPr lang="en-US" sz="4000" b="1" dirty="0">
              <a:solidFill>
                <a:srgbClr val="0FB7BD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97515" y="62146"/>
            <a:ext cx="3300519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b="1" i="1" dirty="0"/>
              <a:t>WH</a:t>
            </a:r>
            <a:r>
              <a:rPr lang="en-US" sz="3600" b="1" dirty="0"/>
              <a:t> – questions </a:t>
            </a:r>
          </a:p>
        </p:txBody>
      </p: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442E28-CA44-4379-A973-FAB2EC42E513}"/>
              </a:ext>
            </a:extLst>
          </p:cNvPr>
          <p:cNvCxnSpPr>
            <a:endCxn id="11" idx="1"/>
          </p:cNvCxnSpPr>
          <p:nvPr/>
        </p:nvCxnSpPr>
        <p:spPr>
          <a:xfrm>
            <a:off x="3580481" y="2340077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99DD32-3212-471C-886D-0A75D51254A9}"/>
              </a:ext>
            </a:extLst>
          </p:cNvPr>
          <p:cNvCxnSpPr/>
          <p:nvPr/>
        </p:nvCxnSpPr>
        <p:spPr>
          <a:xfrm>
            <a:off x="3590314" y="3016493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9BA051-E2F7-4DC6-97A3-09CC168A7360}"/>
              </a:ext>
            </a:extLst>
          </p:cNvPr>
          <p:cNvCxnSpPr/>
          <p:nvPr/>
        </p:nvCxnSpPr>
        <p:spPr>
          <a:xfrm>
            <a:off x="3590314" y="3664130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25ED9B-79B4-4C26-80DD-8C4297F53A1A}"/>
              </a:ext>
            </a:extLst>
          </p:cNvPr>
          <p:cNvCxnSpPr/>
          <p:nvPr/>
        </p:nvCxnSpPr>
        <p:spPr>
          <a:xfrm>
            <a:off x="3560817" y="4356914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432B9B-2009-4922-81A6-EDBB83D23CEA}"/>
              </a:ext>
            </a:extLst>
          </p:cNvPr>
          <p:cNvCxnSpPr/>
          <p:nvPr/>
        </p:nvCxnSpPr>
        <p:spPr>
          <a:xfrm>
            <a:off x="3560817" y="5033330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200EBC-FA1F-4559-8770-C353FEE6C887}"/>
              </a:ext>
            </a:extLst>
          </p:cNvPr>
          <p:cNvCxnSpPr/>
          <p:nvPr/>
        </p:nvCxnSpPr>
        <p:spPr>
          <a:xfrm>
            <a:off x="3580481" y="5683281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396F2C-145B-4E30-8568-112B87387419}"/>
              </a:ext>
            </a:extLst>
          </p:cNvPr>
          <p:cNvCxnSpPr/>
          <p:nvPr/>
        </p:nvCxnSpPr>
        <p:spPr>
          <a:xfrm>
            <a:off x="3570649" y="6361241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743B691-397E-4B1F-BD55-D51ECC15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796889"/>
              </p:ext>
            </p:extLst>
          </p:nvPr>
        </p:nvGraphicFramePr>
        <p:xfrm>
          <a:off x="4740274" y="1184822"/>
          <a:ext cx="3798983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The information</a:t>
                      </a:r>
                      <a:r>
                        <a:rPr lang="en-US" sz="2600" baseline="0" dirty="0"/>
                        <a:t> it needs</a:t>
                      </a:r>
                      <a:endParaRPr lang="en-US" sz="2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time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number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repetition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thing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place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people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reason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19776" y="67133"/>
            <a:ext cx="7751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each question word with the information it needs.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224391"/>
              </p:ext>
            </p:extLst>
          </p:nvPr>
        </p:nvGraphicFramePr>
        <p:xfrm>
          <a:off x="532481" y="1192830"/>
          <a:ext cx="3048000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Question word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When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How many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How often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What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Where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Why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490980"/>
              </p:ext>
            </p:extLst>
          </p:nvPr>
        </p:nvGraphicFramePr>
        <p:xfrm>
          <a:off x="4750104" y="1192830"/>
          <a:ext cx="3798983" cy="80924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The information</a:t>
                      </a:r>
                      <a:r>
                        <a:rPr lang="en-US" sz="2600" baseline="0" dirty="0"/>
                        <a:t> it needs</a:t>
                      </a:r>
                      <a:endParaRPr lang="en-US" sz="26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740B29F-0D8C-4797-8F71-F043D4B53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938748"/>
              </p:ext>
            </p:extLst>
          </p:nvPr>
        </p:nvGraphicFramePr>
        <p:xfrm>
          <a:off x="4750105" y="2010081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thing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B4DB420-7751-4780-9ABF-675FDCF3A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20342"/>
              </p:ext>
            </p:extLst>
          </p:nvPr>
        </p:nvGraphicFramePr>
        <p:xfrm>
          <a:off x="4750107" y="267867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time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F84DFB2-5AD2-411F-8779-ADEC64052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1732"/>
              </p:ext>
            </p:extLst>
          </p:nvPr>
        </p:nvGraphicFramePr>
        <p:xfrm>
          <a:off x="4750104" y="3346842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people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EB7FA6F-41BF-4DE8-8E89-3414529AF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902715"/>
              </p:ext>
            </p:extLst>
          </p:nvPr>
        </p:nvGraphicFramePr>
        <p:xfrm>
          <a:off x="4740274" y="401500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reason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1123D3E-9647-408E-9E6A-77C8051AD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528085"/>
              </p:ext>
            </p:extLst>
          </p:nvPr>
        </p:nvGraphicFramePr>
        <p:xfrm>
          <a:off x="4740273" y="4691611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repetition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98234CC-F1BB-4C13-8F65-F2EAE7107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697514"/>
              </p:ext>
            </p:extLst>
          </p:nvPr>
        </p:nvGraphicFramePr>
        <p:xfrm>
          <a:off x="4740272" y="534378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number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2CC75FD-0E92-480B-8F57-121AFD89B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851986"/>
              </p:ext>
            </p:extLst>
          </p:nvPr>
        </p:nvGraphicFramePr>
        <p:xfrm>
          <a:off x="4740271" y="6011592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place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1.94444E-6 -0.097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488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0104 0.291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446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1.94444E-6 0.29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4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00104 -0.196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98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00104 -0.388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939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8.33333E-7 -0.1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442E28-CA44-4379-A973-FAB2EC42E513}"/>
              </a:ext>
            </a:extLst>
          </p:cNvPr>
          <p:cNvCxnSpPr/>
          <p:nvPr/>
        </p:nvCxnSpPr>
        <p:spPr>
          <a:xfrm>
            <a:off x="3580481" y="2340077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99DD32-3212-471C-886D-0A75D51254A9}"/>
              </a:ext>
            </a:extLst>
          </p:cNvPr>
          <p:cNvCxnSpPr/>
          <p:nvPr/>
        </p:nvCxnSpPr>
        <p:spPr>
          <a:xfrm>
            <a:off x="3590314" y="3016493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9BA051-E2F7-4DC6-97A3-09CC168A7360}"/>
              </a:ext>
            </a:extLst>
          </p:cNvPr>
          <p:cNvCxnSpPr/>
          <p:nvPr/>
        </p:nvCxnSpPr>
        <p:spPr>
          <a:xfrm>
            <a:off x="3590314" y="3664130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25ED9B-79B4-4C26-80DD-8C4297F53A1A}"/>
              </a:ext>
            </a:extLst>
          </p:cNvPr>
          <p:cNvCxnSpPr/>
          <p:nvPr/>
        </p:nvCxnSpPr>
        <p:spPr>
          <a:xfrm>
            <a:off x="3560817" y="4356914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432B9B-2009-4922-81A6-EDBB83D23CEA}"/>
              </a:ext>
            </a:extLst>
          </p:cNvPr>
          <p:cNvCxnSpPr/>
          <p:nvPr/>
        </p:nvCxnSpPr>
        <p:spPr>
          <a:xfrm>
            <a:off x="3560817" y="5033330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200EBC-FA1F-4559-8770-C353FEE6C887}"/>
              </a:ext>
            </a:extLst>
          </p:cNvPr>
          <p:cNvCxnSpPr/>
          <p:nvPr/>
        </p:nvCxnSpPr>
        <p:spPr>
          <a:xfrm>
            <a:off x="3580481" y="5683281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396F2C-145B-4E30-8568-112B87387419}"/>
              </a:ext>
            </a:extLst>
          </p:cNvPr>
          <p:cNvCxnSpPr/>
          <p:nvPr/>
        </p:nvCxnSpPr>
        <p:spPr>
          <a:xfrm>
            <a:off x="3570649" y="6361241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743B691-397E-4B1F-BD55-D51ECC15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949386"/>
              </p:ext>
            </p:extLst>
          </p:nvPr>
        </p:nvGraphicFramePr>
        <p:xfrm>
          <a:off x="4740274" y="1184822"/>
          <a:ext cx="3798983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The information</a:t>
                      </a:r>
                      <a:r>
                        <a:rPr lang="en-US" sz="2600" baseline="0" dirty="0"/>
                        <a:t> it needs</a:t>
                      </a:r>
                      <a:endParaRPr lang="en-US" sz="2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time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number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repetition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thing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place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people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reason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19776" y="67133"/>
            <a:ext cx="7751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each question word with the information it needs.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458971"/>
              </p:ext>
            </p:extLst>
          </p:nvPr>
        </p:nvGraphicFramePr>
        <p:xfrm>
          <a:off x="532481" y="1192830"/>
          <a:ext cx="3048000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Question word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When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How many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How often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What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Where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Why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29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033" y="39988"/>
            <a:ext cx="3044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FB7BD"/>
                </a:solidFill>
              </a:rPr>
              <a:t>* Grammar:</a:t>
            </a:r>
            <a:endParaRPr lang="en-US" sz="3600" b="1" dirty="0">
              <a:solidFill>
                <a:srgbClr val="0FB7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1134" y="91174"/>
            <a:ext cx="3300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/>
              <a:t>WH</a:t>
            </a:r>
            <a:r>
              <a:rPr lang="en-US" sz="3600" b="1" dirty="0"/>
              <a:t> – questions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7033" y="1287001"/>
            <a:ext cx="9211240" cy="6924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* Each </a:t>
            </a:r>
            <a:r>
              <a:rPr lang="en-US" sz="2600" b="1" dirty="0"/>
              <a:t>question word is used </a:t>
            </a:r>
            <a:r>
              <a:rPr lang="en-US" sz="2600" b="1" dirty="0" smtClean="0"/>
              <a:t>for </a:t>
            </a:r>
            <a:r>
              <a:rPr lang="en-US" sz="2600" b="1" u="sng" dirty="0" smtClean="0"/>
              <a:t>a </a:t>
            </a:r>
            <a:r>
              <a:rPr lang="en-US" sz="2600" b="1" u="sng" dirty="0"/>
              <a:t>specific piece of information.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057"/>
            <a:ext cx="3703791" cy="80803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661" y="1832809"/>
            <a:ext cx="2658198" cy="146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2" y="2133601"/>
            <a:ext cx="2489459" cy="425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743B691-397E-4B1F-BD55-D51ECC15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960330"/>
              </p:ext>
            </p:extLst>
          </p:nvPr>
        </p:nvGraphicFramePr>
        <p:xfrm>
          <a:off x="2786743" y="2133601"/>
          <a:ext cx="3701116" cy="422433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01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309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The information</a:t>
                      </a:r>
                      <a:r>
                        <a:rPr lang="en-US" sz="2200" baseline="0" dirty="0"/>
                        <a:t> it needs</a:t>
                      </a:r>
                      <a:endParaRPr lang="en-US" sz="22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time  (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thời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gian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number ( con </a:t>
                      </a:r>
                      <a:r>
                        <a:rPr lang="en-US" sz="2400" dirty="0" err="1" smtClean="0"/>
                        <a:t>số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repetition  (</a:t>
                      </a:r>
                      <a:r>
                        <a:rPr lang="en-US" sz="2400" dirty="0" err="1" smtClean="0"/>
                        <a:t>số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lần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thing  ( </a:t>
                      </a:r>
                      <a:r>
                        <a:rPr lang="en-US" sz="2400" dirty="0" err="1" smtClean="0"/>
                        <a:t>đồ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vật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Place  (</a:t>
                      </a:r>
                      <a:r>
                        <a:rPr lang="en-US" sz="2400" dirty="0" err="1" smtClean="0"/>
                        <a:t>nơi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chốn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People  ( </a:t>
                      </a:r>
                      <a:r>
                        <a:rPr lang="en-US" sz="2400" dirty="0" err="1" smtClean="0"/>
                        <a:t>người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     Reason ( </a:t>
                      </a:r>
                      <a:r>
                        <a:rPr lang="en-US" sz="2400" dirty="0" err="1" smtClean="0"/>
                        <a:t>nguyên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nhân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10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4" y="109297"/>
            <a:ext cx="758185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question words in the box to complete the conversations. Then listen Track and check your answers.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64767" y="1227815"/>
            <a:ext cx="6047737" cy="1070264"/>
            <a:chOff x="200084" y="1205345"/>
            <a:chExt cx="6047737" cy="1070264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10" name="Group 9"/>
            <p:cNvGrpSpPr/>
            <p:nvPr/>
          </p:nvGrpSpPr>
          <p:grpSpPr>
            <a:xfrm>
              <a:off x="200084" y="1205345"/>
              <a:ext cx="6047737" cy="1070264"/>
              <a:chOff x="200084" y="1278082"/>
              <a:chExt cx="6047737" cy="1070264"/>
            </a:xfrm>
            <a:grpFill/>
          </p:grpSpPr>
          <p:grpSp>
            <p:nvGrpSpPr>
              <p:cNvPr id="12" name="Group 11"/>
              <p:cNvGrpSpPr/>
              <p:nvPr/>
            </p:nvGrpSpPr>
            <p:grpSpPr>
              <a:xfrm>
                <a:off x="200084" y="1278082"/>
                <a:ext cx="6047737" cy="1070264"/>
                <a:chOff x="454594" y="1631373"/>
                <a:chExt cx="6047737" cy="1070264"/>
              </a:xfrm>
              <a:grpFill/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454594" y="1631373"/>
                  <a:ext cx="6047737" cy="1070264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657542" y="1730455"/>
                  <a:ext cx="2066763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/>
                    <a:t>When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461468" y="1746042"/>
                  <a:ext cx="1505735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/>
                    <a:t>Who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341666" y="2193366"/>
                  <a:ext cx="1786202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/>
                    <a:t>How often</a:t>
                  </a: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403032" y="1840076"/>
                <a:ext cx="124006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/>
                  <a:t>What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87131" y="1767339"/>
              <a:ext cx="152556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Where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57" y="2632637"/>
            <a:ext cx="8022214" cy="420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2375</TotalTime>
  <Words>1132</Words>
  <Application>Microsoft Office PowerPoint</Application>
  <PresentationFormat>On-screen Show (4:3)</PresentationFormat>
  <Paragraphs>256</Paragraphs>
  <Slides>27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.VnArial</vt:lpstr>
      <vt:lpstr>.VnAristote</vt:lpstr>
      <vt:lpstr>.VnBahamasBH</vt:lpstr>
      <vt:lpstr>.VnBodoni</vt:lpstr>
      <vt:lpstr>Arial</vt:lpstr>
      <vt:lpstr>Calibri</vt:lpstr>
      <vt:lpstr>Calibri Light</vt:lpstr>
      <vt:lpstr>Times New Roman</vt:lpstr>
      <vt:lpstr>VNI-Ariston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7 : TELEVISION  Lesson 3: A closer look 2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DUNG</cp:lastModifiedBy>
  <cp:revision>134</cp:revision>
  <dcterms:created xsi:type="dcterms:W3CDTF">2020-12-09T02:04:09Z</dcterms:created>
  <dcterms:modified xsi:type="dcterms:W3CDTF">2026-01-20T14:32:26Z</dcterms:modified>
</cp:coreProperties>
</file>