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312" r:id="rId2"/>
    <p:sldId id="312" r:id="rId3"/>
    <p:sldId id="313" r:id="rId4"/>
    <p:sldId id="3259" r:id="rId5"/>
    <p:sldId id="3314" r:id="rId6"/>
    <p:sldId id="3320" r:id="rId7"/>
    <p:sldId id="3315" r:id="rId8"/>
    <p:sldId id="260" r:id="rId9"/>
    <p:sldId id="316" r:id="rId10"/>
    <p:sldId id="3316" r:id="rId11"/>
    <p:sldId id="266" r:id="rId12"/>
    <p:sldId id="3317" r:id="rId13"/>
    <p:sldId id="318" r:id="rId14"/>
    <p:sldId id="267" r:id="rId15"/>
    <p:sldId id="3318" r:id="rId16"/>
    <p:sldId id="277" r:id="rId17"/>
    <p:sldId id="3319"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677C"/>
    <a:srgbClr val="FF3399"/>
    <a:srgbClr val="0998D7"/>
    <a:srgbClr val="F18105"/>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30B73-21EF-4A6E-BDC7-92B7D0C27F58}"/>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3/27/2026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908A1C3-0273-4302-AF7A-575A35B7B36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9808093-C41C-4CAA-9994-C354CDC8689F}"/>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97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2947-3FC6-4023-9FC7-34EA910D1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9E898-07DF-448B-8AE1-6C9C7322DE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9693-C3B0-4C76-BF8B-E3A6AC68D62A}"/>
              </a:ext>
            </a:extLst>
          </p:cNvPr>
          <p:cNvSpPr>
            <a:spLocks noGrp="1"/>
          </p:cNvSpPr>
          <p:nvPr>
            <p:ph type="dt" sz="half" idx="10"/>
          </p:nvPr>
        </p:nvSpPr>
        <p:spPr/>
        <p:txBody>
          <a:bodyPr/>
          <a:lstStyle/>
          <a:p>
            <a:fld id="{1CD9FDE1-F842-40D7-B079-571514CF4D0A}" type="datetimeFigureOut">
              <a:rPr lang="en-US" smtClean="0"/>
              <a:t>3/27/2026</a:t>
            </a:fld>
            <a:endParaRPr lang="en-US"/>
          </a:p>
        </p:txBody>
      </p:sp>
      <p:sp>
        <p:nvSpPr>
          <p:cNvPr id="5" name="Footer Placeholder 4">
            <a:extLst>
              <a:ext uri="{FF2B5EF4-FFF2-40B4-BE49-F238E27FC236}">
                <a16:creationId xmlns:a16="http://schemas.microsoft.com/office/drawing/2014/main" id="{296B6B15-9647-496C-97A0-EBBFA38BA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3E15F-83E8-458F-8901-D1E951EAC74F}"/>
              </a:ext>
            </a:extLst>
          </p:cNvPr>
          <p:cNvSpPr>
            <a:spLocks noGrp="1"/>
          </p:cNvSpPr>
          <p:nvPr>
            <p:ph type="sldNum" sz="quarter" idx="12"/>
          </p:nvPr>
        </p:nvSpPr>
        <p:spPr/>
        <p:txBody>
          <a:bodyPr/>
          <a:lstStyle/>
          <a:p>
            <a:fld id="{51EEBA14-5919-44AA-BC35-3A9C0156BD12}" type="slidenum">
              <a:rPr lang="en-US" smtClean="0"/>
              <a:t>‹#›</a:t>
            </a:fld>
            <a:endParaRPr lang="en-US"/>
          </a:p>
        </p:txBody>
      </p:sp>
    </p:spTree>
    <p:extLst>
      <p:ext uri="{BB962C8B-B14F-4D97-AF65-F5344CB8AC3E}">
        <p14:creationId xmlns:p14="http://schemas.microsoft.com/office/powerpoint/2010/main" val="340954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 id="2147483761"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8.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hyperlink" Target="file:///G:\tin%208\TTDD2.ppt" TargetMode="External"/><Relationship Id="rId4" Type="http://schemas.openxmlformats.org/officeDocument/2006/relationships/hyperlink" Target="file:///G:\tin%208\TTDD1.p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487797" y="440833"/>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480947" y="147072"/>
            <a:ext cx="9585062" cy="1143070"/>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Hôm nay An, Minh và Khoa tiếp tục bàn về cách trình bày báo cáo dự án </a:t>
            </a:r>
            <a:r>
              <a:rPr lang="vi-VN" sz="2400" b="1" dirty="0">
                <a:latin typeface="UTM Avo" panose="02040603050506020204" pitchFamily="18" charset="0"/>
                <a:cs typeface="Times New Roman" panose="02020603050405020304" pitchFamily="18" charset="0"/>
              </a:rPr>
              <a:t>Trường học xanh</a:t>
            </a:r>
            <a:r>
              <a:rPr lang="vi-VN" sz="2400" dirty="0">
                <a:latin typeface="UTM Avo" panose="020406030505060202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9C8F55FA-8114-349D-12D2-0E2C06A27340}"/>
              </a:ext>
            </a:extLst>
          </p:cNvPr>
          <p:cNvGrpSpPr/>
          <p:nvPr/>
        </p:nvGrpSpPr>
        <p:grpSpPr>
          <a:xfrm>
            <a:off x="1778330" y="1569742"/>
            <a:ext cx="4495148" cy="3187453"/>
            <a:chOff x="1778330" y="1569742"/>
            <a:chExt cx="4495148" cy="3187453"/>
          </a:xfrm>
        </p:grpSpPr>
        <p:sp>
          <p:nvSpPr>
            <p:cNvPr id="9" name="Speech Bubble: Rectangle with Corners Rounded 8">
              <a:extLst>
                <a:ext uri="{FF2B5EF4-FFF2-40B4-BE49-F238E27FC236}">
                  <a16:creationId xmlns:a16="http://schemas.microsoft.com/office/drawing/2014/main" id="{5529DA02-53F5-4803-B38F-18B07285A2F0}"/>
                </a:ext>
              </a:extLst>
            </p:cNvPr>
            <p:cNvSpPr/>
            <p:nvPr/>
          </p:nvSpPr>
          <p:spPr>
            <a:xfrm>
              <a:off x="1778330" y="1569742"/>
              <a:ext cx="4495148" cy="3187453"/>
            </a:xfrm>
            <a:prstGeom prst="wedgeRoundRectCallout">
              <a:avLst>
                <a:gd name="adj1" fmla="val -59834"/>
                <a:gd name="adj2" fmla="val 22755"/>
                <a:gd name="adj3" fmla="val 16667"/>
              </a:avLst>
            </a:prstGeom>
            <a:noFill/>
            <a:ln w="57150">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2AC80E-932C-484D-AB3D-B540DBBFADDB}"/>
                </a:ext>
              </a:extLst>
            </p:cNvPr>
            <p:cNvSpPr/>
            <p:nvPr/>
          </p:nvSpPr>
          <p:spPr>
            <a:xfrm>
              <a:off x="2068293" y="1692456"/>
              <a:ext cx="4007820" cy="2942024"/>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Chúng ta có thể sao chép dữ liệu về ý tưởng dự án đã có sẵn từ tệp </a:t>
              </a:r>
              <a:r>
                <a:rPr lang="vi-VN" dirty="0">
                  <a:solidFill>
                    <a:srgbClr val="FF3399"/>
                  </a:solidFill>
                  <a:latin typeface="UTM Avo" panose="02040603050506020204" pitchFamily="18" charset="0"/>
                  <a:cs typeface="Times New Roman" panose="02020603050405020304" pitchFamily="18" charset="0"/>
                </a:rPr>
                <a:t>Truonghocxanh.docx</a:t>
              </a:r>
              <a:r>
                <a:rPr lang="vi-VN" dirty="0">
                  <a:latin typeface="UTM Avo" panose="02040603050506020204" pitchFamily="18" charset="0"/>
                  <a:cs typeface="Times New Roman" panose="02020603050405020304" pitchFamily="18" charset="0"/>
                </a:rPr>
                <a:t>, sao chép các kết quả tính toán từ các trang tính trong tệp </a:t>
              </a:r>
              <a:r>
                <a:rPr lang="vi-VN" dirty="0">
                  <a:solidFill>
                    <a:srgbClr val="FF3399"/>
                  </a:solidFill>
                  <a:latin typeface="UTM Avo" panose="02040603050506020204" pitchFamily="18" charset="0"/>
                  <a:cs typeface="Times New Roman" panose="02020603050405020304" pitchFamily="18" charset="0"/>
                </a:rPr>
                <a:t>THXanh.xlsx</a:t>
              </a:r>
              <a:r>
                <a:rPr lang="vi-VN" dirty="0">
                  <a:latin typeface="UTM Avo" panose="02040603050506020204" pitchFamily="18" charset="0"/>
                  <a:cs typeface="Times New Roman" panose="02020603050405020304" pitchFamily="18" charset="0"/>
                </a:rPr>
                <a:t>. Còn hình thức thì nên trình bày sao cho thật ấn tượng. </a:t>
              </a:r>
              <a:endParaRPr lang="en-US" dirty="0">
                <a:latin typeface="UTM Avo" panose="02040603050506020204" pitchFamily="18" charset="0"/>
                <a:cs typeface="Times New Roman" panose="02020603050405020304" pitchFamily="18" charset="0"/>
              </a:endParaRPr>
            </a:p>
          </p:txBody>
        </p:sp>
      </p:grpSp>
      <p:pic>
        <p:nvPicPr>
          <p:cNvPr id="7" name="Picture 6" descr="A picture containing toy, doll&#10;&#10;Description automatically generated">
            <a:extLst>
              <a:ext uri="{FF2B5EF4-FFF2-40B4-BE49-F238E27FC236}">
                <a16:creationId xmlns:a16="http://schemas.microsoft.com/office/drawing/2014/main" id="{48538425-E37D-4FB0-BD27-C7F72EB14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49" y="3291604"/>
            <a:ext cx="1258033" cy="3023598"/>
          </a:xfrm>
          <a:prstGeom prst="rect">
            <a:avLst/>
          </a:prstGeom>
        </p:spPr>
      </p:pic>
      <p:pic>
        <p:nvPicPr>
          <p:cNvPr id="12" name="Picture 11" descr="A picture containing posing&#10;&#10;Description automatically generated">
            <a:extLst>
              <a:ext uri="{FF2B5EF4-FFF2-40B4-BE49-F238E27FC236}">
                <a16:creationId xmlns:a16="http://schemas.microsoft.com/office/drawing/2014/main" id="{94C92DB1-407A-4F7B-89E9-43FDDF53B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872" y="3429000"/>
            <a:ext cx="1127250" cy="3071279"/>
          </a:xfrm>
          <a:prstGeom prst="rect">
            <a:avLst/>
          </a:prstGeom>
        </p:spPr>
      </p:pic>
      <p:pic>
        <p:nvPicPr>
          <p:cNvPr id="15" name="Picture 14" descr="A picture containing toy, doll&#10;&#10;Description automatically generated">
            <a:extLst>
              <a:ext uri="{FF2B5EF4-FFF2-40B4-BE49-F238E27FC236}">
                <a16:creationId xmlns:a16="http://schemas.microsoft.com/office/drawing/2014/main" id="{11BF863A-E55B-400B-9856-0C05CC4FF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479478" y="3442063"/>
            <a:ext cx="1258032" cy="3087462"/>
          </a:xfrm>
          <a:prstGeom prst="rect">
            <a:avLst/>
          </a:prstGeom>
        </p:spPr>
      </p:pic>
      <p:grpSp>
        <p:nvGrpSpPr>
          <p:cNvPr id="6" name="Group 5">
            <a:extLst>
              <a:ext uri="{FF2B5EF4-FFF2-40B4-BE49-F238E27FC236}">
                <a16:creationId xmlns:a16="http://schemas.microsoft.com/office/drawing/2014/main" id="{8BCC187F-7955-A911-4B6D-8E92A7DC49DC}"/>
              </a:ext>
            </a:extLst>
          </p:cNvPr>
          <p:cNvGrpSpPr/>
          <p:nvPr/>
        </p:nvGrpSpPr>
        <p:grpSpPr>
          <a:xfrm>
            <a:off x="6435026" y="1569742"/>
            <a:ext cx="4495148" cy="1536040"/>
            <a:chOff x="6435026" y="1569742"/>
            <a:chExt cx="4495148" cy="1536040"/>
          </a:xfrm>
        </p:grpSpPr>
        <p:sp>
          <p:nvSpPr>
            <p:cNvPr id="18" name="Speech Bubble: Rectangle with Corners Rounded 17">
              <a:extLst>
                <a:ext uri="{FF2B5EF4-FFF2-40B4-BE49-F238E27FC236}">
                  <a16:creationId xmlns:a16="http://schemas.microsoft.com/office/drawing/2014/main" id="{0A936F05-C84B-45F1-847E-CA11489C9A3E}"/>
                </a:ext>
              </a:extLst>
            </p:cNvPr>
            <p:cNvSpPr/>
            <p:nvPr/>
          </p:nvSpPr>
          <p:spPr>
            <a:xfrm>
              <a:off x="6435026" y="1569742"/>
              <a:ext cx="4495148" cy="1536040"/>
            </a:xfrm>
            <a:prstGeom prst="wedgeRoundRectCallout">
              <a:avLst>
                <a:gd name="adj1" fmla="val 46191"/>
                <a:gd name="adj2" fmla="val 77759"/>
                <a:gd name="adj3" fmla="val 16667"/>
              </a:avLst>
            </a:prstGeom>
            <a:noFill/>
            <a:ln w="57150">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29B32D-6A84-4089-83EC-BF56500BA3F1}"/>
                </a:ext>
              </a:extLst>
            </p:cNvPr>
            <p:cNvSpPr/>
            <p:nvPr/>
          </p:nvSpPr>
          <p:spPr>
            <a:xfrm>
              <a:off x="6724989" y="1692455"/>
              <a:ext cx="4007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Minh hoạ bằng hình ảnh là một lựa chọn tốt. Hình ảnh có tính trực quan và rất thuyết phục. </a:t>
              </a:r>
            </a:p>
          </p:txBody>
        </p:sp>
      </p:grpSp>
      <p:grpSp>
        <p:nvGrpSpPr>
          <p:cNvPr id="8" name="Group 7">
            <a:extLst>
              <a:ext uri="{FF2B5EF4-FFF2-40B4-BE49-F238E27FC236}">
                <a16:creationId xmlns:a16="http://schemas.microsoft.com/office/drawing/2014/main" id="{43089AC6-F32E-E449-8E59-C880A820BFC2}"/>
              </a:ext>
            </a:extLst>
          </p:cNvPr>
          <p:cNvGrpSpPr/>
          <p:nvPr/>
        </p:nvGrpSpPr>
        <p:grpSpPr>
          <a:xfrm>
            <a:off x="2068294" y="5114362"/>
            <a:ext cx="6103433" cy="1101243"/>
            <a:chOff x="2068294" y="5114362"/>
            <a:chExt cx="6103433" cy="1101243"/>
          </a:xfrm>
        </p:grpSpPr>
        <p:sp>
          <p:nvSpPr>
            <p:cNvPr id="21" name="Speech Bubble: Rectangle with Corners Rounded 20">
              <a:extLst>
                <a:ext uri="{FF2B5EF4-FFF2-40B4-BE49-F238E27FC236}">
                  <a16:creationId xmlns:a16="http://schemas.microsoft.com/office/drawing/2014/main" id="{6BB4D0B4-D4FB-4673-B6C0-44BCC02BC4F5}"/>
                </a:ext>
              </a:extLst>
            </p:cNvPr>
            <p:cNvSpPr/>
            <p:nvPr/>
          </p:nvSpPr>
          <p:spPr>
            <a:xfrm>
              <a:off x="2068294" y="5114362"/>
              <a:ext cx="6103433" cy="1101243"/>
            </a:xfrm>
            <a:prstGeom prst="wedgeRoundRectCallout">
              <a:avLst>
                <a:gd name="adj1" fmla="val 52741"/>
                <a:gd name="adj2" fmla="val -134204"/>
                <a:gd name="adj3" fmla="val 16667"/>
              </a:avLst>
            </a:prstGeom>
            <a:noFill/>
            <a:ln w="57150">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069FB3-5370-4162-AF36-6E29EC3558BF}"/>
                </a:ext>
              </a:extLst>
            </p:cNvPr>
            <p:cNvSpPr/>
            <p:nvPr/>
          </p:nvSpPr>
          <p:spPr>
            <a:xfrm>
              <a:off x="2262106" y="5237076"/>
              <a:ext cx="5799474" cy="864532"/>
            </a:xfrm>
            <a:prstGeom prst="rect">
              <a:avLst/>
            </a:prstGeom>
          </p:spPr>
          <p:txBody>
            <a:bodyPr wrap="square">
              <a:spAutoFit/>
            </a:bodyPr>
            <a:lstStyle/>
            <a:p>
              <a:pPr algn="just" defTabSz="342900">
                <a:lnSpc>
                  <a:spcPct val="150000"/>
                </a:lnSpc>
              </a:pPr>
              <a:r>
                <a:rPr lang="vi-VN" sz="1800">
                  <a:latin typeface="UTM Avo" panose="02040603050506020204" pitchFamily="18" charset="0"/>
                  <a:cs typeface="Times New Roman" panose="02020603050405020304" pitchFamily="18" charset="0"/>
                </a:rPr>
                <a:t>Bài trình bày sẽ hiệu quả hơn nếu sử dụng định dạng văn bản và ảnh minh hoạ một cách hợp lí.</a:t>
              </a:r>
              <a:endParaRPr lang="vi-VN">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526813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DE38B4-0D9B-24EE-9926-1FD796C8CB09}"/>
              </a:ext>
            </a:extLst>
          </p:cNvPr>
          <p:cNvSpPr txBox="1"/>
          <p:nvPr/>
        </p:nvSpPr>
        <p:spPr>
          <a:xfrm>
            <a:off x="720436" y="419836"/>
            <a:ext cx="10751127" cy="1036117"/>
          </a:xfrm>
          <a:prstGeom prst="rect">
            <a:avLst/>
          </a:prstGeom>
          <a:noFill/>
        </p:spPr>
        <p:txBody>
          <a:bodyPr wrap="square">
            <a:spAutoFit/>
          </a:bodyPr>
          <a:lstStyle/>
          <a:p>
            <a:pPr algn="just">
              <a:lnSpc>
                <a:spcPct val="114000"/>
              </a:lnSpc>
              <a:spcBef>
                <a:spcPts val="300"/>
              </a:spcBef>
              <a:spcAft>
                <a:spcPts val="300"/>
              </a:spcAft>
            </a:pPr>
            <a:r>
              <a:rPr lang="en-US" sz="2800" b="1" dirty="0" err="1">
                <a:solidFill>
                  <a:schemeClr val="tx1"/>
                </a:solidFill>
                <a:latin typeface="Times New Roman" pitchFamily="18" charset="0"/>
                <a:ea typeface="Times New Roman" panose="02020603050405020304" pitchFamily="18" charset="0"/>
                <a:cs typeface="Times New Roman" pitchFamily="18" charset="0"/>
              </a:rPr>
              <a:t>Câu</a:t>
            </a:r>
            <a:r>
              <a:rPr lang="en-US" sz="2800" b="1" dirty="0">
                <a:solidFill>
                  <a:schemeClr val="tx1"/>
                </a:solidFill>
                <a:latin typeface="Times New Roman" pitchFamily="18" charset="0"/>
                <a:ea typeface="Times New Roman" panose="02020603050405020304" pitchFamily="18" charset="0"/>
                <a:cs typeface="Times New Roman" pitchFamily="18" charset="0"/>
              </a:rPr>
              <a:t> 1:</a:t>
            </a:r>
            <a:r>
              <a:rPr lang="en-US" sz="2800" dirty="0">
                <a:solidFill>
                  <a:schemeClr val="tx1"/>
                </a:solidFill>
                <a:latin typeface="Times New Roman" pitchFamily="18" charset="0"/>
                <a:ea typeface="Times New Roman" panose="02020603050405020304" pitchFamily="18" charset="0"/>
                <a:cs typeface="Times New Roman" pitchFamily="18" charset="0"/>
              </a:rPr>
              <a:t> Sau </a:t>
            </a:r>
            <a:r>
              <a:rPr lang="en-US" sz="2800" dirty="0" err="1">
                <a:solidFill>
                  <a:schemeClr val="tx1"/>
                </a:solidFill>
                <a:latin typeface="Times New Roman" pitchFamily="18" charset="0"/>
                <a:ea typeface="Times New Roman" panose="02020603050405020304" pitchFamily="18" charset="0"/>
                <a:cs typeface="Times New Roman" pitchFamily="18" charset="0"/>
              </a:rPr>
              <a:t>khi</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tạo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văn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bản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một</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bài</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trình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chiếu</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em</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thường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định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dạng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văn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bản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như</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thế</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nào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Cần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làm</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gì</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để</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nhấn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mạnh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nội</a:t>
            </a:r>
            <a:r>
              <a:rPr lang="en-US" sz="2800" dirty="0">
                <a:solidFill>
                  <a:schemeClr val="tx1"/>
                </a:solidFill>
                <a:latin typeface="Times New Roman" pitchFamily="18" charset="0"/>
                <a:ea typeface="Times New Roman" panose="02020603050405020304" pitchFamily="18" charset="0"/>
                <a:cs typeface="Times New Roman" pitchFamily="18" charset="0"/>
              </a:rPr>
              <a:t> dung </a:t>
            </a:r>
            <a:r>
              <a:rPr lang="en-US" sz="2800" dirty="0" err="1">
                <a:solidFill>
                  <a:schemeClr val="tx1"/>
                </a:solidFill>
                <a:latin typeface="Times New Roman" pitchFamily="18" charset="0"/>
                <a:ea typeface="Times New Roman" panose="02020603050405020304" pitchFamily="18" charset="0"/>
                <a:cs typeface="Times New Roman" pitchFamily="18" charset="0"/>
              </a:rPr>
              <a:t>trên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một</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trang</a:t>
            </a:r>
            <a:r>
              <a:rPr lang="en-US" sz="2800" dirty="0">
                <a:solidFill>
                  <a:schemeClr val="tx1"/>
                </a:solidFill>
                <a:latin typeface="Times New Roman" pitchFamily="18" charset="0"/>
                <a:ea typeface="Times New Roman" panose="02020603050405020304" pitchFamily="18" charset="0"/>
                <a:cs typeface="Times New Roman" pitchFamily="18" charset="0"/>
              </a:rPr>
              <a:t>? </a:t>
            </a:r>
          </a:p>
        </p:txBody>
      </p:sp>
      <p:sp>
        <p:nvSpPr>
          <p:cNvPr id="4" name="TextBox 3">
            <a:extLst>
              <a:ext uri="{FF2B5EF4-FFF2-40B4-BE49-F238E27FC236}">
                <a16:creationId xmlns:a16="http://schemas.microsoft.com/office/drawing/2014/main" id="{349C6554-E938-02F4-5240-A8F078A9C311}"/>
              </a:ext>
            </a:extLst>
          </p:cNvPr>
          <p:cNvSpPr txBox="1"/>
          <p:nvPr/>
        </p:nvSpPr>
        <p:spPr>
          <a:xfrm>
            <a:off x="720436" y="3699860"/>
            <a:ext cx="10751127" cy="1036117"/>
          </a:xfrm>
          <a:prstGeom prst="rect">
            <a:avLst/>
          </a:prstGeom>
          <a:noFill/>
        </p:spPr>
        <p:txBody>
          <a:bodyPr wrap="square">
            <a:spAutoFit/>
          </a:bodyPr>
          <a:lstStyle/>
          <a:p>
            <a:pPr algn="just">
              <a:lnSpc>
                <a:spcPct val="114000"/>
              </a:lnSpc>
              <a:spcBef>
                <a:spcPts val="300"/>
              </a:spcBef>
              <a:spcAft>
                <a:spcPts val="300"/>
              </a:spcAft>
            </a:pPr>
            <a:r>
              <a:rPr lang="en-US" sz="2800" b="1" dirty="0" err="1">
                <a:solidFill>
                  <a:schemeClr val="tx1"/>
                </a:solidFill>
                <a:latin typeface="Times New Roman" pitchFamily="18" charset="0"/>
                <a:ea typeface="Times New Roman" panose="02020603050405020304" pitchFamily="18" charset="0"/>
                <a:cs typeface="Times New Roman" pitchFamily="18" charset="0"/>
              </a:rPr>
              <a:t>Câu</a:t>
            </a:r>
            <a:r>
              <a:rPr lang="en-US" sz="2800" b="1" dirty="0">
                <a:solidFill>
                  <a:schemeClr val="tx1"/>
                </a:solidFill>
                <a:latin typeface="Times New Roman" pitchFamily="18" charset="0"/>
                <a:ea typeface="Times New Roman" panose="02020603050405020304" pitchFamily="18" charset="0"/>
                <a:cs typeface="Times New Roman" pitchFamily="18" charset="0"/>
              </a:rPr>
              <a:t> 2:</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Có</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nên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viết</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nhiều</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chữ</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dùng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nhiều</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màu</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trên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một</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trang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không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Vì</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sao</a:t>
            </a:r>
            <a:r>
              <a:rPr lang="en-US" sz="2800" dirty="0">
                <a:solidFill>
                  <a:schemeClr val="tx1"/>
                </a:solidFill>
                <a:latin typeface="Times New Roman" pitchFamily="18" charset="0"/>
                <a:ea typeface="Times New Roman" panose="02020603050405020304" pitchFamily="18" charset="0"/>
                <a:cs typeface="Times New Roman" pitchFamily="18" charset="0"/>
              </a:rPr>
              <a:t>? </a:t>
            </a:r>
          </a:p>
        </p:txBody>
      </p:sp>
      <p:sp>
        <p:nvSpPr>
          <p:cNvPr id="6" name="TextBox 5">
            <a:extLst>
              <a:ext uri="{FF2B5EF4-FFF2-40B4-BE49-F238E27FC236}">
                <a16:creationId xmlns:a16="http://schemas.microsoft.com/office/drawing/2014/main" id="{C7FBEB04-00A0-C806-4A3D-2153292E7537}"/>
              </a:ext>
            </a:extLst>
          </p:cNvPr>
          <p:cNvSpPr txBox="1"/>
          <p:nvPr/>
        </p:nvSpPr>
        <p:spPr>
          <a:xfrm>
            <a:off x="720436" y="1565686"/>
            <a:ext cx="10626436" cy="2134174"/>
          </a:xfrm>
          <a:prstGeom prst="rect">
            <a:avLst/>
          </a:prstGeom>
          <a:noFill/>
        </p:spPr>
        <p:txBody>
          <a:bodyPr wrap="square">
            <a:spAutoFit/>
          </a:bodyPr>
          <a:lstStyle/>
          <a:p>
            <a:pPr lvl="0" algn="just">
              <a:lnSpc>
                <a:spcPct val="114000"/>
              </a:lnSpc>
              <a:spcBef>
                <a:spcPts val="300"/>
              </a:spcBef>
              <a:spcAft>
                <a:spcPts val="300"/>
              </a:spcAft>
            </a:pP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Định</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dạng</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phông</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chữ</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cỡ</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chữ</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kiểu</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chữ</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mầu</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phông</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kiểu</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căn</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lề</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cho</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đồng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nhất</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và</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rõ</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ràng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a:t>
            </a:r>
            <a:endParaRPr lang="en-US" sz="2800" dirty="0">
              <a:solidFill>
                <a:srgbClr val="0000FF"/>
              </a:solidFill>
              <a:latin typeface="Times New Roman" pitchFamily="18" charset="0"/>
              <a:ea typeface="Times New Roman" panose="02020603050405020304" pitchFamily="18" charset="0"/>
              <a:cs typeface="Times New Roman" pitchFamily="18" charset="0"/>
            </a:endParaRPr>
          </a:p>
          <a:p>
            <a:pPr lvl="0" algn="just">
              <a:lnSpc>
                <a:spcPct val="114000"/>
              </a:lnSpc>
              <a:spcBef>
                <a:spcPts val="300"/>
              </a:spcBef>
              <a:spcAft>
                <a:spcPts val="300"/>
              </a:spcAft>
            </a:pP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Để</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nhấn</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mạnh</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nội</a:t>
            </a:r>
            <a:r>
              <a:rPr lang="en-US" sz="2800" dirty="0">
                <a:solidFill>
                  <a:srgbClr val="0000FF"/>
                </a:solidFill>
                <a:latin typeface="Times New Roman" pitchFamily="18" charset="0"/>
                <a:ea typeface="Times New Roman" panose="02020603050405020304" pitchFamily="18" charset="0"/>
                <a:cs typeface="Times New Roman" pitchFamily="18" charset="0"/>
              </a:rPr>
              <a:t> dung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trên</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một</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trang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 ta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phải</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sử</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dụng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thêm</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màu</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chữ</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để</a:t>
            </a:r>
            <a:r>
              <a:rPr lang="en-US" sz="2800" dirty="0" smtClean="0">
                <a:solidFill>
                  <a:srgbClr val="0000FF"/>
                </a:solidFill>
                <a:latin typeface="Times New Roman" pitchFamily="18" charset="0"/>
                <a:ea typeface="Times New Roman" panose="02020603050405020304" pitchFamily="18" charset="0"/>
                <a:cs typeface="Times New Roman" pitchFamily="18" charset="0"/>
              </a:rPr>
              <a:t> chia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tiêu</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đề</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trang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và</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nội</a:t>
            </a:r>
            <a:r>
              <a:rPr lang="en-US" sz="2800" dirty="0" smtClean="0">
                <a:solidFill>
                  <a:srgbClr val="0000FF"/>
                </a:solidFill>
                <a:latin typeface="Times New Roman" pitchFamily="18" charset="0"/>
                <a:ea typeface="Times New Roman" panose="02020603050405020304" pitchFamily="18" charset="0"/>
                <a:cs typeface="Times New Roman" pitchFamily="18" charset="0"/>
              </a:rPr>
              <a:t> dung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trong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một</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trang</a:t>
            </a:r>
            <a:r>
              <a:rPr lang="en-US" sz="2800" dirty="0" smtClean="0">
                <a:solidFill>
                  <a:srgbClr val="0000FF"/>
                </a:solidFill>
                <a:latin typeface="Times New Roman" pitchFamily="18" charset="0"/>
                <a:ea typeface="Times New Roman" panose="02020603050405020304" pitchFamily="18" charset="0"/>
                <a:cs typeface="Times New Roman" pitchFamily="18" charset="0"/>
              </a:rPr>
              <a:t> </a:t>
            </a:r>
            <a:r>
              <a:rPr lang="en-US" sz="2800" dirty="0" err="1" smtClean="0">
                <a:solidFill>
                  <a:srgbClr val="0000FF"/>
                </a:solidFill>
                <a:latin typeface="Times New Roman" pitchFamily="18" charset="0"/>
                <a:ea typeface="Times New Roman" panose="02020603050405020304" pitchFamily="18" charset="0"/>
                <a:cs typeface="Times New Roman" pitchFamily="18" charset="0"/>
              </a:rPr>
              <a:t>chiếu</a:t>
            </a:r>
            <a:r>
              <a:rPr lang="en-US" sz="2800" dirty="0" smtClean="0">
                <a:solidFill>
                  <a:srgbClr val="0000FF"/>
                </a:solidFill>
                <a:latin typeface="Times New Roman" pitchFamily="18" charset="0"/>
                <a:ea typeface="Times New Roman" panose="02020603050405020304" pitchFamily="18" charset="0"/>
                <a:cs typeface="Times New Roman" pitchFamily="18" charset="0"/>
              </a:rPr>
              <a:t>.</a:t>
            </a:r>
            <a:endParaRPr lang="en-US" sz="2800" dirty="0">
              <a:solidFill>
                <a:srgbClr val="0000FF"/>
              </a:solidFill>
              <a:latin typeface="Times New Roman" pitchFamily="18" charset="0"/>
              <a:ea typeface="Times New Roman" panose="02020603050405020304" pitchFamily="18" charset="0"/>
              <a:cs typeface="Times New Roman" pitchFamily="18" charset="0"/>
            </a:endParaRPr>
          </a:p>
        </p:txBody>
      </p:sp>
      <p:sp>
        <p:nvSpPr>
          <p:cNvPr id="8" name="TextBox 7">
            <a:extLst>
              <a:ext uri="{FF2B5EF4-FFF2-40B4-BE49-F238E27FC236}">
                <a16:creationId xmlns:a16="http://schemas.microsoft.com/office/drawing/2014/main" id="{F3895B25-D24E-03F4-7554-6A2950AD1BF2}"/>
              </a:ext>
            </a:extLst>
          </p:cNvPr>
          <p:cNvSpPr txBox="1"/>
          <p:nvPr/>
        </p:nvSpPr>
        <p:spPr>
          <a:xfrm>
            <a:off x="720436" y="4857347"/>
            <a:ext cx="10626436" cy="1113062"/>
          </a:xfrm>
          <a:prstGeom prst="rect">
            <a:avLst/>
          </a:prstGeom>
          <a:noFill/>
        </p:spPr>
        <p:txBody>
          <a:bodyPr wrap="square">
            <a:spAutoFit/>
          </a:bodyPr>
          <a:lstStyle/>
          <a:p>
            <a:pPr lvl="0" algn="just">
              <a:lnSpc>
                <a:spcPct val="114000"/>
              </a:lnSpc>
              <a:spcBef>
                <a:spcPts val="300"/>
              </a:spcBef>
              <a:spcAft>
                <a:spcPts val="300"/>
              </a:spcAft>
            </a:pPr>
            <a:r>
              <a:rPr lang="en-US" sz="2800" dirty="0" err="1">
                <a:solidFill>
                  <a:srgbClr val="0000FF"/>
                </a:solidFill>
                <a:latin typeface="Times New Roman" pitchFamily="18" charset="0"/>
                <a:ea typeface="Times New Roman" panose="02020603050405020304" pitchFamily="18" charset="0"/>
                <a:cs typeface="Times New Roman" pitchFamily="18" charset="0"/>
              </a:rPr>
              <a:t>Không</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nên</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viết</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nhiều</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chữ</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trên</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cùng</a:t>
            </a:r>
            <a:r>
              <a:rPr lang="en-US" sz="2800" dirty="0">
                <a:solidFill>
                  <a:srgbClr val="0000FF"/>
                </a:solidFill>
                <a:latin typeface="Times New Roman" pitchFamily="18" charset="0"/>
                <a:ea typeface="Times New Roman" panose="02020603050405020304" pitchFamily="18" charset="0"/>
                <a:cs typeface="Times New Roman" pitchFamily="18" charset="0"/>
              </a:rPr>
              <a:t> 1 </a:t>
            </a:r>
            <a:r>
              <a:rPr lang="en-US" sz="2800" dirty="0" err="1">
                <a:solidFill>
                  <a:srgbClr val="0000FF"/>
                </a:solidFill>
                <a:latin typeface="Times New Roman" pitchFamily="18" charset="0"/>
                <a:ea typeface="Times New Roman" panose="02020603050405020304" pitchFamily="18" charset="0"/>
                <a:cs typeface="Times New Roman" pitchFamily="18" charset="0"/>
              </a:rPr>
              <a:t>trang</a:t>
            </a:r>
            <a:endParaRPr lang="en-US" sz="2800" dirty="0">
              <a:solidFill>
                <a:srgbClr val="0000FF"/>
              </a:solidFill>
              <a:latin typeface="Times New Roman" pitchFamily="18" charset="0"/>
              <a:ea typeface="Times New Roman" panose="02020603050405020304" pitchFamily="18" charset="0"/>
              <a:cs typeface="Times New Roman" pitchFamily="18" charset="0"/>
            </a:endParaRPr>
          </a:p>
          <a:p>
            <a:pPr lvl="0" algn="just">
              <a:lnSpc>
                <a:spcPct val="114000"/>
              </a:lnSpc>
              <a:spcBef>
                <a:spcPts val="300"/>
              </a:spcBef>
              <a:spcAft>
                <a:spcPts val="300"/>
              </a:spcAft>
            </a:pPr>
            <a:r>
              <a:rPr lang="en-US" sz="2800" dirty="0" err="1">
                <a:solidFill>
                  <a:srgbClr val="0000FF"/>
                </a:solidFill>
                <a:latin typeface="Times New Roman" pitchFamily="18" charset="0"/>
                <a:ea typeface="Times New Roman" panose="02020603050405020304" pitchFamily="18" charset="0"/>
                <a:cs typeface="Times New Roman" pitchFamily="18" charset="0"/>
              </a:rPr>
              <a:t>Vì</a:t>
            </a:r>
            <a:r>
              <a:rPr lang="en-US" sz="2800" dirty="0">
                <a:solidFill>
                  <a:srgbClr val="0000FF"/>
                </a:solidFill>
                <a:latin typeface="Times New Roman" pitchFamily="18" charset="0"/>
                <a:ea typeface="Times New Roman" panose="02020603050405020304" pitchFamily="18" charset="0"/>
                <a:cs typeface="Times New Roman" pitchFamily="18" charset="0"/>
              </a:rPr>
              <a:t>: Trang </a:t>
            </a:r>
            <a:r>
              <a:rPr lang="en-US" sz="2800" dirty="0" err="1">
                <a:solidFill>
                  <a:srgbClr val="0000FF"/>
                </a:solidFill>
                <a:latin typeface="Times New Roman" pitchFamily="18" charset="0"/>
                <a:ea typeface="Times New Roman" panose="02020603050405020304" pitchFamily="18" charset="0"/>
                <a:cs typeface="Times New Roman" pitchFamily="18" charset="0"/>
              </a:rPr>
              <a:t>chiếu</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sẽ</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khó</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nhìn</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khó</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theo</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dõi</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không</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trực</a:t>
            </a:r>
            <a:r>
              <a:rPr lang="en-US" sz="2800" dirty="0">
                <a:solidFill>
                  <a:srgbClr val="0000FF"/>
                </a:solidFill>
                <a:latin typeface="Times New Roman" pitchFamily="18" charset="0"/>
                <a:ea typeface="Times New Roman" panose="02020603050405020304" pitchFamily="18" charset="0"/>
                <a:cs typeface="Times New Roman" pitchFamily="18" charset="0"/>
              </a:rPr>
              <a:t> </a:t>
            </a:r>
            <a:r>
              <a:rPr lang="en-US" sz="2800" dirty="0" err="1">
                <a:solidFill>
                  <a:srgbClr val="0000FF"/>
                </a:solidFill>
                <a:latin typeface="Times New Roman" pitchFamily="18" charset="0"/>
                <a:ea typeface="Times New Roman" panose="02020603050405020304" pitchFamily="18" charset="0"/>
                <a:cs typeface="Times New Roman" pitchFamily="18" charset="0"/>
              </a:rPr>
              <a:t>quan</a:t>
            </a:r>
            <a:r>
              <a:rPr lang="en-US" sz="2800" dirty="0">
                <a:solidFill>
                  <a:srgbClr val="0000FF"/>
                </a:solidFill>
                <a:latin typeface="Times New Roman" pitchFamily="18" charset="0"/>
                <a:ea typeface="Times New Roman" panose="02020603050405020304" pitchFamily="18" charset="0"/>
                <a:cs typeface="Times New Roman" pitchFamily="18" charset="0"/>
              </a:rPr>
              <a:t>,…</a:t>
            </a:r>
          </a:p>
        </p:txBody>
      </p:sp>
    </p:spTree>
    <p:extLst>
      <p:ext uri="{BB962C8B-B14F-4D97-AF65-F5344CB8AC3E}">
        <p14:creationId xmlns:p14="http://schemas.microsoft.com/office/powerpoint/2010/main" val="685848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923B10D-BE62-4727-B8BF-85BC89A797E6}"/>
              </a:ext>
            </a:extLst>
          </p:cNvPr>
          <p:cNvPicPr>
            <a:picLocks noChangeAspect="1"/>
          </p:cNvPicPr>
          <p:nvPr/>
        </p:nvPicPr>
        <p:blipFill>
          <a:blip r:embed="rId2"/>
          <a:stretch>
            <a:fillRect/>
          </a:stretch>
        </p:blipFill>
        <p:spPr>
          <a:xfrm>
            <a:off x="0" y="7927"/>
            <a:ext cx="756220" cy="753733"/>
          </a:xfrm>
          <a:prstGeom prst="rect">
            <a:avLst/>
          </a:prstGeom>
        </p:spPr>
      </p:pic>
      <p:sp>
        <p:nvSpPr>
          <p:cNvPr id="20" name="Rectangle 19">
            <a:extLst>
              <a:ext uri="{FF2B5EF4-FFF2-40B4-BE49-F238E27FC236}">
                <a16:creationId xmlns:a16="http://schemas.microsoft.com/office/drawing/2014/main" id="{E91F50B4-EBBF-438C-91EF-F635305407ED}"/>
              </a:ext>
            </a:extLst>
          </p:cNvPr>
          <p:cNvSpPr/>
          <p:nvPr/>
        </p:nvSpPr>
        <p:spPr>
          <a:xfrm>
            <a:off x="756220" y="27227"/>
            <a:ext cx="11277600" cy="715132"/>
          </a:xfrm>
          <a:prstGeom prst="rect">
            <a:avLst/>
          </a:prstGeom>
        </p:spPr>
        <p:txBody>
          <a:bodyPr wrap="square">
            <a:spAutoFit/>
          </a:bodyPr>
          <a:lstStyle/>
          <a:p>
            <a:pPr defTabSz="342900">
              <a:lnSpc>
                <a:spcPct val="140000"/>
              </a:lnSpc>
            </a:pPr>
            <a:r>
              <a:rPr lang="vi-VN" sz="3200" dirty="0">
                <a:latin typeface="Times New Roman" panose="02020603050405020304" pitchFamily="18" charset="0"/>
                <a:cs typeface="Times New Roman" panose="02020603050405020304" pitchFamily="18" charset="0"/>
              </a:rPr>
              <a:t> Để tạo được bài trình bày hiệu quả và chuyên nghiệp em cần chú ý: </a:t>
            </a:r>
            <a:endParaRPr lang="en-US" sz="3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FC7E9D16-5440-422E-95CA-7B124DAAEEEE}"/>
              </a:ext>
            </a:extLst>
          </p:cNvPr>
          <p:cNvSpPr/>
          <p:nvPr/>
        </p:nvSpPr>
        <p:spPr>
          <a:xfrm>
            <a:off x="255409" y="984934"/>
            <a:ext cx="6400800" cy="4228850"/>
          </a:xfrm>
          <a:prstGeom prst="rect">
            <a:avLst/>
          </a:prstGeom>
        </p:spPr>
        <p:txBody>
          <a:bodyPr wrap="square">
            <a:spAutoFit/>
          </a:bodyPr>
          <a:lstStyle/>
          <a:p>
            <a:pPr marL="457200" indent="-457200" defTabSz="342900">
              <a:lnSpc>
                <a:spcPct val="14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Phông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endParaRPr lang="en-US" sz="3200" dirty="0">
              <a:latin typeface="Times New Roman" panose="02020603050405020304" pitchFamily="18" charset="0"/>
              <a:cs typeface="Times New Roman" panose="02020603050405020304" pitchFamily="18" charset="0"/>
            </a:endParaRPr>
          </a:p>
          <a:p>
            <a:pPr marL="457200" indent="-457200" defTabSz="342900">
              <a:lnSpc>
                <a:spcPct val="14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Cỡ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endParaRPr lang="en-US" sz="3200" dirty="0">
              <a:latin typeface="Times New Roman" panose="02020603050405020304" pitchFamily="18" charset="0"/>
              <a:cs typeface="Times New Roman" panose="02020603050405020304" pitchFamily="18" charset="0"/>
            </a:endParaRPr>
          </a:p>
          <a:p>
            <a:pPr marL="457200" indent="-457200" defTabSz="342900">
              <a:lnSpc>
                <a:spcPct val="14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Kiểu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endParaRPr lang="en-US" sz="3200" dirty="0">
              <a:latin typeface="Times New Roman" panose="02020603050405020304" pitchFamily="18" charset="0"/>
              <a:cs typeface="Times New Roman" panose="02020603050405020304" pitchFamily="18" charset="0"/>
            </a:endParaRPr>
          </a:p>
          <a:p>
            <a:pPr marL="457200" indent="-457200" defTabSz="342900">
              <a:lnSpc>
                <a:spcPct val="14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endParaRPr lang="en-US" sz="3200" dirty="0">
              <a:latin typeface="Times New Roman" panose="02020603050405020304" pitchFamily="18" charset="0"/>
              <a:cs typeface="Times New Roman" panose="02020603050405020304" pitchFamily="18" charset="0"/>
            </a:endParaRPr>
          </a:p>
          <a:p>
            <a:pPr marL="457200" indent="-457200" defTabSz="342900">
              <a:lnSpc>
                <a:spcPct val="14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a:p>
            <a:pPr marL="457200" indent="-457200" defTabSz="342900">
              <a:lnSpc>
                <a:spcPct val="140000"/>
              </a:lnSpc>
              <a:buFont typeface="Wingdings" panose="05000000000000000000" pitchFamily="2" charset="2"/>
              <a:buChar char="ü"/>
            </a:pP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endParaRPr lang="en-US" sz="3200" dirty="0">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0013B0CE-B6D6-4C86-B1A9-0D25E52716B1}"/>
              </a:ext>
            </a:extLst>
          </p:cNvPr>
          <p:cNvGrpSpPr/>
          <p:nvPr/>
        </p:nvGrpSpPr>
        <p:grpSpPr>
          <a:xfrm>
            <a:off x="4981202" y="1605079"/>
            <a:ext cx="7299467" cy="4267987"/>
            <a:chOff x="5258293" y="2577946"/>
            <a:chExt cx="7299467" cy="4267987"/>
          </a:xfrm>
        </p:grpSpPr>
        <p:sp>
          <p:nvSpPr>
            <p:cNvPr id="23" name="Speech Bubble: Oval 2">
              <a:extLst>
                <a:ext uri="{FF2B5EF4-FFF2-40B4-BE49-F238E27FC236}">
                  <a16:creationId xmlns:a16="http://schemas.microsoft.com/office/drawing/2014/main" id="{CB431E9D-9842-4020-9FDC-F8BE1CCFB227}"/>
                </a:ext>
              </a:extLst>
            </p:cNvPr>
            <p:cNvSpPr/>
            <p:nvPr/>
          </p:nvSpPr>
          <p:spPr>
            <a:xfrm>
              <a:off x="5258293" y="2577946"/>
              <a:ext cx="6104720" cy="2905434"/>
            </a:xfrm>
            <a:prstGeom prst="wedgeEllipseCallout">
              <a:avLst>
                <a:gd name="adj1" fmla="val 54971"/>
                <a:gd name="adj2" fmla="val 23808"/>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err="1">
                  <a:solidFill>
                    <a:srgbClr val="FF0000"/>
                  </a:solidFill>
                  <a:latin typeface="Times New Roman" panose="02020603050405020304" pitchFamily="18" charset="0"/>
                  <a:cs typeface="Times New Roman" panose="02020603050405020304" pitchFamily="18" charset="0"/>
                </a:rPr>
                <a:t>Lưu</a:t>
              </a:r>
              <a:r>
                <a:rPr lang="en-US" sz="2800" b="1" u="sng" dirty="0">
                  <a:solidFill>
                    <a:srgbClr val="FF0000"/>
                  </a:solidFill>
                  <a:latin typeface="Times New Roman" panose="02020603050405020304" pitchFamily="18" charset="0"/>
                  <a:cs typeface="Times New Roman" panose="02020603050405020304" pitchFamily="18" charset="0"/>
                </a:rPr>
                <a:t> ý</a:t>
              </a:r>
              <a:r>
                <a:rPr lang="en-US" sz="2800" dirty="0">
                  <a:solidFill>
                    <a:srgbClr val="FF0000"/>
                  </a:solidFill>
                  <a:latin typeface="Times New Roman" panose="02020603050405020304" pitchFamily="18" charset="0"/>
                  <a:cs typeface="Times New Roman" panose="02020603050405020304" pitchFamily="18" charset="0"/>
                </a:rPr>
                <a:t>:</a:t>
              </a:r>
            </a:p>
            <a:p>
              <a:pPr algn="ct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trang</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24" name="Picture 2" descr="Top 10 cách giảng bài hay tạo hứng thú học tập cho học sinh - Hachim">
              <a:extLst>
                <a:ext uri="{FF2B5EF4-FFF2-40B4-BE49-F238E27FC236}">
                  <a16:creationId xmlns:a16="http://schemas.microsoft.com/office/drawing/2014/main" id="{1816701B-DEF0-4192-AD17-176749F3083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8089" t="7008" r="37216" b="9816"/>
            <a:stretch/>
          </p:blipFill>
          <p:spPr bwMode="auto">
            <a:xfrm rot="10800000" flipH="1" flipV="1">
              <a:off x="10911840" y="3940500"/>
              <a:ext cx="1645920" cy="29054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59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7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920" y="122756"/>
            <a:ext cx="11501135" cy="2708434"/>
          </a:xfrm>
          <a:prstGeom prst="rect">
            <a:avLst/>
          </a:prstGeom>
        </p:spPr>
        <p:txBody>
          <a:bodyPr wrap="square">
            <a:spAutoFit/>
          </a:bodyPr>
          <a:lstStyle/>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dễ</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font </a:t>
            </a:r>
            <a:r>
              <a:rPr lang="en-US" sz="2800" dirty="0" err="1">
                <a:solidFill>
                  <a:srgbClr val="000000"/>
                </a:solidFill>
                <a:latin typeface="Times New Roman" panose="02020603050405020304" pitchFamily="18" charset="0"/>
                <a:ea typeface="Times New Roman" panose="02020603050405020304" pitchFamily="18" charset="0"/>
              </a:rPr>
              <a:t>chữ</a:t>
            </a:r>
            <a:endParaRPr lang="en-US" sz="28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size: 40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50,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size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18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endParaRPr lang="en-US" sz="28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Kiểu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endParaRPr lang="en-US" sz="28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Màu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endParaRPr lang="en-US" sz="28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B95E901B-6AB6-5EA3-E41D-3DB52AFF9641}"/>
              </a:ext>
            </a:extLst>
          </p:cNvPr>
          <p:cNvSpPr/>
          <p:nvPr/>
        </p:nvSpPr>
        <p:spPr>
          <a:xfrm>
            <a:off x="399920" y="2929418"/>
            <a:ext cx="11392160" cy="2400657"/>
          </a:xfrm>
          <a:prstGeom prst="rect">
            <a:avLst/>
          </a:prstGeom>
        </p:spPr>
        <p:txBody>
          <a:bodyPr wrap="square">
            <a:spAutoFit/>
          </a:bodyPr>
          <a:lstStyle/>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lượng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trang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5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7 </a:t>
            </a:r>
            <a:r>
              <a:rPr lang="en-US" sz="2800" dirty="0" err="1">
                <a:solidFill>
                  <a:srgbClr val="000000"/>
                </a:solidFill>
                <a:latin typeface="Times New Roman" panose="02020603050405020304" pitchFamily="18" charset="0"/>
                <a:ea typeface="Times New Roman" panose="02020603050405020304" pitchFamily="18" charset="0"/>
              </a:rPr>
              <a:t>dòng</a:t>
            </a:r>
            <a:endParaRPr lang="en-US" sz="2800" dirty="0">
              <a:latin typeface="Times New Roman" panose="02020603050405020304" pitchFamily="18" charset="0"/>
              <a:ea typeface="Times New Roman" panose="02020603050405020304" pitchFamily="18" charset="0"/>
            </a:endParaRPr>
          </a:p>
          <a:p>
            <a:pPr algn="just">
              <a:spcBef>
                <a:spcPts val="600"/>
              </a:spcBef>
              <a:spcAft>
                <a:spcPts val="600"/>
              </a:spcAft>
            </a:pP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Nội</a:t>
            </a:r>
            <a:r>
              <a:rPr lang="en-US" sz="2800" dirty="0">
                <a:solidFill>
                  <a:srgbClr val="0070C0"/>
                </a:solidFill>
                <a:latin typeface="Times New Roman" panose="02020603050405020304" pitchFamily="18" charset="0"/>
                <a:ea typeface="Times New Roman" panose="02020603050405020304" pitchFamily="18" charset="0"/>
              </a:rPr>
              <a:t> dung </a:t>
            </a:r>
            <a:r>
              <a:rPr lang="en-US" sz="2800" dirty="0" err="1">
                <a:solidFill>
                  <a:srgbClr val="0070C0"/>
                </a:solidFill>
                <a:latin typeface="Times New Roman" panose="02020603050405020304" pitchFamily="18" charset="0"/>
                <a:ea typeface="Times New Roman" panose="02020603050405020304" pitchFamily="18" charset="0"/>
              </a:rPr>
              <a:t>trong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mỗi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trang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rPr>
              <a:t>. Văn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Thông </a:t>
            </a:r>
            <a:r>
              <a:rPr lang="en-US" sz="2800" dirty="0" err="1">
                <a:solidFill>
                  <a:srgbClr val="000000"/>
                </a:solidFill>
                <a:latin typeface="Times New Roman" panose="02020603050405020304" pitchFamily="18" charset="0"/>
                <a:ea typeface="Times New Roman" panose="02020603050405020304" pitchFamily="18" charset="0"/>
              </a:rPr>
              <a:t>điệp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rPr>
              <a:t> hay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màu</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9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7E2055E-E4BA-4933-A42F-C343390CEC68}"/>
              </a:ext>
            </a:extLst>
          </p:cNvPr>
          <p:cNvSpPr txBox="1">
            <a:spLocks/>
          </p:cNvSpPr>
          <p:nvPr/>
        </p:nvSpPr>
        <p:spPr>
          <a:xfrm>
            <a:off x="663191" y="1266819"/>
            <a:ext cx="11277601" cy="4379182"/>
          </a:xfrm>
          <a:prstGeom prst="rect">
            <a:avLst/>
          </a:prstGeom>
          <a:solidFill>
            <a:srgbClr val="CCFFCC"/>
          </a:solidFill>
          <a:ln>
            <a:solidFill>
              <a:schemeClr val="tx1"/>
            </a:solidFill>
          </a:ln>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300"/>
              </a:spcBef>
              <a:spcAft>
                <a:spcPts val="300"/>
              </a:spcAft>
              <a:buFont typeface="Arial" panose="020B0604020202020204" pitchFamily="34" charset="0"/>
              <a:buNone/>
            </a:pPr>
            <a:endParaRPr lang="en-US" sz="1050"/>
          </a:p>
          <a:p>
            <a:pPr marL="0" indent="0">
              <a:lnSpc>
                <a:spcPct val="125000"/>
              </a:lnSpc>
              <a:spcBef>
                <a:spcPts val="300"/>
              </a:spcBef>
              <a:spcAft>
                <a:spcPts val="300"/>
              </a:spcAft>
              <a:buFont typeface="Arial" panose="020B0604020202020204" pitchFamily="34" charset="0"/>
              <a:buNone/>
            </a:pPr>
            <a:r>
              <a:rPr lang="en-US"/>
              <a:t>- Định dạng văn bản trong phần mềm trình chiếu tương tự như trong phần mềm soạn thảo.</a:t>
            </a:r>
          </a:p>
          <a:p>
            <a:pPr marL="0" indent="0">
              <a:lnSpc>
                <a:spcPct val="125000"/>
              </a:lnSpc>
              <a:spcBef>
                <a:spcPts val="300"/>
              </a:spcBef>
              <a:spcAft>
                <a:spcPts val="300"/>
              </a:spcAft>
              <a:buFont typeface="Arial" panose="020B0604020202020204" pitchFamily="34" charset="0"/>
              <a:buNone/>
            </a:pPr>
            <a:r>
              <a:rPr lang="en-US">
                <a:ea typeface="Times New Roman" panose="02020603050405020304" pitchFamily="18" charset="0"/>
              </a:rPr>
              <a:t>- Nên chọn phông chữ, cỡ chữ, kiểu chữ, màu chữ, nền,… thống nhất và phù hợp, để làm nổi bật thông điệp chính của trang.</a:t>
            </a:r>
          </a:p>
          <a:p>
            <a:pPr marL="0" indent="0">
              <a:lnSpc>
                <a:spcPct val="125000"/>
              </a:lnSpc>
              <a:spcBef>
                <a:spcPts val="300"/>
              </a:spcBef>
              <a:spcAft>
                <a:spcPts val="300"/>
              </a:spcAft>
              <a:buFont typeface="Arial" panose="020B0604020202020204" pitchFamily="34" charset="0"/>
              <a:buNone/>
            </a:pPr>
            <a:r>
              <a:rPr lang="en-US">
                <a:ea typeface="Times New Roman" panose="02020603050405020304" pitchFamily="18" charset="0"/>
              </a:rPr>
              <a:t>- Nội dung trình bày nên cô đọng. Mỗi trang chiếu chỉ nên tập trung vào một ý chính.</a:t>
            </a:r>
          </a:p>
        </p:txBody>
      </p:sp>
      <p:pic>
        <p:nvPicPr>
          <p:cNvPr id="3" name="Picture 2">
            <a:extLst>
              <a:ext uri="{FF2B5EF4-FFF2-40B4-BE49-F238E27FC236}">
                <a16:creationId xmlns:a16="http://schemas.microsoft.com/office/drawing/2014/main" id="{06316765-BCF4-40A9-A548-5D057E71D4A5}"/>
              </a:ext>
            </a:extLst>
          </p:cNvPr>
          <p:cNvPicPr>
            <a:picLocks noChangeAspect="1"/>
          </p:cNvPicPr>
          <p:nvPr/>
        </p:nvPicPr>
        <p:blipFill rotWithShape="1">
          <a:blip r:embed="rId2">
            <a:clrChange>
              <a:clrFrom>
                <a:srgbClr val="FFFFFF"/>
              </a:clrFrom>
              <a:clrTo>
                <a:srgbClr val="FFFFFF">
                  <a:alpha val="0"/>
                </a:srgbClr>
              </a:clrTo>
            </a:clrChange>
          </a:blip>
          <a:srcRect l="17143" t="42113" r="77143" b="46665"/>
          <a:stretch/>
        </p:blipFill>
        <p:spPr>
          <a:xfrm>
            <a:off x="0" y="223991"/>
            <a:ext cx="928915" cy="1025674"/>
          </a:xfrm>
          <a:prstGeom prst="rect">
            <a:avLst/>
          </a:prstGeom>
          <a:noFill/>
        </p:spPr>
      </p:pic>
    </p:spTree>
    <p:extLst>
      <p:ext uri="{BB962C8B-B14F-4D97-AF65-F5344CB8AC3E}">
        <p14:creationId xmlns:p14="http://schemas.microsoft.com/office/powerpoint/2010/main" val="8769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238247"/>
            <a:ext cx="11277601" cy="809362"/>
          </a:xfrm>
        </p:spPr>
        <p:txBody>
          <a:bodyPr>
            <a:noAutofit/>
          </a:bodyPr>
          <a:lstStyle/>
          <a:p>
            <a:pPr marL="0" indent="0" algn="ctr">
              <a:buNone/>
            </a:pPr>
            <a:r>
              <a:rPr lang="en-US" sz="3000">
                <a:latin typeface="Times New Roman" panose="02020603050405020304" pitchFamily="18" charset="0"/>
                <a:cs typeface="Times New Roman" panose="02020603050405020304" pitchFamily="18" charset="0"/>
              </a:rPr>
              <a:t>Em hãy ghép mỗi nội dung ở cột </a:t>
            </a:r>
            <a:r>
              <a:rPr lang="en-US" sz="3000" b="1">
                <a:latin typeface="Times New Roman" panose="02020603050405020304" pitchFamily="18" charset="0"/>
                <a:cs typeface="Times New Roman" panose="02020603050405020304" pitchFamily="18" charset="0"/>
              </a:rPr>
              <a:t>A</a:t>
            </a:r>
            <a:r>
              <a:rPr lang="en-US" sz="3000">
                <a:latin typeface="Times New Roman" panose="02020603050405020304" pitchFamily="18" charset="0"/>
                <a:cs typeface="Times New Roman" panose="02020603050405020304" pitchFamily="18" charset="0"/>
              </a:rPr>
              <a:t> với một nội dung ở phù hợp ở cột </a:t>
            </a:r>
            <a:r>
              <a:rPr lang="en-US" sz="3000" b="1">
                <a:latin typeface="Times New Roman" panose="02020603050405020304" pitchFamily="18" charset="0"/>
                <a:cs typeface="Times New Roman" panose="02020603050405020304" pitchFamily="18" charset="0"/>
              </a:rPr>
              <a:t>B</a:t>
            </a:r>
            <a:r>
              <a:rPr lang="en-US" sz="300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nvGraphicFramePr>
        <p:xfrm>
          <a:off x="235974" y="1260265"/>
          <a:ext cx="11651226" cy="5155050"/>
        </p:xfrm>
        <a:graphic>
          <a:graphicData uri="http://schemas.openxmlformats.org/drawingml/2006/table">
            <a:tbl>
              <a:tblPr firstRow="1" bandRow="1">
                <a:tableStyleId>{5C22544A-7EE6-4342-B048-85BDC9FD1C3A}</a:tableStyleId>
              </a:tblPr>
              <a:tblGrid>
                <a:gridCol w="5604387">
                  <a:extLst>
                    <a:ext uri="{9D8B030D-6E8A-4147-A177-3AD203B41FA5}">
                      <a16:colId xmlns:a16="http://schemas.microsoft.com/office/drawing/2014/main" val="20000"/>
                    </a:ext>
                  </a:extLst>
                </a:gridCol>
                <a:gridCol w="1038463">
                  <a:extLst>
                    <a:ext uri="{9D8B030D-6E8A-4147-A177-3AD203B41FA5}">
                      <a16:colId xmlns:a16="http://schemas.microsoft.com/office/drawing/2014/main" val="20001"/>
                    </a:ext>
                  </a:extLst>
                </a:gridCol>
                <a:gridCol w="5008376">
                  <a:extLst>
                    <a:ext uri="{9D8B030D-6E8A-4147-A177-3AD203B41FA5}">
                      <a16:colId xmlns:a16="http://schemas.microsoft.com/office/drawing/2014/main" val="20002"/>
                    </a:ext>
                  </a:extLst>
                </a:gridCol>
              </a:tblGrid>
              <a:tr h="1031010">
                <a:tc>
                  <a:txBody>
                    <a:bodyPr/>
                    <a:lstStyle/>
                    <a:p>
                      <a:pPr algn="ctr"/>
                      <a:r>
                        <a:rPr lang="en-US" sz="3200">
                          <a:solidFill>
                            <a:schemeClr val="bg1"/>
                          </a:solidFill>
                          <a:latin typeface="Times New Roman" panose="02020603050405020304" pitchFamily="18" charset="0"/>
                          <a:cs typeface="Times New Roman" panose="02020603050405020304" pitchFamily="18" charset="0"/>
                        </a:rPr>
                        <a:t>A</a:t>
                      </a:r>
                      <a:endParaRPr lang="en-US" sz="240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algn="ctr"/>
                      <a:endParaRPr lang="en-US" sz="240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c>
                  <a:txBody>
                    <a:bodyPr/>
                    <a:lstStyle/>
                    <a:p>
                      <a:pPr algn="ctr"/>
                      <a:r>
                        <a:rPr lang="en-US" sz="3200">
                          <a:solidFill>
                            <a:schemeClr val="bg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10000"/>
                  </a:ext>
                </a:extLst>
              </a:tr>
              <a:tr h="1031010">
                <a:tc>
                  <a:txBody>
                    <a:bodyPr/>
                    <a:lstStyle/>
                    <a:p>
                      <a:pPr algn="just"/>
                      <a:r>
                        <a:rPr lang="en-US" sz="3000">
                          <a:solidFill>
                            <a:schemeClr val="tx1"/>
                          </a:solidFill>
                          <a:latin typeface="Times New Roman" panose="02020603050405020304" pitchFamily="18" charset="0"/>
                          <a:cs typeface="Times New Roman" panose="02020603050405020304" pitchFamily="18" charset="0"/>
                        </a:rPr>
                        <a:t>1. Định</a:t>
                      </a:r>
                      <a:r>
                        <a:rPr lang="en-US" sz="3000" baseline="0">
                          <a:solidFill>
                            <a:schemeClr val="tx1"/>
                          </a:solidFill>
                          <a:latin typeface="Times New Roman" panose="02020603050405020304" pitchFamily="18" charset="0"/>
                          <a:cs typeface="Times New Roman" panose="02020603050405020304" pitchFamily="18" charset="0"/>
                        </a:rPr>
                        <a:t> dạng văn bản trong trang chiếu</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endParaRPr lang="en-US" sz="3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a. nội dung</a:t>
                      </a:r>
                      <a:r>
                        <a:rPr lang="en-US" sz="3000" baseline="0">
                          <a:solidFill>
                            <a:schemeClr val="tx1"/>
                          </a:solidFill>
                          <a:latin typeface="Times New Roman" panose="02020603050405020304" pitchFamily="18" charset="0"/>
                          <a:cs typeface="Times New Roman" panose="02020603050405020304" pitchFamily="18" charset="0"/>
                        </a:rPr>
                        <a:t> chính của trang chiếu</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1031010">
                <a:tc>
                  <a:txBody>
                    <a:bodyPr/>
                    <a:lstStyle/>
                    <a:p>
                      <a:pPr algn="just"/>
                      <a:r>
                        <a:rPr lang="en-US" sz="3000">
                          <a:solidFill>
                            <a:schemeClr val="tx1"/>
                          </a:solidFill>
                          <a:latin typeface="Times New Roman" panose="02020603050405020304" pitchFamily="18" charset="0"/>
                          <a:cs typeface="Times New Roman" panose="02020603050405020304" pitchFamily="18" charset="0"/>
                        </a:rPr>
                        <a:t>2. Định</a:t>
                      </a:r>
                      <a:r>
                        <a:rPr lang="en-US" sz="3000" baseline="0">
                          <a:solidFill>
                            <a:schemeClr val="tx1"/>
                          </a:solidFill>
                          <a:latin typeface="Times New Roman" panose="02020603050405020304" pitchFamily="18" charset="0"/>
                          <a:cs typeface="Times New Roman" panose="02020603050405020304" pitchFamily="18" charset="0"/>
                        </a:rPr>
                        <a:t> dạng làm nổi bật</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endParaRPr lang="en-US" sz="3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b. cô</a:t>
                      </a:r>
                      <a:r>
                        <a:rPr lang="en-US" sz="3000" baseline="0">
                          <a:solidFill>
                            <a:schemeClr val="tx1"/>
                          </a:solidFill>
                          <a:latin typeface="Times New Roman" panose="02020603050405020304" pitchFamily="18" charset="0"/>
                          <a:cs typeface="Times New Roman" panose="02020603050405020304" pitchFamily="18" charset="0"/>
                        </a:rPr>
                        <a:t> đọng</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1031010">
                <a:tc>
                  <a:txBody>
                    <a:bodyPr/>
                    <a:lstStyle/>
                    <a:p>
                      <a:pPr algn="just"/>
                      <a:r>
                        <a:rPr lang="en-US" sz="3000">
                          <a:solidFill>
                            <a:schemeClr val="tx1"/>
                          </a:solidFill>
                          <a:latin typeface="Times New Roman" panose="02020603050405020304" pitchFamily="18" charset="0"/>
                          <a:cs typeface="Times New Roman" panose="02020603050405020304" pitchFamily="18" charset="0"/>
                        </a:rPr>
                        <a:t>3. Nội</a:t>
                      </a:r>
                      <a:r>
                        <a:rPr lang="en-US" sz="3000" baseline="0">
                          <a:solidFill>
                            <a:schemeClr val="tx1"/>
                          </a:solidFill>
                          <a:latin typeface="Times New Roman" panose="02020603050405020304" pitchFamily="18" charset="0"/>
                          <a:cs typeface="Times New Roman" panose="02020603050405020304" pitchFamily="18" charset="0"/>
                        </a:rPr>
                        <a:t> dung trên mỗi trang chiếu</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endParaRPr lang="en-US" sz="3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en-US" sz="3000">
                          <a:solidFill>
                            <a:schemeClr val="tx1"/>
                          </a:solidFill>
                          <a:latin typeface="Times New Roman" panose="02020603050405020304" pitchFamily="18" charset="0"/>
                          <a:cs typeface="Times New Roman" panose="02020603050405020304" pitchFamily="18" charset="0"/>
                        </a:rPr>
                        <a:t>c. cho văn</a:t>
                      </a:r>
                      <a:r>
                        <a:rPr lang="en-US" sz="3000" baseline="0">
                          <a:solidFill>
                            <a:schemeClr val="tx1"/>
                          </a:solidFill>
                          <a:latin typeface="Times New Roman" panose="02020603050405020304" pitchFamily="18" charset="0"/>
                          <a:cs typeface="Times New Roman" panose="02020603050405020304" pitchFamily="18" charset="0"/>
                        </a:rPr>
                        <a:t> bản trên một trang chiếu</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1031010">
                <a:tc>
                  <a:txBody>
                    <a:bodyPr/>
                    <a:lstStyle/>
                    <a:p>
                      <a:pPr algn="just"/>
                      <a:r>
                        <a:rPr lang="en-US" sz="3000">
                          <a:solidFill>
                            <a:schemeClr val="tx1"/>
                          </a:solidFill>
                          <a:latin typeface="Times New Roman" panose="02020603050405020304" pitchFamily="18" charset="0"/>
                          <a:cs typeface="Times New Roman" panose="02020603050405020304" pitchFamily="18" charset="0"/>
                        </a:rPr>
                        <a:t>4. Không</a:t>
                      </a:r>
                      <a:r>
                        <a:rPr lang="en-US" sz="3000" baseline="0">
                          <a:solidFill>
                            <a:schemeClr val="tx1"/>
                          </a:solidFill>
                          <a:latin typeface="Times New Roman" panose="02020603050405020304" pitchFamily="18" charset="0"/>
                          <a:cs typeface="Times New Roman" panose="02020603050405020304" pitchFamily="18" charset="0"/>
                        </a:rPr>
                        <a:t> nên dùng quá nhiều phông chữ</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endParaRPr lang="en-US" sz="3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en-US" sz="3000" dirty="0">
                          <a:solidFill>
                            <a:schemeClr val="tx1"/>
                          </a:solidFill>
                          <a:latin typeface="Times New Roman" panose="02020603050405020304" pitchFamily="18" charset="0"/>
                          <a:cs typeface="Times New Roman" panose="02020603050405020304" pitchFamily="18" charset="0"/>
                        </a:rPr>
                        <a:t>d. </a:t>
                      </a:r>
                      <a:r>
                        <a:rPr lang="en-US" sz="3000" dirty="0" err="1">
                          <a:solidFill>
                            <a:schemeClr val="tx1"/>
                          </a:solidFill>
                          <a:latin typeface="Times New Roman" panose="02020603050405020304" pitchFamily="18" charset="0"/>
                          <a:cs typeface="Times New Roman" panose="02020603050405020304" pitchFamily="18" charset="0"/>
                        </a:rPr>
                        <a:t>tương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tự</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như</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định</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dạng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trong</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soạn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thảo</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văn</a:t>
                      </a:r>
                      <a:r>
                        <a:rPr lang="en-US" sz="3000" baseline="0" dirty="0">
                          <a:solidFill>
                            <a:schemeClr val="tx1"/>
                          </a:solidFill>
                          <a:latin typeface="Times New Roman" panose="02020603050405020304" pitchFamily="18" charset="0"/>
                          <a:cs typeface="Times New Roman" panose="02020603050405020304" pitchFamily="18" charset="0"/>
                        </a:rPr>
                        <a:t> </a:t>
                      </a:r>
                      <a:r>
                        <a:rPr lang="en-US" sz="3000" baseline="0" dirty="0" err="1">
                          <a:solidFill>
                            <a:schemeClr val="tx1"/>
                          </a:solidFill>
                          <a:latin typeface="Times New Roman" panose="02020603050405020304" pitchFamily="18" charset="0"/>
                          <a:cs typeface="Times New Roman" panose="02020603050405020304" pitchFamily="18" charset="0"/>
                        </a:rPr>
                        <a:t>bản</a:t>
                      </a:r>
                      <a:r>
                        <a:rPr lang="en-US" sz="3000" baseline="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rotWithShape="1">
          <a:blip r:embed="rId2">
            <a:clrChange>
              <a:clrFrom>
                <a:srgbClr val="FFFFFF"/>
              </a:clrFrom>
              <a:clrTo>
                <a:srgbClr val="FFFFFF">
                  <a:alpha val="0"/>
                </a:srgbClr>
              </a:clrTo>
            </a:clrChange>
          </a:blip>
          <a:srcRect l="17143" t="57147" r="77143" b="32689"/>
          <a:stretch/>
        </p:blipFill>
        <p:spPr>
          <a:xfrm>
            <a:off x="32652" y="205779"/>
            <a:ext cx="841830" cy="841830"/>
          </a:xfrm>
          <a:prstGeom prst="rect">
            <a:avLst/>
          </a:prstGeom>
        </p:spPr>
      </p:pic>
      <p:sp>
        <p:nvSpPr>
          <p:cNvPr id="2" name="TextBox 1"/>
          <p:cNvSpPr txBox="1"/>
          <p:nvPr/>
        </p:nvSpPr>
        <p:spPr>
          <a:xfrm>
            <a:off x="5954849" y="2428319"/>
            <a:ext cx="681926"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1d</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35293" y="3575674"/>
            <a:ext cx="681926"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2a</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049041" y="4607231"/>
            <a:ext cx="681926"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3b</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6294" y="5622949"/>
            <a:ext cx="681926"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4c</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5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446" y="1604593"/>
            <a:ext cx="10140287" cy="4364272"/>
          </a:xfrm>
          <a:prstGeom prst="rect">
            <a:avLst/>
          </a:prstGeom>
        </p:spPr>
        <p:txBody>
          <a:bodyPr wrap="square">
            <a:spAutoFit/>
          </a:bodyPr>
          <a:lstStyle/>
          <a:p>
            <a:pPr algn="just">
              <a:lnSpc>
                <a:spcPct val="115000"/>
              </a:lnSpc>
              <a:spcBef>
                <a:spcPts val="600"/>
              </a:spcBef>
              <a:spcAft>
                <a:spcPts val="600"/>
              </a:spcAft>
            </a:pPr>
            <a:r>
              <a:rPr lang="en-US" sz="2800" i="1" dirty="0" err="1">
                <a:solidFill>
                  <a:srgbClr val="7030A0"/>
                </a:solidFill>
                <a:latin typeface="Times New Roman" panose="02020603050405020304" pitchFamily="18" charset="0"/>
                <a:ea typeface="Times New Roman" panose="02020603050405020304" pitchFamily="18" charset="0"/>
              </a:rPr>
              <a:t>Bài</a:t>
            </a:r>
            <a:r>
              <a:rPr lang="en-US" sz="2800" i="1" dirty="0">
                <a:solidFill>
                  <a:srgbClr val="7030A0"/>
                </a:solidFill>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tưởng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12.5)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dirty="0" err="1">
                <a:solidFill>
                  <a:srgbClr val="7030A0"/>
                </a:solidFill>
                <a:latin typeface="Times New Roman" panose="02020603050405020304" pitchFamily="18" charset="0"/>
                <a:ea typeface="Times New Roman" panose="02020603050405020304" pitchFamily="18" charset="0"/>
              </a:rPr>
              <a:t>Bài</a:t>
            </a:r>
            <a:r>
              <a:rPr lang="en-US" sz="2800" i="1" dirty="0">
                <a:solidFill>
                  <a:srgbClr val="7030A0"/>
                </a:solidFill>
                <a:latin typeface="Times New Roman" panose="02020603050405020304" pitchFamily="18" charset="0"/>
                <a:ea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i="1" dirty="0" err="1">
                <a:solidFill>
                  <a:srgbClr val="7030A0"/>
                </a:solidFill>
                <a:latin typeface="Times New Roman" panose="02020603050405020304" pitchFamily="18" charset="0"/>
                <a:ea typeface="Times New Roman" panose="02020603050405020304" pitchFamily="18" charset="0"/>
              </a:rPr>
              <a:t>Bài</a:t>
            </a:r>
            <a:r>
              <a:rPr lang="en-US" sz="2800" i="1" dirty="0">
                <a:solidFill>
                  <a:srgbClr val="7030A0"/>
                </a:solidFill>
                <a:latin typeface="Times New Roman" panose="02020603050405020304" pitchFamily="18" charset="0"/>
                <a:ea typeface="Times New Roman" panose="02020603050405020304" pitchFamily="18" charset="0"/>
              </a:rPr>
              <a:t> 3.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Truonghocxanh.pptx.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mẫu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endParaRPr lang="en-US" sz="2800" dirty="0">
              <a:latin typeface="Times New Roman" panose="02020603050405020304" pitchFamily="18" charset="0"/>
              <a:ea typeface="Times New Roman" panose="02020603050405020304" pitchFamily="18" charset="0"/>
            </a:endParaRP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53905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613" y="146442"/>
            <a:ext cx="3677628" cy="796018"/>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VẬN DỤNG</a:t>
            </a:r>
          </a:p>
        </p:txBody>
      </p:sp>
      <p:sp>
        <p:nvSpPr>
          <p:cNvPr id="7" name="Content Placeholder 2"/>
          <p:cNvSpPr>
            <a:spLocks noGrp="1"/>
          </p:cNvSpPr>
          <p:nvPr>
            <p:ph idx="1"/>
          </p:nvPr>
        </p:nvSpPr>
        <p:spPr>
          <a:xfrm>
            <a:off x="229227" y="803916"/>
            <a:ext cx="11277601" cy="955612"/>
          </a:xfrm>
        </p:spPr>
        <p:txBody>
          <a:bodyPr>
            <a:normAutofit lnSpcReduction="10000"/>
          </a:bodyPr>
          <a:lstStyle/>
          <a:p>
            <a:pPr marL="0" indent="0" algn="ctr">
              <a:buNone/>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14219A1E-4949-46F0-BD26-8D668BA0BBBB}"/>
              </a:ext>
            </a:extLst>
          </p:cNvPr>
          <p:cNvPicPr>
            <a:picLocks noChangeAspect="1"/>
          </p:cNvPicPr>
          <p:nvPr/>
        </p:nvPicPr>
        <p:blipFill rotWithShape="1">
          <a:blip r:embed="rId2"/>
          <a:srcRect b="7265"/>
          <a:stretch/>
        </p:blipFill>
        <p:spPr>
          <a:xfrm>
            <a:off x="3215495" y="1759528"/>
            <a:ext cx="3949579" cy="2404416"/>
          </a:xfrm>
          <a:prstGeom prst="rect">
            <a:avLst/>
          </a:prstGeom>
        </p:spPr>
      </p:pic>
    </p:spTree>
    <p:extLst>
      <p:ext uri="{BB962C8B-B14F-4D97-AF65-F5344CB8AC3E}">
        <p14:creationId xmlns:p14="http://schemas.microsoft.com/office/powerpoint/2010/main" val="224375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650" y="1881278"/>
            <a:ext cx="9840036" cy="3065455"/>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48728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WordArt 96"/>
          <p:cNvSpPr>
            <a:spLocks noChangeArrowheads="1" noChangeShapeType="1" noTextEdit="1"/>
          </p:cNvSpPr>
          <p:nvPr/>
        </p:nvSpPr>
        <p:spPr bwMode="auto">
          <a:xfrm>
            <a:off x="2401243" y="360925"/>
            <a:ext cx="8333293" cy="763274"/>
          </a:xfrm>
          <a:prstGeom prst="rect">
            <a:avLst/>
          </a:prstGeom>
          <a:ln>
            <a:noFill/>
          </a:ln>
        </p:spPr>
        <p:txBody>
          <a:bodyPr wrap="none" fromWordArt="1">
            <a:prstTxWarp prst="textPlain">
              <a:avLst>
                <a:gd name="adj" fmla="val 50000"/>
              </a:avLst>
            </a:prstTxWarp>
            <a:scene3d>
              <a:camera prst="orthographicFront"/>
              <a:lightRig rig="soft" dir="t">
                <a:rot lat="0" lon="0" rev="15600000"/>
              </a:lightRig>
            </a:scene3d>
            <a:sp3d extrusionH="57150" prstMaterial="softEdge">
              <a:bevelT w="25400" h="38100"/>
            </a:sp3d>
          </a:bodyPr>
          <a:lstStyle/>
          <a:p>
            <a:pPr algn="ctr"/>
            <a:r>
              <a:rPr lang="en-US" sz="2800" kern="10" dirty="0">
                <a:ln w="0"/>
                <a:solidFill>
                  <a:schemeClr val="accent1"/>
                </a:solidFill>
                <a:effectLst>
                  <a:outerShdw blurRad="38100" dist="25400" dir="5400000" algn="ctr" rotWithShape="0">
                    <a:srgbClr val="6E747A">
                      <a:alpha val="43000"/>
                    </a:srgbClr>
                  </a:outerShdw>
                </a:effectLst>
                <a:latin typeface="Times New Roman"/>
                <a:cs typeface="Times New Roman"/>
              </a:rPr>
              <a:t>HƯỚNG DẪN VỀ NHÀ </a:t>
            </a:r>
          </a:p>
        </p:txBody>
      </p:sp>
      <p:sp>
        <p:nvSpPr>
          <p:cNvPr id="97" name="Text Box 97"/>
          <p:cNvSpPr txBox="1">
            <a:spLocks noChangeArrowheads="1"/>
          </p:cNvSpPr>
          <p:nvPr/>
        </p:nvSpPr>
        <p:spPr bwMode="auto">
          <a:xfrm>
            <a:off x="1852937" y="1400322"/>
            <a:ext cx="1016054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lnSpc>
                <a:spcPct val="150000"/>
              </a:lnSpc>
              <a:spcBef>
                <a:spcPts val="1200"/>
              </a:spcBef>
              <a:buFontTx/>
              <a:buChar char="-"/>
            </a:pPr>
            <a:r>
              <a:rPr lang="en-US" sz="3200">
                <a:cs typeface="Times New Roman" pitchFamily="18" charset="0"/>
              </a:rPr>
              <a:t> Về nhà xem và học thuộc </a:t>
            </a:r>
            <a:r>
              <a:rPr lang="vi-VN" sz="3200">
                <a:cs typeface="Times New Roman" pitchFamily="18" charset="0"/>
              </a:rPr>
              <a:t>toàn bộ nội dung bài đã học.</a:t>
            </a:r>
            <a:endParaRPr lang="en-US" sz="3200">
              <a:cs typeface="Times New Roman" pitchFamily="18" charset="0"/>
            </a:endParaRPr>
          </a:p>
          <a:p>
            <a:pPr algn="just">
              <a:lnSpc>
                <a:spcPct val="150000"/>
              </a:lnSpc>
              <a:spcBef>
                <a:spcPts val="1200"/>
              </a:spcBef>
              <a:buFontTx/>
              <a:buChar char="-"/>
            </a:pPr>
            <a:r>
              <a:rPr lang="en-US" sz="3200">
                <a:cs typeface="Times New Roman" pitchFamily="18" charset="0"/>
              </a:rPr>
              <a:t> Tìm hiểu trước nội dung phần luyện tập và vận dụng.</a:t>
            </a:r>
          </a:p>
          <a:p>
            <a:pPr algn="just">
              <a:lnSpc>
                <a:spcPct val="150000"/>
              </a:lnSpc>
              <a:spcBef>
                <a:spcPts val="1200"/>
              </a:spcBef>
            </a:pPr>
            <a:r>
              <a:rPr lang="en-US" sz="3200">
                <a:cs typeface="Times New Roman" pitchFamily="18" charset="0"/>
              </a:rPr>
              <a:t>- Chuẩn bị trước nội dung văn bản cho tiết thực hành dự án “Truonghocxanh”</a:t>
            </a:r>
          </a:p>
        </p:txBody>
      </p:sp>
    </p:spTree>
    <p:extLst>
      <p:ext uri="{BB962C8B-B14F-4D97-AF65-F5344CB8AC3E}">
        <p14:creationId xmlns:p14="http://schemas.microsoft.com/office/powerpoint/2010/main" val="56002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3">
            <a:extLst>
              <a:ext uri="{FF2B5EF4-FFF2-40B4-BE49-F238E27FC236}">
                <a16:creationId xmlns:a16="http://schemas.microsoft.com/office/drawing/2014/main" id="{975C210D-0D95-4D95-8AC2-D5C78F52E203}"/>
              </a:ext>
            </a:extLst>
          </p:cNvPr>
          <p:cNvSpPr>
            <a:spLocks noChangeArrowheads="1"/>
          </p:cNvSpPr>
          <p:nvPr/>
        </p:nvSpPr>
        <p:spPr bwMode="gray">
          <a:xfrm>
            <a:off x="1221072" y="279235"/>
            <a:ext cx="10857285"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a:solidFill>
                <a:schemeClr val="bg1"/>
              </a:solidFill>
            </a:endParaRPr>
          </a:p>
        </p:txBody>
      </p:sp>
      <p:sp>
        <p:nvSpPr>
          <p:cNvPr id="3" name="AutoShape 27">
            <a:hlinkClick r:id="rId3" action="ppaction://hlinksldjump"/>
            <a:extLst>
              <a:ext uri="{FF2B5EF4-FFF2-40B4-BE49-F238E27FC236}">
                <a16:creationId xmlns:a16="http://schemas.microsoft.com/office/drawing/2014/main" id="{96F10A6F-AEC7-44E1-8BDC-2E1E07D5A4AB}"/>
              </a:ext>
            </a:extLst>
          </p:cNvPr>
          <p:cNvSpPr>
            <a:spLocks noChangeArrowheads="1"/>
          </p:cNvSpPr>
          <p:nvPr/>
        </p:nvSpPr>
        <p:spPr bwMode="gray">
          <a:xfrm>
            <a:off x="3001474" y="2175470"/>
            <a:ext cx="8981865" cy="833438"/>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a:solidFill>
                  <a:srgbClr val="0000FF"/>
                </a:solidFill>
                <a:latin typeface="Times New Roman" panose="02020603050405020304" pitchFamily="18" charset="0"/>
                <a:cs typeface="Times New Roman" panose="02020603050405020304" pitchFamily="18" charset="0"/>
              </a:rPr>
              <a:t>ẢNH MINH HỌA</a:t>
            </a:r>
          </a:p>
        </p:txBody>
      </p:sp>
      <p:sp>
        <p:nvSpPr>
          <p:cNvPr id="4" name="AutoShape 43">
            <a:hlinkClick r:id="" action="ppaction://noaction"/>
            <a:extLst>
              <a:ext uri="{FF2B5EF4-FFF2-40B4-BE49-F238E27FC236}">
                <a16:creationId xmlns:a16="http://schemas.microsoft.com/office/drawing/2014/main" id="{4F9A8839-50EA-43C5-8B56-C8245331970B}"/>
              </a:ext>
            </a:extLst>
          </p:cNvPr>
          <p:cNvSpPr>
            <a:spLocks noChangeArrowheads="1"/>
          </p:cNvSpPr>
          <p:nvPr/>
        </p:nvSpPr>
        <p:spPr bwMode="gray">
          <a:xfrm>
            <a:off x="2935709" y="3456367"/>
            <a:ext cx="8985298"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a:solidFill>
                  <a:srgbClr val="0000FF"/>
                </a:solidFill>
                <a:latin typeface="Times New Roman" panose="02020603050405020304" pitchFamily="18" charset="0"/>
                <a:cs typeface="Times New Roman" panose="02020603050405020304" pitchFamily="18" charset="0"/>
              </a:rPr>
              <a:t>ĐỊNH DẠNG VĂN BẢN</a:t>
            </a:r>
          </a:p>
        </p:txBody>
      </p:sp>
      <p:grpSp>
        <p:nvGrpSpPr>
          <p:cNvPr id="5" name="Group 7">
            <a:extLst>
              <a:ext uri="{FF2B5EF4-FFF2-40B4-BE49-F238E27FC236}">
                <a16:creationId xmlns:a16="http://schemas.microsoft.com/office/drawing/2014/main" id="{E4914404-D8A8-48F8-A36E-9EDE3116A045}"/>
              </a:ext>
            </a:extLst>
          </p:cNvPr>
          <p:cNvGrpSpPr>
            <a:grpSpLocks/>
          </p:cNvGrpSpPr>
          <p:nvPr/>
        </p:nvGrpSpPr>
        <p:grpSpPr bwMode="auto">
          <a:xfrm>
            <a:off x="1069223" y="2438821"/>
            <a:ext cx="1019175" cy="265112"/>
            <a:chOff x="0" y="1896"/>
            <a:chExt cx="5760" cy="120"/>
          </a:xfrm>
        </p:grpSpPr>
        <p:sp>
          <p:nvSpPr>
            <p:cNvPr id="6" name="Rectangle 8">
              <a:extLst>
                <a:ext uri="{FF2B5EF4-FFF2-40B4-BE49-F238E27FC236}">
                  <a16:creationId xmlns:a16="http://schemas.microsoft.com/office/drawing/2014/main" id="{DD920169-CD40-4B4F-8FFE-950A7AC40B5B}"/>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Times New Roman" panose="02020603050405020304" pitchFamily="18" charset="0"/>
                <a:cs typeface="Times New Roman" panose="02020603050405020304" pitchFamily="18" charset="0"/>
              </a:endParaRPr>
            </a:p>
          </p:txBody>
        </p:sp>
        <p:sp>
          <p:nvSpPr>
            <p:cNvPr id="7" name="Rectangle 9">
              <a:extLst>
                <a:ext uri="{FF2B5EF4-FFF2-40B4-BE49-F238E27FC236}">
                  <a16:creationId xmlns:a16="http://schemas.microsoft.com/office/drawing/2014/main" id="{5190E256-66A0-4448-B52F-7D2F23A20A73}"/>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6B1597A9-22A8-414B-B5D0-F056F771E228}"/>
              </a:ext>
            </a:extLst>
          </p:cNvPr>
          <p:cNvGrpSpPr/>
          <p:nvPr/>
        </p:nvGrpSpPr>
        <p:grpSpPr>
          <a:xfrm>
            <a:off x="-2" y="1411708"/>
            <a:ext cx="1221073" cy="1628386"/>
            <a:chOff x="-2" y="1411708"/>
            <a:chExt cx="1221073" cy="1628386"/>
          </a:xfrm>
        </p:grpSpPr>
        <p:grpSp>
          <p:nvGrpSpPr>
            <p:cNvPr id="9" name="Group 11">
              <a:extLst>
                <a:ext uri="{FF2B5EF4-FFF2-40B4-BE49-F238E27FC236}">
                  <a16:creationId xmlns:a16="http://schemas.microsoft.com/office/drawing/2014/main" id="{9E026FFA-BE3C-43C1-B546-C17D7AA364E9}"/>
                </a:ext>
              </a:extLst>
            </p:cNvPr>
            <p:cNvGrpSpPr>
              <a:grpSpLocks/>
            </p:cNvGrpSpPr>
            <p:nvPr/>
          </p:nvGrpSpPr>
          <p:grpSpPr bwMode="auto">
            <a:xfrm rot="5400000">
              <a:off x="16117" y="1889876"/>
              <a:ext cx="1286892" cy="330555"/>
              <a:chOff x="0" y="1896"/>
              <a:chExt cx="5760" cy="120"/>
            </a:xfrm>
          </p:grpSpPr>
          <p:sp>
            <p:nvSpPr>
              <p:cNvPr id="20" name="Rectangle 12">
                <a:extLst>
                  <a:ext uri="{FF2B5EF4-FFF2-40B4-BE49-F238E27FC236}">
                    <a16:creationId xmlns:a16="http://schemas.microsoft.com/office/drawing/2014/main" id="{E5ED6E3C-C917-47BC-BF4E-DB85A3CB05AB}"/>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21" name="Rectangle 13">
                <a:extLst>
                  <a:ext uri="{FF2B5EF4-FFF2-40B4-BE49-F238E27FC236}">
                    <a16:creationId xmlns:a16="http://schemas.microsoft.com/office/drawing/2014/main" id="{98244CC5-0E84-43AB-98FC-D3466E9156DA}"/>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10" name="Group 14">
              <a:extLst>
                <a:ext uri="{FF2B5EF4-FFF2-40B4-BE49-F238E27FC236}">
                  <a16:creationId xmlns:a16="http://schemas.microsoft.com/office/drawing/2014/main" id="{EBC8F0BB-CCBB-455C-8A89-BC85441531A5}"/>
                </a:ext>
              </a:extLst>
            </p:cNvPr>
            <p:cNvGrpSpPr>
              <a:grpSpLocks/>
            </p:cNvGrpSpPr>
            <p:nvPr/>
          </p:nvGrpSpPr>
          <p:grpSpPr bwMode="auto">
            <a:xfrm rot="5400000">
              <a:off x="67739" y="1886762"/>
              <a:ext cx="1085591" cy="1221073"/>
              <a:chOff x="1845" y="1824"/>
              <a:chExt cx="2016" cy="1823"/>
            </a:xfrm>
          </p:grpSpPr>
          <p:sp>
            <p:nvSpPr>
              <p:cNvPr id="11" name="AutoShape 15">
                <a:extLst>
                  <a:ext uri="{FF2B5EF4-FFF2-40B4-BE49-F238E27FC236}">
                    <a16:creationId xmlns:a16="http://schemas.microsoft.com/office/drawing/2014/main" id="{A02A7171-E283-4191-92B7-E251EF8E6A59}"/>
                  </a:ext>
                </a:extLst>
              </p:cNvPr>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2" name="AutoShape 16">
                <a:extLst>
                  <a:ext uri="{FF2B5EF4-FFF2-40B4-BE49-F238E27FC236}">
                    <a16:creationId xmlns:a16="http://schemas.microsoft.com/office/drawing/2014/main" id="{D8A4EA2D-826A-47AA-BA94-CF9CF14B7FD0}"/>
                  </a:ext>
                </a:extLst>
              </p:cNvPr>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13" name="AutoShape 17">
                <a:extLst>
                  <a:ext uri="{FF2B5EF4-FFF2-40B4-BE49-F238E27FC236}">
                    <a16:creationId xmlns:a16="http://schemas.microsoft.com/office/drawing/2014/main" id="{EAFB4450-2C60-482D-8E6F-54F2FAAA7112}"/>
                  </a:ext>
                </a:extLst>
              </p:cNvPr>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14" name="Oval 18">
                <a:extLst>
                  <a:ext uri="{FF2B5EF4-FFF2-40B4-BE49-F238E27FC236}">
                    <a16:creationId xmlns:a16="http://schemas.microsoft.com/office/drawing/2014/main" id="{7952758D-7B53-4054-9EE9-2F117067B60E}"/>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p>
            </p:txBody>
          </p:sp>
          <p:sp>
            <p:nvSpPr>
              <p:cNvPr id="15" name="Oval 19">
                <a:extLst>
                  <a:ext uri="{FF2B5EF4-FFF2-40B4-BE49-F238E27FC236}">
                    <a16:creationId xmlns:a16="http://schemas.microsoft.com/office/drawing/2014/main" id="{D51C62ED-D332-4340-B941-F8ACFEC4C4C9}"/>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6" name="Oval 20">
                <a:extLst>
                  <a:ext uri="{FF2B5EF4-FFF2-40B4-BE49-F238E27FC236}">
                    <a16:creationId xmlns:a16="http://schemas.microsoft.com/office/drawing/2014/main" id="{B9ED5700-2877-405B-910B-691EC405714C}"/>
                  </a:ext>
                </a:extLst>
              </p:cNvPr>
              <p:cNvSpPr>
                <a:spLocks noChangeArrowheads="1"/>
              </p:cNvSpPr>
              <p:nvPr/>
            </p:nvSpPr>
            <p:spPr bwMode="gray">
              <a:xfrm>
                <a:off x="1916" y="2851"/>
                <a:ext cx="1872" cy="23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 name="Oval 21">
                <a:extLst>
                  <a:ext uri="{FF2B5EF4-FFF2-40B4-BE49-F238E27FC236}">
                    <a16:creationId xmlns:a16="http://schemas.microsoft.com/office/drawing/2014/main" id="{B52D072A-F3A7-4AC7-ABA3-90FB3706413E}"/>
                  </a:ext>
                </a:extLst>
              </p:cNvPr>
              <p:cNvSpPr>
                <a:spLocks noChangeArrowheads="1"/>
              </p:cNvSpPr>
              <p:nvPr/>
            </p:nvSpPr>
            <p:spPr bwMode="gray">
              <a:xfrm>
                <a:off x="1954" y="2888"/>
                <a:ext cx="187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8" name="Oval 22">
                <a:extLst>
                  <a:ext uri="{FF2B5EF4-FFF2-40B4-BE49-F238E27FC236}">
                    <a16:creationId xmlns:a16="http://schemas.microsoft.com/office/drawing/2014/main" id="{EBA1B791-1B10-4174-BE66-7040234E496C}"/>
                  </a:ext>
                </a:extLst>
              </p:cNvPr>
              <p:cNvSpPr>
                <a:spLocks noChangeArrowheads="1"/>
              </p:cNvSpPr>
              <p:nvPr/>
            </p:nvSpPr>
            <p:spPr bwMode="gray">
              <a:xfrm>
                <a:off x="1916" y="2082"/>
                <a:ext cx="1872"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9" name="Oval 23">
                <a:extLst>
                  <a:ext uri="{FF2B5EF4-FFF2-40B4-BE49-F238E27FC236}">
                    <a16:creationId xmlns:a16="http://schemas.microsoft.com/office/drawing/2014/main" id="{B6314D7E-0B38-45B8-BEE8-16A00BA8FCF0}"/>
                  </a:ext>
                </a:extLst>
              </p:cNvPr>
              <p:cNvSpPr>
                <a:spLocks noChangeArrowheads="1"/>
              </p:cNvSpPr>
              <p:nvPr/>
            </p:nvSpPr>
            <p:spPr bwMode="gray">
              <a:xfrm>
                <a:off x="1954" y="2085"/>
                <a:ext cx="1871"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grpSp>
      <p:grpSp>
        <p:nvGrpSpPr>
          <p:cNvPr id="22" name="Group 24">
            <a:extLst>
              <a:ext uri="{FF2B5EF4-FFF2-40B4-BE49-F238E27FC236}">
                <a16:creationId xmlns:a16="http://schemas.microsoft.com/office/drawing/2014/main" id="{BA8FF6AD-137D-47FA-B19D-9BC994AF24FA}"/>
              </a:ext>
            </a:extLst>
          </p:cNvPr>
          <p:cNvGrpSpPr>
            <a:grpSpLocks/>
          </p:cNvGrpSpPr>
          <p:nvPr/>
        </p:nvGrpSpPr>
        <p:grpSpPr bwMode="auto">
          <a:xfrm rot="5400000">
            <a:off x="2211973" y="3116933"/>
            <a:ext cx="634794" cy="272344"/>
            <a:chOff x="0" y="1896"/>
            <a:chExt cx="5760" cy="120"/>
          </a:xfrm>
        </p:grpSpPr>
        <p:sp>
          <p:nvSpPr>
            <p:cNvPr id="23" name="Rectangle 25">
              <a:extLst>
                <a:ext uri="{FF2B5EF4-FFF2-40B4-BE49-F238E27FC236}">
                  <a16:creationId xmlns:a16="http://schemas.microsoft.com/office/drawing/2014/main" id="{551E90A4-B73F-4FB4-BEC1-4BCBECE274D3}"/>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24" name="Rectangle 26">
              <a:extLst>
                <a:ext uri="{FF2B5EF4-FFF2-40B4-BE49-F238E27FC236}">
                  <a16:creationId xmlns:a16="http://schemas.microsoft.com/office/drawing/2014/main" id="{ABC280E7-22F7-4651-9FCA-3EFDB3E8DD8E}"/>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C8E6D59E-46CB-4191-A2CD-248A7A80FF38}"/>
              </a:ext>
            </a:extLst>
          </p:cNvPr>
          <p:cNvGrpSpPr>
            <a:grpSpLocks/>
          </p:cNvGrpSpPr>
          <p:nvPr/>
        </p:nvGrpSpPr>
        <p:grpSpPr bwMode="auto">
          <a:xfrm>
            <a:off x="1936838" y="2087984"/>
            <a:ext cx="1070472" cy="996951"/>
            <a:chOff x="3254" y="856"/>
            <a:chExt cx="583" cy="628"/>
          </a:xfrm>
        </p:grpSpPr>
        <p:grpSp>
          <p:nvGrpSpPr>
            <p:cNvPr id="26" name="Group 25">
              <a:extLst>
                <a:ext uri="{FF2B5EF4-FFF2-40B4-BE49-F238E27FC236}">
                  <a16:creationId xmlns:a16="http://schemas.microsoft.com/office/drawing/2014/main" id="{8BC6BF0B-94C8-47FD-BAF7-C6C8CFE61D91}"/>
                </a:ext>
              </a:extLst>
            </p:cNvPr>
            <p:cNvGrpSpPr>
              <a:grpSpLocks/>
            </p:cNvGrpSpPr>
            <p:nvPr/>
          </p:nvGrpSpPr>
          <p:grpSpPr bwMode="auto">
            <a:xfrm rot="5400000">
              <a:off x="3232" y="878"/>
              <a:ext cx="628" cy="583"/>
              <a:chOff x="1855" y="1824"/>
              <a:chExt cx="2023" cy="1813"/>
            </a:xfrm>
          </p:grpSpPr>
          <p:sp>
            <p:nvSpPr>
              <p:cNvPr id="28" name="AutoShape 30">
                <a:extLst>
                  <a:ext uri="{FF2B5EF4-FFF2-40B4-BE49-F238E27FC236}">
                    <a16:creationId xmlns:a16="http://schemas.microsoft.com/office/drawing/2014/main" id="{4A7C5EBE-9C7D-46EC-881E-DEA1FFC51BFD}"/>
                  </a:ext>
                </a:extLst>
              </p:cNvPr>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29" name="AutoShape 31">
                <a:extLst>
                  <a:ext uri="{FF2B5EF4-FFF2-40B4-BE49-F238E27FC236}">
                    <a16:creationId xmlns:a16="http://schemas.microsoft.com/office/drawing/2014/main" id="{83A74B99-29D8-4DE6-A799-952C7DFF517E}"/>
                  </a:ext>
                </a:extLst>
              </p:cNvPr>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30" name="AutoShape 32">
                <a:extLst>
                  <a:ext uri="{FF2B5EF4-FFF2-40B4-BE49-F238E27FC236}">
                    <a16:creationId xmlns:a16="http://schemas.microsoft.com/office/drawing/2014/main" id="{C6496E2E-8778-4A71-9EFE-986F1239F010}"/>
                  </a:ext>
                </a:extLst>
              </p:cNvPr>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31" name="Oval 33">
                <a:extLst>
                  <a:ext uri="{FF2B5EF4-FFF2-40B4-BE49-F238E27FC236}">
                    <a16:creationId xmlns:a16="http://schemas.microsoft.com/office/drawing/2014/main" id="{7AFBCBAF-501C-45E2-937F-E8D41182136E}"/>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32" name="Oval 34">
                <a:hlinkClick r:id="rId4" action="ppaction://hlinkpres?slideindex=1&amp;slidetitle="/>
                <a:extLst>
                  <a:ext uri="{FF2B5EF4-FFF2-40B4-BE49-F238E27FC236}">
                    <a16:creationId xmlns:a16="http://schemas.microsoft.com/office/drawing/2014/main" id="{2FA0EA6F-DA9A-4D65-8449-68E71A306F04}"/>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33" name="Oval 35">
                <a:extLst>
                  <a:ext uri="{FF2B5EF4-FFF2-40B4-BE49-F238E27FC236}">
                    <a16:creationId xmlns:a16="http://schemas.microsoft.com/office/drawing/2014/main" id="{0BE60913-8124-4994-8AD5-878A81443D7B}"/>
                  </a:ext>
                </a:extLst>
              </p:cNvPr>
              <p:cNvSpPr>
                <a:spLocks noChangeArrowheads="1"/>
              </p:cNvSpPr>
              <p:nvPr/>
            </p:nvSpPr>
            <p:spPr bwMode="gray">
              <a:xfrm>
                <a:off x="2235" y="2916"/>
                <a:ext cx="1317" cy="220"/>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34" name="Oval 36">
                <a:extLst>
                  <a:ext uri="{FF2B5EF4-FFF2-40B4-BE49-F238E27FC236}">
                    <a16:creationId xmlns:a16="http://schemas.microsoft.com/office/drawing/2014/main" id="{93FC6C9C-ABAF-4FAD-AD01-35A1A8E638A4}"/>
                  </a:ext>
                </a:extLst>
              </p:cNvPr>
              <p:cNvSpPr>
                <a:spLocks noChangeArrowheads="1"/>
              </p:cNvSpPr>
              <p:nvPr/>
            </p:nvSpPr>
            <p:spPr bwMode="gray">
              <a:xfrm>
                <a:off x="2235" y="2916"/>
                <a:ext cx="1317" cy="22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35" name="Oval 37">
                <a:extLst>
                  <a:ext uri="{FF2B5EF4-FFF2-40B4-BE49-F238E27FC236}">
                    <a16:creationId xmlns:a16="http://schemas.microsoft.com/office/drawing/2014/main" id="{6DBCAB0A-189C-42DC-8A4D-C7FAC06E812D}"/>
                  </a:ext>
                </a:extLst>
              </p:cNvPr>
              <p:cNvSpPr>
                <a:spLocks noChangeArrowheads="1"/>
              </p:cNvSpPr>
              <p:nvPr/>
            </p:nvSpPr>
            <p:spPr bwMode="gray">
              <a:xfrm>
                <a:off x="2206" y="2066"/>
                <a:ext cx="1317"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36" name="Oval 38">
                <a:extLst>
                  <a:ext uri="{FF2B5EF4-FFF2-40B4-BE49-F238E27FC236}">
                    <a16:creationId xmlns:a16="http://schemas.microsoft.com/office/drawing/2014/main" id="{AE46164F-9722-4CFD-A69E-B26FF12105BC}"/>
                  </a:ext>
                </a:extLst>
              </p:cNvPr>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27" name="WordArt 39">
              <a:hlinkClick r:id="rId4" action="ppaction://hlinkpres?slideindex=1&amp;slidetitle="/>
              <a:extLst>
                <a:ext uri="{FF2B5EF4-FFF2-40B4-BE49-F238E27FC236}">
                  <a16:creationId xmlns:a16="http://schemas.microsoft.com/office/drawing/2014/main" id="{20AFF877-24C9-4186-953D-D422ECF02E60}"/>
                </a:ext>
              </a:extLst>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1</a:t>
              </a:r>
            </a:p>
          </p:txBody>
        </p:sp>
      </p:grpSp>
      <p:grpSp>
        <p:nvGrpSpPr>
          <p:cNvPr id="37" name="Group 44">
            <a:extLst>
              <a:ext uri="{FF2B5EF4-FFF2-40B4-BE49-F238E27FC236}">
                <a16:creationId xmlns:a16="http://schemas.microsoft.com/office/drawing/2014/main" id="{7A8A849B-0A43-4555-924C-15463AA12F78}"/>
              </a:ext>
            </a:extLst>
          </p:cNvPr>
          <p:cNvGrpSpPr>
            <a:grpSpLocks/>
          </p:cNvGrpSpPr>
          <p:nvPr/>
        </p:nvGrpSpPr>
        <p:grpSpPr bwMode="auto">
          <a:xfrm>
            <a:off x="2047457" y="3388566"/>
            <a:ext cx="908050" cy="989013"/>
            <a:chOff x="3260" y="1700"/>
            <a:chExt cx="581" cy="623"/>
          </a:xfrm>
        </p:grpSpPr>
        <p:grpSp>
          <p:nvGrpSpPr>
            <p:cNvPr id="38" name="Group 45">
              <a:extLst>
                <a:ext uri="{FF2B5EF4-FFF2-40B4-BE49-F238E27FC236}">
                  <a16:creationId xmlns:a16="http://schemas.microsoft.com/office/drawing/2014/main" id="{FD936713-5603-4214-B4EC-6DA38C34B7D7}"/>
                </a:ext>
              </a:extLst>
            </p:cNvPr>
            <p:cNvGrpSpPr>
              <a:grpSpLocks/>
            </p:cNvGrpSpPr>
            <p:nvPr/>
          </p:nvGrpSpPr>
          <p:grpSpPr bwMode="auto">
            <a:xfrm rot="5400000">
              <a:off x="3239" y="1721"/>
              <a:ext cx="623" cy="581"/>
              <a:chOff x="1871" y="1824"/>
              <a:chExt cx="2007" cy="1807"/>
            </a:xfrm>
          </p:grpSpPr>
          <p:sp>
            <p:nvSpPr>
              <p:cNvPr id="40" name="AutoShape 46">
                <a:extLst>
                  <a:ext uri="{FF2B5EF4-FFF2-40B4-BE49-F238E27FC236}">
                    <a16:creationId xmlns:a16="http://schemas.microsoft.com/office/drawing/2014/main" id="{990E0CDB-C322-4A35-921C-B40972C59B6D}"/>
                  </a:ext>
                </a:extLst>
              </p:cNvPr>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41" name="AutoShape 47">
                <a:extLst>
                  <a:ext uri="{FF2B5EF4-FFF2-40B4-BE49-F238E27FC236}">
                    <a16:creationId xmlns:a16="http://schemas.microsoft.com/office/drawing/2014/main" id="{D8A73BDF-417A-42B6-B036-BE09D56CC5C0}"/>
                  </a:ext>
                </a:extLst>
              </p:cNvPr>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42" name="AutoShape 48">
                <a:extLst>
                  <a:ext uri="{FF2B5EF4-FFF2-40B4-BE49-F238E27FC236}">
                    <a16:creationId xmlns:a16="http://schemas.microsoft.com/office/drawing/2014/main" id="{90356D11-8BD4-4767-A94E-B350EF87F440}"/>
                  </a:ext>
                </a:extLst>
              </p:cNvPr>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43" name="Oval 49">
                <a:extLst>
                  <a:ext uri="{FF2B5EF4-FFF2-40B4-BE49-F238E27FC236}">
                    <a16:creationId xmlns:a16="http://schemas.microsoft.com/office/drawing/2014/main" id="{66CCD773-D5E2-427D-BD5C-C2FCDF7D86D5}"/>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44" name="Oval 50">
                <a:extLst>
                  <a:ext uri="{FF2B5EF4-FFF2-40B4-BE49-F238E27FC236}">
                    <a16:creationId xmlns:a16="http://schemas.microsoft.com/office/drawing/2014/main" id="{DF4B699B-B478-491B-BC5D-30A0C7507889}"/>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45" name="Oval 51">
                <a:extLst>
                  <a:ext uri="{FF2B5EF4-FFF2-40B4-BE49-F238E27FC236}">
                    <a16:creationId xmlns:a16="http://schemas.microsoft.com/office/drawing/2014/main" id="{E9033037-58F0-4C22-8B34-97931EFB7D93}"/>
                  </a:ext>
                </a:extLst>
              </p:cNvPr>
              <p:cNvSpPr>
                <a:spLocks noChangeArrowheads="1"/>
              </p:cNvSpPr>
              <p:nvPr/>
            </p:nvSpPr>
            <p:spPr bwMode="gray">
              <a:xfrm>
                <a:off x="2229" y="2886"/>
                <a:ext cx="1317"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6" name="Oval 52">
                <a:hlinkClick r:id="rId5" action="ppaction://hlinkpres?slideindex=1&amp;slidetitle="/>
                <a:extLst>
                  <a:ext uri="{FF2B5EF4-FFF2-40B4-BE49-F238E27FC236}">
                    <a16:creationId xmlns:a16="http://schemas.microsoft.com/office/drawing/2014/main" id="{45414659-914F-4748-9124-28F9F2A5A52D}"/>
                  </a:ext>
                </a:extLst>
              </p:cNvPr>
              <p:cNvSpPr>
                <a:spLocks noChangeArrowheads="1"/>
              </p:cNvSpPr>
              <p:nvPr/>
            </p:nvSpPr>
            <p:spPr bwMode="gray">
              <a:xfrm>
                <a:off x="2229" y="2886"/>
                <a:ext cx="1317"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47" name="Oval 53">
                <a:extLst>
                  <a:ext uri="{FF2B5EF4-FFF2-40B4-BE49-F238E27FC236}">
                    <a16:creationId xmlns:a16="http://schemas.microsoft.com/office/drawing/2014/main" id="{DDE9E505-EE6B-49E6-8276-1439007E011D}"/>
                  </a:ext>
                </a:extLst>
              </p:cNvPr>
              <p:cNvSpPr>
                <a:spLocks noChangeArrowheads="1"/>
              </p:cNvSpPr>
              <p:nvPr/>
            </p:nvSpPr>
            <p:spPr bwMode="gray">
              <a:xfrm>
                <a:off x="2222" y="2067"/>
                <a:ext cx="1317"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48" name="Oval 54">
                <a:extLst>
                  <a:ext uri="{FF2B5EF4-FFF2-40B4-BE49-F238E27FC236}">
                    <a16:creationId xmlns:a16="http://schemas.microsoft.com/office/drawing/2014/main" id="{01C9DE8D-2085-4471-B00D-59E9649EA0E6}"/>
                  </a:ext>
                </a:extLst>
              </p:cNvPr>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39" name="WordArt 55">
              <a:hlinkClick r:id="rId5" action="ppaction://hlinkpres?slideindex=1&amp;slidetitle="/>
              <a:extLst>
                <a:ext uri="{FF2B5EF4-FFF2-40B4-BE49-F238E27FC236}">
                  <a16:creationId xmlns:a16="http://schemas.microsoft.com/office/drawing/2014/main" id="{2B68088C-7CC7-4F5B-821A-6AE13D3D7C68}"/>
                </a:ext>
              </a:extLst>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2</a:t>
              </a:r>
            </a:p>
          </p:txBody>
        </p:sp>
      </p:grpSp>
      <p:grpSp>
        <p:nvGrpSpPr>
          <p:cNvPr id="49" name="Group 69">
            <a:extLst>
              <a:ext uri="{FF2B5EF4-FFF2-40B4-BE49-F238E27FC236}">
                <a16:creationId xmlns:a16="http://schemas.microsoft.com/office/drawing/2014/main" id="{AB2C12AB-ED93-4690-A6E9-B9C52105A027}"/>
              </a:ext>
            </a:extLst>
          </p:cNvPr>
          <p:cNvGrpSpPr>
            <a:grpSpLocks/>
          </p:cNvGrpSpPr>
          <p:nvPr/>
        </p:nvGrpSpPr>
        <p:grpSpPr bwMode="auto">
          <a:xfrm>
            <a:off x="108785" y="222671"/>
            <a:ext cx="1143000" cy="1219200"/>
            <a:chOff x="196" y="292"/>
            <a:chExt cx="616" cy="507"/>
          </a:xfrm>
        </p:grpSpPr>
        <p:grpSp>
          <p:nvGrpSpPr>
            <p:cNvPr id="50" name="Group 70">
              <a:extLst>
                <a:ext uri="{FF2B5EF4-FFF2-40B4-BE49-F238E27FC236}">
                  <a16:creationId xmlns:a16="http://schemas.microsoft.com/office/drawing/2014/main" id="{CBB6E47B-97BB-430F-9861-0AE6C52F0F2C}"/>
                </a:ext>
              </a:extLst>
            </p:cNvPr>
            <p:cNvGrpSpPr>
              <a:grpSpLocks/>
            </p:cNvGrpSpPr>
            <p:nvPr/>
          </p:nvGrpSpPr>
          <p:grpSpPr bwMode="auto">
            <a:xfrm>
              <a:off x="204" y="300"/>
              <a:ext cx="608" cy="499"/>
              <a:chOff x="204" y="300"/>
              <a:chExt cx="608" cy="499"/>
            </a:xfrm>
          </p:grpSpPr>
          <p:sp>
            <p:nvSpPr>
              <p:cNvPr id="54" name="Oval 19">
                <a:extLst>
                  <a:ext uri="{FF2B5EF4-FFF2-40B4-BE49-F238E27FC236}">
                    <a16:creationId xmlns:a16="http://schemas.microsoft.com/office/drawing/2014/main" id="{B708F937-5525-4D7E-90FE-9C612C5250B2}"/>
                  </a:ext>
                </a:extLst>
              </p:cNvPr>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5" name="Oval 24">
                <a:extLst>
                  <a:ext uri="{FF2B5EF4-FFF2-40B4-BE49-F238E27FC236}">
                    <a16:creationId xmlns:a16="http://schemas.microsoft.com/office/drawing/2014/main" id="{C3FC9A50-9679-47C2-B739-6C891C4CA7A0}"/>
                  </a:ext>
                </a:extLst>
              </p:cNvPr>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 name="Group 73">
              <a:extLst>
                <a:ext uri="{FF2B5EF4-FFF2-40B4-BE49-F238E27FC236}">
                  <a16:creationId xmlns:a16="http://schemas.microsoft.com/office/drawing/2014/main" id="{0CB87B06-1145-41D5-82EE-1252A54DA8AC}"/>
                </a:ext>
              </a:extLst>
            </p:cNvPr>
            <p:cNvGrpSpPr>
              <a:grpSpLocks/>
            </p:cNvGrpSpPr>
            <p:nvPr/>
          </p:nvGrpSpPr>
          <p:grpSpPr bwMode="auto">
            <a:xfrm>
              <a:off x="196" y="292"/>
              <a:ext cx="592" cy="482"/>
              <a:chOff x="204" y="300"/>
              <a:chExt cx="592" cy="482"/>
            </a:xfrm>
          </p:grpSpPr>
          <p:sp>
            <p:nvSpPr>
              <p:cNvPr id="52" name="Oval 25">
                <a:extLst>
                  <a:ext uri="{FF2B5EF4-FFF2-40B4-BE49-F238E27FC236}">
                    <a16:creationId xmlns:a16="http://schemas.microsoft.com/office/drawing/2014/main" id="{185AF6DD-3824-470D-B7B6-C63E365C4233}"/>
                  </a:ext>
                </a:extLst>
              </p:cNvPr>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3" name="Picture 27" descr="Picture1">
                <a:extLst>
                  <a:ext uri="{FF2B5EF4-FFF2-40B4-BE49-F238E27FC236}">
                    <a16:creationId xmlns:a16="http://schemas.microsoft.com/office/drawing/2014/main" id="{656545F4-9324-470E-9CFB-DA0D4D5360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6" name="WordArt 92">
            <a:extLst>
              <a:ext uri="{FF2B5EF4-FFF2-40B4-BE49-F238E27FC236}">
                <a16:creationId xmlns:a16="http://schemas.microsoft.com/office/drawing/2014/main" id="{570E7BBE-2402-40C7-AE99-CB00AF9F83CB}"/>
              </a:ext>
            </a:extLst>
          </p:cNvPr>
          <p:cNvSpPr>
            <a:spLocks noChangeArrowheads="1" noChangeShapeType="1" noTextEdit="1"/>
          </p:cNvSpPr>
          <p:nvPr/>
        </p:nvSpPr>
        <p:spPr bwMode="auto">
          <a:xfrm>
            <a:off x="1508484" y="529429"/>
            <a:ext cx="10122042" cy="574675"/>
          </a:xfrm>
          <a:prstGeom prst="rect">
            <a:avLst/>
          </a:prstGeom>
        </p:spPr>
        <p:txBody>
          <a:bodyPr wrap="none" fromWordArt="1">
            <a:prstTxWarp prst="textPlain">
              <a:avLst>
                <a:gd name="adj" fmla="val 50000"/>
              </a:avLst>
            </a:prstTxWarp>
          </a:bodyPr>
          <a:lstStyle/>
          <a:p>
            <a:pPr algn="ctr"/>
            <a:r>
              <a:rPr lang="en-US" sz="3200" b="1" kern="10">
                <a:ln w="0"/>
                <a:effectLst>
                  <a:outerShdw blurRad="38100" dist="19050" dir="2700000" algn="tl" rotWithShape="0">
                    <a:schemeClr val="dk1">
                      <a:alpha val="40000"/>
                    </a:schemeClr>
                  </a:outerShdw>
                </a:effectLst>
                <a:latin typeface="Times New Roman"/>
                <a:cs typeface="Times New Roman"/>
              </a:rPr>
              <a:t>BÀI 12. ĐỊNH DẠNG ĐỐI TƯỢNG TRÊN TRANG CHIẾU</a:t>
            </a:r>
          </a:p>
        </p:txBody>
      </p:sp>
      <p:sp>
        <p:nvSpPr>
          <p:cNvPr id="57" name="AutoShape 43">
            <a:hlinkClick r:id="" action="ppaction://noaction"/>
            <a:extLst>
              <a:ext uri="{FF2B5EF4-FFF2-40B4-BE49-F238E27FC236}">
                <a16:creationId xmlns:a16="http://schemas.microsoft.com/office/drawing/2014/main" id="{F22A76AB-29D3-4CF1-9132-ADD4801D4332}"/>
              </a:ext>
            </a:extLst>
          </p:cNvPr>
          <p:cNvSpPr>
            <a:spLocks noChangeArrowheads="1"/>
          </p:cNvSpPr>
          <p:nvPr/>
        </p:nvSpPr>
        <p:spPr bwMode="gray">
          <a:xfrm>
            <a:off x="2927008" y="4836811"/>
            <a:ext cx="9002700" cy="989013"/>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dirty="0" smtClean="0">
                <a:solidFill>
                  <a:srgbClr val="0000FF"/>
                </a:solidFill>
                <a:latin typeface="Times New Roman" panose="02020603050405020304" pitchFamily="18" charset="0"/>
                <a:cs typeface="Times New Roman" panose="02020603050405020304" pitchFamily="18" charset="0"/>
              </a:rPr>
              <a:t>THỰC HÀNH</a:t>
            </a:r>
            <a:endParaRPr lang="en-US" sz="3200" b="1" dirty="0">
              <a:solidFill>
                <a:srgbClr val="0000FF"/>
              </a:solidFill>
              <a:latin typeface="Times New Roman" panose="02020603050405020304" pitchFamily="18" charset="0"/>
              <a:cs typeface="Times New Roman" panose="02020603050405020304" pitchFamily="18" charset="0"/>
            </a:endParaRPr>
          </a:p>
        </p:txBody>
      </p:sp>
      <p:grpSp>
        <p:nvGrpSpPr>
          <p:cNvPr id="58" name="Group 24">
            <a:extLst>
              <a:ext uri="{FF2B5EF4-FFF2-40B4-BE49-F238E27FC236}">
                <a16:creationId xmlns:a16="http://schemas.microsoft.com/office/drawing/2014/main" id="{F6F0756D-7475-4DAC-8B17-B11932F0DD7D}"/>
              </a:ext>
            </a:extLst>
          </p:cNvPr>
          <p:cNvGrpSpPr>
            <a:grpSpLocks/>
          </p:cNvGrpSpPr>
          <p:nvPr/>
        </p:nvGrpSpPr>
        <p:grpSpPr bwMode="auto">
          <a:xfrm rot="5400000">
            <a:off x="2211973" y="4441129"/>
            <a:ext cx="634793" cy="272344"/>
            <a:chOff x="0" y="1896"/>
            <a:chExt cx="5760" cy="120"/>
          </a:xfrm>
        </p:grpSpPr>
        <p:sp>
          <p:nvSpPr>
            <p:cNvPr id="59" name="Rectangle 25">
              <a:extLst>
                <a:ext uri="{FF2B5EF4-FFF2-40B4-BE49-F238E27FC236}">
                  <a16:creationId xmlns:a16="http://schemas.microsoft.com/office/drawing/2014/main" id="{2B40ABBD-4A0E-44DE-BABE-F2A85C002796}"/>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60" name="Rectangle 26">
              <a:extLst>
                <a:ext uri="{FF2B5EF4-FFF2-40B4-BE49-F238E27FC236}">
                  <a16:creationId xmlns:a16="http://schemas.microsoft.com/office/drawing/2014/main" id="{3766AD76-5AA1-46D6-9B3D-53724660C834}"/>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grpSp>
      <p:grpSp>
        <p:nvGrpSpPr>
          <p:cNvPr id="61" name="Group 44">
            <a:extLst>
              <a:ext uri="{FF2B5EF4-FFF2-40B4-BE49-F238E27FC236}">
                <a16:creationId xmlns:a16="http://schemas.microsoft.com/office/drawing/2014/main" id="{3131D639-7C84-4447-97AA-6BA8D7F3C51F}"/>
              </a:ext>
            </a:extLst>
          </p:cNvPr>
          <p:cNvGrpSpPr>
            <a:grpSpLocks/>
          </p:cNvGrpSpPr>
          <p:nvPr/>
        </p:nvGrpSpPr>
        <p:grpSpPr bwMode="auto">
          <a:xfrm>
            <a:off x="2031415" y="4744846"/>
            <a:ext cx="908050" cy="989013"/>
            <a:chOff x="3260" y="1700"/>
            <a:chExt cx="581" cy="623"/>
          </a:xfrm>
        </p:grpSpPr>
        <p:grpSp>
          <p:nvGrpSpPr>
            <p:cNvPr id="62" name="Group 45">
              <a:extLst>
                <a:ext uri="{FF2B5EF4-FFF2-40B4-BE49-F238E27FC236}">
                  <a16:creationId xmlns:a16="http://schemas.microsoft.com/office/drawing/2014/main" id="{CB51C24E-4BFB-44AF-A780-B01056A738DC}"/>
                </a:ext>
              </a:extLst>
            </p:cNvPr>
            <p:cNvGrpSpPr>
              <a:grpSpLocks/>
            </p:cNvGrpSpPr>
            <p:nvPr/>
          </p:nvGrpSpPr>
          <p:grpSpPr bwMode="auto">
            <a:xfrm rot="5400000">
              <a:off x="3239" y="1721"/>
              <a:ext cx="623" cy="581"/>
              <a:chOff x="1871" y="1824"/>
              <a:chExt cx="2007" cy="1807"/>
            </a:xfrm>
          </p:grpSpPr>
          <p:sp>
            <p:nvSpPr>
              <p:cNvPr id="64" name="AutoShape 46">
                <a:extLst>
                  <a:ext uri="{FF2B5EF4-FFF2-40B4-BE49-F238E27FC236}">
                    <a16:creationId xmlns:a16="http://schemas.microsoft.com/office/drawing/2014/main" id="{F2F3473A-4F29-4264-AE05-B1EADCE1B39F}"/>
                  </a:ext>
                </a:extLst>
              </p:cNvPr>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65" name="AutoShape 47">
                <a:extLst>
                  <a:ext uri="{FF2B5EF4-FFF2-40B4-BE49-F238E27FC236}">
                    <a16:creationId xmlns:a16="http://schemas.microsoft.com/office/drawing/2014/main" id="{15D364FB-4A47-4481-948C-BA41B8B8DDD7}"/>
                  </a:ext>
                </a:extLst>
              </p:cNvPr>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anose="02020603050405020304" pitchFamily="18" charset="0"/>
                  <a:cs typeface="Times New Roman" panose="02020603050405020304" pitchFamily="18" charset="0"/>
                </a:endParaRPr>
              </a:p>
            </p:txBody>
          </p:sp>
          <p:sp>
            <p:nvSpPr>
              <p:cNvPr id="66" name="AutoShape 48">
                <a:extLst>
                  <a:ext uri="{FF2B5EF4-FFF2-40B4-BE49-F238E27FC236}">
                    <a16:creationId xmlns:a16="http://schemas.microsoft.com/office/drawing/2014/main" id="{B24E6C08-CA67-492A-887A-BBE06EE755A2}"/>
                  </a:ext>
                </a:extLst>
              </p:cNvPr>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67" name="Oval 49">
                <a:extLst>
                  <a:ext uri="{FF2B5EF4-FFF2-40B4-BE49-F238E27FC236}">
                    <a16:creationId xmlns:a16="http://schemas.microsoft.com/office/drawing/2014/main" id="{8D9E0EAE-FD75-4F08-A3E3-A9E65C7B4E8F}"/>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68" name="Oval 50">
                <a:extLst>
                  <a:ext uri="{FF2B5EF4-FFF2-40B4-BE49-F238E27FC236}">
                    <a16:creationId xmlns:a16="http://schemas.microsoft.com/office/drawing/2014/main" id="{F9A63482-6463-433B-989A-E36D7D434486}"/>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latin typeface="Times New Roman" panose="02020603050405020304" pitchFamily="18" charset="0"/>
                  <a:cs typeface="Times New Roman" panose="02020603050405020304" pitchFamily="18" charset="0"/>
                </a:endParaRPr>
              </a:p>
            </p:txBody>
          </p:sp>
          <p:sp>
            <p:nvSpPr>
              <p:cNvPr id="69" name="Oval 51">
                <a:extLst>
                  <a:ext uri="{FF2B5EF4-FFF2-40B4-BE49-F238E27FC236}">
                    <a16:creationId xmlns:a16="http://schemas.microsoft.com/office/drawing/2014/main" id="{8B2D7324-5BA3-4535-93F0-181BC8EB74F5}"/>
                  </a:ext>
                </a:extLst>
              </p:cNvPr>
              <p:cNvSpPr>
                <a:spLocks noChangeArrowheads="1"/>
              </p:cNvSpPr>
              <p:nvPr/>
            </p:nvSpPr>
            <p:spPr bwMode="gray">
              <a:xfrm>
                <a:off x="2229" y="2886"/>
                <a:ext cx="1317"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70" name="Oval 52">
                <a:hlinkClick r:id="rId5" action="ppaction://hlinkpres?slideindex=1&amp;slidetitle="/>
                <a:extLst>
                  <a:ext uri="{FF2B5EF4-FFF2-40B4-BE49-F238E27FC236}">
                    <a16:creationId xmlns:a16="http://schemas.microsoft.com/office/drawing/2014/main" id="{648EEED1-65D5-48FE-99AC-2319B7732723}"/>
                  </a:ext>
                </a:extLst>
              </p:cNvPr>
              <p:cNvSpPr>
                <a:spLocks noChangeArrowheads="1"/>
              </p:cNvSpPr>
              <p:nvPr/>
            </p:nvSpPr>
            <p:spPr bwMode="gray">
              <a:xfrm>
                <a:off x="2229" y="2886"/>
                <a:ext cx="1317"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latin typeface="Times New Roman" panose="02020603050405020304" pitchFamily="18" charset="0"/>
                  <a:cs typeface="Times New Roman" panose="02020603050405020304" pitchFamily="18" charset="0"/>
                </a:endParaRPr>
              </a:p>
            </p:txBody>
          </p:sp>
          <p:sp>
            <p:nvSpPr>
              <p:cNvPr id="71" name="Oval 53">
                <a:extLst>
                  <a:ext uri="{FF2B5EF4-FFF2-40B4-BE49-F238E27FC236}">
                    <a16:creationId xmlns:a16="http://schemas.microsoft.com/office/drawing/2014/main" id="{AD4A1DD0-87BB-4E56-B9F2-2EAFBE1F054F}"/>
                  </a:ext>
                </a:extLst>
              </p:cNvPr>
              <p:cNvSpPr>
                <a:spLocks noChangeArrowheads="1"/>
              </p:cNvSpPr>
              <p:nvPr/>
            </p:nvSpPr>
            <p:spPr bwMode="gray">
              <a:xfrm>
                <a:off x="2222" y="2067"/>
                <a:ext cx="1317"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latin typeface="Times New Roman" panose="02020603050405020304" pitchFamily="18" charset="0"/>
                  <a:cs typeface="Times New Roman" panose="02020603050405020304" pitchFamily="18" charset="0"/>
                </a:endParaRPr>
              </a:p>
            </p:txBody>
          </p:sp>
          <p:sp>
            <p:nvSpPr>
              <p:cNvPr id="72" name="Oval 54">
                <a:extLst>
                  <a:ext uri="{FF2B5EF4-FFF2-40B4-BE49-F238E27FC236}">
                    <a16:creationId xmlns:a16="http://schemas.microsoft.com/office/drawing/2014/main" id="{2E3740B5-DFBA-4626-BC22-01922E7C60D7}"/>
                  </a:ext>
                </a:extLst>
              </p:cNvPr>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latin typeface="Times New Roman" panose="02020603050405020304" pitchFamily="18" charset="0"/>
                  <a:cs typeface="Times New Roman" panose="02020603050405020304" pitchFamily="18" charset="0"/>
                </a:endParaRPr>
              </a:p>
            </p:txBody>
          </p:sp>
        </p:grpSp>
        <p:sp>
          <p:nvSpPr>
            <p:cNvPr id="63" name="WordArt 55">
              <a:hlinkClick r:id="rId5" action="ppaction://hlinkpres?slideindex=1&amp;slidetitle="/>
              <a:extLst>
                <a:ext uri="{FF2B5EF4-FFF2-40B4-BE49-F238E27FC236}">
                  <a16:creationId xmlns:a16="http://schemas.microsoft.com/office/drawing/2014/main" id="{CE513D50-62EB-4B0C-8345-D9330CC1CD8E}"/>
                </a:ext>
              </a:extLst>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3</a:t>
              </a:r>
            </a:p>
          </p:txBody>
        </p:sp>
      </p:grpSp>
    </p:spTree>
    <p:extLst>
      <p:ext uri="{BB962C8B-B14F-4D97-AF65-F5344CB8AC3E}">
        <p14:creationId xmlns:p14="http://schemas.microsoft.com/office/powerpoint/2010/main" val="17984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ox(in)">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par>
                          <p:cTn id="15" fill="hold">
                            <p:stCondLst>
                              <p:cond delay="0"/>
                            </p:stCondLst>
                            <p:childTnLst>
                              <p:par>
                                <p:cTn id="16" presetID="6"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500"/>
                                        <p:tgtEl>
                                          <p:spTgt spid="3"/>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par>
                          <p:cTn id="39" fill="hold">
                            <p:stCondLst>
                              <p:cond delay="3000"/>
                            </p:stCondLst>
                            <p:childTnLst>
                              <p:par>
                                <p:cTn id="40" presetID="8" presetClass="entr" presetSubtype="16"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500"/>
                                        <p:tgtEl>
                                          <p:spTgt spid="4"/>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left)">
                                      <p:cBhvr>
                                        <p:cTn id="46" dur="500"/>
                                        <p:tgtEl>
                                          <p:spTgt spid="58"/>
                                        </p:tgtEl>
                                      </p:cBhvr>
                                    </p:animEffect>
                                  </p:childTnLst>
                                </p:cTn>
                              </p:par>
                            </p:childTnLst>
                          </p:cTn>
                        </p:par>
                        <p:par>
                          <p:cTn id="47" fill="hold">
                            <p:stCondLst>
                              <p:cond delay="4000"/>
                            </p:stCondLst>
                            <p:childTnLst>
                              <p:par>
                                <p:cTn id="48" presetID="22" presetClass="entr" presetSubtype="1"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up)">
                                      <p:cBhvr>
                                        <p:cTn id="50" dur="500"/>
                                        <p:tgtEl>
                                          <p:spTgt spid="61"/>
                                        </p:tgtEl>
                                      </p:cBhvr>
                                    </p:animEffect>
                                  </p:childTnLst>
                                </p:cTn>
                              </p:par>
                            </p:childTnLst>
                          </p:cTn>
                        </p:par>
                        <p:par>
                          <p:cTn id="51" fill="hold">
                            <p:stCondLst>
                              <p:cond delay="4500"/>
                            </p:stCondLst>
                            <p:childTnLst>
                              <p:par>
                                <p:cTn id="52" presetID="8"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diamond(in)">
                                      <p:cBhvr>
                                        <p:cTn id="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6" grpId="0"/>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F2FE-F15B-436C-8922-9E2293210555}"/>
              </a:ext>
            </a:extLst>
          </p:cNvPr>
          <p:cNvSpPr txBox="1">
            <a:spLocks/>
          </p:cNvSpPr>
          <p:nvPr/>
        </p:nvSpPr>
        <p:spPr>
          <a:xfrm>
            <a:off x="166252" y="153577"/>
            <a:ext cx="11277601" cy="796018"/>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1. ẢNH MINH HỌA</a:t>
            </a:r>
          </a:p>
        </p:txBody>
      </p:sp>
      <p:sp>
        <p:nvSpPr>
          <p:cNvPr id="3" name="Content Placeholder 2">
            <a:extLst>
              <a:ext uri="{FF2B5EF4-FFF2-40B4-BE49-F238E27FC236}">
                <a16:creationId xmlns:a16="http://schemas.microsoft.com/office/drawing/2014/main" id="{FF775753-5FEA-44D7-BC81-2D345289CF67}"/>
              </a:ext>
            </a:extLst>
          </p:cNvPr>
          <p:cNvSpPr txBox="1">
            <a:spLocks/>
          </p:cNvSpPr>
          <p:nvPr/>
        </p:nvSpPr>
        <p:spPr>
          <a:xfrm>
            <a:off x="415632" y="668426"/>
            <a:ext cx="10778840" cy="973319"/>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pic>
        <p:nvPicPr>
          <p:cNvPr id="4" name="Picture 8" descr="Digit 120">
            <a:extLst>
              <a:ext uri="{FF2B5EF4-FFF2-40B4-BE49-F238E27FC236}">
                <a16:creationId xmlns:a16="http://schemas.microsoft.com/office/drawing/2014/main" id="{0ECE8803-35FE-44CA-8E2F-C1C008A2F2B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8309" y="5301733"/>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B7C6833-CCF2-4E98-9377-BAA1771CE35E}"/>
              </a:ext>
            </a:extLst>
          </p:cNvPr>
          <p:cNvSpPr/>
          <p:nvPr/>
        </p:nvSpPr>
        <p:spPr>
          <a:xfrm>
            <a:off x="399142" y="1918282"/>
            <a:ext cx="11393715" cy="24147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algn="just">
              <a:lnSpc>
                <a:spcPct val="114000"/>
              </a:lnSpc>
              <a:spcBef>
                <a:spcPts val="300"/>
              </a:spcBef>
              <a:spcAft>
                <a:spcPts val="300"/>
              </a:spcAft>
            </a:pPr>
            <a:r>
              <a:rPr lang="en-US" sz="3200" b="1" dirty="0" err="1">
                <a:solidFill>
                  <a:schemeClr val="tx1"/>
                </a:solidFill>
                <a:latin typeface="Times New Roman" pitchFamily="18" charset="0"/>
                <a:ea typeface="Times New Roman" panose="02020603050405020304" pitchFamily="18" charset="0"/>
                <a:cs typeface="Times New Roman" pitchFamily="18" charset="0"/>
              </a:rPr>
              <a:t>Câu</a:t>
            </a:r>
            <a:r>
              <a:rPr lang="en-US" sz="3200" b="1" dirty="0">
                <a:solidFill>
                  <a:schemeClr val="tx1"/>
                </a:solidFill>
                <a:latin typeface="Times New Roman" pitchFamily="18" charset="0"/>
                <a:ea typeface="Times New Roman" panose="02020603050405020304" pitchFamily="18" charset="0"/>
                <a:cs typeface="Times New Roman" pitchFamily="18" charset="0"/>
              </a:rPr>
              <a:t> 1:</a:t>
            </a:r>
            <a:r>
              <a:rPr lang="en-US" sz="3200" dirty="0">
                <a:solidFill>
                  <a:schemeClr val="tx1"/>
                </a:solidFill>
                <a:latin typeface="Times New Roman" pitchFamily="18" charset="0"/>
                <a:ea typeface="Times New Roman" panose="02020603050405020304" pitchFamily="18" charset="0"/>
                <a:cs typeface="Times New Roman" pitchFamily="18" charset="0"/>
              </a:rPr>
              <a:t> Theo </a:t>
            </a:r>
            <a:r>
              <a:rPr lang="en-US" sz="3200" dirty="0" err="1">
                <a:solidFill>
                  <a:schemeClr val="tx1"/>
                </a:solidFill>
                <a:latin typeface="Times New Roman" pitchFamily="18" charset="0"/>
                <a:ea typeface="Times New Roman" panose="02020603050405020304" pitchFamily="18" charset="0"/>
                <a:cs typeface="Times New Roman" pitchFamily="18" charset="0"/>
              </a:rPr>
              <a:t>em</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có</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nên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sử</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dụng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hình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ảnh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để</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minh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họa</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bài</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trình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chiếu</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không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Vì</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sao</a:t>
            </a:r>
            <a:r>
              <a:rPr lang="en-US" sz="3200" dirty="0">
                <a:solidFill>
                  <a:schemeClr val="tx1"/>
                </a:solidFill>
                <a:latin typeface="Times New Roman" pitchFamily="18" charset="0"/>
                <a:ea typeface="Times New Roman" panose="02020603050405020304" pitchFamily="18" charset="0"/>
                <a:cs typeface="Times New Roman" pitchFamily="18" charset="0"/>
              </a:rPr>
              <a:t>? </a:t>
            </a:r>
          </a:p>
          <a:p>
            <a:pPr lvl="0" algn="just">
              <a:lnSpc>
                <a:spcPct val="114000"/>
              </a:lnSpc>
              <a:spcBef>
                <a:spcPts val="300"/>
              </a:spcBef>
              <a:spcAft>
                <a:spcPts val="300"/>
              </a:spcAft>
            </a:pPr>
            <a:r>
              <a:rPr lang="en-US" sz="3200" b="1" dirty="0" err="1">
                <a:solidFill>
                  <a:schemeClr val="tx1"/>
                </a:solidFill>
                <a:latin typeface="Times New Roman" pitchFamily="18" charset="0"/>
                <a:ea typeface="Times New Roman" panose="02020603050405020304" pitchFamily="18" charset="0"/>
                <a:cs typeface="Times New Roman" pitchFamily="18" charset="0"/>
              </a:rPr>
              <a:t>Câu</a:t>
            </a:r>
            <a:r>
              <a:rPr lang="en-US" sz="3200" b="1" dirty="0">
                <a:solidFill>
                  <a:schemeClr val="tx1"/>
                </a:solidFill>
                <a:latin typeface="Times New Roman" pitchFamily="18" charset="0"/>
                <a:ea typeface="Times New Roman" panose="02020603050405020304" pitchFamily="18" charset="0"/>
                <a:cs typeface="Times New Roman" pitchFamily="18" charset="0"/>
              </a:rPr>
              <a:t> 2:</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Em</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sẽ</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chọn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hình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ảnh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gì</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để</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thêm</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vào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bài</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trình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chiếu</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báo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cáo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dự</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án</a:t>
            </a:r>
            <a:r>
              <a:rPr lang="en-US" sz="3200" dirty="0">
                <a:solidFill>
                  <a:schemeClr val="tx1"/>
                </a:solidFill>
                <a:latin typeface="Times New Roman" pitchFamily="18" charset="0"/>
                <a:ea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val="21017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75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DC7076-5884-4340-96C6-35ADBFFAA61E}"/>
              </a:ext>
            </a:extLst>
          </p:cNvPr>
          <p:cNvSpPr/>
          <p:nvPr/>
        </p:nvSpPr>
        <p:spPr>
          <a:xfrm>
            <a:off x="493044" y="283212"/>
            <a:ext cx="10754619" cy="754694"/>
          </a:xfrm>
          <a:prstGeom prst="rect">
            <a:avLst/>
          </a:prstGeom>
        </p:spPr>
        <p:txBody>
          <a:bodyPr wrap="square">
            <a:spAutoFit/>
          </a:bodyPr>
          <a:lstStyle/>
          <a:p>
            <a:pPr defTabSz="342900">
              <a:lnSpc>
                <a:spcPct val="150000"/>
              </a:lnSpc>
            </a:pPr>
            <a:r>
              <a:rPr lang="en-US" sz="3200" b="1" dirty="0">
                <a:solidFill>
                  <a:srgbClr val="FF0000"/>
                </a:solidFill>
                <a:latin typeface="SVN-SAF" panose="02040603050506020204" pitchFamily="18" charset="0"/>
                <a:cs typeface="Times New Roman" panose="02020603050405020304" pitchFamily="18" charset="0"/>
              </a:rPr>
              <a:t>1</a:t>
            </a:r>
            <a:r>
              <a:rPr lang="vi-VN" sz="3200" b="1" dirty="0">
                <a:solidFill>
                  <a:srgbClr val="FF0000"/>
                </a:solidFill>
                <a:latin typeface="SVN-SAF" panose="02040603050506020204" pitchFamily="18" charset="0"/>
                <a:cs typeface="Times New Roman" panose="02020603050405020304" pitchFamily="18" charset="0"/>
              </a:rPr>
              <a:t>. ẢNH</a:t>
            </a:r>
            <a:r>
              <a:rPr lang="en-US" sz="3200" b="1" dirty="0">
                <a:solidFill>
                  <a:srgbClr val="FF0000"/>
                </a:solidFill>
                <a:latin typeface="SVN-SAF" panose="02040603050506020204" pitchFamily="18" charset="0"/>
                <a:cs typeface="Times New Roman" panose="02020603050405020304" pitchFamily="18" charset="0"/>
              </a:rPr>
              <a:t> MINH HỌA</a:t>
            </a:r>
          </a:p>
        </p:txBody>
      </p:sp>
      <p:pic>
        <p:nvPicPr>
          <p:cNvPr id="5" name="Picture 4">
            <a:extLst>
              <a:ext uri="{FF2B5EF4-FFF2-40B4-BE49-F238E27FC236}">
                <a16:creationId xmlns:a16="http://schemas.microsoft.com/office/drawing/2014/main" id="{89377546-3AF0-4EDB-9EBD-7278FA183604}"/>
              </a:ext>
            </a:extLst>
          </p:cNvPr>
          <p:cNvPicPr>
            <a:picLocks noChangeAspect="1"/>
          </p:cNvPicPr>
          <p:nvPr/>
        </p:nvPicPr>
        <p:blipFill>
          <a:blip r:embed="rId2"/>
          <a:stretch>
            <a:fillRect/>
          </a:stretch>
        </p:blipFill>
        <p:spPr>
          <a:xfrm>
            <a:off x="602539" y="1351158"/>
            <a:ext cx="756220" cy="753733"/>
          </a:xfrm>
          <a:prstGeom prst="rect">
            <a:avLst/>
          </a:prstGeom>
        </p:spPr>
      </p:pic>
      <p:sp>
        <p:nvSpPr>
          <p:cNvPr id="6" name="Rectangle 5">
            <a:extLst>
              <a:ext uri="{FF2B5EF4-FFF2-40B4-BE49-F238E27FC236}">
                <a16:creationId xmlns:a16="http://schemas.microsoft.com/office/drawing/2014/main" id="{EDBA06D8-817E-46F0-871D-2E0FCE8FE6D2}"/>
              </a:ext>
            </a:extLst>
          </p:cNvPr>
          <p:cNvSpPr/>
          <p:nvPr/>
        </p:nvSpPr>
        <p:spPr>
          <a:xfrm>
            <a:off x="1468253" y="1150620"/>
            <a:ext cx="10021823"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Hình ảnh là dạng thông tin trực quan và dễ gây ấn tượng nhất.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Sử dụng hình ảnh minh hoạ cho nội dung trình bày sẽ giúp cho bài trình chiếu hấp dẫn và sinh động, thu hút sự chú ý của người nghe.</a:t>
            </a:r>
          </a:p>
        </p:txBody>
      </p:sp>
      <p:sp>
        <p:nvSpPr>
          <p:cNvPr id="7" name="Rectangle 6">
            <a:extLst>
              <a:ext uri="{FF2B5EF4-FFF2-40B4-BE49-F238E27FC236}">
                <a16:creationId xmlns:a16="http://schemas.microsoft.com/office/drawing/2014/main" id="{BF5315CB-A1E5-4F52-8505-93824AD3BE82}"/>
              </a:ext>
            </a:extLst>
          </p:cNvPr>
          <p:cNvSpPr/>
          <p:nvPr/>
        </p:nvSpPr>
        <p:spPr>
          <a:xfrm>
            <a:off x="493044" y="2477971"/>
            <a:ext cx="10997032" cy="1758238"/>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K</a:t>
            </a:r>
            <a:r>
              <a:rPr lang="vi-VN" sz="2000">
                <a:latin typeface="UTM Avo" panose="02040603050506020204" pitchFamily="18" charset="0"/>
                <a:cs typeface="Times New Roman" panose="02020603050405020304" pitchFamily="18" charset="0"/>
              </a:rPr>
              <a:t>hi lựa chọn hình ảnh nên căn cứ vào </a:t>
            </a:r>
            <a:r>
              <a:rPr lang="en-US" sz="2000">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yếu tố quan trọng sau: </a:t>
            </a:r>
            <a:endParaRPr lang="en-US" sz="2000">
              <a:latin typeface="UTM Avo" panose="02040603050506020204" pitchFamily="18" charset="0"/>
              <a:cs typeface="Times New Roman" panose="02020603050405020304" pitchFamily="18" charset="0"/>
            </a:endParaRPr>
          </a:p>
          <a:p>
            <a:pPr algn="just" defTabSz="342900">
              <a:lnSpc>
                <a:spcPct val="140000"/>
              </a:lnSpc>
            </a:pPr>
            <a:endParaRPr lang="en-US" sz="2000">
              <a:latin typeface="UTM Avo" panose="02040603050506020204" pitchFamily="18" charset="0"/>
              <a:cs typeface="Times New Roman" panose="02020603050405020304" pitchFamily="18" charset="0"/>
              <a:sym typeface="Wingdings 3" panose="05040102010807070707" pitchFamily="18"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Sẽ ấn tượng hơn nếu các hình ảnh trong trang chiếu có kích thước và vị trí hợp lí, kết hợp với nội dung thành một tổng thể hài hoà.</a:t>
            </a:r>
          </a:p>
        </p:txBody>
      </p:sp>
      <p:sp>
        <p:nvSpPr>
          <p:cNvPr id="8" name="Rectangle 7">
            <a:extLst>
              <a:ext uri="{FF2B5EF4-FFF2-40B4-BE49-F238E27FC236}">
                <a16:creationId xmlns:a16="http://schemas.microsoft.com/office/drawing/2014/main" id="{1BF06EE9-C546-43AD-B655-BE5BE2A1306D}"/>
              </a:ext>
            </a:extLst>
          </p:cNvPr>
          <p:cNvSpPr/>
          <p:nvPr/>
        </p:nvSpPr>
        <p:spPr>
          <a:xfrm>
            <a:off x="8429056" y="2477971"/>
            <a:ext cx="3167223" cy="902106"/>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phù hợp với nội dung;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có tính thẩm mĩ.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96996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AA74D4-28BF-54BF-D213-46D7DC9DA040}"/>
              </a:ext>
            </a:extLst>
          </p:cNvPr>
          <p:cNvSpPr txBox="1"/>
          <p:nvPr/>
        </p:nvSpPr>
        <p:spPr>
          <a:xfrm>
            <a:off x="796636" y="425331"/>
            <a:ext cx="10598727" cy="1036117"/>
          </a:xfrm>
          <a:prstGeom prst="rect">
            <a:avLst/>
          </a:prstGeom>
          <a:noFill/>
        </p:spPr>
        <p:txBody>
          <a:bodyPr wrap="square">
            <a:spAutoFit/>
          </a:bodyPr>
          <a:lstStyle/>
          <a:p>
            <a:pPr lvl="0" algn="just">
              <a:lnSpc>
                <a:spcPct val="114000"/>
              </a:lnSpc>
              <a:spcBef>
                <a:spcPts val="300"/>
              </a:spcBef>
              <a:spcAft>
                <a:spcPts val="300"/>
              </a:spcAft>
            </a:pPr>
            <a:r>
              <a:rPr lang="en-US" sz="2800" b="1" dirty="0" err="1">
                <a:solidFill>
                  <a:schemeClr val="tx1"/>
                </a:solidFill>
                <a:latin typeface="Times New Roman" pitchFamily="18" charset="0"/>
                <a:ea typeface="Times New Roman" panose="02020603050405020304" pitchFamily="18" charset="0"/>
                <a:cs typeface="Times New Roman" pitchFamily="18" charset="0"/>
              </a:rPr>
              <a:t>Câu</a:t>
            </a:r>
            <a:r>
              <a:rPr lang="en-US" sz="2800" b="1" dirty="0">
                <a:solidFill>
                  <a:schemeClr val="tx1"/>
                </a:solidFill>
                <a:latin typeface="Times New Roman" pitchFamily="18" charset="0"/>
                <a:ea typeface="Times New Roman" panose="02020603050405020304" pitchFamily="18" charset="0"/>
                <a:cs typeface="Times New Roman" pitchFamily="18" charset="0"/>
              </a:rPr>
              <a:t> 1:</a:t>
            </a:r>
            <a:r>
              <a:rPr lang="en-US" sz="2800" dirty="0">
                <a:solidFill>
                  <a:schemeClr val="tx1"/>
                </a:solidFill>
                <a:latin typeface="Times New Roman" pitchFamily="18" charset="0"/>
                <a:ea typeface="Times New Roman" panose="02020603050405020304" pitchFamily="18" charset="0"/>
                <a:cs typeface="Times New Roman" pitchFamily="18" charset="0"/>
              </a:rPr>
              <a:t> Theo </a:t>
            </a:r>
            <a:r>
              <a:rPr lang="en-US" sz="2800" dirty="0" err="1">
                <a:solidFill>
                  <a:schemeClr val="tx1"/>
                </a:solidFill>
                <a:latin typeface="Times New Roman" pitchFamily="18" charset="0"/>
                <a:ea typeface="Times New Roman" panose="02020603050405020304" pitchFamily="18" charset="0"/>
                <a:cs typeface="Times New Roman" pitchFamily="18" charset="0"/>
              </a:rPr>
              <a:t>em</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có</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nên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sử</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dụng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hình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ảnh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để</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minh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họa</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bài</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trình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chiếu</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không</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Vì</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sao</a:t>
            </a:r>
            <a:r>
              <a:rPr lang="en-US" sz="2800" dirty="0">
                <a:solidFill>
                  <a:schemeClr val="tx1"/>
                </a:solidFill>
                <a:latin typeface="Times New Roman" pitchFamily="18" charset="0"/>
                <a:ea typeface="Times New Roman" panose="02020603050405020304" pitchFamily="18" charset="0"/>
                <a:cs typeface="Times New Roman" pitchFamily="18" charset="0"/>
              </a:rPr>
              <a:t>? </a:t>
            </a:r>
          </a:p>
        </p:txBody>
      </p:sp>
      <p:sp>
        <p:nvSpPr>
          <p:cNvPr id="4" name="TextBox 3">
            <a:extLst>
              <a:ext uri="{FF2B5EF4-FFF2-40B4-BE49-F238E27FC236}">
                <a16:creationId xmlns:a16="http://schemas.microsoft.com/office/drawing/2014/main" id="{85AC1576-267A-2608-9C6B-27F1CB0A99BE}"/>
              </a:ext>
            </a:extLst>
          </p:cNvPr>
          <p:cNvSpPr txBox="1"/>
          <p:nvPr/>
        </p:nvSpPr>
        <p:spPr>
          <a:xfrm>
            <a:off x="796635" y="3021162"/>
            <a:ext cx="10598727" cy="1036117"/>
          </a:xfrm>
          <a:prstGeom prst="rect">
            <a:avLst/>
          </a:prstGeom>
          <a:noFill/>
        </p:spPr>
        <p:txBody>
          <a:bodyPr wrap="square">
            <a:spAutoFit/>
          </a:bodyPr>
          <a:lstStyle/>
          <a:p>
            <a:pPr lvl="0" algn="just">
              <a:lnSpc>
                <a:spcPct val="114000"/>
              </a:lnSpc>
              <a:spcBef>
                <a:spcPts val="300"/>
              </a:spcBef>
              <a:spcAft>
                <a:spcPts val="300"/>
              </a:spcAft>
            </a:pPr>
            <a:r>
              <a:rPr lang="en-US" sz="2800" b="1" dirty="0" err="1">
                <a:solidFill>
                  <a:schemeClr val="tx1"/>
                </a:solidFill>
                <a:latin typeface="Times New Roman" pitchFamily="18" charset="0"/>
                <a:ea typeface="Times New Roman" panose="02020603050405020304" pitchFamily="18" charset="0"/>
                <a:cs typeface="Times New Roman" pitchFamily="18" charset="0"/>
              </a:rPr>
              <a:t>Câu</a:t>
            </a:r>
            <a:r>
              <a:rPr lang="en-US" sz="2800" b="1" dirty="0">
                <a:solidFill>
                  <a:schemeClr val="tx1"/>
                </a:solidFill>
                <a:latin typeface="Times New Roman" pitchFamily="18" charset="0"/>
                <a:ea typeface="Times New Roman" panose="02020603050405020304" pitchFamily="18" charset="0"/>
                <a:cs typeface="Times New Roman" pitchFamily="18" charset="0"/>
              </a:rPr>
              <a:t> 2:</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Em</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sẽ</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chọn</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hình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ảnh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gì</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để</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thêm</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vào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bài</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trình</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chiếu</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báo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cáo</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dự</a:t>
            </a:r>
            <a:r>
              <a:rPr lang="en-US" sz="2800" dirty="0">
                <a:solidFill>
                  <a:schemeClr val="tx1"/>
                </a:solidFill>
                <a:latin typeface="Times New Roman" pitchFamily="18" charset="0"/>
                <a:ea typeface="Times New Roman" panose="02020603050405020304" pitchFamily="18" charset="0"/>
                <a:cs typeface="Times New Roman" pitchFamily="18" charset="0"/>
              </a:rPr>
              <a:t> </a:t>
            </a:r>
            <a:r>
              <a:rPr lang="en-US" sz="2800" dirty="0" err="1">
                <a:solidFill>
                  <a:schemeClr val="tx1"/>
                </a:solidFill>
                <a:latin typeface="Times New Roman" pitchFamily="18" charset="0"/>
                <a:ea typeface="Times New Roman" panose="02020603050405020304" pitchFamily="18" charset="0"/>
                <a:cs typeface="Times New Roman" pitchFamily="18" charset="0"/>
              </a:rPr>
              <a:t>án</a:t>
            </a:r>
            <a:r>
              <a:rPr lang="en-US" sz="2800" dirty="0">
                <a:solidFill>
                  <a:schemeClr val="tx1"/>
                </a:solidFill>
                <a:latin typeface="Times New Roman" pitchFamily="18" charset="0"/>
                <a:ea typeface="Times New Roman" panose="02020603050405020304" pitchFamily="18" charset="0"/>
                <a:cs typeface="Times New Roman" pitchFamily="18" charset="0"/>
              </a:rPr>
              <a:t>? </a:t>
            </a:r>
          </a:p>
        </p:txBody>
      </p:sp>
      <p:sp>
        <p:nvSpPr>
          <p:cNvPr id="6" name="TextBox 5">
            <a:extLst>
              <a:ext uri="{FF2B5EF4-FFF2-40B4-BE49-F238E27FC236}">
                <a16:creationId xmlns:a16="http://schemas.microsoft.com/office/drawing/2014/main" id="{3E1CB52F-64D9-F779-4D01-FE59A6AEF519}"/>
              </a:ext>
            </a:extLst>
          </p:cNvPr>
          <p:cNvSpPr txBox="1"/>
          <p:nvPr/>
        </p:nvSpPr>
        <p:spPr>
          <a:xfrm>
            <a:off x="796636" y="1436892"/>
            <a:ext cx="10598726" cy="1539139"/>
          </a:xfrm>
          <a:prstGeom prst="rect">
            <a:avLst/>
          </a:prstGeom>
          <a:noFill/>
        </p:spPr>
        <p:txBody>
          <a:bodyPr wrap="square">
            <a:spAutoFit/>
          </a:bodyPr>
          <a:lstStyle/>
          <a:p>
            <a:pPr algn="just">
              <a:lnSpc>
                <a:spcPct val="115000"/>
              </a:lnSpc>
              <a:spcAft>
                <a:spcPts val="800"/>
              </a:spcAft>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2F3DD42-2738-FF6B-AE64-009B5212682E}"/>
              </a:ext>
            </a:extLst>
          </p:cNvPr>
          <p:cNvSpPr txBox="1"/>
          <p:nvPr/>
        </p:nvSpPr>
        <p:spPr>
          <a:xfrm>
            <a:off x="796634" y="4183789"/>
            <a:ext cx="10598725" cy="1043619"/>
          </a:xfrm>
          <a:prstGeom prst="rect">
            <a:avLst/>
          </a:prstGeom>
          <a:noFill/>
        </p:spPr>
        <p:txBody>
          <a:bodyPr wrap="square">
            <a:spAutoFit/>
          </a:bodyPr>
          <a:lstStyle/>
          <a:p>
            <a:pPr algn="just">
              <a:lnSpc>
                <a:spcPct val="115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08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26" y="671616"/>
            <a:ext cx="9630839" cy="584775"/>
          </a:xfrm>
          <a:prstGeom prst="rect">
            <a:avLst/>
          </a:prstGeom>
        </p:spPr>
        <p:txBody>
          <a:bodyPr wrap="square">
            <a:spAutoFit/>
          </a:bodyPr>
          <a:lstStyle/>
          <a:p>
            <a:r>
              <a:rPr lang="en-US" sz="3200" dirty="0" err="1" smtClean="0">
                <a:ea typeface="Times New Roman" panose="02020603050405020304" pitchFamily="18" charset="0"/>
              </a:rPr>
              <a:t>Kích</a:t>
            </a:r>
            <a:r>
              <a:rPr lang="en-US" sz="3200" dirty="0" smtClean="0">
                <a:ea typeface="Times New Roman" panose="02020603050405020304" pitchFamily="18" charset="0"/>
              </a:rPr>
              <a:t> </a:t>
            </a:r>
            <a:r>
              <a:rPr lang="en-US" sz="3200" dirty="0" err="1">
                <a:ea typeface="Times New Roman" panose="02020603050405020304" pitchFamily="18" charset="0"/>
              </a:rPr>
              <a:t>thước</a:t>
            </a:r>
            <a:r>
              <a:rPr lang="en-US" sz="3200" dirty="0">
                <a:ea typeface="Times New Roman" panose="02020603050405020304" pitchFamily="18" charset="0"/>
              </a:rPr>
              <a:t> </a:t>
            </a:r>
            <a:r>
              <a:rPr lang="en-US" sz="3200" dirty="0" err="1">
                <a:ea typeface="Times New Roman" panose="02020603050405020304" pitchFamily="18" charset="0"/>
              </a:rPr>
              <a:t>hình</a:t>
            </a:r>
            <a:r>
              <a:rPr lang="en-US" sz="3200" dirty="0">
                <a:ea typeface="Times New Roman" panose="02020603050405020304" pitchFamily="18" charset="0"/>
              </a:rPr>
              <a:t> </a:t>
            </a:r>
            <a:r>
              <a:rPr lang="en-US" sz="3200" dirty="0" err="1">
                <a:ea typeface="Times New Roman" panose="02020603050405020304" pitchFamily="18" charset="0"/>
              </a:rPr>
              <a:t>ảnh</a:t>
            </a:r>
            <a:r>
              <a:rPr lang="en-US" sz="3200" dirty="0">
                <a:ea typeface="Times New Roman" panose="02020603050405020304" pitchFamily="18" charset="0"/>
              </a:rPr>
              <a:t> </a:t>
            </a:r>
            <a:r>
              <a:rPr lang="en-US" sz="3200" dirty="0" err="1">
                <a:ea typeface="Times New Roman" panose="02020603050405020304" pitchFamily="18" charset="0"/>
              </a:rPr>
              <a:t>và</a:t>
            </a:r>
            <a:r>
              <a:rPr lang="en-US" sz="3200" dirty="0">
                <a:ea typeface="Times New Roman" panose="02020603050405020304" pitchFamily="18" charset="0"/>
              </a:rPr>
              <a:t> </a:t>
            </a:r>
            <a:r>
              <a:rPr lang="en-US" sz="3200" dirty="0" err="1">
                <a:ea typeface="Times New Roman" panose="02020603050405020304" pitchFamily="18" charset="0"/>
              </a:rPr>
              <a:t>vị</a:t>
            </a:r>
            <a:r>
              <a:rPr lang="en-US" sz="3200" dirty="0">
                <a:ea typeface="Times New Roman" panose="02020603050405020304" pitchFamily="18" charset="0"/>
              </a:rPr>
              <a:t> </a:t>
            </a:r>
            <a:r>
              <a:rPr lang="en-US" sz="3200" dirty="0" err="1" smtClean="0">
                <a:ea typeface="Times New Roman" panose="02020603050405020304" pitchFamily="18" charset="0"/>
              </a:rPr>
              <a:t>trí</a:t>
            </a:r>
            <a:r>
              <a:rPr lang="en-US" sz="3200" dirty="0" smtClean="0">
                <a:ea typeface="Times New Roman" panose="02020603050405020304" pitchFamily="18" charset="0"/>
              </a:rPr>
              <a:t> </a:t>
            </a:r>
            <a:r>
              <a:rPr lang="en-US" sz="3200" dirty="0" err="1" smtClean="0">
                <a:ea typeface="Times New Roman" panose="02020603050405020304" pitchFamily="18" charset="0"/>
              </a:rPr>
              <a:t>hình</a:t>
            </a:r>
            <a:r>
              <a:rPr lang="en-US" sz="3200" dirty="0" smtClean="0">
                <a:ea typeface="Times New Roman" panose="02020603050405020304" pitchFamily="18" charset="0"/>
              </a:rPr>
              <a:t> </a:t>
            </a:r>
            <a:r>
              <a:rPr lang="en-US" sz="3200" dirty="0" err="1" smtClean="0">
                <a:ea typeface="Times New Roman" panose="02020603050405020304" pitchFamily="18" charset="0"/>
              </a:rPr>
              <a:t>ảnh</a:t>
            </a:r>
            <a:r>
              <a:rPr lang="en-US" sz="3200" smtClean="0">
                <a:ea typeface="Times New Roman" panose="02020603050405020304" pitchFamily="18" charset="0"/>
              </a:rPr>
              <a:t>?</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82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5E2F28-6BCF-3D77-137D-B4BF321204CB}"/>
              </a:ext>
            </a:extLst>
          </p:cNvPr>
          <p:cNvSpPr txBox="1">
            <a:spLocks/>
          </p:cNvSpPr>
          <p:nvPr/>
        </p:nvSpPr>
        <p:spPr>
          <a:xfrm>
            <a:off x="457199" y="961947"/>
            <a:ext cx="11277601" cy="4285126"/>
          </a:xfrm>
          <a:prstGeom prst="rect">
            <a:avLst/>
          </a:prstGeom>
          <a:solidFill>
            <a:srgbClr val="CCFFCC"/>
          </a:solidFill>
          <a:ln>
            <a:solidFill>
              <a:schemeClr val="tx1"/>
            </a:solidFill>
          </a:ln>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300"/>
              </a:spcBef>
              <a:spcAft>
                <a:spcPts val="300"/>
              </a:spcAft>
              <a:buFont typeface="Arial" panose="020B0604020202020204" pitchFamily="34" charset="0"/>
              <a:buNone/>
            </a:pPr>
            <a:endParaRPr lang="en-US" sz="1050" dirty="0"/>
          </a:p>
          <a:p>
            <a:pPr marL="0" indent="0">
              <a:lnSpc>
                <a:spcPct val="114000"/>
              </a:lnSpc>
              <a:spcBef>
                <a:spcPts val="300"/>
              </a:spcBef>
              <a:spcAft>
                <a:spcPts val="300"/>
              </a:spcAft>
              <a:buFont typeface="Arial" panose="020B0604020202020204" pitchFamily="34" charset="0"/>
              <a:buNone/>
            </a:pPr>
            <a:r>
              <a:rPr lang="en-US" dirty="0"/>
              <a:t>- </a:t>
            </a:r>
            <a:r>
              <a:rPr lang="en-US" dirty="0" err="1"/>
              <a:t>Hình</a:t>
            </a:r>
            <a:r>
              <a:rPr lang="en-US" dirty="0"/>
              <a:t> </a:t>
            </a:r>
            <a:r>
              <a:rPr lang="en-US" dirty="0" err="1"/>
              <a:t>ảnh</a:t>
            </a:r>
            <a:r>
              <a:rPr lang="en-US" dirty="0"/>
              <a:t> </a:t>
            </a:r>
            <a:r>
              <a:rPr lang="en-US" dirty="0" err="1"/>
              <a:t>thường</a:t>
            </a:r>
            <a:r>
              <a:rPr lang="en-US" dirty="0"/>
              <a:t> </a:t>
            </a:r>
            <a:r>
              <a:rPr lang="en-US" dirty="0" err="1"/>
              <a:t>được</a:t>
            </a:r>
            <a:r>
              <a:rPr lang="en-US" dirty="0"/>
              <a:t> </a:t>
            </a:r>
            <a:r>
              <a:rPr lang="en-US" dirty="0" err="1"/>
              <a:t>dùng</a:t>
            </a:r>
            <a:r>
              <a:rPr lang="en-US" dirty="0"/>
              <a:t> </a:t>
            </a:r>
            <a:r>
              <a:rPr lang="en-US" dirty="0" err="1"/>
              <a:t>để</a:t>
            </a:r>
            <a:r>
              <a:rPr lang="en-US" dirty="0"/>
              <a:t> minh </a:t>
            </a:r>
            <a:r>
              <a:rPr lang="en-US" dirty="0" err="1"/>
              <a:t>họa</a:t>
            </a:r>
            <a:r>
              <a:rPr lang="en-US" dirty="0"/>
              <a:t> </a:t>
            </a:r>
            <a:r>
              <a:rPr lang="en-US" dirty="0" err="1"/>
              <a:t>cho</a:t>
            </a:r>
            <a:r>
              <a:rPr lang="en-US" dirty="0"/>
              <a:t> </a:t>
            </a:r>
            <a:r>
              <a:rPr lang="en-US" dirty="0" err="1"/>
              <a:t>nội</a:t>
            </a:r>
            <a:r>
              <a:rPr lang="en-US" dirty="0"/>
              <a:t> dung </a:t>
            </a:r>
            <a:r>
              <a:rPr lang="en-US" dirty="0" err="1"/>
              <a:t>bài</a:t>
            </a:r>
            <a:r>
              <a:rPr lang="en-US" dirty="0"/>
              <a:t> </a:t>
            </a:r>
            <a:r>
              <a:rPr lang="en-US" dirty="0" err="1"/>
              <a:t>trình</a:t>
            </a:r>
            <a:r>
              <a:rPr lang="en-US" dirty="0"/>
              <a:t> </a:t>
            </a:r>
            <a:r>
              <a:rPr lang="en-US" dirty="0" err="1"/>
              <a:t>chiếu</a:t>
            </a:r>
            <a:r>
              <a:rPr lang="en-US" dirty="0"/>
              <a:t>, </a:t>
            </a:r>
            <a:r>
              <a:rPr lang="en-US" dirty="0" err="1"/>
              <a:t>nhờ</a:t>
            </a:r>
            <a:r>
              <a:rPr lang="en-US" dirty="0"/>
              <a:t> </a:t>
            </a:r>
            <a:r>
              <a:rPr lang="en-US" dirty="0" err="1"/>
              <a:t>đó</a:t>
            </a:r>
            <a:r>
              <a:rPr lang="en-US" dirty="0"/>
              <a:t> </a:t>
            </a:r>
            <a:r>
              <a:rPr lang="en-US" dirty="0" err="1"/>
              <a:t>bài</a:t>
            </a:r>
            <a:r>
              <a:rPr lang="en-US" dirty="0"/>
              <a:t> </a:t>
            </a:r>
            <a:r>
              <a:rPr lang="en-US" dirty="0" err="1"/>
              <a:t>trình</a:t>
            </a:r>
            <a:r>
              <a:rPr lang="en-US" dirty="0"/>
              <a:t> </a:t>
            </a:r>
            <a:r>
              <a:rPr lang="en-US" dirty="0" err="1"/>
              <a:t>chiếu</a:t>
            </a:r>
            <a:r>
              <a:rPr lang="en-US" dirty="0"/>
              <a:t> </a:t>
            </a:r>
            <a:r>
              <a:rPr lang="en-US" dirty="0" err="1"/>
              <a:t>trở</a:t>
            </a:r>
            <a:r>
              <a:rPr lang="en-US" dirty="0"/>
              <a:t> </a:t>
            </a:r>
            <a:r>
              <a:rPr lang="en-US" dirty="0" err="1"/>
              <a:t>lên</a:t>
            </a:r>
            <a:r>
              <a:rPr lang="en-US" dirty="0"/>
              <a:t> </a:t>
            </a:r>
            <a:r>
              <a:rPr lang="en-US" dirty="0" err="1"/>
              <a:t>trực</a:t>
            </a:r>
            <a:r>
              <a:rPr lang="en-US" dirty="0"/>
              <a:t> </a:t>
            </a:r>
            <a:r>
              <a:rPr lang="en-US" dirty="0" err="1"/>
              <a:t>quan</a:t>
            </a:r>
            <a:r>
              <a:rPr lang="en-US" dirty="0"/>
              <a:t>, </a:t>
            </a:r>
            <a:r>
              <a:rPr lang="en-US" dirty="0" err="1"/>
              <a:t>ấn</a:t>
            </a:r>
            <a:r>
              <a:rPr lang="en-US" dirty="0"/>
              <a:t> </a:t>
            </a:r>
            <a:r>
              <a:rPr lang="en-US" dirty="0" err="1"/>
              <a:t>tượng</a:t>
            </a:r>
            <a:r>
              <a:rPr lang="en-US" dirty="0"/>
              <a:t> </a:t>
            </a:r>
            <a:r>
              <a:rPr lang="en-US" dirty="0" err="1"/>
              <a:t>và</a:t>
            </a:r>
            <a:r>
              <a:rPr lang="en-US" dirty="0"/>
              <a:t> </a:t>
            </a:r>
            <a:r>
              <a:rPr lang="en-US" dirty="0" err="1"/>
              <a:t>hấp</a:t>
            </a:r>
            <a:r>
              <a:rPr lang="en-US" dirty="0"/>
              <a:t> </a:t>
            </a:r>
            <a:r>
              <a:rPr lang="en-US" dirty="0" err="1"/>
              <a:t>dẫn</a:t>
            </a:r>
            <a:r>
              <a:rPr lang="en-US" dirty="0"/>
              <a:t> </a:t>
            </a:r>
            <a:r>
              <a:rPr lang="en-US" dirty="0" err="1"/>
              <a:t>hơn</a:t>
            </a:r>
            <a:r>
              <a:rPr lang="en-US" dirty="0"/>
              <a:t>.</a:t>
            </a:r>
          </a:p>
          <a:p>
            <a:pPr marL="0" indent="0">
              <a:lnSpc>
                <a:spcPct val="114000"/>
              </a:lnSpc>
              <a:spcBef>
                <a:spcPts val="300"/>
              </a:spcBef>
              <a:spcAft>
                <a:spcPts val="300"/>
              </a:spcAft>
              <a:buFont typeface="Arial" panose="020B0604020202020204" pitchFamily="34" charset="0"/>
              <a:buNone/>
            </a:pPr>
            <a:r>
              <a:rPr lang="en-US" dirty="0">
                <a:ea typeface="Times New Roman" panose="02020603050405020304" pitchFamily="18" charset="0"/>
              </a:rPr>
              <a:t>- </a:t>
            </a:r>
            <a:r>
              <a:rPr lang="en-US" dirty="0" err="1">
                <a:ea typeface="Times New Roman" panose="02020603050405020304" pitchFamily="18" charset="0"/>
              </a:rPr>
              <a:t>Nên</a:t>
            </a:r>
            <a:r>
              <a:rPr lang="en-US" dirty="0">
                <a:ea typeface="Times New Roman" panose="02020603050405020304" pitchFamily="18" charset="0"/>
              </a:rPr>
              <a:t> </a:t>
            </a:r>
            <a:r>
              <a:rPr lang="en-US" dirty="0" err="1">
                <a:ea typeface="Times New Roman" panose="02020603050405020304" pitchFamily="18" charset="0"/>
              </a:rPr>
              <a:t>lựa</a:t>
            </a:r>
            <a:r>
              <a:rPr lang="en-US" dirty="0">
                <a:ea typeface="Times New Roman" panose="02020603050405020304" pitchFamily="18" charset="0"/>
              </a:rPr>
              <a:t> </a:t>
            </a:r>
            <a:r>
              <a:rPr lang="en-US" dirty="0" err="1">
                <a:ea typeface="Times New Roman" panose="02020603050405020304" pitchFamily="18" charset="0"/>
              </a:rPr>
              <a:t>chọn</a:t>
            </a:r>
            <a:r>
              <a:rPr lang="en-US" dirty="0">
                <a:ea typeface="Times New Roman" panose="02020603050405020304" pitchFamily="18" charset="0"/>
              </a:rPr>
              <a:t> </a:t>
            </a:r>
            <a:r>
              <a:rPr lang="en-US" dirty="0" err="1">
                <a:ea typeface="Times New Roman" panose="02020603050405020304" pitchFamily="18" charset="0"/>
              </a:rPr>
              <a:t>hình</a:t>
            </a:r>
            <a:r>
              <a:rPr lang="en-US" dirty="0">
                <a:ea typeface="Times New Roman" panose="02020603050405020304" pitchFamily="18" charset="0"/>
              </a:rPr>
              <a:t> </a:t>
            </a:r>
            <a:r>
              <a:rPr lang="en-US" dirty="0" err="1">
                <a:ea typeface="Times New Roman" panose="02020603050405020304" pitchFamily="18" charset="0"/>
              </a:rPr>
              <a:t>ảnh</a:t>
            </a:r>
            <a:r>
              <a:rPr lang="en-US" dirty="0">
                <a:ea typeface="Times New Roman" panose="02020603050405020304" pitchFamily="18" charset="0"/>
              </a:rPr>
              <a:t> </a:t>
            </a:r>
            <a:r>
              <a:rPr lang="en-US" dirty="0" err="1">
                <a:ea typeface="Times New Roman" panose="02020603050405020304" pitchFamily="18" charset="0"/>
              </a:rPr>
              <a:t>phù</a:t>
            </a:r>
            <a:r>
              <a:rPr lang="en-US" dirty="0">
                <a:ea typeface="Times New Roman" panose="02020603050405020304" pitchFamily="18" charset="0"/>
              </a:rPr>
              <a:t> </a:t>
            </a:r>
            <a:r>
              <a:rPr lang="en-US" dirty="0" err="1">
                <a:ea typeface="Times New Roman" panose="02020603050405020304" pitchFamily="18" charset="0"/>
              </a:rPr>
              <a:t>hợp</a:t>
            </a:r>
            <a:r>
              <a:rPr lang="en-US" dirty="0">
                <a:ea typeface="Times New Roman" panose="02020603050405020304" pitchFamily="18" charset="0"/>
              </a:rPr>
              <a:t> </a:t>
            </a:r>
            <a:r>
              <a:rPr lang="en-US" dirty="0" err="1">
                <a:ea typeface="Times New Roman" panose="02020603050405020304" pitchFamily="18" charset="0"/>
              </a:rPr>
              <a:t>với</a:t>
            </a:r>
            <a:r>
              <a:rPr lang="en-US" dirty="0">
                <a:ea typeface="Times New Roman" panose="02020603050405020304" pitchFamily="18" charset="0"/>
              </a:rPr>
              <a:t> </a:t>
            </a:r>
            <a:r>
              <a:rPr lang="en-US" dirty="0" err="1">
                <a:ea typeface="Times New Roman" panose="02020603050405020304" pitchFamily="18" charset="0"/>
              </a:rPr>
              <a:t>nội</a:t>
            </a:r>
            <a:r>
              <a:rPr lang="en-US" dirty="0">
                <a:ea typeface="Times New Roman" panose="02020603050405020304" pitchFamily="18" charset="0"/>
              </a:rPr>
              <a:t> dung </a:t>
            </a:r>
            <a:r>
              <a:rPr lang="en-US" dirty="0" err="1">
                <a:ea typeface="Times New Roman" panose="02020603050405020304" pitchFamily="18" charset="0"/>
              </a:rPr>
              <a:t>bài</a:t>
            </a:r>
            <a:r>
              <a:rPr lang="en-US" dirty="0">
                <a:ea typeface="Times New Roman" panose="02020603050405020304" pitchFamily="18" charset="0"/>
              </a:rPr>
              <a:t> </a:t>
            </a:r>
            <a:r>
              <a:rPr lang="en-US" dirty="0" err="1">
                <a:ea typeface="Times New Roman" panose="02020603050405020304" pitchFamily="18" charset="0"/>
              </a:rPr>
              <a:t>trình</a:t>
            </a:r>
            <a:r>
              <a:rPr lang="en-US" dirty="0">
                <a:ea typeface="Times New Roman" panose="02020603050405020304" pitchFamily="18" charset="0"/>
              </a:rPr>
              <a:t> </a:t>
            </a:r>
            <a:r>
              <a:rPr lang="en-US" dirty="0" err="1">
                <a:ea typeface="Times New Roman" panose="02020603050405020304" pitchFamily="18" charset="0"/>
              </a:rPr>
              <a:t>chiếu</a:t>
            </a:r>
            <a:r>
              <a:rPr lang="en-US" dirty="0">
                <a:ea typeface="Times New Roman" panose="02020603050405020304" pitchFamily="18" charset="0"/>
              </a:rPr>
              <a:t> </a:t>
            </a:r>
            <a:r>
              <a:rPr lang="en-US" dirty="0" err="1">
                <a:ea typeface="Times New Roman" panose="02020603050405020304" pitchFamily="18" charset="0"/>
              </a:rPr>
              <a:t>và</a:t>
            </a:r>
            <a:r>
              <a:rPr lang="en-US" dirty="0">
                <a:ea typeface="Times New Roman" panose="02020603050405020304" pitchFamily="18" charset="0"/>
              </a:rPr>
              <a:t> </a:t>
            </a:r>
            <a:r>
              <a:rPr lang="en-US" dirty="0" err="1">
                <a:ea typeface="Times New Roman" panose="02020603050405020304" pitchFamily="18" charset="0"/>
              </a:rPr>
              <a:t>có</a:t>
            </a:r>
            <a:r>
              <a:rPr lang="en-US" dirty="0">
                <a:ea typeface="Times New Roman" panose="02020603050405020304" pitchFamily="18" charset="0"/>
              </a:rPr>
              <a:t> </a:t>
            </a:r>
            <a:r>
              <a:rPr lang="en-US" dirty="0" err="1">
                <a:ea typeface="Times New Roman" panose="02020603050405020304" pitchFamily="18" charset="0"/>
              </a:rPr>
              <a:t>tính</a:t>
            </a:r>
            <a:r>
              <a:rPr lang="en-US" dirty="0">
                <a:ea typeface="Times New Roman" panose="02020603050405020304" pitchFamily="18" charset="0"/>
              </a:rPr>
              <a:t> </a:t>
            </a:r>
            <a:r>
              <a:rPr lang="en-US" dirty="0" err="1">
                <a:ea typeface="Times New Roman" panose="02020603050405020304" pitchFamily="18" charset="0"/>
              </a:rPr>
              <a:t>thẩm</a:t>
            </a:r>
            <a:r>
              <a:rPr lang="en-US" dirty="0">
                <a:ea typeface="Times New Roman" panose="02020603050405020304" pitchFamily="18" charset="0"/>
              </a:rPr>
              <a:t> </a:t>
            </a:r>
            <a:r>
              <a:rPr lang="en-US" dirty="0" err="1">
                <a:ea typeface="Times New Roman" panose="02020603050405020304" pitchFamily="18" charset="0"/>
              </a:rPr>
              <a:t>mĩ</a:t>
            </a:r>
            <a:r>
              <a:rPr lang="en-US" dirty="0">
                <a:ea typeface="Times New Roman" panose="02020603050405020304" pitchFamily="18" charset="0"/>
              </a:rPr>
              <a:t>.</a:t>
            </a:r>
          </a:p>
          <a:p>
            <a:pPr marL="0" indent="0">
              <a:lnSpc>
                <a:spcPct val="114000"/>
              </a:lnSpc>
              <a:spcBef>
                <a:spcPts val="300"/>
              </a:spcBef>
              <a:spcAft>
                <a:spcPts val="300"/>
              </a:spcAft>
              <a:buFont typeface="Arial" panose="020B0604020202020204" pitchFamily="34" charset="0"/>
              <a:buNone/>
            </a:pPr>
            <a:r>
              <a:rPr lang="en-US" dirty="0">
                <a:ea typeface="Times New Roman" panose="02020603050405020304" pitchFamily="18" charset="0"/>
              </a:rPr>
              <a:t>- </a:t>
            </a:r>
            <a:r>
              <a:rPr lang="en-US" dirty="0" err="1">
                <a:ea typeface="Times New Roman" panose="02020603050405020304" pitchFamily="18" charset="0"/>
              </a:rPr>
              <a:t>Kích</a:t>
            </a:r>
            <a:r>
              <a:rPr lang="en-US" dirty="0">
                <a:ea typeface="Times New Roman" panose="02020603050405020304" pitchFamily="18" charset="0"/>
              </a:rPr>
              <a:t> </a:t>
            </a:r>
            <a:r>
              <a:rPr lang="en-US" dirty="0" err="1">
                <a:ea typeface="Times New Roman" panose="02020603050405020304" pitchFamily="18" charset="0"/>
              </a:rPr>
              <a:t>thước</a:t>
            </a:r>
            <a:r>
              <a:rPr lang="en-US" dirty="0">
                <a:ea typeface="Times New Roman" panose="02020603050405020304" pitchFamily="18" charset="0"/>
              </a:rPr>
              <a:t> </a:t>
            </a:r>
            <a:r>
              <a:rPr lang="en-US" dirty="0" err="1">
                <a:ea typeface="Times New Roman" panose="02020603050405020304" pitchFamily="18" charset="0"/>
              </a:rPr>
              <a:t>hình</a:t>
            </a:r>
            <a:r>
              <a:rPr lang="en-US" dirty="0">
                <a:ea typeface="Times New Roman" panose="02020603050405020304" pitchFamily="18" charset="0"/>
              </a:rPr>
              <a:t> </a:t>
            </a:r>
            <a:r>
              <a:rPr lang="en-US" dirty="0" err="1">
                <a:ea typeface="Times New Roman" panose="02020603050405020304" pitchFamily="18" charset="0"/>
              </a:rPr>
              <a:t>ảnh</a:t>
            </a:r>
            <a:r>
              <a:rPr lang="en-US" dirty="0">
                <a:ea typeface="Times New Roman" panose="02020603050405020304" pitchFamily="18" charset="0"/>
              </a:rPr>
              <a:t> </a:t>
            </a:r>
            <a:r>
              <a:rPr lang="en-US" dirty="0" err="1">
                <a:ea typeface="Times New Roman" panose="02020603050405020304" pitchFamily="18" charset="0"/>
              </a:rPr>
              <a:t>và</a:t>
            </a:r>
            <a:r>
              <a:rPr lang="en-US" dirty="0">
                <a:ea typeface="Times New Roman" panose="02020603050405020304" pitchFamily="18" charset="0"/>
              </a:rPr>
              <a:t> </a:t>
            </a:r>
            <a:r>
              <a:rPr lang="en-US" dirty="0" err="1">
                <a:ea typeface="Times New Roman" panose="02020603050405020304" pitchFamily="18" charset="0"/>
              </a:rPr>
              <a:t>vị</a:t>
            </a:r>
            <a:r>
              <a:rPr lang="en-US" dirty="0">
                <a:ea typeface="Times New Roman" panose="02020603050405020304" pitchFamily="18" charset="0"/>
              </a:rPr>
              <a:t> </a:t>
            </a:r>
            <a:r>
              <a:rPr lang="en-US" dirty="0" err="1">
                <a:ea typeface="Times New Roman" panose="02020603050405020304" pitchFamily="18" charset="0"/>
              </a:rPr>
              <a:t>trí</a:t>
            </a:r>
            <a:r>
              <a:rPr lang="en-US" dirty="0">
                <a:ea typeface="Times New Roman" panose="02020603050405020304" pitchFamily="18" charset="0"/>
              </a:rPr>
              <a:t> </a:t>
            </a:r>
            <a:r>
              <a:rPr lang="en-US" dirty="0" err="1">
                <a:ea typeface="Times New Roman" panose="02020603050405020304" pitchFamily="18" charset="0"/>
              </a:rPr>
              <a:t>đặt</a:t>
            </a:r>
            <a:r>
              <a:rPr lang="en-US" dirty="0">
                <a:ea typeface="Times New Roman" panose="02020603050405020304" pitchFamily="18" charset="0"/>
              </a:rPr>
              <a:t> </a:t>
            </a:r>
            <a:r>
              <a:rPr lang="en-US" dirty="0" err="1">
                <a:ea typeface="Times New Roman" panose="02020603050405020304" pitchFamily="18" charset="0"/>
              </a:rPr>
              <a:t>trên</a:t>
            </a:r>
            <a:r>
              <a:rPr lang="en-US" dirty="0">
                <a:ea typeface="Times New Roman" panose="02020603050405020304" pitchFamily="18" charset="0"/>
              </a:rPr>
              <a:t> </a:t>
            </a:r>
            <a:r>
              <a:rPr lang="en-US" dirty="0" err="1">
                <a:ea typeface="Times New Roman" panose="02020603050405020304" pitchFamily="18" charset="0"/>
              </a:rPr>
              <a:t>trang</a:t>
            </a:r>
            <a:r>
              <a:rPr lang="en-US" dirty="0">
                <a:ea typeface="Times New Roman" panose="02020603050405020304" pitchFamily="18" charset="0"/>
              </a:rPr>
              <a:t> </a:t>
            </a:r>
            <a:r>
              <a:rPr lang="en-US" dirty="0" err="1">
                <a:ea typeface="Times New Roman" panose="02020603050405020304" pitchFamily="18" charset="0"/>
              </a:rPr>
              <a:t>chiếu</a:t>
            </a:r>
            <a:r>
              <a:rPr lang="en-US" dirty="0">
                <a:ea typeface="Times New Roman" panose="02020603050405020304" pitchFamily="18" charset="0"/>
              </a:rPr>
              <a:t> </a:t>
            </a:r>
            <a:r>
              <a:rPr lang="en-US" dirty="0" err="1">
                <a:ea typeface="Times New Roman" panose="02020603050405020304" pitchFamily="18" charset="0"/>
              </a:rPr>
              <a:t>cần</a:t>
            </a:r>
            <a:r>
              <a:rPr lang="en-US" dirty="0">
                <a:ea typeface="Times New Roman" panose="02020603050405020304" pitchFamily="18" charset="0"/>
              </a:rPr>
              <a:t> </a:t>
            </a:r>
            <a:r>
              <a:rPr lang="en-US" dirty="0" err="1">
                <a:ea typeface="Times New Roman" panose="02020603050405020304" pitchFamily="18" charset="0"/>
              </a:rPr>
              <a:t>hợp</a:t>
            </a:r>
            <a:r>
              <a:rPr lang="en-US" dirty="0">
                <a:ea typeface="Times New Roman" panose="02020603050405020304" pitchFamily="18" charset="0"/>
              </a:rPr>
              <a:t> </a:t>
            </a:r>
            <a:r>
              <a:rPr lang="en-US" dirty="0" err="1">
                <a:ea typeface="Times New Roman" panose="02020603050405020304" pitchFamily="18" charset="0"/>
              </a:rPr>
              <a:t>lí</a:t>
            </a:r>
            <a:r>
              <a:rPr lang="en-US" dirty="0">
                <a:ea typeface="Times New Roman" panose="02020603050405020304" pitchFamily="18" charset="0"/>
              </a:rPr>
              <a:t>.</a:t>
            </a:r>
          </a:p>
          <a:p>
            <a:pPr marL="0" indent="0">
              <a:lnSpc>
                <a:spcPct val="114000"/>
              </a:lnSpc>
              <a:spcBef>
                <a:spcPts val="300"/>
              </a:spcBef>
              <a:spcAft>
                <a:spcPts val="300"/>
              </a:spcAft>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2940703C-C68C-9101-E911-D1640FF2C823}"/>
              </a:ext>
            </a:extLst>
          </p:cNvPr>
          <p:cNvPicPr>
            <a:picLocks noChangeAspect="1"/>
          </p:cNvPicPr>
          <p:nvPr/>
        </p:nvPicPr>
        <p:blipFill rotWithShape="1">
          <a:blip r:embed="rId2">
            <a:clrChange>
              <a:clrFrom>
                <a:srgbClr val="FFFFFF"/>
              </a:clrFrom>
              <a:clrTo>
                <a:srgbClr val="FFFFFF">
                  <a:alpha val="0"/>
                </a:srgbClr>
              </a:clrTo>
            </a:clrChange>
          </a:blip>
          <a:srcRect l="17143" t="42113" r="77143" b="46665"/>
          <a:stretch/>
        </p:blipFill>
        <p:spPr>
          <a:xfrm>
            <a:off x="312056" y="248333"/>
            <a:ext cx="928915" cy="1025674"/>
          </a:xfrm>
          <a:prstGeom prst="rect">
            <a:avLst/>
          </a:prstGeom>
          <a:noFill/>
        </p:spPr>
      </p:pic>
    </p:spTree>
    <p:extLst>
      <p:ext uri="{BB962C8B-B14F-4D97-AF65-F5344CB8AC3E}">
        <p14:creationId xmlns:p14="http://schemas.microsoft.com/office/powerpoint/2010/main" val="3501487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3" y="404160"/>
            <a:ext cx="11277601" cy="657723"/>
          </a:xfrm>
        </p:spPr>
        <p:txBody>
          <a:bodyPr>
            <a:normAutofit/>
          </a:bodyPr>
          <a:lstStyle/>
          <a:p>
            <a:pPr marL="0" indent="0" algn="ctr">
              <a:buNone/>
            </a:pPr>
            <a:r>
              <a:rPr lang="en-US" sz="3200" b="1">
                <a:solidFill>
                  <a:srgbClr val="0000FF"/>
                </a:solidFill>
                <a:latin typeface="Times New Roman" panose="02020603050405020304" pitchFamily="18" charset="0"/>
                <a:cs typeface="Times New Roman" panose="02020603050405020304" pitchFamily="18" charset="0"/>
              </a:rPr>
              <a:t>Phát biểu nào </a:t>
            </a:r>
            <a:r>
              <a:rPr lang="en-US" sz="3200" b="1">
                <a:solidFill>
                  <a:srgbClr val="FF0000"/>
                </a:solidFill>
                <a:latin typeface="Times New Roman" panose="02020603050405020304" pitchFamily="18" charset="0"/>
                <a:cs typeface="Times New Roman" panose="02020603050405020304" pitchFamily="18" charset="0"/>
              </a:rPr>
              <a:t>đúng</a:t>
            </a:r>
            <a:r>
              <a:rPr lang="en-US" sz="3200" b="1">
                <a:solidFill>
                  <a:srgbClr val="0000FF"/>
                </a:solidFill>
                <a:latin typeface="Times New Roman" panose="02020603050405020304" pitchFamily="18" charset="0"/>
                <a:cs typeface="Times New Roman" panose="02020603050405020304" pitchFamily="18" charset="0"/>
              </a:rPr>
              <a:t>, phát biểu nào </a:t>
            </a:r>
            <a:r>
              <a:rPr lang="en-US" sz="3200" b="1">
                <a:solidFill>
                  <a:srgbClr val="FF0000"/>
                </a:solidFill>
                <a:latin typeface="Times New Roman" panose="02020603050405020304" pitchFamily="18" charset="0"/>
                <a:cs typeface="Times New Roman" panose="02020603050405020304" pitchFamily="18" charset="0"/>
              </a:rPr>
              <a:t>sai</a:t>
            </a:r>
            <a:r>
              <a:rPr lang="en-US" sz="3200" b="1">
                <a:solidFill>
                  <a:srgbClr val="0000FF"/>
                </a:solidFill>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nvGraphicFramePr>
        <p:xfrm>
          <a:off x="493483" y="1260265"/>
          <a:ext cx="11277601" cy="5258521"/>
        </p:xfrm>
        <a:graphic>
          <a:graphicData uri="http://schemas.openxmlformats.org/drawingml/2006/table">
            <a:tbl>
              <a:tblPr firstRow="1" bandRow="1">
                <a:tableStyleId>{5C22544A-7EE6-4342-B048-85BDC9FD1C3A}</a:tableStyleId>
              </a:tblPr>
              <a:tblGrid>
                <a:gridCol w="7053590">
                  <a:extLst>
                    <a:ext uri="{9D8B030D-6E8A-4147-A177-3AD203B41FA5}">
                      <a16:colId xmlns:a16="http://schemas.microsoft.com/office/drawing/2014/main" val="20000"/>
                    </a:ext>
                  </a:extLst>
                </a:gridCol>
                <a:gridCol w="2184105">
                  <a:extLst>
                    <a:ext uri="{9D8B030D-6E8A-4147-A177-3AD203B41FA5}">
                      <a16:colId xmlns:a16="http://schemas.microsoft.com/office/drawing/2014/main" val="20001"/>
                    </a:ext>
                  </a:extLst>
                </a:gridCol>
                <a:gridCol w="2039906">
                  <a:extLst>
                    <a:ext uri="{9D8B030D-6E8A-4147-A177-3AD203B41FA5}">
                      <a16:colId xmlns:a16="http://schemas.microsoft.com/office/drawing/2014/main" val="20002"/>
                    </a:ext>
                  </a:extLst>
                </a:gridCol>
              </a:tblGrid>
              <a:tr h="986504">
                <a:tc>
                  <a:txBody>
                    <a:bodyPr/>
                    <a:lstStyle/>
                    <a:p>
                      <a:pPr algn="ctr"/>
                      <a:r>
                        <a:rPr lang="en-US" sz="2800">
                          <a:solidFill>
                            <a:srgbClr val="FF0000"/>
                          </a:solidFill>
                          <a:latin typeface="Times New Roman" panose="02020603050405020304" pitchFamily="18" charset="0"/>
                          <a:cs typeface="Times New Roman" panose="02020603050405020304" pitchFamily="18" charset="0"/>
                        </a:rPr>
                        <a:t>Phát</a:t>
                      </a:r>
                      <a:r>
                        <a:rPr lang="en-US" sz="2800" baseline="0">
                          <a:solidFill>
                            <a:srgbClr val="FF0000"/>
                          </a:solidFill>
                          <a:latin typeface="Times New Roman" panose="02020603050405020304" pitchFamily="18" charset="0"/>
                          <a:cs typeface="Times New Roman" panose="02020603050405020304" pitchFamily="18" charset="0"/>
                        </a:rPr>
                        <a:t> biểu</a:t>
                      </a:r>
                      <a:endParaRPr lang="en-US" sz="280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5171">
                <a:tc>
                  <a:txBody>
                    <a:bodyPr/>
                    <a:lstStyle/>
                    <a:p>
                      <a:pPr algn="just"/>
                      <a:r>
                        <a:rPr lang="en-US" sz="2800">
                          <a:latin typeface="Times New Roman" panose="02020603050405020304" pitchFamily="18" charset="0"/>
                          <a:cs typeface="Times New Roman" panose="02020603050405020304" pitchFamily="18" charset="0"/>
                        </a:rPr>
                        <a:t>A. Hình</a:t>
                      </a:r>
                      <a:r>
                        <a:rPr lang="en-US" sz="2800" baseline="0">
                          <a:latin typeface="Times New Roman" panose="02020603050405020304" pitchFamily="18" charset="0"/>
                          <a:cs typeface="Times New Roman" panose="02020603050405020304" pitchFamily="18" charset="0"/>
                        </a:rPr>
                        <a:t> ảnh minh họa làm cho bài trình chiếu ấn tượng hơn</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5171">
                <a:tc>
                  <a:txBody>
                    <a:bodyPr/>
                    <a:lstStyle/>
                    <a:p>
                      <a:pPr algn="just"/>
                      <a:r>
                        <a:rPr lang="en-US" sz="2800">
                          <a:latin typeface="Times New Roman" panose="02020603050405020304" pitchFamily="18" charset="0"/>
                          <a:cs typeface="Times New Roman" panose="02020603050405020304" pitchFamily="18" charset="0"/>
                        </a:rPr>
                        <a:t>B. Nên</a:t>
                      </a:r>
                      <a:r>
                        <a:rPr lang="en-US" sz="2800" baseline="0">
                          <a:latin typeface="Times New Roman" panose="02020603050405020304" pitchFamily="18" charset="0"/>
                          <a:cs typeface="Times New Roman" panose="02020603050405020304" pitchFamily="18" charset="0"/>
                        </a:rPr>
                        <a:t> chọn hình ảnh phù hợp với chủ đề của bài trình chiếu.</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95171">
                <a:tc>
                  <a:txBody>
                    <a:bodyPr/>
                    <a:lstStyle/>
                    <a:p>
                      <a:pPr algn="just"/>
                      <a:r>
                        <a:rPr lang="en-US" sz="2800">
                          <a:latin typeface="Times New Roman" panose="02020603050405020304" pitchFamily="18" charset="0"/>
                          <a:cs typeface="Times New Roman" panose="02020603050405020304" pitchFamily="18" charset="0"/>
                        </a:rPr>
                        <a:t>C. Màu</a:t>
                      </a:r>
                      <a:r>
                        <a:rPr lang="en-US" sz="2800" baseline="0">
                          <a:latin typeface="Times New Roman" panose="02020603050405020304" pitchFamily="18" charset="0"/>
                          <a:cs typeface="Times New Roman" panose="02020603050405020304" pitchFamily="18" charset="0"/>
                        </a:rPr>
                        <a:t> sắc, họa tiết trên hình ảnh không cần trùng khớp với chủ đề</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6504">
                <a:tc>
                  <a:txBody>
                    <a:bodyPr/>
                    <a:lstStyle/>
                    <a:p>
                      <a:pPr algn="just"/>
                      <a:r>
                        <a:rPr lang="en-US" sz="2800">
                          <a:latin typeface="Times New Roman" panose="02020603050405020304" pitchFamily="18" charset="0"/>
                          <a:cs typeface="Times New Roman" panose="02020603050405020304" pitchFamily="18" charset="0"/>
                        </a:rPr>
                        <a:t>D. Hình</a:t>
                      </a:r>
                      <a:r>
                        <a:rPr lang="en-US" sz="2800" baseline="0">
                          <a:latin typeface="Times New Roman" panose="02020603050405020304" pitchFamily="18" charset="0"/>
                          <a:cs typeface="Times New Roman" panose="02020603050405020304" pitchFamily="18" charset="0"/>
                        </a:rPr>
                        <a:t> ảnh minh họa cần có tính thẩm mĩ.</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7890385" y="2315499"/>
            <a:ext cx="1519084" cy="1015663"/>
          </a:xfrm>
          <a:prstGeom prst="rect">
            <a:avLst/>
          </a:prstGeom>
          <a:noFill/>
        </p:spPr>
        <p:txBody>
          <a:bodyPr wrap="square" rtlCol="0">
            <a:spAutoFit/>
          </a:bodyPr>
          <a:lstStyle/>
          <a:p>
            <a:pPr algn="ctr"/>
            <a:r>
              <a:rPr lang="en-US" sz="6000">
                <a:solidFill>
                  <a:srgbClr val="CC3300"/>
                </a:solidFill>
                <a:sym typeface="Wingdings 2" panose="05020102010507070707" pitchFamily="18" charset="2"/>
              </a:rPr>
              <a:t></a:t>
            </a:r>
            <a:endParaRPr lang="en-US" sz="6000">
              <a:solidFill>
                <a:srgbClr val="CC3300"/>
              </a:solidFill>
            </a:endParaRPr>
          </a:p>
        </p:txBody>
      </p:sp>
      <p:sp>
        <p:nvSpPr>
          <p:cNvPr id="6" name="TextBox 5"/>
          <p:cNvSpPr txBox="1"/>
          <p:nvPr/>
        </p:nvSpPr>
        <p:spPr>
          <a:xfrm>
            <a:off x="7890385" y="3381693"/>
            <a:ext cx="1519084" cy="1015663"/>
          </a:xfrm>
          <a:prstGeom prst="rect">
            <a:avLst/>
          </a:prstGeom>
          <a:noFill/>
        </p:spPr>
        <p:txBody>
          <a:bodyPr wrap="square" rtlCol="0">
            <a:spAutoFit/>
          </a:bodyPr>
          <a:lstStyle/>
          <a:p>
            <a:pPr algn="ctr"/>
            <a:r>
              <a:rPr lang="en-US" sz="6000">
                <a:solidFill>
                  <a:srgbClr val="CC3300"/>
                </a:solidFill>
                <a:sym typeface="Wingdings 2" panose="05020102010507070707" pitchFamily="18" charset="2"/>
              </a:rPr>
              <a:t></a:t>
            </a:r>
            <a:endParaRPr lang="en-US" sz="6000">
              <a:solidFill>
                <a:srgbClr val="CC3300"/>
              </a:solidFill>
            </a:endParaRPr>
          </a:p>
        </p:txBody>
      </p:sp>
      <p:sp>
        <p:nvSpPr>
          <p:cNvPr id="7" name="TextBox 6"/>
          <p:cNvSpPr txBox="1"/>
          <p:nvPr/>
        </p:nvSpPr>
        <p:spPr>
          <a:xfrm>
            <a:off x="10073146" y="4532068"/>
            <a:ext cx="1519084" cy="1015663"/>
          </a:xfrm>
          <a:prstGeom prst="rect">
            <a:avLst/>
          </a:prstGeom>
          <a:noFill/>
        </p:spPr>
        <p:txBody>
          <a:bodyPr wrap="square" rtlCol="0">
            <a:spAutoFit/>
          </a:bodyPr>
          <a:lstStyle/>
          <a:p>
            <a:pPr algn="ctr"/>
            <a:r>
              <a:rPr lang="en-US" sz="6000">
                <a:solidFill>
                  <a:srgbClr val="CC3300"/>
                </a:solidFill>
                <a:sym typeface="Wingdings 2" panose="05020102010507070707" pitchFamily="18" charset="2"/>
              </a:rPr>
              <a:t></a:t>
            </a:r>
            <a:endParaRPr lang="en-US" sz="6000">
              <a:solidFill>
                <a:srgbClr val="CC3300"/>
              </a:solidFill>
            </a:endParaRPr>
          </a:p>
        </p:txBody>
      </p:sp>
      <p:sp>
        <p:nvSpPr>
          <p:cNvPr id="8" name="TextBox 7"/>
          <p:cNvSpPr txBox="1"/>
          <p:nvPr/>
        </p:nvSpPr>
        <p:spPr>
          <a:xfrm>
            <a:off x="7890385" y="5566792"/>
            <a:ext cx="1519084" cy="1015663"/>
          </a:xfrm>
          <a:prstGeom prst="rect">
            <a:avLst/>
          </a:prstGeom>
          <a:noFill/>
        </p:spPr>
        <p:txBody>
          <a:bodyPr wrap="square" rtlCol="0">
            <a:spAutoFit/>
          </a:bodyPr>
          <a:lstStyle/>
          <a:p>
            <a:pPr algn="ctr"/>
            <a:r>
              <a:rPr lang="en-US" sz="6000">
                <a:solidFill>
                  <a:srgbClr val="CC3300"/>
                </a:solidFill>
                <a:sym typeface="Wingdings 2" panose="05020102010507070707" pitchFamily="18" charset="2"/>
              </a:rPr>
              <a:t></a:t>
            </a:r>
            <a:endParaRPr lang="en-US" sz="6000">
              <a:solidFill>
                <a:srgbClr val="CC3300"/>
              </a:solidFill>
            </a:endParaRPr>
          </a:p>
        </p:txBody>
      </p:sp>
      <p:pic>
        <p:nvPicPr>
          <p:cNvPr id="10" name="Picture 9"/>
          <p:cNvPicPr>
            <a:picLocks noChangeAspect="1"/>
          </p:cNvPicPr>
          <p:nvPr/>
        </p:nvPicPr>
        <p:blipFill rotWithShape="1">
          <a:blip r:embed="rId2">
            <a:clrChange>
              <a:clrFrom>
                <a:srgbClr val="FFFFFF"/>
              </a:clrFrom>
              <a:clrTo>
                <a:srgbClr val="FFFFFF">
                  <a:alpha val="0"/>
                </a:srgbClr>
              </a:clrTo>
            </a:clrChange>
          </a:blip>
          <a:srcRect l="17143" t="57147" r="77143" b="32689"/>
          <a:stretch/>
        </p:blipFill>
        <p:spPr>
          <a:xfrm>
            <a:off x="1856014" y="220053"/>
            <a:ext cx="841830" cy="841830"/>
          </a:xfrm>
          <a:prstGeom prst="rect">
            <a:avLst/>
          </a:prstGeom>
        </p:spPr>
      </p:pic>
    </p:spTree>
    <p:extLst>
      <p:ext uri="{BB962C8B-B14F-4D97-AF65-F5344CB8AC3E}">
        <p14:creationId xmlns:p14="http://schemas.microsoft.com/office/powerpoint/2010/main" val="186603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3A50-CA0F-4AB4-BF9B-4CC794DDCD14}"/>
              </a:ext>
            </a:extLst>
          </p:cNvPr>
          <p:cNvSpPr txBox="1">
            <a:spLocks/>
          </p:cNvSpPr>
          <p:nvPr/>
        </p:nvSpPr>
        <p:spPr>
          <a:xfrm>
            <a:off x="138545" y="207102"/>
            <a:ext cx="11277601" cy="65188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2. ĐỊNH DẠNG VĂN BẢN</a:t>
            </a:r>
          </a:p>
        </p:txBody>
      </p:sp>
      <p:sp>
        <p:nvSpPr>
          <p:cNvPr id="3" name="Content Placeholder 2">
            <a:extLst>
              <a:ext uri="{FF2B5EF4-FFF2-40B4-BE49-F238E27FC236}">
                <a16:creationId xmlns:a16="http://schemas.microsoft.com/office/drawing/2014/main" id="{93C26E6D-C01C-43CB-ABED-3BAC44BF3A3F}"/>
              </a:ext>
            </a:extLst>
          </p:cNvPr>
          <p:cNvSpPr txBox="1">
            <a:spLocks/>
          </p:cNvSpPr>
          <p:nvPr/>
        </p:nvSpPr>
        <p:spPr>
          <a:xfrm>
            <a:off x="138545" y="865719"/>
            <a:ext cx="11277601" cy="1195093"/>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err="1">
                <a:solidFill>
                  <a:srgbClr val="0000FF"/>
                </a:solidFill>
                <a:latin typeface="Times New Roman" panose="02020603050405020304" pitchFamily="18" charset="0"/>
                <a:cs typeface="Times New Roman" panose="02020603050405020304" pitchFamily="18" charset="0"/>
              </a:rPr>
              <a:t>Thảo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luận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nhóm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gian</a:t>
            </a:r>
            <a:r>
              <a:rPr lang="en-US" sz="3200" dirty="0">
                <a:solidFill>
                  <a:srgbClr val="0000FF"/>
                </a:solidFill>
                <a:latin typeface="Times New Roman" panose="02020603050405020304" pitchFamily="18" charset="0"/>
                <a:cs typeface="Times New Roman" panose="02020603050405020304" pitchFamily="18" charset="0"/>
              </a:rPr>
              <a:t> 2 </a:t>
            </a:r>
            <a:r>
              <a:rPr lang="en-US" sz="3200" dirty="0" err="1">
                <a:solidFill>
                  <a:srgbClr val="0000FF"/>
                </a:solidFill>
                <a:latin typeface="Times New Roman" panose="02020603050405020304" pitchFamily="18" charset="0"/>
                <a:cs typeface="Times New Roman" panose="02020603050405020304" pitchFamily="18" charset="0"/>
              </a:rPr>
              <a:t>phút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hỏi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sau</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9749FF2-1A36-4CD0-A959-5C742FFAA034}"/>
              </a:ext>
            </a:extLst>
          </p:cNvPr>
          <p:cNvSpPr/>
          <p:nvPr/>
        </p:nvSpPr>
        <p:spPr>
          <a:xfrm>
            <a:off x="294317" y="2190664"/>
            <a:ext cx="11603366" cy="29761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14000"/>
              </a:lnSpc>
              <a:spcBef>
                <a:spcPts val="300"/>
              </a:spcBef>
              <a:spcAft>
                <a:spcPts val="300"/>
              </a:spcAft>
            </a:pPr>
            <a:r>
              <a:rPr lang="en-US" sz="3200" b="1" dirty="0" err="1">
                <a:solidFill>
                  <a:schemeClr val="tx1"/>
                </a:solidFill>
                <a:latin typeface="Times New Roman" pitchFamily="18" charset="0"/>
                <a:ea typeface="Times New Roman" panose="02020603050405020304" pitchFamily="18" charset="0"/>
                <a:cs typeface="Times New Roman" pitchFamily="18" charset="0"/>
              </a:rPr>
              <a:t>Câu</a:t>
            </a:r>
            <a:r>
              <a:rPr lang="en-US" sz="3200" b="1" dirty="0">
                <a:solidFill>
                  <a:schemeClr val="tx1"/>
                </a:solidFill>
                <a:latin typeface="Times New Roman" pitchFamily="18" charset="0"/>
                <a:ea typeface="Times New Roman" panose="02020603050405020304" pitchFamily="18" charset="0"/>
                <a:cs typeface="Times New Roman" pitchFamily="18" charset="0"/>
              </a:rPr>
              <a:t> 1:</a:t>
            </a:r>
            <a:r>
              <a:rPr lang="en-US" sz="3200" dirty="0">
                <a:solidFill>
                  <a:schemeClr val="tx1"/>
                </a:solidFill>
                <a:latin typeface="Times New Roman" pitchFamily="18" charset="0"/>
                <a:ea typeface="Times New Roman" panose="02020603050405020304" pitchFamily="18" charset="0"/>
                <a:cs typeface="Times New Roman" pitchFamily="18" charset="0"/>
              </a:rPr>
              <a:t> Sau </a:t>
            </a:r>
            <a:r>
              <a:rPr lang="en-US" sz="3200" dirty="0" err="1">
                <a:solidFill>
                  <a:schemeClr val="tx1"/>
                </a:solidFill>
                <a:latin typeface="Times New Roman" pitchFamily="18" charset="0"/>
                <a:ea typeface="Times New Roman" panose="02020603050405020304" pitchFamily="18" charset="0"/>
                <a:cs typeface="Times New Roman" pitchFamily="18" charset="0"/>
              </a:rPr>
              <a:t>khi</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tạo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văn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bản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một</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bài</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trình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chiếu</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em</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thường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định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dạng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văn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bản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như</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thế</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nào</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Cần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làm</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gì</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để</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nhấn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mạnh</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nội</a:t>
            </a:r>
            <a:r>
              <a:rPr lang="en-US" sz="3200" dirty="0">
                <a:solidFill>
                  <a:schemeClr val="tx1"/>
                </a:solidFill>
                <a:latin typeface="Times New Roman" pitchFamily="18" charset="0"/>
                <a:ea typeface="Times New Roman" panose="02020603050405020304" pitchFamily="18" charset="0"/>
                <a:cs typeface="Times New Roman" pitchFamily="18" charset="0"/>
              </a:rPr>
              <a:t> dung </a:t>
            </a:r>
            <a:r>
              <a:rPr lang="en-US" sz="3200" dirty="0" err="1">
                <a:solidFill>
                  <a:schemeClr val="tx1"/>
                </a:solidFill>
                <a:latin typeface="Times New Roman" pitchFamily="18" charset="0"/>
                <a:ea typeface="Times New Roman" panose="02020603050405020304" pitchFamily="18" charset="0"/>
                <a:cs typeface="Times New Roman" pitchFamily="18" charset="0"/>
              </a:rPr>
              <a:t>trên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một</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trang</a:t>
            </a:r>
            <a:r>
              <a:rPr lang="en-US" sz="3200" dirty="0">
                <a:solidFill>
                  <a:schemeClr val="tx1"/>
                </a:solidFill>
                <a:latin typeface="Times New Roman" pitchFamily="18" charset="0"/>
                <a:ea typeface="Times New Roman" panose="02020603050405020304" pitchFamily="18" charset="0"/>
                <a:cs typeface="Times New Roman" pitchFamily="18" charset="0"/>
              </a:rPr>
              <a:t>? </a:t>
            </a:r>
            <a:endParaRPr lang="en-US" sz="4400" dirty="0">
              <a:solidFill>
                <a:schemeClr val="tx1"/>
              </a:solidFill>
              <a:latin typeface="Times New Roman" pitchFamily="18" charset="0"/>
              <a:ea typeface="Times New Roman" panose="02020603050405020304" pitchFamily="18" charset="0"/>
              <a:cs typeface="Times New Roman" pitchFamily="18" charset="0"/>
            </a:endParaRPr>
          </a:p>
          <a:p>
            <a:pPr algn="just">
              <a:lnSpc>
                <a:spcPct val="114000"/>
              </a:lnSpc>
              <a:spcBef>
                <a:spcPts val="300"/>
              </a:spcBef>
              <a:spcAft>
                <a:spcPts val="300"/>
              </a:spcAft>
            </a:pPr>
            <a:r>
              <a:rPr lang="en-US" sz="3200" b="1" dirty="0" err="1">
                <a:solidFill>
                  <a:schemeClr val="tx1"/>
                </a:solidFill>
                <a:latin typeface="Times New Roman" pitchFamily="18" charset="0"/>
                <a:ea typeface="Times New Roman" panose="02020603050405020304" pitchFamily="18" charset="0"/>
                <a:cs typeface="Times New Roman" pitchFamily="18" charset="0"/>
              </a:rPr>
              <a:t>Câu</a:t>
            </a:r>
            <a:r>
              <a:rPr lang="en-US" sz="3200" b="1" dirty="0">
                <a:solidFill>
                  <a:schemeClr val="tx1"/>
                </a:solidFill>
                <a:latin typeface="Times New Roman" pitchFamily="18" charset="0"/>
                <a:ea typeface="Times New Roman" panose="02020603050405020304" pitchFamily="18" charset="0"/>
                <a:cs typeface="Times New Roman" pitchFamily="18" charset="0"/>
              </a:rPr>
              <a:t> 2:</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Có</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nên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viết</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nhiều</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chữ</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dùng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nhiều</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màu</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trên</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một</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trang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không</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Vì</a:t>
            </a:r>
            <a:r>
              <a:rPr lang="en-US" sz="3200" dirty="0">
                <a:solidFill>
                  <a:schemeClr val="tx1"/>
                </a:solidFill>
                <a:latin typeface="Times New Roman" pitchFamily="18" charset="0"/>
                <a:ea typeface="Times New Roman" panose="02020603050405020304" pitchFamily="18" charset="0"/>
                <a:cs typeface="Times New Roman" pitchFamily="18" charset="0"/>
              </a:rPr>
              <a:t> </a:t>
            </a:r>
            <a:r>
              <a:rPr lang="en-US" sz="3200" dirty="0" err="1">
                <a:solidFill>
                  <a:schemeClr val="tx1"/>
                </a:solidFill>
                <a:latin typeface="Times New Roman" pitchFamily="18" charset="0"/>
                <a:ea typeface="Times New Roman" panose="02020603050405020304" pitchFamily="18" charset="0"/>
                <a:cs typeface="Times New Roman" pitchFamily="18" charset="0"/>
              </a:rPr>
              <a:t>sao</a:t>
            </a:r>
            <a:r>
              <a:rPr lang="en-US" sz="3200" dirty="0">
                <a:solidFill>
                  <a:schemeClr val="tx1"/>
                </a:solidFill>
                <a:latin typeface="Times New Roman" pitchFamily="18" charset="0"/>
                <a:ea typeface="Times New Roman" panose="02020603050405020304" pitchFamily="18" charset="0"/>
                <a:cs typeface="Times New Roman" pitchFamily="18" charset="0"/>
              </a:rPr>
              <a:t>? </a:t>
            </a:r>
            <a:endParaRPr lang="en-US" sz="4400" dirty="0">
              <a:solidFill>
                <a:schemeClr val="tx1"/>
              </a:solidFill>
              <a:latin typeface="Times New Roman" pitchFamily="18" charset="0"/>
              <a:ea typeface="Times New Roman" panose="02020603050405020304" pitchFamily="18" charset="0"/>
              <a:cs typeface="Times New Roman" pitchFamily="18" charset="0"/>
            </a:endParaRPr>
          </a:p>
        </p:txBody>
      </p:sp>
      <p:pic>
        <p:nvPicPr>
          <p:cNvPr id="5" name="Picture 8" descr="Digit 120">
            <a:extLst>
              <a:ext uri="{FF2B5EF4-FFF2-40B4-BE49-F238E27FC236}">
                <a16:creationId xmlns:a16="http://schemas.microsoft.com/office/drawing/2014/main" id="{A254CA31-E842-457A-848C-80387F9915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57277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8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75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9549</TotalTime>
  <Words>1420</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等线</vt:lpstr>
      <vt:lpstr>Segoe Print</vt:lpstr>
      <vt:lpstr>SVN-SAF</vt:lpstr>
      <vt:lpstr>Times New Roman</vt:lpstr>
      <vt:lpstr>UTM Avo</vt:lpstr>
      <vt:lpstr>Wingdings</vt:lpstr>
      <vt:lpstr>Wingdings 2</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DUNG</cp:lastModifiedBy>
  <cp:revision>511</cp:revision>
  <dcterms:created xsi:type="dcterms:W3CDTF">2021-11-14T08:33:55Z</dcterms:created>
  <dcterms:modified xsi:type="dcterms:W3CDTF">2026-03-27T13:26:03Z</dcterms:modified>
</cp:coreProperties>
</file>