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00" r:id="rId2"/>
    <p:sldId id="303" r:id="rId3"/>
    <p:sldId id="301" r:id="rId4"/>
    <p:sldId id="276" r:id="rId5"/>
    <p:sldId id="260" r:id="rId6"/>
    <p:sldId id="295" r:id="rId7"/>
    <p:sldId id="305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296" r:id="rId16"/>
    <p:sldId id="294" r:id="rId17"/>
    <p:sldId id="262" r:id="rId18"/>
    <p:sldId id="292" r:id="rId19"/>
    <p:sldId id="29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5ABDD4"/>
    <a:srgbClr val="F16649"/>
    <a:srgbClr val="76ABDC"/>
    <a:srgbClr val="C39BE1"/>
    <a:srgbClr val="A6DBE8"/>
    <a:srgbClr val="FBDFEB"/>
    <a:srgbClr val="62C8CE"/>
    <a:srgbClr val="C0E6EA"/>
    <a:srgbClr val="FF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1248" y="60"/>
      </p:cViewPr>
      <p:guideLst>
        <p:guide orient="horz" pos="21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84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" Target="slide8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" Target="slide15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" Target="slide15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10.xml"/><Relationship Id="rId7" Type="http://schemas.openxmlformats.org/officeDocument/2006/relationships/slide" Target="slide9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openxmlformats.org/officeDocument/2006/relationships/slide" Target="slide14.xml"/><Relationship Id="rId4" Type="http://schemas.openxmlformats.org/officeDocument/2006/relationships/slide" Target="slide11.xml"/><Relationship Id="rId9" Type="http://schemas.openxmlformats.org/officeDocument/2006/relationships/slide" Target="slide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568"/>
            <a:ext cx="9143999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474839" y="408026"/>
            <a:ext cx="5943600" cy="92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/>
          <a:p>
            <a:r>
              <a:rPr lang="en-GB" sz="5400" b="1" dirty="0" smtClean="0">
                <a:solidFill>
                  <a:srgbClr val="7030A0"/>
                </a:solidFill>
                <a:latin typeface=".VnBahamasB" pitchFamily="34" charset="0"/>
              </a:rPr>
              <a:t>Hello every one !!!</a:t>
            </a:r>
            <a:endParaRPr lang="en-US" sz="5400" b="1" dirty="0">
              <a:solidFill>
                <a:srgbClr val="7030A0"/>
              </a:solidFill>
              <a:latin typeface=".VnBahamasB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9093" y="1676301"/>
            <a:ext cx="3810000" cy="381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163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5937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6650" y="77215"/>
            <a:ext cx="7903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 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791174" y="1187377"/>
            <a:ext cx="6471767" cy="492443"/>
            <a:chOff x="369902" y="2142097"/>
            <a:chExt cx="6471767" cy="492443"/>
          </a:xfrm>
        </p:grpSpPr>
        <p:sp>
          <p:nvSpPr>
            <p:cNvPr id="54" name="TextBox 53"/>
            <p:cNvSpPr txBox="1"/>
            <p:nvPr/>
          </p:nvSpPr>
          <p:spPr>
            <a:xfrm>
              <a:off x="369902" y="2142097"/>
              <a:ext cx="4748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44733" y="2142097"/>
              <a:ext cx="599693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Where is her house?</a:t>
              </a:r>
              <a:endParaRPr lang="en-US" sz="2600" dirty="0"/>
            </a:p>
          </p:txBody>
        </p:sp>
      </p:grpSp>
      <p:cxnSp>
        <p:nvCxnSpPr>
          <p:cNvPr id="66" name="Straight Connector 65"/>
          <p:cNvCxnSpPr/>
          <p:nvPr/>
        </p:nvCxnSpPr>
        <p:spPr>
          <a:xfrm flipV="1">
            <a:off x="1348889" y="2030710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802604" y="1930409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632E6D3-AED3-4667-A28B-7404E604AA19}"/>
              </a:ext>
            </a:extLst>
          </p:cNvPr>
          <p:cNvSpPr txBox="1"/>
          <p:nvPr/>
        </p:nvSpPr>
        <p:spPr>
          <a:xfrm>
            <a:off x="1200523" y="1632998"/>
            <a:ext cx="451246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FF0000"/>
                </a:solidFill>
                <a:effectLst/>
              </a:rPr>
              <a:t>Her house / It is by the sea.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42" name="Flowchart: Process 41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4" name="5-Point Star 43">
            <a:hlinkClick r:id="rId3" action="ppaction://hlinksldjump"/>
          </p:cNvPr>
          <p:cNvSpPr/>
          <p:nvPr/>
        </p:nvSpPr>
        <p:spPr>
          <a:xfrm>
            <a:off x="4067033" y="6005015"/>
            <a:ext cx="831335" cy="768825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9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5937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6650" y="77215"/>
            <a:ext cx="7903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 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559159" y="1325567"/>
            <a:ext cx="5454062" cy="470318"/>
            <a:chOff x="363373" y="4026312"/>
            <a:chExt cx="6471767" cy="470318"/>
          </a:xfrm>
        </p:grpSpPr>
        <p:sp>
          <p:nvSpPr>
            <p:cNvPr id="57" name="TextBox 56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38204" y="402631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What is around her house?</a:t>
              </a:r>
            </a:p>
          </p:txBody>
        </p:sp>
      </p:grpSp>
      <p:cxnSp>
        <p:nvCxnSpPr>
          <p:cNvPr id="72" name="Straight Arrow Connector 71"/>
          <p:cNvCxnSpPr/>
          <p:nvPr/>
        </p:nvCxnSpPr>
        <p:spPr>
          <a:xfrm>
            <a:off x="570588" y="2056631"/>
            <a:ext cx="299616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FABB3A4-01F1-442E-ADE7-BEA2BBE535C9}"/>
              </a:ext>
            </a:extLst>
          </p:cNvPr>
          <p:cNvSpPr txBox="1"/>
          <p:nvPr/>
        </p:nvSpPr>
        <p:spPr>
          <a:xfrm>
            <a:off x="868683" y="1742336"/>
            <a:ext cx="804330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FF0000"/>
                </a:solidFill>
                <a:effectLst/>
              </a:rPr>
              <a:t>There’s a swimming pool and a garden around her house.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42" name="Flowchart: Process 41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4" name="5-Point Star 43">
            <a:hlinkClick r:id="rId3" action="ppaction://hlinksldjump"/>
          </p:cNvPr>
          <p:cNvSpPr/>
          <p:nvPr/>
        </p:nvSpPr>
        <p:spPr>
          <a:xfrm>
            <a:off x="4067033" y="6005015"/>
            <a:ext cx="831335" cy="768825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9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5937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6650" y="77215"/>
            <a:ext cx="7903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 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545510" y="1267037"/>
            <a:ext cx="6471767" cy="501096"/>
            <a:chOff x="363373" y="3312302"/>
            <a:chExt cx="6471767" cy="501096"/>
          </a:xfrm>
        </p:grpSpPr>
        <p:sp>
          <p:nvSpPr>
            <p:cNvPr id="60" name="TextBox 59"/>
            <p:cNvSpPr txBox="1"/>
            <p:nvPr/>
          </p:nvSpPr>
          <p:spPr>
            <a:xfrm>
              <a:off x="363373" y="3320955"/>
              <a:ext cx="4748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38204" y="3312302"/>
              <a:ext cx="599693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What type of house does Nick have?</a:t>
              </a:r>
            </a:p>
          </p:txBody>
        </p:sp>
      </p:grpSp>
      <p:cxnSp>
        <p:nvCxnSpPr>
          <p:cNvPr id="68" name="Straight Connector 67"/>
          <p:cNvCxnSpPr/>
          <p:nvPr/>
        </p:nvCxnSpPr>
        <p:spPr>
          <a:xfrm flipV="1">
            <a:off x="1107350" y="2106456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556940" y="1981516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24D9292-6C46-4769-886D-0F5285CDD2CF}"/>
              </a:ext>
            </a:extLst>
          </p:cNvPr>
          <p:cNvSpPr txBox="1"/>
          <p:nvPr/>
        </p:nvSpPr>
        <p:spPr>
          <a:xfrm>
            <a:off x="982154" y="1684813"/>
            <a:ext cx="290463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FF0000"/>
                </a:solidFill>
                <a:effectLst/>
              </a:rPr>
              <a:t>He has a flat.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42" name="Flowchart: Process 41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4" name="5-Point Star 43">
            <a:hlinkClick r:id="rId3" action="ppaction://hlinksldjump"/>
          </p:cNvPr>
          <p:cNvSpPr/>
          <p:nvPr/>
        </p:nvSpPr>
        <p:spPr>
          <a:xfrm>
            <a:off x="4067033" y="6005015"/>
            <a:ext cx="831335" cy="768825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9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5937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6650" y="77215"/>
            <a:ext cx="7903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 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311217" y="1433768"/>
            <a:ext cx="6471767" cy="501096"/>
            <a:chOff x="363373" y="5669935"/>
            <a:chExt cx="6471767" cy="501096"/>
          </a:xfrm>
        </p:grpSpPr>
        <p:sp>
          <p:nvSpPr>
            <p:cNvPr id="63" name="TextBox 62"/>
            <p:cNvSpPr txBox="1"/>
            <p:nvPr/>
          </p:nvSpPr>
          <p:spPr>
            <a:xfrm>
              <a:off x="363373" y="5678588"/>
              <a:ext cx="4748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4" y="5669935"/>
              <a:ext cx="599693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Where is it?</a:t>
              </a:r>
            </a:p>
          </p:txBody>
        </p:sp>
      </p:grpSp>
      <p:cxnSp>
        <p:nvCxnSpPr>
          <p:cNvPr id="69" name="Straight Connector 68"/>
          <p:cNvCxnSpPr/>
          <p:nvPr/>
        </p:nvCxnSpPr>
        <p:spPr>
          <a:xfrm flipV="1">
            <a:off x="873057" y="2248188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322647" y="2123248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2_30">
            <a:hlinkClick r:id="" action="ppaction://media"/>
            <a:extLst>
              <a:ext uri="{FF2B5EF4-FFF2-40B4-BE49-F238E27FC236}">
                <a16:creationId xmlns:a16="http://schemas.microsoft.com/office/drawing/2014/main" id="{696E3C4C-3F9E-4996-BD50-5A6627C27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8318" y="543531"/>
            <a:ext cx="487363" cy="48736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4ABF67A-72FC-44BC-8CC5-AA380B0B9516}"/>
              </a:ext>
            </a:extLst>
          </p:cNvPr>
          <p:cNvSpPr txBox="1"/>
          <p:nvPr/>
        </p:nvSpPr>
        <p:spPr>
          <a:xfrm>
            <a:off x="747860" y="1833364"/>
            <a:ext cx="377659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FF0000"/>
                </a:solidFill>
                <a:effectLst/>
              </a:rPr>
              <a:t>It’s in the city.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42" name="Flowchart: Process 41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4" name="5-Point Star 43">
            <a:hlinkClick r:id="rId6" action="ppaction://hlinksldjump"/>
          </p:cNvPr>
          <p:cNvSpPr/>
          <p:nvPr/>
        </p:nvSpPr>
        <p:spPr>
          <a:xfrm>
            <a:off x="4067033" y="6005015"/>
            <a:ext cx="831335" cy="768825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9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5937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6650" y="77215"/>
            <a:ext cx="7903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 </a:t>
            </a:r>
          </a:p>
        </p:txBody>
      </p:sp>
      <p:sp>
        <p:nvSpPr>
          <p:cNvPr id="42" name="Flowchart: Process 41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3521" y="1148412"/>
            <a:ext cx="63421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600" dirty="0">
                <a:solidFill>
                  <a:srgbClr val="0070C0"/>
                </a:solidFill>
              </a:rPr>
              <a:t>6. </a:t>
            </a:r>
            <a:r>
              <a:rPr lang="en-GB" sz="2600" dirty="0"/>
              <a:t>What appliances does it </a:t>
            </a:r>
            <a:r>
              <a:rPr lang="en-GB" sz="2600" dirty="0" smtClean="0"/>
              <a:t>have? </a:t>
            </a:r>
            <a:endParaRPr lang="en-US" sz="2600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548091" y="2036879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964767" y="1743029"/>
            <a:ext cx="333161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It has a super smart TV.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941211" y="2153876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5-Point Star 44">
            <a:hlinkClick r:id="rId3" action="ppaction://hlinksldjump"/>
          </p:cNvPr>
          <p:cNvSpPr/>
          <p:nvPr/>
        </p:nvSpPr>
        <p:spPr>
          <a:xfrm>
            <a:off x="4067033" y="6005015"/>
            <a:ext cx="831335" cy="768825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9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82343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 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Can you tell me about your dream house, Linda?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Well, it's a big villa by the sea. It has a view of the sea. It has a swimming pool and a garden.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My dream house is different.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Really? What's it like?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It's a beautiful flat in the city. </a:t>
              </a:r>
              <a:r>
                <a:rPr lang="en-US" sz="2800" b="0" i="0" dirty="0">
                  <a:effectLst/>
                </a:rPr>
                <a:t>It has a park view in front and a city view at the back.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Oh, sounds great!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It has a super smart TV. I can watch films from other planets.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That sounds great, too. But I think it'll be...</a:t>
              </a:r>
              <a:endParaRPr lang="en-US" sz="2800" i="0" dirty="0">
                <a:effectLst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4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28">
            <a:hlinkClick r:id="" action="ppaction://media"/>
            <a:extLst>
              <a:ext uri="{FF2B5EF4-FFF2-40B4-BE49-F238E27FC236}">
                <a16:creationId xmlns:a16="http://schemas.microsoft.com/office/drawing/2014/main" id="{533BDB5B-BD39-425B-BF02-3BF44295FC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0" end="1082.12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6041" y="103743"/>
            <a:ext cx="487363" cy="487363"/>
          </a:xfrm>
          <a:prstGeom prst="rect">
            <a:avLst/>
          </a:prstGeom>
        </p:spPr>
      </p:pic>
      <p:sp>
        <p:nvSpPr>
          <p:cNvPr id="10" name="Flowchart: Process 9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34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5937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6650" y="77215"/>
            <a:ext cx="7903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 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791174" y="981942"/>
            <a:ext cx="5728817" cy="470318"/>
            <a:chOff x="363373" y="1262747"/>
            <a:chExt cx="5728817" cy="470318"/>
          </a:xfrm>
        </p:grpSpPr>
        <p:sp>
          <p:nvSpPr>
            <p:cNvPr id="51" name="TextBox 50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27314" y="1271400"/>
              <a:ext cx="5264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type of house does Linda have?</a:t>
              </a:r>
              <a:endParaRPr lang="en-US" sz="2400" i="1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91174" y="1978961"/>
            <a:ext cx="6471767" cy="461665"/>
            <a:chOff x="369902" y="2142097"/>
            <a:chExt cx="6471767" cy="461665"/>
          </a:xfrm>
        </p:grpSpPr>
        <p:sp>
          <p:nvSpPr>
            <p:cNvPr id="54" name="TextBox 53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44733" y="2142097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 is her house?</a:t>
              </a:r>
              <a:endParaRPr lang="en-US" sz="2400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91174" y="3004271"/>
            <a:ext cx="6471767" cy="470318"/>
            <a:chOff x="363373" y="4026312"/>
            <a:chExt cx="6471767" cy="470318"/>
          </a:xfrm>
        </p:grpSpPr>
        <p:sp>
          <p:nvSpPr>
            <p:cNvPr id="57" name="TextBox 56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38204" y="402631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What is around her house?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91174" y="3955693"/>
            <a:ext cx="6471767" cy="470318"/>
            <a:chOff x="363373" y="3312302"/>
            <a:chExt cx="6471767" cy="470318"/>
          </a:xfrm>
        </p:grpSpPr>
        <p:sp>
          <p:nvSpPr>
            <p:cNvPr id="60" name="TextBox 59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38204" y="331230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What type of house does Nick have?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791174" y="4832061"/>
            <a:ext cx="6471767" cy="470318"/>
            <a:chOff x="363373" y="5669935"/>
            <a:chExt cx="6471767" cy="470318"/>
          </a:xfrm>
        </p:grpSpPr>
        <p:sp>
          <p:nvSpPr>
            <p:cNvPr id="63" name="TextBox 62"/>
            <p:cNvSpPr txBox="1"/>
            <p:nvPr/>
          </p:nvSpPr>
          <p:spPr>
            <a:xfrm>
              <a:off x="363373" y="567858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4" y="5669935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 is it?</a:t>
              </a:r>
            </a:p>
          </p:txBody>
        </p:sp>
      </p:grpSp>
      <p:cxnSp>
        <p:nvCxnSpPr>
          <p:cNvPr id="65" name="Straight Connector 64"/>
          <p:cNvCxnSpPr/>
          <p:nvPr/>
        </p:nvCxnSpPr>
        <p:spPr>
          <a:xfrm flipV="1">
            <a:off x="1348889" y="1820146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1348889" y="2822294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1353014" y="3894565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1353014" y="4795112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1353014" y="5646481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802604" y="1685555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802604" y="2721993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802604" y="3735335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802604" y="4670172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802604" y="5521541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2_30">
            <a:hlinkClick r:id="" action="ppaction://media"/>
            <a:extLst>
              <a:ext uri="{FF2B5EF4-FFF2-40B4-BE49-F238E27FC236}">
                <a16:creationId xmlns:a16="http://schemas.microsoft.com/office/drawing/2014/main" id="{696E3C4C-3F9E-4996-BD50-5A6627C27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8318" y="543531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FB92B83-4DBF-4344-B031-75E7D607964A}"/>
              </a:ext>
            </a:extLst>
          </p:cNvPr>
          <p:cNvSpPr txBox="1"/>
          <p:nvPr/>
        </p:nvSpPr>
        <p:spPr>
          <a:xfrm>
            <a:off x="1227819" y="1424964"/>
            <a:ext cx="319405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FF0000"/>
                </a:solidFill>
                <a:effectLst/>
              </a:rPr>
              <a:t>She has a big villa.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632E6D3-AED3-4667-A28B-7404E604AA19}"/>
              </a:ext>
            </a:extLst>
          </p:cNvPr>
          <p:cNvSpPr txBox="1"/>
          <p:nvPr/>
        </p:nvSpPr>
        <p:spPr>
          <a:xfrm>
            <a:off x="1200523" y="2424582"/>
            <a:ext cx="451246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FF0000"/>
                </a:solidFill>
                <a:effectLst/>
              </a:rPr>
              <a:t>Her house / It is by the sea.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ABB3A4-01F1-442E-ADE7-BEA2BBE535C9}"/>
              </a:ext>
            </a:extLst>
          </p:cNvPr>
          <p:cNvSpPr txBox="1"/>
          <p:nvPr/>
        </p:nvSpPr>
        <p:spPr>
          <a:xfrm>
            <a:off x="1100698" y="3421040"/>
            <a:ext cx="954414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FF0000"/>
                </a:solidFill>
                <a:effectLst/>
              </a:rPr>
              <a:t>There’s a swimming pool and a garden around her house.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4D9292-6C46-4769-886D-0F5285CDD2CF}"/>
              </a:ext>
            </a:extLst>
          </p:cNvPr>
          <p:cNvSpPr txBox="1"/>
          <p:nvPr/>
        </p:nvSpPr>
        <p:spPr>
          <a:xfrm>
            <a:off x="1227818" y="4387117"/>
            <a:ext cx="290463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FF0000"/>
                </a:solidFill>
                <a:effectLst/>
              </a:rPr>
              <a:t>He has a flat.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4ABF67A-72FC-44BC-8CC5-AA380B0B9516}"/>
              </a:ext>
            </a:extLst>
          </p:cNvPr>
          <p:cNvSpPr txBox="1"/>
          <p:nvPr/>
        </p:nvSpPr>
        <p:spPr>
          <a:xfrm>
            <a:off x="1227817" y="5231657"/>
            <a:ext cx="377659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FF0000"/>
                </a:solidFill>
                <a:effectLst/>
              </a:rPr>
              <a:t>It’s in the city.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41" name="Rounded Rectangle 3">
            <a:hlinkClick r:id="rId6" action="ppaction://hlinksldjump"/>
            <a:extLst>
              <a:ext uri="{FF2B5EF4-FFF2-40B4-BE49-F238E27FC236}">
                <a16:creationId xmlns:a16="http://schemas.microsoft.com/office/drawing/2014/main" id="{D96B87A8-4134-4411-98F1-E79447F4BE81}"/>
              </a:ext>
            </a:extLst>
          </p:cNvPr>
          <p:cNvSpPr/>
          <p:nvPr/>
        </p:nvSpPr>
        <p:spPr>
          <a:xfrm>
            <a:off x="7480549" y="6128038"/>
            <a:ext cx="1392518" cy="404252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42" name="Flowchart: Process 41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2833" y="5515772"/>
            <a:ext cx="63421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70C0"/>
                </a:solidFill>
              </a:rPr>
              <a:t>6. </a:t>
            </a:r>
            <a:r>
              <a:rPr lang="en-GB" sz="2400" dirty="0"/>
              <a:t>What appliances does it </a:t>
            </a:r>
            <a:r>
              <a:rPr lang="en-GB" sz="2400" dirty="0" smtClean="0"/>
              <a:t>have? </a:t>
            </a:r>
            <a:endParaRPr lang="en-US" sz="2400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807403" y="6185871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224079" y="6001205"/>
            <a:ext cx="3085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It has a super smart TV.</a:t>
            </a:r>
          </a:p>
        </p:txBody>
      </p:sp>
    </p:spTree>
    <p:extLst>
      <p:ext uri="{BB962C8B-B14F-4D97-AF65-F5344CB8AC3E}">
        <p14:creationId xmlns:p14="http://schemas.microsoft.com/office/powerpoint/2010/main" val="344483493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52285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53236" y="423088"/>
            <a:ext cx="74592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Work in pairs. Discuss your dream house, and fill the table.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3197" y="1809258"/>
            <a:ext cx="62033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A: </a:t>
            </a:r>
            <a:r>
              <a:rPr lang="en-US" sz="2400" dirty="0"/>
              <a:t>What type of dream house is it?</a:t>
            </a:r>
          </a:p>
          <a:p>
            <a:r>
              <a:rPr lang="en-US" sz="2400" b="1" i="1" dirty="0"/>
              <a:t>B: </a:t>
            </a:r>
            <a:r>
              <a:rPr lang="en-US" sz="2400" dirty="0"/>
              <a:t>It’s a palace.</a:t>
            </a:r>
          </a:p>
          <a:p>
            <a:r>
              <a:rPr lang="en-US" sz="2400" b="1" i="1" dirty="0"/>
              <a:t>A: </a:t>
            </a:r>
            <a:r>
              <a:rPr lang="en-US" sz="2400" dirty="0"/>
              <a:t>Where is it?</a:t>
            </a:r>
          </a:p>
          <a:p>
            <a:r>
              <a:rPr lang="en-US" sz="2400" b="1" i="1" dirty="0"/>
              <a:t>B: </a:t>
            </a:r>
            <a:r>
              <a:rPr lang="en-US" sz="2400" dirty="0"/>
              <a:t>It’s in the mountains</a:t>
            </a:r>
          </a:p>
          <a:p>
            <a:r>
              <a:rPr lang="en-US" sz="2400" dirty="0"/>
              <a:t>....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385" y="1304935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* Example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517480"/>
              </p:ext>
            </p:extLst>
          </p:nvPr>
        </p:nvGraphicFramePr>
        <p:xfrm>
          <a:off x="853235" y="3623317"/>
          <a:ext cx="7459296" cy="272986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729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9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2467">
                <a:tc>
                  <a:txBody>
                    <a:bodyPr/>
                    <a:lstStyle/>
                    <a:p>
                      <a:r>
                        <a:rPr lang="en-US" sz="2400" b="0" dirty="0"/>
                        <a:t>Types of</a:t>
                      </a:r>
                      <a:r>
                        <a:rPr lang="en-US" sz="2400" b="0" baseline="0" dirty="0"/>
                        <a:t> house:</a:t>
                      </a:r>
                      <a:endParaRPr lang="en-US" sz="24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16649"/>
                          </a:solidFill>
                        </a:rPr>
                        <a:t>palace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467">
                <a:tc>
                  <a:txBody>
                    <a:bodyPr/>
                    <a:lstStyle/>
                    <a:p>
                      <a:r>
                        <a:rPr lang="en-US" sz="2400" b="0"/>
                        <a:t>Location: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F16649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2467">
                <a:tc>
                  <a:txBody>
                    <a:bodyPr/>
                    <a:lstStyle/>
                    <a:p>
                      <a:r>
                        <a:rPr lang="en-US" sz="2400" b="0"/>
                        <a:t>Number of</a:t>
                      </a:r>
                      <a:r>
                        <a:rPr lang="en-US" sz="2400" b="0" baseline="0"/>
                        <a:t> rooms:</a:t>
                      </a:r>
                      <a:endParaRPr lang="en-US" sz="2400" b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_______________________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2467">
                <a:tc>
                  <a:txBody>
                    <a:bodyPr/>
                    <a:lstStyle/>
                    <a:p>
                      <a:r>
                        <a:rPr lang="en-US" sz="2400" b="0"/>
                        <a:t>Appliances in the house: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_______________________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3196" y="-13648"/>
            <a:ext cx="2000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4B1"/>
                </a:solidFill>
              </a:rPr>
              <a:t>II. </a:t>
            </a:r>
            <a:r>
              <a:rPr lang="en-US" sz="2800" b="1" u="sng" dirty="0" smtClean="0">
                <a:solidFill>
                  <a:srgbClr val="0084B1"/>
                </a:solidFill>
              </a:rPr>
              <a:t>Writing</a:t>
            </a:r>
            <a:endParaRPr lang="en-US" sz="2800" b="1" u="sng" dirty="0">
              <a:solidFill>
                <a:srgbClr val="0084B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85256" y="5114077"/>
            <a:ext cx="15162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seven rooms</a:t>
            </a:r>
          </a:p>
        </p:txBody>
      </p:sp>
      <p:sp>
        <p:nvSpPr>
          <p:cNvPr id="6" name="Rectangle 5"/>
          <p:cNvSpPr/>
          <p:nvPr/>
        </p:nvSpPr>
        <p:spPr>
          <a:xfrm>
            <a:off x="4785256" y="4472632"/>
            <a:ext cx="19730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in the mountains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66918" y="5796466"/>
            <a:ext cx="1617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some </a:t>
            </a:r>
            <a:r>
              <a:rPr lang="en-US" sz="2000" b="1" i="1" dirty="0" smtClean="0">
                <a:solidFill>
                  <a:srgbClr val="FF0000"/>
                </a:solidFill>
              </a:rPr>
              <a:t>robots,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87544" y="5808555"/>
            <a:ext cx="11416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s</a:t>
            </a:r>
            <a:r>
              <a:rPr lang="en-US" sz="2000" b="1" i="1" dirty="0" smtClean="0">
                <a:solidFill>
                  <a:srgbClr val="FF0000"/>
                </a:solidFill>
              </a:rPr>
              <a:t>mart TV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357039"/>
            <a:ext cx="587409" cy="55384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94996" y="276990"/>
            <a:ext cx="76775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information in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write a paragraph of about 50 words about your dream house.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2118" y="1339163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19696" y="2039804"/>
            <a:ext cx="5704609" cy="398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dirty="0"/>
              <a:t>My dream house is a big palace. It is in the mountains. ___________________</a:t>
            </a:r>
          </a:p>
          <a:p>
            <a:pPr>
              <a:lnSpc>
                <a:spcPct val="200000"/>
              </a:lnSpc>
            </a:pPr>
            <a:r>
              <a:rPr lang="en-US" sz="2600" dirty="0"/>
              <a:t>________________________________</a:t>
            </a:r>
            <a:br>
              <a:rPr lang="en-US" sz="2600" dirty="0"/>
            </a:br>
            <a:r>
              <a:rPr lang="en-US" sz="2600" dirty="0"/>
              <a:t>________________________________</a:t>
            </a:r>
            <a:br>
              <a:rPr lang="en-US" sz="2600" dirty="0"/>
            </a:br>
            <a:r>
              <a:rPr lang="en-US" sz="2600" dirty="0"/>
              <a:t>________________________________</a:t>
            </a:r>
          </a:p>
        </p:txBody>
      </p:sp>
      <p:sp>
        <p:nvSpPr>
          <p:cNvPr id="6" name="Flowchart: Process 5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7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93263"/>
            <a:ext cx="587409" cy="55384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94996" y="154158"/>
            <a:ext cx="76775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information in </a:t>
            </a:r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write a paragraph of about 50 words about your dream house.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3698" y="1211728"/>
            <a:ext cx="3215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* Sample </a:t>
            </a:r>
            <a:r>
              <a:rPr lang="en-US" sz="2800" b="1" dirty="0">
                <a:solidFill>
                  <a:srgbClr val="FF0000"/>
                </a:solidFill>
              </a:rPr>
              <a:t>paragraph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2960" y="2091638"/>
            <a:ext cx="7350413" cy="341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0" i="1" dirty="0">
                <a:solidFill>
                  <a:srgbClr val="242021"/>
                </a:solidFill>
                <a:effectLst/>
              </a:rPr>
              <a:t>My dream house is a big palace. It is in the mountains. It is surrounded by lots of trees. It has seven rooms:</a:t>
            </a:r>
            <a:br>
              <a:rPr lang="en-US" sz="2400" b="0" i="1" dirty="0">
                <a:solidFill>
                  <a:srgbClr val="242021"/>
                </a:solidFill>
                <a:effectLst/>
              </a:rPr>
            </a:br>
            <a:r>
              <a:rPr lang="en-US" sz="2400" b="0" i="1" dirty="0">
                <a:solidFill>
                  <a:srgbClr val="242021"/>
                </a:solidFill>
                <a:effectLst/>
              </a:rPr>
              <a:t>three bedrooms, two bathrooms, one kitchen and one living room. There is a large swimming pool in</a:t>
            </a:r>
            <a:br>
              <a:rPr lang="en-US" sz="2400" b="0" i="1" dirty="0">
                <a:solidFill>
                  <a:srgbClr val="242021"/>
                </a:solidFill>
                <a:effectLst/>
              </a:rPr>
            </a:br>
            <a:r>
              <a:rPr lang="en-US" sz="2400" b="0" i="1" dirty="0">
                <a:solidFill>
                  <a:srgbClr val="242021"/>
                </a:solidFill>
                <a:effectLst/>
              </a:rPr>
              <a:t>front of it. I have some robots in the palace. They help me to clean the floor, cook meals, water flowers...</a:t>
            </a:r>
          </a:p>
          <a:p>
            <a:pPr algn="just">
              <a:lnSpc>
                <a:spcPct val="130000"/>
              </a:lnSpc>
            </a:pPr>
            <a:r>
              <a:rPr lang="en-US" sz="2400" b="0" i="1" dirty="0">
                <a:solidFill>
                  <a:srgbClr val="242021"/>
                </a:solidFill>
                <a:effectLst/>
              </a:rPr>
              <a:t>I am happy to live in my palace.</a:t>
            </a:r>
            <a:r>
              <a:rPr lang="en-US" sz="2400" dirty="0"/>
              <a:t> </a:t>
            </a:r>
          </a:p>
        </p:txBody>
      </p:sp>
      <p:sp>
        <p:nvSpPr>
          <p:cNvPr id="9" name="Flowchart: Process 8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2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3138985" cy="1015651"/>
          </a:xfrm>
          <a:prstGeom prst="rect">
            <a:avLst/>
          </a:prstGeom>
        </p:spPr>
        <p:txBody>
          <a:bodyPr wrap="square" lIns="91427" tIns="45714" rIns="91427" bIns="45714">
            <a:spAutoFit/>
          </a:bodyPr>
          <a:lstStyle/>
          <a:p>
            <a:pPr>
              <a:defRPr/>
            </a:pPr>
            <a:r>
              <a:rPr lang="en-US" sz="4400" b="1" dirty="0" smtClean="0">
                <a:ln>
                  <a:solidFill>
                    <a:srgbClr val="FF0000"/>
                  </a:solidFill>
                </a:ln>
                <a:solidFill>
                  <a:schemeClr val="tx2"/>
                </a:solidFill>
                <a:latin typeface=".VnArabia" pitchFamily="34" charset="0"/>
                <a:cs typeface="Arial" pitchFamily="34" charset="0"/>
              </a:rPr>
              <a:t>* Warm </a:t>
            </a:r>
            <a:r>
              <a:rPr lang="en-US" sz="4400" b="1" dirty="0">
                <a:ln>
                  <a:solidFill>
                    <a:srgbClr val="FF0000"/>
                  </a:solidFill>
                </a:ln>
                <a:solidFill>
                  <a:schemeClr val="tx2"/>
                </a:solidFill>
                <a:latin typeface=".VnArabia" pitchFamily="34" charset="0"/>
                <a:cs typeface="Arial" pitchFamily="34" charset="0"/>
              </a:rPr>
              <a:t>up</a:t>
            </a:r>
            <a:r>
              <a:rPr lang="en-US" sz="6000" b="1" dirty="0">
                <a:ln>
                  <a:solidFill>
                    <a:srgbClr val="FF0000"/>
                  </a:solidFill>
                </a:ln>
                <a:cs typeface="Arial" pitchFamily="34" charset="0"/>
              </a:rPr>
              <a:t>:</a:t>
            </a:r>
            <a:endParaRPr lang="en-US" sz="6000" dirty="0">
              <a:ln>
                <a:solidFill>
                  <a:srgbClr val="FF0000"/>
                </a:solidFill>
              </a:ln>
              <a:cs typeface="Arial" pitchFamily="34" charset="0"/>
            </a:endParaRPr>
          </a:p>
        </p:txBody>
      </p:sp>
      <p:sp>
        <p:nvSpPr>
          <p:cNvPr id="4099" name="Rectangle 1"/>
          <p:cNvSpPr>
            <a:spLocks noChangeArrowheads="1"/>
          </p:cNvSpPr>
          <p:nvPr/>
        </p:nvSpPr>
        <p:spPr bwMode="auto">
          <a:xfrm>
            <a:off x="3419476" y="139701"/>
            <a:ext cx="5038725" cy="7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Game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sz="4400" b="1" dirty="0" err="1" smtClean="0">
                <a:solidFill>
                  <a:srgbClr val="008080"/>
                </a:solidFill>
              </a:rPr>
              <a:t>Pelmanism</a:t>
            </a:r>
            <a:endParaRPr lang="en-US" sz="4400" dirty="0">
              <a:solidFill>
                <a:srgbClr val="008080"/>
              </a:solidFill>
              <a:latin typeface="Arial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7951" y="1350674"/>
            <a:ext cx="2087563" cy="1343953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3200" b="1" dirty="0" smtClean="0">
                <a:ln w="38100">
                  <a:noFill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Villa</a:t>
            </a:r>
            <a:endParaRPr lang="en-US" sz="3200" b="1" dirty="0">
              <a:ln w="38100">
                <a:noFill/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397125" y="1350674"/>
            <a:ext cx="2087563" cy="1343953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stilt house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657726" y="1350674"/>
            <a:ext cx="2087563" cy="1343953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>
                <a:solidFill>
                  <a:srgbClr val="FFFF00"/>
                </a:solidFill>
              </a:rPr>
              <a:t>apartment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948488" y="1350674"/>
            <a:ext cx="2087562" cy="1343953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 the city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5725" y="3141655"/>
            <a:ext cx="2089150" cy="1366845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>
                <a:solidFill>
                  <a:srgbClr val="FFFF00"/>
                </a:solidFill>
              </a:rPr>
              <a:t>in the country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376488" y="3141655"/>
            <a:ext cx="2087562" cy="1366845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>
                <a:solidFill>
                  <a:srgbClr val="FFFF00"/>
                </a:solidFill>
              </a:rPr>
              <a:t>by the sea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635500" y="3141655"/>
            <a:ext cx="2089150" cy="1366845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 err="1" smtClean="0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GB" sz="2800" b="1" dirty="0" smtClean="0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GB" sz="2800" b="1" dirty="0" smtClean="0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2800" b="1" dirty="0">
              <a:ln w="38100">
                <a:noFill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926263" y="3141655"/>
            <a:ext cx="2089150" cy="1366845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 err="1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2800" b="1" dirty="0" err="1" smtClean="0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iệt</a:t>
            </a:r>
            <a:r>
              <a:rPr lang="en-GB" sz="2800" b="1" dirty="0" smtClean="0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</a:t>
            </a:r>
            <a:endParaRPr lang="en-US" sz="2800" b="1" dirty="0">
              <a:ln w="38100">
                <a:noFill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85725" y="4909121"/>
            <a:ext cx="2089150" cy="1399604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 err="1" smtClean="0">
                <a:ln w="38100">
                  <a:noFill/>
                </a:ln>
                <a:solidFill>
                  <a:schemeClr val="bg1"/>
                </a:solidFill>
                <a:latin typeface="Arial" pitchFamily="34" charset="0"/>
              </a:rPr>
              <a:t>Nhà</a:t>
            </a:r>
            <a:r>
              <a:rPr lang="en-GB" sz="2800" b="1" dirty="0" smtClean="0">
                <a:ln w="38100">
                  <a:noFill/>
                </a:ln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GB" sz="2800" b="1" dirty="0" err="1" smtClean="0">
                <a:ln w="38100">
                  <a:noFill/>
                </a:ln>
                <a:solidFill>
                  <a:schemeClr val="bg1"/>
                </a:solidFill>
                <a:latin typeface="Arial" pitchFamily="34" charset="0"/>
              </a:rPr>
              <a:t>sàn</a:t>
            </a:r>
            <a:endParaRPr lang="en-US" sz="2800" b="1" dirty="0">
              <a:ln w="38100">
                <a:noFill/>
              </a:ln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376488" y="4909121"/>
            <a:ext cx="2087562" cy="1399604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3200" b="1" dirty="0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smtClean="0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GB" sz="3200" b="1" dirty="0" err="1" smtClean="0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GB" sz="3200" b="1" dirty="0" smtClean="0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endParaRPr lang="en-US" sz="3200" b="1" dirty="0">
              <a:ln w="38100">
                <a:noFill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635500" y="4909121"/>
            <a:ext cx="2089150" cy="1399604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 err="1">
                <a:ln w="38100">
                  <a:noFill/>
                </a:ln>
                <a:solidFill>
                  <a:schemeClr val="bg1"/>
                </a:solidFill>
                <a:latin typeface="Arial" pitchFamily="34" charset="0"/>
              </a:rPr>
              <a:t>c</a:t>
            </a:r>
            <a:r>
              <a:rPr lang="en-GB" sz="2800" b="1" dirty="0" err="1" smtClean="0">
                <a:ln w="38100">
                  <a:noFill/>
                </a:ln>
                <a:solidFill>
                  <a:schemeClr val="bg1"/>
                </a:solidFill>
                <a:latin typeface="Arial" pitchFamily="34" charset="0"/>
              </a:rPr>
              <a:t>ăn</a:t>
            </a:r>
            <a:r>
              <a:rPr lang="en-GB" sz="2800" b="1" dirty="0" smtClean="0">
                <a:ln w="38100">
                  <a:noFill/>
                </a:ln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GB" sz="2800" b="1" dirty="0" err="1" smtClean="0">
                <a:ln w="38100">
                  <a:noFill/>
                </a:ln>
                <a:solidFill>
                  <a:schemeClr val="bg1"/>
                </a:solidFill>
                <a:latin typeface="Arial" pitchFamily="34" charset="0"/>
              </a:rPr>
              <a:t>hộ</a:t>
            </a:r>
            <a:endParaRPr lang="en-US" sz="2800" b="1" dirty="0">
              <a:ln w="38100">
                <a:noFill/>
              </a:ln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926263" y="4909121"/>
            <a:ext cx="2089150" cy="1399604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 smtClean="0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GB" sz="2800" b="1" dirty="0" err="1" smtClean="0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GB" sz="2800" b="1" dirty="0" smtClean="0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endParaRPr lang="en-US" sz="2800" b="1" dirty="0">
              <a:ln w="38100">
                <a:noFill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951" y="1357778"/>
            <a:ext cx="2088232" cy="1344144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390136" y="1332869"/>
            <a:ext cx="2088232" cy="1344144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2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657024" y="1357778"/>
            <a:ext cx="2088232" cy="1344144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3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939911" y="1332869"/>
            <a:ext cx="2088232" cy="1344144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4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4494" y="3152628"/>
            <a:ext cx="2088232" cy="1367039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5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375360" y="3152628"/>
            <a:ext cx="2088232" cy="1367039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 smtClean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6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4635500" y="3129734"/>
            <a:ext cx="2088232" cy="1367039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7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934840" y="3129735"/>
            <a:ext cx="2088232" cy="1367039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8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86643" y="4896320"/>
            <a:ext cx="2088232" cy="1399803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9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383477" y="4909121"/>
            <a:ext cx="2088232" cy="1399803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 smtClean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10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635500" y="4896319"/>
            <a:ext cx="2088232" cy="1399803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11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947818" y="4909121"/>
            <a:ext cx="2088232" cy="1399803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12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45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 nodeType="clickPar">
                      <p:stCondLst>
                        <p:cond delay="0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23722" y="2407227"/>
            <a:ext cx="3230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08080"/>
                </a:solidFill>
                <a:latin typeface=".VnBodoni" pitchFamily="34" charset="0"/>
              </a:rPr>
              <a:t>LESSON 5</a:t>
            </a:r>
            <a:endParaRPr lang="en-US" sz="4000" b="1" dirty="0">
              <a:solidFill>
                <a:srgbClr val="008080"/>
              </a:solidFill>
              <a:latin typeface=".VnBodon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0" y="150124"/>
            <a:ext cx="8882418" cy="206447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11" name="Flowchart: Process 10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684" y="3292537"/>
            <a:ext cx="4176100" cy="7329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269" y="3289442"/>
            <a:ext cx="961782" cy="77761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23722" y="4377783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080"/>
                </a:solidFill>
                <a:latin typeface=".VnArabia" pitchFamily="34" charset="0"/>
              </a:rPr>
              <a:t>* Listening</a:t>
            </a:r>
            <a:endParaRPr lang="en-US" sz="2800" b="1" dirty="0">
              <a:solidFill>
                <a:srgbClr val="008080"/>
              </a:solidFill>
              <a:latin typeface=".VnArabi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23721" y="4984338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080"/>
                </a:solidFill>
                <a:latin typeface=".VnArabia" pitchFamily="34" charset="0"/>
              </a:rPr>
              <a:t>* Writing</a:t>
            </a:r>
            <a:endParaRPr lang="en-US" sz="2800" b="1" dirty="0">
              <a:solidFill>
                <a:srgbClr val="008080"/>
              </a:solidFill>
              <a:latin typeface=".VnArabi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89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3478" y="0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I/ </a:t>
            </a:r>
            <a:r>
              <a:rPr lang="en-US" sz="2800" b="1" u="sng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Listening</a:t>
            </a:r>
            <a:endParaRPr lang="en-US" sz="2800" b="1" u="sng" dirty="0">
              <a:solidFill>
                <a:srgbClr val="008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3" y="550346"/>
            <a:ext cx="627229" cy="68150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10" name="TextBox 9"/>
          <p:cNvSpPr txBox="1"/>
          <p:nvPr/>
        </p:nvSpPr>
        <p:spPr>
          <a:xfrm>
            <a:off x="868255" y="500360"/>
            <a:ext cx="797378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Listen to Nick and Linda talking about their dream houses. Which house would each prefer? Write their names under the correct pictures.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E192F5-80F3-49D4-97AB-67D18080003F}"/>
              </a:ext>
            </a:extLst>
          </p:cNvPr>
          <p:cNvGrpSpPr/>
          <p:nvPr/>
        </p:nvGrpSpPr>
        <p:grpSpPr>
          <a:xfrm>
            <a:off x="124690" y="1375785"/>
            <a:ext cx="4935684" cy="1994491"/>
            <a:chOff x="124690" y="1974273"/>
            <a:chExt cx="4935684" cy="172851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84" y="2082686"/>
              <a:ext cx="4860290" cy="1620097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124690" y="1974273"/>
              <a:ext cx="457200" cy="4572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558AF25-0469-488D-8B44-29E66B3C1A64}"/>
              </a:ext>
            </a:extLst>
          </p:cNvPr>
          <p:cNvGrpSpPr/>
          <p:nvPr/>
        </p:nvGrpSpPr>
        <p:grpSpPr>
          <a:xfrm>
            <a:off x="5349922" y="2632363"/>
            <a:ext cx="3544696" cy="2276210"/>
            <a:chOff x="5628408" y="2632363"/>
            <a:chExt cx="3266210" cy="227621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4025" y="2812227"/>
              <a:ext cx="3140593" cy="2096346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5628408" y="2632363"/>
              <a:ext cx="457200" cy="4572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A691AEE-EFEA-4756-9195-104093F8D417}"/>
              </a:ext>
            </a:extLst>
          </p:cNvPr>
          <p:cNvGrpSpPr/>
          <p:nvPr/>
        </p:nvGrpSpPr>
        <p:grpSpPr>
          <a:xfrm>
            <a:off x="56498" y="3974710"/>
            <a:ext cx="5003876" cy="1975842"/>
            <a:chOff x="56498" y="4556592"/>
            <a:chExt cx="5003876" cy="197584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84" y="4735582"/>
              <a:ext cx="4860290" cy="1796852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56498" y="4556592"/>
              <a:ext cx="457200" cy="4572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c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A5BAC0D-41FA-4850-95EB-7ED73C67DED6}"/>
              </a:ext>
            </a:extLst>
          </p:cNvPr>
          <p:cNvSpPr txBox="1"/>
          <p:nvPr/>
        </p:nvSpPr>
        <p:spPr>
          <a:xfrm>
            <a:off x="666019" y="5950552"/>
            <a:ext cx="40000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tx2"/>
                </a:solidFill>
                <a:effectLst/>
              </a:rPr>
              <a:t>Linda: 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a villa by the sea, with a swimming pool and a garden)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4CD1E5-8B96-4833-A611-EF1B8D40CC34}"/>
              </a:ext>
            </a:extLst>
          </p:cNvPr>
          <p:cNvSpPr txBox="1"/>
          <p:nvPr/>
        </p:nvSpPr>
        <p:spPr>
          <a:xfrm>
            <a:off x="1419247" y="3487725"/>
            <a:ext cx="29373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tx2"/>
                </a:solidFill>
                <a:effectLst/>
              </a:rPr>
              <a:t>Nick: 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a flat in the city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86667"/>
            <a:ext cx="62722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44245" y="81119"/>
            <a:ext cx="8008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 again. What is important to Linda? What is important to Nick? Tick (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the columns.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697161"/>
              </p:ext>
            </p:extLst>
          </p:nvPr>
        </p:nvGraphicFramePr>
        <p:xfrm>
          <a:off x="621722" y="1090387"/>
          <a:ext cx="7900555" cy="513426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565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4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9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1574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Linda</a:t>
                      </a:r>
                      <a:endParaRPr lang="en-US" sz="32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Nick</a:t>
                      </a:r>
                      <a:endParaRPr lang="en-US" sz="32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/>
                        <a:t>park</a:t>
                      </a:r>
                      <a:r>
                        <a:rPr lang="en-US" sz="2400" baseline="0"/>
                        <a:t> view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en-US" sz="2400"/>
                        <a:t> city view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en-US" sz="2400" kern="1200"/>
                        <a:t> </a:t>
                      </a:r>
                      <a:r>
                        <a:rPr lang="en-US" sz="2400"/>
                        <a:t>sea view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n-US" sz="2400"/>
                        <a:t> swimming</a:t>
                      </a:r>
                      <a:r>
                        <a:rPr lang="en-US" sz="2400" baseline="0"/>
                        <a:t> pool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en-US" sz="2400"/>
                        <a:t> garden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B2_29">
            <a:hlinkClick r:id="" action="ppaction://media"/>
            <a:extLst>
              <a:ext uri="{FF2B5EF4-FFF2-40B4-BE49-F238E27FC236}">
                <a16:creationId xmlns:a16="http://schemas.microsoft.com/office/drawing/2014/main" id="{DD654741-F178-4F36-91C8-CDB88A553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58428" y="108543"/>
            <a:ext cx="487363" cy="487363"/>
          </a:xfrm>
          <a:prstGeom prst="rect">
            <a:avLst/>
          </a:prstGeom>
        </p:spPr>
      </p:pic>
      <p:sp>
        <p:nvSpPr>
          <p:cNvPr id="9" name="Rounded Rectangle 3">
            <a:hlinkClick r:id="rId6" action="ppaction://hlinksldjump"/>
            <a:extLst>
              <a:ext uri="{FF2B5EF4-FFF2-40B4-BE49-F238E27FC236}">
                <a16:creationId xmlns:a16="http://schemas.microsoft.com/office/drawing/2014/main" id="{32C9E227-C83F-4773-A93D-169143F77197}"/>
              </a:ext>
            </a:extLst>
          </p:cNvPr>
          <p:cNvSpPr/>
          <p:nvPr/>
        </p:nvSpPr>
        <p:spPr>
          <a:xfrm>
            <a:off x="3875740" y="6307302"/>
            <a:ext cx="1392518" cy="404252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E7AF95-92B7-456C-93A2-F6E359A9CB7F}"/>
              </a:ext>
            </a:extLst>
          </p:cNvPr>
          <p:cNvSpPr txBox="1"/>
          <p:nvPr/>
        </p:nvSpPr>
        <p:spPr>
          <a:xfrm>
            <a:off x="7213600" y="1895107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5BD85-0B37-42B9-B530-088D0A5CACA2}"/>
              </a:ext>
            </a:extLst>
          </p:cNvPr>
          <p:cNvSpPr txBox="1"/>
          <p:nvPr/>
        </p:nvSpPr>
        <p:spPr>
          <a:xfrm>
            <a:off x="7213600" y="2781798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AF2E9A-07F1-446C-A35B-94D414DF032E}"/>
              </a:ext>
            </a:extLst>
          </p:cNvPr>
          <p:cNvSpPr txBox="1"/>
          <p:nvPr/>
        </p:nvSpPr>
        <p:spPr>
          <a:xfrm>
            <a:off x="4979557" y="3622307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B2725C-6B6B-4851-8801-70C325904537}"/>
              </a:ext>
            </a:extLst>
          </p:cNvPr>
          <p:cNvSpPr txBox="1"/>
          <p:nvPr/>
        </p:nvSpPr>
        <p:spPr>
          <a:xfrm>
            <a:off x="4979557" y="4508998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E16404-234B-407E-A2F2-9118914D26C4}"/>
              </a:ext>
            </a:extLst>
          </p:cNvPr>
          <p:cNvSpPr txBox="1"/>
          <p:nvPr/>
        </p:nvSpPr>
        <p:spPr>
          <a:xfrm>
            <a:off x="4979557" y="5395689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1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82343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 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Can you tell me about your dream house, Linda?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effectLst/>
                </a:rPr>
                <a:t>Well, it's a big villa by the sea. It has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view of the sea</a:t>
              </a:r>
              <a:r>
                <a:rPr lang="en-US" sz="2800" b="0" i="0" dirty="0">
                  <a:effectLst/>
                </a:rPr>
                <a:t>. It has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swimming pool</a:t>
              </a:r>
              <a:r>
                <a:rPr lang="en-US" sz="2800" b="0" i="0" dirty="0">
                  <a:effectLst/>
                </a:rPr>
                <a:t> and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garden</a:t>
              </a:r>
              <a:r>
                <a:rPr lang="en-US" sz="2800" b="0" i="0" dirty="0">
                  <a:effectLst/>
                </a:rPr>
                <a:t>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My dream house is different.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Really? What's it like?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effectLst/>
                </a:rPr>
                <a:t>It's a beautiful flat in the city.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 </a:t>
              </a:r>
              <a:r>
                <a:rPr lang="en-US" sz="2800" b="0" i="0" dirty="0">
                  <a:effectLst/>
                </a:rPr>
                <a:t>It has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park view</a:t>
              </a:r>
              <a:r>
                <a:rPr lang="en-US" sz="2800" b="0" i="0" dirty="0">
                  <a:effectLst/>
                </a:rPr>
                <a:t> in front and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city view</a:t>
              </a:r>
              <a:r>
                <a:rPr lang="en-US" sz="2800" b="0" i="0" dirty="0">
                  <a:effectLst/>
                </a:rPr>
                <a:t> at the back.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Oh, sounds great!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It has a super smart TV. I can watch films from other planets.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That sounds great, too. But I think it'll be...</a:t>
              </a:r>
              <a:endParaRPr lang="en-US" sz="2800" i="0" dirty="0">
                <a:effectLst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4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28">
            <a:hlinkClick r:id="" action="ppaction://media"/>
            <a:extLst>
              <a:ext uri="{FF2B5EF4-FFF2-40B4-BE49-F238E27FC236}">
                <a16:creationId xmlns:a16="http://schemas.microsoft.com/office/drawing/2014/main" id="{533BDB5B-BD39-425B-BF02-3BF44295FC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0" end="1082.12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6041" y="103743"/>
            <a:ext cx="487363" cy="487363"/>
          </a:xfrm>
          <a:prstGeom prst="rect">
            <a:avLst/>
          </a:prstGeom>
        </p:spPr>
      </p:pic>
      <p:sp>
        <p:nvSpPr>
          <p:cNvPr id="10" name="Flowchart: Process 9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4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5937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6650" y="77215"/>
            <a:ext cx="7903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 </a:t>
            </a:r>
          </a:p>
        </p:txBody>
      </p:sp>
      <p:pic>
        <p:nvPicPr>
          <p:cNvPr id="2" name="B2_30">
            <a:hlinkClick r:id="" action="ppaction://media"/>
            <a:extLst>
              <a:ext uri="{FF2B5EF4-FFF2-40B4-BE49-F238E27FC236}">
                <a16:creationId xmlns:a16="http://schemas.microsoft.com/office/drawing/2014/main" id="{696E3C4C-3F9E-4996-BD50-5A6627C27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8318" y="543531"/>
            <a:ext cx="487363" cy="487363"/>
          </a:xfrm>
          <a:prstGeom prst="rect">
            <a:avLst/>
          </a:prstGeom>
        </p:spPr>
      </p:pic>
      <p:sp>
        <p:nvSpPr>
          <p:cNvPr id="41" name="Rounded Rectangle 3">
            <a:hlinkClick r:id="rId6" action="ppaction://hlinksldjump"/>
            <a:extLst>
              <a:ext uri="{FF2B5EF4-FFF2-40B4-BE49-F238E27FC236}">
                <a16:creationId xmlns:a16="http://schemas.microsoft.com/office/drawing/2014/main" id="{D96B87A8-4134-4411-98F1-E79447F4BE81}"/>
              </a:ext>
            </a:extLst>
          </p:cNvPr>
          <p:cNvSpPr/>
          <p:nvPr/>
        </p:nvSpPr>
        <p:spPr>
          <a:xfrm>
            <a:off x="7150980" y="6253265"/>
            <a:ext cx="1392518" cy="404252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42" name="Flowchart: Process 41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1677" y="1245191"/>
            <a:ext cx="812182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/>
              <a:t>1. What type of house does Linda have?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2. Where is her house?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3. What is around her house?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4. What type of house does Nick have?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5. Where is it?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6. What appliances does it </a:t>
            </a:r>
            <a:r>
              <a:rPr lang="en-GB" sz="2800" dirty="0" smtClean="0"/>
              <a:t>have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032338" y="5999568"/>
            <a:ext cx="4163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 smtClean="0">
                <a:solidFill>
                  <a:srgbClr val="008080"/>
                </a:solidFill>
              </a:rPr>
              <a:t>Game: The big wheel</a:t>
            </a:r>
            <a:endParaRPr lang="en-US" sz="2800" b="1" i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70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3575431" y="3208884"/>
            <a:ext cx="887573" cy="88757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20462" y="1832825"/>
            <a:ext cx="3908738" cy="367047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6656" y="285997"/>
            <a:ext cx="4311732" cy="5232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27" tIns="45714" rIns="91427" bIns="45714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 BIG WHEEL GAME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248043" y="1960405"/>
            <a:ext cx="3415316" cy="3415316"/>
            <a:chOff x="1664057" y="1470874"/>
            <a:chExt cx="4553755" cy="45537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4057" y="1470874"/>
              <a:ext cx="4553755" cy="455375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rot="8423036">
              <a:off x="4976048" y="2473402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50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 rot="10800000">
              <a:off x="5489849" y="3441290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13924436">
              <a:off x="5022956" y="4404225"/>
              <a:ext cx="8852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-20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260811">
              <a:off x="4195604" y="5024930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60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7460542">
              <a:off x="3201988" y="5040241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05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9555165">
              <a:off x="2324280" y="4445860"/>
              <a:ext cx="8852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-15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01338" y="3468022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2072863">
              <a:off x="2290337" y="2386958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30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3722183">
              <a:off x="3198200" y="1730530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6338192">
              <a:off x="4207247" y="1745253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</a:p>
          </p:txBody>
        </p:sp>
      </p:grpSp>
      <p:sp>
        <p:nvSpPr>
          <p:cNvPr id="16" name="Isosceles Triangle 15"/>
          <p:cNvSpPr/>
          <p:nvPr/>
        </p:nvSpPr>
        <p:spPr>
          <a:xfrm rot="5400000">
            <a:off x="769829" y="3194508"/>
            <a:ext cx="396026" cy="916325"/>
          </a:xfrm>
          <a:prstGeom prst="triangl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84796" y="809217"/>
            <a:ext cx="2279765" cy="523208"/>
          </a:xfrm>
          <a:prstGeom prst="rect">
            <a:avLst/>
          </a:prstGeom>
          <a:noFill/>
        </p:spPr>
        <p:txBody>
          <a:bodyPr wrap="none" lIns="91427" tIns="45714" rIns="91427" bIns="45714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QUESTIONS</a:t>
            </a:r>
          </a:p>
        </p:txBody>
      </p:sp>
      <p:sp>
        <p:nvSpPr>
          <p:cNvPr id="18" name="Oval 17"/>
          <p:cNvSpPr/>
          <p:nvPr/>
        </p:nvSpPr>
        <p:spPr>
          <a:xfrm>
            <a:off x="2511915" y="3208884"/>
            <a:ext cx="887573" cy="88757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SPIN</a:t>
            </a:r>
          </a:p>
        </p:txBody>
      </p:sp>
      <p:sp>
        <p:nvSpPr>
          <p:cNvPr id="22" name="Heptagon 21">
            <a:hlinkClick r:id="rId3" action="ppaction://hlinksldjump"/>
          </p:cNvPr>
          <p:cNvSpPr/>
          <p:nvPr/>
        </p:nvSpPr>
        <p:spPr>
          <a:xfrm>
            <a:off x="6307455" y="3303905"/>
            <a:ext cx="883356" cy="634365"/>
          </a:xfrm>
          <a:prstGeom prst="heptagon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3" name="Heptagon 22">
            <a:hlinkClick r:id="rId4" action="ppaction://hlinksldjump"/>
          </p:cNvPr>
          <p:cNvSpPr/>
          <p:nvPr/>
        </p:nvSpPr>
        <p:spPr>
          <a:xfrm>
            <a:off x="6307455" y="4091940"/>
            <a:ext cx="883356" cy="736600"/>
          </a:xfrm>
          <a:prstGeom prst="heptagon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4" name="Heptagon 23">
            <a:hlinkClick r:id="rId5" action="ppaction://hlinksldjump"/>
          </p:cNvPr>
          <p:cNvSpPr/>
          <p:nvPr/>
        </p:nvSpPr>
        <p:spPr>
          <a:xfrm>
            <a:off x="7219316" y="4091940"/>
            <a:ext cx="883356" cy="736600"/>
          </a:xfrm>
          <a:prstGeom prst="heptagon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8" name="Heptagon 27">
            <a:hlinkClick r:id="rId6" action="ppaction://hlinksldjump"/>
          </p:cNvPr>
          <p:cNvSpPr/>
          <p:nvPr/>
        </p:nvSpPr>
        <p:spPr>
          <a:xfrm>
            <a:off x="7219316" y="2362200"/>
            <a:ext cx="883356" cy="736600"/>
          </a:xfrm>
          <a:prstGeom prst="heptagon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9" name="Heptagon 28">
            <a:hlinkClick r:id="rId7" action="ppaction://hlinksldjump"/>
          </p:cNvPr>
          <p:cNvSpPr/>
          <p:nvPr/>
        </p:nvSpPr>
        <p:spPr>
          <a:xfrm>
            <a:off x="6248400" y="2362200"/>
            <a:ext cx="883356" cy="736600"/>
          </a:xfrm>
          <a:prstGeom prst="heptagon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0" name="Heptagon 29">
            <a:hlinkClick r:id="rId8" action="ppaction://hlinksldjump"/>
          </p:cNvPr>
          <p:cNvSpPr/>
          <p:nvPr/>
        </p:nvSpPr>
        <p:spPr>
          <a:xfrm>
            <a:off x="7219316" y="3201671"/>
            <a:ext cx="883356" cy="736600"/>
          </a:xfrm>
          <a:prstGeom prst="heptagon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7" name="Flowchart: Process 26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" name="Right Arrow 19">
            <a:hlinkClick r:id="rId9" action="ppaction://hlinksldjump"/>
          </p:cNvPr>
          <p:cNvSpPr/>
          <p:nvPr/>
        </p:nvSpPr>
        <p:spPr>
          <a:xfrm>
            <a:off x="3752511" y="6318913"/>
            <a:ext cx="627638" cy="454927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4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22" grpId="0" animBg="1"/>
      <p:bldP spid="23" grpId="0" animBg="1"/>
      <p:bldP spid="24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5937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6650" y="77215"/>
            <a:ext cx="7903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 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791174" y="1159366"/>
            <a:ext cx="5728817" cy="501096"/>
            <a:chOff x="363373" y="1262747"/>
            <a:chExt cx="5728817" cy="501096"/>
          </a:xfrm>
        </p:grpSpPr>
        <p:sp>
          <p:nvSpPr>
            <p:cNvPr id="51" name="TextBox 50"/>
            <p:cNvSpPr txBox="1"/>
            <p:nvPr/>
          </p:nvSpPr>
          <p:spPr>
            <a:xfrm>
              <a:off x="363373" y="1262747"/>
              <a:ext cx="4748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27314" y="1271400"/>
              <a:ext cx="52648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What type of house does Linda have?</a:t>
              </a:r>
              <a:endParaRPr lang="en-US" sz="2600" i="1" dirty="0"/>
            </a:p>
          </p:txBody>
        </p:sp>
      </p:grpSp>
      <p:cxnSp>
        <p:nvCxnSpPr>
          <p:cNvPr id="65" name="Straight Connector 64"/>
          <p:cNvCxnSpPr/>
          <p:nvPr/>
        </p:nvCxnSpPr>
        <p:spPr>
          <a:xfrm flipV="1">
            <a:off x="1348889" y="1997570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802604" y="1862979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FB92B83-4DBF-4344-B031-75E7D607964A}"/>
              </a:ext>
            </a:extLst>
          </p:cNvPr>
          <p:cNvSpPr txBox="1"/>
          <p:nvPr/>
        </p:nvSpPr>
        <p:spPr>
          <a:xfrm>
            <a:off x="1227819" y="1602388"/>
            <a:ext cx="319405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FF0000"/>
                </a:solidFill>
                <a:effectLst/>
              </a:rPr>
              <a:t>She has a big villa.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2" name="Flowchart: Process 41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5-Point Star 4">
            <a:hlinkClick r:id="rId3" action="ppaction://hlinksldjump"/>
          </p:cNvPr>
          <p:cNvSpPr/>
          <p:nvPr/>
        </p:nvSpPr>
        <p:spPr>
          <a:xfrm>
            <a:off x="4067033" y="6005015"/>
            <a:ext cx="831335" cy="768825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9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1960</TotalTime>
  <Words>688</Words>
  <Application>Microsoft Office PowerPoint</Application>
  <PresentationFormat>On-screen Show (4:3)</PresentationFormat>
  <Paragraphs>167</Paragraphs>
  <Slides>19</Slides>
  <Notes>1</Notes>
  <HiddenSlides>2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.VnArabia</vt:lpstr>
      <vt:lpstr>.VnBahamasB</vt:lpstr>
      <vt:lpstr>.VnBodoni</vt:lpstr>
      <vt:lpstr>Arial</vt:lpstr>
      <vt:lpstr>Calibri</vt:lpstr>
      <vt:lpstr>Calibri Light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DUNG</cp:lastModifiedBy>
  <cp:revision>132</cp:revision>
  <dcterms:created xsi:type="dcterms:W3CDTF">2020-12-09T02:04:09Z</dcterms:created>
  <dcterms:modified xsi:type="dcterms:W3CDTF">2026-04-27T07:54:47Z</dcterms:modified>
</cp:coreProperties>
</file>