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3" r:id="rId3"/>
    <p:sldId id="315" r:id="rId4"/>
    <p:sldId id="316" r:id="rId5"/>
    <p:sldId id="317" r:id="rId6"/>
    <p:sldId id="318" r:id="rId7"/>
    <p:sldId id="319" r:id="rId8"/>
    <p:sldId id="320" r:id="rId9"/>
    <p:sldId id="322" r:id="rId10"/>
    <p:sldId id="321" r:id="rId11"/>
    <p:sldId id="323" r:id="rId12"/>
    <p:sldId id="324" r:id="rId13"/>
    <p:sldId id="326" r:id="rId14"/>
    <p:sldId id="327" r:id="rId15"/>
    <p:sldId id="325" r:id="rId16"/>
    <p:sldId id="299" r:id="rId17"/>
    <p:sldId id="308" r:id="rId18"/>
    <p:sldId id="309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8080"/>
    <a:srgbClr val="FAC6D0"/>
    <a:srgbClr val="AFCEEB"/>
    <a:srgbClr val="F16247"/>
    <a:srgbClr val="FFEEB7"/>
    <a:srgbClr val="F48670"/>
    <a:srgbClr val="76ABDC"/>
    <a:srgbClr val="F27193"/>
    <a:srgbClr val="F16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501" autoAdjust="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12" Type="http://schemas.openxmlformats.org/officeDocument/2006/relationships/slide" Target="slide1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audio" Target="../media/audio1.wav"/><Relationship Id="rId5" Type="http://schemas.openxmlformats.org/officeDocument/2006/relationships/image" Target="../media/image20.jpeg"/><Relationship Id="rId15" Type="http://schemas.openxmlformats.org/officeDocument/2006/relationships/slide" Target="slide11.xml"/><Relationship Id="rId10" Type="http://schemas.openxmlformats.org/officeDocument/2006/relationships/slide" Target="slide15.xml"/><Relationship Id="rId4" Type="http://schemas.openxmlformats.org/officeDocument/2006/relationships/image" Target="../media/image19.gif"/><Relationship Id="rId9" Type="http://schemas.openxmlformats.org/officeDocument/2006/relationships/image" Target="../media/image22.jpeg"/><Relationship Id="rId1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09402" y="394527"/>
            <a:ext cx="6015757" cy="83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4800" b="1" dirty="0" smtClean="0">
                <a:solidFill>
                  <a:srgbClr val="003399"/>
                </a:solidFill>
                <a:latin typeface="VNI-Ariston" pitchFamily="2" charset="0"/>
              </a:rPr>
              <a:t>Hello every one !!!</a:t>
            </a:r>
            <a:endParaRPr lang="en-US" sz="4800" b="1" dirty="0">
              <a:solidFill>
                <a:srgbClr val="003399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7288" y="2085975"/>
            <a:ext cx="4872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</a:rPr>
              <a:t>ENGLISH 6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199" y="1103396"/>
            <a:ext cx="608358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They </a:t>
            </a:r>
            <a:r>
              <a:rPr lang="en-US" sz="2800" b="1" dirty="0" smtClean="0"/>
              <a:t>………...</a:t>
            </a:r>
            <a:r>
              <a:rPr lang="en-US" sz="2800" b="1" dirty="0"/>
              <a:t>live longer in the </a:t>
            </a:r>
            <a:r>
              <a:rPr lang="en-US" sz="2800" b="1" dirty="0" smtClean="0"/>
              <a:t>future.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3158" y="1173758"/>
            <a:ext cx="716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5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8" y="1277035"/>
            <a:ext cx="7829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2.  We ……….. find aliens on Earth one day, but I’m sure they will not speak our language.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522156" y="1206667"/>
            <a:ext cx="104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might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" y="1138526"/>
            <a:ext cx="8215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3</a:t>
            </a:r>
            <a:r>
              <a:rPr lang="en-US" sz="2800" b="1" dirty="0" smtClean="0"/>
              <a:t>. The </a:t>
            </a:r>
            <a:r>
              <a:rPr lang="en-US" sz="2800" b="1" dirty="0"/>
              <a:t>weather is not very good. </a:t>
            </a:r>
            <a:r>
              <a:rPr lang="en-US" sz="2800" b="1" dirty="0" smtClean="0"/>
              <a:t>It…….…. </a:t>
            </a:r>
            <a:r>
              <a:rPr lang="en-US" sz="2800" b="1" dirty="0"/>
              <a:t>rain this afternoon.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2678" y="1215496"/>
            <a:ext cx="104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29201"/>
            <a:ext cx="2209800" cy="16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5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1851992" cy="16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apple!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29201"/>
            <a:ext cx="2209800" cy="166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199" y="300246"/>
            <a:ext cx="7429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800" b="1" dirty="0">
                <a:solidFill>
                  <a:srgbClr val="FF0000"/>
                </a:solidFill>
              </a:rPr>
              <a:t>might</a:t>
            </a:r>
            <a:r>
              <a:rPr lang="en-US" sz="2800" b="1" dirty="0">
                <a:solidFill>
                  <a:srgbClr val="003399"/>
                </a:solidFill>
              </a:rPr>
              <a:t> or </a:t>
            </a:r>
            <a:r>
              <a:rPr lang="en-US" sz="2800" b="1" dirty="0" smtClean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r>
              <a:rPr lang="en-US" sz="2800" b="1" dirty="0" smtClean="0">
                <a:solidFill>
                  <a:srgbClr val="003399"/>
                </a:solidFill>
              </a:rPr>
              <a:t>.</a:t>
            </a:r>
            <a:endParaRPr lang="en-US" sz="2800" dirty="0">
              <a:solidFill>
                <a:srgbClr val="00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48" y="1104328"/>
            <a:ext cx="8501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/>
              <a:t>4. I’m very worried about my examination next week. 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GB" sz="2800" b="1" dirty="0"/>
              <a:t>    - B: Don’t worry. You _______ pass.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994598" y="1901306"/>
            <a:ext cx="798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will</a:t>
            </a:r>
            <a:r>
              <a:rPr lang="en-US" sz="2800" b="1" dirty="0">
                <a:solidFill>
                  <a:srgbClr val="003399"/>
                </a:solidFill>
              </a:rPr>
              <a:t> </a:t>
            </a:r>
            <a:endParaRPr lang="en-US" sz="2800" dirty="0"/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4357688" y="6250779"/>
            <a:ext cx="557212" cy="557213"/>
          </a:xfrm>
          <a:prstGeom prst="actionButtonHom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186" y="450447"/>
            <a:ext cx="3850564" cy="5370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14931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949463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1"/>
              <a:chOff x="5241851" y="4029916"/>
              <a:chExt cx="2976546" cy="220015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8" r="3348"/>
              <a:stretch/>
            </p:blipFill>
            <p:spPr>
              <a:xfrm flipH="1">
                <a:off x="5261940" y="4310702"/>
                <a:ext cx="2956456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0" y="2589108"/>
            <a:ext cx="2685848" cy="1827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40498" y="4160917"/>
                <a:ext cx="1779252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83296" y="4049790"/>
                <a:ext cx="2122153" cy="2122152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9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83404" y="2151733"/>
            <a:ext cx="7029450" cy="25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Revise vocab and grammar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3"/>
              </a:buBlip>
            </a:pP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Prepare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Unit 11 – Lesson1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500185" y="781050"/>
            <a:ext cx="4910137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70C0"/>
                </a:solidFill>
              </a:rPr>
              <a:t>* </a:t>
            </a:r>
            <a:r>
              <a:rPr lang="en-US" sz="5400" b="1" u="sng" dirty="0">
                <a:solidFill>
                  <a:srgbClr val="0070C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1759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07951"/>
            <a:ext cx="4586288" cy="59213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  <a:latin typeface=".VnBahamasB" pitchFamily="34" charset="0"/>
              </a:rPr>
              <a:t>*  </a:t>
            </a:r>
            <a:r>
              <a:rPr lang="en-US" sz="2800" b="1" u="sng" dirty="0">
                <a:solidFill>
                  <a:srgbClr val="FF0000"/>
                </a:solidFill>
                <a:latin typeface=".VnBahamasB" pitchFamily="34" charset="0"/>
              </a:rPr>
              <a:t>Warm up</a:t>
            </a:r>
            <a:r>
              <a:rPr lang="en-US" sz="2800" b="1" dirty="0">
                <a:solidFill>
                  <a:srgbClr val="FF0000"/>
                </a:solidFill>
                <a:latin typeface=".VnBahamasB" pitchFamily="34" charset="0"/>
              </a:rPr>
              <a:t>: </a:t>
            </a:r>
            <a:r>
              <a:rPr lang="en-US" sz="2800" b="1" i="1" dirty="0" smtClean="0">
                <a:solidFill>
                  <a:srgbClr val="0070C0"/>
                </a:solidFill>
                <a:latin typeface=".VnBahamasB" pitchFamily="34" charset="0"/>
              </a:rPr>
              <a:t>Brainstorming</a:t>
            </a:r>
            <a:endParaRPr lang="en-US" sz="2800" dirty="0">
              <a:solidFill>
                <a:srgbClr val="0070C0"/>
              </a:solidFill>
              <a:latin typeface=".VnBahamasB" pitchFamily="34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186113" y="2228850"/>
            <a:ext cx="2543175" cy="2428875"/>
          </a:xfrm>
          <a:prstGeom prst="irregularSeal1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  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Household                   </a:t>
            </a:r>
            <a:r>
              <a:rPr lang="en-US" b="1" dirty="0">
                <a:solidFill>
                  <a:schemeClr val="tx1"/>
                </a:solidFill>
              </a:rPr>
              <a:t>appliances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 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5468" y="1859518"/>
            <a:ext cx="1493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computer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4387" y="4882932"/>
            <a:ext cx="66865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dishwasher</a:t>
            </a:r>
            <a:r>
              <a:rPr lang="en-US" sz="2800" i="1" dirty="0">
                <a:solidFill>
                  <a:srgbClr val="FF0000"/>
                </a:solidFill>
              </a:rPr>
              <a:t>, rice cooker, </a:t>
            </a:r>
            <a:r>
              <a:rPr lang="en-US" sz="2800" i="1" dirty="0" err="1">
                <a:solidFill>
                  <a:srgbClr val="FF0000"/>
                </a:solidFill>
              </a:rPr>
              <a:t>dryer,smart</a:t>
            </a:r>
            <a:r>
              <a:rPr lang="en-US" sz="2800" i="1" dirty="0">
                <a:solidFill>
                  <a:srgbClr val="FF0000"/>
                </a:solidFill>
              </a:rPr>
              <a:t> TV</a:t>
            </a:r>
            <a:r>
              <a:rPr lang="en-US" sz="2800" i="1" dirty="0" smtClean="0">
                <a:solidFill>
                  <a:srgbClr val="FF0000"/>
                </a:solidFill>
              </a:rPr>
              <a:t>, modern fridge , robots ……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41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3722" y="2475467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8080"/>
                </a:solidFill>
                <a:latin typeface=".VnBodoni" pitchFamily="34" charset="0"/>
              </a:rPr>
              <a:t>LESSON </a:t>
            </a:r>
            <a:r>
              <a:rPr lang="en-GB" sz="4000" b="1" dirty="0">
                <a:solidFill>
                  <a:srgbClr val="008080"/>
                </a:solidFill>
                <a:latin typeface=".VnBodoni" pitchFamily="34" charset="0"/>
              </a:rPr>
              <a:t>7</a:t>
            </a:r>
            <a:endParaRPr lang="en-US" sz="4000" b="1" dirty="0">
              <a:solidFill>
                <a:srgbClr val="008080"/>
              </a:solidFill>
              <a:latin typeface=".VnBodon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-3954"/>
            <a:ext cx="9144000" cy="2286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77" y="3281056"/>
            <a:ext cx="3916623" cy="732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24" y="3277961"/>
            <a:ext cx="961782" cy="777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04" y="4343358"/>
            <a:ext cx="3916623" cy="656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51" y="4302016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396" y="-34975"/>
            <a:ext cx="2217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* </a:t>
            </a:r>
            <a:r>
              <a:rPr lang="en-US" sz="2800" b="1" u="sng" dirty="0" smtClean="0">
                <a:solidFill>
                  <a:srgbClr val="008080"/>
                </a:solidFill>
              </a:rPr>
              <a:t>Vocabulary</a:t>
            </a:r>
            <a:endParaRPr lang="en-US" sz="2800" b="1" u="sng" dirty="0">
              <a:solidFill>
                <a:srgbClr val="0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17365"/>
            <a:ext cx="627229" cy="62214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847651" y="417365"/>
            <a:ext cx="8306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7" y="2101033"/>
            <a:ext cx="2263990" cy="1430195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12" y="2036622"/>
            <a:ext cx="2029272" cy="1454103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51" y="1956168"/>
            <a:ext cx="2006006" cy="1698078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" y="4069401"/>
            <a:ext cx="1634867" cy="164247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571" y="4074061"/>
            <a:ext cx="1978613" cy="1609241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63" y="4202653"/>
            <a:ext cx="2300996" cy="1498099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2" name="Rounded Rectangle 31"/>
          <p:cNvSpPr/>
          <p:nvPr/>
        </p:nvSpPr>
        <p:spPr>
          <a:xfrm>
            <a:off x="1042527" y="958273"/>
            <a:ext cx="7058947" cy="966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432252" y="989445"/>
            <a:ext cx="150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0209" y="1407029"/>
            <a:ext cx="189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smart clock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24375" y="999549"/>
            <a:ext cx="164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wireless </a:t>
            </a:r>
            <a:r>
              <a:rPr lang="en-US" sz="2400" dirty="0" err="1"/>
              <a:t>tv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427091" y="1407029"/>
            <a:ext cx="114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26155" y="1047326"/>
            <a:ext cx="165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dishwasher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62661" y="1407028"/>
            <a:ext cx="238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washing machine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345AA1-3D10-41A3-9906-A12F15713592}"/>
              </a:ext>
            </a:extLst>
          </p:cNvPr>
          <p:cNvSpPr txBox="1"/>
          <p:nvPr/>
        </p:nvSpPr>
        <p:spPr>
          <a:xfrm>
            <a:off x="367433" y="3567674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 </a:t>
            </a:r>
            <a:r>
              <a:rPr lang="en-US" sz="2400" dirty="0">
                <a:solidFill>
                  <a:srgbClr val="FF0000"/>
                </a:solidFill>
              </a:rPr>
              <a:t>computer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070069-6AAC-4FA9-9C12-E3D7E3C96955}"/>
              </a:ext>
            </a:extLst>
          </p:cNvPr>
          <p:cNvSpPr txBox="1"/>
          <p:nvPr/>
        </p:nvSpPr>
        <p:spPr>
          <a:xfrm>
            <a:off x="3523537" y="3554697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dirty="0">
                <a:solidFill>
                  <a:srgbClr val="FF0000"/>
                </a:solidFill>
              </a:rPr>
              <a:t>dishwasher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672EE2-6ED0-4C0A-BFB6-DD10F9040FD4}"/>
              </a:ext>
            </a:extLst>
          </p:cNvPr>
          <p:cNvSpPr txBox="1"/>
          <p:nvPr/>
        </p:nvSpPr>
        <p:spPr>
          <a:xfrm>
            <a:off x="6220665" y="363657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dirty="0">
                <a:solidFill>
                  <a:srgbClr val="FF0000"/>
                </a:solidFill>
              </a:rPr>
              <a:t>wireless TV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0549CA-2B8B-46B0-8906-65FDA5D320B6}"/>
              </a:ext>
            </a:extLst>
          </p:cNvPr>
          <p:cNvSpPr txBox="1"/>
          <p:nvPr/>
        </p:nvSpPr>
        <p:spPr>
          <a:xfrm>
            <a:off x="367433" y="5727734"/>
            <a:ext cx="2813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</a:t>
            </a:r>
            <a:r>
              <a:rPr lang="en-US" sz="2400" dirty="0">
                <a:solidFill>
                  <a:srgbClr val="FF0000"/>
                </a:solidFill>
              </a:rPr>
              <a:t>washing machine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501C66-18F8-449A-9246-917F357886FD}"/>
              </a:ext>
            </a:extLst>
          </p:cNvPr>
          <p:cNvSpPr txBox="1"/>
          <p:nvPr/>
        </p:nvSpPr>
        <p:spPr>
          <a:xfrm>
            <a:off x="3614582" y="5740550"/>
            <a:ext cx="135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5. </a:t>
            </a:r>
            <a:r>
              <a:rPr lang="en-US" sz="2400" dirty="0">
                <a:solidFill>
                  <a:srgbClr val="FF0000"/>
                </a:solidFill>
              </a:rPr>
              <a:t>fridge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E422B2-FDA1-4447-8B2D-F8566E3E8053}"/>
              </a:ext>
            </a:extLst>
          </p:cNvPr>
          <p:cNvSpPr txBox="1"/>
          <p:nvPr/>
        </p:nvSpPr>
        <p:spPr>
          <a:xfrm>
            <a:off x="6189543" y="5738326"/>
            <a:ext cx="197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6. </a:t>
            </a:r>
            <a:r>
              <a:rPr lang="en-US" sz="2400" dirty="0">
                <a:solidFill>
                  <a:srgbClr val="FF000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11932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27312" y="10391"/>
            <a:ext cx="8212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445254"/>
              </p:ext>
            </p:extLst>
          </p:nvPr>
        </p:nvGraphicFramePr>
        <p:xfrm>
          <a:off x="374070" y="1039792"/>
          <a:ext cx="8001002" cy="4993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236">
                <a:tc>
                  <a:txBody>
                    <a:bodyPr/>
                    <a:lstStyle/>
                    <a:p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500" b="0" dirty="0"/>
                        <a:t>robots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rgbClr val="FF0000"/>
                          </a:solidFill>
                        </a:rPr>
                        <a:t>  Look</a:t>
                      </a:r>
                      <a:r>
                        <a:rPr lang="en-US" sz="25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500" b="1" baseline="0" dirty="0">
                          <a:solidFill>
                            <a:srgbClr val="FF0000"/>
                          </a:solidFill>
                        </a:rPr>
                        <a:t>after the house</a:t>
                      </a:r>
                      <a:endParaRPr lang="en-US" sz="25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500" b="0"/>
                        <a:t>washing</a:t>
                      </a:r>
                      <a:r>
                        <a:rPr lang="en-US" sz="2500" b="0" baseline="0"/>
                        <a:t> machine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500" b="0"/>
                        <a:t> wireless</a:t>
                      </a:r>
                      <a:r>
                        <a:rPr lang="en-US" sz="2500" b="0" baseline="0"/>
                        <a:t> tvs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500" b="0" dirty="0"/>
                        <a:t> super cars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500" b="0"/>
                        <a:t> smart clocks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2500" b="0"/>
                        <a:t> dishwashers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 dirty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90806" y="2129909"/>
            <a:ext cx="2072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wash clothes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54085" y="2917866"/>
            <a:ext cx="2762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access to internet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7656" y="3787253"/>
            <a:ext cx="1129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fly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7122" y="4573071"/>
            <a:ext cx="3297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can play online music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1237" y="5344597"/>
            <a:ext cx="1940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wash dishes</a:t>
            </a:r>
          </a:p>
        </p:txBody>
      </p:sp>
    </p:spTree>
    <p:extLst>
      <p:ext uri="{BB962C8B-B14F-4D97-AF65-F5344CB8AC3E}">
        <p14:creationId xmlns:p14="http://schemas.microsoft.com/office/powerpoint/2010/main" val="4232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28988" y="19042"/>
            <a:ext cx="24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80"/>
                </a:solidFill>
              </a:rPr>
              <a:t>* Grammar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53341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83813" y="59801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 dirty="0"/>
              <a:t>Complete the sentences with </a:t>
            </a:r>
            <a:r>
              <a:rPr lang="en-US" sz="2600" i="1" dirty="0"/>
              <a:t>will ('ll)</a:t>
            </a:r>
            <a:r>
              <a:rPr lang="en-US" sz="2600" dirty="0"/>
              <a:t> or </a:t>
            </a:r>
            <a:r>
              <a:rPr lang="en-US" sz="2600" i="1" dirty="0"/>
              <a:t>won’t</a:t>
            </a:r>
            <a:r>
              <a:rPr lang="en-US" sz="26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707" y="15398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3538" y="1533412"/>
            <a:ext cx="345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Tomorrow is Sunday, so 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07" y="22115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499" y="29263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329" y="2917738"/>
            <a:ext cx="46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must meet Anna. I am sure you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538" y="2220170"/>
            <a:ext cx="373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 see Tom tomorrow, 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707" y="360449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3538" y="3598019"/>
            <a:ext cx="91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707" y="42761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499" y="49909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6329" y="4982345"/>
            <a:ext cx="90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Tony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538" y="4284777"/>
            <a:ext cx="45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9A2B3-73F1-422D-B586-24E2D7023C05}"/>
              </a:ext>
            </a:extLst>
          </p:cNvPr>
          <p:cNvSpPr txBox="1"/>
          <p:nvPr/>
        </p:nvSpPr>
        <p:spPr>
          <a:xfrm>
            <a:off x="4136737" y="153341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have to get up early.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6C8EC5-4404-4C54-89E3-F478FCF693E1}"/>
              </a:ext>
            </a:extLst>
          </p:cNvPr>
          <p:cNvSpPr txBox="1"/>
          <p:nvPr/>
        </p:nvSpPr>
        <p:spPr>
          <a:xfrm>
            <a:off x="4152321" y="153988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r>
              <a:rPr lang="en-US" sz="2400" dirty="0"/>
              <a:t> have to get up early.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0B4E5D-914F-47A3-B74B-0394EDD8CD88}"/>
              </a:ext>
            </a:extLst>
          </p:cNvPr>
          <p:cNvSpPr txBox="1"/>
          <p:nvPr/>
        </p:nvSpPr>
        <p:spPr>
          <a:xfrm>
            <a:off x="4544291" y="221569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invite him to our party.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5EB122-91DB-4EE5-A6FC-B2E26275C583}"/>
              </a:ext>
            </a:extLst>
          </p:cNvPr>
          <p:cNvSpPr txBox="1"/>
          <p:nvPr/>
        </p:nvSpPr>
        <p:spPr>
          <a:xfrm>
            <a:off x="4544291" y="221151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/ ‘ll </a:t>
            </a:r>
            <a:r>
              <a:rPr lang="en-US" sz="2400" dirty="0"/>
              <a:t>invite him to our party.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6CC2A-2F08-406F-A5B3-EE66C527F20F}"/>
              </a:ext>
            </a:extLst>
          </p:cNvPr>
          <p:cNvSpPr txBox="1"/>
          <p:nvPr/>
        </p:nvSpPr>
        <p:spPr>
          <a:xfrm>
            <a:off x="5361709" y="2917737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like her.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366FD0-76A8-4694-96FD-4A50106610C2}"/>
              </a:ext>
            </a:extLst>
          </p:cNvPr>
          <p:cNvSpPr txBox="1"/>
          <p:nvPr/>
        </p:nvSpPr>
        <p:spPr>
          <a:xfrm>
            <a:off x="5400964" y="2917736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/ ‘ll </a:t>
            </a:r>
            <a:r>
              <a:rPr lang="en-US" sz="2400" dirty="0"/>
              <a:t>like her.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953C05-C095-47FE-812A-CD49A8A07E57}"/>
              </a:ext>
            </a:extLst>
          </p:cNvPr>
          <p:cNvSpPr txBox="1"/>
          <p:nvPr/>
        </p:nvSpPr>
        <p:spPr>
          <a:xfrm>
            <a:off x="1409641" y="3602543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start our dinner until Jack arrives.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BCB523-2F99-4724-A19C-1BD5C87AAC5E}"/>
              </a:ext>
            </a:extLst>
          </p:cNvPr>
          <p:cNvSpPr txBox="1"/>
          <p:nvPr/>
        </p:nvSpPr>
        <p:spPr>
          <a:xfrm>
            <a:off x="1414778" y="3601256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r>
              <a:rPr lang="en-US" sz="2400" dirty="0"/>
              <a:t> start our dinner until Jack arrives.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930E7C-5DBD-4DA4-BEC0-E966BAD445E3}"/>
              </a:ext>
            </a:extLst>
          </p:cNvPr>
          <p:cNvSpPr txBox="1"/>
          <p:nvPr/>
        </p:nvSpPr>
        <p:spPr>
          <a:xfrm>
            <a:off x="1104957" y="4276123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phone you when I get home from school.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34712C-36D7-4E60-A29A-F81F193D5831}"/>
              </a:ext>
            </a:extLst>
          </p:cNvPr>
          <p:cNvSpPr txBox="1"/>
          <p:nvPr/>
        </p:nvSpPr>
        <p:spPr>
          <a:xfrm>
            <a:off x="1104957" y="4276090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/ ‘ll </a:t>
            </a:r>
            <a:r>
              <a:rPr lang="en-US" sz="2400" dirty="0"/>
              <a:t>phone you when I get home from school.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E64303-ECE1-4A83-A398-7A9A9323DB83}"/>
              </a:ext>
            </a:extLst>
          </p:cNvPr>
          <p:cNvSpPr txBox="1"/>
          <p:nvPr/>
        </p:nvSpPr>
        <p:spPr>
          <a:xfrm>
            <a:off x="1584035" y="4975199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pass his examination. He hasn’t studied yet.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59A27E-9781-4036-824C-5F00697F46D6}"/>
              </a:ext>
            </a:extLst>
          </p:cNvPr>
          <p:cNvSpPr txBox="1"/>
          <p:nvPr/>
        </p:nvSpPr>
        <p:spPr>
          <a:xfrm>
            <a:off x="1626695" y="4975166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won’t</a:t>
            </a:r>
            <a:r>
              <a:rPr lang="en-US" sz="2400" dirty="0"/>
              <a:t> pass his examination. He hasn’t studied yet.</a:t>
            </a:r>
          </a:p>
        </p:txBody>
      </p:sp>
    </p:spTree>
    <p:extLst>
      <p:ext uri="{BB962C8B-B14F-4D97-AF65-F5344CB8AC3E}">
        <p14:creationId xmlns:p14="http://schemas.microsoft.com/office/powerpoint/2010/main" val="4232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9817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31828" y="162985"/>
            <a:ext cx="7853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065" y="8256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895" y="819185"/>
            <a:ext cx="605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am still not sure where to go for my </a:t>
            </a:r>
            <a:r>
              <a:rPr lang="pl-PL" sz="2400" dirty="0"/>
              <a:t>holiday. </a:t>
            </a:r>
            <a:endParaRPr lang="en-US" sz="2400" dirty="0"/>
          </a:p>
          <a:p>
            <a:r>
              <a:rPr lang="pl-PL" sz="2400" dirty="0"/>
              <a:t>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65" y="17570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857" y="27732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687" y="2764625"/>
            <a:ext cx="586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</a:t>
            </a:r>
          </a:p>
          <a:p>
            <a:r>
              <a:rPr lang="en-US" sz="2400" dirty="0"/>
              <a:t>because the teacher is ill.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065" y="37900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894" y="3781393"/>
            <a:ext cx="586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 </a:t>
            </a:r>
          </a:p>
          <a:p>
            <a:r>
              <a:rPr lang="en-US" sz="2400" dirty="0"/>
              <a:t>because she is busy.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065" y="47976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896" y="4797606"/>
            <a:ext cx="657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is thinking about what he will do on Sunday. He </a:t>
            </a:r>
          </a:p>
          <a:p>
            <a:r>
              <a:rPr lang="en-US" sz="2400" dirty="0"/>
              <a:t>at home and study English.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896" y="1765718"/>
            <a:ext cx="405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weather is not very good. </a:t>
            </a:r>
          </a:p>
          <a:p>
            <a:r>
              <a:rPr lang="en-US" sz="2400" dirty="0"/>
              <a:t>It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9" y="1475439"/>
            <a:ext cx="3537007" cy="25760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E12604-A661-4620-BF70-1B6AC429AFA6}"/>
              </a:ext>
            </a:extLst>
          </p:cNvPr>
          <p:cNvSpPr txBox="1"/>
          <p:nvPr/>
        </p:nvSpPr>
        <p:spPr>
          <a:xfrm>
            <a:off x="720436" y="1184392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_______ go to Da Lat.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F56CDA-8C1D-4BE7-9ADA-4BBFE76D2703}"/>
              </a:ext>
            </a:extLst>
          </p:cNvPr>
          <p:cNvSpPr txBox="1"/>
          <p:nvPr/>
        </p:nvSpPr>
        <p:spPr>
          <a:xfrm>
            <a:off x="757380" y="1184392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</a:t>
            </a:r>
            <a:r>
              <a:rPr lang="en-US" sz="2400" dirty="0"/>
              <a:t> </a:t>
            </a:r>
            <a:r>
              <a:rPr lang="pl-PL" sz="2400" dirty="0"/>
              <a:t>go to Da Lat.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19993-1E6D-4A10-A47E-A245D8F2481D}"/>
              </a:ext>
            </a:extLst>
          </p:cNvPr>
          <p:cNvSpPr txBox="1"/>
          <p:nvPr/>
        </p:nvSpPr>
        <p:spPr>
          <a:xfrm>
            <a:off x="853583" y="2130444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rain this afternoon.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6DFBAF-7894-4116-B09A-980F71417A82}"/>
              </a:ext>
            </a:extLst>
          </p:cNvPr>
          <p:cNvSpPr txBox="1"/>
          <p:nvPr/>
        </p:nvSpPr>
        <p:spPr>
          <a:xfrm>
            <a:off x="853583" y="2144154"/>
            <a:ext cx="3718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</a:t>
            </a:r>
            <a:r>
              <a:rPr lang="en-US" sz="2400" dirty="0"/>
              <a:t>rain this afternoon.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6CB03-BBD0-40CF-A3E5-4DFCE5F4A2E1}"/>
              </a:ext>
            </a:extLst>
          </p:cNvPr>
          <p:cNvSpPr txBox="1"/>
          <p:nvPr/>
        </p:nvSpPr>
        <p:spPr>
          <a:xfrm>
            <a:off x="1341538" y="2763447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be a meeting on Friday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318781-B165-4220-9BF2-CD39E1E8C0ED}"/>
              </a:ext>
            </a:extLst>
          </p:cNvPr>
          <p:cNvSpPr txBox="1"/>
          <p:nvPr/>
        </p:nvSpPr>
        <p:spPr>
          <a:xfrm>
            <a:off x="1399840" y="2763447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be a meeting on Friday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7BC803-44D2-4DAA-B74F-A179608D6338}"/>
              </a:ext>
            </a:extLst>
          </p:cNvPr>
          <p:cNvSpPr txBox="1"/>
          <p:nvPr/>
        </p:nvSpPr>
        <p:spPr>
          <a:xfrm>
            <a:off x="1174639" y="3770036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to the party tonight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B3AB94-6E49-469D-ACC4-3D690D50CF61}"/>
              </a:ext>
            </a:extLst>
          </p:cNvPr>
          <p:cNvSpPr txBox="1"/>
          <p:nvPr/>
        </p:nvSpPr>
        <p:spPr>
          <a:xfrm>
            <a:off x="1174638" y="3789819"/>
            <a:ext cx="4856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come to the party tonight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9F9092-2235-4575-9613-D09ACAEB4AAF}"/>
              </a:ext>
            </a:extLst>
          </p:cNvPr>
          <p:cNvSpPr txBox="1"/>
          <p:nvPr/>
        </p:nvSpPr>
        <p:spPr>
          <a:xfrm>
            <a:off x="989837" y="5166937"/>
            <a:ext cx="624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go to a judo club, or he _______ stay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7D4A7F-8178-422E-A8EC-E86CF0F17529}"/>
              </a:ext>
            </a:extLst>
          </p:cNvPr>
          <p:cNvSpPr txBox="1"/>
          <p:nvPr/>
        </p:nvSpPr>
        <p:spPr>
          <a:xfrm>
            <a:off x="1024969" y="5166937"/>
            <a:ext cx="4363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go to a judo club, or he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051F28-8FB4-48AD-990F-7704E1B75ADB}"/>
              </a:ext>
            </a:extLst>
          </p:cNvPr>
          <p:cNvSpPr txBox="1"/>
          <p:nvPr/>
        </p:nvSpPr>
        <p:spPr>
          <a:xfrm>
            <a:off x="5205224" y="5166936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47556B-5823-4630-90B8-44DC34D1BDC2}"/>
              </a:ext>
            </a:extLst>
          </p:cNvPr>
          <p:cNvSpPr txBox="1"/>
          <p:nvPr/>
        </p:nvSpPr>
        <p:spPr>
          <a:xfrm>
            <a:off x="5205224" y="5166936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might not </a:t>
            </a:r>
            <a:r>
              <a:rPr lang="en-US" sz="2400" dirty="0"/>
              <a:t>stay </a:t>
            </a:r>
          </a:p>
        </p:txBody>
      </p:sp>
    </p:spTree>
    <p:extLst>
      <p:ext uri="{BB962C8B-B14F-4D97-AF65-F5344CB8AC3E}">
        <p14:creationId xmlns:p14="http://schemas.microsoft.com/office/powerpoint/2010/main" val="423299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8" grpId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788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47531" y="23248"/>
            <a:ext cx="2185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* </a:t>
            </a:r>
            <a:r>
              <a:rPr lang="en-US" sz="2800" b="1" dirty="0" smtClean="0">
                <a:solidFill>
                  <a:srgbClr val="008080"/>
                </a:solidFill>
              </a:rPr>
              <a:t>Production: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972" y="1016367"/>
            <a:ext cx="88160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1</a:t>
            </a:r>
            <a:r>
              <a:rPr lang="en-US" sz="2800" dirty="0"/>
              <a:t>. They ………..live longer in the </a:t>
            </a:r>
            <a:r>
              <a:rPr lang="en-US" sz="2800" dirty="0" smtClean="0"/>
              <a:t>future.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2.  We ……….. find aliens on Earth one day, but I’m sure they will not speak our language.</a:t>
            </a:r>
            <a:br>
              <a:rPr lang="en-US" sz="2800" dirty="0"/>
            </a:br>
            <a:r>
              <a:rPr lang="en-US" sz="2800" dirty="0" smtClean="0"/>
              <a:t>3.The </a:t>
            </a:r>
            <a:r>
              <a:rPr lang="en-US" sz="2800" dirty="0"/>
              <a:t>weather is not very good. It </a:t>
            </a:r>
            <a:r>
              <a:rPr lang="en-US" sz="2800" dirty="0" smtClean="0"/>
              <a:t>……. </a:t>
            </a:r>
            <a:r>
              <a:rPr lang="en-US" sz="2800" dirty="0"/>
              <a:t>rain this afternoon.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4. I’m very worried about my examination next week. 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    - B: Don’t worry. You _______ pass</a:t>
            </a:r>
            <a:r>
              <a:rPr lang="en-GB" sz="2800" dirty="0" smtClean="0"/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27972" y="523924"/>
            <a:ext cx="67151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3399"/>
                </a:solidFill>
              </a:rPr>
              <a:t>* Complete the sentences with </a:t>
            </a:r>
            <a:r>
              <a:rPr lang="en-US" sz="2600" b="1" dirty="0">
                <a:solidFill>
                  <a:srgbClr val="FF0000"/>
                </a:solidFill>
              </a:rPr>
              <a:t>might</a:t>
            </a:r>
            <a:r>
              <a:rPr lang="en-US" sz="2600" b="1" dirty="0">
                <a:solidFill>
                  <a:srgbClr val="003399"/>
                </a:solidFill>
              </a:rPr>
              <a:t> or </a:t>
            </a:r>
            <a:r>
              <a:rPr lang="en-US" sz="2600" b="1" dirty="0">
                <a:solidFill>
                  <a:srgbClr val="FF0000"/>
                </a:solidFill>
              </a:rPr>
              <a:t>will</a:t>
            </a:r>
            <a:r>
              <a:rPr lang="en-US" sz="2600" b="1" dirty="0" smtClean="0">
                <a:solidFill>
                  <a:srgbClr val="003399"/>
                </a:solidFill>
              </a:rPr>
              <a:t>.</a:t>
            </a:r>
            <a:endParaRPr lang="en-US" sz="26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35" y="0"/>
            <a:ext cx="9171581" cy="6858000"/>
          </a:xfrm>
          <a:prstGeom prst="rect">
            <a:avLst/>
          </a:prstGeom>
        </p:spPr>
      </p:pic>
      <p:pic>
        <p:nvPicPr>
          <p:cNvPr id="3" name="Picture 5" descr="thugi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6" y="767555"/>
            <a:ext cx="5865634" cy="489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áº¿t quáº£ hÃ¬nh áº£nh cho appl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8" y="3124783"/>
            <a:ext cx="828622" cy="77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2876" y="5065713"/>
            <a:ext cx="647700" cy="519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sz="3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5" y="1335926"/>
            <a:ext cx="1181114" cy="94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áº¿t quáº£ hÃ¬nh áº£nh cho appl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74" y="3041323"/>
            <a:ext cx="864340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53" y="909605"/>
            <a:ext cx="868872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4" y="5949950"/>
            <a:ext cx="6699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>
            <a:hlinkClick r:id="rId10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919265" y="3305054"/>
            <a:ext cx="647700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7" name="AutoShape 3">
            <a:hlinkClick r:id="rId12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836958" y="1515765"/>
            <a:ext cx="647700" cy="7540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3">
            <a:hlinkClick r:id="rId13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2195133" y="1092994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3">
            <a:hlinkClick r:id="rId8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5239573" y="3282427"/>
            <a:ext cx="581368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50787" y="736520"/>
            <a:ext cx="4093851" cy="923318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00CC"/>
                </a:solidFill>
                <a:effectLst>
                  <a:glow rad="101600">
                    <a:srgbClr val="9F2936">
                      <a:lumMod val="60000"/>
                      <a:lumOff val="40000"/>
                      <a:alpha val="60000"/>
                    </a:srgbClr>
                  </a:glow>
                </a:effectLst>
              </a:rPr>
              <a:t>Who’s faster?</a:t>
            </a:r>
          </a:p>
        </p:txBody>
      </p:sp>
      <p:sp>
        <p:nvSpPr>
          <p:cNvPr id="24" name="Right Arrow 23">
            <a:hlinkClick r:id="rId6" action="ppaction://hlinksldjump"/>
          </p:cNvPr>
          <p:cNvSpPr/>
          <p:nvPr/>
        </p:nvSpPr>
        <p:spPr>
          <a:xfrm>
            <a:off x="8058149" y="4382635"/>
            <a:ext cx="959295" cy="585216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pic>
        <p:nvPicPr>
          <p:cNvPr id="21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55" y="1109623"/>
            <a:ext cx="868872" cy="84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3">
            <a:hlinkClick r:id="rId14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3889535" y="1293012"/>
            <a:ext cx="719140" cy="538162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4" descr="Káº¿t quáº£ hÃ¬nh áº£nh cho appl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03" y="1976974"/>
            <a:ext cx="1038537" cy="7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>
            <a:hlinkClick r:id="rId15" action="ppaction://hlinksldjump" highlightClick="1">
              <a:snd r:embed="rId11" name="breeze.wav"/>
            </a:hlinkClick>
          </p:cNvPr>
          <p:cNvSpPr>
            <a:spLocks noChangeArrowheads="1"/>
          </p:cNvSpPr>
          <p:nvPr/>
        </p:nvSpPr>
        <p:spPr bwMode="auto">
          <a:xfrm>
            <a:off x="5074107" y="2218078"/>
            <a:ext cx="581368" cy="462746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0" hangingPunct="0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3" grpId="0"/>
      <p:bldP spid="22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2443</TotalTime>
  <Words>713</Words>
  <Application>Microsoft Office PowerPoint</Application>
  <PresentationFormat>On-screen Show (4:3)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.VnBahamasB</vt:lpstr>
      <vt:lpstr>.VnBodoni</vt:lpstr>
      <vt:lpstr>Arial</vt:lpstr>
      <vt:lpstr>Calibri</vt:lpstr>
      <vt:lpstr>Calibri Light</vt:lpstr>
      <vt:lpstr>Stencil</vt:lpstr>
      <vt:lpstr>Times New Roman</vt:lpstr>
      <vt:lpstr>VNI-Ariston</vt:lpstr>
      <vt:lpstr>Office Theme</vt:lpstr>
      <vt:lpstr>PowerPoint Presentation</vt:lpstr>
      <vt:lpstr>*  Warm up: Brainstorming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167</cp:revision>
  <dcterms:created xsi:type="dcterms:W3CDTF">2020-12-09T02:04:09Z</dcterms:created>
  <dcterms:modified xsi:type="dcterms:W3CDTF">2026-04-27T07:53:24Z</dcterms:modified>
</cp:coreProperties>
</file>