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20" r:id="rId18"/>
    <p:sldId id="2721" r:id="rId19"/>
    <p:sldId id="2711" r:id="rId20"/>
    <p:sldId id="2722" r:id="rId21"/>
    <p:sldId id="2742" r:id="rId22"/>
    <p:sldId id="2744" r:id="rId23"/>
    <p:sldId id="2723" r:id="rId24"/>
    <p:sldId id="2743" r:id="rId25"/>
    <p:sldId id="2724" r:id="rId26"/>
    <p:sldId id="2745" r:id="rId27"/>
    <p:sldId id="2725" r:id="rId28"/>
    <p:sldId id="2726" r:id="rId29"/>
    <p:sldId id="2727" r:id="rId30"/>
    <p:sldId id="2728" r:id="rId31"/>
    <p:sldId id="2729" r:id="rId32"/>
    <p:sldId id="2746" r:id="rId33"/>
    <p:sldId id="2731" r:id="rId34"/>
    <p:sldId id="2747" r:id="rId35"/>
    <p:sldId id="2748" r:id="rId36"/>
    <p:sldId id="2712" r:id="rId37"/>
    <p:sldId id="2749" r:id="rId38"/>
    <p:sldId id="2713" r:id="rId39"/>
    <p:sldId id="2755" r:id="rId40"/>
    <p:sldId id="2750" r:id="rId41"/>
    <p:sldId id="275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280" autoAdjust="0"/>
  </p:normalViewPr>
  <p:slideViewPr>
    <p:cSldViewPr snapToGrid="0">
      <p:cViewPr varScale="1">
        <p:scale>
          <a:sx n="67" d="100"/>
          <a:sy n="67" d="100"/>
        </p:scale>
        <p:origin x="798" y="7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2025/12/19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17</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19</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20</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21</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22</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3272990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412258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3692521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4980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6211888" y="2085277"/>
            <a:ext cx="4995862"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491BFD-E293-4EC9-B4C6-FEE9D608F17B}"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383" t="17730" r="65691" b="6951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2025/12/19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3.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3.jp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77147" y="2280079"/>
            <a:ext cx="7675529" cy="2353260"/>
          </a:xfrm>
          <a:prstGeom prst="rect">
            <a:avLst/>
          </a:prstGeom>
        </p:spPr>
      </p:pic>
      <p:sp>
        <p:nvSpPr>
          <p:cNvPr id="13" name="TextBox 12"/>
          <p:cNvSpPr txBox="1"/>
          <p:nvPr/>
        </p:nvSpPr>
        <p:spPr>
          <a:xfrm>
            <a:off x="484910" y="4059384"/>
            <a:ext cx="752301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món đặc sản Huế làm nên tinh hoa ẩm thực cố đô</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1177637" y="1676402"/>
            <a:ext cx="4239491"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82" y="318654"/>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42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1212272" y="3182263"/>
            <a:ext cx="4239491" cy="3246245"/>
          </a:xfrm>
          <a:prstGeom prst="rect">
            <a:avLst/>
          </a:prstGeom>
        </p:spPr>
      </p:pic>
      <p:sp>
        <p:nvSpPr>
          <p:cNvPr id="8" name="TextBox 7"/>
          <p:cNvSpPr txBox="1"/>
          <p:nvPr/>
        </p:nvSpPr>
        <p:spPr>
          <a:xfrm>
            <a:off x="63730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38" y="3182264"/>
            <a:ext cx="4397086" cy="3246244"/>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9" y="1648693"/>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552112"/>
            <a:ext cx="5195454" cy="2850591"/>
          </a:xfrm>
          <a:prstGeom prst="rect">
            <a:avLst/>
          </a:prstGeom>
        </p:spPr>
      </p:pic>
      <p:sp>
        <p:nvSpPr>
          <p:cNvPr id="8" name="TextBox 7"/>
          <p:cNvSpPr txBox="1"/>
          <p:nvPr/>
        </p:nvSpPr>
        <p:spPr>
          <a:xfrm>
            <a:off x="6331528" y="1648692"/>
            <a:ext cx="5444836"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lẹp</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552111"/>
            <a:ext cx="4737390" cy="2850592"/>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10" y="1584274"/>
            <a:ext cx="5195454"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Rau </a:t>
            </a:r>
            <a:r>
              <a:rPr lang="en-US" sz="2800" b="1" dirty="0" err="1">
                <a:latin typeface="Times New Roman" panose="02020603050405020304" pitchFamily="18" charset="0"/>
                <a:cs typeface="Times New Roman" panose="02020603050405020304" pitchFamily="18" charset="0"/>
              </a:rPr>
              <a:t>mưng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thỏa</a:t>
            </a:r>
            <a:r>
              <a:rPr lang="en-US" sz="2800" dirty="0">
                <a:latin typeface="Times New Roman" panose="02020603050405020304" pitchFamily="18" charset="0"/>
                <a:cs typeface="Times New Roman" panose="02020603050405020304" pitchFamily="18" charset="0"/>
              </a:rPr>
              <a:t>ng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3831043"/>
            <a:ext cx="4405745" cy="2740865"/>
          </a:xfrm>
          <a:prstGeom prst="rect">
            <a:avLst/>
          </a:prstGeom>
        </p:spPr>
      </p:pic>
      <p:sp>
        <p:nvSpPr>
          <p:cNvPr id="6" name="Rectangle 5"/>
          <p:cNvSpPr/>
          <p:nvPr/>
        </p:nvSpPr>
        <p:spPr>
          <a:xfrm>
            <a:off x="5666509" y="2772077"/>
            <a:ext cx="6525491" cy="954107"/>
          </a:xfrm>
          <a:prstGeom prst="rect">
            <a:avLst/>
          </a:prstGeom>
        </p:spPr>
        <p:txBody>
          <a:bodyPr wrap="square">
            <a:spAutoFit/>
          </a:bodyPr>
          <a:lstStyle/>
          <a:p>
            <a:pPr algn="ctr"/>
            <a:r>
              <a:rPr lang="vi-VN" sz="2800" i="1" dirty="0">
                <a:solidFill>
                  <a:srgbClr val="FF0000"/>
                </a:solidFill>
                <a:latin typeface="+mj-lt"/>
              </a:rPr>
              <a:t>Cá lẹp mà kẹp rau mưng</a:t>
            </a:r>
          </a:p>
          <a:p>
            <a:pPr algn="ctr"/>
            <a:r>
              <a:rPr lang="vi-VN" sz="2800" i="1" dirty="0">
                <a:solidFill>
                  <a:srgbClr val="FF0000"/>
                </a:solidFill>
                <a:latin typeface="+mj-lt"/>
              </a:rPr>
              <a:t>Ông ăn một miếng mụ trừng mắt lên.</a:t>
            </a:r>
            <a:endParaRPr lang="en-US" sz="28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6609726" y="3971259"/>
            <a:ext cx="4328477" cy="2600649"/>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261" y="1648692"/>
            <a:ext cx="5195454" cy="4539191"/>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hay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5106264" y="1028121"/>
            <a:ext cx="7415635" cy="5247988"/>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8" y="1648693"/>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Thẫu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4908" y="2766172"/>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4908" y="3452764"/>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Trẹc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mâm</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908" y="4570243"/>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t>
            </a:r>
            <a:r>
              <a:rPr lang="en-US" sz="2800" b="1"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4908" y="5256835"/>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2509" y="5927756"/>
            <a:ext cx="423949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Tường</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1" y="1648689"/>
            <a:ext cx="3723409" cy="4115699"/>
          </a:xfrm>
          <a:prstGeom prst="rect">
            <a:avLst/>
          </a:prstGeom>
        </p:spPr>
      </p:pic>
      <p:sp>
        <p:nvSpPr>
          <p:cNvPr id="8" name="TextBox 7"/>
          <p:cNvSpPr txBox="1"/>
          <p:nvPr/>
        </p:nvSpPr>
        <p:spPr>
          <a:xfrm>
            <a:off x="5386389" y="1648689"/>
            <a:ext cx="508635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1937,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4973782" y="3429000"/>
            <a:ext cx="5300664"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34291" y="1493841"/>
            <a:ext cx="6927273"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2297802"/>
            <a:ext cx="2854036" cy="3950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618" y="2297802"/>
            <a:ext cx="2881746" cy="39505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655" y="2297802"/>
            <a:ext cx="2831089" cy="3950597"/>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56555"/>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289492" y="2495906"/>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xứ</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36237" y="2172740"/>
            <a:ext cx="2647363"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97687" y="4721474"/>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4531" y="4781795"/>
            <a:ext cx="1738475"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501225" y="2279337"/>
            <a:ext cx="2585841"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087066" y="2320306"/>
            <a:ext cx="2053845"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767660" y="711989"/>
            <a:ext cx="10047079" cy="3078747"/>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540327"/>
            <a:ext cx="5472649" cy="51677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182" y="540327"/>
            <a:ext cx="5439732"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Bún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nậm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191" y="309933"/>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4768239" y="2157906"/>
            <a:ext cx="7557598" cy="2762993"/>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0581" y="176187"/>
            <a:ext cx="5698954" cy="1280686"/>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4531205" y="6118453"/>
            <a:ext cx="2750720"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814121" y="1314197"/>
            <a:ext cx="3826168" cy="4892035"/>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8207850" y="1983499"/>
            <a:ext cx="3776331"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07850" y="3976052"/>
            <a:ext cx="3832781"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55683" y="2501311"/>
            <a:ext cx="2750720"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7634005" y="2998448"/>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6313359" y="471765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2360561" y="369058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07347"/>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8" y="2452257"/>
            <a:ext cx="5633603" cy="4225202"/>
          </a:xfrm>
          <a:prstGeom prst="rect">
            <a:avLst/>
          </a:prstGeom>
        </p:spPr>
      </p:pic>
      <p:sp>
        <p:nvSpPr>
          <p:cNvPr id="7" name="TextBox 6"/>
          <p:cNvSpPr txBox="1"/>
          <p:nvPr/>
        </p:nvSpPr>
        <p:spPr>
          <a:xfrm>
            <a:off x="221673" y="1184565"/>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 y="2452258"/>
            <a:ext cx="5699371" cy="42252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73" y="2576945"/>
            <a:ext cx="6007678" cy="4128222"/>
          </a:xfrm>
          <a:prstGeom prst="rect">
            <a:avLst/>
          </a:prstGeom>
        </p:spPr>
      </p:pic>
      <p:sp>
        <p:nvSpPr>
          <p:cNvPr id="7" name="TextBox 6"/>
          <p:cNvSpPr txBox="1"/>
          <p:nvPr/>
        </p:nvSpPr>
        <p:spPr>
          <a:xfrm>
            <a:off x="221673" y="332510"/>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2576945"/>
            <a:ext cx="5500254" cy="4128222"/>
          </a:xfrm>
          <a:prstGeom prst="rect">
            <a:avLst/>
          </a:prstGeom>
        </p:spPr>
      </p:pic>
      <p:sp>
        <p:nvSpPr>
          <p:cNvPr id="9" name="TextBox 8"/>
          <p:cNvSpPr txBox="1"/>
          <p:nvPr/>
        </p:nvSpPr>
        <p:spPr>
          <a:xfrm>
            <a:off x="2828395" y="1700949"/>
            <a:ext cx="6301957"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436" y="928257"/>
            <a:ext cx="6622472" cy="2062103"/>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TextBox 5"/>
          <p:cNvSpPr txBox="1">
            <a:spLocks noChangeArrowheads="1"/>
          </p:cNvSpPr>
          <p:nvPr/>
        </p:nvSpPr>
        <p:spPr bwMode="auto">
          <a:xfrm>
            <a:off x="5292436" y="3863219"/>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latin typeface="Times New Roman" panose="02020603050405020304" pitchFamily="18" charset="0"/>
                <a:cs typeface="Times New Roman" panose="02020603050405020304" pitchFamily="18" charset="0"/>
              </a:rPr>
              <a:t>Cơm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món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340928" y="3157957"/>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NT: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kê</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5341454" y="2075224"/>
            <a:ext cx="7023201" cy="3103133"/>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Huế</a:t>
            </a:r>
            <a:r>
              <a:rPr lang="en-US" sz="32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09" y="1395517"/>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637309" y="2367633"/>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đắng</a:t>
            </a:r>
            <a:r>
              <a:rPr lang="en-US" sz="32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37309" y="3367974"/>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tai,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óc</a:t>
            </a:r>
            <a:r>
              <a:rPr lang="en-US" sz="32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90945" y="195121"/>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784611" y="4877709"/>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sz="3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cay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88426"/>
            <a:ext cx="1155469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8036" y="8286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14832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cồn</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8036" y="21378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Rau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vạn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68036" y="3136612"/>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đục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8036" y="4014782"/>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798" y="5552184"/>
            <a:ext cx="11554691" cy="1077218"/>
          </a:xfrm>
          <a:prstGeom prst="rect">
            <a:avLst/>
          </a:prstGeom>
          <a:solidFill>
            <a:schemeClr val="bg1"/>
          </a:solid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255" y="637341"/>
            <a:ext cx="10764982" cy="1481175"/>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sym typeface="Wingdings" panose="05000000000000000000" pitchFamily="2" charset="2"/>
              </a:rPr>
              <a:t>đặc biệt của riêng Huế</a:t>
            </a:r>
            <a:endParaRPr lang="en-US" sz="32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539255" y="2943225"/>
            <a:ext cx="10919320" cy="3741489"/>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 y="540327"/>
            <a:ext cx="5167745"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7"/>
            <a:ext cx="5363441" cy="5167745"/>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674811" y="1000926"/>
            <a:ext cx="6517189" cy="4749196"/>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631" y="870531"/>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i="1" dirty="0">
                <a:latin typeface="Times New Roman" panose="02020603050405020304" pitchFamily="18" charset="0"/>
                <a:cs typeface="Times New Roman" panose="02020603050405020304" pitchFamily="18" charset="0"/>
                <a:sym typeface="Wingdings" panose="05000000000000000000" pitchFamily="2" charset="2"/>
              </a:rPr>
              <a:t>Chị bán hàng : d</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áng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gầy</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mỏng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đen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non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cời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rao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lảnh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8631" y="2583855"/>
            <a:ext cx="5458691" cy="304698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NT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nghèo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lũ</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đô</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84" y="2122625"/>
            <a:ext cx="5610951" cy="3969449"/>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491" y="756687"/>
            <a:ext cx="10764982" cy="1015663"/>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Gánh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bốn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500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000" dirty="0">
                <a:latin typeface="Times New Roman" panose="02020603050405020304" pitchFamily="18" charset="0"/>
                <a:cs typeface="Times New Roman" panose="02020603050405020304" pitchFamily="18" charset="0"/>
                <a:sym typeface="Wingdings" panose="05000000000000000000" pitchFamily="2" charset="2"/>
              </a:rPr>
              <a:t> XX)</a:t>
            </a:r>
            <a:endParaRPr lang="en-US" sz="3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0491" y="1876862"/>
            <a:ext cx="10737273" cy="553998"/>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cậu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000" i="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647" y="2265527"/>
            <a:ext cx="4977304" cy="4947321"/>
          </a:xfrm>
          <a:prstGeom prst="rect">
            <a:avLst/>
          </a:prstGeom>
        </p:spPr>
      </p:pic>
      <p:sp>
        <p:nvSpPr>
          <p:cNvPr id="8" name="TextBox 7"/>
          <p:cNvSpPr txBox="1">
            <a:spLocks noChangeArrowheads="1"/>
          </p:cNvSpPr>
          <p:nvPr/>
        </p:nvSpPr>
        <p:spPr bwMode="auto">
          <a:xfrm>
            <a:off x="4741802" y="3193848"/>
            <a:ext cx="626681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luôn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cố</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gắng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giữ</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gìn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triển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món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bản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dân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tộc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cơm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mọi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đều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nhớ</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a:t>
            </a:r>
            <a:endParaRPr lang="en-US" altLang="en-US" sz="3000" b="1" dirty="0"/>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552881" y="2108840"/>
            <a:ext cx="6639119" cy="2280102"/>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hến</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611" y="435985"/>
            <a:ext cx="1154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163"/>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ý </a:t>
            </a:r>
            <a:r>
              <a:rPr lang="en-US" altLang="en-US" dirty="0" err="1">
                <a:latin typeface="Times New Roman" panose="02020603050405020304" pitchFamily="18" charset="0"/>
                <a:cs typeface="Times New Roman" panose="02020603050405020304" pitchFamily="18" charset="0"/>
              </a:rPr>
              <a:t>kiến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2611" y="1065500"/>
            <a:ext cx="11152909" cy="18812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ghét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khác</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nghĩ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toàn</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chỉ</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BD2339D-F0B9-CD84-AE02-6614EA3F6FDA}"/>
              </a:ext>
            </a:extLst>
          </p:cNvPr>
          <p:cNvSpPr txBox="1"/>
          <p:nvPr/>
        </p:nvSpPr>
        <p:spPr>
          <a:xfrm>
            <a:off x="455539" y="3429000"/>
            <a:ext cx="11280922" cy="2958502"/>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Cái tôi của tác giả được thể hiện trong “Chuyện cơm hến” là cái tôi công dân có trách nhiệm với cộng đồng, biết trân trọng truyền thống văn hóa, lịch sử, yêu thiết tha quê hương, gắn bó với quê hương từ những điều nhỏ nhất.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776858" y="711990"/>
            <a:ext cx="8809484" cy="3078747"/>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4385933" y="1671796"/>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3015324" y="1165100"/>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2304139" y="1713509"/>
            <a:ext cx="534321" cy="534318"/>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686856" y="1838037"/>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9333" y="999546"/>
            <a:ext cx="236912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1.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dung</a:t>
            </a:r>
            <a:endParaRPr lang="en-US" sz="32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50983" y="615015"/>
            <a:ext cx="5945273" cy="2062103"/>
          </a:xfrm>
          <a:prstGeom prst="rect">
            <a:avLst/>
          </a:prstGeom>
          <a:noFill/>
        </p:spPr>
        <p:txBody>
          <a:bodyPr wrap="square" rtlCol="0">
            <a:spAutoFit/>
          </a:bodyPr>
          <a:lstStyle/>
          <a:p>
            <a:pPr algn="just">
              <a:spcBef>
                <a:spcPct val="0"/>
              </a:spcBef>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giới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thiệu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Huế</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cơm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hến</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a:spcBef>
                <a:spcPct val="0"/>
              </a:spcBef>
            </a:pPr>
            <a:r>
              <a:rPr lang="en-US" altLang="en-US" sz="3200" dirty="0">
                <a:solidFill>
                  <a:srgbClr val="000000"/>
                </a:solidFill>
                <a:latin typeface="Times New Roman" panose="02020603050405020304" pitchFamily="18" charset="0"/>
                <a:cs typeface="Times New Roman" panose="02020603050405020304" pitchFamily="18" charset="0"/>
              </a:rPr>
              <a:t>Qua </a:t>
            </a:r>
            <a:r>
              <a:rPr lang="en-US" altLang="en-US" sz="3200" dirty="0" err="1">
                <a:solidFill>
                  <a:srgbClr val="000000"/>
                </a:solidFill>
                <a:latin typeface="Times New Roman" panose="02020603050405020304" pitchFamily="18" charset="0"/>
                <a:cs typeface="Times New Roman" panose="02020603050405020304" pitchFamily="18" charset="0"/>
              </a:rPr>
              <a:t>đó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thấy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được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quê</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hương</a:t>
            </a:r>
            <a:r>
              <a:rPr lang="en-US" altLang="en-US" sz="3200" dirty="0">
                <a:solidFill>
                  <a:srgbClr val="000000"/>
                </a:solidFill>
                <a:latin typeface="Times New Roman" panose="02020603050405020304" pitchFamily="18" charset="0"/>
                <a:cs typeface="Times New Roman" panose="02020603050405020304" pitchFamily="18" charset="0"/>
              </a:rPr>
              <a:t> da </a:t>
            </a:r>
            <a:r>
              <a:rPr lang="en-US" altLang="en-US" sz="3200" dirty="0" err="1">
                <a:solidFill>
                  <a:srgbClr val="000000"/>
                </a:solidFill>
                <a:latin typeface="Times New Roman" panose="02020603050405020304" pitchFamily="18" charset="0"/>
                <a:cs typeface="Times New Roman" panose="02020603050405020304" pitchFamily="18" charset="0"/>
              </a:rPr>
              <a:t>diết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212529"/>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4385932" y="4893592"/>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3015323" y="4386896"/>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2304138" y="4935305"/>
            <a:ext cx="534321" cy="534318"/>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686855" y="5059833"/>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9332" y="4221342"/>
            <a:ext cx="260637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2.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thuật</a:t>
            </a:r>
            <a:endParaRPr lang="en-US" sz="32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5650982" y="4331636"/>
            <a:ext cx="5945273" cy="1569660"/>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Sử dụng ngôn ngữ địa phương.</a:t>
            </a:r>
          </a:p>
          <a:p>
            <a:pPr algn="just">
              <a:spcBef>
                <a:spcPct val="0"/>
              </a:spcBef>
              <a:buFontTx/>
              <a:buChar char="-"/>
            </a:pPr>
            <a:r>
              <a:rPr lang="vi-VN" altLang="en-US" sz="3200" dirty="0">
                <a:solidFill>
                  <a:srgbClr val="000000"/>
                </a:solidFill>
                <a:latin typeface="Times New Roman" panose="02020603050405020304" pitchFamily="18" charset="0"/>
                <a:cs typeface="Times New Roman" panose="02020603050405020304" pitchFamily="18" charset="0"/>
              </a:rPr>
              <a:t> 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p:bldP spid="34" grpId="0" animBg="1"/>
      <p:bldP spid="35" grpId="0" animBg="1"/>
      <p:bldP spid="64" grpId="0"/>
      <p:bldP spid="6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912643" y="753553"/>
            <a:ext cx="8565622" cy="3078747"/>
          </a:xfrm>
          <a:prstGeom prst="rect">
            <a:avLst/>
          </a:prstGeom>
        </p:spPr>
      </p:pic>
    </p:spTree>
    <p:extLst>
      <p:ext uri="{BB962C8B-B14F-4D97-AF65-F5344CB8AC3E}">
        <p14:creationId xmlns:p14="http://schemas.microsoft.com/office/powerpoint/2010/main" val="3497846927"/>
      </p:ext>
    </p:extLst>
  </p:cSld>
  <p:clrMapOvr>
    <a:masterClrMapping/>
  </p:clrMapOvr>
  <p:transition spd="slow" advClick="0" advTm="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6" name="Rectangle 5"/>
          <p:cNvSpPr/>
          <p:nvPr/>
        </p:nvSpPr>
        <p:spPr>
          <a:xfrm>
            <a:off x="1334086" y="536187"/>
            <a:ext cx="9523827" cy="5597327"/>
          </a:xfrm>
          <a:prstGeom prst="rect">
            <a:avLst/>
          </a:prstGeom>
          <a:solidFill>
            <a:schemeClr val="bg1">
              <a:alpha val="909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368B1A64-0646-4EF7-8D22-8D256F3D3043}"/>
              </a:ext>
            </a:extLst>
          </p:cNvPr>
          <p:cNvGrpSpPr/>
          <p:nvPr/>
        </p:nvGrpSpPr>
        <p:grpSpPr>
          <a:xfrm>
            <a:off x="3388837" y="666926"/>
            <a:ext cx="5217568" cy="895447"/>
            <a:chOff x="0" y="2541430"/>
            <a:chExt cx="5472030" cy="457370"/>
          </a:xfrm>
        </p:grpSpPr>
        <p:sp>
          <p:nvSpPr>
            <p:cNvPr id="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9"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400">
                <a:lnSpc>
                  <a:spcPct val="90000"/>
                </a:lnSpc>
                <a:spcBef>
                  <a:spcPct val="0"/>
                </a:spcBef>
                <a:spcAft>
                  <a:spcPct val="35000"/>
                </a:spcAft>
              </a:pPr>
              <a:r>
                <a:rPr lang="en-BZ" sz="2800" b="1"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MỘT NGÀN CÂU HỎI VÌ SAO</a:t>
              </a:r>
              <a:endParaRPr lang="en-BZ" sz="2800" b="1" i="1" dirty="0">
                <a:solidFill>
                  <a:srgbClr val="FFFFFF"/>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646634" y="1930355"/>
            <a:ext cx="5598941" cy="3046988"/>
          </a:xfrm>
          <a:prstGeom prst="rect">
            <a:avLst/>
          </a:prstGeom>
          <a:noFill/>
        </p:spPr>
        <p:txBody>
          <a:bodyPr wrap="square" rtlCol="0">
            <a:spAutoFit/>
          </a:bodyPr>
          <a:lstStyle/>
          <a:p>
            <a:pPr algn="just"/>
            <a:r>
              <a:rPr lang="en-US" sz="3200" i="1" dirty="0">
                <a:solidFill>
                  <a:srgbClr val="000000"/>
                </a:solidFill>
                <a:latin typeface="Times New Roman" panose="02020603050405020304" pitchFamily="18" charset="0"/>
                <a:cs typeface="Times New Roman" panose="02020603050405020304" pitchFamily="18" charset="0"/>
              </a:rPr>
              <a:t>1. </a:t>
            </a:r>
            <a:r>
              <a:rPr lang="en-US" sz="3200" i="1" dirty="0" err="1">
                <a:solidFill>
                  <a:srgbClr val="000000"/>
                </a:solidFill>
                <a:latin typeface="Times New Roman" panose="02020603050405020304" pitchFamily="18" charset="0"/>
                <a:cs typeface="Times New Roman" panose="02020603050405020304" pitchFamily="18" charset="0"/>
              </a:rPr>
              <a:t>Mỗi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viết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ra</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hộp</a:t>
            </a:r>
            <a:r>
              <a:rPr lang="en-US" sz="3200" i="1" dirty="0">
                <a:solidFill>
                  <a:srgbClr val="000000"/>
                </a:solidFill>
                <a:latin typeface="Times New Roman" panose="02020603050405020304" pitchFamily="18" charset="0"/>
                <a:cs typeface="Times New Roman" panose="02020603050405020304" pitchFamily="18" charset="0"/>
              </a:rPr>
              <a:t>.</a:t>
            </a:r>
          </a:p>
          <a:p>
            <a:pPr algn="just"/>
            <a:r>
              <a:rPr lang="en-US" sz="3200" i="1" dirty="0">
                <a:solidFill>
                  <a:srgbClr val="000000"/>
                </a:solidFill>
                <a:latin typeface="Times New Roman" panose="02020603050405020304" pitchFamily="18" charset="0"/>
                <a:cs typeface="Times New Roman" panose="02020603050405020304" pitchFamily="18" charset="0"/>
              </a:rPr>
              <a:t>2. </a:t>
            </a:r>
            <a:r>
              <a:rPr lang="en-US" sz="3200" i="1" dirty="0" err="1">
                <a:solidFill>
                  <a:srgbClr val="000000"/>
                </a:solidFill>
                <a:latin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khi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hệ</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thống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giáo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viên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sẽ</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trộn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lại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gọi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bất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kì</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lớp</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trả</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lời</a:t>
            </a:r>
            <a:r>
              <a:rPr lang="en-US" sz="3200" i="1" dirty="0">
                <a:solidFill>
                  <a:srgbClr val="00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095" y="1874468"/>
            <a:ext cx="3042664" cy="3311551"/>
          </a:xfrm>
          <a:prstGeom prst="rect">
            <a:avLst/>
          </a:prstGeom>
        </p:spPr>
      </p:pic>
    </p:spTree>
    <p:extLst>
      <p:ext uri="{BB962C8B-B14F-4D97-AF65-F5344CB8AC3E}">
        <p14:creationId xmlns:p14="http://schemas.microsoft.com/office/powerpoint/2010/main" val="5868798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4" y="540327"/>
            <a:ext cx="5045218"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bèo</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8"/>
            <a:ext cx="5363441" cy="5167744"/>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82" y="487326"/>
            <a:ext cx="11083636" cy="1077218"/>
          </a:xfrm>
          <a:prstGeom prst="rect">
            <a:avLst/>
          </a:prstGeom>
        </p:spPr>
        <p:txBody>
          <a:bodyPr wrap="square">
            <a:spAutoFit/>
          </a:bodyPr>
          <a:lstStyle/>
          <a:p>
            <a:pPr algn="just">
              <a:defRPr/>
            </a:pPr>
            <a:r>
              <a:rPr lang="vi-VN" altLang="en-US" sz="3200" b="1" dirty="0">
                <a:solidFill>
                  <a:srgbClr val="000000"/>
                </a:solidFill>
                <a:latin typeface="Times New Roman" panose="02020603050405020304" pitchFamily="18" charset="0"/>
                <a:cs typeface="Times New Roman" panose="02020603050405020304" pitchFamily="18" charset="0"/>
              </a:rPr>
              <a:t>Viết đoạn văn (từ 5 – 7 câu) về một nét sinh hoạt thể hiện vẻ </a:t>
            </a:r>
            <a:r>
              <a:rPr lang="en-US" altLang="en-US" sz="3200" b="1" dirty="0">
                <a:solidFill>
                  <a:srgbClr val="000000"/>
                </a:solidFill>
                <a:latin typeface="Times New Roman" panose="02020603050405020304" pitchFamily="18" charset="0"/>
                <a:cs typeface="Times New Roman" panose="02020603050405020304" pitchFamily="18" charset="0"/>
              </a:rPr>
              <a:t>đ</a:t>
            </a:r>
            <a:r>
              <a:rPr lang="vi-VN" altLang="en-US" sz="3200" b="1" dirty="0">
                <a:solidFill>
                  <a:srgbClr val="000000"/>
                </a:solidFill>
                <a:latin typeface="Times New Roman" panose="02020603050405020304" pitchFamily="18" charset="0"/>
                <a:cs typeface="Times New Roman" panose="02020603050405020304" pitchFamily="18" charset="0"/>
              </a:rPr>
              <a:t>ẹp của con người và truy</a:t>
            </a:r>
            <a:r>
              <a:rPr lang="en-US" altLang="en-US" sz="3200" b="1" dirty="0">
                <a:solidFill>
                  <a:srgbClr val="000000"/>
                </a:solidFill>
                <a:latin typeface="Times New Roman" panose="02020603050405020304" pitchFamily="18" charset="0"/>
                <a:cs typeface="Times New Roman" panose="02020603050405020304" pitchFamily="18" charset="0"/>
              </a:rPr>
              <a:t>ề</a:t>
            </a:r>
            <a:r>
              <a:rPr lang="vi-VN" altLang="en-US" sz="3200" b="1" dirty="0">
                <a:solidFill>
                  <a:srgbClr val="000000"/>
                </a:solidFill>
                <a:latin typeface="Times New Roman" panose="02020603050405020304" pitchFamily="18" charset="0"/>
                <a:cs typeface="Times New Roman" panose="02020603050405020304" pitchFamily="18" charset="0"/>
              </a:rPr>
              <a:t>n thống v</a:t>
            </a:r>
            <a:r>
              <a:rPr lang="en-US" altLang="en-US" sz="3200" b="1" dirty="0">
                <a:solidFill>
                  <a:srgbClr val="000000"/>
                </a:solidFill>
                <a:latin typeface="Times New Roman" panose="02020603050405020304" pitchFamily="18" charset="0"/>
                <a:cs typeface="Times New Roman" panose="02020603050405020304" pitchFamily="18" charset="0"/>
              </a:rPr>
              <a:t>ă</a:t>
            </a:r>
            <a:r>
              <a:rPr lang="vi-VN" altLang="en-US" sz="3200" b="1" dirty="0">
                <a:solidFill>
                  <a:srgbClr val="000000"/>
                </a:solidFill>
                <a:latin typeface="Times New Roman" panose="02020603050405020304" pitchFamily="18" charset="0"/>
                <a:cs typeface="Times New Roman" panose="02020603050405020304" pitchFamily="18" charset="0"/>
              </a:rPr>
              <a:t>n ho</a:t>
            </a:r>
            <a:r>
              <a:rPr lang="en-US" altLang="en-US" sz="3200" b="1" dirty="0">
                <a:solidFill>
                  <a:srgbClr val="000000"/>
                </a:solidFill>
                <a:latin typeface="Times New Roman" panose="02020603050405020304" pitchFamily="18" charset="0"/>
                <a:cs typeface="Times New Roman" panose="02020603050405020304" pitchFamily="18" charset="0"/>
              </a:rPr>
              <a:t>á </a:t>
            </a:r>
            <a:r>
              <a:rPr lang="vi-VN" altLang="en-US" sz="3200" b="1" dirty="0">
                <a:solidFill>
                  <a:srgbClr val="000000"/>
                </a:solidFill>
                <a:latin typeface="Times New Roman" panose="02020603050405020304" pitchFamily="18" charset="0"/>
                <a:cs typeface="Times New Roman" panose="02020603050405020304" pitchFamily="18" charset="0"/>
              </a:rPr>
              <a:t>nơi em đang sống.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9120" y="1818019"/>
            <a:ext cx="6191793"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120" y="2519059"/>
            <a:ext cx="11058698"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554182" y="3357309"/>
            <a:ext cx="8160327"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54099" y="3108018"/>
            <a:ext cx="3637901" cy="3637901"/>
          </a:xfrm>
          <a:prstGeom prst="rect">
            <a:avLst/>
          </a:prstGeom>
        </p:spPr>
      </p:pic>
    </p:spTree>
    <p:extLst>
      <p:ext uri="{BB962C8B-B14F-4D97-AF65-F5344CB8AC3E}">
        <p14:creationId xmlns:p14="http://schemas.microsoft.com/office/powerpoint/2010/main" val="18147217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2" name="Rectangle 1"/>
          <p:cNvSpPr/>
          <p:nvPr/>
        </p:nvSpPr>
        <p:spPr>
          <a:xfrm>
            <a:off x="514066" y="1202225"/>
            <a:ext cx="11163868" cy="3970318"/>
          </a:xfrm>
          <a:prstGeom prst="rect">
            <a:avLst/>
          </a:prstGeom>
          <a:solidFill>
            <a:srgbClr val="FFFFFF">
              <a:alpha val="94902"/>
            </a:srgbClr>
          </a:solidFill>
        </p:spPr>
        <p:txBody>
          <a:bodyPr wrap="square">
            <a:spAutoFit/>
          </a:bodyPr>
          <a:lstStyle/>
          <a:p>
            <a:pPr algn="just"/>
            <a:r>
              <a:rPr lang="en-US" sz="2800" dirty="0">
                <a:solidFill>
                  <a:srgbClr val="333333"/>
                </a:solidFill>
                <a:latin typeface="+mj-lt"/>
              </a:rPr>
              <a:t>       </a:t>
            </a:r>
            <a:r>
              <a:rPr lang="vi-VN" sz="2800" dirty="0">
                <a:solidFill>
                  <a:srgbClr val="333333"/>
                </a:solidFill>
                <a:latin typeface="+mj-lt"/>
              </a:rPr>
              <a:t>Ở giữa lòng thủ đô Hà Nội tấp nập nhộn nhịp, thì đâu đó vẫn còn những quán hàng bày bán cốm non. Hương cốm non của đồng quê phả nhẹ vào trong từng cơn gió bay ngào ngạt giữa không gian cảnh vật. Những người bán hàng tay nhanh nhẹn và khé léo gói những gói cốm nhỏ để bán cho người mua. Đi dọc từng góc phố Hà Nội chúng ta có thể ăn và cảm nhận được vị dẻo thơm của hạt gạo theo một nét rất riêng. Dường như Cốm đã trở thành một nét đặc trưng không thể thiếu của mảnh đất nghìn năm văn hiến. Nó không chỉ là một thứ quà để ăn vui miệng, má nó còn níu giữ tâm hồn của những người con Hà Nội.</a:t>
            </a:r>
            <a:endParaRPr lang="en-US" sz="2800" dirty="0">
              <a:latin typeface="+mj-lt"/>
            </a:endParaRPr>
          </a:p>
        </p:txBody>
      </p:sp>
      <p:pic>
        <p:nvPicPr>
          <p:cNvPr id="3" name="Picture 2"/>
          <p:cNvPicPr>
            <a:picLocks noChangeAspect="1"/>
          </p:cNvPicPr>
          <p:nvPr/>
        </p:nvPicPr>
        <p:blipFill>
          <a:blip r:embed="rId4"/>
          <a:stretch>
            <a:fillRect/>
          </a:stretch>
        </p:blipFill>
        <p:spPr>
          <a:xfrm>
            <a:off x="637947" y="288276"/>
            <a:ext cx="10370195" cy="1286367"/>
          </a:xfrm>
          <a:prstGeom prst="rect">
            <a:avLst/>
          </a:prstGeom>
        </p:spPr>
      </p:pic>
    </p:spTree>
    <p:extLst>
      <p:ext uri="{BB962C8B-B14F-4D97-AF65-F5344CB8AC3E}">
        <p14:creationId xmlns:p14="http://schemas.microsoft.com/office/powerpoint/2010/main" val="6709002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7" y="1136074"/>
            <a:ext cx="5051011" cy="3773386"/>
          </a:xfrm>
          <a:prstGeom prst="rect">
            <a:avLst/>
          </a:prstGeom>
        </p:spPr>
      </p:pic>
      <p:sp>
        <p:nvSpPr>
          <p:cNvPr id="4" name="TextBox 3"/>
          <p:cNvSpPr txBox="1"/>
          <p:nvPr/>
        </p:nvSpPr>
        <p:spPr>
          <a:xfrm>
            <a:off x="360219"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ram </a:t>
            </a:r>
            <a:r>
              <a:rPr lang="en-US" sz="2800" dirty="0" err="1">
                <a:latin typeface="Times New Roman" panose="02020603050405020304" pitchFamily="18" charset="0"/>
                <a:cs typeface="Times New Roman" panose="02020603050405020304" pitchFamily="18" charset="0"/>
              </a:rPr>
              <a:t>ít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Phổ</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136074"/>
            <a:ext cx="5363441" cy="3773386"/>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8" y="225136"/>
            <a:ext cx="7975023" cy="5399809"/>
          </a:xfrm>
          <a:prstGeom prst="rect">
            <a:avLst/>
          </a:prstGeom>
        </p:spPr>
      </p:pic>
      <p:sp>
        <p:nvSpPr>
          <p:cNvPr id="3" name="TextBox 2"/>
          <p:cNvSpPr txBox="1"/>
          <p:nvPr/>
        </p:nvSpPr>
        <p:spPr>
          <a:xfrm>
            <a:off x="3287804" y="5957456"/>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4385393" y="1358415"/>
            <a:ext cx="3630763" cy="0"/>
          </a:xfrm>
          <a:prstGeom prst="line">
            <a:avLst/>
          </a:prstGeom>
          <a:ln w="28575">
            <a:solidFill>
              <a:srgbClr val="A75E84"/>
            </a:solidFill>
          </a:ln>
        </p:spPr>
        <p:style>
          <a:lnRef idx="1">
            <a:schemeClr val="accent1"/>
          </a:lnRef>
          <a:fillRef idx="0">
            <a:schemeClr val="accent1"/>
          </a:fillRef>
          <a:effectRef idx="0">
            <a:schemeClr val="accent1"/>
          </a:effectRef>
          <a:fontRef idx="minor">
            <a:schemeClr val="tx1"/>
          </a:fontRef>
        </p:style>
      </p:cxnSp>
      <p:sp>
        <p:nvSpPr>
          <p:cNvPr id="18" name="文本框 16"/>
          <p:cNvSpPr txBox="1"/>
          <p:nvPr/>
        </p:nvSpPr>
        <p:spPr>
          <a:xfrm>
            <a:off x="1344686" y="1214006"/>
            <a:ext cx="1103187" cy="646331"/>
          </a:xfrm>
          <a:prstGeom prst="rect">
            <a:avLst/>
          </a:prstGeom>
          <a:noFill/>
        </p:spPr>
        <p:txBody>
          <a:bodyPr wrap="none" rtlCol="0">
            <a:spAutoFit/>
          </a:bodyPr>
          <a:lstStyle/>
          <a:p>
            <a:r>
              <a:rPr lang="en-US" altLang="zh-CN" sz="3600" dirty="0" err="1">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Tiết</a:t>
            </a:r>
            <a:r>
              <a:rPr lang="en-US" altLang="zh-CN"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a:t>
            </a:r>
            <a:endParaRPr lang="zh-CN" altLang="en-US"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686232" y="1596682"/>
            <a:ext cx="10976287" cy="3244140"/>
          </a:xfrm>
          <a:prstGeom prst="rect">
            <a:avLst/>
          </a:prstGeom>
        </p:spPr>
      </p:pic>
      <p:pic>
        <p:nvPicPr>
          <p:cNvPr id="3" name="Picture 2"/>
          <p:cNvPicPr>
            <a:picLocks noChangeAspect="1"/>
          </p:cNvPicPr>
          <p:nvPr/>
        </p:nvPicPr>
        <p:blipFill>
          <a:blip r:embed="rId6">
            <a:biLevel thresh="50000"/>
          </a:blip>
          <a:stretch>
            <a:fillRect/>
          </a:stretch>
        </p:blipFill>
        <p:spPr>
          <a:xfrm>
            <a:off x="2792814" y="0"/>
            <a:ext cx="6815919" cy="1457070"/>
          </a:xfrm>
          <a:prstGeom prst="rect">
            <a:avLst/>
          </a:prstGeom>
        </p:spPr>
      </p:pic>
      <p:pic>
        <p:nvPicPr>
          <p:cNvPr id="4" name="Picture 3"/>
          <p:cNvPicPr>
            <a:picLocks noChangeAspect="1"/>
          </p:cNvPicPr>
          <p:nvPr/>
        </p:nvPicPr>
        <p:blipFill>
          <a:blip r:embed="rId7"/>
          <a:stretch>
            <a:fillRect/>
          </a:stretch>
        </p:blipFill>
        <p:spPr>
          <a:xfrm>
            <a:off x="7685137" y="4077374"/>
            <a:ext cx="419441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1278060" y="-1"/>
            <a:ext cx="10913938" cy="549907"/>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0"/>
            <a:ext cx="1278061" cy="68580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1278062" y="519131"/>
            <a:ext cx="10913938" cy="6338869"/>
          </a:xfrm>
          <a:prstGeom prst="rect">
            <a:avLst/>
          </a:prstGeom>
        </p:spPr>
      </p:pic>
      <p:sp>
        <p:nvSpPr>
          <p:cNvPr id="3" name="椭圆 2"/>
          <p:cNvSpPr/>
          <p:nvPr/>
        </p:nvSpPr>
        <p:spPr>
          <a:xfrm>
            <a:off x="2696838" y="652578"/>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p>
        </p:txBody>
      </p:sp>
      <p:sp>
        <p:nvSpPr>
          <p:cNvPr id="5" name="椭圆 4"/>
          <p:cNvSpPr/>
          <p:nvPr/>
        </p:nvSpPr>
        <p:spPr>
          <a:xfrm>
            <a:off x="2696838" y="2009664"/>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p>
        </p:txBody>
      </p:sp>
      <p:sp>
        <p:nvSpPr>
          <p:cNvPr id="6" name="椭圆 5"/>
          <p:cNvSpPr/>
          <p:nvPr/>
        </p:nvSpPr>
        <p:spPr>
          <a:xfrm>
            <a:off x="2696838" y="3366750"/>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p>
        </p:txBody>
      </p:sp>
      <p:grpSp>
        <p:nvGrpSpPr>
          <p:cNvPr id="7" name="组合 6"/>
          <p:cNvGrpSpPr/>
          <p:nvPr/>
        </p:nvGrpSpPr>
        <p:grpSpPr>
          <a:xfrm>
            <a:off x="4010231" y="650744"/>
            <a:ext cx="4122387" cy="584775"/>
            <a:chOff x="4819456" y="814768"/>
            <a:chExt cx="4122387" cy="584775"/>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584775"/>
            </a:xfrm>
            <a:prstGeom prst="rect">
              <a:avLst/>
            </a:prstGeom>
          </p:spPr>
          <p:txBody>
            <a:bodyPr wrap="square">
              <a:spAutoFit/>
            </a:bodyPr>
            <a:lstStyle/>
            <a:p>
              <a:pPr algn="ju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4010231" y="3508874"/>
            <a:ext cx="4782982" cy="584775"/>
            <a:chOff x="4796823" y="3672898"/>
            <a:chExt cx="4782982" cy="584775"/>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584775"/>
            </a:xfrm>
            <a:prstGeom prst="rect">
              <a:avLst/>
            </a:prstGeom>
          </p:spPr>
          <p:txBody>
            <a:bodyPr wrap="square">
              <a:spAutoFit/>
            </a:bodyPr>
            <a:lstStyle/>
            <a:p>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4010231" y="2226003"/>
            <a:ext cx="3868534" cy="584775"/>
            <a:chOff x="4971856" y="1108961"/>
            <a:chExt cx="3868534" cy="584775"/>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584775"/>
            </a:xfrm>
            <a:prstGeom prst="rect">
              <a:avLst/>
            </a:prstGeom>
          </p:spPr>
          <p:txBody>
            <a:bodyPr wrap="square">
              <a:spAutoFit/>
            </a:bodyPr>
            <a:lstStyle/>
            <a:p>
              <a:pPr algn="dist"/>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1131471" y="244562"/>
            <a:ext cx="923330" cy="6251713"/>
          </a:xfrm>
          <a:prstGeom prst="rect">
            <a:avLst/>
          </a:prstGeom>
          <a:noFill/>
        </p:spPr>
        <p:txBody>
          <a:bodyPr vert="eaVert" wrap="square" rtlCol="0">
            <a:spAutoFit/>
          </a:bodyPr>
          <a:lstStyle/>
          <a:p>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1115700" y="1020498"/>
            <a:ext cx="9766638"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AAAAAAAAAAAAAAAAAAAAAAAAAAA">
  <a:themeElements>
    <a:clrScheme name="自定义 3256">
      <a:dk1>
        <a:sysClr val="windowText" lastClr="000000"/>
      </a:dk1>
      <a:lt1>
        <a:sysClr val="window" lastClr="FFFFFF"/>
      </a:lt1>
      <a:dk2>
        <a:srgbClr val="44546A"/>
      </a:dk2>
      <a:lt2>
        <a:srgbClr val="E7E6E6"/>
      </a:lt2>
      <a:accent1>
        <a:srgbClr val="A75E84"/>
      </a:accent1>
      <a:accent2>
        <a:srgbClr val="A75E84"/>
      </a:accent2>
      <a:accent3>
        <a:srgbClr val="A75E84"/>
      </a:accent3>
      <a:accent4>
        <a:srgbClr val="A75E84"/>
      </a:accent4>
      <a:accent5>
        <a:srgbClr val="A75E84"/>
      </a:accent5>
      <a:accent6>
        <a:srgbClr val="A75E84"/>
      </a:accent6>
      <a:hlink>
        <a:srgbClr val="A75E84"/>
      </a:hlink>
      <a:folHlink>
        <a:srgbClr val="A75E8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1905</Words>
  <Application>Microsoft Office PowerPoint</Application>
  <PresentationFormat>Widescreen</PresentationFormat>
  <Paragraphs>192</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等线</vt:lpstr>
      <vt:lpstr>等线 Light</vt:lpstr>
      <vt:lpstr>#9Slide05 Fameliya</vt:lpstr>
      <vt:lpstr>#9Slide05 FS Blonde Script</vt:lpstr>
      <vt:lpstr>Arial</vt:lpstr>
      <vt:lpstr>Montserrat Medium</vt:lpstr>
      <vt:lpstr>Times New Roman</vt:lpstr>
      <vt:lpstr>Wingdings</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Admin</cp:lastModifiedBy>
  <cp:revision>137</cp:revision>
  <dcterms:created xsi:type="dcterms:W3CDTF">2019-03-08T02:06:00Z</dcterms:created>
  <dcterms:modified xsi:type="dcterms:W3CDTF">2025-12-19T14:36:35Z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