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437" r:id="rId3"/>
    <p:sldId id="439" r:id="rId4"/>
    <p:sldId id="440" r:id="rId5"/>
    <p:sldId id="438" r:id="rId6"/>
    <p:sldId id="441" r:id="rId7"/>
    <p:sldId id="263" r:id="rId8"/>
    <p:sldId id="442" r:id="rId9"/>
    <p:sldId id="443" r:id="rId10"/>
    <p:sldId id="444" r:id="rId11"/>
    <p:sldId id="448" r:id="rId12"/>
    <p:sldId id="447" r:id="rId13"/>
    <p:sldId id="449" r:id="rId14"/>
    <p:sldId id="451" r:id="rId15"/>
    <p:sldId id="452" r:id="rId16"/>
    <p:sldId id="453" r:id="rId17"/>
    <p:sldId id="454" r:id="rId18"/>
    <p:sldId id="457" r:id="rId19"/>
    <p:sldId id="458" r:id="rId20"/>
    <p:sldId id="459" r:id="rId21"/>
    <p:sldId id="318" r:id="rId22"/>
    <p:sldId id="460" r:id="rId23"/>
    <p:sldId id="366" r:id="rId24"/>
    <p:sldId id="461" r:id="rId25"/>
    <p:sldId id="464" r:id="rId26"/>
    <p:sldId id="463" r:id="rId27"/>
    <p:sldId id="462" r:id="rId28"/>
    <p:sldId id="4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66FF"/>
    <a:srgbClr val="FFFFCC"/>
    <a:srgbClr val="3333FF"/>
    <a:srgbClr val="66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7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ABCFCD-3B05-BE9F-630D-C0B5CB757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9C2C48B-3CB4-B38E-1087-43DCA2BF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C0FC52F-CDB4-AEDF-838D-37AF9CCC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4E9-F4F8-40E6-B430-7ABC04A1A9C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2B28E3-638C-B271-F319-8D7D8E90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50D73F6-DBE5-C6B1-2710-28CDE48C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39E0-FE27-42E2-BB99-A64A44CD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D218F0-B48D-3F28-C287-874D8596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285925A-7175-841D-A9E1-3E56F4EA2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D0149B7-2B13-0531-3C2B-8D092CB6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4E9-F4F8-40E6-B430-7ABC04A1A9C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B3FA57-83A3-C4C5-455D-9C76C07B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B97891-37BD-43B1-E91D-2109158C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39E0-FE27-42E2-BB99-A64A44CD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3E41303-8835-46C7-4610-4A5DED26B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3FC15F-5622-17B6-4D60-7F18C5F69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96746D-E87B-3B39-5D9A-50E49DAF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4E9-F4F8-40E6-B430-7ABC04A1A9C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007C7D-125F-7681-0BAF-A44A4773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F31FF65-6B65-C6FB-128D-6F8B633F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39E0-FE27-42E2-BB99-A64A44CD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3B4E13-DD26-21A5-8B7B-C0937AF1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14890D4-EBF7-F4D1-0396-642A8D7F7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925688-E2B0-CB48-77EE-C56E5738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4E9-F4F8-40E6-B430-7ABC04A1A9C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0525201-F5E3-A4FE-B4AB-99B90EE9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095F32-B7F8-7876-5167-D21376B1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39E0-FE27-42E2-BB99-A64A44CD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85B120-763E-1D24-4467-97C3B5E6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0254D1B-4C50-76B7-D124-8263B8F8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FD2EDF-DF7E-2BA8-86E8-EA7A27F5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4E9-F4F8-40E6-B430-7ABC04A1A9C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A29D54B-A093-5EDA-CE60-091A3D831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AC710E-7653-CDF2-0392-EB7D7999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39E0-FE27-42E2-BB99-A64A44CD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50C583-7C98-4817-6345-1CEB3971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E5476E5-D7C1-C3CF-60AB-CEBF55946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6FCA2BD-7C80-813B-048E-53B6EA324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F1D4E3-EFE1-5DD6-A17A-1B36B6B7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4E9-F4F8-40E6-B430-7ABC04A1A9C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946B71A-27D1-B54D-1B30-C5225E55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FD2D21F-447B-03FF-31E3-3DE8B02C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39E0-FE27-42E2-BB99-A64A44CD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CBACA6-D6CF-7E5F-49D9-037D616F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860741C-C990-2CDD-4D53-C9DEAC61B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5D90FB3-CF89-1C3E-A493-C7FB504BF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1BDF72C-A878-F57E-F18C-A068FE7D3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ADD7AD1-C774-E1C4-AE00-CB09510C2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AC3DE47-7276-AF47-9672-EF521683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4E9-F4F8-40E6-B430-7ABC04A1A9C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16B2174-E49A-B701-CD55-E72E56CE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508D9A4-E0FD-37D1-E2CD-4C091454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39E0-FE27-42E2-BB99-A64A44CD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401A166-843E-9CFF-2675-37BC11AD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3F1130B-FEAE-E658-FB94-6975A13A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4E9-F4F8-40E6-B430-7ABC04A1A9C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033783-66D0-9614-E023-80422454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79C3A5C-AC3A-AA56-30B5-180D1EAF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39E0-FE27-42E2-BB99-A64A44CD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4913FBF-0AE2-9D03-BE5B-162E145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4E9-F4F8-40E6-B430-7ABC04A1A9C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61A6204-32C1-20DD-1F41-ADE6AEEE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DFE0042-0387-B526-77B1-E546AE72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39E0-FE27-42E2-BB99-A64A44CD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209EA7-6AC6-FE0E-2B6F-6B188ED6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184F6FF-3CD2-AD59-E110-BBFB4FB64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8B2091D-0E7B-D8D5-86D8-EF7F48A89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39A223F-D5BE-9401-A1FC-4678604C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4E9-F4F8-40E6-B430-7ABC04A1A9C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555166E-FCE7-6915-3792-36330710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47F5C54-3755-58F3-69DA-16BDA1EF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39E0-FE27-42E2-BB99-A64A44CD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8A7EA4-0FB8-F578-A245-08353C47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86A7026-132F-B147-EB8F-D7FAC2546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948BA03-4221-2361-F79F-28AC4979E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7D62C3-620D-AE07-B9ED-DF1A473D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4E9-F4F8-40E6-B430-7ABC04A1A9C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E568B91-649F-C23E-64C2-5593C1BF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DB26339-DF90-2C2C-9A8A-7E113AEF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39E0-FE27-42E2-BB99-A64A44CD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E1485C4-316B-9693-5F3C-F00A0C14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6A9FDEC-11BA-992B-5BFE-029AC847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3A3DC34-3F25-D0A9-B181-4D7A900D4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14E9-F4F8-40E6-B430-7ABC04A1A9C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893A0A-2CDD-E9C9-0D89-19738C9BA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406B7-5274-512B-7556-853EE8E69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939E0-FE27-42E2-BB99-A64A44CD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651CFAD-32EE-340B-CE30-7ECE4AA3E02A}"/>
              </a:ext>
            </a:extLst>
          </p:cNvPr>
          <p:cNvSpPr txBox="1"/>
          <p:nvPr/>
        </p:nvSpPr>
        <p:spPr>
          <a:xfrm>
            <a:off x="6096000" y="3154239"/>
            <a:ext cx="5495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Lê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25CC424-A308-3F89-8E45-4DA8880DD1A8}"/>
              </a:ext>
            </a:extLst>
          </p:cNvPr>
          <p:cNvSpPr txBox="1"/>
          <p:nvPr/>
        </p:nvSpPr>
        <p:spPr>
          <a:xfrm>
            <a:off x="3961157" y="1531129"/>
            <a:ext cx="776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3: HỘI LỒNG TỒNG 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BA79356-2420-8EEF-88C4-FA227558B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" y="694944"/>
            <a:ext cx="5086620" cy="53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A647A4-D3E6-6CD6-4371-07E50D9E5E5B}"/>
              </a:ext>
            </a:extLst>
          </p:cNvPr>
          <p:cNvSpPr txBox="1"/>
          <p:nvPr/>
        </p:nvSpPr>
        <p:spPr>
          <a:xfrm>
            <a:off x="1219200" y="240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I. Khám phá chung văn bản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7C2315A-1A1F-3713-0C75-980B31CD299E}"/>
              </a:ext>
            </a:extLst>
          </p:cNvPr>
          <p:cNvSpPr txBox="1"/>
          <p:nvPr/>
        </p:nvSpPr>
        <p:spPr>
          <a:xfrm>
            <a:off x="1308100" y="89800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695450" algn="l"/>
                <a:tab pos="2703195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1FAF2E4-9117-E9A8-2DF9-1F0C949DF296}"/>
              </a:ext>
            </a:extLst>
          </p:cNvPr>
          <p:cNvSpPr txBox="1"/>
          <p:nvPr/>
        </p:nvSpPr>
        <p:spPr>
          <a:xfrm>
            <a:off x="3187700" y="543747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695450" algn="l"/>
                <a:tab pos="2703195" algn="l"/>
              </a:tabLs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FE3E81-DBEA-80A7-E6C7-6FCCDE9827AA}"/>
              </a:ext>
            </a:extLst>
          </p:cNvPr>
          <p:cNvSpPr txBox="1"/>
          <p:nvPr/>
        </p:nvSpPr>
        <p:spPr>
          <a:xfrm>
            <a:off x="1585380" y="1704771"/>
            <a:ext cx="6275920" cy="523220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1BFC373-E63E-B783-EA41-EF79B19CE0A7}"/>
              </a:ext>
            </a:extLst>
          </p:cNvPr>
          <p:cNvSpPr txBox="1"/>
          <p:nvPr/>
        </p:nvSpPr>
        <p:spPr>
          <a:xfrm>
            <a:off x="1585378" y="2332583"/>
            <a:ext cx="10161249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đẩu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sư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B6F64FE-5084-3FDD-8090-0D99A42574D0}"/>
              </a:ext>
            </a:extLst>
          </p:cNvPr>
          <p:cNvSpPr txBox="1"/>
          <p:nvPr/>
        </p:nvSpPr>
        <p:spPr>
          <a:xfrm>
            <a:off x="1585377" y="3444558"/>
            <a:ext cx="10161249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chơi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ném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vui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chơi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25575BD-1CF9-0EDE-16AC-8B02A3E41C24}"/>
              </a:ext>
            </a:extLst>
          </p:cNvPr>
          <p:cNvSpPr txBox="1"/>
          <p:nvPr/>
        </p:nvSpPr>
        <p:spPr>
          <a:xfrm>
            <a:off x="1585377" y="4556533"/>
            <a:ext cx="10161249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sư tư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phương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sư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395AF29-9A81-DE1B-984B-889A65B2A493}"/>
              </a:ext>
            </a:extLst>
          </p:cNvPr>
          <p:cNvSpPr txBox="1"/>
          <p:nvPr/>
        </p:nvSpPr>
        <p:spPr>
          <a:xfrm>
            <a:off x="1636177" y="5668508"/>
            <a:ext cx="10161249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dịp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A647A4-D3E6-6CD6-4371-07E50D9E5E5B}"/>
              </a:ext>
            </a:extLst>
          </p:cNvPr>
          <p:cNvSpPr txBox="1"/>
          <p:nvPr/>
        </p:nvSpPr>
        <p:spPr>
          <a:xfrm>
            <a:off x="1219200" y="240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II. Khám phá chi tiết văn bản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7C2315A-1A1F-3713-0C75-980B31CD299E}"/>
              </a:ext>
            </a:extLst>
          </p:cNvPr>
          <p:cNvSpPr txBox="1"/>
          <p:nvPr/>
        </p:nvSpPr>
        <p:spPr>
          <a:xfrm>
            <a:off x="1308100" y="89800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695450" algn="l"/>
                <a:tab pos="2703195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hội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lồng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tồng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3" descr="Sách giáo khoa trực tuyến lớp 7 - 8 - 9 năm học 2021 - 2022 - Trường THCS  Nguyễn Thị Minh Khai">
            <a:extLst>
              <a:ext uri="{FF2B5EF4-FFF2-40B4-BE49-F238E27FC236}">
                <a16:creationId xmlns:a16="http://schemas.microsoft.com/office/drawing/2014/main" id="{E312383B-E28B-48F7-B375-096090CB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429000"/>
            <a:ext cx="4336026" cy="32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Bảng 4">
            <a:extLst>
              <a:ext uri="{FF2B5EF4-FFF2-40B4-BE49-F238E27FC236}">
                <a16:creationId xmlns:a16="http://schemas.microsoft.com/office/drawing/2014/main" id="{900442A5-7317-0EBB-9C87-9A7B014D6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74540"/>
              </p:ext>
            </p:extLst>
          </p:nvPr>
        </p:nvGraphicFramePr>
        <p:xfrm>
          <a:off x="2303903" y="1755913"/>
          <a:ext cx="844042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0210">
                  <a:extLst>
                    <a:ext uri="{9D8B030D-6E8A-4147-A177-3AD203B41FA5}">
                      <a16:colId xmlns:a16="http://schemas.microsoft.com/office/drawing/2014/main" val="2252442052"/>
                    </a:ext>
                  </a:extLst>
                </a:gridCol>
                <a:gridCol w="4220210">
                  <a:extLst>
                    <a:ext uri="{9D8B030D-6E8A-4147-A177-3AD203B41FA5}">
                      <a16:colId xmlns:a16="http://schemas.microsoft.com/office/drawing/2014/main" val="1811635643"/>
                    </a:ext>
                  </a:extLst>
                </a:gridCol>
              </a:tblGrid>
              <a:tr h="19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Những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thông tin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chính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Trả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lời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9858"/>
                  </a:ext>
                </a:extLst>
              </a:tr>
              <a:tr h="121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Thời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gian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tổ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chức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: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075398"/>
                  </a:ext>
                </a:extLst>
              </a:tr>
              <a:tr h="121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vi-VN" sz="2800">
                          <a:effectLst/>
                          <a:latin typeface="+mj-lt"/>
                        </a:rPr>
                        <a:t>Địa điểm tổ chức:</a:t>
                      </a:r>
                      <a:endParaRPr lang="en-US" sz="2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46640"/>
                  </a:ext>
                </a:extLst>
              </a:tr>
              <a:tr h="1995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vi-VN" sz="2800">
                          <a:effectLst/>
                          <a:latin typeface="+mj-lt"/>
                        </a:rPr>
                        <a:t>Vùng miền có lễ hội:</a:t>
                      </a:r>
                      <a:endParaRPr lang="en-US" sz="2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665418"/>
                  </a:ext>
                </a:extLst>
              </a:tr>
              <a:tr h="121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vi-VN" sz="2800">
                          <a:effectLst/>
                          <a:latin typeface="+mj-lt"/>
                        </a:rPr>
                        <a:t>Phần cúng tế - lễ:</a:t>
                      </a:r>
                      <a:endParaRPr lang="en-US" sz="2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497875"/>
                  </a:ext>
                </a:extLst>
              </a:tr>
              <a:tr h="1995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Phần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vui chơi -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hội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: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741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6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A647A4-D3E6-6CD6-4371-07E50D9E5E5B}"/>
              </a:ext>
            </a:extLst>
          </p:cNvPr>
          <p:cNvSpPr txBox="1"/>
          <p:nvPr/>
        </p:nvSpPr>
        <p:spPr>
          <a:xfrm>
            <a:off x="1219200" y="240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II. Khám phá chi tiết văn bản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7C2315A-1A1F-3713-0C75-980B31CD299E}"/>
              </a:ext>
            </a:extLst>
          </p:cNvPr>
          <p:cNvSpPr txBox="1"/>
          <p:nvPr/>
        </p:nvSpPr>
        <p:spPr>
          <a:xfrm>
            <a:off x="1308100" y="89800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695450" algn="l"/>
                <a:tab pos="2703195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hội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lồng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tồng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FE3E81-DBEA-80A7-E6C7-6FCCDE9827AA}"/>
              </a:ext>
            </a:extLst>
          </p:cNvPr>
          <p:cNvSpPr txBox="1"/>
          <p:nvPr/>
        </p:nvSpPr>
        <p:spPr>
          <a:xfrm>
            <a:off x="1464108" y="1742568"/>
            <a:ext cx="9146120" cy="523220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marL="28575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53E74AC-9B18-CBD9-43CF-69E5F748C045}"/>
              </a:ext>
            </a:extLst>
          </p:cNvPr>
          <p:cNvSpPr txBox="1"/>
          <p:nvPr/>
        </p:nvSpPr>
        <p:spPr>
          <a:xfrm>
            <a:off x="1464108" y="2690337"/>
            <a:ext cx="5399620" cy="523220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marL="28575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CAB286-25DF-F791-AE88-55FD408A2D84}"/>
              </a:ext>
            </a:extLst>
          </p:cNvPr>
          <p:cNvSpPr txBox="1"/>
          <p:nvPr/>
        </p:nvSpPr>
        <p:spPr>
          <a:xfrm>
            <a:off x="1464108" y="3675903"/>
            <a:ext cx="9388663" cy="954107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marL="28575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ỉnh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Quang,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A647A4-D3E6-6CD6-4371-07E50D9E5E5B}"/>
              </a:ext>
            </a:extLst>
          </p:cNvPr>
          <p:cNvSpPr txBox="1"/>
          <p:nvPr/>
        </p:nvSpPr>
        <p:spPr>
          <a:xfrm>
            <a:off x="1219200" y="240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II. Khám phá chi tiết văn bản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7C2315A-1A1F-3713-0C75-980B31CD299E}"/>
              </a:ext>
            </a:extLst>
          </p:cNvPr>
          <p:cNvSpPr txBox="1"/>
          <p:nvPr/>
        </p:nvSpPr>
        <p:spPr>
          <a:xfrm>
            <a:off x="1308100" y="89800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695450" algn="l"/>
                <a:tab pos="2703195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hội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lồng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tồng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FE3E81-DBEA-80A7-E6C7-6FCCDE9827AA}"/>
              </a:ext>
            </a:extLst>
          </p:cNvPr>
          <p:cNvSpPr txBox="1"/>
          <p:nvPr/>
        </p:nvSpPr>
        <p:spPr>
          <a:xfrm>
            <a:off x="1585380" y="1704771"/>
            <a:ext cx="9146120" cy="523220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marL="28575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53E74AC-9B18-CBD9-43CF-69E5F748C045}"/>
              </a:ext>
            </a:extLst>
          </p:cNvPr>
          <p:cNvSpPr txBox="1"/>
          <p:nvPr/>
        </p:nvSpPr>
        <p:spPr>
          <a:xfrm>
            <a:off x="1585380" y="2503753"/>
            <a:ext cx="664422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28575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CAB286-25DF-F791-AE88-55FD408A2D84}"/>
              </a:ext>
            </a:extLst>
          </p:cNvPr>
          <p:cNvSpPr txBox="1"/>
          <p:nvPr/>
        </p:nvSpPr>
        <p:spPr>
          <a:xfrm>
            <a:off x="1567389" y="3214804"/>
            <a:ext cx="998961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28575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Sau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bánh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732548-15D6-1DAB-939A-BFBD2163CA8E}"/>
              </a:ext>
            </a:extLst>
          </p:cNvPr>
          <p:cNvSpPr txBox="1"/>
          <p:nvPr/>
        </p:nvSpPr>
        <p:spPr>
          <a:xfrm>
            <a:off x="1585380" y="4235777"/>
            <a:ext cx="9641420" cy="954107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marL="28575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5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A647A4-D3E6-6CD6-4371-07E50D9E5E5B}"/>
              </a:ext>
            </a:extLst>
          </p:cNvPr>
          <p:cNvSpPr txBox="1"/>
          <p:nvPr/>
        </p:nvSpPr>
        <p:spPr>
          <a:xfrm>
            <a:off x="1219200" y="240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II. Khám phá chi tiết văn bản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7C2315A-1A1F-3713-0C75-980B31CD299E}"/>
              </a:ext>
            </a:extLst>
          </p:cNvPr>
          <p:cNvSpPr txBox="1"/>
          <p:nvPr/>
        </p:nvSpPr>
        <p:spPr>
          <a:xfrm>
            <a:off x="1308100" y="898005"/>
            <a:ext cx="8280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FE3E81-DBEA-80A7-E6C7-6FCCDE9827AA}"/>
              </a:ext>
            </a:extLst>
          </p:cNvPr>
          <p:cNvSpPr txBox="1"/>
          <p:nvPr/>
        </p:nvSpPr>
        <p:spPr>
          <a:xfrm>
            <a:off x="1585380" y="1513452"/>
            <a:ext cx="9146120" cy="1384995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bánh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53E74AC-9B18-CBD9-43CF-69E5F748C045}"/>
              </a:ext>
            </a:extLst>
          </p:cNvPr>
          <p:cNvSpPr txBox="1"/>
          <p:nvPr/>
        </p:nvSpPr>
        <p:spPr>
          <a:xfrm>
            <a:off x="1585380" y="3589020"/>
            <a:ext cx="664422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CAB286-25DF-F791-AE88-55FD408A2D84}"/>
              </a:ext>
            </a:extLst>
          </p:cNvPr>
          <p:cNvSpPr txBox="1"/>
          <p:nvPr/>
        </p:nvSpPr>
        <p:spPr>
          <a:xfrm>
            <a:off x="1585380" y="4040648"/>
            <a:ext cx="998961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732548-15D6-1DAB-939A-BFBD2163CA8E}"/>
              </a:ext>
            </a:extLst>
          </p:cNvPr>
          <p:cNvSpPr txBox="1"/>
          <p:nvPr/>
        </p:nvSpPr>
        <p:spPr>
          <a:xfrm>
            <a:off x="1585380" y="3065800"/>
            <a:ext cx="9641420" cy="523220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D64E0BE-6D47-A32B-511F-FBA115C96C52}"/>
              </a:ext>
            </a:extLst>
          </p:cNvPr>
          <p:cNvSpPr txBox="1"/>
          <p:nvPr/>
        </p:nvSpPr>
        <p:spPr>
          <a:xfrm>
            <a:off x="1585380" y="4475018"/>
            <a:ext cx="998961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FEE8E3-FBBF-A8D5-DF2F-EB6EFFB46EE3}"/>
              </a:ext>
            </a:extLst>
          </p:cNvPr>
          <p:cNvSpPr txBox="1"/>
          <p:nvPr/>
        </p:nvSpPr>
        <p:spPr>
          <a:xfrm>
            <a:off x="1413742" y="4868883"/>
            <a:ext cx="101612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võ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975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4" grpId="0" animBg="1"/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23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A647A4-D3E6-6CD6-4371-07E50D9E5E5B}"/>
              </a:ext>
            </a:extLst>
          </p:cNvPr>
          <p:cNvSpPr txBox="1"/>
          <p:nvPr/>
        </p:nvSpPr>
        <p:spPr>
          <a:xfrm>
            <a:off x="1219200" y="240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II. Khám phá chi tiết văn bản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7C2315A-1A1F-3713-0C75-980B31CD299E}"/>
              </a:ext>
            </a:extLst>
          </p:cNvPr>
          <p:cNvSpPr txBox="1"/>
          <p:nvPr/>
        </p:nvSpPr>
        <p:spPr>
          <a:xfrm>
            <a:off x="1308100" y="898005"/>
            <a:ext cx="8280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FE3E81-DBEA-80A7-E6C7-6FCCDE9827AA}"/>
              </a:ext>
            </a:extLst>
          </p:cNvPr>
          <p:cNvSpPr txBox="1"/>
          <p:nvPr/>
        </p:nvSpPr>
        <p:spPr>
          <a:xfrm>
            <a:off x="1585380" y="1653456"/>
            <a:ext cx="5209120" cy="523220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53E74AC-9B18-CBD9-43CF-69E5F748C045}"/>
              </a:ext>
            </a:extLst>
          </p:cNvPr>
          <p:cNvSpPr txBox="1"/>
          <p:nvPr/>
        </p:nvSpPr>
        <p:spPr>
          <a:xfrm>
            <a:off x="1499560" y="2274151"/>
            <a:ext cx="9989611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tươi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thu, chăn nuôi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CAB286-25DF-F791-AE88-55FD408A2D84}"/>
              </a:ext>
            </a:extLst>
          </p:cNvPr>
          <p:cNvSpPr txBox="1"/>
          <p:nvPr/>
        </p:nvSpPr>
        <p:spPr>
          <a:xfrm>
            <a:off x="1499560" y="3333100"/>
            <a:ext cx="9989611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uộc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vui tươi,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con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khoẻ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phong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D64E0BE-6D47-A32B-511F-FBA115C96C52}"/>
              </a:ext>
            </a:extLst>
          </p:cNvPr>
          <p:cNvSpPr txBox="1"/>
          <p:nvPr/>
        </p:nvSpPr>
        <p:spPr>
          <a:xfrm>
            <a:off x="1499559" y="4504050"/>
            <a:ext cx="998961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A647A4-D3E6-6CD6-4371-07E50D9E5E5B}"/>
              </a:ext>
            </a:extLst>
          </p:cNvPr>
          <p:cNvSpPr txBox="1"/>
          <p:nvPr/>
        </p:nvSpPr>
        <p:spPr>
          <a:xfrm>
            <a:off x="1219200" y="240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II. Khám phá chi tiết văn bản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7C2315A-1A1F-3713-0C75-980B31CD299E}"/>
              </a:ext>
            </a:extLst>
          </p:cNvPr>
          <p:cNvSpPr txBox="1"/>
          <p:nvPr/>
        </p:nvSpPr>
        <p:spPr>
          <a:xfrm>
            <a:off x="1219200" y="823583"/>
            <a:ext cx="816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FE3E81-DBEA-80A7-E6C7-6FCCDE9827AA}"/>
              </a:ext>
            </a:extLst>
          </p:cNvPr>
          <p:cNvSpPr txBox="1"/>
          <p:nvPr/>
        </p:nvSpPr>
        <p:spPr>
          <a:xfrm>
            <a:off x="2806699" y="1606364"/>
            <a:ext cx="8544641" cy="2485787"/>
          </a:xfrm>
          <a:prstGeom prst="wedgeRoundRectCallout">
            <a:avLst>
              <a:gd name="adj1" fmla="val -56950"/>
              <a:gd name="adj2" fmla="val 30313"/>
              <a:gd name="adj3" fmla="val 16667"/>
            </a:avLst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D4F02F9-2251-B811-4041-B92BDE76A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12" y="3239729"/>
            <a:ext cx="2517593" cy="38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A647A4-D3E6-6CD6-4371-07E50D9E5E5B}"/>
              </a:ext>
            </a:extLst>
          </p:cNvPr>
          <p:cNvSpPr txBox="1"/>
          <p:nvPr/>
        </p:nvSpPr>
        <p:spPr>
          <a:xfrm>
            <a:off x="1219200" y="240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II. Khám phá chi tiết văn bản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7C2315A-1A1F-3713-0C75-980B31CD299E}"/>
              </a:ext>
            </a:extLst>
          </p:cNvPr>
          <p:cNvSpPr txBox="1"/>
          <p:nvPr/>
        </p:nvSpPr>
        <p:spPr>
          <a:xfrm>
            <a:off x="1219200" y="823583"/>
            <a:ext cx="816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FE3E81-DBEA-80A7-E6C7-6FCCDE9827AA}"/>
              </a:ext>
            </a:extLst>
          </p:cNvPr>
          <p:cNvSpPr txBox="1"/>
          <p:nvPr/>
        </p:nvSpPr>
        <p:spPr>
          <a:xfrm>
            <a:off x="1823679" y="1855061"/>
            <a:ext cx="9238021" cy="2485787"/>
          </a:xfrm>
          <a:prstGeom prst="round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“</a:t>
            </a:r>
            <a:r>
              <a:rPr lang="vi-VN" sz="2800" i="1" dirty="0" err="1">
                <a:latin typeface="+mj-lt"/>
              </a:rPr>
              <a:t>Lượn</a:t>
            </a:r>
            <a:r>
              <a:rPr lang="vi-VN" sz="2800" i="1" dirty="0">
                <a:latin typeface="+mj-lt"/>
              </a:rPr>
              <a:t>, </a:t>
            </a:r>
            <a:r>
              <a:rPr lang="vi-VN" sz="2800" i="1" dirty="0" err="1">
                <a:latin typeface="+mj-lt"/>
              </a:rPr>
              <a:t>tiếng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nói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tình</a:t>
            </a:r>
            <a:r>
              <a:rPr lang="vi-VN" sz="2800" i="1" dirty="0">
                <a:latin typeface="+mj-lt"/>
              </a:rPr>
              <a:t> yêu, </a:t>
            </a:r>
            <a:r>
              <a:rPr lang="vi-VN" sz="2800" i="1" dirty="0" err="1">
                <a:latin typeface="+mj-lt"/>
              </a:rPr>
              <a:t>tiếng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lòng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của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ngày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hội</a:t>
            </a:r>
            <a:r>
              <a:rPr lang="vi-VN" sz="2800" i="1" dirty="0">
                <a:latin typeface="+mj-lt"/>
              </a:rPr>
              <a:t> xuân, </a:t>
            </a:r>
            <a:r>
              <a:rPr lang="vi-VN" sz="2800" i="1" dirty="0" err="1">
                <a:latin typeface="+mj-lt"/>
              </a:rPr>
              <a:t>lành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mạnh</a:t>
            </a:r>
            <a:r>
              <a:rPr lang="vi-VN" sz="2800" i="1" dirty="0">
                <a:latin typeface="+mj-lt"/>
              </a:rPr>
              <a:t>, trong </a:t>
            </a:r>
            <a:r>
              <a:rPr lang="vi-VN" sz="2800" i="1" dirty="0" err="1">
                <a:latin typeface="+mj-lt"/>
              </a:rPr>
              <a:t>sáng</a:t>
            </a:r>
            <a:r>
              <a:rPr lang="vi-VN" sz="2800" i="1" dirty="0">
                <a:latin typeface="+mj-lt"/>
              </a:rPr>
              <a:t>, </a:t>
            </a:r>
            <a:r>
              <a:rPr lang="vi-VN" sz="2800" i="1" dirty="0" err="1">
                <a:latin typeface="+mj-lt"/>
              </a:rPr>
              <a:t>đầy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sức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sống</a:t>
            </a:r>
            <a:r>
              <a:rPr lang="vi-VN" sz="2800" i="1" dirty="0">
                <a:latin typeface="+mj-lt"/>
              </a:rPr>
              <a:t>, vang </a:t>
            </a:r>
            <a:r>
              <a:rPr lang="vi-VN" sz="2800" i="1" dirty="0" err="1">
                <a:latin typeface="+mj-lt"/>
              </a:rPr>
              <a:t>vọng</a:t>
            </a:r>
            <a:r>
              <a:rPr lang="vi-VN" sz="2800" i="1" dirty="0">
                <a:latin typeface="+mj-lt"/>
              </a:rPr>
              <a:t> sôi </a:t>
            </a:r>
            <a:r>
              <a:rPr lang="vi-VN" sz="2800" i="1" dirty="0" err="1">
                <a:latin typeface="+mj-lt"/>
              </a:rPr>
              <a:t>nổi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mà</a:t>
            </a:r>
            <a:r>
              <a:rPr lang="vi-VN" sz="2800" i="1" dirty="0">
                <a:latin typeface="+mj-lt"/>
              </a:rPr>
              <a:t> êm </a:t>
            </a:r>
            <a:r>
              <a:rPr lang="vi-VN" sz="2800" i="1" dirty="0" err="1">
                <a:latin typeface="+mj-lt"/>
              </a:rPr>
              <a:t>đềm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dưới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trời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Việt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Bắc</a:t>
            </a:r>
            <a:r>
              <a:rPr lang="en-US" sz="2800" i="1" dirty="0">
                <a:latin typeface="+mj-lt"/>
              </a:rPr>
              <a:t>”</a:t>
            </a:r>
            <a:r>
              <a:rPr lang="vi-VN" sz="2800" i="1" dirty="0">
                <a:latin typeface="+mj-lt"/>
              </a:rPr>
              <a:t>. </a:t>
            </a:r>
            <a:r>
              <a:rPr lang="en-US" sz="2800" i="1" dirty="0">
                <a:latin typeface="+mj-lt"/>
              </a:rPr>
              <a:t>-&gt; </a:t>
            </a:r>
            <a:r>
              <a:rPr lang="vi-VN" sz="2800" dirty="0" err="1">
                <a:latin typeface="+mj-lt"/>
              </a:rPr>
              <a:t>thể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hiện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sự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đồng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cảm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thái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độ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ngợi</a:t>
            </a:r>
            <a:r>
              <a:rPr lang="vi-VN" sz="2800" dirty="0">
                <a:latin typeface="+mj-lt"/>
              </a:rPr>
              <a:t> ca, </a:t>
            </a:r>
            <a:r>
              <a:rPr lang="vi-VN" sz="2800" dirty="0" err="1">
                <a:latin typeface="+mj-lt"/>
              </a:rPr>
              <a:t>đề</a:t>
            </a:r>
            <a:r>
              <a:rPr lang="vi-VN" sz="2800" dirty="0">
                <a:latin typeface="+mj-lt"/>
              </a:rPr>
              <a:t> cao </a:t>
            </a:r>
            <a:r>
              <a:rPr lang="vi-VN" sz="2800" dirty="0" err="1">
                <a:latin typeface="+mj-lt"/>
              </a:rPr>
              <a:t>vẻ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đẹp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hát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lượn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sinh </a:t>
            </a:r>
            <a:r>
              <a:rPr lang="vi-VN" sz="2800" dirty="0" err="1">
                <a:latin typeface="+mj-lt"/>
              </a:rPr>
              <a:t>hoạt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hoá</a:t>
            </a:r>
            <a:r>
              <a:rPr lang="vi-VN" sz="2800" dirty="0">
                <a:latin typeface="+mj-lt"/>
              </a:rPr>
              <a:t> dân gian </a:t>
            </a:r>
            <a:r>
              <a:rPr lang="vi-VN" sz="2800" dirty="0" err="1">
                <a:latin typeface="+mj-lt"/>
              </a:rPr>
              <a:t>phổ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biến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đồng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Tày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Nùng</a:t>
            </a:r>
            <a:r>
              <a:rPr lang="vi-VN" sz="2800" dirty="0">
                <a:latin typeface="+mj-lt"/>
              </a:rPr>
              <a:t> trong </a:t>
            </a:r>
            <a:r>
              <a:rPr lang="vi-VN" sz="2800" dirty="0" err="1">
                <a:latin typeface="+mj-lt"/>
              </a:rPr>
              <a:t>mùa</a:t>
            </a:r>
            <a:r>
              <a:rPr lang="vi-VN" sz="2800" dirty="0">
                <a:latin typeface="+mj-lt"/>
              </a:rPr>
              <a:t> xuân.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90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A647A4-D3E6-6CD6-4371-07E50D9E5E5B}"/>
              </a:ext>
            </a:extLst>
          </p:cNvPr>
          <p:cNvSpPr txBox="1"/>
          <p:nvPr/>
        </p:nvSpPr>
        <p:spPr>
          <a:xfrm>
            <a:off x="1219200" y="240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III. Tổng kết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7C2315A-1A1F-3713-0C75-980B31CD299E}"/>
              </a:ext>
            </a:extLst>
          </p:cNvPr>
          <p:cNvSpPr txBox="1"/>
          <p:nvPr/>
        </p:nvSpPr>
        <p:spPr>
          <a:xfrm>
            <a:off x="1219200" y="823583"/>
            <a:ext cx="816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FE3E81-DBEA-80A7-E6C7-6FCCDE9827AA}"/>
              </a:ext>
            </a:extLst>
          </p:cNvPr>
          <p:cNvSpPr txBox="1"/>
          <p:nvPr/>
        </p:nvSpPr>
        <p:spPr>
          <a:xfrm>
            <a:off x="1474272" y="1408358"/>
            <a:ext cx="10070027" cy="1532334"/>
          </a:xfrm>
          <a:prstGeom prst="round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  <a:tab pos="2703195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tỏ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71D4317-5621-2E68-DB0E-82A38E7FEEA6}"/>
              </a:ext>
            </a:extLst>
          </p:cNvPr>
          <p:cNvSpPr txBox="1"/>
          <p:nvPr/>
        </p:nvSpPr>
        <p:spPr>
          <a:xfrm>
            <a:off x="1474272" y="3154531"/>
            <a:ext cx="8940598" cy="578882"/>
          </a:xfrm>
          <a:prstGeom prst="round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  <a:tab pos="270319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chi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cụ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hoạt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lồng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tồng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B0A4EA0-4160-F2F9-E5A0-4A8EACF6241E}"/>
              </a:ext>
            </a:extLst>
          </p:cNvPr>
          <p:cNvSpPr txBox="1"/>
          <p:nvPr/>
        </p:nvSpPr>
        <p:spPr>
          <a:xfrm>
            <a:off x="1373107" y="4003761"/>
            <a:ext cx="9180594" cy="1055608"/>
          </a:xfrm>
          <a:prstGeom prst="round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  <a:tab pos="270319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A647A4-D3E6-6CD6-4371-07E50D9E5E5B}"/>
              </a:ext>
            </a:extLst>
          </p:cNvPr>
          <p:cNvSpPr txBox="1"/>
          <p:nvPr/>
        </p:nvSpPr>
        <p:spPr>
          <a:xfrm>
            <a:off x="1219200" y="240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III. Tổng kết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7C2315A-1A1F-3713-0C75-980B31CD299E}"/>
              </a:ext>
            </a:extLst>
          </p:cNvPr>
          <p:cNvSpPr txBox="1"/>
          <p:nvPr/>
        </p:nvSpPr>
        <p:spPr>
          <a:xfrm>
            <a:off x="1219200" y="823583"/>
            <a:ext cx="816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– Ý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FE3E81-DBEA-80A7-E6C7-6FCCDE9827AA}"/>
              </a:ext>
            </a:extLst>
          </p:cNvPr>
          <p:cNvSpPr txBox="1"/>
          <p:nvPr/>
        </p:nvSpPr>
        <p:spPr>
          <a:xfrm>
            <a:off x="1474272" y="1614159"/>
            <a:ext cx="10070027" cy="1055608"/>
          </a:xfrm>
          <a:prstGeom prst="round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marL="3048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71D4317-5621-2E68-DB0E-82A38E7FEEA6}"/>
              </a:ext>
            </a:extLst>
          </p:cNvPr>
          <p:cNvSpPr txBox="1"/>
          <p:nvPr/>
        </p:nvSpPr>
        <p:spPr>
          <a:xfrm>
            <a:off x="1474272" y="3092543"/>
            <a:ext cx="10070026" cy="1055608"/>
          </a:xfrm>
          <a:prstGeom prst="round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5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ặc sắc lễ hội Lồng Tồng - Hànộimới">
            <a:extLst>
              <a:ext uri="{FF2B5EF4-FFF2-40B4-BE49-F238E27FC236}">
                <a16:creationId xmlns:a16="http://schemas.microsoft.com/office/drawing/2014/main" id="{FA7504B1-7399-C0F4-254C-2AC230E66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9" y="215900"/>
            <a:ext cx="948245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E5FF0A3-FEC9-676D-FFA9-82139319AB40}"/>
              </a:ext>
            </a:extLst>
          </p:cNvPr>
          <p:cNvSpPr txBox="1"/>
          <p:nvPr/>
        </p:nvSpPr>
        <p:spPr>
          <a:xfrm>
            <a:off x="9956800" y="2094984"/>
            <a:ext cx="20701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tồng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Ba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ạn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A647A4-D3E6-6CD6-4371-07E50D9E5E5B}"/>
              </a:ext>
            </a:extLst>
          </p:cNvPr>
          <p:cNvSpPr txBox="1"/>
          <p:nvPr/>
        </p:nvSpPr>
        <p:spPr>
          <a:xfrm>
            <a:off x="1219200" y="240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III. Tổng kết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7C2315A-1A1F-3713-0C75-980B31CD299E}"/>
              </a:ext>
            </a:extLst>
          </p:cNvPr>
          <p:cNvSpPr txBox="1"/>
          <p:nvPr/>
        </p:nvSpPr>
        <p:spPr>
          <a:xfrm>
            <a:off x="1219200" y="823583"/>
            <a:ext cx="816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FE3E81-DBEA-80A7-E6C7-6FCCDE9827AA}"/>
              </a:ext>
            </a:extLst>
          </p:cNvPr>
          <p:cNvSpPr txBox="1"/>
          <p:nvPr/>
        </p:nvSpPr>
        <p:spPr>
          <a:xfrm>
            <a:off x="1474273" y="1653059"/>
            <a:ext cx="7542728" cy="578882"/>
          </a:xfrm>
          <a:prstGeom prst="round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71D4317-5621-2E68-DB0E-82A38E7FEEA6}"/>
              </a:ext>
            </a:extLst>
          </p:cNvPr>
          <p:cNvSpPr txBox="1"/>
          <p:nvPr/>
        </p:nvSpPr>
        <p:spPr>
          <a:xfrm>
            <a:off x="1474273" y="2561299"/>
            <a:ext cx="10070026" cy="1055608"/>
          </a:xfrm>
          <a:prstGeom prst="round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8263C4B-7229-BC8F-2017-CEED07DDE6AD}"/>
              </a:ext>
            </a:extLst>
          </p:cNvPr>
          <p:cNvSpPr txBox="1"/>
          <p:nvPr/>
        </p:nvSpPr>
        <p:spPr>
          <a:xfrm>
            <a:off x="1474273" y="4047178"/>
            <a:ext cx="10070026" cy="578882"/>
          </a:xfrm>
          <a:prstGeom prst="round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7D00E5B-BB24-1C0B-8CC4-B801D80DCD33}"/>
              </a:ext>
            </a:extLst>
          </p:cNvPr>
          <p:cNvSpPr txBox="1"/>
          <p:nvPr/>
        </p:nvSpPr>
        <p:spPr>
          <a:xfrm>
            <a:off x="1373107" y="4962985"/>
            <a:ext cx="10373522" cy="578882"/>
          </a:xfrm>
          <a:prstGeom prst="round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0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9" grpId="0" animBg="1"/>
      <p:bldP spid="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2C7CE4A-D078-FC63-2531-FB937A372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078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AE0FA321-8601-F88A-1A86-130870CE6A37}"/>
              </a:ext>
            </a:extLst>
          </p:cNvPr>
          <p:cNvSpPr/>
          <p:nvPr/>
        </p:nvSpPr>
        <p:spPr>
          <a:xfrm flipH="1">
            <a:off x="4386942" y="439596"/>
            <a:ext cx="3750654" cy="696686"/>
          </a:xfrm>
          <a:prstGeom prst="roundRect">
            <a:avLst/>
          </a:prstGeom>
          <a:gradFill flip="none" rotWithShape="1">
            <a:gsLst>
              <a:gs pos="48000">
                <a:srgbClr val="00A1EA"/>
              </a:gs>
              <a:gs pos="100000">
                <a:srgbClr val="60BA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4400" b="1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629569"/>
            <a:ext cx="3053002" cy="2228431"/>
          </a:xfrm>
          <a:prstGeom prst="rect">
            <a:avLst/>
          </a:prstGeom>
        </p:spPr>
      </p:pic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F28F13C4-6560-6963-FFE2-C8CEDE22B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668644"/>
              </p:ext>
            </p:extLst>
          </p:nvPr>
        </p:nvGraphicFramePr>
        <p:xfrm>
          <a:off x="2900602" y="2578888"/>
          <a:ext cx="8554798" cy="2673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7399">
                  <a:extLst>
                    <a:ext uri="{9D8B030D-6E8A-4147-A177-3AD203B41FA5}">
                      <a16:colId xmlns:a16="http://schemas.microsoft.com/office/drawing/2014/main" val="1697830257"/>
                    </a:ext>
                  </a:extLst>
                </a:gridCol>
                <a:gridCol w="4277399">
                  <a:extLst>
                    <a:ext uri="{9D8B030D-6E8A-4147-A177-3AD203B41FA5}">
                      <a16:colId xmlns:a16="http://schemas.microsoft.com/office/drawing/2014/main" val="3521366978"/>
                    </a:ext>
                  </a:extLst>
                </a:gridCol>
              </a:tblGrid>
              <a:tr h="891274"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793089"/>
                  </a:ext>
                </a:extLst>
              </a:tr>
              <a:tr h="445637"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 còn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866430"/>
                  </a:ext>
                </a:extLst>
              </a:tr>
              <a:tr h="445637"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 sư tử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951530"/>
                  </a:ext>
                </a:extLst>
              </a:tr>
              <a:tr h="891274"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434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2C039A1D-5091-6EC8-9830-D5DFE3CBD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595" y="1575878"/>
            <a:ext cx="5027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3513" algn="l"/>
              </a:tabLst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D6A6912B-022F-2EEB-2C99-9026BF7F9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32639"/>
              </p:ext>
            </p:extLst>
          </p:nvPr>
        </p:nvGraphicFramePr>
        <p:xfrm>
          <a:off x="1240751" y="441376"/>
          <a:ext cx="10548698" cy="4679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6398">
                  <a:extLst>
                    <a:ext uri="{9D8B030D-6E8A-4147-A177-3AD203B41FA5}">
                      <a16:colId xmlns:a16="http://schemas.microsoft.com/office/drawing/2014/main" val="1697830257"/>
                    </a:ext>
                  </a:extLst>
                </a:gridCol>
                <a:gridCol w="6972300">
                  <a:extLst>
                    <a:ext uri="{9D8B030D-6E8A-4147-A177-3AD203B41FA5}">
                      <a16:colId xmlns:a16="http://schemas.microsoft.com/office/drawing/2014/main" val="3521366978"/>
                    </a:ext>
                  </a:extLst>
                </a:gridCol>
              </a:tblGrid>
              <a:tr h="748512"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793089"/>
                  </a:ext>
                </a:extLst>
              </a:tr>
              <a:tr h="956602"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 còn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866430"/>
                  </a:ext>
                </a:extLst>
              </a:tr>
              <a:tr h="956602"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 sư tử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951530"/>
                  </a:ext>
                </a:extLst>
              </a:tr>
              <a:tr h="1913204"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4347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88913DF-7BFE-50B2-AA5B-7A8E768E20B6}"/>
              </a:ext>
            </a:extLst>
          </p:cNvPr>
          <p:cNvSpPr txBox="1"/>
          <p:nvPr/>
        </p:nvSpPr>
        <p:spPr>
          <a:xfrm>
            <a:off x="4918749" y="1316372"/>
            <a:ext cx="6527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0"/>
              </a:spcAft>
              <a:tabLst>
                <a:tab pos="270319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AC53C47-1456-FB05-1958-4CD5DF6EC537}"/>
              </a:ext>
            </a:extLst>
          </p:cNvPr>
          <p:cNvSpPr txBox="1"/>
          <p:nvPr/>
        </p:nvSpPr>
        <p:spPr>
          <a:xfrm>
            <a:off x="4918749" y="2191368"/>
            <a:ext cx="6527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tabLst>
                <a:tab pos="270319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B0BC33B-FEFB-003E-5415-333FD00C0D4E}"/>
              </a:ext>
            </a:extLst>
          </p:cNvPr>
          <p:cNvSpPr txBox="1"/>
          <p:nvPr/>
        </p:nvSpPr>
        <p:spPr>
          <a:xfrm>
            <a:off x="4918749" y="3244331"/>
            <a:ext cx="6527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tabLst>
                <a:tab pos="270319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D6E1D1D-047B-CBFA-56EA-89C0D8FAA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0" y="4756569"/>
            <a:ext cx="3053002" cy="22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00EB24B-77B9-BF97-7302-687BC392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8"/>
            <a:ext cx="12192000" cy="6861078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128CDE4F-6377-49B8-F79C-0247BFA365C0}"/>
              </a:ext>
            </a:extLst>
          </p:cNvPr>
          <p:cNvSpPr/>
          <p:nvPr/>
        </p:nvSpPr>
        <p:spPr>
          <a:xfrm flipH="1">
            <a:off x="4220673" y="438413"/>
            <a:ext cx="3750654" cy="696686"/>
          </a:xfrm>
          <a:prstGeom prst="roundRect">
            <a:avLst/>
          </a:prstGeom>
          <a:gradFill flip="none" rotWithShape="1">
            <a:gsLst>
              <a:gs pos="48000">
                <a:srgbClr val="00A1EA"/>
              </a:gs>
              <a:gs pos="100000">
                <a:srgbClr val="60BA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4400" b="1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AA4EBDF-0291-F7D8-9E8B-1792602CC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14" y="337457"/>
            <a:ext cx="802539" cy="778131"/>
          </a:xfrm>
          <a:prstGeom prst="rect">
            <a:avLst/>
          </a:prstGeom>
        </p:spPr>
      </p:pic>
      <p:sp>
        <p:nvSpPr>
          <p:cNvPr id="12" name="Bong bóng Lời nói: Hình chữ nhật với Góc Tròn 11">
            <a:extLst>
              <a:ext uri="{FF2B5EF4-FFF2-40B4-BE49-F238E27FC236}">
                <a16:creationId xmlns:a16="http://schemas.microsoft.com/office/drawing/2014/main" id="{199C1731-6241-D711-96B1-82314E3B12F2}"/>
              </a:ext>
            </a:extLst>
          </p:cNvPr>
          <p:cNvSpPr/>
          <p:nvPr/>
        </p:nvSpPr>
        <p:spPr>
          <a:xfrm>
            <a:off x="2686310" y="1576590"/>
            <a:ext cx="8561793" cy="1393371"/>
          </a:xfrm>
          <a:prstGeom prst="wedgeRoundRectCallout">
            <a:avLst>
              <a:gd name="adj1" fmla="val -53807"/>
              <a:gd name="adj2" fmla="val 42279"/>
              <a:gd name="adj3" fmla="val 16667"/>
            </a:avLst>
          </a:prstGeom>
          <a:noFill/>
          <a:ln w="57150">
            <a:solidFill>
              <a:srgbClr val="00A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6896D57-1E4C-7C80-05B9-AA21FDE9EF77}"/>
              </a:ext>
            </a:extLst>
          </p:cNvPr>
          <p:cNvSpPr txBox="1"/>
          <p:nvPr/>
        </p:nvSpPr>
        <p:spPr>
          <a:xfrm>
            <a:off x="2882049" y="1798012"/>
            <a:ext cx="81703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F3C9434-A1C9-8D38-0571-6C0AD51BD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31" y="3017716"/>
            <a:ext cx="3660846" cy="366084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F615272A-B536-8057-7D79-0F3B890C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59" y="2969961"/>
            <a:ext cx="3090501" cy="37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00EB24B-77B9-BF97-7302-687BC392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8"/>
            <a:ext cx="12192000" cy="6861078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1AA4EBDF-0291-F7D8-9E8B-1792602CC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14" y="337457"/>
            <a:ext cx="802539" cy="778131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199C1731-6241-D711-96B1-82314E3B12F2}"/>
              </a:ext>
            </a:extLst>
          </p:cNvPr>
          <p:cNvSpPr/>
          <p:nvPr/>
        </p:nvSpPr>
        <p:spPr>
          <a:xfrm>
            <a:off x="1429554" y="337457"/>
            <a:ext cx="8561793" cy="1072243"/>
          </a:xfrm>
          <a:prstGeom prst="roundRect">
            <a:avLst/>
          </a:prstGeom>
          <a:noFill/>
          <a:ln w="57150">
            <a:solidFill>
              <a:srgbClr val="00A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6896D57-1E4C-7C80-05B9-AA21FDE9EF77}"/>
              </a:ext>
            </a:extLst>
          </p:cNvPr>
          <p:cNvSpPr txBox="1"/>
          <p:nvPr/>
        </p:nvSpPr>
        <p:spPr>
          <a:xfrm>
            <a:off x="1429554" y="337457"/>
            <a:ext cx="81703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65562D3-FABE-975A-6351-5E5F100AAEBF}"/>
              </a:ext>
            </a:extLst>
          </p:cNvPr>
          <p:cNvSpPr txBox="1"/>
          <p:nvPr/>
        </p:nvSpPr>
        <p:spPr>
          <a:xfrm>
            <a:off x="1634614" y="1879600"/>
            <a:ext cx="9245600" cy="3539430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0"/>
              </a:spcAft>
              <a:tabLst>
                <a:tab pos="2703195" algn="l"/>
              </a:tabLst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</a:p>
          <a:p>
            <a:pPr marL="0" marR="30480" algn="just">
              <a:spcBef>
                <a:spcPts val="0"/>
              </a:spcBef>
              <a:spcAft>
                <a:spcPts val="0"/>
              </a:spcAft>
              <a:tabLst>
                <a:tab pos="2703195" algn="l"/>
              </a:tabLst>
            </a:pP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dung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algn="just">
              <a:spcBef>
                <a:spcPts val="0"/>
              </a:spcBef>
              <a:spcAft>
                <a:spcPts val="0"/>
              </a:spcAft>
              <a:tabLst>
                <a:tab pos="2703195" algn="l"/>
              </a:tabLst>
            </a:pP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algn="just">
              <a:spcBef>
                <a:spcPts val="0"/>
              </a:spcBef>
              <a:spcAft>
                <a:spcPts val="0"/>
              </a:spcAft>
              <a:tabLst>
                <a:tab pos="2703195" algn="l"/>
              </a:tabLst>
            </a:pP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lần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cùng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mùa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xuân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algn="just">
              <a:spcBef>
                <a:spcPts val="0"/>
              </a:spcBef>
              <a:spcAft>
                <a:spcPts val="0"/>
              </a:spcAft>
              <a:tabLst>
                <a:tab pos="2703195" algn="l"/>
              </a:tabLst>
            </a:pP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ai? Khi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hội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algn="just">
              <a:spcBef>
                <a:spcPts val="0"/>
              </a:spcBef>
              <a:spcAft>
                <a:spcPts val="0"/>
              </a:spcAft>
              <a:tabLst>
                <a:tab pos="2703195" algn="l"/>
              </a:tabLst>
            </a:pP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hội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ấn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tượng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algn="just">
              <a:spcBef>
                <a:spcPts val="0"/>
              </a:spcBef>
              <a:spcAft>
                <a:spcPts val="0"/>
              </a:spcAft>
              <a:tabLst>
                <a:tab pos="2703195" algn="l"/>
              </a:tabLst>
            </a:pP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Mong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ước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hội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00EB24B-77B9-BF97-7302-687BC392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8"/>
            <a:ext cx="12192000" cy="6861078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8AC5709-5599-A9CE-7C83-BE03CDF2C63C}"/>
              </a:ext>
            </a:extLst>
          </p:cNvPr>
          <p:cNvSpPr txBox="1"/>
          <p:nvPr/>
        </p:nvSpPr>
        <p:spPr>
          <a:xfrm>
            <a:off x="1282700" y="304800"/>
            <a:ext cx="104902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703195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 VĂN THAM KHẢO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7200" algn="just"/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khai hoang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tề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Đi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nên,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lư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oai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chiêng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ã,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khiêng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sơn son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trang nghiêm.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tươi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mang theo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hãnh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ABA4C16-0AB5-40BB-23EC-9FF10AF0A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25" y="127000"/>
            <a:ext cx="2003425" cy="20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00EB24B-77B9-BF97-7302-687BC392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8"/>
            <a:ext cx="12192000" cy="6861078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8AC5709-5599-A9CE-7C83-BE03CDF2C63C}"/>
              </a:ext>
            </a:extLst>
          </p:cNvPr>
          <p:cNvSpPr txBox="1"/>
          <p:nvPr/>
        </p:nvSpPr>
        <p:spPr>
          <a:xfrm>
            <a:off x="1282700" y="304800"/>
            <a:ext cx="10490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703195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 VĂN THAM KHẢO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7200" algn="just"/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không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choáng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đông vui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tiêu,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dê,...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tâm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hân hoan.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mong sao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9C1D09C-2FF9-CB6E-0516-45F83CC70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4549775"/>
            <a:ext cx="2003425" cy="20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5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F13F9DA9-5893-344D-AF7C-DC7F3B188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399470"/>
              </p:ext>
            </p:extLst>
          </p:nvPr>
        </p:nvGraphicFramePr>
        <p:xfrm>
          <a:off x="1514157" y="2182654"/>
          <a:ext cx="9598342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732">
                  <a:extLst>
                    <a:ext uri="{9D8B030D-6E8A-4147-A177-3AD203B41FA5}">
                      <a16:colId xmlns:a16="http://schemas.microsoft.com/office/drawing/2014/main" val="3719379753"/>
                    </a:ext>
                  </a:extLst>
                </a:gridCol>
                <a:gridCol w="6363996">
                  <a:extLst>
                    <a:ext uri="{9D8B030D-6E8A-4147-A177-3AD203B41FA5}">
                      <a16:colId xmlns:a16="http://schemas.microsoft.com/office/drawing/2014/main" val="4174649984"/>
                    </a:ext>
                  </a:extLst>
                </a:gridCol>
                <a:gridCol w="1016186">
                  <a:extLst>
                    <a:ext uri="{9D8B030D-6E8A-4147-A177-3AD203B41FA5}">
                      <a16:colId xmlns:a16="http://schemas.microsoft.com/office/drawing/2014/main" val="1086784436"/>
                    </a:ext>
                  </a:extLst>
                </a:gridCol>
                <a:gridCol w="1452428">
                  <a:extLst>
                    <a:ext uri="{9D8B030D-6E8A-4147-A177-3AD203B41FA5}">
                      <a16:colId xmlns:a16="http://schemas.microsoft.com/office/drawing/2014/main" val="3412034846"/>
                    </a:ext>
                  </a:extLst>
                </a:gridCol>
              </a:tblGrid>
              <a:tr h="678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5726"/>
                  </a:ext>
                </a:extLst>
              </a:tr>
              <a:tr h="678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5 - 7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415451"/>
                  </a:ext>
                </a:extLst>
              </a:tr>
              <a:tr h="2263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538419"/>
                  </a:ext>
                </a:extLst>
              </a:tr>
              <a:tr h="678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tính liên kết giữa các câu trong đoạn văn.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014168"/>
                  </a:ext>
                </a:extLst>
              </a:tr>
              <a:tr h="678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về yêu cầu về chính tả, cách sử dụng từ ngữ, ngữ pháp.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95444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35B2674-AC9F-70B3-D49F-6B877240B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545" y="386904"/>
            <a:ext cx="5732659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3513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KIỂM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3513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1FBDEF5-FF8E-06FC-2CA7-158E9062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21804"/>
            <a:ext cx="3481454" cy="17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6B2A58CB-1FEE-ADFE-AE3C-F529757F0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17399"/>
              </p:ext>
            </p:extLst>
          </p:nvPr>
        </p:nvGraphicFramePr>
        <p:xfrm>
          <a:off x="3003550" y="2600320"/>
          <a:ext cx="8756650" cy="425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3350">
                  <a:extLst>
                    <a:ext uri="{9D8B030D-6E8A-4147-A177-3AD203B41FA5}">
                      <a16:colId xmlns:a16="http://schemas.microsoft.com/office/drawing/2014/main" val="423723608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4235195191"/>
                    </a:ext>
                  </a:extLst>
                </a:gridCol>
              </a:tblGrid>
              <a:tr h="319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296290"/>
                  </a:ext>
                </a:extLst>
              </a:tr>
              <a:tr h="2365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34374"/>
                  </a:ext>
                </a:extLst>
              </a:tr>
              <a:tr h="2365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98435"/>
                  </a:ext>
                </a:extLst>
              </a:tr>
              <a:tr h="2365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911659"/>
                  </a:ext>
                </a:extLst>
              </a:tr>
              <a:tr h="2365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tên văn bản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536362"/>
                  </a:ext>
                </a:extLst>
              </a:tr>
              <a:tr h="2365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về người viết tường trình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246891"/>
                  </a:ext>
                </a:extLst>
              </a:tr>
              <a:tr h="2365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270984"/>
                  </a:ext>
                </a:extLst>
              </a:tr>
              <a:tr h="2365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cam đoan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243376"/>
                  </a:ext>
                </a:extLst>
              </a:tr>
              <a:tr h="2365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kí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209755"/>
                  </a:ext>
                </a:extLst>
              </a:tr>
              <a:tr h="2365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 hình thức trình bày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900994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FD4D0A6-9E43-B1A9-D121-7D30F502CA26}"/>
              </a:ext>
            </a:extLst>
          </p:cNvPr>
          <p:cNvSpPr txBox="1"/>
          <p:nvPr/>
        </p:nvSpPr>
        <p:spPr>
          <a:xfrm>
            <a:off x="1511300" y="-66680"/>
            <a:ext cx="11099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703195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703195" algn="l"/>
              </a:tabLs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thiện các nội dung bài 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70319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tabLst>
                <a:tab pos="2703195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1C5E5537-A66A-8E31-E2DA-A33CA26A8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3151650" cy="31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ai hội Lồng Tồng ATK Định Hóa 2018 - Tin hoạt động của địa phương, đơn vị  - Cổng thông tin điện tử tỉnh Thái Nguyên">
            <a:extLst>
              <a:ext uri="{FF2B5EF4-FFF2-40B4-BE49-F238E27FC236}">
                <a16:creationId xmlns:a16="http://schemas.microsoft.com/office/drawing/2014/main" id="{B47D82B1-6C43-C00F-40D7-0FED32BE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46226"/>
            <a:ext cx="8618537" cy="63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AC81736-52AB-641E-18ED-11E9DEA01914}"/>
              </a:ext>
            </a:extLst>
          </p:cNvPr>
          <p:cNvSpPr txBox="1"/>
          <p:nvPr/>
        </p:nvSpPr>
        <p:spPr>
          <a:xfrm>
            <a:off x="9690100" y="1867406"/>
            <a:ext cx="20701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 </a:t>
            </a:r>
            <a:r>
              <a:rPr lang="vi-VN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tồng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Nguyên)</a:t>
            </a:r>
            <a:endParaRPr lang="en-US" sz="32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ùa Tam Thanh, Lạng Sơn, Lạng Sơn">
            <a:extLst>
              <a:ext uri="{FF2B5EF4-FFF2-40B4-BE49-F238E27FC236}">
                <a16:creationId xmlns:a16="http://schemas.microsoft.com/office/drawing/2014/main" id="{5923A556-F476-6968-3C83-47F43635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622300"/>
            <a:ext cx="9290050" cy="591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C9E693-BE7F-6444-0B06-30F2A31DDCBF}"/>
              </a:ext>
            </a:extLst>
          </p:cNvPr>
          <p:cNvSpPr txBox="1"/>
          <p:nvPr/>
        </p:nvSpPr>
        <p:spPr>
          <a:xfrm>
            <a:off x="9690100" y="1867406"/>
            <a:ext cx="20701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chùa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Thanh (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Lạng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Sơn)</a:t>
            </a:r>
            <a:endParaRPr lang="en-US" sz="32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ễ hội &quot; Lồng Tồng &quot; | Công Ty TNHH Dịch Vụ Du Lịch Biển Việt - BiVi Tour">
            <a:extLst>
              <a:ext uri="{FF2B5EF4-FFF2-40B4-BE49-F238E27FC236}">
                <a16:creationId xmlns:a16="http://schemas.microsoft.com/office/drawing/2014/main" id="{AC6CDC0A-BF54-5590-CF2C-6B6758C16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0174"/>
            <a:ext cx="8343900" cy="65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0DCB4D8-1D44-77F0-2E45-9A2471856C22}"/>
              </a:ext>
            </a:extLst>
          </p:cNvPr>
          <p:cNvSpPr txBox="1"/>
          <p:nvPr/>
        </p:nvSpPr>
        <p:spPr>
          <a:xfrm>
            <a:off x="9690100" y="2355085"/>
            <a:ext cx="20701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tồng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(Cao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ưng bừng lễ hội Lồng Tồng Hà Giang | baotintuc.vn">
            <a:extLst>
              <a:ext uri="{FF2B5EF4-FFF2-40B4-BE49-F238E27FC236}">
                <a16:creationId xmlns:a16="http://schemas.microsoft.com/office/drawing/2014/main" id="{93DE436D-F7C6-CAF3-35C4-F18C58BAF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120650"/>
            <a:ext cx="7226301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4A04420-ABDD-B69C-5CAB-0E5DF5587FA8}"/>
              </a:ext>
            </a:extLst>
          </p:cNvPr>
          <p:cNvSpPr txBox="1"/>
          <p:nvPr/>
        </p:nvSpPr>
        <p:spPr>
          <a:xfrm>
            <a:off x="7675034" y="1123950"/>
            <a:ext cx="42756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tồng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dân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tày</a:t>
            </a:r>
            <a:r>
              <a:rPr lang="vi-VN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Tuyên Quang)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75D116E-7C8A-4F08-2385-01CB117B9769}"/>
              </a:ext>
            </a:extLst>
          </p:cNvPr>
          <p:cNvSpPr txBox="1"/>
          <p:nvPr/>
        </p:nvSpPr>
        <p:spPr>
          <a:xfrm>
            <a:off x="1905000" y="5691882"/>
            <a:ext cx="9728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Nguyên, Tuyên Quang,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ạn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Cao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Lạng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Sơn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128CDE4F-6377-49B8-F79C-0247BFA365C0}"/>
              </a:ext>
            </a:extLst>
          </p:cNvPr>
          <p:cNvSpPr/>
          <p:nvPr/>
        </p:nvSpPr>
        <p:spPr>
          <a:xfrm flipH="1">
            <a:off x="2779014" y="395996"/>
            <a:ext cx="7731669" cy="696686"/>
          </a:xfrm>
          <a:prstGeom prst="roundRect">
            <a:avLst/>
          </a:prstGeom>
          <a:gradFill flip="none" rotWithShape="1">
            <a:gsLst>
              <a:gs pos="48000">
                <a:srgbClr val="00A1EA"/>
              </a:gs>
              <a:gs pos="100000">
                <a:srgbClr val="60BA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4400" b="1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0EDD472-AFC4-A76C-1369-C093D268E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78" y="1575877"/>
            <a:ext cx="7774805" cy="4684199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A647A4-D3E6-6CD6-4371-07E50D9E5E5B}"/>
              </a:ext>
            </a:extLst>
          </p:cNvPr>
          <p:cNvSpPr txBox="1"/>
          <p:nvPr/>
        </p:nvSpPr>
        <p:spPr>
          <a:xfrm>
            <a:off x="1219200" y="240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I. Khám phá chung văn bản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AECB17-2A1C-B6EC-AA26-C57588BB8064}"/>
              </a:ext>
            </a:extLst>
          </p:cNvPr>
          <p:cNvSpPr txBox="1"/>
          <p:nvPr/>
        </p:nvSpPr>
        <p:spPr>
          <a:xfrm>
            <a:off x="1219200" y="8872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695450" algn="l"/>
                <a:tab pos="2703195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954953A-0417-2F7F-3116-9054FE289A00}"/>
              </a:ext>
            </a:extLst>
          </p:cNvPr>
          <p:cNvSpPr txBox="1"/>
          <p:nvPr/>
        </p:nvSpPr>
        <p:spPr>
          <a:xfrm>
            <a:off x="1507061" y="1595119"/>
            <a:ext cx="7243240" cy="523220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Lê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7C2315A-1A1F-3713-0C75-980B31CD299E}"/>
              </a:ext>
            </a:extLst>
          </p:cNvPr>
          <p:cNvSpPr txBox="1"/>
          <p:nvPr/>
        </p:nvSpPr>
        <p:spPr>
          <a:xfrm>
            <a:off x="1371600" y="224849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695450" algn="l"/>
                <a:tab pos="2703195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5BF5DFC-ED4F-F809-2246-8DC593A3F8EE}"/>
              </a:ext>
            </a:extLst>
          </p:cNvPr>
          <p:cNvSpPr txBox="1"/>
          <p:nvPr/>
        </p:nvSpPr>
        <p:spPr>
          <a:xfrm>
            <a:off x="1507061" y="280551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695450" algn="l"/>
                <a:tab pos="2703195" algn="l"/>
              </a:tabLst>
            </a:pP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*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chú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5E62C615-A971-8EAA-3C2E-8AF2F8F85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86" y="3631882"/>
            <a:ext cx="2131182" cy="28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DB0E4032-39E7-C32E-0115-4F9BF8F6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945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4643D07-DABD-B7E4-EA18-688AC64D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3" y="240902"/>
            <a:ext cx="790576" cy="7905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A647A4-D3E6-6CD6-4371-07E50D9E5E5B}"/>
              </a:ext>
            </a:extLst>
          </p:cNvPr>
          <p:cNvSpPr txBox="1"/>
          <p:nvPr/>
        </p:nvSpPr>
        <p:spPr>
          <a:xfrm>
            <a:off x="1219200" y="2409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I. Khám phá chung văn bản</a:t>
            </a:r>
            <a:endParaRPr lang="en-US" sz="36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7C2315A-1A1F-3713-0C75-980B31CD299E}"/>
              </a:ext>
            </a:extLst>
          </p:cNvPr>
          <p:cNvSpPr txBox="1"/>
          <p:nvPr/>
        </p:nvSpPr>
        <p:spPr>
          <a:xfrm>
            <a:off x="1308100" y="89800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695450" algn="l"/>
                <a:tab pos="2703195" algn="l"/>
              </a:tabLs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FE3E81-DBEA-80A7-E6C7-6FCCDE9827AA}"/>
              </a:ext>
            </a:extLst>
          </p:cNvPr>
          <p:cNvSpPr txBox="1"/>
          <p:nvPr/>
        </p:nvSpPr>
        <p:spPr>
          <a:xfrm>
            <a:off x="1585380" y="1704771"/>
            <a:ext cx="9021240" cy="523220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*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xứ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1BFC373-E63E-B783-EA41-EF79B19CE0A7}"/>
              </a:ext>
            </a:extLst>
          </p:cNvPr>
          <p:cNvSpPr txBox="1"/>
          <p:nvPr/>
        </p:nvSpPr>
        <p:spPr>
          <a:xfrm>
            <a:off x="1585378" y="2332583"/>
            <a:ext cx="10161249" cy="954107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695450" algn="l"/>
                <a:tab pos="2703195" algn="l"/>
              </a:tabLs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Kiểu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VB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thông tin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B6F64FE-5084-3FDD-8090-0D99A42574D0}"/>
              </a:ext>
            </a:extLst>
          </p:cNvPr>
          <p:cNvSpPr txBox="1"/>
          <p:nvPr/>
        </p:nvSpPr>
        <p:spPr>
          <a:xfrm>
            <a:off x="1585377" y="3444558"/>
            <a:ext cx="10161249" cy="954107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695450" algn="l"/>
                <a:tab pos="2703195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25575BD-1CF9-0EDE-16AC-8B02A3E41C24}"/>
              </a:ext>
            </a:extLst>
          </p:cNvPr>
          <p:cNvSpPr txBox="1"/>
          <p:nvPr/>
        </p:nvSpPr>
        <p:spPr>
          <a:xfrm>
            <a:off x="1585377" y="4556533"/>
            <a:ext cx="5818723" cy="523220"/>
          </a:xfrm>
          <a:prstGeom prst="rect">
            <a:avLst/>
          </a:prstGeom>
          <a:noFill/>
          <a:ln w="38100">
            <a:solidFill>
              <a:srgbClr val="00A1EA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695450" algn="l"/>
                <a:tab pos="2703195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đạ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minh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2002</Words>
  <Application>Microsoft Office PowerPoint</Application>
  <PresentationFormat>Widescreen</PresentationFormat>
  <Paragraphs>171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</cp:lastModifiedBy>
  <cp:revision>3</cp:revision>
  <dcterms:created xsi:type="dcterms:W3CDTF">2022-10-29T01:35:35Z</dcterms:created>
  <dcterms:modified xsi:type="dcterms:W3CDTF">2025-12-30T15:12:58Z</dcterms:modified>
</cp:coreProperties>
</file>