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23"/>
  </p:notesMasterIdLst>
  <p:sldIdLst>
    <p:sldId id="397" r:id="rId3"/>
    <p:sldId id="400" r:id="rId4"/>
    <p:sldId id="401" r:id="rId5"/>
    <p:sldId id="295" r:id="rId6"/>
    <p:sldId id="321" r:id="rId7"/>
    <p:sldId id="406" r:id="rId8"/>
    <p:sldId id="433" r:id="rId9"/>
    <p:sldId id="405" r:id="rId10"/>
    <p:sldId id="434" r:id="rId11"/>
    <p:sldId id="404" r:id="rId12"/>
    <p:sldId id="435" r:id="rId13"/>
    <p:sldId id="402" r:id="rId14"/>
    <p:sldId id="423" r:id="rId15"/>
    <p:sldId id="424" r:id="rId16"/>
    <p:sldId id="426" r:id="rId17"/>
    <p:sldId id="427" r:id="rId18"/>
    <p:sldId id="430" r:id="rId19"/>
    <p:sldId id="436" r:id="rId20"/>
    <p:sldId id="431" r:id="rId21"/>
    <p:sldId id="43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7CC1"/>
    <a:srgbClr val="28659C"/>
    <a:srgbClr val="CBE3BB"/>
    <a:srgbClr val="DEE3EA"/>
    <a:srgbClr val="FFCCFF"/>
    <a:srgbClr val="35566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2B0D3-B0E4-4BF9-B216-73BFAE959C1A}" type="datetimeFigureOut">
              <a:rPr lang="en-SG" smtClean="0"/>
              <a:t>1/3/2026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66EDC-0C0A-423B-B4DA-46D300047F6C}" type="slidenum">
              <a:rPr lang="en-SG" smtClean="0"/>
              <a:t>‹#›</a:t>
            </a:fld>
            <a:endParaRPr lang="en-SG"/>
          </a:p>
        </p:txBody>
      </p:sp>
    </p:spTree>
    <p:extLst>
      <p:ext uri="{BB962C8B-B14F-4D97-AF65-F5344CB8AC3E}">
        <p14:creationId xmlns:p14="http://schemas.microsoft.com/office/powerpoint/2010/main" val="326600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2117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952602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00090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13161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56656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1527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99534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74776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3258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75654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05649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831441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49872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4916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a:t>
            </a:fld>
            <a:endParaRPr lang="zh-CN" altLang="en-US"/>
          </a:p>
        </p:txBody>
      </p:sp>
    </p:spTree>
    <p:extLst>
      <p:ext uri="{BB962C8B-B14F-4D97-AF65-F5344CB8AC3E}">
        <p14:creationId xmlns:p14="http://schemas.microsoft.com/office/powerpoint/2010/main" val="25919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t>5</a:t>
            </a:fld>
            <a:endParaRPr lang="zh-CN" altLang="en-US"/>
          </a:p>
        </p:txBody>
      </p:sp>
    </p:spTree>
    <p:extLst>
      <p:ext uri="{BB962C8B-B14F-4D97-AF65-F5344CB8AC3E}">
        <p14:creationId xmlns:p14="http://schemas.microsoft.com/office/powerpoint/2010/main" val="3808623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60410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575016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14077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6584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01/03/2026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25528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01/03/2026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268317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01/03/2026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70412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46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3/1/2026</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2360477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77389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17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53291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5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365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56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01/03/2026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2950495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386296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738C0B-8B9D-473C-A89E-107039C1129D}" type="datetimeFigureOut">
              <a:rPr lang="vi-VN" smtClean="0"/>
              <a:t>01/03/2026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59515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738C0B-8B9D-473C-A89E-107039C1129D}" type="datetimeFigureOut">
              <a:rPr lang="vi-VN" smtClean="0"/>
              <a:t>01/03/2026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13695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738C0B-8B9D-473C-A89E-107039C1129D}" type="datetimeFigureOut">
              <a:rPr lang="vi-VN" smtClean="0"/>
              <a:t>01/03/2026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0015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738C0B-8B9D-473C-A89E-107039C1129D}" type="datetimeFigureOut">
              <a:rPr lang="vi-VN" smtClean="0"/>
              <a:t>01/03/2026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342321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38C0B-8B9D-473C-A89E-107039C1129D}" type="datetimeFigureOut">
              <a:rPr lang="vi-VN" smtClean="0"/>
              <a:t>01/03/2026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21080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t>01/03/2026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64883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t>01/03/2026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67489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38C0B-8B9D-473C-A89E-107039C1129D}" type="datetimeFigureOut">
              <a:rPr lang="vi-VN" smtClean="0"/>
              <a:t>01/03/2026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F6CB4-6EF4-421B-B409-5A74441AE945}" type="slidenum">
              <a:rPr lang="vi-VN" smtClean="0"/>
              <a:t>‹#›</a:t>
            </a:fld>
            <a:endParaRPr lang="vi-VN"/>
          </a:p>
        </p:txBody>
      </p:sp>
    </p:spTree>
    <p:extLst>
      <p:ext uri="{BB962C8B-B14F-4D97-AF65-F5344CB8AC3E}">
        <p14:creationId xmlns:p14="http://schemas.microsoft.com/office/powerpoint/2010/main" val="237804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886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grpSp>
        <p:nvGrpSpPr>
          <p:cNvPr id="13" name="Group 12">
            <a:extLst>
              <a:ext uri="{FF2B5EF4-FFF2-40B4-BE49-F238E27FC236}">
                <a16:creationId xmlns:a16="http://schemas.microsoft.com/office/drawing/2014/main" id="{2189B1DA-5837-478A-874D-8F26D1789616}"/>
              </a:ext>
            </a:extLst>
          </p:cNvPr>
          <p:cNvGrpSpPr/>
          <p:nvPr/>
        </p:nvGrpSpPr>
        <p:grpSpPr>
          <a:xfrm>
            <a:off x="1255594" y="1134732"/>
            <a:ext cx="7551175" cy="1325418"/>
            <a:chOff x="4129548" y="616956"/>
            <a:chExt cx="7551175" cy="1325418"/>
          </a:xfrm>
        </p:grpSpPr>
        <p:sp>
          <p:nvSpPr>
            <p:cNvPr id="14" name="Rectangle 13">
              <a:extLst>
                <a:ext uri="{FF2B5EF4-FFF2-40B4-BE49-F238E27FC236}">
                  <a16:creationId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HÃY KỂ TÊN NHỮNG CÂU CHUYỆN CỔ TÍCH MÀ EM YÊU THÍCH.</a:t>
              </a:r>
            </a:p>
          </p:txBody>
        </p:sp>
      </p:grpSp>
      <p:grpSp>
        <p:nvGrpSpPr>
          <p:cNvPr id="16" name="Group 15">
            <a:extLst>
              <a:ext uri="{FF2B5EF4-FFF2-40B4-BE49-F238E27FC236}">
                <a16:creationId xmlns:a16="http://schemas.microsoft.com/office/drawing/2014/main" id="{2189B1DA-5837-478A-874D-8F26D1789616}"/>
              </a:ext>
            </a:extLst>
          </p:cNvPr>
          <p:cNvGrpSpPr/>
          <p:nvPr/>
        </p:nvGrpSpPr>
        <p:grpSpPr>
          <a:xfrm>
            <a:off x="2333767" y="2784730"/>
            <a:ext cx="7551175" cy="1325418"/>
            <a:chOff x="4129548" y="616956"/>
            <a:chExt cx="7551175" cy="1325418"/>
          </a:xfrm>
        </p:grpSpPr>
        <p:sp>
          <p:nvSpPr>
            <p:cNvPr id="17" name="Rectangle 16">
              <a:extLst>
                <a:ext uri="{FF2B5EF4-FFF2-40B4-BE49-F238E27FC236}">
                  <a16:creationId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TRONG CÂU CHUYỆN ĐÓ, EM THÍCH NHÂN VẬT NÀO NHẤT? VÌ SAO?</a:t>
              </a:r>
            </a:p>
          </p:txBody>
        </p:sp>
      </p:grpSp>
      <p:grpSp>
        <p:nvGrpSpPr>
          <p:cNvPr id="19" name="Group 18">
            <a:extLst>
              <a:ext uri="{FF2B5EF4-FFF2-40B4-BE49-F238E27FC236}">
                <a16:creationId xmlns:a16="http://schemas.microsoft.com/office/drawing/2014/main" id="{2189B1DA-5837-478A-874D-8F26D1789616}"/>
              </a:ext>
            </a:extLst>
          </p:cNvPr>
          <p:cNvGrpSpPr/>
          <p:nvPr/>
        </p:nvGrpSpPr>
        <p:grpSpPr>
          <a:xfrm>
            <a:off x="3289111" y="4434728"/>
            <a:ext cx="7551175" cy="1325418"/>
            <a:chOff x="4129548" y="616956"/>
            <a:chExt cx="7551175" cy="1325418"/>
          </a:xfrm>
        </p:grpSpPr>
        <p:sp>
          <p:nvSpPr>
            <p:cNvPr id="20" name="Rectangle 19">
              <a:extLst>
                <a:ext uri="{FF2B5EF4-FFF2-40B4-BE49-F238E27FC236}">
                  <a16:creationId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EM CÓ ƯỚC MƠ ĐƯỢC TRỞ THÀNH NHÂN VẬT ĐÓ KHÔNG? VÌ SAO?</a:t>
              </a:r>
            </a:p>
          </p:txBody>
        </p:sp>
      </p:grpSp>
    </p:spTree>
    <p:extLst>
      <p:ext uri="{BB962C8B-B14F-4D97-AF65-F5344CB8AC3E}">
        <p14:creationId xmlns:p14="http://schemas.microsoft.com/office/powerpoint/2010/main" val="38295154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842118116"/>
              </p:ext>
            </p:extLst>
          </p:nvPr>
        </p:nvGraphicFramePr>
        <p:xfrm>
          <a:off x="191069" y="150124"/>
          <a:ext cx="11750722" cy="6436050"/>
        </p:xfrm>
        <a:graphic>
          <a:graphicData uri="http://schemas.openxmlformats.org/drawingml/2006/table">
            <a:tbl>
              <a:tblPr firstRow="1" bandRow="1">
                <a:tableStyleId>{5940675A-B579-460E-94D1-54222C63F5DA}</a:tableStyleId>
              </a:tblPr>
              <a:tblGrid>
                <a:gridCol w="5049671">
                  <a:extLst>
                    <a:ext uri="{9D8B030D-6E8A-4147-A177-3AD203B41FA5}">
                      <a16:colId xmlns:a16="http://schemas.microsoft.com/office/drawing/2014/main" val="20000"/>
                    </a:ext>
                  </a:extLst>
                </a:gridCol>
                <a:gridCol w="6701051">
                  <a:extLst>
                    <a:ext uri="{9D8B030D-6E8A-4147-A177-3AD203B41FA5}">
                      <a16:colId xmlns:a16="http://schemas.microsoft.com/office/drawing/2014/main" val="20001"/>
                    </a:ext>
                  </a:extLst>
                </a:gridCol>
              </a:tblGrid>
              <a:tr h="968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1. </a:t>
                      </a:r>
                      <a:r>
                        <a:rPr lang="vi-VN" sz="2600" kern="0" dirty="0">
                          <a:latin typeface="Times New Roman" panose="02020603050405020304" pitchFamily="18" charset="0"/>
                          <a:cs typeface="Times New Roman" panose="02020603050405020304" pitchFamily="18" charset="0"/>
                          <a:sym typeface="Times New Roman"/>
                        </a:rPr>
                        <a:t>Vì sao Thạch Sanh lại xưng “ta” mà không xưng “tôi” hay “mình”?</a:t>
                      </a:r>
                      <a:endParaRPr lang="vi-VN" sz="2600" kern="0" dirty="0">
                        <a:latin typeface="Times New Roman" panose="02020603050405020304" pitchFamily="18" charset="0"/>
                        <a:ea typeface="Calibri"/>
                        <a:cs typeface="Times New Roman" panose="02020603050405020304" pitchFamily="18" charset="0"/>
                        <a:sym typeface="Calibri"/>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a:t>
                      </a:r>
                    </a:p>
                    <a:p>
                      <a:endParaRPr lang="en-US" sz="2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19427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2. </a:t>
                      </a:r>
                      <a:r>
                        <a:rPr lang="vi-VN" sz="2600" kern="0" dirty="0">
                          <a:latin typeface="Times New Roman" panose="02020603050405020304" pitchFamily="18" charset="0"/>
                          <a:cs typeface="Times New Roman" panose="02020603050405020304" pitchFamily="18" charset="0"/>
                          <a:sym typeface="Times New Roman"/>
                        </a:rPr>
                        <a:t>Đoạn nào của bài viết có tác dụng như mở bài? Cách vào bằng lời chào, cách đặt câu hỏi, hứa hẹn, ... có thu hút người đọc không?</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Times New Roman"/>
                          <a:ea typeface="Times New Roman"/>
                          <a:cs typeface="Times New Roman"/>
                          <a:sym typeface="Times New Roman"/>
                        </a:rPr>
                        <a:t>Đoạn đầu mở bài bằng lời chào, cách đặt câu hỏi, hứa hẹn,… thu hút người đọc.</a:t>
                      </a:r>
                    </a:p>
                    <a:p>
                      <a:endParaRPr lang="en-US" sz="2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1341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3.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kể</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theo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trình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tự</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nào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Diễn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biến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chính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có</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phù</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hợp</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với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truyện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gốc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không</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Times New Roman"/>
                          <a:ea typeface="Times New Roman"/>
                          <a:cs typeface="Times New Roman"/>
                          <a:sym typeface="Times New Roman"/>
                        </a:rPr>
                        <a:t>Các chi tiết được sắp xếp theo trình tự thời gian, tập trung vào các chi tiết kì ảo</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phù</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hợp</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với</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cốt</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truyện</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gốc</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và</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có</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thêm</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những</a:t>
                      </a:r>
                      <a:r>
                        <a:rPr lang="en-US" sz="2400" kern="0" dirty="0">
                          <a:solidFill>
                            <a:schemeClr val="tx1"/>
                          </a:solidFill>
                          <a:latin typeface="Times New Roman"/>
                          <a:ea typeface="Times New Roman"/>
                          <a:cs typeface="Times New Roman"/>
                          <a:sym typeface="Times New Roman"/>
                        </a:rPr>
                        <a:t> chi </a:t>
                      </a:r>
                      <a:r>
                        <a:rPr lang="en-US" sz="2400" kern="0" dirty="0" err="1">
                          <a:solidFill>
                            <a:schemeClr val="tx1"/>
                          </a:solidFill>
                          <a:latin typeface="Times New Roman"/>
                          <a:ea typeface="Times New Roman"/>
                          <a:cs typeface="Times New Roman"/>
                          <a:sym typeface="Times New Roman"/>
                        </a:rPr>
                        <a:t>tiết</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khác</a:t>
                      </a:r>
                      <a:r>
                        <a:rPr lang="en-US" sz="2400" kern="0" dirty="0">
                          <a:solidFill>
                            <a:schemeClr val="tx1"/>
                          </a:solidFill>
                          <a:latin typeface="Times New Roman"/>
                          <a:ea typeface="Times New Roman"/>
                          <a:cs typeface="Times New Roman"/>
                          <a:sym typeface="Times New Roman"/>
                        </a:rPr>
                        <a:t>.</a:t>
                      </a:r>
                      <a:endParaRPr lang="vi-VN" sz="2400" kern="0" dirty="0">
                        <a:solidFill>
                          <a:schemeClr val="tx1"/>
                        </a:solidFill>
                        <a:latin typeface="Times New Roman"/>
                        <a:ea typeface="Times New Roman"/>
                        <a:cs typeface="Times New Roman"/>
                        <a:sym typeface="Times New Roman"/>
                      </a:endParaRPr>
                    </a:p>
                  </a:txBody>
                  <a:tcPr>
                    <a:solidFill>
                      <a:schemeClr val="bg1"/>
                    </a:solidFill>
                  </a:tcPr>
                </a:tc>
                <a:extLst>
                  <a:ext uri="{0D108BD9-81ED-4DB2-BD59-A6C34878D82A}">
                    <a16:rowId xmlns:a16="http://schemas.microsoft.com/office/drawing/2014/main" val="10002"/>
                  </a:ext>
                </a:extLst>
              </a:tr>
              <a:tr h="97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4. </a:t>
                      </a:r>
                      <a:r>
                        <a:rPr lang="vi-VN" sz="2600" kern="0" dirty="0">
                          <a:latin typeface="Times New Roman" panose="02020603050405020304" pitchFamily="18" charset="0"/>
                          <a:cs typeface="Times New Roman" panose="02020603050405020304" pitchFamily="18" charset="0"/>
                          <a:sym typeface="Times New Roman"/>
                        </a:rPr>
                        <a:t>Những chi tiết, sự kiện nào được người viết thêm vào?</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bàng</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99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a:latin typeface="Times New Roman" panose="02020603050405020304" pitchFamily="18" charset="0"/>
                          <a:cs typeface="Times New Roman" panose="02020603050405020304" pitchFamily="18" charset="0"/>
                          <a:sym typeface="Times New Roman"/>
                        </a:rPr>
                        <a:t>5. Nhận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xét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về</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cách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thúc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của</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Times New Roman"/>
                          <a:ea typeface="Times New Roman"/>
                          <a:cs typeface="Times New Roman"/>
                          <a:sym typeface="Times New Roman"/>
                        </a:rPr>
                        <a:t>Phần kết thúc bài: Nêu lí do kết thúc, tóm lược các sự kiện tiếp theo, nêu bài học tâm đắc.</a:t>
                      </a:r>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350998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568287" y="2055719"/>
            <a:ext cx="1054407" cy="1015663"/>
          </a:xfrm>
          <a:prstGeom prst="rect">
            <a:avLst/>
          </a:prstGeom>
          <a:noFill/>
        </p:spPr>
        <p:txBody>
          <a:bodyPr wrap="square" rtlCol="0">
            <a:spAutoFit/>
          </a:bodyPr>
          <a:lstStyle/>
          <a:p>
            <a:pPr algn="ctr"/>
            <a:r>
              <a:rPr lang="vi-VN" altLang="zh-CN" sz="6000" dirty="0">
                <a:solidFill>
                  <a:srgbClr val="002060"/>
                </a:solidFill>
                <a:latin typeface="Times New Roman" panose="02020603050405020304" pitchFamily="18" charset="0"/>
                <a:cs typeface="+mn-ea"/>
                <a:sym typeface="+mn-lt"/>
              </a:rPr>
              <a:t>III</a:t>
            </a:r>
            <a:endParaRPr lang="zh-CN" altLang="en-US" sz="6000" dirty="0">
              <a:solidFill>
                <a:srgbClr val="002060"/>
              </a:solidFill>
              <a:latin typeface="Calibri Light" panose="020F0302020204030204"/>
              <a:cs typeface="+mn-ea"/>
              <a:sym typeface="+mn-lt"/>
            </a:endParaRPr>
          </a:p>
        </p:txBody>
      </p:sp>
      <p:pic>
        <p:nvPicPr>
          <p:cNvPr id="2" name="Picture 1"/>
          <p:cNvPicPr>
            <a:picLocks noChangeAspect="1"/>
          </p:cNvPicPr>
          <p:nvPr/>
        </p:nvPicPr>
        <p:blipFill>
          <a:blip r:embed="rId4"/>
          <a:stretch>
            <a:fillRect/>
          </a:stretch>
        </p:blipFill>
        <p:spPr>
          <a:xfrm>
            <a:off x="1962412" y="3202519"/>
            <a:ext cx="9320563" cy="1762353"/>
          </a:xfrm>
          <a:prstGeom prst="rect">
            <a:avLst/>
          </a:prstGeom>
        </p:spPr>
      </p:pic>
    </p:spTree>
    <p:extLst>
      <p:ext uri="{BB962C8B-B14F-4D97-AF65-F5344CB8AC3E}">
        <p14:creationId xmlns:p14="http://schemas.microsoft.com/office/powerpoint/2010/main" val="1333082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sz="3200" kern="0" dirty="0">
              <a:solidFill>
                <a:prstClr val="white"/>
              </a:solidFill>
              <a:latin typeface="Times New Roman"/>
              <a:ea typeface="Times New Roman"/>
              <a:cs typeface="Times New Roman"/>
              <a:sym typeface="Times New Roman"/>
            </a:endParaRPr>
          </a:p>
        </p:txBody>
      </p:sp>
      <p:sp>
        <p:nvSpPr>
          <p:cNvPr id="5" name="Google Shape;2587;p117"/>
          <p:cNvSpPr/>
          <p:nvPr/>
        </p:nvSpPr>
        <p:spPr>
          <a:xfrm>
            <a:off x="565001" y="718453"/>
            <a:ext cx="10858500" cy="6063158"/>
          </a:xfrm>
          <a:prstGeom prst="rect">
            <a:avLst/>
          </a:prstGeom>
          <a:noFill/>
          <a:ln>
            <a:noFill/>
          </a:ln>
        </p:spPr>
        <p:txBody>
          <a:bodyPr spcFirstLastPara="1" wrap="square" lIns="91425" tIns="45700" rIns="91425" bIns="45700" anchor="t" anchorCtr="0">
            <a:spAutoFit/>
          </a:bodyPr>
          <a:lstStyle/>
          <a:p>
            <a:pPr algn="just" defTabSz="914400">
              <a:lnSpc>
                <a:spcPct val="150000"/>
              </a:lnSpc>
              <a:spcBef>
                <a:spcPts val="1200"/>
              </a:spcBef>
              <a:buClr>
                <a:srgbClr val="000000"/>
              </a:buClr>
              <a:buFont typeface="Arial"/>
              <a:buNone/>
            </a:pPr>
            <a:r>
              <a:rPr lang="en-US" sz="2700" i="1" kern="0" dirty="0">
                <a:solidFill>
                  <a:srgbClr val="FF0000"/>
                </a:solidFill>
                <a:latin typeface="Times New Roman"/>
                <a:ea typeface="Times New Roman"/>
                <a:cs typeface="Times New Roman"/>
                <a:sym typeface="Times New Roman"/>
              </a:rPr>
              <a:t>a. </a:t>
            </a:r>
            <a:r>
              <a:rPr lang="en-US" sz="2700" i="1" kern="0" dirty="0" err="1">
                <a:solidFill>
                  <a:srgbClr val="FF0000"/>
                </a:solidFill>
                <a:latin typeface="Times New Roman"/>
                <a:ea typeface="Times New Roman"/>
                <a:cs typeface="Times New Roman"/>
                <a:sym typeface="Times New Roman"/>
              </a:rPr>
              <a:t>Chọn</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ngôi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kể</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và</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đại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từ</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tương</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ứng</a:t>
            </a:r>
            <a:r>
              <a:rPr lang="en-US" sz="2700" i="1" kern="0" dirty="0">
                <a:solidFill>
                  <a:srgbClr val="FF0000"/>
                </a:solidFill>
                <a:latin typeface="Times New Roman"/>
                <a:ea typeface="Times New Roman"/>
                <a:cs typeface="Times New Roman"/>
                <a:sym typeface="Times New Roman"/>
              </a:rPr>
              <a:t>: </a:t>
            </a:r>
            <a:endParaRPr sz="2700" i="1"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Ngôi</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Ngôi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thứ</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nhất</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Đại</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từ</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xưng</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hô</a:t>
            </a:r>
            <a:r>
              <a:rPr lang="en-US" sz="2700" kern="0" dirty="0">
                <a:solidFill>
                  <a:srgbClr val="000000"/>
                </a:solidFill>
                <a:latin typeface="Times New Roman"/>
                <a:ea typeface="Times New Roman"/>
                <a:cs typeface="Times New Roman"/>
                <a:sym typeface="Times New Roman"/>
              </a:rPr>
              <a:t>: ta, </a:t>
            </a:r>
            <a:r>
              <a:rPr lang="en-US" sz="2700" kern="0" dirty="0" err="1">
                <a:solidFill>
                  <a:srgbClr val="000000"/>
                </a:solidFill>
                <a:latin typeface="Times New Roman"/>
                <a:ea typeface="Times New Roman"/>
                <a:cs typeface="Times New Roman"/>
                <a:sym typeface="Times New Roman"/>
              </a:rPr>
              <a:t>tôi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mình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tớ</a:t>
            </a:r>
            <a:r>
              <a:rPr lang="en-US" sz="2700" kern="0" dirty="0">
                <a:solidFill>
                  <a:srgbClr val="000000"/>
                </a:solidFill>
                <a:latin typeface="Times New Roman"/>
                <a:ea typeface="Times New Roman"/>
                <a:cs typeface="Times New Roman"/>
                <a:sym typeface="Times New Roman"/>
              </a:rPr>
              <a:t>, ...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địa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vị</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giới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của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em</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đóng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vai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cũng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như</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bối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cảnh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i="1" kern="0" dirty="0">
                <a:solidFill>
                  <a:srgbClr val="FF0000"/>
                </a:solidFill>
                <a:latin typeface="Times New Roman"/>
                <a:ea typeface="Times New Roman"/>
                <a:cs typeface="Times New Roman"/>
                <a:sym typeface="Times New Roman"/>
              </a:rPr>
              <a:t>b. </a:t>
            </a:r>
            <a:r>
              <a:rPr lang="en-US" sz="2700" i="1" kern="0" dirty="0" err="1">
                <a:solidFill>
                  <a:srgbClr val="FF0000"/>
                </a:solidFill>
                <a:latin typeface="Times New Roman"/>
                <a:ea typeface="Times New Roman"/>
                <a:cs typeface="Times New Roman"/>
                <a:sym typeface="Times New Roman"/>
              </a:rPr>
              <a:t>Chọn</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lời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kể</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phù</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hợp</a:t>
            </a:r>
            <a:r>
              <a:rPr lang="en-US" sz="2700" i="1" kern="0" dirty="0">
                <a:solidFill>
                  <a:srgbClr val="FF0000"/>
                </a:solidFill>
                <a:latin typeface="Times New Roman"/>
                <a:ea typeface="Times New Roman"/>
                <a:cs typeface="Times New Roman"/>
                <a:sym typeface="Times New Roman"/>
              </a:rPr>
              <a:t>:</a:t>
            </a:r>
            <a:endParaRPr sz="2700" i="1" kern="0" dirty="0">
              <a:solidFill>
                <a:srgbClr val="FF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Đóng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vai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một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cụ</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giới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tuổi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tác</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địa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chỉ</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của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lựa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chọn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lời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chất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lời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vui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buồn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nghiêm</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trang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phải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nội</a:t>
            </a:r>
            <a:r>
              <a:rPr lang="en-US" sz="2700" kern="0" dirty="0">
                <a:solidFill>
                  <a:srgbClr val="000000"/>
                </a:solidFill>
                <a:latin typeface="Times New Roman"/>
                <a:ea typeface="Times New Roman"/>
                <a:cs typeface="Times New Roman"/>
                <a:sym typeface="Times New Roman"/>
              </a:rPr>
              <a:t> dung </a:t>
            </a:r>
            <a:r>
              <a:rPr lang="en-US" sz="2700" kern="0" dirty="0" err="1">
                <a:solidFill>
                  <a:srgbClr val="000000"/>
                </a:solidFill>
                <a:latin typeface="Times New Roman"/>
                <a:ea typeface="Times New Roman"/>
                <a:cs typeface="Times New Roman"/>
                <a:sym typeface="Times New Roman"/>
              </a:rPr>
              <a:t>và</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bối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cảnh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8222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2600;p118"/>
          <p:cNvSpPr/>
          <p:nvPr/>
        </p:nvSpPr>
        <p:spPr>
          <a:xfrm>
            <a:off x="666750" y="1164377"/>
            <a:ext cx="10858500" cy="3970277"/>
          </a:xfrm>
          <a:prstGeom prst="rect">
            <a:avLst/>
          </a:prstGeom>
          <a:noFill/>
          <a:ln>
            <a:noFill/>
          </a:ln>
        </p:spPr>
        <p:txBody>
          <a:bodyPr spcFirstLastPara="1" wrap="square" lIns="91425" tIns="45700" rIns="91425" bIns="45700" anchor="t" anchorCtr="0">
            <a:spAutoFit/>
          </a:bodyPr>
          <a:lstStyle/>
          <a:p>
            <a:pPr algn="just" defTabSz="914400">
              <a:lnSpc>
                <a:spcPct val="150000"/>
              </a:lnSpc>
              <a:buClr>
                <a:srgbClr val="000000"/>
              </a:buClr>
              <a:buFont typeface="Arial"/>
              <a:buNone/>
            </a:pPr>
            <a:r>
              <a:rPr lang="en-US" sz="2800" i="1" kern="0" dirty="0">
                <a:solidFill>
                  <a:srgbClr val="FF0000"/>
                </a:solidFill>
                <a:latin typeface="Times New Roman"/>
                <a:ea typeface="Times New Roman"/>
                <a:cs typeface="Times New Roman"/>
                <a:sym typeface="Times New Roman"/>
              </a:rPr>
              <a:t>c. </a:t>
            </a:r>
            <a:r>
              <a:rPr lang="en-US" sz="2800" i="1" kern="0" dirty="0" err="1">
                <a:solidFill>
                  <a:srgbClr val="FF0000"/>
                </a:solidFill>
                <a:latin typeface="Times New Roman"/>
                <a:ea typeface="Times New Roman"/>
                <a:cs typeface="Times New Roman"/>
                <a:sym typeface="Times New Roman"/>
              </a:rPr>
              <a:t>Ghi</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những</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nội</a:t>
            </a:r>
            <a:r>
              <a:rPr lang="en-US" sz="2800" i="1" kern="0" dirty="0">
                <a:solidFill>
                  <a:srgbClr val="FF0000"/>
                </a:solidFill>
                <a:latin typeface="Times New Roman"/>
                <a:ea typeface="Times New Roman"/>
                <a:cs typeface="Times New Roman"/>
                <a:sym typeface="Times New Roman"/>
              </a:rPr>
              <a:t> dung </a:t>
            </a:r>
            <a:r>
              <a:rPr lang="en-US" sz="2800" i="1" kern="0" dirty="0" err="1">
                <a:solidFill>
                  <a:srgbClr val="FF0000"/>
                </a:solidFill>
                <a:latin typeface="Times New Roman"/>
                <a:ea typeface="Times New Roman"/>
                <a:cs typeface="Times New Roman"/>
                <a:sym typeface="Times New Roman"/>
              </a:rPr>
              <a:t>chính</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của</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câu</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chuyện</a:t>
            </a:r>
            <a:endParaRPr sz="2800" kern="0" dirty="0">
              <a:solidFill>
                <a:srgbClr val="FF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Cần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ghi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nhớ</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tôn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trọng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cũng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như</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gốc</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sẽ</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sáng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thêm</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lập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bản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tóm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tắt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theo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thứ</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trước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sau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dễ</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dàng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ghi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nhớ</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lại</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7"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lang="vi-VN"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973163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2600;p118"/>
          <p:cNvSpPr/>
          <p:nvPr/>
        </p:nvSpPr>
        <p:spPr>
          <a:xfrm>
            <a:off x="666750" y="1252118"/>
            <a:ext cx="10858500" cy="4832052"/>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2800" i="1" kern="0" dirty="0">
                <a:solidFill>
                  <a:srgbClr val="FF0000"/>
                </a:solidFill>
                <a:latin typeface="Times New Roman"/>
                <a:ea typeface="Times New Roman"/>
                <a:cs typeface="Times New Roman"/>
                <a:sym typeface="Times New Roman"/>
              </a:rPr>
              <a:t>d. </a:t>
            </a:r>
            <a:r>
              <a:rPr lang="en-US" sz="2800" i="1" kern="0" dirty="0" err="1">
                <a:solidFill>
                  <a:srgbClr val="FF0000"/>
                </a:solidFill>
                <a:latin typeface="Times New Roman"/>
                <a:ea typeface="Times New Roman"/>
                <a:cs typeface="Times New Roman"/>
                <a:sym typeface="Times New Roman"/>
              </a:rPr>
              <a:t>Lập</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dàn</a:t>
            </a:r>
            <a:r>
              <a:rPr lang="en-US" sz="2800" i="1" kern="0" dirty="0">
                <a:solidFill>
                  <a:srgbClr val="FF0000"/>
                </a:solidFill>
                <a:latin typeface="Times New Roman"/>
                <a:ea typeface="Times New Roman"/>
                <a:cs typeface="Times New Roman"/>
                <a:sym typeface="Times New Roman"/>
              </a:rPr>
              <a:t> ý</a:t>
            </a:r>
            <a:endParaRPr sz="2800" kern="0" dirty="0">
              <a:solidFill>
                <a:srgbClr val="FF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Mở</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vai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giới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thiệu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định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Thân</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Xuất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Hoàn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chính</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SV1:………………………………………</a:t>
            </a:r>
            <a:r>
              <a:rPr lang="vi-VN" sz="2800" kern="0" dirty="0">
                <a:solidFill>
                  <a:srgbClr val="000000"/>
                </a:solidFill>
                <a:latin typeface="Times New Roman"/>
                <a:ea typeface="Times New Roman"/>
                <a:cs typeface="Times New Roman"/>
                <a:sym typeface="Times New Roman"/>
              </a:rPr>
              <a:t>...............................................</a:t>
            </a:r>
            <a:endParaRPr lang="en-US"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SV2:………………………………………</a:t>
            </a:r>
            <a:r>
              <a:rPr lang="vi-VN" sz="2800" kern="0" dirty="0">
                <a:solidFill>
                  <a:srgbClr val="000000"/>
                </a:solidFill>
                <a:latin typeface="Times New Roman"/>
                <a:ea typeface="Times New Roman"/>
                <a:cs typeface="Times New Roman"/>
                <a:sym typeface="Times New Roman"/>
              </a:rPr>
              <a:t>...............................................</a:t>
            </a:r>
            <a:endParaRPr lang="en-US"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SV3:………………………………….......</a:t>
            </a:r>
            <a:r>
              <a:rPr lang="vi-VN"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Kết</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học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rút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endParaRPr sz="2800" kern="0" dirty="0">
              <a:solidFill>
                <a:srgbClr val="000000"/>
              </a:solidFill>
              <a:latin typeface="Times New Roman"/>
              <a:ea typeface="Times New Roman"/>
              <a:cs typeface="Times New Roman"/>
              <a:sym typeface="Times New Roman"/>
            </a:endParaRPr>
          </a:p>
        </p:txBody>
      </p:sp>
      <p:sp>
        <p:nvSpPr>
          <p:cNvPr id="7"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lang="vi-VN"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762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10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Google Shape;2627;p120"/>
          <p:cNvSpPr/>
          <p:nvPr/>
        </p:nvSpPr>
        <p:spPr>
          <a:xfrm>
            <a:off x="666750" y="1192453"/>
            <a:ext cx="10858500" cy="4616608"/>
          </a:xfrm>
          <a:prstGeom prst="rect">
            <a:avLst/>
          </a:prstGeom>
          <a:noFill/>
          <a:ln>
            <a:noFill/>
          </a:ln>
        </p:spPr>
        <p:txBody>
          <a:bodyPr spcFirstLastPara="1" wrap="square" lIns="91425" tIns="45700" rIns="91425" bIns="45700" anchor="t" anchorCtr="0">
            <a:spAutoFit/>
          </a:bodyPr>
          <a:lstStyle/>
          <a:p>
            <a:pPr defTabSz="914400">
              <a:lnSpc>
                <a:spcPct val="150000"/>
              </a:lnSpc>
              <a:buClr>
                <a:srgbClr val="000000"/>
              </a:buClr>
              <a:buFont typeface="Arial"/>
              <a:buNone/>
            </a:pPr>
            <a:r>
              <a:rPr lang="en-US" sz="2800" b="1" i="1" kern="0" dirty="0">
                <a:solidFill>
                  <a:srgbClr val="FF0000"/>
                </a:solidFill>
                <a:latin typeface="Times New Roman"/>
                <a:cs typeface="Times New Roman"/>
                <a:sym typeface="Times New Roman"/>
              </a:rPr>
              <a:t>* </a:t>
            </a:r>
            <a:r>
              <a:rPr lang="en-US" sz="2800" b="1" i="1" kern="0" dirty="0" err="1">
                <a:solidFill>
                  <a:srgbClr val="FF0000"/>
                </a:solidFill>
                <a:latin typeface="Times New Roman"/>
                <a:cs typeface="Times New Roman"/>
                <a:sym typeface="Times New Roman"/>
              </a:rPr>
              <a:t>Chú</a:t>
            </a:r>
            <a:r>
              <a:rPr lang="en-US" sz="2800" b="1" i="1" kern="0" dirty="0">
                <a:solidFill>
                  <a:srgbClr val="FF0000"/>
                </a:solidFill>
                <a:latin typeface="Times New Roman"/>
                <a:cs typeface="Times New Roman"/>
                <a:sym typeface="Times New Roman"/>
              </a:rPr>
              <a:t> ý</a:t>
            </a:r>
            <a:endParaRPr sz="1400" i="1" kern="0" dirty="0">
              <a:solidFill>
                <a:srgbClr val="FF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quán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ngôi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gốc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ngôn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sáng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còn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kì</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ảo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tưởng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tượng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cường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bộc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lộ</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đánh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thêm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miêu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luận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liên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tưởng</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10"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2. Viết bài</a:t>
            </a:r>
            <a:endParaRPr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3401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6"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3. Chỉnh sửa bài viết</a:t>
            </a:r>
            <a:endParaRPr sz="3200" kern="0" dirty="0">
              <a:solidFill>
                <a:prstClr val="white"/>
              </a:solidFill>
              <a:latin typeface="Times New Roman"/>
              <a:ea typeface="Times New Roman"/>
              <a:cs typeface="Times New Roman"/>
              <a:sym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1162320272"/>
              </p:ext>
            </p:extLst>
          </p:nvPr>
        </p:nvGraphicFramePr>
        <p:xfrm>
          <a:off x="565001" y="1768309"/>
          <a:ext cx="11047540" cy="4877224"/>
        </p:xfrm>
        <a:graphic>
          <a:graphicData uri="http://schemas.openxmlformats.org/drawingml/2006/table">
            <a:tbl>
              <a:tblPr>
                <a:tableStyleId>{5940675A-B579-460E-94D1-54222C63F5DA}</a:tableStyleId>
              </a:tblPr>
              <a:tblGrid>
                <a:gridCol w="8087680">
                  <a:extLst>
                    <a:ext uri="{9D8B030D-6E8A-4147-A177-3AD203B41FA5}">
                      <a16:colId xmlns:a16="http://schemas.microsoft.com/office/drawing/2014/main" val="20000"/>
                    </a:ext>
                  </a:extLst>
                </a:gridCol>
                <a:gridCol w="1255594">
                  <a:extLst>
                    <a:ext uri="{9D8B030D-6E8A-4147-A177-3AD203B41FA5}">
                      <a16:colId xmlns:a16="http://schemas.microsoft.com/office/drawing/2014/main" val="20001"/>
                    </a:ext>
                  </a:extLst>
                </a:gridCol>
                <a:gridCol w="1704266">
                  <a:extLst>
                    <a:ext uri="{9D8B030D-6E8A-4147-A177-3AD203B41FA5}">
                      <a16:colId xmlns:a16="http://schemas.microsoft.com/office/drawing/2014/main" val="20002"/>
                    </a:ext>
                  </a:extLst>
                </a:gridCol>
              </a:tblGrid>
              <a:tr h="332621">
                <a:tc>
                  <a:txBody>
                    <a:bodyPr/>
                    <a:lstStyle/>
                    <a:p>
                      <a:pPr algn="ct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c>
                  <a:txBody>
                    <a:bodyPr/>
                    <a:lstStyle/>
                    <a:p>
                      <a:pPr algn="ctr"/>
                      <a:r>
                        <a:rPr lang="vi-VN" sz="2400" dirty="0">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c>
                  <a:txBody>
                    <a:bodyPr/>
                    <a:lstStyle/>
                    <a:p>
                      <a:pPr algn="ctr"/>
                      <a:r>
                        <a:rPr lang="vi-VN" sz="2400" dirty="0">
                          <a:effectLst/>
                          <a:latin typeface="Times New Roman" panose="02020603050405020304" pitchFamily="18" charset="0"/>
                          <a:cs typeface="Times New Roman" panose="02020603050405020304" pitchFamily="18" charset="0"/>
                        </a:rPr>
                        <a:t>Không</a:t>
                      </a:r>
                      <a:r>
                        <a:rPr lang="vi-VN" sz="2400" baseline="0" dirty="0">
                          <a:effectLst/>
                          <a:latin typeface="Times New Roman" panose="02020603050405020304" pitchFamily="18" charset="0"/>
                          <a:cs typeface="Times New Roman" panose="02020603050405020304" pitchFamily="18" charset="0"/>
                        </a:rPr>
                        <a:t> đạt</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extLst>
                  <a:ext uri="{0D108BD9-81ED-4DB2-BD59-A6C34878D82A}">
                    <a16:rowId xmlns:a16="http://schemas.microsoft.com/office/drawing/2014/main" val="10000"/>
                  </a:ext>
                </a:extLst>
              </a:tr>
              <a:tr h="725223">
                <a:tc>
                  <a:txBody>
                    <a:bodyPr/>
                    <a:lstStyle/>
                    <a:p>
                      <a:r>
                        <a:rPr lang="vi-VN" sz="2400" dirty="0">
                          <a:effectLst/>
                          <a:latin typeface="Times New Roman" panose="02020603050405020304" pitchFamily="18" charset="0"/>
                          <a:cs typeface="Times New Roman" panose="02020603050405020304" pitchFamily="18" charset="0"/>
                        </a:rPr>
                        <a:t>Được kể từ người kể chuyện ngôi thứ nhất. Người kể chuyện đóng vai một nhân vật trong truyện.</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1"/>
                  </a:ext>
                </a:extLst>
              </a:tr>
              <a:tr h="1242702">
                <a:tc>
                  <a:txBody>
                    <a:bodyPr/>
                    <a:lstStyle/>
                    <a:p>
                      <a:r>
                        <a:rPr lang="vi-VN" sz="2400" dirty="0">
                          <a:effectLst/>
                          <a:latin typeface="Times New Roman" panose="02020603050405020304" pitchFamily="18" charset="0"/>
                          <a:cs typeface="Times New Roman" panose="02020603050405020304" pitchFamily="18" charset="0"/>
                        </a:rPr>
                        <a:t>Có sự tưởng tượng, sáng tạo thêm nhưng không thoát li truyện gốc; tránh làm thay đổi, biến dạng các yếu tố cơ bản của cốt truyện ở truyện gốc.</a:t>
                      </a:r>
                    </a:p>
                  </a:txBody>
                  <a:tcPr marL="68160" marR="68160" marT="68160" marB="68160">
                    <a:solidFill>
                      <a:schemeClr val="bg1"/>
                    </a:solidFill>
                  </a:tcPr>
                </a:tc>
                <a:tc>
                  <a:txBody>
                    <a:bodyPr/>
                    <a:lstStyle/>
                    <a:p>
                      <a:pPr>
                        <a:spcAft>
                          <a:spcPts val="0"/>
                        </a:spcAft>
                      </a:pPr>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pPr>
                        <a:spcAft>
                          <a:spcPts val="0"/>
                        </a:spcAft>
                      </a:pPr>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2"/>
                  </a:ext>
                </a:extLst>
              </a:tr>
              <a:tr h="528922">
                <a:tc>
                  <a:txBody>
                    <a:bodyPr/>
                    <a:lstStyle/>
                    <a:p>
                      <a:r>
                        <a:rPr lang="en-US" sz="2400">
                          <a:effectLst/>
                          <a:latin typeface="Times New Roman" panose="02020603050405020304" pitchFamily="18" charset="0"/>
                          <a:cs typeface="Times New Roman" panose="02020603050405020304" pitchFamily="18" charset="0"/>
                        </a:rPr>
                        <a:t>Cần có sự sắp xếp hợp lí các chi tiết và bảo đảm có sự kết nối giữa các phần.</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3"/>
                  </a:ext>
                </a:extLst>
              </a:tr>
              <a:tr h="528922">
                <a:tc>
                  <a:txBody>
                    <a:bodyPr/>
                    <a:lstStyle/>
                    <a:p>
                      <a:r>
                        <a:rPr lang="vi-VN" sz="2400">
                          <a:effectLst/>
                          <a:latin typeface="Times New Roman" panose="02020603050405020304" pitchFamily="18" charset="0"/>
                          <a:cs typeface="Times New Roman" panose="02020603050405020304" pitchFamily="18" charset="0"/>
                        </a:rPr>
                        <a:t>Cần bổ sung các yếu tố miêu tả, biểu cảm để tả người, tả vật hay thể hiện cảm xúc của nhân vật.</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4"/>
                  </a:ext>
                </a:extLst>
              </a:tr>
              <a:tr h="528922">
                <a:tc>
                  <a:txBody>
                    <a:bodyPr/>
                    <a:lstStyle/>
                    <a:p>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a:t>
                      </a:r>
                    </a:p>
                  </a:txBody>
                  <a:tcPr marL="68160" marR="68160" marT="68160" marB="68160">
                    <a:solidFill>
                      <a:schemeClr val="bg1"/>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4"/>
          <a:stretch>
            <a:fillRect/>
          </a:stretch>
        </p:blipFill>
        <p:spPr>
          <a:xfrm>
            <a:off x="264842" y="743154"/>
            <a:ext cx="5602710" cy="1304657"/>
          </a:xfrm>
          <a:prstGeom prst="rect">
            <a:avLst/>
          </a:prstGeom>
        </p:spPr>
      </p:pic>
    </p:spTree>
    <p:extLst>
      <p:ext uri="{BB962C8B-B14F-4D97-AF65-F5344CB8AC3E}">
        <p14:creationId xmlns:p14="http://schemas.microsoft.com/office/powerpoint/2010/main" val="1968183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07" y="313899"/>
            <a:ext cx="11056234" cy="6073253"/>
          </a:xfrm>
          <a:prstGeom prst="rect">
            <a:avLst/>
          </a:prstGeom>
        </p:spPr>
      </p:pic>
      <p:sp>
        <p:nvSpPr>
          <p:cNvPr id="7" name="TextBox 6"/>
          <p:cNvSpPr txBox="1"/>
          <p:nvPr/>
        </p:nvSpPr>
        <p:spPr>
          <a:xfrm>
            <a:off x="771028" y="1981837"/>
            <a:ext cx="6022110" cy="34901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400">
              <a:lnSpc>
                <a:spcPct val="115000"/>
              </a:lnSpc>
              <a:buClr>
                <a:srgbClr val="000000"/>
              </a:buClr>
              <a:buFont typeface="Arial"/>
              <a:buNone/>
            </a:pPr>
            <a:r>
              <a:rPr lang="vi-VN" sz="4800" kern="0" dirty="0">
                <a:solidFill>
                  <a:srgbClr val="FF0000"/>
                </a:solidFill>
                <a:latin typeface="Times New Roman"/>
                <a:ea typeface="Times New Roman"/>
                <a:cs typeface="Times New Roman"/>
                <a:sym typeface="Times New Roman"/>
              </a:rPr>
              <a:t>Hãy đóng vai một nhân vật người em để kể lại một truyện cổ tích Cây khế</a:t>
            </a:r>
          </a:p>
        </p:txBody>
      </p:sp>
    </p:spTree>
    <p:extLst>
      <p:ext uri="{BB962C8B-B14F-4D97-AF65-F5344CB8AC3E}">
        <p14:creationId xmlns:p14="http://schemas.microsoft.com/office/powerpoint/2010/main" val="3456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991449"/>
            <a:ext cx="11586949" cy="5632311"/>
          </a:xfrm>
          <a:prstGeom prst="rect">
            <a:avLst/>
          </a:prstGeom>
          <a:solidFill>
            <a:schemeClr val="bg1"/>
          </a:solidFill>
        </p:spPr>
        <p:txBody>
          <a:bodyPr wrap="square">
            <a:spAutoFit/>
          </a:bodyPr>
          <a:lstStyle/>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hi </a:t>
            </a:r>
            <a:r>
              <a:rPr lang="en-US" sz="2400" dirty="0" err="1">
                <a:solidFill>
                  <a:srgbClr val="333333"/>
                </a:solidFill>
                <a:latin typeface="Times New Roman" panose="02020603050405020304" pitchFamily="18" charset="0"/>
                <a:cs typeface="Times New Roman" panose="02020603050405020304" pitchFamily="18" charset="0"/>
              </a:rPr>
              <a:t>vọng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vốn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cha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cha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dặn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lâm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đều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cọc</a:t>
            </a:r>
            <a:r>
              <a:rPr lang="en-US" sz="2400" dirty="0">
                <a:solidFill>
                  <a:srgbClr val="333333"/>
                </a:solidFill>
                <a:latin typeface="Times New Roman" panose="02020603050405020304" pitchFamily="18" charset="0"/>
                <a:cs typeface="Times New Roman" panose="02020603050405020304" pitchFamily="18" charset="0"/>
              </a:rPr>
              <a:t> ở </a:t>
            </a:r>
            <a:r>
              <a:rPr lang="en-US" sz="2400" dirty="0" err="1">
                <a:solidFill>
                  <a:srgbClr val="333333"/>
                </a:solidFill>
                <a:latin typeface="Times New Roman" panose="02020603050405020304" pitchFamily="18" charset="0"/>
                <a:cs typeface="Times New Roman" panose="02020603050405020304" pitchFamily="18" charset="0"/>
              </a:rPr>
              <a:t>góc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chấp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ca</a:t>
            </a:r>
            <a:r>
              <a:rPr lang="en-US" sz="2400" dirty="0">
                <a:solidFill>
                  <a:srgbClr val="333333"/>
                </a:solidFill>
                <a:latin typeface="Times New Roman" panose="02020603050405020304" pitchFamily="18" charset="0"/>
                <a:cs typeface="Times New Roman" panose="02020603050405020304" pitchFamily="18" charset="0"/>
              </a:rPr>
              <a:t>, than </a:t>
            </a:r>
            <a:r>
              <a:rPr lang="en-US" sz="2400" dirty="0" err="1">
                <a:solidFill>
                  <a:srgbClr val="333333"/>
                </a:solidFill>
                <a:latin typeface="Times New Roman" panose="02020603050405020304" pitchFamily="18" charset="0"/>
                <a:cs typeface="Times New Roman" panose="02020603050405020304" pitchFamily="18" charset="0"/>
              </a:rPr>
              <a:t>phiền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mò</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thuê</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quý</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vậy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chùm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lừng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được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niềm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mọi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sọt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đổi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dậy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nhìn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con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to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chạy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dưới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ta </a:t>
            </a:r>
            <a:r>
              <a:rPr lang="en-US" sz="2400" dirty="0" err="1">
                <a:solidFill>
                  <a:srgbClr val="333333"/>
                </a:solidFill>
                <a:latin typeface="Times New Roman" panose="02020603050405020304" pitchFamily="18" charset="0"/>
                <a:cs typeface="Times New Roman" panose="02020603050405020304" pitchFamily="18" charset="0"/>
              </a:rPr>
              <a:t>thì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ta </a:t>
            </a:r>
            <a:r>
              <a:rPr lang="en-US" sz="2400" dirty="0" err="1">
                <a:solidFill>
                  <a:srgbClr val="333333"/>
                </a:solidFill>
                <a:latin typeface="Times New Roman" panose="02020603050405020304" pitchFamily="18" charset="0"/>
                <a:cs typeface="Times New Roman" panose="02020603050405020304" pitchFamily="18" charset="0"/>
              </a:rPr>
              <a:t>biết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bỗng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ngừng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tiếng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cục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mang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đựng</a:t>
            </a:r>
            <a:r>
              <a:rPr lang="en-US" sz="2400" dirty="0">
                <a:solidFill>
                  <a:srgbClr val="333333"/>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13618" y="-109182"/>
            <a:ext cx="5163760" cy="1420491"/>
          </a:xfrm>
          <a:prstGeom prst="rect">
            <a:avLst/>
          </a:prstGeom>
        </p:spPr>
      </p:pic>
    </p:spTree>
    <p:extLst>
      <p:ext uri="{BB962C8B-B14F-4D97-AF65-F5344CB8AC3E}">
        <p14:creationId xmlns:p14="http://schemas.microsoft.com/office/powerpoint/2010/main" val="35632882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486482"/>
            <a:ext cx="11586949" cy="5632311"/>
          </a:xfrm>
          <a:prstGeom prst="rect">
            <a:avLst/>
          </a:prstGeom>
          <a:solidFill>
            <a:schemeClr val="bg1"/>
          </a:solidFill>
        </p:spPr>
        <p:txBody>
          <a:bodyPr wrap="square">
            <a:spAutoFit/>
          </a:bodyPr>
          <a:lstStyle/>
          <a:p>
            <a:pPr lvl="0"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bay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tin </a:t>
            </a:r>
            <a:r>
              <a:rPr lang="en-US" sz="2400" dirty="0" err="1">
                <a:solidFill>
                  <a:srgbClr val="333333"/>
                </a:solidFill>
                <a:latin typeface="Times New Roman" panose="02020603050405020304" pitchFamily="18" charset="0"/>
                <a:cs typeface="Times New Roman" panose="02020603050405020304" pitchFamily="18" charset="0"/>
              </a:rPr>
              <a:t>lắm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vẫn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vợ</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sớm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tin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toàn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bị</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lóa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lo </a:t>
            </a:r>
            <a:r>
              <a:rPr lang="en-US" sz="2400" dirty="0" err="1">
                <a:solidFill>
                  <a:srgbClr val="333333"/>
                </a:solidFill>
                <a:latin typeface="Times New Roman" panose="02020603050405020304" pitchFamily="18" charset="0"/>
                <a:cs typeface="Times New Roman" panose="02020603050405020304" pitchFamily="18" charset="0"/>
              </a:rPr>
              <a:t>sợ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yên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giục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hãy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nhặt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liền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rách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ngay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vẫn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giữ</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nghèo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khổ</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hiểu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to </a:t>
            </a:r>
            <a:r>
              <a:rPr lang="en-US" sz="2400" dirty="0" err="1">
                <a:solidFill>
                  <a:srgbClr val="333333"/>
                </a:solidFill>
                <a:latin typeface="Times New Roman" panose="02020603050405020304" pitchFamily="18" charset="0"/>
                <a:cs typeface="Times New Roman" panose="02020603050405020304" pitchFamily="18" charset="0"/>
              </a:rPr>
              <a:t>lớn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ơn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Tiếng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đồn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tai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sớm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tiên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đổi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toàn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buồn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tay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704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556" y="728556"/>
            <a:ext cx="6129444" cy="612944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53" y="688800"/>
            <a:ext cx="6264678" cy="6264678"/>
          </a:xfrm>
          <a:prstGeom prst="rect">
            <a:avLst/>
          </a:prstGeom>
        </p:spPr>
      </p:pic>
      <p:grpSp>
        <p:nvGrpSpPr>
          <p:cNvPr id="24" name="Group 23"/>
          <p:cNvGrpSpPr/>
          <p:nvPr/>
        </p:nvGrpSpPr>
        <p:grpSpPr>
          <a:xfrm>
            <a:off x="3700068" y="145127"/>
            <a:ext cx="4956313" cy="728230"/>
            <a:chOff x="383166" y="1481172"/>
            <a:chExt cx="5364330" cy="944640"/>
          </a:xfrm>
          <a:solidFill>
            <a:srgbClr val="008080"/>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2800" b="1" dirty="0">
                  <a:solidFill>
                    <a:prstClr val="white"/>
                  </a:solidFill>
                  <a:latin typeface="Times New Roman" panose="02020603050405020304" pitchFamily="18" charset="0"/>
                  <a:cs typeface="Times New Roman" panose="02020603050405020304" pitchFamily="18" charset="0"/>
                </a:rPr>
                <a:t>THẾ GIỚI CỔ  TÍCH</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2223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568370"/>
            <a:ext cx="11586949" cy="5262979"/>
          </a:xfrm>
          <a:prstGeom prst="rect">
            <a:avLst/>
          </a:prstGeom>
          <a:solidFill>
            <a:schemeClr val="bg1"/>
          </a:solidFill>
        </p:spPr>
        <p:txBody>
          <a:bodyPr wrap="square">
            <a:spAutoFit/>
          </a:bodyPr>
          <a:lstStyle/>
          <a:p>
            <a:pPr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cầu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khẩn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dưới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thảm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hứa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sẽ</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dặn</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Tối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đêm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mười</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bởi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mười</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mồm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ngậm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đường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bớt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Vốn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tính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lam,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bớt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bay </a:t>
            </a:r>
            <a:r>
              <a:rPr lang="en-US" sz="2400" dirty="0" err="1">
                <a:solidFill>
                  <a:srgbClr val="333333"/>
                </a:solidFill>
                <a:latin typeface="Times New Roman" panose="02020603050405020304" pitchFamily="18" charset="0"/>
                <a:cs typeface="Times New Roman" panose="02020603050405020304" pitchFamily="18" charset="0"/>
              </a:rPr>
              <a:t>nhanh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mệt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yếu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được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luôn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ở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quay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quay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vô</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đáy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nỗi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buồn</a:t>
            </a:r>
            <a:r>
              <a:rPr lang="en-US" sz="2400" dirty="0">
                <a:solidFill>
                  <a:srgbClr val="333333"/>
                </a:solidFill>
                <a:latin typeface="Times New Roman" panose="02020603050405020304" pitchFamily="18" charset="0"/>
                <a:cs typeface="Times New Roman" panose="02020603050405020304" pitchFamily="18" charset="0"/>
              </a:rPr>
              <a:t> man </a:t>
            </a:r>
            <a:r>
              <a:rPr lang="en-US" sz="2400" dirty="0" err="1">
                <a:solidFill>
                  <a:srgbClr val="333333"/>
                </a:solidFill>
                <a:latin typeface="Times New Roman" panose="02020603050405020304" pitchFamily="18" charset="0"/>
                <a:cs typeface="Times New Roman" panose="02020603050405020304" pitchFamily="18" charset="0"/>
              </a:rPr>
              <a:t>mác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821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3" name="Google Shape;442;p4"/>
          <p:cNvPicPr preferRelativeResize="0"/>
          <p:nvPr/>
        </p:nvPicPr>
        <p:blipFill rotWithShape="1">
          <a:blip r:embed="rId4">
            <a:alphaModFix/>
          </a:blip>
          <a:srcRect/>
          <a:stretch/>
        </p:blipFill>
        <p:spPr>
          <a:xfrm>
            <a:off x="211296" y="1242087"/>
            <a:ext cx="5844947" cy="5423755"/>
          </a:xfrm>
          <a:prstGeom prst="rect">
            <a:avLst/>
          </a:prstGeom>
          <a:noFill/>
          <a:ln>
            <a:noFill/>
          </a:ln>
          <a:effectLst>
            <a:outerShdw blurRad="107950" dist="12700" dir="5400000" algn="ctr">
              <a:srgbClr val="000000"/>
            </a:outerShdw>
          </a:effectLst>
        </p:spPr>
      </p:pic>
      <p:sp>
        <p:nvSpPr>
          <p:cNvPr id="4" name="Google Shape;445;p4"/>
          <p:cNvSpPr/>
          <p:nvPr/>
        </p:nvSpPr>
        <p:spPr>
          <a:xfrm>
            <a:off x="755375" y="5922081"/>
            <a:ext cx="3867416" cy="584735"/>
          </a:xfrm>
          <a:prstGeom prst="rect">
            <a:avLst/>
          </a:prstGeom>
          <a:solidFill>
            <a:schemeClr val="bg1"/>
          </a:solidFill>
          <a:ln>
            <a:noFill/>
          </a:ln>
        </p:spPr>
        <p:txBody>
          <a:bodyPr spcFirstLastPara="1" wrap="square" lIns="91425" tIns="45700" rIns="91425" bIns="45700" anchor="t" anchorCtr="0">
            <a:spAutoFit/>
          </a:bodyPr>
          <a:lstStyle/>
          <a:p>
            <a:pPr algn="ctr" defTabSz="914400">
              <a:buClr>
                <a:srgbClr val="000000"/>
              </a:buClr>
              <a:buFont typeface="Arial"/>
              <a:buNone/>
            </a:pPr>
            <a:r>
              <a:rPr lang="en-US" sz="3200" b="1" i="1" kern="0" dirty="0" err="1">
                <a:solidFill>
                  <a:srgbClr val="000000"/>
                </a:solidFill>
                <a:latin typeface="Times New Roman"/>
                <a:ea typeface="Times New Roman"/>
                <a:cs typeface="Times New Roman"/>
                <a:sym typeface="Times New Roman"/>
              </a:rPr>
              <a:t>Cô</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bé</a:t>
            </a:r>
            <a:r>
              <a:rPr lang="en-US" sz="3200" b="1" i="1" kern="0" dirty="0">
                <a:solidFill>
                  <a:srgbClr val="000000"/>
                </a:solidFill>
                <a:latin typeface="Times New Roman"/>
                <a:ea typeface="Times New Roman"/>
                <a:cs typeface="Times New Roman"/>
                <a:sym typeface="Times New Roman"/>
              </a:rPr>
              <a:t> </a:t>
            </a:r>
            <a:r>
              <a:rPr lang="vi-VN" sz="3200" b="1" i="1" kern="0" dirty="0">
                <a:solidFill>
                  <a:srgbClr val="000000"/>
                </a:solidFill>
                <a:latin typeface="Times New Roman"/>
                <a:ea typeface="Times New Roman"/>
                <a:cs typeface="Times New Roman"/>
                <a:sym typeface="Times New Roman"/>
              </a:rPr>
              <a:t>quàng khăn đỏ</a:t>
            </a:r>
            <a:endParaRPr sz="3200" kern="0" dirty="0">
              <a:solidFill>
                <a:srgbClr val="000000"/>
              </a:solidFill>
              <a:ea typeface="Calibri"/>
              <a:cs typeface="Calibri"/>
              <a:sym typeface="Calibri"/>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443" y="1242087"/>
            <a:ext cx="5560183" cy="5423755"/>
          </a:xfrm>
          <a:prstGeom prst="rect">
            <a:avLst/>
          </a:prstGeom>
        </p:spPr>
      </p:pic>
      <p:sp>
        <p:nvSpPr>
          <p:cNvPr id="6" name="Google Shape;445;p4"/>
          <p:cNvSpPr/>
          <p:nvPr/>
        </p:nvSpPr>
        <p:spPr>
          <a:xfrm>
            <a:off x="7128826" y="5922081"/>
            <a:ext cx="3867416" cy="584735"/>
          </a:xfrm>
          <a:prstGeom prst="rect">
            <a:avLst/>
          </a:prstGeom>
          <a:solidFill>
            <a:schemeClr val="bg1"/>
          </a:solidFill>
          <a:ln>
            <a:noFill/>
          </a:ln>
        </p:spPr>
        <p:txBody>
          <a:bodyPr spcFirstLastPara="1" wrap="square" lIns="91425" tIns="45700" rIns="91425" bIns="45700" anchor="t" anchorCtr="0">
            <a:spAutoFit/>
          </a:bodyPr>
          <a:lstStyle/>
          <a:p>
            <a:pPr algn="ctr" defTabSz="914400">
              <a:buClr>
                <a:srgbClr val="000000"/>
              </a:buClr>
              <a:buFont typeface="Arial"/>
              <a:buNone/>
            </a:pPr>
            <a:r>
              <a:rPr lang="vi-VN" sz="3200" b="1" i="1" kern="0" dirty="0">
                <a:solidFill>
                  <a:srgbClr val="000000"/>
                </a:solidFill>
                <a:latin typeface="Times New Roman"/>
                <a:ea typeface="Calibri"/>
                <a:cs typeface="Times New Roman"/>
                <a:sym typeface="Times New Roman"/>
              </a:rPr>
              <a:t>Câu chuyện bó đũa</a:t>
            </a:r>
            <a:endParaRPr sz="3200" kern="0" dirty="0">
              <a:solidFill>
                <a:srgbClr val="000000"/>
              </a:solidFill>
              <a:ea typeface="Calibri"/>
              <a:cs typeface="Calibri"/>
              <a:sym typeface="Calibri"/>
            </a:endParaRPr>
          </a:p>
        </p:txBody>
      </p:sp>
      <p:grpSp>
        <p:nvGrpSpPr>
          <p:cNvPr id="7" name="Group 6"/>
          <p:cNvGrpSpPr/>
          <p:nvPr/>
        </p:nvGrpSpPr>
        <p:grpSpPr>
          <a:xfrm>
            <a:off x="3700068" y="145127"/>
            <a:ext cx="4956313" cy="728230"/>
            <a:chOff x="383166" y="1481172"/>
            <a:chExt cx="5364330" cy="944640"/>
          </a:xfrm>
          <a:solidFill>
            <a:srgbClr val="008080"/>
          </a:solidFill>
        </p:grpSpPr>
        <p:sp>
          <p:nvSpPr>
            <p:cNvPr id="8" name="Rounded Rectangle 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9"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2800" b="1" dirty="0">
                  <a:solidFill>
                    <a:prstClr val="white"/>
                  </a:solidFill>
                  <a:latin typeface="Times New Roman" panose="02020603050405020304" pitchFamily="18" charset="0"/>
                  <a:cs typeface="Times New Roman" panose="02020603050405020304" pitchFamily="18" charset="0"/>
                </a:rPr>
                <a:t>THẾ GIỚI CỔ  TÍCH</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660853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22222" r="22222"/>
          <a:stretch>
            <a:fillRect/>
          </a:stretch>
        </p:blipFill>
        <p:spPr>
          <a:xfrm>
            <a:off x="0" y="-8880"/>
            <a:ext cx="12192000" cy="6858000"/>
          </a:xfrm>
          <a:prstGeom prst="rect">
            <a:avLst/>
          </a:prstGeom>
        </p:spPr>
      </p:pic>
      <p:pic>
        <p:nvPicPr>
          <p:cNvPr id="102" name="图片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675" y="1781175"/>
            <a:ext cx="4800600" cy="3600450"/>
          </a:xfrm>
          <a:prstGeom prst="rect">
            <a:avLst/>
          </a:prstGeom>
        </p:spPr>
      </p:pic>
      <p:pic>
        <p:nvPicPr>
          <p:cNvPr id="2" name="Picture 1"/>
          <p:cNvPicPr>
            <a:picLocks noChangeAspect="1"/>
          </p:cNvPicPr>
          <p:nvPr/>
        </p:nvPicPr>
        <p:blipFill>
          <a:blip r:embed="rId5"/>
          <a:stretch>
            <a:fillRect/>
          </a:stretch>
        </p:blipFill>
        <p:spPr>
          <a:xfrm>
            <a:off x="1883299" y="1143357"/>
            <a:ext cx="8425402" cy="43529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3400"/>
                                  </p:stCondLst>
                                  <p:childTnLst>
                                    <p:set>
                                      <p:cBhvr>
                                        <p:cTn id="6" dur="100">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dist"/>
            <a:r>
              <a:rPr lang="vi-VN" altLang="zh-CN" sz="6000" dirty="0">
                <a:solidFill>
                  <a:srgbClr val="002060"/>
                </a:solidFill>
                <a:latin typeface="+mj-lt"/>
                <a:cs typeface="+mn-ea"/>
                <a:sym typeface="+mn-lt"/>
              </a:rPr>
              <a:t>I</a:t>
            </a:r>
            <a:endParaRPr lang="zh-CN" altLang="en-US" sz="6000" dirty="0">
              <a:solidFill>
                <a:srgbClr val="002060"/>
              </a:solidFill>
              <a:latin typeface="+mj-lt"/>
              <a:cs typeface="+mn-ea"/>
              <a:sym typeface="+mn-lt"/>
            </a:endParaRPr>
          </a:p>
        </p:txBody>
      </p:sp>
      <p:pic>
        <p:nvPicPr>
          <p:cNvPr id="2" name="Picture 1"/>
          <p:cNvPicPr>
            <a:picLocks noChangeAspect="1"/>
          </p:cNvPicPr>
          <p:nvPr/>
        </p:nvPicPr>
        <p:blipFill>
          <a:blip r:embed="rId4"/>
          <a:stretch>
            <a:fillRect/>
          </a:stretch>
        </p:blipFill>
        <p:spPr>
          <a:xfrm>
            <a:off x="1461495" y="3191460"/>
            <a:ext cx="9422350" cy="2091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21" name="Rectangle 20"/>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452109" y="765474"/>
            <a:ext cx="9138559" cy="1040349"/>
            <a:chOff x="383166" y="1481172"/>
            <a:chExt cx="5364330" cy="944640"/>
          </a:xfrm>
          <a:solidFill>
            <a:schemeClr val="accent2">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b="1" i="1" kern="0" dirty="0">
                  <a:solidFill>
                    <a:schemeClr val="tx1"/>
                  </a:solidFill>
                  <a:latin typeface="Times New Roman"/>
                  <a:ea typeface="Times New Roman"/>
                  <a:cs typeface="Times New Roman"/>
                  <a:sym typeface="Times New Roman"/>
                </a:rPr>
                <a:t>Ngôi kể</a:t>
              </a:r>
              <a:r>
                <a:rPr lang="vi-VN" sz="2800" kern="0" dirty="0">
                  <a:solidFill>
                    <a:schemeClr val="tx1"/>
                  </a:solidFill>
                  <a:latin typeface="Times New Roman"/>
                  <a:ea typeface="Times New Roman"/>
                  <a:cs typeface="Times New Roman"/>
                  <a:sym typeface="Times New Roman"/>
                </a:rPr>
                <a:t>: ngôi thứ nhất «tôi», đóng vai nhân vật trong truyện</a:t>
              </a:r>
            </a:p>
          </p:txBody>
        </p:sp>
      </p:grpSp>
      <p:grpSp>
        <p:nvGrpSpPr>
          <p:cNvPr id="11" name="Group 10"/>
          <p:cNvGrpSpPr/>
          <p:nvPr/>
        </p:nvGrpSpPr>
        <p:grpSpPr>
          <a:xfrm>
            <a:off x="1452108" y="1967657"/>
            <a:ext cx="9138559" cy="1089460"/>
            <a:chOff x="383166" y="1481172"/>
            <a:chExt cx="5364330" cy="944640"/>
          </a:xfrm>
          <a:solidFill>
            <a:schemeClr val="accent5">
              <a:lumMod val="20000"/>
              <a:lumOff val="80000"/>
            </a:schemeClr>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Kể sáng tạo, tưởng tượng, nhưng không thoát li văn bản gốc</a:t>
              </a:r>
            </a:p>
          </p:txBody>
        </p:sp>
      </p:grpSp>
      <p:grpSp>
        <p:nvGrpSpPr>
          <p:cNvPr id="15" name="Group 14"/>
          <p:cNvGrpSpPr/>
          <p:nvPr/>
        </p:nvGrpSpPr>
        <p:grpSpPr>
          <a:xfrm>
            <a:off x="1452108" y="3223708"/>
            <a:ext cx="9138559" cy="1337830"/>
            <a:chOff x="383166" y="1481172"/>
            <a:chExt cx="5364330" cy="944640"/>
          </a:xfrm>
          <a:solidFill>
            <a:schemeClr val="accent6">
              <a:lumMod val="20000"/>
              <a:lumOff val="80000"/>
            </a:schemeClr>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Cần có sự sắp xếp hợp lý các chi tiết và bảo đảm có sự kết nối giữa các phần. Nên nhấn mạnh khai thác nhiều hơn các chi tiết tưởng tượng, hư cấu, kì ảo.</a:t>
              </a:r>
            </a:p>
          </p:txBody>
        </p:sp>
      </p:grpSp>
      <p:grpSp>
        <p:nvGrpSpPr>
          <p:cNvPr id="18" name="Group 17"/>
          <p:cNvGrpSpPr/>
          <p:nvPr/>
        </p:nvGrpSpPr>
        <p:grpSpPr>
          <a:xfrm>
            <a:off x="1452107" y="4725055"/>
            <a:ext cx="9138559" cy="1104194"/>
            <a:chOff x="383166" y="1481172"/>
            <a:chExt cx="5364330" cy="944640"/>
          </a:xfrm>
          <a:solidFill>
            <a:schemeClr val="accent4">
              <a:lumMod val="20000"/>
              <a:lumOff val="8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Có thể lồng ghép các yếu tố miêu tả, biểu cảm để tả người, tả vật hay thể hiện cảm xúc của nhân vật.</a:t>
              </a:r>
            </a:p>
          </p:txBody>
        </p:sp>
      </p:grpSp>
    </p:spTree>
    <p:extLst>
      <p:ext uri="{BB962C8B-B14F-4D97-AF65-F5344CB8AC3E}">
        <p14:creationId xmlns:p14="http://schemas.microsoft.com/office/powerpoint/2010/main" val="13447746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ctr"/>
            <a:r>
              <a:rPr lang="vi-VN" altLang="zh-CN" sz="6000" dirty="0">
                <a:solidFill>
                  <a:srgbClr val="002060"/>
                </a:solidFill>
                <a:latin typeface="Times New Roman" panose="02020603050405020304" pitchFamily="18" charset="0"/>
                <a:cs typeface="+mn-ea"/>
                <a:sym typeface="+mn-lt"/>
              </a:rPr>
              <a:t>II</a:t>
            </a:r>
            <a:endParaRPr lang="zh-CN" altLang="en-US" sz="6000" dirty="0">
              <a:solidFill>
                <a:srgbClr val="002060"/>
              </a:solidFill>
              <a:latin typeface="Calibri Light" panose="020F0302020204030204"/>
              <a:cs typeface="+mn-ea"/>
              <a:sym typeface="+mn-lt"/>
            </a:endParaRPr>
          </a:p>
        </p:txBody>
      </p:sp>
      <p:pic>
        <p:nvPicPr>
          <p:cNvPr id="4" name="Picture 3"/>
          <p:cNvPicPr>
            <a:picLocks noChangeAspect="1"/>
          </p:cNvPicPr>
          <p:nvPr/>
        </p:nvPicPr>
        <p:blipFill>
          <a:blip r:embed="rId4"/>
          <a:stretch>
            <a:fillRect/>
          </a:stretch>
        </p:blipFill>
        <p:spPr>
          <a:xfrm>
            <a:off x="1630886" y="3029232"/>
            <a:ext cx="9023293" cy="1779359"/>
          </a:xfrm>
          <a:prstGeom prst="rect">
            <a:avLst/>
          </a:prstGeom>
        </p:spPr>
      </p:pic>
      <p:pic>
        <p:nvPicPr>
          <p:cNvPr id="9" name="Picture 8"/>
          <p:cNvPicPr>
            <a:picLocks noChangeAspect="1"/>
          </p:cNvPicPr>
          <p:nvPr/>
        </p:nvPicPr>
        <p:blipFill>
          <a:blip r:embed="rId5"/>
          <a:stretch>
            <a:fillRect/>
          </a:stretch>
        </p:blipFill>
        <p:spPr>
          <a:xfrm>
            <a:off x="1475909" y="4289768"/>
            <a:ext cx="9394750" cy="2017951"/>
          </a:xfrm>
          <a:prstGeom prst="rect">
            <a:avLst/>
          </a:prstGeom>
        </p:spPr>
      </p:pic>
    </p:spTree>
    <p:extLst>
      <p:ext uri="{BB962C8B-B14F-4D97-AF65-F5344CB8AC3E}">
        <p14:creationId xmlns:p14="http://schemas.microsoft.com/office/powerpoint/2010/main" val="4260245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4" name="Rectangle 3"/>
          <p:cNvSpPr/>
          <p:nvPr/>
        </p:nvSpPr>
        <p:spPr>
          <a:xfrm>
            <a:off x="556306" y="358776"/>
            <a:ext cx="11047540" cy="1294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24" y="1952214"/>
            <a:ext cx="5095361" cy="460868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924" y="1950271"/>
            <a:ext cx="5185174" cy="4610630"/>
          </a:xfrm>
          <a:prstGeom prst="rect">
            <a:avLst/>
          </a:prstGeom>
        </p:spPr>
      </p:pic>
      <p:sp>
        <p:nvSpPr>
          <p:cNvPr id="2" name="Rectangle 1"/>
          <p:cNvSpPr/>
          <p:nvPr/>
        </p:nvSpPr>
        <p:spPr>
          <a:xfrm>
            <a:off x="882358" y="467365"/>
            <a:ext cx="9986003" cy="1077218"/>
          </a:xfrm>
          <a:prstGeom prst="rect">
            <a:avLst/>
          </a:prstGeom>
        </p:spPr>
        <p:txBody>
          <a:bodyPr wrap="square">
            <a:spAutoFit/>
          </a:bodyPr>
          <a:lstStyle/>
          <a:p>
            <a:pPr lvl="0" algn="just"/>
            <a:r>
              <a:rPr lang="en-US" sz="3200" b="1" i="1" dirty="0" err="1">
                <a:solidFill>
                  <a:schemeClr val="dk1"/>
                </a:solidFill>
                <a:latin typeface="Times New Roman"/>
                <a:ea typeface="Times New Roman"/>
                <a:cs typeface="Times New Roman"/>
                <a:sym typeface="Times New Roman"/>
              </a:rPr>
              <a:t>Nội</a:t>
            </a:r>
            <a:r>
              <a:rPr lang="en-US" sz="3200" b="1" i="1" dirty="0">
                <a:solidFill>
                  <a:schemeClr val="dk1"/>
                </a:solidFill>
                <a:latin typeface="Times New Roman"/>
                <a:ea typeface="Times New Roman"/>
                <a:cs typeface="Times New Roman"/>
                <a:sym typeface="Times New Roman"/>
              </a:rPr>
              <a:t> dung: </a:t>
            </a:r>
            <a:r>
              <a:rPr lang="en-US" sz="3200" dirty="0" err="1">
                <a:solidFill>
                  <a:schemeClr val="dk1"/>
                </a:solidFill>
                <a:latin typeface="Times New Roman"/>
                <a:ea typeface="Times New Roman"/>
                <a:cs typeface="Times New Roman"/>
                <a:sym typeface="Times New Roman"/>
              </a:rPr>
              <a:t>Kể</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đoạn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từ</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xuất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thân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Thạch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Sanh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đoạn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đánh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thắng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bàn</a:t>
            </a:r>
            <a:r>
              <a:rPr lang="en-US" sz="3200" dirty="0">
                <a:solidFill>
                  <a:schemeClr val="dk1"/>
                </a:solidFill>
                <a:latin typeface="Times New Roman"/>
                <a:ea typeface="Times New Roman"/>
                <a:cs typeface="Times New Roman"/>
                <a:sym typeface="Times New Roman"/>
              </a:rPr>
              <a:t>.</a:t>
            </a:r>
          </a:p>
        </p:txBody>
      </p:sp>
    </p:spTree>
    <p:extLst>
      <p:ext uri="{BB962C8B-B14F-4D97-AF65-F5344CB8AC3E}">
        <p14:creationId xmlns:p14="http://schemas.microsoft.com/office/powerpoint/2010/main" val="2364683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3" name="Picture 2"/>
          <p:cNvPicPr>
            <a:picLocks noChangeAspect="1"/>
          </p:cNvPicPr>
          <p:nvPr/>
        </p:nvPicPr>
        <p:blipFill>
          <a:blip r:embed="rId4"/>
          <a:stretch>
            <a:fillRect/>
          </a:stretch>
        </p:blipFill>
        <p:spPr>
          <a:xfrm>
            <a:off x="1814438" y="437151"/>
            <a:ext cx="8071804" cy="178018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236426747"/>
              </p:ext>
            </p:extLst>
          </p:nvPr>
        </p:nvGraphicFramePr>
        <p:xfrm>
          <a:off x="872450" y="1988908"/>
          <a:ext cx="10332362" cy="4587013"/>
        </p:xfrm>
        <a:graphic>
          <a:graphicData uri="http://schemas.openxmlformats.org/drawingml/2006/table">
            <a:tbl>
              <a:tblPr firstRow="1" bandRow="1">
                <a:tableStyleId>{5940675A-B579-460E-94D1-54222C63F5DA}</a:tableStyleId>
              </a:tblPr>
              <a:tblGrid>
                <a:gridCol w="7466332">
                  <a:extLst>
                    <a:ext uri="{9D8B030D-6E8A-4147-A177-3AD203B41FA5}">
                      <a16:colId xmlns:a16="http://schemas.microsoft.com/office/drawing/2014/main" val="20000"/>
                    </a:ext>
                  </a:extLst>
                </a:gridCol>
                <a:gridCol w="2866030">
                  <a:extLst>
                    <a:ext uri="{9D8B030D-6E8A-4147-A177-3AD203B41FA5}">
                      <a16:colId xmlns:a16="http://schemas.microsoft.com/office/drawing/2014/main" val="20001"/>
                    </a:ext>
                  </a:extLst>
                </a:gridCol>
              </a:tblGrid>
              <a:tr h="835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1. </a:t>
                      </a:r>
                      <a:r>
                        <a:rPr lang="vi-VN" sz="2600" kern="0" dirty="0">
                          <a:latin typeface="Times New Roman" panose="02020603050405020304" pitchFamily="18" charset="0"/>
                          <a:cs typeface="Times New Roman" panose="02020603050405020304" pitchFamily="18" charset="0"/>
                          <a:sym typeface="Times New Roman"/>
                        </a:rPr>
                        <a:t>Vì sao Thạch Sanh lại xưng “ta” mà không xưng “tôi” hay “mình”?</a:t>
                      </a:r>
                      <a:endParaRPr lang="vi-VN" sz="2600" kern="0" dirty="0">
                        <a:latin typeface="Times New Roman" panose="02020603050405020304" pitchFamily="18" charset="0"/>
                        <a:ea typeface="Calibri"/>
                        <a:cs typeface="Times New Roman" panose="02020603050405020304" pitchFamily="18" charset="0"/>
                        <a:sym typeface="Calibri"/>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835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2. </a:t>
                      </a:r>
                      <a:r>
                        <a:rPr lang="vi-VN" sz="2600" kern="0" dirty="0">
                          <a:latin typeface="Times New Roman" panose="02020603050405020304" pitchFamily="18" charset="0"/>
                          <a:cs typeface="Times New Roman" panose="02020603050405020304" pitchFamily="18" charset="0"/>
                          <a:sym typeface="Times New Roman"/>
                        </a:rPr>
                        <a:t>Đoạn nào của bài viết có tác dụng như mở bài? Cách vào bằng lời chào, cách đặt câu hỏi, hứa hẹn, ... có thu hút người đọc không?</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835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3.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kể</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theo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trình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tự</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nào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Diễn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biến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chính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có</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phù</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hợp</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với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truyện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gốc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không</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6405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4. </a:t>
                      </a:r>
                      <a:r>
                        <a:rPr lang="vi-VN" sz="2600" kern="0" dirty="0">
                          <a:latin typeface="Times New Roman" panose="02020603050405020304" pitchFamily="18" charset="0"/>
                          <a:cs typeface="Times New Roman" panose="02020603050405020304" pitchFamily="18" charset="0"/>
                          <a:sym typeface="Times New Roman"/>
                        </a:rPr>
                        <a:t>Những chi tiết, sự kiện nào được người viết thêm vào?</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655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5. </a:t>
                      </a:r>
                      <a:r>
                        <a:rPr lang="en-US" sz="2600" kern="0" dirty="0" err="1">
                          <a:latin typeface="Times New Roman" panose="02020603050405020304" pitchFamily="18" charset="0"/>
                          <a:cs typeface="Times New Roman" panose="02020603050405020304" pitchFamily="18" charset="0"/>
                          <a:sym typeface="Times New Roman"/>
                        </a:rPr>
                        <a:t>Nhận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xét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về</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cách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thúc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của</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738973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1500</TotalTime>
  <Words>2179</Words>
  <Application>Microsoft Office PowerPoint</Application>
  <PresentationFormat>Widescreen</PresentationFormat>
  <Paragraphs>125</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#9Slide05 SVNBeauty Atok Script</vt:lpstr>
      <vt:lpstr>Arial</vt:lpstr>
      <vt:lpstr>Calibri</vt:lpstr>
      <vt:lpstr>Calibri Light</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193</cp:revision>
  <dcterms:created xsi:type="dcterms:W3CDTF">2019-09-18T08:24:03Z</dcterms:created>
  <dcterms:modified xsi:type="dcterms:W3CDTF">2026-03-01T14:56:00Z</dcterms:modified>
</cp:coreProperties>
</file>